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2"/>
  </p:notesMasterIdLst>
  <p:sldIdLst>
    <p:sldId id="304" r:id="rId2"/>
    <p:sldId id="305" r:id="rId3"/>
    <p:sldId id="257" r:id="rId4"/>
    <p:sldId id="290" r:id="rId5"/>
    <p:sldId id="310" r:id="rId6"/>
    <p:sldId id="312" r:id="rId7"/>
    <p:sldId id="307" r:id="rId8"/>
    <p:sldId id="260" r:id="rId9"/>
    <p:sldId id="366" r:id="rId10"/>
    <p:sldId id="263" r:id="rId11"/>
    <p:sldId id="264" r:id="rId12"/>
    <p:sldId id="315" r:id="rId13"/>
    <p:sldId id="309" r:id="rId14"/>
    <p:sldId id="261" r:id="rId15"/>
    <p:sldId id="321" r:id="rId16"/>
    <p:sldId id="322" r:id="rId17"/>
    <p:sldId id="343" r:id="rId18"/>
    <p:sldId id="323" r:id="rId19"/>
    <p:sldId id="340" r:id="rId20"/>
    <p:sldId id="341" r:id="rId21"/>
    <p:sldId id="342" r:id="rId22"/>
    <p:sldId id="324" r:id="rId23"/>
    <p:sldId id="316" r:id="rId24"/>
    <p:sldId id="267" r:id="rId25"/>
    <p:sldId id="268" r:id="rId26"/>
    <p:sldId id="269" r:id="rId27"/>
    <p:sldId id="318" r:id="rId28"/>
    <p:sldId id="319" r:id="rId29"/>
    <p:sldId id="320" r:id="rId30"/>
    <p:sldId id="344" r:id="rId31"/>
    <p:sldId id="258" r:id="rId32"/>
    <p:sldId id="326" r:id="rId33"/>
    <p:sldId id="327" r:id="rId34"/>
    <p:sldId id="328" r:id="rId35"/>
    <p:sldId id="329" r:id="rId36"/>
    <p:sldId id="330" r:id="rId37"/>
    <p:sldId id="331" r:id="rId38"/>
    <p:sldId id="345" r:id="rId39"/>
    <p:sldId id="332" r:id="rId40"/>
    <p:sldId id="333" r:id="rId41"/>
    <p:sldId id="334" r:id="rId42"/>
    <p:sldId id="335" r:id="rId43"/>
    <p:sldId id="336" r:id="rId44"/>
    <p:sldId id="339" r:id="rId45"/>
    <p:sldId id="338" r:id="rId46"/>
    <p:sldId id="291" r:id="rId47"/>
    <p:sldId id="284" r:id="rId48"/>
    <p:sldId id="306" r:id="rId49"/>
    <p:sldId id="346" r:id="rId50"/>
    <p:sldId id="313" r:id="rId51"/>
    <p:sldId id="314" r:id="rId52"/>
    <p:sldId id="347" r:id="rId53"/>
    <p:sldId id="348" r:id="rId54"/>
    <p:sldId id="350" r:id="rId55"/>
    <p:sldId id="351" r:id="rId56"/>
    <p:sldId id="352" r:id="rId57"/>
    <p:sldId id="353" r:id="rId58"/>
    <p:sldId id="354" r:id="rId59"/>
    <p:sldId id="355" r:id="rId60"/>
    <p:sldId id="356" r:id="rId61"/>
    <p:sldId id="357" r:id="rId62"/>
    <p:sldId id="358" r:id="rId63"/>
    <p:sldId id="359" r:id="rId64"/>
    <p:sldId id="360" r:id="rId65"/>
    <p:sldId id="361" r:id="rId66"/>
    <p:sldId id="362" r:id="rId67"/>
    <p:sldId id="363" r:id="rId68"/>
    <p:sldId id="308" r:id="rId69"/>
    <p:sldId id="364" r:id="rId70"/>
    <p:sldId id="365" r:id="rId71"/>
  </p:sldIdLst>
  <p:sldSz cx="9144000" cy="6858000" type="screen4x3"/>
  <p:notesSz cx="6858000" cy="9144000"/>
  <p:custDataLst>
    <p:tags r:id="rId73"/>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66FF"/>
    <a:srgbClr val="FF0000"/>
    <a:srgbClr val="CCFFFF"/>
    <a:srgbClr val="C0C0C0"/>
    <a:srgbClr val="99FFCC"/>
    <a:srgbClr val="66FFFF"/>
    <a:srgbClr val="66FFCC"/>
    <a:srgbClr val="DDDDDD"/>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9" autoAdjust="0"/>
    <p:restoredTop sz="90929"/>
  </p:normalViewPr>
  <p:slideViewPr>
    <p:cSldViewPr>
      <p:cViewPr varScale="1">
        <p:scale>
          <a:sx n="84" d="100"/>
          <a:sy n="84" d="100"/>
        </p:scale>
        <p:origin x="1507"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9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3011"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5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3015"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4C11CE7-B150-4490-B36A-6896D0D148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A2CE75-3FB4-4D83-89B1-4A14E4C4318D}" type="slidenum">
              <a:rPr lang="en-US" altLang="en-US" sz="1200"/>
              <a:pPr/>
              <a:t>3</a:t>
            </a:fld>
            <a:endParaRPr lang="en-US" altLang="en-US" sz="1200"/>
          </a:p>
        </p:txBody>
      </p:sp>
      <p:sp>
        <p:nvSpPr>
          <p:cNvPr id="8195" name="Rectangle 1026"/>
          <p:cNvSpPr>
            <a:spLocks noGrp="1" noRot="1" noChangeAspect="1" noChangeArrowheads="1" noTextEdit="1"/>
          </p:cNvSpPr>
          <p:nvPr>
            <p:ph type="sldImg"/>
          </p:nvPr>
        </p:nvSpPr>
        <p:spPr>
          <a:ln/>
        </p:spPr>
      </p:sp>
      <p:sp>
        <p:nvSpPr>
          <p:cNvPr id="8196" name="Rectangle 1027"/>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76B78B-FD43-4DC4-82F6-871352675E70}" type="slidenum">
              <a:rPr lang="en-US" altLang="en-US" sz="1200"/>
              <a:pPr/>
              <a:t>15</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04370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76B78B-FD43-4DC4-82F6-871352675E70}" type="slidenum">
              <a:rPr lang="en-US" altLang="en-US" sz="1200"/>
              <a:pPr/>
              <a:t>16</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276114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AEB7EE-57B1-45B7-A7A5-640BFA8F54B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23" name="Rectangle 1026"/>
          <p:cNvSpPr>
            <a:spLocks noGrp="1" noRot="1" noChangeAspect="1" noChangeArrowheads="1" noTextEdit="1"/>
          </p:cNvSpPr>
          <p:nvPr>
            <p:ph type="sldImg"/>
          </p:nvPr>
        </p:nvSpPr>
        <p:spPr>
          <a:ln/>
        </p:spPr>
      </p:sp>
      <p:sp>
        <p:nvSpPr>
          <p:cNvPr id="5124" name="Rectangle 1027"/>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722647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76B78B-FD43-4DC4-82F6-871352675E70}" type="slidenum">
              <a:rPr lang="en-US" altLang="en-US" sz="1200"/>
              <a:pPr/>
              <a:t>18</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263448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76B78B-FD43-4DC4-82F6-871352675E70}" type="slidenum">
              <a:rPr lang="en-US" altLang="en-US" sz="1200"/>
              <a:pPr/>
              <a:t>19</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81637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76B78B-FD43-4DC4-82F6-871352675E70}" type="slidenum">
              <a:rPr lang="en-US" altLang="en-US" sz="1200"/>
              <a:pPr/>
              <a:t>20</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025231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376B78B-FD43-4DC4-82F6-871352675E7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251685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76B78B-FD43-4DC4-82F6-871352675E70}" type="slidenum">
              <a:rPr lang="en-US" altLang="en-US" sz="1200"/>
              <a:pPr/>
              <a:t>22</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915478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E6E90C5-5005-4B14-AA64-E4182F33FC01}" type="slidenum">
              <a:rPr lang="en-US" altLang="en-US" sz="1200"/>
              <a:pPr/>
              <a:t>24</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569ED76-74CD-4D2F-89E9-4FEF5D694F26}" type="slidenum">
              <a:rPr lang="en-US" altLang="en-US" sz="1200"/>
              <a:pPr/>
              <a:t>25</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8AEB7EE-57B1-45B7-A7A5-640BFA8F54BC}" type="slidenum">
              <a:rPr lang="en-US" altLang="en-US" sz="1200"/>
              <a:pPr/>
              <a:t>4</a:t>
            </a:fld>
            <a:endParaRPr lang="en-US" altLang="en-US" sz="1200"/>
          </a:p>
        </p:txBody>
      </p:sp>
      <p:sp>
        <p:nvSpPr>
          <p:cNvPr id="5123" name="Rectangle 1026"/>
          <p:cNvSpPr>
            <a:spLocks noGrp="1" noRot="1" noChangeAspect="1" noChangeArrowheads="1" noTextEdit="1"/>
          </p:cNvSpPr>
          <p:nvPr>
            <p:ph type="sldImg"/>
          </p:nvPr>
        </p:nvSpPr>
        <p:spPr>
          <a:ln/>
        </p:spPr>
      </p:sp>
      <p:sp>
        <p:nvSpPr>
          <p:cNvPr id="5124" name="Rectangle 1027"/>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498795B-DC38-4A34-BC6F-9F5683BD3732}" type="slidenum">
              <a:rPr lang="en-US" altLang="en-US" sz="1200"/>
              <a:pPr/>
              <a:t>26</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498795B-DC38-4A34-BC6F-9F5683BD3732}" type="slidenum">
              <a:rPr lang="en-US" altLang="en-US" sz="1200"/>
              <a:pPr/>
              <a:t>27</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261679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498795B-DC38-4A34-BC6F-9F5683BD3732}" type="slidenum">
              <a:rPr lang="en-US" altLang="en-US" sz="1200"/>
              <a:pPr/>
              <a:t>28</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208122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498795B-DC38-4A34-BC6F-9F5683BD3732}" type="slidenum">
              <a:rPr lang="en-US" altLang="en-US" sz="1200"/>
              <a:pPr/>
              <a:t>29</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970425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AEB7EE-57B1-45B7-A7A5-640BFA8F54B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23" name="Rectangle 1026"/>
          <p:cNvSpPr>
            <a:spLocks noGrp="1" noRot="1" noChangeAspect="1" noChangeArrowheads="1" noTextEdit="1"/>
          </p:cNvSpPr>
          <p:nvPr>
            <p:ph type="sldImg"/>
          </p:nvPr>
        </p:nvSpPr>
        <p:spPr>
          <a:ln/>
        </p:spPr>
      </p:sp>
      <p:sp>
        <p:nvSpPr>
          <p:cNvPr id="5124" name="Rectangle 1027"/>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924291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19FBE85-A491-4181-991C-196E660B84C8}" type="slidenum">
              <a:rPr lang="en-US" altLang="en-US" sz="1200"/>
              <a:pPr/>
              <a:t>31</a:t>
            </a:fld>
            <a:endParaRPr lang="en-US" altLang="en-US" sz="1200"/>
          </a:p>
        </p:txBody>
      </p:sp>
      <p:sp>
        <p:nvSpPr>
          <p:cNvPr id="10243" name="Rectangle 1026"/>
          <p:cNvSpPr>
            <a:spLocks noGrp="1" noRot="1" noChangeAspect="1" noChangeArrowheads="1" noTextEdit="1"/>
          </p:cNvSpPr>
          <p:nvPr>
            <p:ph type="sldImg"/>
          </p:nvPr>
        </p:nvSpPr>
        <p:spPr>
          <a:ln/>
        </p:spPr>
      </p:sp>
      <p:sp>
        <p:nvSpPr>
          <p:cNvPr id="10244" name="Rectangle 1027"/>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19FBE85-A491-4181-991C-196E660B84C8}" type="slidenum">
              <a:rPr lang="en-US" altLang="en-US" sz="1200"/>
              <a:pPr/>
              <a:t>32</a:t>
            </a:fld>
            <a:endParaRPr lang="en-US" altLang="en-US" sz="1200"/>
          </a:p>
        </p:txBody>
      </p:sp>
      <p:sp>
        <p:nvSpPr>
          <p:cNvPr id="10243" name="Rectangle 1026"/>
          <p:cNvSpPr>
            <a:spLocks noGrp="1" noRot="1" noChangeAspect="1" noChangeArrowheads="1" noTextEdit="1"/>
          </p:cNvSpPr>
          <p:nvPr>
            <p:ph type="sldImg"/>
          </p:nvPr>
        </p:nvSpPr>
        <p:spPr>
          <a:ln/>
        </p:spPr>
      </p:sp>
      <p:sp>
        <p:nvSpPr>
          <p:cNvPr id="10244" name="Rectangle 1027"/>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59920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19FBE85-A491-4181-991C-196E660B84C8}" type="slidenum">
              <a:rPr lang="en-US" altLang="en-US" sz="1200"/>
              <a:pPr/>
              <a:t>33</a:t>
            </a:fld>
            <a:endParaRPr lang="en-US" altLang="en-US" sz="1200"/>
          </a:p>
        </p:txBody>
      </p:sp>
      <p:sp>
        <p:nvSpPr>
          <p:cNvPr id="10243" name="Rectangle 1026"/>
          <p:cNvSpPr>
            <a:spLocks noGrp="1" noRot="1" noChangeAspect="1" noChangeArrowheads="1" noTextEdit="1"/>
          </p:cNvSpPr>
          <p:nvPr>
            <p:ph type="sldImg"/>
          </p:nvPr>
        </p:nvSpPr>
        <p:spPr>
          <a:ln/>
        </p:spPr>
      </p:sp>
      <p:sp>
        <p:nvSpPr>
          <p:cNvPr id="10244" name="Rectangle 1027"/>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833726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19FBE85-A491-4181-991C-196E660B84C8}" type="slidenum">
              <a:rPr lang="en-US" altLang="en-US" sz="1200"/>
              <a:pPr/>
              <a:t>34</a:t>
            </a:fld>
            <a:endParaRPr lang="en-US" altLang="en-US" sz="1200"/>
          </a:p>
        </p:txBody>
      </p:sp>
      <p:sp>
        <p:nvSpPr>
          <p:cNvPr id="10243" name="Rectangle 1026"/>
          <p:cNvSpPr>
            <a:spLocks noGrp="1" noRot="1" noChangeAspect="1" noChangeArrowheads="1" noTextEdit="1"/>
          </p:cNvSpPr>
          <p:nvPr>
            <p:ph type="sldImg"/>
          </p:nvPr>
        </p:nvSpPr>
        <p:spPr>
          <a:ln/>
        </p:spPr>
      </p:sp>
      <p:sp>
        <p:nvSpPr>
          <p:cNvPr id="10244" name="Rectangle 1027"/>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066136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19FBE85-A491-4181-991C-196E660B84C8}" type="slidenum">
              <a:rPr lang="en-US" altLang="en-US" sz="1200"/>
              <a:pPr/>
              <a:t>35</a:t>
            </a:fld>
            <a:endParaRPr lang="en-US" altLang="en-US" sz="1200"/>
          </a:p>
        </p:txBody>
      </p:sp>
      <p:sp>
        <p:nvSpPr>
          <p:cNvPr id="10243" name="Rectangle 1026"/>
          <p:cNvSpPr>
            <a:spLocks noGrp="1" noRot="1" noChangeAspect="1" noChangeArrowheads="1" noTextEdit="1"/>
          </p:cNvSpPr>
          <p:nvPr>
            <p:ph type="sldImg"/>
          </p:nvPr>
        </p:nvSpPr>
        <p:spPr>
          <a:ln/>
        </p:spPr>
      </p:sp>
      <p:sp>
        <p:nvSpPr>
          <p:cNvPr id="10244" name="Rectangle 1027"/>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674172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CBF20CD-FD0F-4A94-82B4-18E58AE59297}" type="slidenum">
              <a:rPr lang="en-US" altLang="en-US" sz="1200"/>
              <a:pPr/>
              <a:t>8</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19FBE85-A491-4181-991C-196E660B84C8}" type="slidenum">
              <a:rPr lang="en-US" altLang="en-US" sz="1200"/>
              <a:pPr/>
              <a:t>36</a:t>
            </a:fld>
            <a:endParaRPr lang="en-US" altLang="en-US" sz="1200"/>
          </a:p>
        </p:txBody>
      </p:sp>
      <p:sp>
        <p:nvSpPr>
          <p:cNvPr id="10243" name="Rectangle 1026"/>
          <p:cNvSpPr>
            <a:spLocks noGrp="1" noRot="1" noChangeAspect="1" noChangeArrowheads="1" noTextEdit="1"/>
          </p:cNvSpPr>
          <p:nvPr>
            <p:ph type="sldImg"/>
          </p:nvPr>
        </p:nvSpPr>
        <p:spPr>
          <a:ln/>
        </p:spPr>
      </p:sp>
      <p:sp>
        <p:nvSpPr>
          <p:cNvPr id="10244" name="Rectangle 1027"/>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230954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19FBE85-A491-4181-991C-196E660B84C8}" type="slidenum">
              <a:rPr lang="en-US" altLang="en-US" sz="1200"/>
              <a:pPr/>
              <a:t>37</a:t>
            </a:fld>
            <a:endParaRPr lang="en-US" altLang="en-US" sz="1200"/>
          </a:p>
        </p:txBody>
      </p:sp>
      <p:sp>
        <p:nvSpPr>
          <p:cNvPr id="10243" name="Rectangle 1026"/>
          <p:cNvSpPr>
            <a:spLocks noGrp="1" noRot="1" noChangeAspect="1" noChangeArrowheads="1" noTextEdit="1"/>
          </p:cNvSpPr>
          <p:nvPr>
            <p:ph type="sldImg"/>
          </p:nvPr>
        </p:nvSpPr>
        <p:spPr>
          <a:ln/>
        </p:spPr>
      </p:sp>
      <p:sp>
        <p:nvSpPr>
          <p:cNvPr id="10244" name="Rectangle 1027"/>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080407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AEB7EE-57B1-45B7-A7A5-640BFA8F54B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23" name="Rectangle 1026"/>
          <p:cNvSpPr>
            <a:spLocks noGrp="1" noRot="1" noChangeAspect="1" noChangeArrowheads="1" noTextEdit="1"/>
          </p:cNvSpPr>
          <p:nvPr>
            <p:ph type="sldImg"/>
          </p:nvPr>
        </p:nvSpPr>
        <p:spPr>
          <a:ln/>
        </p:spPr>
      </p:sp>
      <p:sp>
        <p:nvSpPr>
          <p:cNvPr id="5124" name="Rectangle 1027"/>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417899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19FBE85-A491-4181-991C-196E660B84C8}" type="slidenum">
              <a:rPr lang="en-US" altLang="en-US" sz="1200"/>
              <a:pPr/>
              <a:t>39</a:t>
            </a:fld>
            <a:endParaRPr lang="en-US" altLang="en-US" sz="1200"/>
          </a:p>
        </p:txBody>
      </p:sp>
      <p:sp>
        <p:nvSpPr>
          <p:cNvPr id="10243" name="Rectangle 1026"/>
          <p:cNvSpPr>
            <a:spLocks noGrp="1" noRot="1" noChangeAspect="1" noChangeArrowheads="1" noTextEdit="1"/>
          </p:cNvSpPr>
          <p:nvPr>
            <p:ph type="sldImg"/>
          </p:nvPr>
        </p:nvSpPr>
        <p:spPr>
          <a:ln/>
        </p:spPr>
      </p:sp>
      <p:sp>
        <p:nvSpPr>
          <p:cNvPr id="10244" name="Rectangle 1027"/>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588844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19FBE85-A491-4181-991C-196E660B84C8}" type="slidenum">
              <a:rPr lang="en-US" altLang="en-US" sz="1200"/>
              <a:pPr/>
              <a:t>40</a:t>
            </a:fld>
            <a:endParaRPr lang="en-US" altLang="en-US" sz="1200"/>
          </a:p>
        </p:txBody>
      </p:sp>
      <p:sp>
        <p:nvSpPr>
          <p:cNvPr id="10243" name="Rectangle 1026"/>
          <p:cNvSpPr>
            <a:spLocks noGrp="1" noRot="1" noChangeAspect="1" noChangeArrowheads="1" noTextEdit="1"/>
          </p:cNvSpPr>
          <p:nvPr>
            <p:ph type="sldImg"/>
          </p:nvPr>
        </p:nvSpPr>
        <p:spPr>
          <a:ln/>
        </p:spPr>
      </p:sp>
      <p:sp>
        <p:nvSpPr>
          <p:cNvPr id="10244" name="Rectangle 1027"/>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490627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19FBE85-A491-4181-991C-196E660B84C8}" type="slidenum">
              <a:rPr lang="en-US" altLang="en-US" sz="1200"/>
              <a:pPr/>
              <a:t>41</a:t>
            </a:fld>
            <a:endParaRPr lang="en-US" altLang="en-US" sz="1200"/>
          </a:p>
        </p:txBody>
      </p:sp>
      <p:sp>
        <p:nvSpPr>
          <p:cNvPr id="10243" name="Rectangle 1026"/>
          <p:cNvSpPr>
            <a:spLocks noGrp="1" noRot="1" noChangeAspect="1" noChangeArrowheads="1" noTextEdit="1"/>
          </p:cNvSpPr>
          <p:nvPr>
            <p:ph type="sldImg"/>
          </p:nvPr>
        </p:nvSpPr>
        <p:spPr>
          <a:ln/>
        </p:spPr>
      </p:sp>
      <p:sp>
        <p:nvSpPr>
          <p:cNvPr id="10244" name="Rectangle 1027"/>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682145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19FBE85-A491-4181-991C-196E660B84C8}" type="slidenum">
              <a:rPr lang="en-US" altLang="en-US" sz="1200"/>
              <a:pPr/>
              <a:t>42</a:t>
            </a:fld>
            <a:endParaRPr lang="en-US" altLang="en-US" sz="1200"/>
          </a:p>
        </p:txBody>
      </p:sp>
      <p:sp>
        <p:nvSpPr>
          <p:cNvPr id="10243" name="Rectangle 1026"/>
          <p:cNvSpPr>
            <a:spLocks noGrp="1" noRot="1" noChangeAspect="1" noChangeArrowheads="1" noTextEdit="1"/>
          </p:cNvSpPr>
          <p:nvPr>
            <p:ph type="sldImg"/>
          </p:nvPr>
        </p:nvSpPr>
        <p:spPr>
          <a:ln/>
        </p:spPr>
      </p:sp>
      <p:sp>
        <p:nvSpPr>
          <p:cNvPr id="10244" name="Rectangle 1027"/>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938646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19FBE85-A491-4181-991C-196E660B84C8}" type="slidenum">
              <a:rPr lang="en-US" altLang="en-US" sz="1200"/>
              <a:pPr/>
              <a:t>43</a:t>
            </a:fld>
            <a:endParaRPr lang="en-US" altLang="en-US" sz="1200"/>
          </a:p>
        </p:txBody>
      </p:sp>
      <p:sp>
        <p:nvSpPr>
          <p:cNvPr id="10243" name="Rectangle 1026"/>
          <p:cNvSpPr>
            <a:spLocks noGrp="1" noRot="1" noChangeAspect="1" noChangeArrowheads="1" noTextEdit="1"/>
          </p:cNvSpPr>
          <p:nvPr>
            <p:ph type="sldImg"/>
          </p:nvPr>
        </p:nvSpPr>
        <p:spPr>
          <a:ln/>
        </p:spPr>
      </p:sp>
      <p:sp>
        <p:nvSpPr>
          <p:cNvPr id="10244" name="Rectangle 1027"/>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764663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0E60357-D9CB-425B-A266-1021A368F03B}" type="slidenum">
              <a:rPr lang="en-US" altLang="en-US" sz="1200"/>
              <a:pPr/>
              <a:t>44</a:t>
            </a:fld>
            <a:endParaRPr lang="en-US" alt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686698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D3DBC23-A06D-4C8C-8F4F-4A6EA9B2FD02}" type="slidenum">
              <a:rPr lang="en-US" altLang="en-US" sz="1200"/>
              <a:pPr/>
              <a:t>45</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47622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CBF20CD-FD0F-4A94-82B4-18E58AE59297}" type="slidenum">
              <a:rPr lang="en-US" altLang="en-US" sz="1200"/>
              <a:pPr/>
              <a:t>9</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7692442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E5B249-DB07-4B7A-A5A8-E3B0B8D84848}" type="slidenum">
              <a:rPr lang="en-US" altLang="en-US" sz="1200"/>
              <a:pPr/>
              <a:t>46</a:t>
            </a:fld>
            <a:endParaRPr lang="en-US" altLang="en-US" sz="1200"/>
          </a:p>
        </p:txBody>
      </p:sp>
      <p:sp>
        <p:nvSpPr>
          <p:cNvPr id="18435" name="Rectangle 1026"/>
          <p:cNvSpPr>
            <a:spLocks noGrp="1" noRot="1" noChangeAspect="1" noChangeArrowheads="1" noTextEdit="1"/>
          </p:cNvSpPr>
          <p:nvPr>
            <p:ph type="sldImg"/>
          </p:nvPr>
        </p:nvSpPr>
        <p:spPr>
          <a:ln/>
        </p:spPr>
      </p:sp>
      <p:sp>
        <p:nvSpPr>
          <p:cNvPr id="18436" name="Rectangle 1027"/>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C92D0DF-32F8-4B3E-96C2-CBE48D07F67A}" type="slidenum">
              <a:rPr lang="en-US" altLang="en-US" sz="1200"/>
              <a:pPr/>
              <a:t>47</a:t>
            </a:fld>
            <a:endParaRPr lang="en-US" alt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F878BA-5DFE-420A-A368-0324B0FEF279}" type="slidenum">
              <a:rPr lang="en-US" altLang="en-US" sz="1200"/>
              <a:pPr/>
              <a:t>50</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689639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9A75E07-1553-435D-B8A1-4EB204061BCD}" type="slidenum">
              <a:rPr lang="en-US" altLang="en-US" sz="1200"/>
              <a:pPr/>
              <a:t>51</a:t>
            </a:fld>
            <a:endParaRPr lang="en-US"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391090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9A75E07-1553-435D-B8A1-4EB204061BCD}" type="slidenum">
              <a:rPr lang="en-US" altLang="en-US" sz="1200"/>
              <a:pPr/>
              <a:t>52</a:t>
            </a:fld>
            <a:endParaRPr lang="en-US"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25674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D671E56-E566-4463-A45F-55A0BB07413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299" name="Rectangle 2"/>
          <p:cNvSpPr>
            <a:spLocks noGrp="1" noRot="1" noChangeAspect="1" noChangeArrowheads="1" noTextEdit="1"/>
          </p:cNvSpPr>
          <p:nvPr>
            <p:ph type="sldImg"/>
          </p:nvPr>
        </p:nvSpPr>
        <p:spPr>
          <a:xfrm>
            <a:off x="1116013" y="679450"/>
            <a:ext cx="4627562" cy="3470275"/>
          </a:xfrm>
          <a:solidFill>
            <a:srgbClr val="FFFFFF"/>
          </a:solidFill>
          <a:ln/>
        </p:spPr>
      </p:sp>
      <p:sp>
        <p:nvSpPr>
          <p:cNvPr id="55300" name="Rectangle 3"/>
          <p:cNvSpPr>
            <a:spLocks noGrp="1" noChangeArrowheads="1"/>
          </p:cNvSpPr>
          <p:nvPr>
            <p:ph type="body" idx="1"/>
          </p:nvPr>
        </p:nvSpPr>
        <p:spPr>
          <a:xfrm>
            <a:off x="893763" y="4375150"/>
            <a:ext cx="5070475" cy="4073525"/>
          </a:xfrm>
          <a:solidFill>
            <a:srgbClr val="FFFFFF"/>
          </a:solidFill>
          <a:ln>
            <a:solidFill>
              <a:srgbClr val="000000"/>
            </a:solidFill>
            <a:miter lim="800000"/>
            <a:headEnd/>
            <a:tailEnd/>
          </a:ln>
        </p:spPr>
        <p:txBody>
          <a:bodyPr lIns="90059" tIns="45030" rIns="90059" bIns="45030"/>
          <a:lstStyle/>
          <a:p>
            <a:endParaRPr lang="en-US" altLang="en-US" smtClean="0"/>
          </a:p>
        </p:txBody>
      </p:sp>
    </p:spTree>
    <p:extLst>
      <p:ext uri="{BB962C8B-B14F-4D97-AF65-F5344CB8AC3E}">
        <p14:creationId xmlns:p14="http://schemas.microsoft.com/office/powerpoint/2010/main" val="20251416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FB0F16-8B04-4CE9-AC7B-C69D014A48A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9395" name="Rectangle 2"/>
          <p:cNvSpPr>
            <a:spLocks noGrp="1" noRot="1" noChangeAspect="1" noChangeArrowheads="1" noTextEdit="1"/>
          </p:cNvSpPr>
          <p:nvPr>
            <p:ph type="sldImg"/>
          </p:nvPr>
        </p:nvSpPr>
        <p:spPr>
          <a:xfrm>
            <a:off x="1116013" y="679450"/>
            <a:ext cx="4627562" cy="3470275"/>
          </a:xfrm>
          <a:solidFill>
            <a:srgbClr val="FFFFFF"/>
          </a:solidFill>
          <a:ln/>
        </p:spPr>
      </p:sp>
      <p:sp>
        <p:nvSpPr>
          <p:cNvPr id="59396" name="Rectangle 3"/>
          <p:cNvSpPr>
            <a:spLocks noGrp="1" noChangeArrowheads="1"/>
          </p:cNvSpPr>
          <p:nvPr>
            <p:ph type="body" idx="1"/>
          </p:nvPr>
        </p:nvSpPr>
        <p:spPr>
          <a:xfrm>
            <a:off x="893763" y="4375150"/>
            <a:ext cx="5070475" cy="4073525"/>
          </a:xfrm>
          <a:solidFill>
            <a:srgbClr val="FFFFFF"/>
          </a:solidFill>
          <a:ln>
            <a:solidFill>
              <a:srgbClr val="000000"/>
            </a:solidFill>
            <a:miter lim="800000"/>
            <a:headEnd/>
            <a:tailEnd/>
          </a:ln>
        </p:spPr>
        <p:txBody>
          <a:bodyPr lIns="90059" tIns="45030" rIns="90059" bIns="45030"/>
          <a:lstStyle/>
          <a:p>
            <a:endParaRPr lang="en-US" altLang="en-US" smtClean="0"/>
          </a:p>
        </p:txBody>
      </p:sp>
    </p:spTree>
    <p:extLst>
      <p:ext uri="{BB962C8B-B14F-4D97-AF65-F5344CB8AC3E}">
        <p14:creationId xmlns:p14="http://schemas.microsoft.com/office/powerpoint/2010/main" val="6683124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CA84BD3-B1BF-4E4D-9DD5-A664239A3FB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43" name="Rectangle 2"/>
          <p:cNvSpPr>
            <a:spLocks noGrp="1" noRot="1" noChangeAspect="1" noChangeArrowheads="1" noTextEdit="1"/>
          </p:cNvSpPr>
          <p:nvPr>
            <p:ph type="sldImg"/>
          </p:nvPr>
        </p:nvSpPr>
        <p:spPr>
          <a:xfrm>
            <a:off x="1116013" y="679450"/>
            <a:ext cx="4627562" cy="3470275"/>
          </a:xfrm>
          <a:solidFill>
            <a:srgbClr val="FFFFFF"/>
          </a:solidFill>
          <a:ln/>
        </p:spPr>
      </p:sp>
      <p:sp>
        <p:nvSpPr>
          <p:cNvPr id="61444" name="Rectangle 3"/>
          <p:cNvSpPr>
            <a:spLocks noGrp="1" noChangeArrowheads="1"/>
          </p:cNvSpPr>
          <p:nvPr>
            <p:ph type="body" idx="1"/>
          </p:nvPr>
        </p:nvSpPr>
        <p:spPr>
          <a:xfrm>
            <a:off x="893763" y="4375150"/>
            <a:ext cx="5070475" cy="4073525"/>
          </a:xfrm>
          <a:solidFill>
            <a:srgbClr val="FFFFFF"/>
          </a:solidFill>
          <a:ln>
            <a:solidFill>
              <a:srgbClr val="000000"/>
            </a:solidFill>
            <a:miter lim="800000"/>
            <a:headEnd/>
            <a:tailEnd/>
          </a:ln>
        </p:spPr>
        <p:txBody>
          <a:bodyPr lIns="90059" tIns="45030" rIns="90059" bIns="45030"/>
          <a:lstStyle/>
          <a:p>
            <a:endParaRPr lang="en-US" altLang="en-US" smtClean="0"/>
          </a:p>
        </p:txBody>
      </p:sp>
    </p:spTree>
    <p:extLst>
      <p:ext uri="{BB962C8B-B14F-4D97-AF65-F5344CB8AC3E}">
        <p14:creationId xmlns:p14="http://schemas.microsoft.com/office/powerpoint/2010/main" val="29912026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17239EE-BFF4-4740-A78B-EB3B3FCE5BB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491" name="Rectangle 2"/>
          <p:cNvSpPr>
            <a:spLocks noGrp="1" noRot="1" noChangeAspect="1" noChangeArrowheads="1" noTextEdit="1"/>
          </p:cNvSpPr>
          <p:nvPr>
            <p:ph type="sldImg"/>
          </p:nvPr>
        </p:nvSpPr>
        <p:spPr>
          <a:xfrm>
            <a:off x="1116013" y="679450"/>
            <a:ext cx="4627562" cy="3470275"/>
          </a:xfrm>
          <a:solidFill>
            <a:srgbClr val="FFFFFF"/>
          </a:solidFill>
          <a:ln/>
        </p:spPr>
      </p:sp>
      <p:sp>
        <p:nvSpPr>
          <p:cNvPr id="63492" name="Rectangle 3"/>
          <p:cNvSpPr>
            <a:spLocks noGrp="1" noChangeArrowheads="1"/>
          </p:cNvSpPr>
          <p:nvPr>
            <p:ph type="body" idx="1"/>
          </p:nvPr>
        </p:nvSpPr>
        <p:spPr>
          <a:xfrm>
            <a:off x="893763" y="4375150"/>
            <a:ext cx="5070475" cy="4073525"/>
          </a:xfrm>
          <a:solidFill>
            <a:srgbClr val="FFFFFF"/>
          </a:solidFill>
          <a:ln>
            <a:solidFill>
              <a:srgbClr val="000000"/>
            </a:solidFill>
            <a:miter lim="800000"/>
            <a:headEnd/>
            <a:tailEnd/>
          </a:ln>
        </p:spPr>
        <p:txBody>
          <a:bodyPr lIns="90059" tIns="45030" rIns="90059" bIns="45030"/>
          <a:lstStyle/>
          <a:p>
            <a:endParaRPr lang="en-US" altLang="en-US" smtClean="0"/>
          </a:p>
        </p:txBody>
      </p:sp>
    </p:spTree>
    <p:extLst>
      <p:ext uri="{BB962C8B-B14F-4D97-AF65-F5344CB8AC3E}">
        <p14:creationId xmlns:p14="http://schemas.microsoft.com/office/powerpoint/2010/main" val="8146541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8C406FE-A70F-4511-8647-0977B6CB66F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5539" name="Rectangle 2"/>
          <p:cNvSpPr>
            <a:spLocks noGrp="1" noRot="1" noChangeAspect="1" noChangeArrowheads="1" noTextEdit="1"/>
          </p:cNvSpPr>
          <p:nvPr>
            <p:ph type="sldImg"/>
          </p:nvPr>
        </p:nvSpPr>
        <p:spPr>
          <a:xfrm>
            <a:off x="1116013" y="679450"/>
            <a:ext cx="4627562" cy="3470275"/>
          </a:xfrm>
          <a:solidFill>
            <a:srgbClr val="FFFFFF"/>
          </a:solidFill>
          <a:ln/>
        </p:spPr>
      </p:sp>
      <p:sp>
        <p:nvSpPr>
          <p:cNvPr id="65540" name="Rectangle 3"/>
          <p:cNvSpPr>
            <a:spLocks noGrp="1" noChangeArrowheads="1"/>
          </p:cNvSpPr>
          <p:nvPr>
            <p:ph type="body" idx="1"/>
          </p:nvPr>
        </p:nvSpPr>
        <p:spPr>
          <a:xfrm>
            <a:off x="893763" y="4375150"/>
            <a:ext cx="5070475" cy="4073525"/>
          </a:xfrm>
          <a:solidFill>
            <a:srgbClr val="FFFFFF"/>
          </a:solidFill>
          <a:ln>
            <a:solidFill>
              <a:srgbClr val="000000"/>
            </a:solidFill>
            <a:miter lim="800000"/>
            <a:headEnd/>
            <a:tailEnd/>
          </a:ln>
        </p:spPr>
        <p:txBody>
          <a:bodyPr lIns="90059" tIns="45030" rIns="90059" bIns="45030"/>
          <a:lstStyle/>
          <a:p>
            <a:endParaRPr lang="en-US" altLang="en-US" smtClean="0"/>
          </a:p>
        </p:txBody>
      </p:sp>
    </p:spTree>
    <p:extLst>
      <p:ext uri="{BB962C8B-B14F-4D97-AF65-F5344CB8AC3E}">
        <p14:creationId xmlns:p14="http://schemas.microsoft.com/office/powerpoint/2010/main" val="97742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E533C47-2F5A-4959-8D8A-D309E97C8ED2}" type="slidenum">
              <a:rPr lang="en-US" altLang="en-US" sz="1200"/>
              <a:pPr/>
              <a:t>10</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696ABA8-432B-4DF2-BADD-F89EF3903C4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80348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3CB6DF2-B2D6-448C-9633-9F315A24CD6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1982405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3CB6DF2-B2D6-448C-9633-9F315A24CD6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531854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3CB6DF2-B2D6-448C-9633-9F315A24CD6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174391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8D3F4B6-41D3-4AC3-A3A6-F61E92DCE91F}"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7202883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D7D8AC4-E15A-4C2C-B1F5-14CF72951325}"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1024450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BBE224A-1CCC-497F-9A65-37FDCCB6F65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2982901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926319E-944B-4C26-A4B7-F7442D3C3376}"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8567157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926319E-944B-4C26-A4B7-F7442D3C3376}"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1739212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926319E-944B-4C26-A4B7-F7442D3C3376}"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690285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C060D68-5BB8-4CA4-B574-49DC75399E45}" type="slidenum">
              <a:rPr lang="en-US" altLang="en-US" sz="1200"/>
              <a:pPr/>
              <a:t>11</a:t>
            </a:fld>
            <a:endParaRPr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F7CEA4A-A4C2-4CAB-AA65-0222207B857B}" type="slidenum">
              <a:rPr lang="en-US" altLang="en-US" sz="1200"/>
              <a:pPr/>
              <a:t>68</a:t>
            </a:fld>
            <a:endParaRPr lang="en-US" altLang="en-US" sz="1200"/>
          </a:p>
        </p:txBody>
      </p:sp>
      <p:sp>
        <p:nvSpPr>
          <p:cNvPr id="14339" name="Rectangle 1026"/>
          <p:cNvSpPr>
            <a:spLocks noGrp="1" noRot="1" noChangeAspect="1" noChangeArrowheads="1" noTextEdit="1"/>
          </p:cNvSpPr>
          <p:nvPr>
            <p:ph type="sldImg"/>
          </p:nvPr>
        </p:nvSpPr>
        <p:spPr>
          <a:ln/>
        </p:spPr>
      </p:sp>
      <p:sp>
        <p:nvSpPr>
          <p:cNvPr id="14340" name="Rectangle 1027"/>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85117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C060D68-5BB8-4CA4-B574-49DC75399E45}" type="slidenum">
              <a:rPr lang="en-US" altLang="en-US" sz="1200"/>
              <a:pPr/>
              <a:t>12</a:t>
            </a:fld>
            <a:endParaRPr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785462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CBF20CD-FD0F-4A94-82B4-18E58AE59297}" type="slidenum">
              <a:rPr lang="en-US" altLang="en-US" sz="1200"/>
              <a:pPr/>
              <a:t>13</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961370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76B78B-FD43-4DC4-82F6-871352675E70}" type="slidenum">
              <a:rPr lang="en-US" altLang="en-US" sz="1200"/>
              <a:pPr/>
              <a:t>14</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568CA7-29A7-49B7-B155-7F46D0D27C93}" type="slidenum">
              <a:rPr lang="en-US" altLang="en-US"/>
              <a:pPr>
                <a:defRPr/>
              </a:pPr>
              <a:t>‹#›</a:t>
            </a:fld>
            <a:endParaRPr lang="en-US" altLang="en-US"/>
          </a:p>
        </p:txBody>
      </p:sp>
    </p:spTree>
    <p:extLst>
      <p:ext uri="{BB962C8B-B14F-4D97-AF65-F5344CB8AC3E}">
        <p14:creationId xmlns:p14="http://schemas.microsoft.com/office/powerpoint/2010/main" val="134849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ABB307-6952-43C3-A9C1-9D5A945FD1EA}" type="slidenum">
              <a:rPr lang="en-US" altLang="en-US"/>
              <a:pPr>
                <a:defRPr/>
              </a:pPr>
              <a:t>‹#›</a:t>
            </a:fld>
            <a:endParaRPr lang="en-US" altLang="en-US"/>
          </a:p>
        </p:txBody>
      </p:sp>
    </p:spTree>
    <p:extLst>
      <p:ext uri="{BB962C8B-B14F-4D97-AF65-F5344CB8AC3E}">
        <p14:creationId xmlns:p14="http://schemas.microsoft.com/office/powerpoint/2010/main" val="2380845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35BD30-4999-46DC-87A0-8C87839F2704}" type="slidenum">
              <a:rPr lang="en-US" altLang="en-US"/>
              <a:pPr>
                <a:defRPr/>
              </a:pPr>
              <a:t>‹#›</a:t>
            </a:fld>
            <a:endParaRPr lang="en-US" altLang="en-US"/>
          </a:p>
        </p:txBody>
      </p:sp>
    </p:spTree>
    <p:extLst>
      <p:ext uri="{BB962C8B-B14F-4D97-AF65-F5344CB8AC3E}">
        <p14:creationId xmlns:p14="http://schemas.microsoft.com/office/powerpoint/2010/main" val="358144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8891E8-FCFC-42F6-BAF6-E1B501D02B5B}" type="slidenum">
              <a:rPr lang="en-US" altLang="en-US"/>
              <a:pPr>
                <a:defRPr/>
              </a:pPr>
              <a:t>‹#›</a:t>
            </a:fld>
            <a:endParaRPr lang="en-US" altLang="en-US"/>
          </a:p>
        </p:txBody>
      </p:sp>
    </p:spTree>
    <p:extLst>
      <p:ext uri="{BB962C8B-B14F-4D97-AF65-F5344CB8AC3E}">
        <p14:creationId xmlns:p14="http://schemas.microsoft.com/office/powerpoint/2010/main" val="418874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283201-2168-4E04-BE24-EC4BE77EAB77}" type="slidenum">
              <a:rPr lang="en-US" altLang="en-US"/>
              <a:pPr>
                <a:defRPr/>
              </a:pPr>
              <a:t>‹#›</a:t>
            </a:fld>
            <a:endParaRPr lang="en-US" altLang="en-US"/>
          </a:p>
        </p:txBody>
      </p:sp>
    </p:spTree>
    <p:extLst>
      <p:ext uri="{BB962C8B-B14F-4D97-AF65-F5344CB8AC3E}">
        <p14:creationId xmlns:p14="http://schemas.microsoft.com/office/powerpoint/2010/main" val="283021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C7F2B4-1297-45F6-B77A-74179AB146DC}" type="slidenum">
              <a:rPr lang="en-US" altLang="en-US"/>
              <a:pPr>
                <a:defRPr/>
              </a:pPr>
              <a:t>‹#›</a:t>
            </a:fld>
            <a:endParaRPr lang="en-US" altLang="en-US"/>
          </a:p>
        </p:txBody>
      </p:sp>
    </p:spTree>
    <p:extLst>
      <p:ext uri="{BB962C8B-B14F-4D97-AF65-F5344CB8AC3E}">
        <p14:creationId xmlns:p14="http://schemas.microsoft.com/office/powerpoint/2010/main" val="240656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125983-C448-4BA5-B1F5-646A995D4D2C}" type="slidenum">
              <a:rPr lang="en-US" altLang="en-US"/>
              <a:pPr>
                <a:defRPr/>
              </a:pPr>
              <a:t>‹#›</a:t>
            </a:fld>
            <a:endParaRPr lang="en-US" altLang="en-US"/>
          </a:p>
        </p:txBody>
      </p:sp>
    </p:spTree>
    <p:extLst>
      <p:ext uri="{BB962C8B-B14F-4D97-AF65-F5344CB8AC3E}">
        <p14:creationId xmlns:p14="http://schemas.microsoft.com/office/powerpoint/2010/main" val="232862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AB107B-6D49-47A1-9660-634A1F415881}" type="slidenum">
              <a:rPr lang="en-US" altLang="en-US"/>
              <a:pPr>
                <a:defRPr/>
              </a:pPr>
              <a:t>‹#›</a:t>
            </a:fld>
            <a:endParaRPr lang="en-US" altLang="en-US"/>
          </a:p>
        </p:txBody>
      </p:sp>
    </p:spTree>
    <p:extLst>
      <p:ext uri="{BB962C8B-B14F-4D97-AF65-F5344CB8AC3E}">
        <p14:creationId xmlns:p14="http://schemas.microsoft.com/office/powerpoint/2010/main" val="140373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0CD8CA3-DF59-48D3-A354-49861D8037F8}" type="slidenum">
              <a:rPr lang="en-US" altLang="en-US"/>
              <a:pPr>
                <a:defRPr/>
              </a:pPr>
              <a:t>‹#›</a:t>
            </a:fld>
            <a:endParaRPr lang="en-US" altLang="en-US"/>
          </a:p>
        </p:txBody>
      </p:sp>
    </p:spTree>
    <p:extLst>
      <p:ext uri="{BB962C8B-B14F-4D97-AF65-F5344CB8AC3E}">
        <p14:creationId xmlns:p14="http://schemas.microsoft.com/office/powerpoint/2010/main" val="10928836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751FAF-3B57-4F9A-B7DA-6D84CFF275C3}" type="slidenum">
              <a:rPr lang="en-US" altLang="en-US"/>
              <a:pPr>
                <a:defRPr/>
              </a:pPr>
              <a:t>‹#›</a:t>
            </a:fld>
            <a:endParaRPr lang="en-US" altLang="en-US"/>
          </a:p>
        </p:txBody>
      </p:sp>
    </p:spTree>
    <p:extLst>
      <p:ext uri="{BB962C8B-B14F-4D97-AF65-F5344CB8AC3E}">
        <p14:creationId xmlns:p14="http://schemas.microsoft.com/office/powerpoint/2010/main" val="142182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73034E-ECDB-407C-BEDC-BA13071913A6}" type="slidenum">
              <a:rPr lang="en-US" altLang="en-US"/>
              <a:pPr>
                <a:defRPr/>
              </a:pPr>
              <a:t>‹#›</a:t>
            </a:fld>
            <a:endParaRPr lang="en-US" altLang="en-US"/>
          </a:p>
        </p:txBody>
      </p:sp>
    </p:spTree>
    <p:extLst>
      <p:ext uri="{BB962C8B-B14F-4D97-AF65-F5344CB8AC3E}">
        <p14:creationId xmlns:p14="http://schemas.microsoft.com/office/powerpoint/2010/main" val="2004040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AC50155-2192-4877-983D-F635845E084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7" Type="http://schemas.openxmlformats.org/officeDocument/2006/relationships/hyperlink" Target="https://processdesign.mccormick.northwestern.edu/index.php/Separation_processes" TargetMode="External"/><Relationship Id="rId2" Type="http://schemas.openxmlformats.org/officeDocument/2006/relationships/hyperlink" Target="http://sitn.hms.harvard.edu/flash/2018/dopamine-smartphones-battle-time/sitnboston.com" TargetMode="External"/><Relationship Id="rId1" Type="http://schemas.openxmlformats.org/officeDocument/2006/relationships/slideLayout" Target="../slideLayouts/slideLayout7.xml"/><Relationship Id="rId6" Type="http://schemas.openxmlformats.org/officeDocument/2006/relationships/hyperlink" Target="https://commons.wikimedia.org/wiki/File:Bubble_Cap_Trays.PNG" TargetMode="External"/><Relationship Id="rId5" Type="http://schemas.openxmlformats.org/officeDocument/2006/relationships/hyperlink" Target="https://commons.wikimedia.org/wiki/File:CatReformer.png" TargetMode="External"/><Relationship Id="rId4" Type="http://schemas.openxmlformats.org/officeDocument/2006/relationships/hyperlink" Target="http://sitn.hms.harvard.edu/flash/2018/dopamine-smartphones-battle-time/"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6.xml"/><Relationship Id="rId7"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6.wmf"/><Relationship Id="rId4" Type="http://schemas.openxmlformats.org/officeDocument/2006/relationships/image" Target="../media/image21.png"/><Relationship Id="rId9" Type="http://schemas.openxmlformats.org/officeDocument/2006/relationships/image" Target="../media/image22.w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image" Target="../media/image24.jpeg"/></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oleObject" Target="../embeddings/oleObject4.bin"/><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3.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235450" y="1949450"/>
            <a:ext cx="4637088" cy="3717925"/>
          </a:xfrm>
          <a:prstGeom prst="rect">
            <a:avLst/>
          </a:prstGeom>
          <a:solidFill>
            <a:srgbClr val="9BFF9B"/>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kern="0">
              <a:solidFill>
                <a:prstClr val="black"/>
              </a:solidFill>
            </a:endParaRPr>
          </a:p>
        </p:txBody>
      </p:sp>
      <p:sp>
        <p:nvSpPr>
          <p:cNvPr id="3" name="Rectangle 2"/>
          <p:cNvSpPr/>
          <p:nvPr/>
        </p:nvSpPr>
        <p:spPr bwMode="auto">
          <a:xfrm>
            <a:off x="257175" y="1941513"/>
            <a:ext cx="2867025" cy="3717925"/>
          </a:xfrm>
          <a:prstGeom prst="rect">
            <a:avLst/>
          </a:prstGeom>
          <a:solidFill>
            <a:srgbClr val="FFFF99"/>
          </a:solidFill>
          <a:ln w="9525" cap="flat" cmpd="sng" algn="ctr">
            <a:solidFill>
              <a:srgbClr val="FFFF66"/>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kern="0">
              <a:solidFill>
                <a:prstClr val="black"/>
              </a:solidFill>
            </a:endParaRPr>
          </a:p>
        </p:txBody>
      </p:sp>
      <p:sp>
        <p:nvSpPr>
          <p:cNvPr id="3076" name="TextBox 3"/>
          <p:cNvSpPr txBox="1">
            <a:spLocks noChangeArrowheads="1"/>
          </p:cNvSpPr>
          <p:nvPr/>
        </p:nvSpPr>
        <p:spPr bwMode="auto">
          <a:xfrm>
            <a:off x="384175" y="228600"/>
            <a:ext cx="8382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b="1">
                <a:solidFill>
                  <a:srgbClr val="000000"/>
                </a:solidFill>
                <a:latin typeface="Calibri" panose="020F0502020204030204" pitchFamily="34" charset="0"/>
              </a:rPr>
              <a:t>Process Operability Class Materials</a:t>
            </a:r>
          </a:p>
          <a:p>
            <a:pPr algn="ctr" eaLnBrk="1" hangingPunct="1">
              <a:spcBef>
                <a:spcPct val="0"/>
              </a:spcBef>
              <a:buFontTx/>
              <a:buNone/>
            </a:pPr>
            <a:endParaRPr lang="en-US" altLang="en-US" sz="1200" b="1">
              <a:solidFill>
                <a:srgbClr val="000000"/>
              </a:solidFill>
              <a:latin typeface="Calibri" panose="020F0502020204030204" pitchFamily="34" charset="0"/>
            </a:endParaRPr>
          </a:p>
          <a:p>
            <a:pPr algn="ctr" eaLnBrk="1" hangingPunct="1">
              <a:spcBef>
                <a:spcPct val="0"/>
              </a:spcBef>
              <a:buFontTx/>
              <a:buNone/>
            </a:pPr>
            <a:r>
              <a:rPr lang="en-US" altLang="en-US" sz="3600" b="1">
                <a:solidFill>
                  <a:srgbClr val="000000"/>
                </a:solidFill>
                <a:latin typeface="Calibri" panose="020F0502020204030204" pitchFamily="34" charset="0"/>
              </a:rPr>
              <a:t>Operating Window</a:t>
            </a:r>
          </a:p>
        </p:txBody>
      </p:sp>
      <p:sp>
        <p:nvSpPr>
          <p:cNvPr id="3077" name="TextBox 4"/>
          <p:cNvSpPr txBox="1">
            <a:spLocks noChangeArrowheads="1"/>
          </p:cNvSpPr>
          <p:nvPr/>
        </p:nvSpPr>
        <p:spPr bwMode="auto">
          <a:xfrm>
            <a:off x="314325" y="5705475"/>
            <a:ext cx="853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a:solidFill>
                  <a:srgbClr val="000000"/>
                </a:solidFill>
                <a:latin typeface="Calibri" panose="020F0502020204030204" pitchFamily="34" charset="0"/>
              </a:rPr>
              <a:t>Copyright © Thomas Marlin 2019</a:t>
            </a:r>
          </a:p>
          <a:p>
            <a:pPr algn="ctr" eaLnBrk="1" hangingPunct="1">
              <a:spcBef>
                <a:spcPct val="0"/>
              </a:spcBef>
              <a:buFontTx/>
              <a:buNone/>
            </a:pPr>
            <a:r>
              <a:rPr lang="en-US" altLang="en-US" sz="1800">
                <a:solidFill>
                  <a:srgbClr val="000000"/>
                </a:solidFill>
                <a:latin typeface="Calibri" panose="020F0502020204030204" pitchFamily="34" charset="0"/>
              </a:rPr>
              <a:t>The copyright holder provides a royalty-free license for use of this material at non-profit educational institutions</a:t>
            </a:r>
          </a:p>
        </p:txBody>
      </p:sp>
      <p:grpSp>
        <p:nvGrpSpPr>
          <p:cNvPr id="3078" name="Group 5"/>
          <p:cNvGrpSpPr>
            <a:grpSpLocks/>
          </p:cNvGrpSpPr>
          <p:nvPr/>
        </p:nvGrpSpPr>
        <p:grpSpPr bwMode="auto">
          <a:xfrm>
            <a:off x="327025" y="2674938"/>
            <a:ext cx="2557463" cy="2032000"/>
            <a:chOff x="1735133" y="788988"/>
            <a:chExt cx="5387980" cy="4198937"/>
          </a:xfrm>
        </p:grpSpPr>
        <p:sp>
          <p:nvSpPr>
            <p:cNvPr id="3084" name="Freeform 6"/>
            <p:cNvSpPr>
              <a:spLocks/>
            </p:cNvSpPr>
            <p:nvPr/>
          </p:nvSpPr>
          <p:spPr bwMode="auto">
            <a:xfrm>
              <a:off x="6459538" y="3200400"/>
              <a:ext cx="663575" cy="1325563"/>
            </a:xfrm>
            <a:custGeom>
              <a:avLst/>
              <a:gdLst>
                <a:gd name="T0" fmla="*/ 1192048911 w 1670"/>
                <a:gd name="T1" fmla="*/ 2147483646 h 3342"/>
                <a:gd name="T2" fmla="*/ 2147483646 w 1670"/>
                <a:gd name="T3" fmla="*/ 2147483646 h 3342"/>
                <a:gd name="T4" fmla="*/ 2147483646 w 1670"/>
                <a:gd name="T5" fmla="*/ 2147483646 h 3342"/>
                <a:gd name="T6" fmla="*/ 2147483646 w 1670"/>
                <a:gd name="T7" fmla="*/ 2147483646 h 3342"/>
                <a:gd name="T8" fmla="*/ 2147483646 w 1670"/>
                <a:gd name="T9" fmla="*/ 2147483646 h 3342"/>
                <a:gd name="T10" fmla="*/ 2147483646 w 1670"/>
                <a:gd name="T11" fmla="*/ 2147483646 h 3342"/>
                <a:gd name="T12" fmla="*/ 2147483646 w 1670"/>
                <a:gd name="T13" fmla="*/ 2147483646 h 3342"/>
                <a:gd name="T14" fmla="*/ 2147483646 w 1670"/>
                <a:gd name="T15" fmla="*/ 2147483646 h 3342"/>
                <a:gd name="T16" fmla="*/ 2147483646 w 1670"/>
                <a:gd name="T17" fmla="*/ 2147483646 h 3342"/>
                <a:gd name="T18" fmla="*/ 2147483646 w 1670"/>
                <a:gd name="T19" fmla="*/ 2147483646 h 3342"/>
                <a:gd name="T20" fmla="*/ 2147483646 w 1670"/>
                <a:gd name="T21" fmla="*/ 2147483646 h 3342"/>
                <a:gd name="T22" fmla="*/ 2147483646 w 1670"/>
                <a:gd name="T23" fmla="*/ 2147483646 h 3342"/>
                <a:gd name="T24" fmla="*/ 2147483646 w 1670"/>
                <a:gd name="T25" fmla="*/ 2147483646 h 3342"/>
                <a:gd name="T26" fmla="*/ 2147483646 w 1670"/>
                <a:gd name="T27" fmla="*/ 2147483646 h 3342"/>
                <a:gd name="T28" fmla="*/ 2147483646 w 1670"/>
                <a:gd name="T29" fmla="*/ 2147483646 h 3342"/>
                <a:gd name="T30" fmla="*/ 2147483646 w 1670"/>
                <a:gd name="T31" fmla="*/ 2147483646 h 3342"/>
                <a:gd name="T32" fmla="*/ 2147483646 w 1670"/>
                <a:gd name="T33" fmla="*/ 2147483646 h 3342"/>
                <a:gd name="T34" fmla="*/ 2147483646 w 1670"/>
                <a:gd name="T35" fmla="*/ 2147483646 h 3342"/>
                <a:gd name="T36" fmla="*/ 2147483646 w 1670"/>
                <a:gd name="T37" fmla="*/ 2147483646 h 3342"/>
                <a:gd name="T38" fmla="*/ 2147483646 w 1670"/>
                <a:gd name="T39" fmla="*/ 2147483646 h 3342"/>
                <a:gd name="T40" fmla="*/ 2147483646 w 1670"/>
                <a:gd name="T41" fmla="*/ 2147483646 h 3342"/>
                <a:gd name="T42" fmla="*/ 2147483646 w 1670"/>
                <a:gd name="T43" fmla="*/ 2147483646 h 3342"/>
                <a:gd name="T44" fmla="*/ 2147483646 w 1670"/>
                <a:gd name="T45" fmla="*/ 2147483646 h 3342"/>
                <a:gd name="T46" fmla="*/ 2147483646 w 1670"/>
                <a:gd name="T47" fmla="*/ 2147483646 h 3342"/>
                <a:gd name="T48" fmla="*/ 2147483646 w 1670"/>
                <a:gd name="T49" fmla="*/ 2147483646 h 3342"/>
                <a:gd name="T50" fmla="*/ 2147483646 w 1670"/>
                <a:gd name="T51" fmla="*/ 2147483646 h 3342"/>
                <a:gd name="T52" fmla="*/ 2147483646 w 1670"/>
                <a:gd name="T53" fmla="*/ 2147483646 h 3342"/>
                <a:gd name="T54" fmla="*/ 2147483646 w 1670"/>
                <a:gd name="T55" fmla="*/ 2147483646 h 3342"/>
                <a:gd name="T56" fmla="*/ 2147483646 w 1670"/>
                <a:gd name="T57" fmla="*/ 2147483646 h 3342"/>
                <a:gd name="T58" fmla="*/ 2147483646 w 1670"/>
                <a:gd name="T59" fmla="*/ 2147483646 h 3342"/>
                <a:gd name="T60" fmla="*/ 2147483646 w 1670"/>
                <a:gd name="T61" fmla="*/ 1123117561 h 3342"/>
                <a:gd name="T62" fmla="*/ 2147483646 w 1670"/>
                <a:gd name="T63" fmla="*/ 187212570 h 3342"/>
                <a:gd name="T64" fmla="*/ 2147483646 w 1670"/>
                <a:gd name="T65" fmla="*/ 0 h 3342"/>
                <a:gd name="T66" fmla="*/ 2147483646 w 1670"/>
                <a:gd name="T67" fmla="*/ 499180768 h 3342"/>
                <a:gd name="T68" fmla="*/ 2147483646 w 1670"/>
                <a:gd name="T69" fmla="*/ 1310330131 h 3342"/>
                <a:gd name="T70" fmla="*/ 2147483646 w 1670"/>
                <a:gd name="T71" fmla="*/ 2147483646 h 3342"/>
                <a:gd name="T72" fmla="*/ 2147483646 w 1670"/>
                <a:gd name="T73" fmla="*/ 2147483646 h 3342"/>
                <a:gd name="T74" fmla="*/ 2147483646 w 1670"/>
                <a:gd name="T75" fmla="*/ 2147483646 h 3342"/>
                <a:gd name="T76" fmla="*/ 2147483646 w 1670"/>
                <a:gd name="T77" fmla="*/ 2147483646 h 3342"/>
                <a:gd name="T78" fmla="*/ 2147483646 w 1670"/>
                <a:gd name="T79" fmla="*/ 2147483646 h 3342"/>
                <a:gd name="T80" fmla="*/ 2147483646 w 1670"/>
                <a:gd name="T81" fmla="*/ 2147483646 h 3342"/>
                <a:gd name="T82" fmla="*/ 2147483646 w 1670"/>
                <a:gd name="T83" fmla="*/ 2147483646 h 3342"/>
                <a:gd name="T84" fmla="*/ 2147483646 w 1670"/>
                <a:gd name="T85" fmla="*/ 2147483646 h 3342"/>
                <a:gd name="T86" fmla="*/ 878326943 w 1670"/>
                <a:gd name="T87" fmla="*/ 2147483646 h 3342"/>
                <a:gd name="T88" fmla="*/ 125520178 w 1670"/>
                <a:gd name="T89" fmla="*/ 2147483646 h 3342"/>
                <a:gd name="T90" fmla="*/ 0 w 1670"/>
                <a:gd name="T91" fmla="*/ 2147483646 h 33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70" h="3342">
                  <a:moveTo>
                    <a:pt x="0" y="2925"/>
                  </a:moveTo>
                  <a:lnTo>
                    <a:pt x="8" y="2950"/>
                  </a:lnTo>
                  <a:lnTo>
                    <a:pt x="19" y="2974"/>
                  </a:lnTo>
                  <a:lnTo>
                    <a:pt x="32" y="2999"/>
                  </a:lnTo>
                  <a:lnTo>
                    <a:pt x="47" y="3023"/>
                  </a:lnTo>
                  <a:lnTo>
                    <a:pt x="64" y="3047"/>
                  </a:lnTo>
                  <a:lnTo>
                    <a:pt x="81" y="3069"/>
                  </a:lnTo>
                  <a:lnTo>
                    <a:pt x="103" y="3091"/>
                  </a:lnTo>
                  <a:lnTo>
                    <a:pt x="124" y="3112"/>
                  </a:lnTo>
                  <a:lnTo>
                    <a:pt x="148" y="3133"/>
                  </a:lnTo>
                  <a:lnTo>
                    <a:pt x="172" y="3152"/>
                  </a:lnTo>
                  <a:lnTo>
                    <a:pt x="199" y="3171"/>
                  </a:lnTo>
                  <a:lnTo>
                    <a:pt x="227" y="3188"/>
                  </a:lnTo>
                  <a:lnTo>
                    <a:pt x="257" y="3206"/>
                  </a:lnTo>
                  <a:lnTo>
                    <a:pt x="286" y="3222"/>
                  </a:lnTo>
                  <a:lnTo>
                    <a:pt x="318" y="3237"/>
                  </a:lnTo>
                  <a:lnTo>
                    <a:pt x="351" y="3251"/>
                  </a:lnTo>
                  <a:lnTo>
                    <a:pt x="386" y="3265"/>
                  </a:lnTo>
                  <a:lnTo>
                    <a:pt x="420" y="3277"/>
                  </a:lnTo>
                  <a:lnTo>
                    <a:pt x="457" y="3289"/>
                  </a:lnTo>
                  <a:lnTo>
                    <a:pt x="493" y="3300"/>
                  </a:lnTo>
                  <a:lnTo>
                    <a:pt x="531" y="3309"/>
                  </a:lnTo>
                  <a:lnTo>
                    <a:pt x="570" y="3317"/>
                  </a:lnTo>
                  <a:lnTo>
                    <a:pt x="609" y="3324"/>
                  </a:lnTo>
                  <a:lnTo>
                    <a:pt x="650" y="3330"/>
                  </a:lnTo>
                  <a:lnTo>
                    <a:pt x="690" y="3335"/>
                  </a:lnTo>
                  <a:lnTo>
                    <a:pt x="731" y="3339"/>
                  </a:lnTo>
                  <a:lnTo>
                    <a:pt x="773" y="3341"/>
                  </a:lnTo>
                  <a:lnTo>
                    <a:pt x="815" y="3342"/>
                  </a:lnTo>
                  <a:lnTo>
                    <a:pt x="858" y="3342"/>
                  </a:lnTo>
                  <a:lnTo>
                    <a:pt x="901" y="3341"/>
                  </a:lnTo>
                  <a:lnTo>
                    <a:pt x="943" y="3337"/>
                  </a:lnTo>
                  <a:lnTo>
                    <a:pt x="987" y="3334"/>
                  </a:lnTo>
                  <a:lnTo>
                    <a:pt x="1019" y="3330"/>
                  </a:lnTo>
                  <a:lnTo>
                    <a:pt x="1051" y="3326"/>
                  </a:lnTo>
                  <a:lnTo>
                    <a:pt x="1082" y="3320"/>
                  </a:lnTo>
                  <a:lnTo>
                    <a:pt x="1114" y="3314"/>
                  </a:lnTo>
                  <a:lnTo>
                    <a:pt x="1143" y="3308"/>
                  </a:lnTo>
                  <a:lnTo>
                    <a:pt x="1173" y="3300"/>
                  </a:lnTo>
                  <a:lnTo>
                    <a:pt x="1203" y="3292"/>
                  </a:lnTo>
                  <a:lnTo>
                    <a:pt x="1231" y="3283"/>
                  </a:lnTo>
                  <a:lnTo>
                    <a:pt x="1259" y="3274"/>
                  </a:lnTo>
                  <a:lnTo>
                    <a:pt x="1287" y="3264"/>
                  </a:lnTo>
                  <a:lnTo>
                    <a:pt x="1313" y="3253"/>
                  </a:lnTo>
                  <a:lnTo>
                    <a:pt x="1339" y="3243"/>
                  </a:lnTo>
                  <a:lnTo>
                    <a:pt x="1365" y="3231"/>
                  </a:lnTo>
                  <a:lnTo>
                    <a:pt x="1388" y="3219"/>
                  </a:lnTo>
                  <a:lnTo>
                    <a:pt x="1412" y="3206"/>
                  </a:lnTo>
                  <a:lnTo>
                    <a:pt x="1435" y="3193"/>
                  </a:lnTo>
                  <a:lnTo>
                    <a:pt x="1457" y="3179"/>
                  </a:lnTo>
                  <a:lnTo>
                    <a:pt x="1478" y="3165"/>
                  </a:lnTo>
                  <a:lnTo>
                    <a:pt x="1498" y="3151"/>
                  </a:lnTo>
                  <a:lnTo>
                    <a:pt x="1517" y="3135"/>
                  </a:lnTo>
                  <a:lnTo>
                    <a:pt x="1536" y="3120"/>
                  </a:lnTo>
                  <a:lnTo>
                    <a:pt x="1554" y="3105"/>
                  </a:lnTo>
                  <a:lnTo>
                    <a:pt x="1570" y="3088"/>
                  </a:lnTo>
                  <a:lnTo>
                    <a:pt x="1586" y="3071"/>
                  </a:lnTo>
                  <a:lnTo>
                    <a:pt x="1600" y="3054"/>
                  </a:lnTo>
                  <a:lnTo>
                    <a:pt x="1613" y="3036"/>
                  </a:lnTo>
                  <a:lnTo>
                    <a:pt x="1625" y="3018"/>
                  </a:lnTo>
                  <a:lnTo>
                    <a:pt x="1637" y="3000"/>
                  </a:lnTo>
                  <a:lnTo>
                    <a:pt x="1646" y="2982"/>
                  </a:lnTo>
                  <a:lnTo>
                    <a:pt x="1656" y="2963"/>
                  </a:lnTo>
                  <a:lnTo>
                    <a:pt x="1659" y="2953"/>
                  </a:lnTo>
                  <a:lnTo>
                    <a:pt x="1663" y="2944"/>
                  </a:lnTo>
                  <a:lnTo>
                    <a:pt x="1667" y="2934"/>
                  </a:lnTo>
                  <a:lnTo>
                    <a:pt x="1670" y="2925"/>
                  </a:lnTo>
                  <a:lnTo>
                    <a:pt x="1670" y="417"/>
                  </a:lnTo>
                  <a:lnTo>
                    <a:pt x="1661" y="391"/>
                  </a:lnTo>
                  <a:lnTo>
                    <a:pt x="1650" y="366"/>
                  </a:lnTo>
                  <a:lnTo>
                    <a:pt x="1637" y="342"/>
                  </a:lnTo>
                  <a:lnTo>
                    <a:pt x="1623" y="318"/>
                  </a:lnTo>
                  <a:lnTo>
                    <a:pt x="1606" y="295"/>
                  </a:lnTo>
                  <a:lnTo>
                    <a:pt x="1587" y="273"/>
                  </a:lnTo>
                  <a:lnTo>
                    <a:pt x="1567" y="251"/>
                  </a:lnTo>
                  <a:lnTo>
                    <a:pt x="1546" y="229"/>
                  </a:lnTo>
                  <a:lnTo>
                    <a:pt x="1522" y="209"/>
                  </a:lnTo>
                  <a:lnTo>
                    <a:pt x="1497" y="189"/>
                  </a:lnTo>
                  <a:lnTo>
                    <a:pt x="1470" y="171"/>
                  </a:lnTo>
                  <a:lnTo>
                    <a:pt x="1443" y="152"/>
                  </a:lnTo>
                  <a:lnTo>
                    <a:pt x="1413" y="136"/>
                  </a:lnTo>
                  <a:lnTo>
                    <a:pt x="1382" y="119"/>
                  </a:lnTo>
                  <a:lnTo>
                    <a:pt x="1350" y="104"/>
                  </a:lnTo>
                  <a:lnTo>
                    <a:pt x="1317" y="90"/>
                  </a:lnTo>
                  <a:lnTo>
                    <a:pt x="1284" y="77"/>
                  </a:lnTo>
                  <a:lnTo>
                    <a:pt x="1249" y="64"/>
                  </a:lnTo>
                  <a:lnTo>
                    <a:pt x="1213" y="53"/>
                  </a:lnTo>
                  <a:lnTo>
                    <a:pt x="1175" y="42"/>
                  </a:lnTo>
                  <a:lnTo>
                    <a:pt x="1137" y="33"/>
                  </a:lnTo>
                  <a:lnTo>
                    <a:pt x="1100" y="25"/>
                  </a:lnTo>
                  <a:lnTo>
                    <a:pt x="1059" y="18"/>
                  </a:lnTo>
                  <a:lnTo>
                    <a:pt x="1020" y="12"/>
                  </a:lnTo>
                  <a:lnTo>
                    <a:pt x="979" y="7"/>
                  </a:lnTo>
                  <a:lnTo>
                    <a:pt x="938" y="3"/>
                  </a:lnTo>
                  <a:lnTo>
                    <a:pt x="896" y="1"/>
                  </a:lnTo>
                  <a:lnTo>
                    <a:pt x="854" y="0"/>
                  </a:lnTo>
                  <a:lnTo>
                    <a:pt x="812" y="0"/>
                  </a:lnTo>
                  <a:lnTo>
                    <a:pt x="769" y="1"/>
                  </a:lnTo>
                  <a:lnTo>
                    <a:pt x="725" y="3"/>
                  </a:lnTo>
                  <a:lnTo>
                    <a:pt x="683" y="8"/>
                  </a:lnTo>
                  <a:lnTo>
                    <a:pt x="651" y="12"/>
                  </a:lnTo>
                  <a:lnTo>
                    <a:pt x="619" y="16"/>
                  </a:lnTo>
                  <a:lnTo>
                    <a:pt x="587" y="21"/>
                  </a:lnTo>
                  <a:lnTo>
                    <a:pt x="556" y="27"/>
                  </a:lnTo>
                  <a:lnTo>
                    <a:pt x="525" y="34"/>
                  </a:lnTo>
                  <a:lnTo>
                    <a:pt x="496" y="41"/>
                  </a:lnTo>
                  <a:lnTo>
                    <a:pt x="466" y="50"/>
                  </a:lnTo>
                  <a:lnTo>
                    <a:pt x="438" y="58"/>
                  </a:lnTo>
                  <a:lnTo>
                    <a:pt x="410" y="67"/>
                  </a:lnTo>
                  <a:lnTo>
                    <a:pt x="383" y="78"/>
                  </a:lnTo>
                  <a:lnTo>
                    <a:pt x="356" y="87"/>
                  </a:lnTo>
                  <a:lnTo>
                    <a:pt x="330" y="99"/>
                  </a:lnTo>
                  <a:lnTo>
                    <a:pt x="305" y="110"/>
                  </a:lnTo>
                  <a:lnTo>
                    <a:pt x="280" y="123"/>
                  </a:lnTo>
                  <a:lnTo>
                    <a:pt x="257" y="135"/>
                  </a:lnTo>
                  <a:lnTo>
                    <a:pt x="234" y="149"/>
                  </a:lnTo>
                  <a:lnTo>
                    <a:pt x="213" y="162"/>
                  </a:lnTo>
                  <a:lnTo>
                    <a:pt x="191" y="176"/>
                  </a:lnTo>
                  <a:lnTo>
                    <a:pt x="171" y="190"/>
                  </a:lnTo>
                  <a:lnTo>
                    <a:pt x="151" y="206"/>
                  </a:lnTo>
                  <a:lnTo>
                    <a:pt x="133" y="221"/>
                  </a:lnTo>
                  <a:lnTo>
                    <a:pt x="116" y="238"/>
                  </a:lnTo>
                  <a:lnTo>
                    <a:pt x="99" y="254"/>
                  </a:lnTo>
                  <a:lnTo>
                    <a:pt x="84" y="271"/>
                  </a:lnTo>
                  <a:lnTo>
                    <a:pt x="69" y="287"/>
                  </a:lnTo>
                  <a:lnTo>
                    <a:pt x="55" y="305"/>
                  </a:lnTo>
                  <a:lnTo>
                    <a:pt x="43" y="323"/>
                  </a:lnTo>
                  <a:lnTo>
                    <a:pt x="33" y="342"/>
                  </a:lnTo>
                  <a:lnTo>
                    <a:pt x="22" y="359"/>
                  </a:lnTo>
                  <a:lnTo>
                    <a:pt x="14" y="378"/>
                  </a:lnTo>
                  <a:lnTo>
                    <a:pt x="9" y="388"/>
                  </a:lnTo>
                  <a:lnTo>
                    <a:pt x="6" y="398"/>
                  </a:lnTo>
                  <a:lnTo>
                    <a:pt x="2" y="408"/>
                  </a:lnTo>
                  <a:lnTo>
                    <a:pt x="0" y="417"/>
                  </a:lnTo>
                  <a:lnTo>
                    <a:pt x="0" y="29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5" name="Freeform 7"/>
            <p:cNvSpPr>
              <a:spLocks/>
            </p:cNvSpPr>
            <p:nvPr/>
          </p:nvSpPr>
          <p:spPr bwMode="auto">
            <a:xfrm>
              <a:off x="6459538" y="3200400"/>
              <a:ext cx="663575" cy="1325563"/>
            </a:xfrm>
            <a:custGeom>
              <a:avLst/>
              <a:gdLst>
                <a:gd name="T0" fmla="*/ 1192048911 w 1670"/>
                <a:gd name="T1" fmla="*/ 2147483646 h 3342"/>
                <a:gd name="T2" fmla="*/ 2147483646 w 1670"/>
                <a:gd name="T3" fmla="*/ 2147483646 h 3342"/>
                <a:gd name="T4" fmla="*/ 2147483646 w 1670"/>
                <a:gd name="T5" fmla="*/ 2147483646 h 3342"/>
                <a:gd name="T6" fmla="*/ 2147483646 w 1670"/>
                <a:gd name="T7" fmla="*/ 2147483646 h 3342"/>
                <a:gd name="T8" fmla="*/ 2147483646 w 1670"/>
                <a:gd name="T9" fmla="*/ 2147483646 h 3342"/>
                <a:gd name="T10" fmla="*/ 2147483646 w 1670"/>
                <a:gd name="T11" fmla="*/ 2147483646 h 3342"/>
                <a:gd name="T12" fmla="*/ 2147483646 w 1670"/>
                <a:gd name="T13" fmla="*/ 2147483646 h 3342"/>
                <a:gd name="T14" fmla="*/ 2147483646 w 1670"/>
                <a:gd name="T15" fmla="*/ 2147483646 h 3342"/>
                <a:gd name="T16" fmla="*/ 2147483646 w 1670"/>
                <a:gd name="T17" fmla="*/ 2147483646 h 3342"/>
                <a:gd name="T18" fmla="*/ 2147483646 w 1670"/>
                <a:gd name="T19" fmla="*/ 2147483646 h 3342"/>
                <a:gd name="T20" fmla="*/ 2147483646 w 1670"/>
                <a:gd name="T21" fmla="*/ 2147483646 h 3342"/>
                <a:gd name="T22" fmla="*/ 2147483646 w 1670"/>
                <a:gd name="T23" fmla="*/ 2147483646 h 3342"/>
                <a:gd name="T24" fmla="*/ 2147483646 w 1670"/>
                <a:gd name="T25" fmla="*/ 2147483646 h 3342"/>
                <a:gd name="T26" fmla="*/ 2147483646 w 1670"/>
                <a:gd name="T27" fmla="*/ 2147483646 h 3342"/>
                <a:gd name="T28" fmla="*/ 2147483646 w 1670"/>
                <a:gd name="T29" fmla="*/ 2147483646 h 3342"/>
                <a:gd name="T30" fmla="*/ 2147483646 w 1670"/>
                <a:gd name="T31" fmla="*/ 2147483646 h 3342"/>
                <a:gd name="T32" fmla="*/ 2147483646 w 1670"/>
                <a:gd name="T33" fmla="*/ 2147483646 h 3342"/>
                <a:gd name="T34" fmla="*/ 2147483646 w 1670"/>
                <a:gd name="T35" fmla="*/ 2147483646 h 3342"/>
                <a:gd name="T36" fmla="*/ 2147483646 w 1670"/>
                <a:gd name="T37" fmla="*/ 2147483646 h 3342"/>
                <a:gd name="T38" fmla="*/ 2147483646 w 1670"/>
                <a:gd name="T39" fmla="*/ 2147483646 h 3342"/>
                <a:gd name="T40" fmla="*/ 2147483646 w 1670"/>
                <a:gd name="T41" fmla="*/ 2147483646 h 3342"/>
                <a:gd name="T42" fmla="*/ 2147483646 w 1670"/>
                <a:gd name="T43" fmla="*/ 2147483646 h 3342"/>
                <a:gd name="T44" fmla="*/ 2147483646 w 1670"/>
                <a:gd name="T45" fmla="*/ 2147483646 h 3342"/>
                <a:gd name="T46" fmla="*/ 2147483646 w 1670"/>
                <a:gd name="T47" fmla="*/ 2147483646 h 3342"/>
                <a:gd name="T48" fmla="*/ 2147483646 w 1670"/>
                <a:gd name="T49" fmla="*/ 2147483646 h 3342"/>
                <a:gd name="T50" fmla="*/ 2147483646 w 1670"/>
                <a:gd name="T51" fmla="*/ 2147483646 h 3342"/>
                <a:gd name="T52" fmla="*/ 2147483646 w 1670"/>
                <a:gd name="T53" fmla="*/ 2147483646 h 3342"/>
                <a:gd name="T54" fmla="*/ 2147483646 w 1670"/>
                <a:gd name="T55" fmla="*/ 2147483646 h 3342"/>
                <a:gd name="T56" fmla="*/ 2147483646 w 1670"/>
                <a:gd name="T57" fmla="*/ 2147483646 h 3342"/>
                <a:gd name="T58" fmla="*/ 2147483646 w 1670"/>
                <a:gd name="T59" fmla="*/ 2147483646 h 3342"/>
                <a:gd name="T60" fmla="*/ 2147483646 w 1670"/>
                <a:gd name="T61" fmla="*/ 1123117561 h 3342"/>
                <a:gd name="T62" fmla="*/ 2147483646 w 1670"/>
                <a:gd name="T63" fmla="*/ 187212570 h 3342"/>
                <a:gd name="T64" fmla="*/ 2147483646 w 1670"/>
                <a:gd name="T65" fmla="*/ 0 h 3342"/>
                <a:gd name="T66" fmla="*/ 2147483646 w 1670"/>
                <a:gd name="T67" fmla="*/ 499180768 h 3342"/>
                <a:gd name="T68" fmla="*/ 2147483646 w 1670"/>
                <a:gd name="T69" fmla="*/ 1310330131 h 3342"/>
                <a:gd name="T70" fmla="*/ 2147483646 w 1670"/>
                <a:gd name="T71" fmla="*/ 2147483646 h 3342"/>
                <a:gd name="T72" fmla="*/ 2147483646 w 1670"/>
                <a:gd name="T73" fmla="*/ 2147483646 h 3342"/>
                <a:gd name="T74" fmla="*/ 2147483646 w 1670"/>
                <a:gd name="T75" fmla="*/ 2147483646 h 3342"/>
                <a:gd name="T76" fmla="*/ 2147483646 w 1670"/>
                <a:gd name="T77" fmla="*/ 2147483646 h 3342"/>
                <a:gd name="T78" fmla="*/ 2147483646 w 1670"/>
                <a:gd name="T79" fmla="*/ 2147483646 h 3342"/>
                <a:gd name="T80" fmla="*/ 2147483646 w 1670"/>
                <a:gd name="T81" fmla="*/ 2147483646 h 3342"/>
                <a:gd name="T82" fmla="*/ 2147483646 w 1670"/>
                <a:gd name="T83" fmla="*/ 2147483646 h 3342"/>
                <a:gd name="T84" fmla="*/ 2147483646 w 1670"/>
                <a:gd name="T85" fmla="*/ 2147483646 h 3342"/>
                <a:gd name="T86" fmla="*/ 878326943 w 1670"/>
                <a:gd name="T87" fmla="*/ 2147483646 h 3342"/>
                <a:gd name="T88" fmla="*/ 125520178 w 1670"/>
                <a:gd name="T89" fmla="*/ 2147483646 h 3342"/>
                <a:gd name="T90" fmla="*/ 0 w 1670"/>
                <a:gd name="T91" fmla="*/ 2147483646 h 33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70" h="3342">
                  <a:moveTo>
                    <a:pt x="0" y="2925"/>
                  </a:moveTo>
                  <a:lnTo>
                    <a:pt x="8" y="2950"/>
                  </a:lnTo>
                  <a:lnTo>
                    <a:pt x="19" y="2974"/>
                  </a:lnTo>
                  <a:lnTo>
                    <a:pt x="32" y="2999"/>
                  </a:lnTo>
                  <a:lnTo>
                    <a:pt x="47" y="3023"/>
                  </a:lnTo>
                  <a:lnTo>
                    <a:pt x="64" y="3047"/>
                  </a:lnTo>
                  <a:lnTo>
                    <a:pt x="81" y="3069"/>
                  </a:lnTo>
                  <a:lnTo>
                    <a:pt x="103" y="3091"/>
                  </a:lnTo>
                  <a:lnTo>
                    <a:pt x="124" y="3112"/>
                  </a:lnTo>
                  <a:lnTo>
                    <a:pt x="148" y="3133"/>
                  </a:lnTo>
                  <a:lnTo>
                    <a:pt x="172" y="3152"/>
                  </a:lnTo>
                  <a:lnTo>
                    <a:pt x="199" y="3171"/>
                  </a:lnTo>
                  <a:lnTo>
                    <a:pt x="227" y="3188"/>
                  </a:lnTo>
                  <a:lnTo>
                    <a:pt x="257" y="3206"/>
                  </a:lnTo>
                  <a:lnTo>
                    <a:pt x="286" y="3222"/>
                  </a:lnTo>
                  <a:lnTo>
                    <a:pt x="318" y="3237"/>
                  </a:lnTo>
                  <a:lnTo>
                    <a:pt x="351" y="3251"/>
                  </a:lnTo>
                  <a:lnTo>
                    <a:pt x="386" y="3265"/>
                  </a:lnTo>
                  <a:lnTo>
                    <a:pt x="420" y="3277"/>
                  </a:lnTo>
                  <a:lnTo>
                    <a:pt x="457" y="3289"/>
                  </a:lnTo>
                  <a:lnTo>
                    <a:pt x="493" y="3300"/>
                  </a:lnTo>
                  <a:lnTo>
                    <a:pt x="531" y="3309"/>
                  </a:lnTo>
                  <a:lnTo>
                    <a:pt x="570" y="3317"/>
                  </a:lnTo>
                  <a:lnTo>
                    <a:pt x="609" y="3324"/>
                  </a:lnTo>
                  <a:lnTo>
                    <a:pt x="650" y="3330"/>
                  </a:lnTo>
                  <a:lnTo>
                    <a:pt x="690" y="3335"/>
                  </a:lnTo>
                  <a:lnTo>
                    <a:pt x="731" y="3339"/>
                  </a:lnTo>
                  <a:lnTo>
                    <a:pt x="773" y="3341"/>
                  </a:lnTo>
                  <a:lnTo>
                    <a:pt x="815" y="3342"/>
                  </a:lnTo>
                  <a:lnTo>
                    <a:pt x="858" y="3342"/>
                  </a:lnTo>
                  <a:lnTo>
                    <a:pt x="901" y="3341"/>
                  </a:lnTo>
                  <a:lnTo>
                    <a:pt x="943" y="3337"/>
                  </a:lnTo>
                  <a:lnTo>
                    <a:pt x="987" y="3334"/>
                  </a:lnTo>
                  <a:lnTo>
                    <a:pt x="1019" y="3330"/>
                  </a:lnTo>
                  <a:lnTo>
                    <a:pt x="1051" y="3326"/>
                  </a:lnTo>
                  <a:lnTo>
                    <a:pt x="1082" y="3320"/>
                  </a:lnTo>
                  <a:lnTo>
                    <a:pt x="1114" y="3314"/>
                  </a:lnTo>
                  <a:lnTo>
                    <a:pt x="1143" y="3308"/>
                  </a:lnTo>
                  <a:lnTo>
                    <a:pt x="1173" y="3300"/>
                  </a:lnTo>
                  <a:lnTo>
                    <a:pt x="1203" y="3292"/>
                  </a:lnTo>
                  <a:lnTo>
                    <a:pt x="1231" y="3283"/>
                  </a:lnTo>
                  <a:lnTo>
                    <a:pt x="1259" y="3274"/>
                  </a:lnTo>
                  <a:lnTo>
                    <a:pt x="1287" y="3264"/>
                  </a:lnTo>
                  <a:lnTo>
                    <a:pt x="1313" y="3253"/>
                  </a:lnTo>
                  <a:lnTo>
                    <a:pt x="1339" y="3243"/>
                  </a:lnTo>
                  <a:lnTo>
                    <a:pt x="1365" y="3231"/>
                  </a:lnTo>
                  <a:lnTo>
                    <a:pt x="1388" y="3219"/>
                  </a:lnTo>
                  <a:lnTo>
                    <a:pt x="1412" y="3206"/>
                  </a:lnTo>
                  <a:lnTo>
                    <a:pt x="1435" y="3193"/>
                  </a:lnTo>
                  <a:lnTo>
                    <a:pt x="1457" y="3179"/>
                  </a:lnTo>
                  <a:lnTo>
                    <a:pt x="1478" y="3165"/>
                  </a:lnTo>
                  <a:lnTo>
                    <a:pt x="1498" y="3151"/>
                  </a:lnTo>
                  <a:lnTo>
                    <a:pt x="1517" y="3135"/>
                  </a:lnTo>
                  <a:lnTo>
                    <a:pt x="1536" y="3120"/>
                  </a:lnTo>
                  <a:lnTo>
                    <a:pt x="1554" y="3105"/>
                  </a:lnTo>
                  <a:lnTo>
                    <a:pt x="1570" y="3088"/>
                  </a:lnTo>
                  <a:lnTo>
                    <a:pt x="1586" y="3071"/>
                  </a:lnTo>
                  <a:lnTo>
                    <a:pt x="1600" y="3054"/>
                  </a:lnTo>
                  <a:lnTo>
                    <a:pt x="1613" y="3036"/>
                  </a:lnTo>
                  <a:lnTo>
                    <a:pt x="1625" y="3018"/>
                  </a:lnTo>
                  <a:lnTo>
                    <a:pt x="1637" y="3000"/>
                  </a:lnTo>
                  <a:lnTo>
                    <a:pt x="1646" y="2982"/>
                  </a:lnTo>
                  <a:lnTo>
                    <a:pt x="1656" y="2963"/>
                  </a:lnTo>
                  <a:lnTo>
                    <a:pt x="1659" y="2953"/>
                  </a:lnTo>
                  <a:lnTo>
                    <a:pt x="1663" y="2944"/>
                  </a:lnTo>
                  <a:lnTo>
                    <a:pt x="1667" y="2934"/>
                  </a:lnTo>
                  <a:lnTo>
                    <a:pt x="1670" y="2925"/>
                  </a:lnTo>
                  <a:lnTo>
                    <a:pt x="1670" y="417"/>
                  </a:lnTo>
                  <a:lnTo>
                    <a:pt x="1661" y="391"/>
                  </a:lnTo>
                  <a:lnTo>
                    <a:pt x="1650" y="366"/>
                  </a:lnTo>
                  <a:lnTo>
                    <a:pt x="1637" y="342"/>
                  </a:lnTo>
                  <a:lnTo>
                    <a:pt x="1623" y="318"/>
                  </a:lnTo>
                  <a:lnTo>
                    <a:pt x="1606" y="295"/>
                  </a:lnTo>
                  <a:lnTo>
                    <a:pt x="1587" y="273"/>
                  </a:lnTo>
                  <a:lnTo>
                    <a:pt x="1567" y="251"/>
                  </a:lnTo>
                  <a:lnTo>
                    <a:pt x="1546" y="229"/>
                  </a:lnTo>
                  <a:lnTo>
                    <a:pt x="1522" y="209"/>
                  </a:lnTo>
                  <a:lnTo>
                    <a:pt x="1497" y="189"/>
                  </a:lnTo>
                  <a:lnTo>
                    <a:pt x="1470" y="171"/>
                  </a:lnTo>
                  <a:lnTo>
                    <a:pt x="1443" y="152"/>
                  </a:lnTo>
                  <a:lnTo>
                    <a:pt x="1413" y="136"/>
                  </a:lnTo>
                  <a:lnTo>
                    <a:pt x="1382" y="119"/>
                  </a:lnTo>
                  <a:lnTo>
                    <a:pt x="1350" y="104"/>
                  </a:lnTo>
                  <a:lnTo>
                    <a:pt x="1317" y="90"/>
                  </a:lnTo>
                  <a:lnTo>
                    <a:pt x="1284" y="77"/>
                  </a:lnTo>
                  <a:lnTo>
                    <a:pt x="1249" y="64"/>
                  </a:lnTo>
                  <a:lnTo>
                    <a:pt x="1213" y="53"/>
                  </a:lnTo>
                  <a:lnTo>
                    <a:pt x="1175" y="42"/>
                  </a:lnTo>
                  <a:lnTo>
                    <a:pt x="1137" y="33"/>
                  </a:lnTo>
                  <a:lnTo>
                    <a:pt x="1100" y="25"/>
                  </a:lnTo>
                  <a:lnTo>
                    <a:pt x="1059" y="18"/>
                  </a:lnTo>
                  <a:lnTo>
                    <a:pt x="1020" y="12"/>
                  </a:lnTo>
                  <a:lnTo>
                    <a:pt x="979" y="7"/>
                  </a:lnTo>
                  <a:lnTo>
                    <a:pt x="938" y="3"/>
                  </a:lnTo>
                  <a:lnTo>
                    <a:pt x="896" y="1"/>
                  </a:lnTo>
                  <a:lnTo>
                    <a:pt x="854" y="0"/>
                  </a:lnTo>
                  <a:lnTo>
                    <a:pt x="812" y="0"/>
                  </a:lnTo>
                  <a:lnTo>
                    <a:pt x="769" y="1"/>
                  </a:lnTo>
                  <a:lnTo>
                    <a:pt x="725" y="3"/>
                  </a:lnTo>
                  <a:lnTo>
                    <a:pt x="683" y="8"/>
                  </a:lnTo>
                  <a:lnTo>
                    <a:pt x="651" y="12"/>
                  </a:lnTo>
                  <a:lnTo>
                    <a:pt x="619" y="16"/>
                  </a:lnTo>
                  <a:lnTo>
                    <a:pt x="587" y="21"/>
                  </a:lnTo>
                  <a:lnTo>
                    <a:pt x="556" y="27"/>
                  </a:lnTo>
                  <a:lnTo>
                    <a:pt x="525" y="34"/>
                  </a:lnTo>
                  <a:lnTo>
                    <a:pt x="496" y="41"/>
                  </a:lnTo>
                  <a:lnTo>
                    <a:pt x="466" y="50"/>
                  </a:lnTo>
                  <a:lnTo>
                    <a:pt x="438" y="58"/>
                  </a:lnTo>
                  <a:lnTo>
                    <a:pt x="410" y="67"/>
                  </a:lnTo>
                  <a:lnTo>
                    <a:pt x="383" y="78"/>
                  </a:lnTo>
                  <a:lnTo>
                    <a:pt x="356" y="87"/>
                  </a:lnTo>
                  <a:lnTo>
                    <a:pt x="330" y="99"/>
                  </a:lnTo>
                  <a:lnTo>
                    <a:pt x="305" y="110"/>
                  </a:lnTo>
                  <a:lnTo>
                    <a:pt x="280" y="123"/>
                  </a:lnTo>
                  <a:lnTo>
                    <a:pt x="257" y="135"/>
                  </a:lnTo>
                  <a:lnTo>
                    <a:pt x="234" y="149"/>
                  </a:lnTo>
                  <a:lnTo>
                    <a:pt x="213" y="162"/>
                  </a:lnTo>
                  <a:lnTo>
                    <a:pt x="191" y="176"/>
                  </a:lnTo>
                  <a:lnTo>
                    <a:pt x="171" y="190"/>
                  </a:lnTo>
                  <a:lnTo>
                    <a:pt x="151" y="206"/>
                  </a:lnTo>
                  <a:lnTo>
                    <a:pt x="133" y="221"/>
                  </a:lnTo>
                  <a:lnTo>
                    <a:pt x="116" y="238"/>
                  </a:lnTo>
                  <a:lnTo>
                    <a:pt x="99" y="254"/>
                  </a:lnTo>
                  <a:lnTo>
                    <a:pt x="84" y="271"/>
                  </a:lnTo>
                  <a:lnTo>
                    <a:pt x="69" y="287"/>
                  </a:lnTo>
                  <a:lnTo>
                    <a:pt x="55" y="305"/>
                  </a:lnTo>
                  <a:lnTo>
                    <a:pt x="43" y="323"/>
                  </a:lnTo>
                  <a:lnTo>
                    <a:pt x="33" y="342"/>
                  </a:lnTo>
                  <a:lnTo>
                    <a:pt x="22" y="359"/>
                  </a:lnTo>
                  <a:lnTo>
                    <a:pt x="14" y="378"/>
                  </a:lnTo>
                  <a:lnTo>
                    <a:pt x="9" y="388"/>
                  </a:lnTo>
                  <a:lnTo>
                    <a:pt x="6" y="398"/>
                  </a:lnTo>
                  <a:lnTo>
                    <a:pt x="2" y="408"/>
                  </a:lnTo>
                  <a:lnTo>
                    <a:pt x="0" y="417"/>
                  </a:lnTo>
                  <a:lnTo>
                    <a:pt x="0" y="2925"/>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6" name="Rectangle 8"/>
            <p:cNvSpPr>
              <a:spLocks noChangeArrowheads="1"/>
            </p:cNvSpPr>
            <p:nvPr/>
          </p:nvSpPr>
          <p:spPr bwMode="auto">
            <a:xfrm>
              <a:off x="6459538" y="3492500"/>
              <a:ext cx="663575" cy="701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400">
                <a:solidFill>
                  <a:srgbClr val="000000"/>
                </a:solidFill>
                <a:latin typeface="Calibri" panose="020F0502020204030204" pitchFamily="34" charset="0"/>
              </a:endParaRPr>
            </a:p>
          </p:txBody>
        </p:sp>
        <p:sp>
          <p:nvSpPr>
            <p:cNvPr id="3087" name="Line 20"/>
            <p:cNvSpPr>
              <a:spLocks noChangeShapeType="1"/>
            </p:cNvSpPr>
            <p:nvPr/>
          </p:nvSpPr>
          <p:spPr bwMode="auto">
            <a:xfrm flipH="1" flipV="1">
              <a:off x="6459538" y="3492500"/>
              <a:ext cx="663575" cy="7016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8" name="Line 21"/>
            <p:cNvSpPr>
              <a:spLocks noChangeShapeType="1"/>
            </p:cNvSpPr>
            <p:nvPr/>
          </p:nvSpPr>
          <p:spPr bwMode="auto">
            <a:xfrm flipV="1">
              <a:off x="6459538" y="3492500"/>
              <a:ext cx="663575" cy="7016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 name="Rectangle 11"/>
            <p:cNvSpPr>
              <a:spLocks noChangeArrowheads="1"/>
            </p:cNvSpPr>
            <p:nvPr/>
          </p:nvSpPr>
          <p:spPr bwMode="auto">
            <a:xfrm>
              <a:off x="6459538" y="3492500"/>
              <a:ext cx="663575" cy="7016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400">
                <a:solidFill>
                  <a:srgbClr val="000000"/>
                </a:solidFill>
                <a:latin typeface="Calibri" panose="020F0502020204030204" pitchFamily="34" charset="0"/>
              </a:endParaRPr>
            </a:p>
          </p:txBody>
        </p:sp>
        <p:sp>
          <p:nvSpPr>
            <p:cNvPr id="3090" name="Rectangle 12"/>
            <p:cNvSpPr>
              <a:spLocks noChangeArrowheads="1"/>
            </p:cNvSpPr>
            <p:nvPr/>
          </p:nvSpPr>
          <p:spPr bwMode="auto">
            <a:xfrm>
              <a:off x="6791325" y="3119439"/>
              <a:ext cx="26657" cy="11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
                  <a:solidFill>
                    <a:srgbClr val="000000"/>
                  </a:solidFill>
                  <a:latin typeface="Arial" panose="020B0604020202020204" pitchFamily="34" charset="0"/>
                </a:rPr>
                <a:t> </a:t>
              </a:r>
              <a:endParaRPr lang="en-US" altLang="en-US" sz="400">
                <a:solidFill>
                  <a:srgbClr val="000000"/>
                </a:solidFill>
                <a:latin typeface="Calibri" panose="020F0502020204030204" pitchFamily="34" charset="0"/>
              </a:endParaRPr>
            </a:p>
          </p:txBody>
        </p:sp>
        <p:sp>
          <p:nvSpPr>
            <p:cNvPr id="3091" name="Freeform 13"/>
            <p:cNvSpPr>
              <a:spLocks/>
            </p:cNvSpPr>
            <p:nvPr/>
          </p:nvSpPr>
          <p:spPr bwMode="auto">
            <a:xfrm>
              <a:off x="4246563" y="2020888"/>
              <a:ext cx="450850" cy="450850"/>
            </a:xfrm>
            <a:custGeom>
              <a:avLst/>
              <a:gdLst>
                <a:gd name="T0" fmla="*/ 2147483646 w 1138"/>
                <a:gd name="T1" fmla="*/ 124309804 h 1138"/>
                <a:gd name="T2" fmla="*/ 2147483646 w 1138"/>
                <a:gd name="T3" fmla="*/ 559707297 h 1138"/>
                <a:gd name="T4" fmla="*/ 2147483646 w 1138"/>
                <a:gd name="T5" fmla="*/ 1368033805 h 1138"/>
                <a:gd name="T6" fmla="*/ 2147483646 w 1138"/>
                <a:gd name="T7" fmla="*/ 2147483646 h 1138"/>
                <a:gd name="T8" fmla="*/ 2147483646 w 1138"/>
                <a:gd name="T9" fmla="*/ 2147483646 h 1138"/>
                <a:gd name="T10" fmla="*/ 2147483646 w 1138"/>
                <a:gd name="T11" fmla="*/ 2147483646 h 1138"/>
                <a:gd name="T12" fmla="*/ 2147483646 w 1138"/>
                <a:gd name="T13" fmla="*/ 2147483646 h 1138"/>
                <a:gd name="T14" fmla="*/ 2147483646 w 1138"/>
                <a:gd name="T15" fmla="*/ 2147483646 h 1138"/>
                <a:gd name="T16" fmla="*/ 2147483646 w 1138"/>
                <a:gd name="T17" fmla="*/ 2147483646 h 1138"/>
                <a:gd name="T18" fmla="*/ 2147483646 w 1138"/>
                <a:gd name="T19" fmla="*/ 2147483646 h 1138"/>
                <a:gd name="T20" fmla="*/ 2147483646 w 1138"/>
                <a:gd name="T21" fmla="*/ 2147483646 h 1138"/>
                <a:gd name="T22" fmla="*/ 2147483646 w 1138"/>
                <a:gd name="T23" fmla="*/ 2147483646 h 1138"/>
                <a:gd name="T24" fmla="*/ 2147483646 w 1138"/>
                <a:gd name="T25" fmla="*/ 2147483646 h 1138"/>
                <a:gd name="T26" fmla="*/ 2147483646 w 1138"/>
                <a:gd name="T27" fmla="*/ 2147483646 h 1138"/>
                <a:gd name="T28" fmla="*/ 2147483646 w 1138"/>
                <a:gd name="T29" fmla="*/ 2147483646 h 1138"/>
                <a:gd name="T30" fmla="*/ 2147483646 w 1138"/>
                <a:gd name="T31" fmla="*/ 2147483646 h 1138"/>
                <a:gd name="T32" fmla="*/ 2147483646 w 1138"/>
                <a:gd name="T33" fmla="*/ 2147483646 h 1138"/>
                <a:gd name="T34" fmla="*/ 2147483646 w 1138"/>
                <a:gd name="T35" fmla="*/ 2147483646 h 1138"/>
                <a:gd name="T36" fmla="*/ 2147483646 w 1138"/>
                <a:gd name="T37" fmla="*/ 2147483646 h 1138"/>
                <a:gd name="T38" fmla="*/ 2147483646 w 1138"/>
                <a:gd name="T39" fmla="*/ 2147483646 h 1138"/>
                <a:gd name="T40" fmla="*/ 2147483646 w 1138"/>
                <a:gd name="T41" fmla="*/ 2147483646 h 1138"/>
                <a:gd name="T42" fmla="*/ 2147483646 w 1138"/>
                <a:gd name="T43" fmla="*/ 2147483646 h 1138"/>
                <a:gd name="T44" fmla="*/ 2147483646 w 1138"/>
                <a:gd name="T45" fmla="*/ 2147483646 h 1138"/>
                <a:gd name="T46" fmla="*/ 2147483646 w 1138"/>
                <a:gd name="T47" fmla="*/ 2147483646 h 1138"/>
                <a:gd name="T48" fmla="*/ 2147483646 w 1138"/>
                <a:gd name="T49" fmla="*/ 2147483646 h 1138"/>
                <a:gd name="T50" fmla="*/ 2147483646 w 1138"/>
                <a:gd name="T51" fmla="*/ 2147483646 h 1138"/>
                <a:gd name="T52" fmla="*/ 2147483646 w 1138"/>
                <a:gd name="T53" fmla="*/ 2147483646 h 1138"/>
                <a:gd name="T54" fmla="*/ 2147483646 w 1138"/>
                <a:gd name="T55" fmla="*/ 2147483646 h 1138"/>
                <a:gd name="T56" fmla="*/ 2147483646 w 1138"/>
                <a:gd name="T57" fmla="*/ 2147483646 h 1138"/>
                <a:gd name="T58" fmla="*/ 2147483646 w 1138"/>
                <a:gd name="T59" fmla="*/ 2147483646 h 1138"/>
                <a:gd name="T60" fmla="*/ 2147483646 w 1138"/>
                <a:gd name="T61" fmla="*/ 2147483646 h 1138"/>
                <a:gd name="T62" fmla="*/ 2147483646 w 1138"/>
                <a:gd name="T63" fmla="*/ 2147483646 h 1138"/>
                <a:gd name="T64" fmla="*/ 2147483646 w 1138"/>
                <a:gd name="T65" fmla="*/ 2147483646 h 1138"/>
                <a:gd name="T66" fmla="*/ 2147483646 w 1138"/>
                <a:gd name="T67" fmla="*/ 2147483646 h 1138"/>
                <a:gd name="T68" fmla="*/ 1616809904 w 1138"/>
                <a:gd name="T69" fmla="*/ 2147483646 h 1138"/>
                <a:gd name="T70" fmla="*/ 746171805 w 1138"/>
                <a:gd name="T71" fmla="*/ 2147483646 h 1138"/>
                <a:gd name="T72" fmla="*/ 248776098 w 1138"/>
                <a:gd name="T73" fmla="*/ 2147483646 h 1138"/>
                <a:gd name="T74" fmla="*/ 0 w 1138"/>
                <a:gd name="T75" fmla="*/ 2147483646 h 1138"/>
                <a:gd name="T76" fmla="*/ 248776098 w 1138"/>
                <a:gd name="T77" fmla="*/ 2147483646 h 1138"/>
                <a:gd name="T78" fmla="*/ 746171805 w 1138"/>
                <a:gd name="T79" fmla="*/ 2147483646 h 1138"/>
                <a:gd name="T80" fmla="*/ 1616809904 w 1138"/>
                <a:gd name="T81" fmla="*/ 2147483646 h 1138"/>
                <a:gd name="T82" fmla="*/ 2147483646 w 1138"/>
                <a:gd name="T83" fmla="*/ 2147483646 h 1138"/>
                <a:gd name="T84" fmla="*/ 2147483646 w 1138"/>
                <a:gd name="T85" fmla="*/ 2147483646 h 1138"/>
                <a:gd name="T86" fmla="*/ 2147483646 w 1138"/>
                <a:gd name="T87" fmla="*/ 2147483646 h 1138"/>
                <a:gd name="T88" fmla="*/ 2147483646 w 1138"/>
                <a:gd name="T89" fmla="*/ 2147483646 h 1138"/>
                <a:gd name="T90" fmla="*/ 2147483646 w 1138"/>
                <a:gd name="T91" fmla="*/ 2147483646 h 1138"/>
                <a:gd name="T92" fmla="*/ 2147483646 w 1138"/>
                <a:gd name="T93" fmla="*/ 2114205610 h 1138"/>
                <a:gd name="T94" fmla="*/ 2147483646 w 1138"/>
                <a:gd name="T95" fmla="*/ 1119257707 h 1138"/>
                <a:gd name="T96" fmla="*/ 2147483646 w 1138"/>
                <a:gd name="T97" fmla="*/ 435240606 h 1138"/>
                <a:gd name="T98" fmla="*/ 2147483646 w 1138"/>
                <a:gd name="T99" fmla="*/ 62154704 h 11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8" h="1138">
                  <a:moveTo>
                    <a:pt x="570" y="0"/>
                  </a:moveTo>
                  <a:lnTo>
                    <a:pt x="584" y="0"/>
                  </a:lnTo>
                  <a:lnTo>
                    <a:pt x="599" y="1"/>
                  </a:lnTo>
                  <a:lnTo>
                    <a:pt x="614" y="2"/>
                  </a:lnTo>
                  <a:lnTo>
                    <a:pt x="628" y="3"/>
                  </a:lnTo>
                  <a:lnTo>
                    <a:pt x="642" y="5"/>
                  </a:lnTo>
                  <a:lnTo>
                    <a:pt x="656" y="7"/>
                  </a:lnTo>
                  <a:lnTo>
                    <a:pt x="670" y="9"/>
                  </a:lnTo>
                  <a:lnTo>
                    <a:pt x="685" y="12"/>
                  </a:lnTo>
                  <a:lnTo>
                    <a:pt x="698" y="15"/>
                  </a:lnTo>
                  <a:lnTo>
                    <a:pt x="712" y="18"/>
                  </a:lnTo>
                  <a:lnTo>
                    <a:pt x="725" y="22"/>
                  </a:lnTo>
                  <a:lnTo>
                    <a:pt x="739" y="26"/>
                  </a:lnTo>
                  <a:lnTo>
                    <a:pt x="752" y="31"/>
                  </a:lnTo>
                  <a:lnTo>
                    <a:pt x="765" y="34"/>
                  </a:lnTo>
                  <a:lnTo>
                    <a:pt x="778" y="40"/>
                  </a:lnTo>
                  <a:lnTo>
                    <a:pt x="791" y="45"/>
                  </a:lnTo>
                  <a:lnTo>
                    <a:pt x="804" y="51"/>
                  </a:lnTo>
                  <a:lnTo>
                    <a:pt x="816" y="57"/>
                  </a:lnTo>
                  <a:lnTo>
                    <a:pt x="841" y="68"/>
                  </a:lnTo>
                  <a:lnTo>
                    <a:pt x="865" y="83"/>
                  </a:lnTo>
                  <a:lnTo>
                    <a:pt x="887" y="97"/>
                  </a:lnTo>
                  <a:lnTo>
                    <a:pt x="910" y="113"/>
                  </a:lnTo>
                  <a:lnTo>
                    <a:pt x="931" y="130"/>
                  </a:lnTo>
                  <a:lnTo>
                    <a:pt x="952" y="148"/>
                  </a:lnTo>
                  <a:lnTo>
                    <a:pt x="972" y="166"/>
                  </a:lnTo>
                  <a:lnTo>
                    <a:pt x="990" y="187"/>
                  </a:lnTo>
                  <a:lnTo>
                    <a:pt x="1009" y="207"/>
                  </a:lnTo>
                  <a:lnTo>
                    <a:pt x="1026" y="229"/>
                  </a:lnTo>
                  <a:lnTo>
                    <a:pt x="1041" y="250"/>
                  </a:lnTo>
                  <a:lnTo>
                    <a:pt x="1056" y="274"/>
                  </a:lnTo>
                  <a:lnTo>
                    <a:pt x="1069" y="298"/>
                  </a:lnTo>
                  <a:lnTo>
                    <a:pt x="1083" y="323"/>
                  </a:lnTo>
                  <a:lnTo>
                    <a:pt x="1088" y="334"/>
                  </a:lnTo>
                  <a:lnTo>
                    <a:pt x="1093" y="347"/>
                  </a:lnTo>
                  <a:lnTo>
                    <a:pt x="1099" y="360"/>
                  </a:lnTo>
                  <a:lnTo>
                    <a:pt x="1104" y="373"/>
                  </a:lnTo>
                  <a:lnTo>
                    <a:pt x="1109" y="386"/>
                  </a:lnTo>
                  <a:lnTo>
                    <a:pt x="1113" y="399"/>
                  </a:lnTo>
                  <a:lnTo>
                    <a:pt x="1117" y="414"/>
                  </a:lnTo>
                  <a:lnTo>
                    <a:pt x="1120" y="427"/>
                  </a:lnTo>
                  <a:lnTo>
                    <a:pt x="1124" y="441"/>
                  </a:lnTo>
                  <a:lnTo>
                    <a:pt x="1126" y="454"/>
                  </a:lnTo>
                  <a:lnTo>
                    <a:pt x="1130" y="468"/>
                  </a:lnTo>
                  <a:lnTo>
                    <a:pt x="1132" y="482"/>
                  </a:lnTo>
                  <a:lnTo>
                    <a:pt x="1133" y="496"/>
                  </a:lnTo>
                  <a:lnTo>
                    <a:pt x="1136" y="511"/>
                  </a:lnTo>
                  <a:lnTo>
                    <a:pt x="1137" y="525"/>
                  </a:lnTo>
                  <a:lnTo>
                    <a:pt x="1137" y="540"/>
                  </a:lnTo>
                  <a:lnTo>
                    <a:pt x="1138" y="554"/>
                  </a:lnTo>
                  <a:lnTo>
                    <a:pt x="1138" y="568"/>
                  </a:lnTo>
                  <a:lnTo>
                    <a:pt x="1138" y="584"/>
                  </a:lnTo>
                  <a:lnTo>
                    <a:pt x="1138" y="598"/>
                  </a:lnTo>
                  <a:lnTo>
                    <a:pt x="1137" y="613"/>
                  </a:lnTo>
                  <a:lnTo>
                    <a:pt x="1136" y="628"/>
                  </a:lnTo>
                  <a:lnTo>
                    <a:pt x="1133" y="642"/>
                  </a:lnTo>
                  <a:lnTo>
                    <a:pt x="1132" y="656"/>
                  </a:lnTo>
                  <a:lnTo>
                    <a:pt x="1130" y="670"/>
                  </a:lnTo>
                  <a:lnTo>
                    <a:pt x="1127" y="683"/>
                  </a:lnTo>
                  <a:lnTo>
                    <a:pt x="1124" y="697"/>
                  </a:lnTo>
                  <a:lnTo>
                    <a:pt x="1120" y="711"/>
                  </a:lnTo>
                  <a:lnTo>
                    <a:pt x="1117" y="724"/>
                  </a:lnTo>
                  <a:lnTo>
                    <a:pt x="1113" y="739"/>
                  </a:lnTo>
                  <a:lnTo>
                    <a:pt x="1109" y="752"/>
                  </a:lnTo>
                  <a:lnTo>
                    <a:pt x="1104" y="765"/>
                  </a:lnTo>
                  <a:lnTo>
                    <a:pt x="1099" y="778"/>
                  </a:lnTo>
                  <a:lnTo>
                    <a:pt x="1094" y="791"/>
                  </a:lnTo>
                  <a:lnTo>
                    <a:pt x="1088" y="804"/>
                  </a:lnTo>
                  <a:lnTo>
                    <a:pt x="1083" y="816"/>
                  </a:lnTo>
                  <a:lnTo>
                    <a:pt x="1069" y="840"/>
                  </a:lnTo>
                  <a:lnTo>
                    <a:pt x="1056" y="864"/>
                  </a:lnTo>
                  <a:lnTo>
                    <a:pt x="1041" y="888"/>
                  </a:lnTo>
                  <a:lnTo>
                    <a:pt x="1026" y="909"/>
                  </a:lnTo>
                  <a:lnTo>
                    <a:pt x="1009" y="931"/>
                  </a:lnTo>
                  <a:lnTo>
                    <a:pt x="990" y="951"/>
                  </a:lnTo>
                  <a:lnTo>
                    <a:pt x="972" y="972"/>
                  </a:lnTo>
                  <a:lnTo>
                    <a:pt x="952" y="990"/>
                  </a:lnTo>
                  <a:lnTo>
                    <a:pt x="931" y="1008"/>
                  </a:lnTo>
                  <a:lnTo>
                    <a:pt x="910" y="1025"/>
                  </a:lnTo>
                  <a:lnTo>
                    <a:pt x="887" y="1041"/>
                  </a:lnTo>
                  <a:lnTo>
                    <a:pt x="865" y="1056"/>
                  </a:lnTo>
                  <a:lnTo>
                    <a:pt x="841" y="1070"/>
                  </a:lnTo>
                  <a:lnTo>
                    <a:pt x="816" y="1082"/>
                  </a:lnTo>
                  <a:lnTo>
                    <a:pt x="804" y="1087"/>
                  </a:lnTo>
                  <a:lnTo>
                    <a:pt x="791" y="1093"/>
                  </a:lnTo>
                  <a:lnTo>
                    <a:pt x="778" y="1098"/>
                  </a:lnTo>
                  <a:lnTo>
                    <a:pt x="765" y="1104"/>
                  </a:lnTo>
                  <a:lnTo>
                    <a:pt x="752" y="1108"/>
                  </a:lnTo>
                  <a:lnTo>
                    <a:pt x="739" y="1112"/>
                  </a:lnTo>
                  <a:lnTo>
                    <a:pt x="725" y="1116"/>
                  </a:lnTo>
                  <a:lnTo>
                    <a:pt x="712" y="1121"/>
                  </a:lnTo>
                  <a:lnTo>
                    <a:pt x="698" y="1123"/>
                  </a:lnTo>
                  <a:lnTo>
                    <a:pt x="685" y="1126"/>
                  </a:lnTo>
                  <a:lnTo>
                    <a:pt x="670" y="1129"/>
                  </a:lnTo>
                  <a:lnTo>
                    <a:pt x="656" y="1131"/>
                  </a:lnTo>
                  <a:lnTo>
                    <a:pt x="642" y="1134"/>
                  </a:lnTo>
                  <a:lnTo>
                    <a:pt x="628" y="1135"/>
                  </a:lnTo>
                  <a:lnTo>
                    <a:pt x="614" y="1136"/>
                  </a:lnTo>
                  <a:lnTo>
                    <a:pt x="598" y="1137"/>
                  </a:lnTo>
                  <a:lnTo>
                    <a:pt x="584" y="1138"/>
                  </a:lnTo>
                  <a:lnTo>
                    <a:pt x="570" y="1138"/>
                  </a:lnTo>
                  <a:lnTo>
                    <a:pt x="554" y="1138"/>
                  </a:lnTo>
                  <a:lnTo>
                    <a:pt x="540" y="1137"/>
                  </a:lnTo>
                  <a:lnTo>
                    <a:pt x="526" y="1136"/>
                  </a:lnTo>
                  <a:lnTo>
                    <a:pt x="512" y="1135"/>
                  </a:lnTo>
                  <a:lnTo>
                    <a:pt x="498" y="1134"/>
                  </a:lnTo>
                  <a:lnTo>
                    <a:pt x="483" y="1131"/>
                  </a:lnTo>
                  <a:lnTo>
                    <a:pt x="469" y="1129"/>
                  </a:lnTo>
                  <a:lnTo>
                    <a:pt x="455" y="1126"/>
                  </a:lnTo>
                  <a:lnTo>
                    <a:pt x="441" y="1123"/>
                  </a:lnTo>
                  <a:lnTo>
                    <a:pt x="428" y="1121"/>
                  </a:lnTo>
                  <a:lnTo>
                    <a:pt x="414" y="1117"/>
                  </a:lnTo>
                  <a:lnTo>
                    <a:pt x="401" y="1112"/>
                  </a:lnTo>
                  <a:lnTo>
                    <a:pt x="388" y="1108"/>
                  </a:lnTo>
                  <a:lnTo>
                    <a:pt x="375" y="1104"/>
                  </a:lnTo>
                  <a:lnTo>
                    <a:pt x="361" y="1098"/>
                  </a:lnTo>
                  <a:lnTo>
                    <a:pt x="348" y="1093"/>
                  </a:lnTo>
                  <a:lnTo>
                    <a:pt x="335" y="1087"/>
                  </a:lnTo>
                  <a:lnTo>
                    <a:pt x="324" y="1082"/>
                  </a:lnTo>
                  <a:lnTo>
                    <a:pt x="299" y="1070"/>
                  </a:lnTo>
                  <a:lnTo>
                    <a:pt x="275" y="1056"/>
                  </a:lnTo>
                  <a:lnTo>
                    <a:pt x="251" y="1041"/>
                  </a:lnTo>
                  <a:lnTo>
                    <a:pt x="229" y="1025"/>
                  </a:lnTo>
                  <a:lnTo>
                    <a:pt x="208" y="1008"/>
                  </a:lnTo>
                  <a:lnTo>
                    <a:pt x="187" y="990"/>
                  </a:lnTo>
                  <a:lnTo>
                    <a:pt x="167" y="972"/>
                  </a:lnTo>
                  <a:lnTo>
                    <a:pt x="148" y="951"/>
                  </a:lnTo>
                  <a:lnTo>
                    <a:pt x="131" y="931"/>
                  </a:lnTo>
                  <a:lnTo>
                    <a:pt x="114" y="909"/>
                  </a:lnTo>
                  <a:lnTo>
                    <a:pt x="99" y="888"/>
                  </a:lnTo>
                  <a:lnTo>
                    <a:pt x="83" y="864"/>
                  </a:lnTo>
                  <a:lnTo>
                    <a:pt x="69" y="840"/>
                  </a:lnTo>
                  <a:lnTo>
                    <a:pt x="57" y="816"/>
                  </a:lnTo>
                  <a:lnTo>
                    <a:pt x="51" y="804"/>
                  </a:lnTo>
                  <a:lnTo>
                    <a:pt x="45" y="791"/>
                  </a:lnTo>
                  <a:lnTo>
                    <a:pt x="41" y="778"/>
                  </a:lnTo>
                  <a:lnTo>
                    <a:pt x="36" y="765"/>
                  </a:lnTo>
                  <a:lnTo>
                    <a:pt x="31" y="752"/>
                  </a:lnTo>
                  <a:lnTo>
                    <a:pt x="26" y="739"/>
                  </a:lnTo>
                  <a:lnTo>
                    <a:pt x="23" y="724"/>
                  </a:lnTo>
                  <a:lnTo>
                    <a:pt x="19" y="711"/>
                  </a:lnTo>
                  <a:lnTo>
                    <a:pt x="16" y="697"/>
                  </a:lnTo>
                  <a:lnTo>
                    <a:pt x="12" y="683"/>
                  </a:lnTo>
                  <a:lnTo>
                    <a:pt x="10" y="670"/>
                  </a:lnTo>
                  <a:lnTo>
                    <a:pt x="8" y="656"/>
                  </a:lnTo>
                  <a:lnTo>
                    <a:pt x="5" y="642"/>
                  </a:lnTo>
                  <a:lnTo>
                    <a:pt x="4" y="628"/>
                  </a:lnTo>
                  <a:lnTo>
                    <a:pt x="3" y="612"/>
                  </a:lnTo>
                  <a:lnTo>
                    <a:pt x="2" y="598"/>
                  </a:lnTo>
                  <a:lnTo>
                    <a:pt x="2" y="584"/>
                  </a:lnTo>
                  <a:lnTo>
                    <a:pt x="0" y="568"/>
                  </a:lnTo>
                  <a:lnTo>
                    <a:pt x="2" y="554"/>
                  </a:lnTo>
                  <a:lnTo>
                    <a:pt x="2" y="540"/>
                  </a:lnTo>
                  <a:lnTo>
                    <a:pt x="3" y="525"/>
                  </a:lnTo>
                  <a:lnTo>
                    <a:pt x="4" y="511"/>
                  </a:lnTo>
                  <a:lnTo>
                    <a:pt x="5" y="496"/>
                  </a:lnTo>
                  <a:lnTo>
                    <a:pt x="8" y="482"/>
                  </a:lnTo>
                  <a:lnTo>
                    <a:pt x="10" y="468"/>
                  </a:lnTo>
                  <a:lnTo>
                    <a:pt x="12" y="455"/>
                  </a:lnTo>
                  <a:lnTo>
                    <a:pt x="16" y="441"/>
                  </a:lnTo>
                  <a:lnTo>
                    <a:pt x="19" y="427"/>
                  </a:lnTo>
                  <a:lnTo>
                    <a:pt x="23" y="414"/>
                  </a:lnTo>
                  <a:lnTo>
                    <a:pt x="26" y="399"/>
                  </a:lnTo>
                  <a:lnTo>
                    <a:pt x="31" y="386"/>
                  </a:lnTo>
                  <a:lnTo>
                    <a:pt x="36" y="373"/>
                  </a:lnTo>
                  <a:lnTo>
                    <a:pt x="41" y="360"/>
                  </a:lnTo>
                  <a:lnTo>
                    <a:pt x="45" y="347"/>
                  </a:lnTo>
                  <a:lnTo>
                    <a:pt x="51" y="334"/>
                  </a:lnTo>
                  <a:lnTo>
                    <a:pt x="57" y="323"/>
                  </a:lnTo>
                  <a:lnTo>
                    <a:pt x="69" y="298"/>
                  </a:lnTo>
                  <a:lnTo>
                    <a:pt x="83" y="274"/>
                  </a:lnTo>
                  <a:lnTo>
                    <a:pt x="99" y="250"/>
                  </a:lnTo>
                  <a:lnTo>
                    <a:pt x="114" y="229"/>
                  </a:lnTo>
                  <a:lnTo>
                    <a:pt x="131" y="207"/>
                  </a:lnTo>
                  <a:lnTo>
                    <a:pt x="148" y="187"/>
                  </a:lnTo>
                  <a:lnTo>
                    <a:pt x="167" y="166"/>
                  </a:lnTo>
                  <a:lnTo>
                    <a:pt x="187" y="148"/>
                  </a:lnTo>
                  <a:lnTo>
                    <a:pt x="208" y="130"/>
                  </a:lnTo>
                  <a:lnTo>
                    <a:pt x="229" y="113"/>
                  </a:lnTo>
                  <a:lnTo>
                    <a:pt x="251" y="97"/>
                  </a:lnTo>
                  <a:lnTo>
                    <a:pt x="275" y="83"/>
                  </a:lnTo>
                  <a:lnTo>
                    <a:pt x="299" y="68"/>
                  </a:lnTo>
                  <a:lnTo>
                    <a:pt x="324" y="57"/>
                  </a:lnTo>
                  <a:lnTo>
                    <a:pt x="335" y="51"/>
                  </a:lnTo>
                  <a:lnTo>
                    <a:pt x="348" y="45"/>
                  </a:lnTo>
                  <a:lnTo>
                    <a:pt x="361" y="40"/>
                  </a:lnTo>
                  <a:lnTo>
                    <a:pt x="375" y="34"/>
                  </a:lnTo>
                  <a:lnTo>
                    <a:pt x="388" y="29"/>
                  </a:lnTo>
                  <a:lnTo>
                    <a:pt x="401" y="26"/>
                  </a:lnTo>
                  <a:lnTo>
                    <a:pt x="414" y="21"/>
                  </a:lnTo>
                  <a:lnTo>
                    <a:pt x="428" y="18"/>
                  </a:lnTo>
                  <a:lnTo>
                    <a:pt x="441" y="15"/>
                  </a:lnTo>
                  <a:lnTo>
                    <a:pt x="455" y="12"/>
                  </a:lnTo>
                  <a:lnTo>
                    <a:pt x="469" y="9"/>
                  </a:lnTo>
                  <a:lnTo>
                    <a:pt x="483" y="7"/>
                  </a:lnTo>
                  <a:lnTo>
                    <a:pt x="496" y="5"/>
                  </a:lnTo>
                  <a:lnTo>
                    <a:pt x="512" y="3"/>
                  </a:lnTo>
                  <a:lnTo>
                    <a:pt x="526" y="2"/>
                  </a:lnTo>
                  <a:lnTo>
                    <a:pt x="540" y="1"/>
                  </a:lnTo>
                  <a:lnTo>
                    <a:pt x="554" y="0"/>
                  </a:lnTo>
                  <a:lnTo>
                    <a:pt x="5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 name="Freeform 14"/>
            <p:cNvSpPr>
              <a:spLocks/>
            </p:cNvSpPr>
            <p:nvPr/>
          </p:nvSpPr>
          <p:spPr bwMode="auto">
            <a:xfrm>
              <a:off x="4359275" y="2020888"/>
              <a:ext cx="225425" cy="450850"/>
            </a:xfrm>
            <a:custGeom>
              <a:avLst/>
              <a:gdLst>
                <a:gd name="T0" fmla="*/ 2147483646 w 568"/>
                <a:gd name="T1" fmla="*/ 0 h 1138"/>
                <a:gd name="T2" fmla="*/ 2147483646 w 568"/>
                <a:gd name="T3" fmla="*/ 2147483646 h 1138"/>
                <a:gd name="T4" fmla="*/ 2147483646 w 568"/>
                <a:gd name="T5" fmla="*/ 2147483646 h 1138"/>
                <a:gd name="T6" fmla="*/ 0 w 568"/>
                <a:gd name="T7" fmla="*/ 2147483646 h 1138"/>
                <a:gd name="T8" fmla="*/ 2147483646 w 568"/>
                <a:gd name="T9" fmla="*/ 2147483646 h 1138"/>
                <a:gd name="T10" fmla="*/ 2147483646 w 568"/>
                <a:gd name="T11" fmla="*/ 2147483646 h 1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8" h="1138">
                  <a:moveTo>
                    <a:pt x="299" y="0"/>
                  </a:moveTo>
                  <a:lnTo>
                    <a:pt x="299" y="143"/>
                  </a:lnTo>
                  <a:lnTo>
                    <a:pt x="568" y="427"/>
                  </a:lnTo>
                  <a:lnTo>
                    <a:pt x="0" y="740"/>
                  </a:lnTo>
                  <a:lnTo>
                    <a:pt x="299" y="996"/>
                  </a:lnTo>
                  <a:lnTo>
                    <a:pt x="299" y="1138"/>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 name="Freeform 15"/>
            <p:cNvSpPr>
              <a:spLocks/>
            </p:cNvSpPr>
            <p:nvPr/>
          </p:nvSpPr>
          <p:spPr bwMode="auto">
            <a:xfrm>
              <a:off x="4246563" y="2020888"/>
              <a:ext cx="450850" cy="450850"/>
            </a:xfrm>
            <a:custGeom>
              <a:avLst/>
              <a:gdLst>
                <a:gd name="T0" fmla="*/ 2147483646 w 1138"/>
                <a:gd name="T1" fmla="*/ 124309804 h 1138"/>
                <a:gd name="T2" fmla="*/ 2147483646 w 1138"/>
                <a:gd name="T3" fmla="*/ 559707297 h 1138"/>
                <a:gd name="T4" fmla="*/ 2147483646 w 1138"/>
                <a:gd name="T5" fmla="*/ 1368033805 h 1138"/>
                <a:gd name="T6" fmla="*/ 2147483646 w 1138"/>
                <a:gd name="T7" fmla="*/ 2147483646 h 1138"/>
                <a:gd name="T8" fmla="*/ 2147483646 w 1138"/>
                <a:gd name="T9" fmla="*/ 2147483646 h 1138"/>
                <a:gd name="T10" fmla="*/ 2147483646 w 1138"/>
                <a:gd name="T11" fmla="*/ 2147483646 h 1138"/>
                <a:gd name="T12" fmla="*/ 2147483646 w 1138"/>
                <a:gd name="T13" fmla="*/ 2147483646 h 1138"/>
                <a:gd name="T14" fmla="*/ 2147483646 w 1138"/>
                <a:gd name="T15" fmla="*/ 2147483646 h 1138"/>
                <a:gd name="T16" fmla="*/ 2147483646 w 1138"/>
                <a:gd name="T17" fmla="*/ 2147483646 h 1138"/>
                <a:gd name="T18" fmla="*/ 2147483646 w 1138"/>
                <a:gd name="T19" fmla="*/ 2147483646 h 1138"/>
                <a:gd name="T20" fmla="*/ 2147483646 w 1138"/>
                <a:gd name="T21" fmla="*/ 2147483646 h 1138"/>
                <a:gd name="T22" fmla="*/ 2147483646 w 1138"/>
                <a:gd name="T23" fmla="*/ 2147483646 h 1138"/>
                <a:gd name="T24" fmla="*/ 2147483646 w 1138"/>
                <a:gd name="T25" fmla="*/ 2147483646 h 1138"/>
                <a:gd name="T26" fmla="*/ 2147483646 w 1138"/>
                <a:gd name="T27" fmla="*/ 2147483646 h 1138"/>
                <a:gd name="T28" fmla="*/ 2147483646 w 1138"/>
                <a:gd name="T29" fmla="*/ 2147483646 h 1138"/>
                <a:gd name="T30" fmla="*/ 2147483646 w 1138"/>
                <a:gd name="T31" fmla="*/ 2147483646 h 1138"/>
                <a:gd name="T32" fmla="*/ 2147483646 w 1138"/>
                <a:gd name="T33" fmla="*/ 2147483646 h 1138"/>
                <a:gd name="T34" fmla="*/ 2147483646 w 1138"/>
                <a:gd name="T35" fmla="*/ 2147483646 h 1138"/>
                <a:gd name="T36" fmla="*/ 2147483646 w 1138"/>
                <a:gd name="T37" fmla="*/ 2147483646 h 1138"/>
                <a:gd name="T38" fmla="*/ 2147483646 w 1138"/>
                <a:gd name="T39" fmla="*/ 2147483646 h 1138"/>
                <a:gd name="T40" fmla="*/ 2147483646 w 1138"/>
                <a:gd name="T41" fmla="*/ 2147483646 h 1138"/>
                <a:gd name="T42" fmla="*/ 2147483646 w 1138"/>
                <a:gd name="T43" fmla="*/ 2147483646 h 1138"/>
                <a:gd name="T44" fmla="*/ 2147483646 w 1138"/>
                <a:gd name="T45" fmla="*/ 2147483646 h 1138"/>
                <a:gd name="T46" fmla="*/ 2147483646 w 1138"/>
                <a:gd name="T47" fmla="*/ 2147483646 h 1138"/>
                <a:gd name="T48" fmla="*/ 2147483646 w 1138"/>
                <a:gd name="T49" fmla="*/ 2147483646 h 1138"/>
                <a:gd name="T50" fmla="*/ 2147483646 w 1138"/>
                <a:gd name="T51" fmla="*/ 2147483646 h 1138"/>
                <a:gd name="T52" fmla="*/ 2147483646 w 1138"/>
                <a:gd name="T53" fmla="*/ 2147483646 h 1138"/>
                <a:gd name="T54" fmla="*/ 2147483646 w 1138"/>
                <a:gd name="T55" fmla="*/ 2147483646 h 1138"/>
                <a:gd name="T56" fmla="*/ 2147483646 w 1138"/>
                <a:gd name="T57" fmla="*/ 2147483646 h 1138"/>
                <a:gd name="T58" fmla="*/ 2147483646 w 1138"/>
                <a:gd name="T59" fmla="*/ 2147483646 h 1138"/>
                <a:gd name="T60" fmla="*/ 2147483646 w 1138"/>
                <a:gd name="T61" fmla="*/ 2147483646 h 1138"/>
                <a:gd name="T62" fmla="*/ 2147483646 w 1138"/>
                <a:gd name="T63" fmla="*/ 2147483646 h 1138"/>
                <a:gd name="T64" fmla="*/ 2147483646 w 1138"/>
                <a:gd name="T65" fmla="*/ 2147483646 h 1138"/>
                <a:gd name="T66" fmla="*/ 2147483646 w 1138"/>
                <a:gd name="T67" fmla="*/ 2147483646 h 1138"/>
                <a:gd name="T68" fmla="*/ 1616809904 w 1138"/>
                <a:gd name="T69" fmla="*/ 2147483646 h 1138"/>
                <a:gd name="T70" fmla="*/ 746171805 w 1138"/>
                <a:gd name="T71" fmla="*/ 2147483646 h 1138"/>
                <a:gd name="T72" fmla="*/ 248776098 w 1138"/>
                <a:gd name="T73" fmla="*/ 2147483646 h 1138"/>
                <a:gd name="T74" fmla="*/ 0 w 1138"/>
                <a:gd name="T75" fmla="*/ 2147483646 h 1138"/>
                <a:gd name="T76" fmla="*/ 248776098 w 1138"/>
                <a:gd name="T77" fmla="*/ 2147483646 h 1138"/>
                <a:gd name="T78" fmla="*/ 746171805 w 1138"/>
                <a:gd name="T79" fmla="*/ 2147483646 h 1138"/>
                <a:gd name="T80" fmla="*/ 1616809904 w 1138"/>
                <a:gd name="T81" fmla="*/ 2147483646 h 1138"/>
                <a:gd name="T82" fmla="*/ 2147483646 w 1138"/>
                <a:gd name="T83" fmla="*/ 2147483646 h 1138"/>
                <a:gd name="T84" fmla="*/ 2147483646 w 1138"/>
                <a:gd name="T85" fmla="*/ 2147483646 h 1138"/>
                <a:gd name="T86" fmla="*/ 2147483646 w 1138"/>
                <a:gd name="T87" fmla="*/ 2147483646 h 1138"/>
                <a:gd name="T88" fmla="*/ 2147483646 w 1138"/>
                <a:gd name="T89" fmla="*/ 2147483646 h 1138"/>
                <a:gd name="T90" fmla="*/ 2147483646 w 1138"/>
                <a:gd name="T91" fmla="*/ 2147483646 h 1138"/>
                <a:gd name="T92" fmla="*/ 2147483646 w 1138"/>
                <a:gd name="T93" fmla="*/ 2114205610 h 1138"/>
                <a:gd name="T94" fmla="*/ 2147483646 w 1138"/>
                <a:gd name="T95" fmla="*/ 1119257707 h 1138"/>
                <a:gd name="T96" fmla="*/ 2147483646 w 1138"/>
                <a:gd name="T97" fmla="*/ 435240606 h 1138"/>
                <a:gd name="T98" fmla="*/ 2147483646 w 1138"/>
                <a:gd name="T99" fmla="*/ 62154704 h 11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8" h="1138">
                  <a:moveTo>
                    <a:pt x="570" y="0"/>
                  </a:moveTo>
                  <a:lnTo>
                    <a:pt x="584" y="0"/>
                  </a:lnTo>
                  <a:lnTo>
                    <a:pt x="599" y="1"/>
                  </a:lnTo>
                  <a:lnTo>
                    <a:pt x="614" y="2"/>
                  </a:lnTo>
                  <a:lnTo>
                    <a:pt x="628" y="3"/>
                  </a:lnTo>
                  <a:lnTo>
                    <a:pt x="642" y="5"/>
                  </a:lnTo>
                  <a:lnTo>
                    <a:pt x="656" y="7"/>
                  </a:lnTo>
                  <a:lnTo>
                    <a:pt x="670" y="9"/>
                  </a:lnTo>
                  <a:lnTo>
                    <a:pt x="685" y="12"/>
                  </a:lnTo>
                  <a:lnTo>
                    <a:pt x="698" y="15"/>
                  </a:lnTo>
                  <a:lnTo>
                    <a:pt x="712" y="18"/>
                  </a:lnTo>
                  <a:lnTo>
                    <a:pt x="725" y="22"/>
                  </a:lnTo>
                  <a:lnTo>
                    <a:pt x="739" y="26"/>
                  </a:lnTo>
                  <a:lnTo>
                    <a:pt x="752" y="31"/>
                  </a:lnTo>
                  <a:lnTo>
                    <a:pt x="765" y="34"/>
                  </a:lnTo>
                  <a:lnTo>
                    <a:pt x="778" y="40"/>
                  </a:lnTo>
                  <a:lnTo>
                    <a:pt x="791" y="45"/>
                  </a:lnTo>
                  <a:lnTo>
                    <a:pt x="804" y="51"/>
                  </a:lnTo>
                  <a:lnTo>
                    <a:pt x="816" y="57"/>
                  </a:lnTo>
                  <a:lnTo>
                    <a:pt x="841" y="68"/>
                  </a:lnTo>
                  <a:lnTo>
                    <a:pt x="865" y="83"/>
                  </a:lnTo>
                  <a:lnTo>
                    <a:pt x="887" y="97"/>
                  </a:lnTo>
                  <a:lnTo>
                    <a:pt x="910" y="113"/>
                  </a:lnTo>
                  <a:lnTo>
                    <a:pt x="931" y="130"/>
                  </a:lnTo>
                  <a:lnTo>
                    <a:pt x="952" y="148"/>
                  </a:lnTo>
                  <a:lnTo>
                    <a:pt x="972" y="166"/>
                  </a:lnTo>
                  <a:lnTo>
                    <a:pt x="990" y="187"/>
                  </a:lnTo>
                  <a:lnTo>
                    <a:pt x="1009" y="207"/>
                  </a:lnTo>
                  <a:lnTo>
                    <a:pt x="1026" y="229"/>
                  </a:lnTo>
                  <a:lnTo>
                    <a:pt x="1041" y="250"/>
                  </a:lnTo>
                  <a:lnTo>
                    <a:pt x="1056" y="274"/>
                  </a:lnTo>
                  <a:lnTo>
                    <a:pt x="1069" y="298"/>
                  </a:lnTo>
                  <a:lnTo>
                    <a:pt x="1083" y="323"/>
                  </a:lnTo>
                  <a:lnTo>
                    <a:pt x="1088" y="334"/>
                  </a:lnTo>
                  <a:lnTo>
                    <a:pt x="1093" y="347"/>
                  </a:lnTo>
                  <a:lnTo>
                    <a:pt x="1099" y="360"/>
                  </a:lnTo>
                  <a:lnTo>
                    <a:pt x="1104" y="373"/>
                  </a:lnTo>
                  <a:lnTo>
                    <a:pt x="1109" y="386"/>
                  </a:lnTo>
                  <a:lnTo>
                    <a:pt x="1113" y="399"/>
                  </a:lnTo>
                  <a:lnTo>
                    <a:pt x="1117" y="414"/>
                  </a:lnTo>
                  <a:lnTo>
                    <a:pt x="1120" y="427"/>
                  </a:lnTo>
                  <a:lnTo>
                    <a:pt x="1124" y="441"/>
                  </a:lnTo>
                  <a:lnTo>
                    <a:pt x="1126" y="454"/>
                  </a:lnTo>
                  <a:lnTo>
                    <a:pt x="1130" y="468"/>
                  </a:lnTo>
                  <a:lnTo>
                    <a:pt x="1132" y="482"/>
                  </a:lnTo>
                  <a:lnTo>
                    <a:pt x="1133" y="496"/>
                  </a:lnTo>
                  <a:lnTo>
                    <a:pt x="1136" y="511"/>
                  </a:lnTo>
                  <a:lnTo>
                    <a:pt x="1137" y="525"/>
                  </a:lnTo>
                  <a:lnTo>
                    <a:pt x="1137" y="540"/>
                  </a:lnTo>
                  <a:lnTo>
                    <a:pt x="1138" y="554"/>
                  </a:lnTo>
                  <a:lnTo>
                    <a:pt x="1138" y="568"/>
                  </a:lnTo>
                  <a:lnTo>
                    <a:pt x="1138" y="584"/>
                  </a:lnTo>
                  <a:lnTo>
                    <a:pt x="1138" y="598"/>
                  </a:lnTo>
                  <a:lnTo>
                    <a:pt x="1137" y="613"/>
                  </a:lnTo>
                  <a:lnTo>
                    <a:pt x="1136" y="628"/>
                  </a:lnTo>
                  <a:lnTo>
                    <a:pt x="1133" y="642"/>
                  </a:lnTo>
                  <a:lnTo>
                    <a:pt x="1132" y="656"/>
                  </a:lnTo>
                  <a:lnTo>
                    <a:pt x="1130" y="670"/>
                  </a:lnTo>
                  <a:lnTo>
                    <a:pt x="1127" y="683"/>
                  </a:lnTo>
                  <a:lnTo>
                    <a:pt x="1124" y="697"/>
                  </a:lnTo>
                  <a:lnTo>
                    <a:pt x="1120" y="711"/>
                  </a:lnTo>
                  <a:lnTo>
                    <a:pt x="1117" y="724"/>
                  </a:lnTo>
                  <a:lnTo>
                    <a:pt x="1113" y="739"/>
                  </a:lnTo>
                  <a:lnTo>
                    <a:pt x="1109" y="752"/>
                  </a:lnTo>
                  <a:lnTo>
                    <a:pt x="1104" y="765"/>
                  </a:lnTo>
                  <a:lnTo>
                    <a:pt x="1099" y="778"/>
                  </a:lnTo>
                  <a:lnTo>
                    <a:pt x="1094" y="791"/>
                  </a:lnTo>
                  <a:lnTo>
                    <a:pt x="1088" y="804"/>
                  </a:lnTo>
                  <a:lnTo>
                    <a:pt x="1083" y="816"/>
                  </a:lnTo>
                  <a:lnTo>
                    <a:pt x="1069" y="840"/>
                  </a:lnTo>
                  <a:lnTo>
                    <a:pt x="1056" y="864"/>
                  </a:lnTo>
                  <a:lnTo>
                    <a:pt x="1041" y="888"/>
                  </a:lnTo>
                  <a:lnTo>
                    <a:pt x="1026" y="909"/>
                  </a:lnTo>
                  <a:lnTo>
                    <a:pt x="1009" y="931"/>
                  </a:lnTo>
                  <a:lnTo>
                    <a:pt x="990" y="951"/>
                  </a:lnTo>
                  <a:lnTo>
                    <a:pt x="972" y="972"/>
                  </a:lnTo>
                  <a:lnTo>
                    <a:pt x="952" y="990"/>
                  </a:lnTo>
                  <a:lnTo>
                    <a:pt x="931" y="1008"/>
                  </a:lnTo>
                  <a:lnTo>
                    <a:pt x="910" y="1025"/>
                  </a:lnTo>
                  <a:lnTo>
                    <a:pt x="887" y="1041"/>
                  </a:lnTo>
                  <a:lnTo>
                    <a:pt x="865" y="1056"/>
                  </a:lnTo>
                  <a:lnTo>
                    <a:pt x="841" y="1070"/>
                  </a:lnTo>
                  <a:lnTo>
                    <a:pt x="816" y="1082"/>
                  </a:lnTo>
                  <a:lnTo>
                    <a:pt x="804" y="1087"/>
                  </a:lnTo>
                  <a:lnTo>
                    <a:pt x="791" y="1093"/>
                  </a:lnTo>
                  <a:lnTo>
                    <a:pt x="778" y="1098"/>
                  </a:lnTo>
                  <a:lnTo>
                    <a:pt x="765" y="1104"/>
                  </a:lnTo>
                  <a:lnTo>
                    <a:pt x="752" y="1108"/>
                  </a:lnTo>
                  <a:lnTo>
                    <a:pt x="739" y="1112"/>
                  </a:lnTo>
                  <a:lnTo>
                    <a:pt x="725" y="1116"/>
                  </a:lnTo>
                  <a:lnTo>
                    <a:pt x="712" y="1121"/>
                  </a:lnTo>
                  <a:lnTo>
                    <a:pt x="698" y="1123"/>
                  </a:lnTo>
                  <a:lnTo>
                    <a:pt x="685" y="1126"/>
                  </a:lnTo>
                  <a:lnTo>
                    <a:pt x="670" y="1129"/>
                  </a:lnTo>
                  <a:lnTo>
                    <a:pt x="656" y="1131"/>
                  </a:lnTo>
                  <a:lnTo>
                    <a:pt x="642" y="1134"/>
                  </a:lnTo>
                  <a:lnTo>
                    <a:pt x="628" y="1135"/>
                  </a:lnTo>
                  <a:lnTo>
                    <a:pt x="614" y="1136"/>
                  </a:lnTo>
                  <a:lnTo>
                    <a:pt x="598" y="1137"/>
                  </a:lnTo>
                  <a:lnTo>
                    <a:pt x="584" y="1138"/>
                  </a:lnTo>
                  <a:lnTo>
                    <a:pt x="570" y="1138"/>
                  </a:lnTo>
                  <a:lnTo>
                    <a:pt x="554" y="1138"/>
                  </a:lnTo>
                  <a:lnTo>
                    <a:pt x="540" y="1137"/>
                  </a:lnTo>
                  <a:lnTo>
                    <a:pt x="526" y="1136"/>
                  </a:lnTo>
                  <a:lnTo>
                    <a:pt x="512" y="1135"/>
                  </a:lnTo>
                  <a:lnTo>
                    <a:pt x="498" y="1134"/>
                  </a:lnTo>
                  <a:lnTo>
                    <a:pt x="483" y="1131"/>
                  </a:lnTo>
                  <a:lnTo>
                    <a:pt x="469" y="1129"/>
                  </a:lnTo>
                  <a:lnTo>
                    <a:pt x="455" y="1126"/>
                  </a:lnTo>
                  <a:lnTo>
                    <a:pt x="441" y="1123"/>
                  </a:lnTo>
                  <a:lnTo>
                    <a:pt x="428" y="1121"/>
                  </a:lnTo>
                  <a:lnTo>
                    <a:pt x="414" y="1117"/>
                  </a:lnTo>
                  <a:lnTo>
                    <a:pt x="401" y="1112"/>
                  </a:lnTo>
                  <a:lnTo>
                    <a:pt x="388" y="1108"/>
                  </a:lnTo>
                  <a:lnTo>
                    <a:pt x="375" y="1104"/>
                  </a:lnTo>
                  <a:lnTo>
                    <a:pt x="361" y="1098"/>
                  </a:lnTo>
                  <a:lnTo>
                    <a:pt x="348" y="1093"/>
                  </a:lnTo>
                  <a:lnTo>
                    <a:pt x="335" y="1087"/>
                  </a:lnTo>
                  <a:lnTo>
                    <a:pt x="324" y="1082"/>
                  </a:lnTo>
                  <a:lnTo>
                    <a:pt x="299" y="1070"/>
                  </a:lnTo>
                  <a:lnTo>
                    <a:pt x="275" y="1056"/>
                  </a:lnTo>
                  <a:lnTo>
                    <a:pt x="251" y="1041"/>
                  </a:lnTo>
                  <a:lnTo>
                    <a:pt x="229" y="1025"/>
                  </a:lnTo>
                  <a:lnTo>
                    <a:pt x="208" y="1008"/>
                  </a:lnTo>
                  <a:lnTo>
                    <a:pt x="187" y="990"/>
                  </a:lnTo>
                  <a:lnTo>
                    <a:pt x="167" y="972"/>
                  </a:lnTo>
                  <a:lnTo>
                    <a:pt x="148" y="951"/>
                  </a:lnTo>
                  <a:lnTo>
                    <a:pt x="131" y="931"/>
                  </a:lnTo>
                  <a:lnTo>
                    <a:pt x="114" y="909"/>
                  </a:lnTo>
                  <a:lnTo>
                    <a:pt x="99" y="888"/>
                  </a:lnTo>
                  <a:lnTo>
                    <a:pt x="83" y="864"/>
                  </a:lnTo>
                  <a:lnTo>
                    <a:pt x="69" y="840"/>
                  </a:lnTo>
                  <a:lnTo>
                    <a:pt x="57" y="816"/>
                  </a:lnTo>
                  <a:lnTo>
                    <a:pt x="51" y="804"/>
                  </a:lnTo>
                  <a:lnTo>
                    <a:pt x="45" y="791"/>
                  </a:lnTo>
                  <a:lnTo>
                    <a:pt x="41" y="778"/>
                  </a:lnTo>
                  <a:lnTo>
                    <a:pt x="36" y="765"/>
                  </a:lnTo>
                  <a:lnTo>
                    <a:pt x="31" y="752"/>
                  </a:lnTo>
                  <a:lnTo>
                    <a:pt x="26" y="739"/>
                  </a:lnTo>
                  <a:lnTo>
                    <a:pt x="23" y="724"/>
                  </a:lnTo>
                  <a:lnTo>
                    <a:pt x="19" y="711"/>
                  </a:lnTo>
                  <a:lnTo>
                    <a:pt x="16" y="697"/>
                  </a:lnTo>
                  <a:lnTo>
                    <a:pt x="12" y="683"/>
                  </a:lnTo>
                  <a:lnTo>
                    <a:pt x="10" y="670"/>
                  </a:lnTo>
                  <a:lnTo>
                    <a:pt x="8" y="656"/>
                  </a:lnTo>
                  <a:lnTo>
                    <a:pt x="5" y="642"/>
                  </a:lnTo>
                  <a:lnTo>
                    <a:pt x="4" y="628"/>
                  </a:lnTo>
                  <a:lnTo>
                    <a:pt x="3" y="612"/>
                  </a:lnTo>
                  <a:lnTo>
                    <a:pt x="2" y="598"/>
                  </a:lnTo>
                  <a:lnTo>
                    <a:pt x="2" y="584"/>
                  </a:lnTo>
                  <a:lnTo>
                    <a:pt x="0" y="568"/>
                  </a:lnTo>
                  <a:lnTo>
                    <a:pt x="2" y="554"/>
                  </a:lnTo>
                  <a:lnTo>
                    <a:pt x="2" y="540"/>
                  </a:lnTo>
                  <a:lnTo>
                    <a:pt x="3" y="525"/>
                  </a:lnTo>
                  <a:lnTo>
                    <a:pt x="4" y="511"/>
                  </a:lnTo>
                  <a:lnTo>
                    <a:pt x="5" y="496"/>
                  </a:lnTo>
                  <a:lnTo>
                    <a:pt x="8" y="482"/>
                  </a:lnTo>
                  <a:lnTo>
                    <a:pt x="10" y="468"/>
                  </a:lnTo>
                  <a:lnTo>
                    <a:pt x="12" y="455"/>
                  </a:lnTo>
                  <a:lnTo>
                    <a:pt x="16" y="441"/>
                  </a:lnTo>
                  <a:lnTo>
                    <a:pt x="19" y="427"/>
                  </a:lnTo>
                  <a:lnTo>
                    <a:pt x="23" y="414"/>
                  </a:lnTo>
                  <a:lnTo>
                    <a:pt x="26" y="399"/>
                  </a:lnTo>
                  <a:lnTo>
                    <a:pt x="31" y="386"/>
                  </a:lnTo>
                  <a:lnTo>
                    <a:pt x="36" y="373"/>
                  </a:lnTo>
                  <a:lnTo>
                    <a:pt x="41" y="360"/>
                  </a:lnTo>
                  <a:lnTo>
                    <a:pt x="45" y="347"/>
                  </a:lnTo>
                  <a:lnTo>
                    <a:pt x="51" y="334"/>
                  </a:lnTo>
                  <a:lnTo>
                    <a:pt x="57" y="323"/>
                  </a:lnTo>
                  <a:lnTo>
                    <a:pt x="69" y="298"/>
                  </a:lnTo>
                  <a:lnTo>
                    <a:pt x="83" y="274"/>
                  </a:lnTo>
                  <a:lnTo>
                    <a:pt x="99" y="250"/>
                  </a:lnTo>
                  <a:lnTo>
                    <a:pt x="114" y="229"/>
                  </a:lnTo>
                  <a:lnTo>
                    <a:pt x="131" y="207"/>
                  </a:lnTo>
                  <a:lnTo>
                    <a:pt x="148" y="187"/>
                  </a:lnTo>
                  <a:lnTo>
                    <a:pt x="167" y="166"/>
                  </a:lnTo>
                  <a:lnTo>
                    <a:pt x="187" y="148"/>
                  </a:lnTo>
                  <a:lnTo>
                    <a:pt x="208" y="130"/>
                  </a:lnTo>
                  <a:lnTo>
                    <a:pt x="229" y="113"/>
                  </a:lnTo>
                  <a:lnTo>
                    <a:pt x="251" y="97"/>
                  </a:lnTo>
                  <a:lnTo>
                    <a:pt x="275" y="83"/>
                  </a:lnTo>
                  <a:lnTo>
                    <a:pt x="299" y="68"/>
                  </a:lnTo>
                  <a:lnTo>
                    <a:pt x="324" y="57"/>
                  </a:lnTo>
                  <a:lnTo>
                    <a:pt x="335" y="51"/>
                  </a:lnTo>
                  <a:lnTo>
                    <a:pt x="348" y="45"/>
                  </a:lnTo>
                  <a:lnTo>
                    <a:pt x="361" y="40"/>
                  </a:lnTo>
                  <a:lnTo>
                    <a:pt x="375" y="34"/>
                  </a:lnTo>
                  <a:lnTo>
                    <a:pt x="388" y="29"/>
                  </a:lnTo>
                  <a:lnTo>
                    <a:pt x="401" y="26"/>
                  </a:lnTo>
                  <a:lnTo>
                    <a:pt x="414" y="21"/>
                  </a:lnTo>
                  <a:lnTo>
                    <a:pt x="428" y="18"/>
                  </a:lnTo>
                  <a:lnTo>
                    <a:pt x="441" y="15"/>
                  </a:lnTo>
                  <a:lnTo>
                    <a:pt x="455" y="12"/>
                  </a:lnTo>
                  <a:lnTo>
                    <a:pt x="469" y="9"/>
                  </a:lnTo>
                  <a:lnTo>
                    <a:pt x="483" y="7"/>
                  </a:lnTo>
                  <a:lnTo>
                    <a:pt x="496" y="5"/>
                  </a:lnTo>
                  <a:lnTo>
                    <a:pt x="512" y="3"/>
                  </a:lnTo>
                  <a:lnTo>
                    <a:pt x="526" y="2"/>
                  </a:lnTo>
                  <a:lnTo>
                    <a:pt x="540" y="1"/>
                  </a:lnTo>
                  <a:lnTo>
                    <a:pt x="554" y="0"/>
                  </a:lnTo>
                  <a:lnTo>
                    <a:pt x="57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4" name="Rectangle 16"/>
            <p:cNvSpPr>
              <a:spLocks noChangeArrowheads="1"/>
            </p:cNvSpPr>
            <p:nvPr/>
          </p:nvSpPr>
          <p:spPr bwMode="auto">
            <a:xfrm>
              <a:off x="4738689" y="2206625"/>
              <a:ext cx="26657" cy="11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
                  <a:solidFill>
                    <a:srgbClr val="000000"/>
                  </a:solidFill>
                  <a:latin typeface="Arial" panose="020B0604020202020204" pitchFamily="34" charset="0"/>
                </a:rPr>
                <a:t> </a:t>
              </a:r>
              <a:endParaRPr lang="en-US" altLang="en-US" sz="400">
                <a:solidFill>
                  <a:srgbClr val="000000"/>
                </a:solidFill>
                <a:latin typeface="Calibri" panose="020F0502020204030204" pitchFamily="34" charset="0"/>
              </a:endParaRPr>
            </a:p>
          </p:txBody>
        </p:sp>
        <p:sp>
          <p:nvSpPr>
            <p:cNvPr id="3095" name="Freeform 17"/>
            <p:cNvSpPr>
              <a:spLocks/>
            </p:cNvSpPr>
            <p:nvPr/>
          </p:nvSpPr>
          <p:spPr bwMode="auto">
            <a:xfrm>
              <a:off x="4471988" y="2540000"/>
              <a:ext cx="2317750" cy="2447925"/>
            </a:xfrm>
            <a:custGeom>
              <a:avLst/>
              <a:gdLst>
                <a:gd name="T0" fmla="*/ 2147483646 w 5839"/>
                <a:gd name="T1" fmla="*/ 2147483646 h 6165"/>
                <a:gd name="T2" fmla="*/ 2147483646 w 5839"/>
                <a:gd name="T3" fmla="*/ 2147483646 h 6165"/>
                <a:gd name="T4" fmla="*/ 0 w 5839"/>
                <a:gd name="T5" fmla="*/ 2147483646 h 6165"/>
                <a:gd name="T6" fmla="*/ 0 w 5839"/>
                <a:gd name="T7" fmla="*/ 0 h 61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39" h="6165">
                  <a:moveTo>
                    <a:pt x="5839" y="5027"/>
                  </a:moveTo>
                  <a:lnTo>
                    <a:pt x="5839" y="6165"/>
                  </a:lnTo>
                  <a:lnTo>
                    <a:pt x="0" y="6165"/>
                  </a:lnTo>
                  <a:lnTo>
                    <a:pt x="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 name="Freeform 18"/>
            <p:cNvSpPr>
              <a:spLocks/>
            </p:cNvSpPr>
            <p:nvPr/>
          </p:nvSpPr>
          <p:spPr bwMode="auto">
            <a:xfrm>
              <a:off x="4433888" y="2471738"/>
              <a:ext cx="77787" cy="79375"/>
            </a:xfrm>
            <a:custGeom>
              <a:avLst/>
              <a:gdLst>
                <a:gd name="T0" fmla="*/ 2147483646 w 196"/>
                <a:gd name="T1" fmla="*/ 2147483646 h 198"/>
                <a:gd name="T2" fmla="*/ 2147483646 w 196"/>
                <a:gd name="T3" fmla="*/ 0 h 198"/>
                <a:gd name="T4" fmla="*/ 0 w 196"/>
                <a:gd name="T5" fmla="*/ 2147483646 h 198"/>
                <a:gd name="T6" fmla="*/ 2147483646 w 196"/>
                <a:gd name="T7" fmla="*/ 2147483646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 h="198">
                  <a:moveTo>
                    <a:pt x="196" y="198"/>
                  </a:moveTo>
                  <a:lnTo>
                    <a:pt x="98" y="0"/>
                  </a:lnTo>
                  <a:lnTo>
                    <a:pt x="0" y="198"/>
                  </a:lnTo>
                  <a:lnTo>
                    <a:pt x="196"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7" name="Line 30"/>
            <p:cNvSpPr>
              <a:spLocks noChangeShapeType="1"/>
            </p:cNvSpPr>
            <p:nvPr/>
          </p:nvSpPr>
          <p:spPr bwMode="auto">
            <a:xfrm>
              <a:off x="3741738" y="2239963"/>
              <a:ext cx="436562" cy="95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 name="Freeform 20"/>
            <p:cNvSpPr>
              <a:spLocks/>
            </p:cNvSpPr>
            <p:nvPr/>
          </p:nvSpPr>
          <p:spPr bwMode="auto">
            <a:xfrm>
              <a:off x="4167188" y="2209800"/>
              <a:ext cx="79375" cy="77788"/>
            </a:xfrm>
            <a:custGeom>
              <a:avLst/>
              <a:gdLst>
                <a:gd name="T0" fmla="*/ 250125706 w 200"/>
                <a:gd name="T1" fmla="*/ 0 h 196"/>
                <a:gd name="T2" fmla="*/ 2147483646 w 200"/>
                <a:gd name="T3" fmla="*/ 2147483646 h 196"/>
                <a:gd name="T4" fmla="*/ 0 w 200"/>
                <a:gd name="T5" fmla="*/ 2147483646 h 196"/>
                <a:gd name="T6" fmla="*/ 250125706 w 200"/>
                <a:gd name="T7" fmla="*/ 0 h 1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 h="196">
                  <a:moveTo>
                    <a:pt x="4" y="0"/>
                  </a:moveTo>
                  <a:lnTo>
                    <a:pt x="200" y="102"/>
                  </a:lnTo>
                  <a:lnTo>
                    <a:pt x="0" y="196"/>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9" name="Freeform 21"/>
            <p:cNvSpPr>
              <a:spLocks/>
            </p:cNvSpPr>
            <p:nvPr/>
          </p:nvSpPr>
          <p:spPr bwMode="auto">
            <a:xfrm>
              <a:off x="4702175" y="2278063"/>
              <a:ext cx="2087563" cy="854075"/>
            </a:xfrm>
            <a:custGeom>
              <a:avLst/>
              <a:gdLst>
                <a:gd name="T0" fmla="*/ 0 w 5261"/>
                <a:gd name="T1" fmla="*/ 0 h 2150"/>
                <a:gd name="T2" fmla="*/ 2147483646 w 5261"/>
                <a:gd name="T3" fmla="*/ 0 h 2150"/>
                <a:gd name="T4" fmla="*/ 2147483646 w 5261"/>
                <a:gd name="T5" fmla="*/ 2147483646 h 2150"/>
                <a:gd name="T6" fmla="*/ 0 60000 65536"/>
                <a:gd name="T7" fmla="*/ 0 60000 65536"/>
                <a:gd name="T8" fmla="*/ 0 60000 65536"/>
              </a:gdLst>
              <a:ahLst/>
              <a:cxnLst>
                <a:cxn ang="T6">
                  <a:pos x="T0" y="T1"/>
                </a:cxn>
                <a:cxn ang="T7">
                  <a:pos x="T2" y="T3"/>
                </a:cxn>
                <a:cxn ang="T8">
                  <a:pos x="T4" y="T5"/>
                </a:cxn>
              </a:cxnLst>
              <a:rect l="0" t="0" r="r" b="b"/>
              <a:pathLst>
                <a:path w="5261" h="2150">
                  <a:moveTo>
                    <a:pt x="0" y="0"/>
                  </a:moveTo>
                  <a:lnTo>
                    <a:pt x="5261" y="0"/>
                  </a:lnTo>
                  <a:lnTo>
                    <a:pt x="5261" y="215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0" name="Freeform 22"/>
            <p:cNvSpPr>
              <a:spLocks/>
            </p:cNvSpPr>
            <p:nvPr/>
          </p:nvSpPr>
          <p:spPr bwMode="auto">
            <a:xfrm>
              <a:off x="6750050" y="3121025"/>
              <a:ext cx="79375" cy="79375"/>
            </a:xfrm>
            <a:custGeom>
              <a:avLst/>
              <a:gdLst>
                <a:gd name="T0" fmla="*/ 0 w 197"/>
                <a:gd name="T1" fmla="*/ 0 h 198"/>
                <a:gd name="T2" fmla="*/ 2147483646 w 197"/>
                <a:gd name="T3" fmla="*/ 2147483646 h 198"/>
                <a:gd name="T4" fmla="*/ 2147483646 w 197"/>
                <a:gd name="T5" fmla="*/ 0 h 198"/>
                <a:gd name="T6" fmla="*/ 0 w 197"/>
                <a:gd name="T7" fmla="*/ 0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 h="198">
                  <a:moveTo>
                    <a:pt x="0" y="0"/>
                  </a:moveTo>
                  <a:lnTo>
                    <a:pt x="98" y="198"/>
                  </a:lnTo>
                  <a:lnTo>
                    <a:pt x="19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1" name="Freeform 23"/>
            <p:cNvSpPr>
              <a:spLocks/>
            </p:cNvSpPr>
            <p:nvPr/>
          </p:nvSpPr>
          <p:spPr bwMode="auto">
            <a:xfrm>
              <a:off x="3343275" y="2151063"/>
              <a:ext cx="376238" cy="187325"/>
            </a:xfrm>
            <a:custGeom>
              <a:avLst/>
              <a:gdLst>
                <a:gd name="T0" fmla="*/ 0 w 948"/>
                <a:gd name="T1" fmla="*/ 0 h 475"/>
                <a:gd name="T2" fmla="*/ 2147483646 w 948"/>
                <a:gd name="T3" fmla="*/ 2147483646 h 475"/>
                <a:gd name="T4" fmla="*/ 2147483646 w 948"/>
                <a:gd name="T5" fmla="*/ 0 h 475"/>
                <a:gd name="T6" fmla="*/ 0 w 948"/>
                <a:gd name="T7" fmla="*/ 2147483646 h 475"/>
                <a:gd name="T8" fmla="*/ 0 w 948"/>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8" h="475">
                  <a:moveTo>
                    <a:pt x="0" y="0"/>
                  </a:moveTo>
                  <a:lnTo>
                    <a:pt x="948" y="475"/>
                  </a:lnTo>
                  <a:lnTo>
                    <a:pt x="948" y="0"/>
                  </a:lnTo>
                  <a:lnTo>
                    <a:pt x="0" y="47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 name="Freeform 24"/>
            <p:cNvSpPr>
              <a:spLocks/>
            </p:cNvSpPr>
            <p:nvPr/>
          </p:nvSpPr>
          <p:spPr bwMode="auto">
            <a:xfrm>
              <a:off x="3343275" y="2151063"/>
              <a:ext cx="376238" cy="187325"/>
            </a:xfrm>
            <a:custGeom>
              <a:avLst/>
              <a:gdLst>
                <a:gd name="T0" fmla="*/ 0 w 948"/>
                <a:gd name="T1" fmla="*/ 0 h 475"/>
                <a:gd name="T2" fmla="*/ 2147483646 w 948"/>
                <a:gd name="T3" fmla="*/ 2147483646 h 475"/>
                <a:gd name="T4" fmla="*/ 2147483646 w 948"/>
                <a:gd name="T5" fmla="*/ 0 h 475"/>
                <a:gd name="T6" fmla="*/ 0 w 948"/>
                <a:gd name="T7" fmla="*/ 2147483646 h 475"/>
                <a:gd name="T8" fmla="*/ 0 w 948"/>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8" h="475">
                  <a:moveTo>
                    <a:pt x="0" y="0"/>
                  </a:moveTo>
                  <a:lnTo>
                    <a:pt x="948" y="475"/>
                  </a:lnTo>
                  <a:lnTo>
                    <a:pt x="948" y="0"/>
                  </a:lnTo>
                  <a:lnTo>
                    <a:pt x="0" y="475"/>
                  </a:lnTo>
                  <a:lnTo>
                    <a:pt x="0"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3" name="Freeform 25"/>
            <p:cNvSpPr>
              <a:spLocks/>
            </p:cNvSpPr>
            <p:nvPr/>
          </p:nvSpPr>
          <p:spPr bwMode="auto">
            <a:xfrm>
              <a:off x="3455988" y="2044700"/>
              <a:ext cx="150812" cy="34925"/>
            </a:xfrm>
            <a:custGeom>
              <a:avLst/>
              <a:gdLst>
                <a:gd name="T0" fmla="*/ 0 w 380"/>
                <a:gd name="T1" fmla="*/ 2147483646 h 86"/>
                <a:gd name="T2" fmla="*/ 249966524 w 380"/>
                <a:gd name="T3" fmla="*/ 2147483646 h 86"/>
                <a:gd name="T4" fmla="*/ 437559190 w 380"/>
                <a:gd name="T5" fmla="*/ 2147483646 h 86"/>
                <a:gd name="T6" fmla="*/ 687683273 w 380"/>
                <a:gd name="T7" fmla="*/ 2147483646 h 86"/>
                <a:gd name="T8" fmla="*/ 1000180422 w 380"/>
                <a:gd name="T9" fmla="*/ 2147483646 h 86"/>
                <a:gd name="T10" fmla="*/ 1250146549 w 380"/>
                <a:gd name="T11" fmla="*/ 2147483646 h 86"/>
                <a:gd name="T12" fmla="*/ 1562801653 w 380"/>
                <a:gd name="T13" fmla="*/ 2147483646 h 86"/>
                <a:gd name="T14" fmla="*/ 1937829822 w 380"/>
                <a:gd name="T15" fmla="*/ 2147483646 h 86"/>
                <a:gd name="T16" fmla="*/ 2147483646 w 380"/>
                <a:gd name="T17" fmla="*/ 2147483646 h 86"/>
                <a:gd name="T18" fmla="*/ 2147483646 w 380"/>
                <a:gd name="T19" fmla="*/ 2147483646 h 86"/>
                <a:gd name="T20" fmla="*/ 2147483646 w 380"/>
                <a:gd name="T21" fmla="*/ 2147483646 h 86"/>
                <a:gd name="T22" fmla="*/ 2147483646 w 380"/>
                <a:gd name="T23" fmla="*/ 2076190130 h 86"/>
                <a:gd name="T24" fmla="*/ 2147483646 w 380"/>
                <a:gd name="T25" fmla="*/ 1875316556 h 86"/>
                <a:gd name="T26" fmla="*/ 2147483646 w 380"/>
                <a:gd name="T27" fmla="*/ 1406445994 h 86"/>
                <a:gd name="T28" fmla="*/ 2147483646 w 380"/>
                <a:gd name="T29" fmla="*/ 1004698846 h 86"/>
                <a:gd name="T30" fmla="*/ 2147483646 w 380"/>
                <a:gd name="T31" fmla="*/ 669744136 h 86"/>
                <a:gd name="T32" fmla="*/ 2147483646 w 380"/>
                <a:gd name="T33" fmla="*/ 401912433 h 86"/>
                <a:gd name="T34" fmla="*/ 2147483646 w 380"/>
                <a:gd name="T35" fmla="*/ 200873574 h 86"/>
                <a:gd name="T36" fmla="*/ 2147483646 w 380"/>
                <a:gd name="T37" fmla="*/ 133915851 h 86"/>
                <a:gd name="T38" fmla="*/ 2147483646 w 380"/>
                <a:gd name="T39" fmla="*/ 0 h 86"/>
                <a:gd name="T40" fmla="*/ 2147483646 w 380"/>
                <a:gd name="T41" fmla="*/ 0 h 86"/>
                <a:gd name="T42" fmla="*/ 2147483646 w 380"/>
                <a:gd name="T43" fmla="*/ 0 h 86"/>
                <a:gd name="T44" fmla="*/ 2147483646 w 380"/>
                <a:gd name="T45" fmla="*/ 133915851 h 86"/>
                <a:gd name="T46" fmla="*/ 2147483646 w 380"/>
                <a:gd name="T47" fmla="*/ 200873574 h 86"/>
                <a:gd name="T48" fmla="*/ 2147483646 w 380"/>
                <a:gd name="T49" fmla="*/ 267831703 h 86"/>
                <a:gd name="T50" fmla="*/ 2147483646 w 380"/>
                <a:gd name="T51" fmla="*/ 334954710 h 86"/>
                <a:gd name="T52" fmla="*/ 2147483646 w 380"/>
                <a:gd name="T53" fmla="*/ 535828284 h 86"/>
                <a:gd name="T54" fmla="*/ 2147483646 w 380"/>
                <a:gd name="T55" fmla="*/ 669744136 h 86"/>
                <a:gd name="T56" fmla="*/ 2147483646 w 380"/>
                <a:gd name="T57" fmla="*/ 870617710 h 86"/>
                <a:gd name="T58" fmla="*/ 2147483646 w 380"/>
                <a:gd name="T59" fmla="*/ 1138614697 h 86"/>
                <a:gd name="T60" fmla="*/ 2147483646 w 380"/>
                <a:gd name="T61" fmla="*/ 1473404123 h 86"/>
                <a:gd name="T62" fmla="*/ 2147483646 w 380"/>
                <a:gd name="T63" fmla="*/ 1674442982 h 86"/>
                <a:gd name="T64" fmla="*/ 2147483646 w 380"/>
                <a:gd name="T65" fmla="*/ 2009232407 h 86"/>
                <a:gd name="T66" fmla="*/ 2147483646 w 380"/>
                <a:gd name="T67" fmla="*/ 2147483646 h 86"/>
                <a:gd name="T68" fmla="*/ 2147483646 w 380"/>
                <a:gd name="T69" fmla="*/ 2147483646 h 86"/>
                <a:gd name="T70" fmla="*/ 2147483646 w 380"/>
                <a:gd name="T71" fmla="*/ 2147483646 h 86"/>
                <a:gd name="T72" fmla="*/ 2147483646 w 380"/>
                <a:gd name="T73" fmla="*/ 2147483646 h 86"/>
                <a:gd name="T74" fmla="*/ 2147483646 w 380"/>
                <a:gd name="T75" fmla="*/ 2147483646 h 86"/>
                <a:gd name="T76" fmla="*/ 2147483646 w 380"/>
                <a:gd name="T77" fmla="*/ 2147483646 h 86"/>
                <a:gd name="T78" fmla="*/ 2147483646 w 380"/>
                <a:gd name="T79" fmla="*/ 2147483646 h 86"/>
                <a:gd name="T80" fmla="*/ 2147483646 w 380"/>
                <a:gd name="T81" fmla="*/ 2147483646 h 86"/>
                <a:gd name="T82" fmla="*/ 2147483646 w 380"/>
                <a:gd name="T83" fmla="*/ 2147483646 h 86"/>
                <a:gd name="T84" fmla="*/ 2147483646 w 380"/>
                <a:gd name="T85" fmla="*/ 2147483646 h 86"/>
                <a:gd name="T86" fmla="*/ 0 w 380"/>
                <a:gd name="T87" fmla="*/ 2147483646 h 86"/>
                <a:gd name="T88" fmla="*/ 0 w 380"/>
                <a:gd name="T89" fmla="*/ 2147483646 h 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0" h="86">
                  <a:moveTo>
                    <a:pt x="0" y="86"/>
                  </a:moveTo>
                  <a:lnTo>
                    <a:pt x="4" y="80"/>
                  </a:lnTo>
                  <a:lnTo>
                    <a:pt x="7" y="75"/>
                  </a:lnTo>
                  <a:lnTo>
                    <a:pt x="11" y="69"/>
                  </a:lnTo>
                  <a:lnTo>
                    <a:pt x="16" y="63"/>
                  </a:lnTo>
                  <a:lnTo>
                    <a:pt x="20" y="58"/>
                  </a:lnTo>
                  <a:lnTo>
                    <a:pt x="25" y="54"/>
                  </a:lnTo>
                  <a:lnTo>
                    <a:pt x="31" y="49"/>
                  </a:lnTo>
                  <a:lnTo>
                    <a:pt x="37" y="44"/>
                  </a:lnTo>
                  <a:lnTo>
                    <a:pt x="43" y="39"/>
                  </a:lnTo>
                  <a:lnTo>
                    <a:pt x="50" y="36"/>
                  </a:lnTo>
                  <a:lnTo>
                    <a:pt x="57" y="31"/>
                  </a:lnTo>
                  <a:lnTo>
                    <a:pt x="64" y="28"/>
                  </a:lnTo>
                  <a:lnTo>
                    <a:pt x="80" y="21"/>
                  </a:lnTo>
                  <a:lnTo>
                    <a:pt x="95" y="15"/>
                  </a:lnTo>
                  <a:lnTo>
                    <a:pt x="113" y="10"/>
                  </a:lnTo>
                  <a:lnTo>
                    <a:pt x="130" y="6"/>
                  </a:lnTo>
                  <a:lnTo>
                    <a:pt x="148" y="3"/>
                  </a:lnTo>
                  <a:lnTo>
                    <a:pt x="167" y="2"/>
                  </a:lnTo>
                  <a:lnTo>
                    <a:pt x="186" y="0"/>
                  </a:lnTo>
                  <a:lnTo>
                    <a:pt x="197" y="0"/>
                  </a:lnTo>
                  <a:lnTo>
                    <a:pt x="206" y="0"/>
                  </a:lnTo>
                  <a:lnTo>
                    <a:pt x="216" y="2"/>
                  </a:lnTo>
                  <a:lnTo>
                    <a:pt x="225" y="3"/>
                  </a:lnTo>
                  <a:lnTo>
                    <a:pt x="236" y="4"/>
                  </a:lnTo>
                  <a:lnTo>
                    <a:pt x="245" y="5"/>
                  </a:lnTo>
                  <a:lnTo>
                    <a:pt x="257" y="8"/>
                  </a:lnTo>
                  <a:lnTo>
                    <a:pt x="269" y="10"/>
                  </a:lnTo>
                  <a:lnTo>
                    <a:pt x="280" y="13"/>
                  </a:lnTo>
                  <a:lnTo>
                    <a:pt x="291" y="17"/>
                  </a:lnTo>
                  <a:lnTo>
                    <a:pt x="301" y="22"/>
                  </a:lnTo>
                  <a:lnTo>
                    <a:pt x="312" y="25"/>
                  </a:lnTo>
                  <a:lnTo>
                    <a:pt x="321" y="30"/>
                  </a:lnTo>
                  <a:lnTo>
                    <a:pt x="329" y="35"/>
                  </a:lnTo>
                  <a:lnTo>
                    <a:pt x="338" y="41"/>
                  </a:lnTo>
                  <a:lnTo>
                    <a:pt x="346" y="47"/>
                  </a:lnTo>
                  <a:lnTo>
                    <a:pt x="353" y="52"/>
                  </a:lnTo>
                  <a:lnTo>
                    <a:pt x="360" y="58"/>
                  </a:lnTo>
                  <a:lnTo>
                    <a:pt x="366" y="65"/>
                  </a:lnTo>
                  <a:lnTo>
                    <a:pt x="371" y="71"/>
                  </a:lnTo>
                  <a:lnTo>
                    <a:pt x="376" y="78"/>
                  </a:lnTo>
                  <a:lnTo>
                    <a:pt x="380" y="86"/>
                  </a:lnTo>
                  <a:lnTo>
                    <a:pt x="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4" name="Freeform 26"/>
            <p:cNvSpPr>
              <a:spLocks/>
            </p:cNvSpPr>
            <p:nvPr/>
          </p:nvSpPr>
          <p:spPr bwMode="auto">
            <a:xfrm>
              <a:off x="3455988" y="2044700"/>
              <a:ext cx="150812" cy="34925"/>
            </a:xfrm>
            <a:custGeom>
              <a:avLst/>
              <a:gdLst>
                <a:gd name="T0" fmla="*/ 0 w 380"/>
                <a:gd name="T1" fmla="*/ 2147483646 h 86"/>
                <a:gd name="T2" fmla="*/ 249966524 w 380"/>
                <a:gd name="T3" fmla="*/ 2147483646 h 86"/>
                <a:gd name="T4" fmla="*/ 437559190 w 380"/>
                <a:gd name="T5" fmla="*/ 2147483646 h 86"/>
                <a:gd name="T6" fmla="*/ 687683273 w 380"/>
                <a:gd name="T7" fmla="*/ 2147483646 h 86"/>
                <a:gd name="T8" fmla="*/ 1000180422 w 380"/>
                <a:gd name="T9" fmla="*/ 2147483646 h 86"/>
                <a:gd name="T10" fmla="*/ 1250146549 w 380"/>
                <a:gd name="T11" fmla="*/ 2147483646 h 86"/>
                <a:gd name="T12" fmla="*/ 1562801653 w 380"/>
                <a:gd name="T13" fmla="*/ 2147483646 h 86"/>
                <a:gd name="T14" fmla="*/ 1937829822 w 380"/>
                <a:gd name="T15" fmla="*/ 2147483646 h 86"/>
                <a:gd name="T16" fmla="*/ 2147483646 w 380"/>
                <a:gd name="T17" fmla="*/ 2147483646 h 86"/>
                <a:gd name="T18" fmla="*/ 2147483646 w 380"/>
                <a:gd name="T19" fmla="*/ 2147483646 h 86"/>
                <a:gd name="T20" fmla="*/ 2147483646 w 380"/>
                <a:gd name="T21" fmla="*/ 2147483646 h 86"/>
                <a:gd name="T22" fmla="*/ 2147483646 w 380"/>
                <a:gd name="T23" fmla="*/ 2076190130 h 86"/>
                <a:gd name="T24" fmla="*/ 2147483646 w 380"/>
                <a:gd name="T25" fmla="*/ 1875316556 h 86"/>
                <a:gd name="T26" fmla="*/ 2147483646 w 380"/>
                <a:gd name="T27" fmla="*/ 1406445994 h 86"/>
                <a:gd name="T28" fmla="*/ 2147483646 w 380"/>
                <a:gd name="T29" fmla="*/ 1004698846 h 86"/>
                <a:gd name="T30" fmla="*/ 2147483646 w 380"/>
                <a:gd name="T31" fmla="*/ 669744136 h 86"/>
                <a:gd name="T32" fmla="*/ 2147483646 w 380"/>
                <a:gd name="T33" fmla="*/ 401912433 h 86"/>
                <a:gd name="T34" fmla="*/ 2147483646 w 380"/>
                <a:gd name="T35" fmla="*/ 200873574 h 86"/>
                <a:gd name="T36" fmla="*/ 2147483646 w 380"/>
                <a:gd name="T37" fmla="*/ 133915851 h 86"/>
                <a:gd name="T38" fmla="*/ 2147483646 w 380"/>
                <a:gd name="T39" fmla="*/ 0 h 86"/>
                <a:gd name="T40" fmla="*/ 2147483646 w 380"/>
                <a:gd name="T41" fmla="*/ 0 h 86"/>
                <a:gd name="T42" fmla="*/ 2147483646 w 380"/>
                <a:gd name="T43" fmla="*/ 0 h 86"/>
                <a:gd name="T44" fmla="*/ 2147483646 w 380"/>
                <a:gd name="T45" fmla="*/ 133915851 h 86"/>
                <a:gd name="T46" fmla="*/ 2147483646 w 380"/>
                <a:gd name="T47" fmla="*/ 200873574 h 86"/>
                <a:gd name="T48" fmla="*/ 2147483646 w 380"/>
                <a:gd name="T49" fmla="*/ 267831703 h 86"/>
                <a:gd name="T50" fmla="*/ 2147483646 w 380"/>
                <a:gd name="T51" fmla="*/ 334954710 h 86"/>
                <a:gd name="T52" fmla="*/ 2147483646 w 380"/>
                <a:gd name="T53" fmla="*/ 535828284 h 86"/>
                <a:gd name="T54" fmla="*/ 2147483646 w 380"/>
                <a:gd name="T55" fmla="*/ 669744136 h 86"/>
                <a:gd name="T56" fmla="*/ 2147483646 w 380"/>
                <a:gd name="T57" fmla="*/ 870617710 h 86"/>
                <a:gd name="T58" fmla="*/ 2147483646 w 380"/>
                <a:gd name="T59" fmla="*/ 1138614697 h 86"/>
                <a:gd name="T60" fmla="*/ 2147483646 w 380"/>
                <a:gd name="T61" fmla="*/ 1473404123 h 86"/>
                <a:gd name="T62" fmla="*/ 2147483646 w 380"/>
                <a:gd name="T63" fmla="*/ 1674442982 h 86"/>
                <a:gd name="T64" fmla="*/ 2147483646 w 380"/>
                <a:gd name="T65" fmla="*/ 2009232407 h 86"/>
                <a:gd name="T66" fmla="*/ 2147483646 w 380"/>
                <a:gd name="T67" fmla="*/ 2147483646 h 86"/>
                <a:gd name="T68" fmla="*/ 2147483646 w 380"/>
                <a:gd name="T69" fmla="*/ 2147483646 h 86"/>
                <a:gd name="T70" fmla="*/ 2147483646 w 380"/>
                <a:gd name="T71" fmla="*/ 2147483646 h 86"/>
                <a:gd name="T72" fmla="*/ 2147483646 w 380"/>
                <a:gd name="T73" fmla="*/ 2147483646 h 86"/>
                <a:gd name="T74" fmla="*/ 2147483646 w 380"/>
                <a:gd name="T75" fmla="*/ 2147483646 h 86"/>
                <a:gd name="T76" fmla="*/ 2147483646 w 380"/>
                <a:gd name="T77" fmla="*/ 2147483646 h 86"/>
                <a:gd name="T78" fmla="*/ 2147483646 w 380"/>
                <a:gd name="T79" fmla="*/ 2147483646 h 86"/>
                <a:gd name="T80" fmla="*/ 2147483646 w 380"/>
                <a:gd name="T81" fmla="*/ 2147483646 h 86"/>
                <a:gd name="T82" fmla="*/ 2147483646 w 380"/>
                <a:gd name="T83" fmla="*/ 2147483646 h 86"/>
                <a:gd name="T84" fmla="*/ 2147483646 w 380"/>
                <a:gd name="T85" fmla="*/ 2147483646 h 86"/>
                <a:gd name="T86" fmla="*/ 0 w 380"/>
                <a:gd name="T87" fmla="*/ 2147483646 h 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80" h="86">
                  <a:moveTo>
                    <a:pt x="0" y="86"/>
                  </a:moveTo>
                  <a:lnTo>
                    <a:pt x="4" y="80"/>
                  </a:lnTo>
                  <a:lnTo>
                    <a:pt x="7" y="75"/>
                  </a:lnTo>
                  <a:lnTo>
                    <a:pt x="11" y="69"/>
                  </a:lnTo>
                  <a:lnTo>
                    <a:pt x="16" y="63"/>
                  </a:lnTo>
                  <a:lnTo>
                    <a:pt x="20" y="58"/>
                  </a:lnTo>
                  <a:lnTo>
                    <a:pt x="25" y="54"/>
                  </a:lnTo>
                  <a:lnTo>
                    <a:pt x="31" y="49"/>
                  </a:lnTo>
                  <a:lnTo>
                    <a:pt x="37" y="44"/>
                  </a:lnTo>
                  <a:lnTo>
                    <a:pt x="43" y="39"/>
                  </a:lnTo>
                  <a:lnTo>
                    <a:pt x="50" y="36"/>
                  </a:lnTo>
                  <a:lnTo>
                    <a:pt x="57" y="31"/>
                  </a:lnTo>
                  <a:lnTo>
                    <a:pt x="64" y="28"/>
                  </a:lnTo>
                  <a:lnTo>
                    <a:pt x="80" y="21"/>
                  </a:lnTo>
                  <a:lnTo>
                    <a:pt x="95" y="15"/>
                  </a:lnTo>
                  <a:lnTo>
                    <a:pt x="113" y="10"/>
                  </a:lnTo>
                  <a:lnTo>
                    <a:pt x="130" y="6"/>
                  </a:lnTo>
                  <a:lnTo>
                    <a:pt x="148" y="3"/>
                  </a:lnTo>
                  <a:lnTo>
                    <a:pt x="167" y="2"/>
                  </a:lnTo>
                  <a:lnTo>
                    <a:pt x="186" y="0"/>
                  </a:lnTo>
                  <a:lnTo>
                    <a:pt x="197" y="0"/>
                  </a:lnTo>
                  <a:lnTo>
                    <a:pt x="206" y="0"/>
                  </a:lnTo>
                  <a:lnTo>
                    <a:pt x="216" y="2"/>
                  </a:lnTo>
                  <a:lnTo>
                    <a:pt x="225" y="3"/>
                  </a:lnTo>
                  <a:lnTo>
                    <a:pt x="236" y="4"/>
                  </a:lnTo>
                  <a:lnTo>
                    <a:pt x="245" y="5"/>
                  </a:lnTo>
                  <a:lnTo>
                    <a:pt x="257" y="8"/>
                  </a:lnTo>
                  <a:lnTo>
                    <a:pt x="269" y="10"/>
                  </a:lnTo>
                  <a:lnTo>
                    <a:pt x="280" y="13"/>
                  </a:lnTo>
                  <a:lnTo>
                    <a:pt x="291" y="17"/>
                  </a:lnTo>
                  <a:lnTo>
                    <a:pt x="301" y="22"/>
                  </a:lnTo>
                  <a:lnTo>
                    <a:pt x="312" y="25"/>
                  </a:lnTo>
                  <a:lnTo>
                    <a:pt x="321" y="30"/>
                  </a:lnTo>
                  <a:lnTo>
                    <a:pt x="329" y="35"/>
                  </a:lnTo>
                  <a:lnTo>
                    <a:pt x="338" y="41"/>
                  </a:lnTo>
                  <a:lnTo>
                    <a:pt x="346" y="47"/>
                  </a:lnTo>
                  <a:lnTo>
                    <a:pt x="353" y="52"/>
                  </a:lnTo>
                  <a:lnTo>
                    <a:pt x="360" y="58"/>
                  </a:lnTo>
                  <a:lnTo>
                    <a:pt x="366" y="65"/>
                  </a:lnTo>
                  <a:lnTo>
                    <a:pt x="371" y="71"/>
                  </a:lnTo>
                  <a:lnTo>
                    <a:pt x="376" y="78"/>
                  </a:lnTo>
                  <a:lnTo>
                    <a:pt x="380" y="86"/>
                  </a:lnTo>
                  <a:lnTo>
                    <a:pt x="0" y="8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 name="Line 38"/>
            <p:cNvSpPr>
              <a:spLocks noChangeShapeType="1"/>
            </p:cNvSpPr>
            <p:nvPr/>
          </p:nvSpPr>
          <p:spPr bwMode="auto">
            <a:xfrm flipV="1">
              <a:off x="3532188" y="2079625"/>
              <a:ext cx="1587" cy="1651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6" name="Freeform 28"/>
            <p:cNvSpPr>
              <a:spLocks/>
            </p:cNvSpPr>
            <p:nvPr/>
          </p:nvSpPr>
          <p:spPr bwMode="auto">
            <a:xfrm>
              <a:off x="2967038" y="1492250"/>
              <a:ext cx="320675" cy="319088"/>
            </a:xfrm>
            <a:custGeom>
              <a:avLst/>
              <a:gdLst>
                <a:gd name="T0" fmla="*/ 126000608 w 806"/>
                <a:gd name="T1" fmla="*/ 2147483646 h 806"/>
                <a:gd name="T2" fmla="*/ 818688447 w 806"/>
                <a:gd name="T3" fmla="*/ 2147483646 h 806"/>
                <a:gd name="T4" fmla="*/ 2015379115 w 806"/>
                <a:gd name="T5" fmla="*/ 2147483646 h 806"/>
                <a:gd name="T6" fmla="*/ 2147483646 w 806"/>
                <a:gd name="T7" fmla="*/ 2147483646 h 806"/>
                <a:gd name="T8" fmla="*/ 2147483646 w 806"/>
                <a:gd name="T9" fmla="*/ 2147483646 h 806"/>
                <a:gd name="T10" fmla="*/ 2147483646 w 806"/>
                <a:gd name="T11" fmla="*/ 2147483646 h 806"/>
                <a:gd name="T12" fmla="*/ 2147483646 w 806"/>
                <a:gd name="T13" fmla="*/ 2147483646 h 806"/>
                <a:gd name="T14" fmla="*/ 2147483646 w 806"/>
                <a:gd name="T15" fmla="*/ 2147483646 h 806"/>
                <a:gd name="T16" fmla="*/ 2147483646 w 806"/>
                <a:gd name="T17" fmla="*/ 1054789724 h 806"/>
                <a:gd name="T18" fmla="*/ 2147483646 w 806"/>
                <a:gd name="T19" fmla="*/ 248259569 h 806"/>
                <a:gd name="T20" fmla="*/ 2147483646 w 806"/>
                <a:gd name="T21" fmla="*/ 0 h 806"/>
                <a:gd name="T22" fmla="*/ 2147483646 w 806"/>
                <a:gd name="T23" fmla="*/ 248259569 h 806"/>
                <a:gd name="T24" fmla="*/ 2147483646 w 806"/>
                <a:gd name="T25" fmla="*/ 1054789724 h 806"/>
                <a:gd name="T26" fmla="*/ 2147483646 w 806"/>
                <a:gd name="T27" fmla="*/ 2147483646 h 806"/>
                <a:gd name="T28" fmla="*/ 2147483646 w 806"/>
                <a:gd name="T29" fmla="*/ 2147483646 h 806"/>
                <a:gd name="T30" fmla="*/ 2147483646 w 806"/>
                <a:gd name="T31" fmla="*/ 2147483646 h 806"/>
                <a:gd name="T32" fmla="*/ 2147483646 w 806"/>
                <a:gd name="T33" fmla="*/ 2147483646 h 806"/>
                <a:gd name="T34" fmla="*/ 2147483646 w 806"/>
                <a:gd name="T35" fmla="*/ 2147483646 h 806"/>
                <a:gd name="T36" fmla="*/ 2147483646 w 806"/>
                <a:gd name="T37" fmla="*/ 2147483646 h 806"/>
                <a:gd name="T38" fmla="*/ 2147483646 w 806"/>
                <a:gd name="T39" fmla="*/ 2147483646 h 806"/>
                <a:gd name="T40" fmla="*/ 2147483646 w 806"/>
                <a:gd name="T41" fmla="*/ 2147483646 h 806"/>
                <a:gd name="T42" fmla="*/ 2147483646 w 806"/>
                <a:gd name="T43" fmla="*/ 2147483646 h 806"/>
                <a:gd name="T44" fmla="*/ 2147483646 w 806"/>
                <a:gd name="T45" fmla="*/ 2147483646 h 806"/>
                <a:gd name="T46" fmla="*/ 2147483646 w 806"/>
                <a:gd name="T47" fmla="*/ 2147483646 h 806"/>
                <a:gd name="T48" fmla="*/ 2147483646 w 806"/>
                <a:gd name="T49" fmla="*/ 2147483646 h 806"/>
                <a:gd name="T50" fmla="*/ 2147483646 w 806"/>
                <a:gd name="T51" fmla="*/ 2147483646 h 806"/>
                <a:gd name="T52" fmla="*/ 2147483646 w 806"/>
                <a:gd name="T53" fmla="*/ 2147483646 h 806"/>
                <a:gd name="T54" fmla="*/ 2147483646 w 806"/>
                <a:gd name="T55" fmla="*/ 2147483646 h 806"/>
                <a:gd name="T56" fmla="*/ 2147483646 w 806"/>
                <a:gd name="T57" fmla="*/ 2147483646 h 806"/>
                <a:gd name="T58" fmla="*/ 2147483646 w 806"/>
                <a:gd name="T59" fmla="*/ 2147483646 h 806"/>
                <a:gd name="T60" fmla="*/ 2147483646 w 806"/>
                <a:gd name="T61" fmla="*/ 2147483646 h 806"/>
                <a:gd name="T62" fmla="*/ 2147483646 w 806"/>
                <a:gd name="T63" fmla="*/ 2147483646 h 806"/>
                <a:gd name="T64" fmla="*/ 2147483646 w 806"/>
                <a:gd name="T65" fmla="*/ 2147483646 h 806"/>
                <a:gd name="T66" fmla="*/ 2147483646 w 806"/>
                <a:gd name="T67" fmla="*/ 2147483646 h 806"/>
                <a:gd name="T68" fmla="*/ 2147483646 w 806"/>
                <a:gd name="T69" fmla="*/ 2147483646 h 806"/>
                <a:gd name="T70" fmla="*/ 2147483646 w 806"/>
                <a:gd name="T71" fmla="*/ 2147483646 h 806"/>
                <a:gd name="T72" fmla="*/ 2147483646 w 806"/>
                <a:gd name="T73" fmla="*/ 2147483646 h 806"/>
                <a:gd name="T74" fmla="*/ 2147483646 w 806"/>
                <a:gd name="T75" fmla="*/ 2147483646 h 806"/>
                <a:gd name="T76" fmla="*/ 2147483646 w 806"/>
                <a:gd name="T77" fmla="*/ 2147483646 h 806"/>
                <a:gd name="T78" fmla="*/ 2147483646 w 806"/>
                <a:gd name="T79" fmla="*/ 2147483646 h 806"/>
                <a:gd name="T80" fmla="*/ 1574376591 w 806"/>
                <a:gd name="T81" fmla="*/ 2147483646 h 806"/>
                <a:gd name="T82" fmla="*/ 503844878 w 806"/>
                <a:gd name="T83" fmla="*/ 2147483646 h 806"/>
                <a:gd name="T84" fmla="*/ 63000304 w 806"/>
                <a:gd name="T85" fmla="*/ 2147483646 h 8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06" h="806">
                  <a:moveTo>
                    <a:pt x="0" y="403"/>
                  </a:moveTo>
                  <a:lnTo>
                    <a:pt x="1" y="381"/>
                  </a:lnTo>
                  <a:lnTo>
                    <a:pt x="2" y="361"/>
                  </a:lnTo>
                  <a:lnTo>
                    <a:pt x="5" y="341"/>
                  </a:lnTo>
                  <a:lnTo>
                    <a:pt x="8" y="321"/>
                  </a:lnTo>
                  <a:lnTo>
                    <a:pt x="13" y="302"/>
                  </a:lnTo>
                  <a:lnTo>
                    <a:pt x="18" y="282"/>
                  </a:lnTo>
                  <a:lnTo>
                    <a:pt x="25" y="264"/>
                  </a:lnTo>
                  <a:lnTo>
                    <a:pt x="32" y="245"/>
                  </a:lnTo>
                  <a:lnTo>
                    <a:pt x="40" y="228"/>
                  </a:lnTo>
                  <a:lnTo>
                    <a:pt x="48" y="210"/>
                  </a:lnTo>
                  <a:lnTo>
                    <a:pt x="58" y="193"/>
                  </a:lnTo>
                  <a:lnTo>
                    <a:pt x="68" y="177"/>
                  </a:lnTo>
                  <a:lnTo>
                    <a:pt x="80" y="162"/>
                  </a:lnTo>
                  <a:lnTo>
                    <a:pt x="92" y="146"/>
                  </a:lnTo>
                  <a:lnTo>
                    <a:pt x="105" y="132"/>
                  </a:lnTo>
                  <a:lnTo>
                    <a:pt x="118" y="118"/>
                  </a:lnTo>
                  <a:lnTo>
                    <a:pt x="132" y="104"/>
                  </a:lnTo>
                  <a:lnTo>
                    <a:pt x="147" y="92"/>
                  </a:lnTo>
                  <a:lnTo>
                    <a:pt x="162" y="80"/>
                  </a:lnTo>
                  <a:lnTo>
                    <a:pt x="177" y="68"/>
                  </a:lnTo>
                  <a:lnTo>
                    <a:pt x="194" y="57"/>
                  </a:lnTo>
                  <a:lnTo>
                    <a:pt x="211" y="48"/>
                  </a:lnTo>
                  <a:lnTo>
                    <a:pt x="228" y="40"/>
                  </a:lnTo>
                  <a:lnTo>
                    <a:pt x="246" y="31"/>
                  </a:lnTo>
                  <a:lnTo>
                    <a:pt x="264" y="24"/>
                  </a:lnTo>
                  <a:lnTo>
                    <a:pt x="283" y="17"/>
                  </a:lnTo>
                  <a:lnTo>
                    <a:pt x="302" y="13"/>
                  </a:lnTo>
                  <a:lnTo>
                    <a:pt x="322" y="8"/>
                  </a:lnTo>
                  <a:lnTo>
                    <a:pt x="342" y="4"/>
                  </a:lnTo>
                  <a:lnTo>
                    <a:pt x="362" y="2"/>
                  </a:lnTo>
                  <a:lnTo>
                    <a:pt x="382" y="0"/>
                  </a:lnTo>
                  <a:lnTo>
                    <a:pt x="403" y="0"/>
                  </a:lnTo>
                  <a:lnTo>
                    <a:pt x="424" y="0"/>
                  </a:lnTo>
                  <a:lnTo>
                    <a:pt x="444" y="2"/>
                  </a:lnTo>
                  <a:lnTo>
                    <a:pt x="464" y="4"/>
                  </a:lnTo>
                  <a:lnTo>
                    <a:pt x="484" y="8"/>
                  </a:lnTo>
                  <a:lnTo>
                    <a:pt x="504" y="13"/>
                  </a:lnTo>
                  <a:lnTo>
                    <a:pt x="523" y="17"/>
                  </a:lnTo>
                  <a:lnTo>
                    <a:pt x="541" y="24"/>
                  </a:lnTo>
                  <a:lnTo>
                    <a:pt x="560" y="31"/>
                  </a:lnTo>
                  <a:lnTo>
                    <a:pt x="578" y="40"/>
                  </a:lnTo>
                  <a:lnTo>
                    <a:pt x="595" y="48"/>
                  </a:lnTo>
                  <a:lnTo>
                    <a:pt x="612" y="57"/>
                  </a:lnTo>
                  <a:lnTo>
                    <a:pt x="628" y="68"/>
                  </a:lnTo>
                  <a:lnTo>
                    <a:pt x="644" y="80"/>
                  </a:lnTo>
                  <a:lnTo>
                    <a:pt x="659" y="92"/>
                  </a:lnTo>
                  <a:lnTo>
                    <a:pt x="673" y="104"/>
                  </a:lnTo>
                  <a:lnTo>
                    <a:pt x="688" y="118"/>
                  </a:lnTo>
                  <a:lnTo>
                    <a:pt x="701" y="132"/>
                  </a:lnTo>
                  <a:lnTo>
                    <a:pt x="714" y="146"/>
                  </a:lnTo>
                  <a:lnTo>
                    <a:pt x="726" y="162"/>
                  </a:lnTo>
                  <a:lnTo>
                    <a:pt x="737" y="177"/>
                  </a:lnTo>
                  <a:lnTo>
                    <a:pt x="747" y="193"/>
                  </a:lnTo>
                  <a:lnTo>
                    <a:pt x="757" y="210"/>
                  </a:lnTo>
                  <a:lnTo>
                    <a:pt x="766" y="228"/>
                  </a:lnTo>
                  <a:lnTo>
                    <a:pt x="774" y="245"/>
                  </a:lnTo>
                  <a:lnTo>
                    <a:pt x="781" y="264"/>
                  </a:lnTo>
                  <a:lnTo>
                    <a:pt x="787" y="282"/>
                  </a:lnTo>
                  <a:lnTo>
                    <a:pt x="793" y="302"/>
                  </a:lnTo>
                  <a:lnTo>
                    <a:pt x="798" y="321"/>
                  </a:lnTo>
                  <a:lnTo>
                    <a:pt x="801" y="341"/>
                  </a:lnTo>
                  <a:lnTo>
                    <a:pt x="804" y="361"/>
                  </a:lnTo>
                  <a:lnTo>
                    <a:pt x="805" y="381"/>
                  </a:lnTo>
                  <a:lnTo>
                    <a:pt x="806" y="403"/>
                  </a:lnTo>
                  <a:lnTo>
                    <a:pt x="805" y="423"/>
                  </a:lnTo>
                  <a:lnTo>
                    <a:pt x="804" y="444"/>
                  </a:lnTo>
                  <a:lnTo>
                    <a:pt x="801" y="464"/>
                  </a:lnTo>
                  <a:lnTo>
                    <a:pt x="798" y="483"/>
                  </a:lnTo>
                  <a:lnTo>
                    <a:pt x="793" y="503"/>
                  </a:lnTo>
                  <a:lnTo>
                    <a:pt x="787" y="522"/>
                  </a:lnTo>
                  <a:lnTo>
                    <a:pt x="781" y="541"/>
                  </a:lnTo>
                  <a:lnTo>
                    <a:pt x="774" y="559"/>
                  </a:lnTo>
                  <a:lnTo>
                    <a:pt x="766" y="578"/>
                  </a:lnTo>
                  <a:lnTo>
                    <a:pt x="757" y="594"/>
                  </a:lnTo>
                  <a:lnTo>
                    <a:pt x="748" y="612"/>
                  </a:lnTo>
                  <a:lnTo>
                    <a:pt x="737" y="627"/>
                  </a:lnTo>
                  <a:lnTo>
                    <a:pt x="726" y="644"/>
                  </a:lnTo>
                  <a:lnTo>
                    <a:pt x="714" y="659"/>
                  </a:lnTo>
                  <a:lnTo>
                    <a:pt x="701" y="673"/>
                  </a:lnTo>
                  <a:lnTo>
                    <a:pt x="688" y="688"/>
                  </a:lnTo>
                  <a:lnTo>
                    <a:pt x="673" y="701"/>
                  </a:lnTo>
                  <a:lnTo>
                    <a:pt x="659" y="714"/>
                  </a:lnTo>
                  <a:lnTo>
                    <a:pt x="644" y="725"/>
                  </a:lnTo>
                  <a:lnTo>
                    <a:pt x="628" y="736"/>
                  </a:lnTo>
                  <a:lnTo>
                    <a:pt x="612" y="747"/>
                  </a:lnTo>
                  <a:lnTo>
                    <a:pt x="595" y="757"/>
                  </a:lnTo>
                  <a:lnTo>
                    <a:pt x="578" y="766"/>
                  </a:lnTo>
                  <a:lnTo>
                    <a:pt x="560" y="774"/>
                  </a:lnTo>
                  <a:lnTo>
                    <a:pt x="541" y="781"/>
                  </a:lnTo>
                  <a:lnTo>
                    <a:pt x="523" y="787"/>
                  </a:lnTo>
                  <a:lnTo>
                    <a:pt x="504" y="793"/>
                  </a:lnTo>
                  <a:lnTo>
                    <a:pt x="484" y="798"/>
                  </a:lnTo>
                  <a:lnTo>
                    <a:pt x="464" y="801"/>
                  </a:lnTo>
                  <a:lnTo>
                    <a:pt x="444" y="803"/>
                  </a:lnTo>
                  <a:lnTo>
                    <a:pt x="424" y="805"/>
                  </a:lnTo>
                  <a:lnTo>
                    <a:pt x="403" y="806"/>
                  </a:lnTo>
                  <a:lnTo>
                    <a:pt x="382" y="805"/>
                  </a:lnTo>
                  <a:lnTo>
                    <a:pt x="362" y="803"/>
                  </a:lnTo>
                  <a:lnTo>
                    <a:pt x="342" y="801"/>
                  </a:lnTo>
                  <a:lnTo>
                    <a:pt x="322" y="798"/>
                  </a:lnTo>
                  <a:lnTo>
                    <a:pt x="302" y="793"/>
                  </a:lnTo>
                  <a:lnTo>
                    <a:pt x="283" y="787"/>
                  </a:lnTo>
                  <a:lnTo>
                    <a:pt x="264" y="781"/>
                  </a:lnTo>
                  <a:lnTo>
                    <a:pt x="246" y="774"/>
                  </a:lnTo>
                  <a:lnTo>
                    <a:pt x="228" y="766"/>
                  </a:lnTo>
                  <a:lnTo>
                    <a:pt x="211" y="757"/>
                  </a:lnTo>
                  <a:lnTo>
                    <a:pt x="194" y="747"/>
                  </a:lnTo>
                  <a:lnTo>
                    <a:pt x="177" y="736"/>
                  </a:lnTo>
                  <a:lnTo>
                    <a:pt x="162" y="725"/>
                  </a:lnTo>
                  <a:lnTo>
                    <a:pt x="147" y="714"/>
                  </a:lnTo>
                  <a:lnTo>
                    <a:pt x="132" y="701"/>
                  </a:lnTo>
                  <a:lnTo>
                    <a:pt x="118" y="688"/>
                  </a:lnTo>
                  <a:lnTo>
                    <a:pt x="105" y="673"/>
                  </a:lnTo>
                  <a:lnTo>
                    <a:pt x="92" y="659"/>
                  </a:lnTo>
                  <a:lnTo>
                    <a:pt x="80" y="644"/>
                  </a:lnTo>
                  <a:lnTo>
                    <a:pt x="68" y="627"/>
                  </a:lnTo>
                  <a:lnTo>
                    <a:pt x="58" y="612"/>
                  </a:lnTo>
                  <a:lnTo>
                    <a:pt x="48" y="594"/>
                  </a:lnTo>
                  <a:lnTo>
                    <a:pt x="40" y="578"/>
                  </a:lnTo>
                  <a:lnTo>
                    <a:pt x="32" y="559"/>
                  </a:lnTo>
                  <a:lnTo>
                    <a:pt x="25" y="541"/>
                  </a:lnTo>
                  <a:lnTo>
                    <a:pt x="18" y="522"/>
                  </a:lnTo>
                  <a:lnTo>
                    <a:pt x="13" y="503"/>
                  </a:lnTo>
                  <a:lnTo>
                    <a:pt x="8" y="483"/>
                  </a:lnTo>
                  <a:lnTo>
                    <a:pt x="5" y="464"/>
                  </a:lnTo>
                  <a:lnTo>
                    <a:pt x="2" y="444"/>
                  </a:lnTo>
                  <a:lnTo>
                    <a:pt x="1" y="423"/>
                  </a:lnTo>
                  <a:lnTo>
                    <a:pt x="0" y="4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7" name="Freeform 29"/>
            <p:cNvSpPr>
              <a:spLocks/>
            </p:cNvSpPr>
            <p:nvPr/>
          </p:nvSpPr>
          <p:spPr bwMode="auto">
            <a:xfrm>
              <a:off x="2967038" y="1492250"/>
              <a:ext cx="320675" cy="319088"/>
            </a:xfrm>
            <a:custGeom>
              <a:avLst/>
              <a:gdLst>
                <a:gd name="T0" fmla="*/ 126000608 w 806"/>
                <a:gd name="T1" fmla="*/ 2147483646 h 806"/>
                <a:gd name="T2" fmla="*/ 818688447 w 806"/>
                <a:gd name="T3" fmla="*/ 2147483646 h 806"/>
                <a:gd name="T4" fmla="*/ 2015379115 w 806"/>
                <a:gd name="T5" fmla="*/ 2147483646 h 806"/>
                <a:gd name="T6" fmla="*/ 2147483646 w 806"/>
                <a:gd name="T7" fmla="*/ 2147483646 h 806"/>
                <a:gd name="T8" fmla="*/ 2147483646 w 806"/>
                <a:gd name="T9" fmla="*/ 2147483646 h 806"/>
                <a:gd name="T10" fmla="*/ 2147483646 w 806"/>
                <a:gd name="T11" fmla="*/ 2147483646 h 806"/>
                <a:gd name="T12" fmla="*/ 2147483646 w 806"/>
                <a:gd name="T13" fmla="*/ 2147483646 h 806"/>
                <a:gd name="T14" fmla="*/ 2147483646 w 806"/>
                <a:gd name="T15" fmla="*/ 2147483646 h 806"/>
                <a:gd name="T16" fmla="*/ 2147483646 w 806"/>
                <a:gd name="T17" fmla="*/ 1054789724 h 806"/>
                <a:gd name="T18" fmla="*/ 2147483646 w 806"/>
                <a:gd name="T19" fmla="*/ 248259569 h 806"/>
                <a:gd name="T20" fmla="*/ 2147483646 w 806"/>
                <a:gd name="T21" fmla="*/ 0 h 806"/>
                <a:gd name="T22" fmla="*/ 2147483646 w 806"/>
                <a:gd name="T23" fmla="*/ 248259569 h 806"/>
                <a:gd name="T24" fmla="*/ 2147483646 w 806"/>
                <a:gd name="T25" fmla="*/ 1054789724 h 806"/>
                <a:gd name="T26" fmla="*/ 2147483646 w 806"/>
                <a:gd name="T27" fmla="*/ 2147483646 h 806"/>
                <a:gd name="T28" fmla="*/ 2147483646 w 806"/>
                <a:gd name="T29" fmla="*/ 2147483646 h 806"/>
                <a:gd name="T30" fmla="*/ 2147483646 w 806"/>
                <a:gd name="T31" fmla="*/ 2147483646 h 806"/>
                <a:gd name="T32" fmla="*/ 2147483646 w 806"/>
                <a:gd name="T33" fmla="*/ 2147483646 h 806"/>
                <a:gd name="T34" fmla="*/ 2147483646 w 806"/>
                <a:gd name="T35" fmla="*/ 2147483646 h 806"/>
                <a:gd name="T36" fmla="*/ 2147483646 w 806"/>
                <a:gd name="T37" fmla="*/ 2147483646 h 806"/>
                <a:gd name="T38" fmla="*/ 2147483646 w 806"/>
                <a:gd name="T39" fmla="*/ 2147483646 h 806"/>
                <a:gd name="T40" fmla="*/ 2147483646 w 806"/>
                <a:gd name="T41" fmla="*/ 2147483646 h 806"/>
                <a:gd name="T42" fmla="*/ 2147483646 w 806"/>
                <a:gd name="T43" fmla="*/ 2147483646 h 806"/>
                <a:gd name="T44" fmla="*/ 2147483646 w 806"/>
                <a:gd name="T45" fmla="*/ 2147483646 h 806"/>
                <a:gd name="T46" fmla="*/ 2147483646 w 806"/>
                <a:gd name="T47" fmla="*/ 2147483646 h 806"/>
                <a:gd name="T48" fmla="*/ 2147483646 w 806"/>
                <a:gd name="T49" fmla="*/ 2147483646 h 806"/>
                <a:gd name="T50" fmla="*/ 2147483646 w 806"/>
                <a:gd name="T51" fmla="*/ 2147483646 h 806"/>
                <a:gd name="T52" fmla="*/ 2147483646 w 806"/>
                <a:gd name="T53" fmla="*/ 2147483646 h 806"/>
                <a:gd name="T54" fmla="*/ 2147483646 w 806"/>
                <a:gd name="T55" fmla="*/ 2147483646 h 806"/>
                <a:gd name="T56" fmla="*/ 2147483646 w 806"/>
                <a:gd name="T57" fmla="*/ 2147483646 h 806"/>
                <a:gd name="T58" fmla="*/ 2147483646 w 806"/>
                <a:gd name="T59" fmla="*/ 2147483646 h 806"/>
                <a:gd name="T60" fmla="*/ 2147483646 w 806"/>
                <a:gd name="T61" fmla="*/ 2147483646 h 806"/>
                <a:gd name="T62" fmla="*/ 2147483646 w 806"/>
                <a:gd name="T63" fmla="*/ 2147483646 h 806"/>
                <a:gd name="T64" fmla="*/ 2147483646 w 806"/>
                <a:gd name="T65" fmla="*/ 2147483646 h 806"/>
                <a:gd name="T66" fmla="*/ 2147483646 w 806"/>
                <a:gd name="T67" fmla="*/ 2147483646 h 806"/>
                <a:gd name="T68" fmla="*/ 2147483646 w 806"/>
                <a:gd name="T69" fmla="*/ 2147483646 h 806"/>
                <a:gd name="T70" fmla="*/ 2147483646 w 806"/>
                <a:gd name="T71" fmla="*/ 2147483646 h 806"/>
                <a:gd name="T72" fmla="*/ 2147483646 w 806"/>
                <a:gd name="T73" fmla="*/ 2147483646 h 806"/>
                <a:gd name="T74" fmla="*/ 2147483646 w 806"/>
                <a:gd name="T75" fmla="*/ 2147483646 h 806"/>
                <a:gd name="T76" fmla="*/ 2147483646 w 806"/>
                <a:gd name="T77" fmla="*/ 2147483646 h 806"/>
                <a:gd name="T78" fmla="*/ 2147483646 w 806"/>
                <a:gd name="T79" fmla="*/ 2147483646 h 806"/>
                <a:gd name="T80" fmla="*/ 1574376591 w 806"/>
                <a:gd name="T81" fmla="*/ 2147483646 h 806"/>
                <a:gd name="T82" fmla="*/ 503844878 w 806"/>
                <a:gd name="T83" fmla="*/ 2147483646 h 806"/>
                <a:gd name="T84" fmla="*/ 63000304 w 806"/>
                <a:gd name="T85" fmla="*/ 2147483646 h 8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06" h="806">
                  <a:moveTo>
                    <a:pt x="0" y="403"/>
                  </a:moveTo>
                  <a:lnTo>
                    <a:pt x="1" y="381"/>
                  </a:lnTo>
                  <a:lnTo>
                    <a:pt x="2" y="361"/>
                  </a:lnTo>
                  <a:lnTo>
                    <a:pt x="5" y="341"/>
                  </a:lnTo>
                  <a:lnTo>
                    <a:pt x="8" y="321"/>
                  </a:lnTo>
                  <a:lnTo>
                    <a:pt x="13" y="302"/>
                  </a:lnTo>
                  <a:lnTo>
                    <a:pt x="18" y="282"/>
                  </a:lnTo>
                  <a:lnTo>
                    <a:pt x="25" y="264"/>
                  </a:lnTo>
                  <a:lnTo>
                    <a:pt x="32" y="245"/>
                  </a:lnTo>
                  <a:lnTo>
                    <a:pt x="40" y="228"/>
                  </a:lnTo>
                  <a:lnTo>
                    <a:pt x="48" y="210"/>
                  </a:lnTo>
                  <a:lnTo>
                    <a:pt x="58" y="193"/>
                  </a:lnTo>
                  <a:lnTo>
                    <a:pt x="68" y="177"/>
                  </a:lnTo>
                  <a:lnTo>
                    <a:pt x="80" y="162"/>
                  </a:lnTo>
                  <a:lnTo>
                    <a:pt x="92" y="146"/>
                  </a:lnTo>
                  <a:lnTo>
                    <a:pt x="105" y="132"/>
                  </a:lnTo>
                  <a:lnTo>
                    <a:pt x="118" y="118"/>
                  </a:lnTo>
                  <a:lnTo>
                    <a:pt x="132" y="104"/>
                  </a:lnTo>
                  <a:lnTo>
                    <a:pt x="147" y="92"/>
                  </a:lnTo>
                  <a:lnTo>
                    <a:pt x="162" y="80"/>
                  </a:lnTo>
                  <a:lnTo>
                    <a:pt x="177" y="68"/>
                  </a:lnTo>
                  <a:lnTo>
                    <a:pt x="194" y="57"/>
                  </a:lnTo>
                  <a:lnTo>
                    <a:pt x="211" y="48"/>
                  </a:lnTo>
                  <a:lnTo>
                    <a:pt x="228" y="40"/>
                  </a:lnTo>
                  <a:lnTo>
                    <a:pt x="246" y="31"/>
                  </a:lnTo>
                  <a:lnTo>
                    <a:pt x="264" y="24"/>
                  </a:lnTo>
                  <a:lnTo>
                    <a:pt x="283" y="17"/>
                  </a:lnTo>
                  <a:lnTo>
                    <a:pt x="302" y="13"/>
                  </a:lnTo>
                  <a:lnTo>
                    <a:pt x="322" y="8"/>
                  </a:lnTo>
                  <a:lnTo>
                    <a:pt x="342" y="4"/>
                  </a:lnTo>
                  <a:lnTo>
                    <a:pt x="362" y="2"/>
                  </a:lnTo>
                  <a:lnTo>
                    <a:pt x="382" y="0"/>
                  </a:lnTo>
                  <a:lnTo>
                    <a:pt x="403" y="0"/>
                  </a:lnTo>
                  <a:lnTo>
                    <a:pt x="424" y="0"/>
                  </a:lnTo>
                  <a:lnTo>
                    <a:pt x="444" y="2"/>
                  </a:lnTo>
                  <a:lnTo>
                    <a:pt x="464" y="4"/>
                  </a:lnTo>
                  <a:lnTo>
                    <a:pt x="484" y="8"/>
                  </a:lnTo>
                  <a:lnTo>
                    <a:pt x="504" y="13"/>
                  </a:lnTo>
                  <a:lnTo>
                    <a:pt x="523" y="17"/>
                  </a:lnTo>
                  <a:lnTo>
                    <a:pt x="541" y="24"/>
                  </a:lnTo>
                  <a:lnTo>
                    <a:pt x="560" y="31"/>
                  </a:lnTo>
                  <a:lnTo>
                    <a:pt x="578" y="40"/>
                  </a:lnTo>
                  <a:lnTo>
                    <a:pt x="595" y="48"/>
                  </a:lnTo>
                  <a:lnTo>
                    <a:pt x="612" y="57"/>
                  </a:lnTo>
                  <a:lnTo>
                    <a:pt x="628" y="68"/>
                  </a:lnTo>
                  <a:lnTo>
                    <a:pt x="644" y="80"/>
                  </a:lnTo>
                  <a:lnTo>
                    <a:pt x="659" y="92"/>
                  </a:lnTo>
                  <a:lnTo>
                    <a:pt x="673" y="104"/>
                  </a:lnTo>
                  <a:lnTo>
                    <a:pt x="688" y="118"/>
                  </a:lnTo>
                  <a:lnTo>
                    <a:pt x="701" y="132"/>
                  </a:lnTo>
                  <a:lnTo>
                    <a:pt x="714" y="146"/>
                  </a:lnTo>
                  <a:lnTo>
                    <a:pt x="726" y="162"/>
                  </a:lnTo>
                  <a:lnTo>
                    <a:pt x="737" y="177"/>
                  </a:lnTo>
                  <a:lnTo>
                    <a:pt x="747" y="193"/>
                  </a:lnTo>
                  <a:lnTo>
                    <a:pt x="757" y="210"/>
                  </a:lnTo>
                  <a:lnTo>
                    <a:pt x="766" y="228"/>
                  </a:lnTo>
                  <a:lnTo>
                    <a:pt x="774" y="245"/>
                  </a:lnTo>
                  <a:lnTo>
                    <a:pt x="781" y="264"/>
                  </a:lnTo>
                  <a:lnTo>
                    <a:pt x="787" y="282"/>
                  </a:lnTo>
                  <a:lnTo>
                    <a:pt x="793" y="302"/>
                  </a:lnTo>
                  <a:lnTo>
                    <a:pt x="798" y="321"/>
                  </a:lnTo>
                  <a:lnTo>
                    <a:pt x="801" y="341"/>
                  </a:lnTo>
                  <a:lnTo>
                    <a:pt x="804" y="361"/>
                  </a:lnTo>
                  <a:lnTo>
                    <a:pt x="805" y="381"/>
                  </a:lnTo>
                  <a:lnTo>
                    <a:pt x="806" y="403"/>
                  </a:lnTo>
                  <a:lnTo>
                    <a:pt x="805" y="423"/>
                  </a:lnTo>
                  <a:lnTo>
                    <a:pt x="804" y="444"/>
                  </a:lnTo>
                  <a:lnTo>
                    <a:pt x="801" y="464"/>
                  </a:lnTo>
                  <a:lnTo>
                    <a:pt x="798" y="483"/>
                  </a:lnTo>
                  <a:lnTo>
                    <a:pt x="793" y="503"/>
                  </a:lnTo>
                  <a:lnTo>
                    <a:pt x="787" y="522"/>
                  </a:lnTo>
                  <a:lnTo>
                    <a:pt x="781" y="541"/>
                  </a:lnTo>
                  <a:lnTo>
                    <a:pt x="774" y="559"/>
                  </a:lnTo>
                  <a:lnTo>
                    <a:pt x="766" y="578"/>
                  </a:lnTo>
                  <a:lnTo>
                    <a:pt x="757" y="594"/>
                  </a:lnTo>
                  <a:lnTo>
                    <a:pt x="748" y="612"/>
                  </a:lnTo>
                  <a:lnTo>
                    <a:pt x="737" y="627"/>
                  </a:lnTo>
                  <a:lnTo>
                    <a:pt x="726" y="644"/>
                  </a:lnTo>
                  <a:lnTo>
                    <a:pt x="714" y="659"/>
                  </a:lnTo>
                  <a:lnTo>
                    <a:pt x="701" y="673"/>
                  </a:lnTo>
                  <a:lnTo>
                    <a:pt x="688" y="688"/>
                  </a:lnTo>
                  <a:lnTo>
                    <a:pt x="673" y="701"/>
                  </a:lnTo>
                  <a:lnTo>
                    <a:pt x="659" y="714"/>
                  </a:lnTo>
                  <a:lnTo>
                    <a:pt x="644" y="725"/>
                  </a:lnTo>
                  <a:lnTo>
                    <a:pt x="628" y="736"/>
                  </a:lnTo>
                  <a:lnTo>
                    <a:pt x="612" y="747"/>
                  </a:lnTo>
                  <a:lnTo>
                    <a:pt x="595" y="757"/>
                  </a:lnTo>
                  <a:lnTo>
                    <a:pt x="578" y="766"/>
                  </a:lnTo>
                  <a:lnTo>
                    <a:pt x="560" y="774"/>
                  </a:lnTo>
                  <a:lnTo>
                    <a:pt x="541" y="781"/>
                  </a:lnTo>
                  <a:lnTo>
                    <a:pt x="523" y="787"/>
                  </a:lnTo>
                  <a:lnTo>
                    <a:pt x="504" y="793"/>
                  </a:lnTo>
                  <a:lnTo>
                    <a:pt x="484" y="798"/>
                  </a:lnTo>
                  <a:lnTo>
                    <a:pt x="464" y="801"/>
                  </a:lnTo>
                  <a:lnTo>
                    <a:pt x="444" y="803"/>
                  </a:lnTo>
                  <a:lnTo>
                    <a:pt x="424" y="805"/>
                  </a:lnTo>
                  <a:lnTo>
                    <a:pt x="403" y="806"/>
                  </a:lnTo>
                  <a:lnTo>
                    <a:pt x="382" y="805"/>
                  </a:lnTo>
                  <a:lnTo>
                    <a:pt x="362" y="803"/>
                  </a:lnTo>
                  <a:lnTo>
                    <a:pt x="342" y="801"/>
                  </a:lnTo>
                  <a:lnTo>
                    <a:pt x="322" y="798"/>
                  </a:lnTo>
                  <a:lnTo>
                    <a:pt x="302" y="793"/>
                  </a:lnTo>
                  <a:lnTo>
                    <a:pt x="283" y="787"/>
                  </a:lnTo>
                  <a:lnTo>
                    <a:pt x="264" y="781"/>
                  </a:lnTo>
                  <a:lnTo>
                    <a:pt x="246" y="774"/>
                  </a:lnTo>
                  <a:lnTo>
                    <a:pt x="228" y="766"/>
                  </a:lnTo>
                  <a:lnTo>
                    <a:pt x="211" y="757"/>
                  </a:lnTo>
                  <a:lnTo>
                    <a:pt x="194" y="747"/>
                  </a:lnTo>
                  <a:lnTo>
                    <a:pt x="177" y="736"/>
                  </a:lnTo>
                  <a:lnTo>
                    <a:pt x="162" y="725"/>
                  </a:lnTo>
                  <a:lnTo>
                    <a:pt x="147" y="714"/>
                  </a:lnTo>
                  <a:lnTo>
                    <a:pt x="132" y="701"/>
                  </a:lnTo>
                  <a:lnTo>
                    <a:pt x="118" y="688"/>
                  </a:lnTo>
                  <a:lnTo>
                    <a:pt x="105" y="673"/>
                  </a:lnTo>
                  <a:lnTo>
                    <a:pt x="92" y="659"/>
                  </a:lnTo>
                  <a:lnTo>
                    <a:pt x="80" y="644"/>
                  </a:lnTo>
                  <a:lnTo>
                    <a:pt x="68" y="627"/>
                  </a:lnTo>
                  <a:lnTo>
                    <a:pt x="58" y="612"/>
                  </a:lnTo>
                  <a:lnTo>
                    <a:pt x="48" y="594"/>
                  </a:lnTo>
                  <a:lnTo>
                    <a:pt x="40" y="578"/>
                  </a:lnTo>
                  <a:lnTo>
                    <a:pt x="32" y="559"/>
                  </a:lnTo>
                  <a:lnTo>
                    <a:pt x="25" y="541"/>
                  </a:lnTo>
                  <a:lnTo>
                    <a:pt x="18" y="522"/>
                  </a:lnTo>
                  <a:lnTo>
                    <a:pt x="13" y="503"/>
                  </a:lnTo>
                  <a:lnTo>
                    <a:pt x="8" y="483"/>
                  </a:lnTo>
                  <a:lnTo>
                    <a:pt x="5" y="464"/>
                  </a:lnTo>
                  <a:lnTo>
                    <a:pt x="2" y="444"/>
                  </a:lnTo>
                  <a:lnTo>
                    <a:pt x="1" y="423"/>
                  </a:lnTo>
                  <a:lnTo>
                    <a:pt x="0" y="403"/>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8" name="Line 41"/>
            <p:cNvSpPr>
              <a:spLocks noChangeShapeType="1"/>
            </p:cNvSpPr>
            <p:nvPr/>
          </p:nvSpPr>
          <p:spPr bwMode="auto">
            <a:xfrm>
              <a:off x="2967038" y="1652588"/>
              <a:ext cx="3206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9" name="Rectangle 31"/>
            <p:cNvSpPr>
              <a:spLocks noChangeArrowheads="1"/>
            </p:cNvSpPr>
            <p:nvPr/>
          </p:nvSpPr>
          <p:spPr bwMode="auto">
            <a:xfrm>
              <a:off x="3060701" y="1524000"/>
              <a:ext cx="127354" cy="11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 b="1">
                  <a:solidFill>
                    <a:srgbClr val="000000"/>
                  </a:solidFill>
                  <a:latin typeface="Arial" panose="020B0604020202020204" pitchFamily="34" charset="0"/>
                </a:rPr>
                <a:t>FC</a:t>
              </a:r>
              <a:endParaRPr lang="en-US" altLang="en-US" sz="400">
                <a:solidFill>
                  <a:srgbClr val="000000"/>
                </a:solidFill>
                <a:latin typeface="Calibri" panose="020F0502020204030204" pitchFamily="34" charset="0"/>
              </a:endParaRPr>
            </a:p>
          </p:txBody>
        </p:sp>
        <p:sp>
          <p:nvSpPr>
            <p:cNvPr id="3110" name="Rectangle 32"/>
            <p:cNvSpPr>
              <a:spLocks noChangeArrowheads="1"/>
            </p:cNvSpPr>
            <p:nvPr/>
          </p:nvSpPr>
          <p:spPr bwMode="auto">
            <a:xfrm>
              <a:off x="3098800" y="1663699"/>
              <a:ext cx="53310" cy="11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 b="1">
                  <a:solidFill>
                    <a:srgbClr val="000000"/>
                  </a:solidFill>
                  <a:latin typeface="Arial" panose="020B0604020202020204" pitchFamily="34" charset="0"/>
                </a:rPr>
                <a:t>1</a:t>
              </a:r>
              <a:endParaRPr lang="en-US" altLang="en-US" sz="400">
                <a:solidFill>
                  <a:srgbClr val="000000"/>
                </a:solidFill>
                <a:latin typeface="Calibri" panose="020F0502020204030204" pitchFamily="34" charset="0"/>
              </a:endParaRPr>
            </a:p>
          </p:txBody>
        </p:sp>
        <p:sp>
          <p:nvSpPr>
            <p:cNvPr id="3111" name="Freeform 33"/>
            <p:cNvSpPr>
              <a:spLocks noEditPoints="1"/>
            </p:cNvSpPr>
            <p:nvPr/>
          </p:nvSpPr>
          <p:spPr bwMode="auto">
            <a:xfrm>
              <a:off x="3278188" y="1643063"/>
              <a:ext cx="263525" cy="333375"/>
            </a:xfrm>
            <a:custGeom>
              <a:avLst/>
              <a:gdLst>
                <a:gd name="T0" fmla="*/ 2147483646 w 661"/>
                <a:gd name="T1" fmla="*/ 0 h 838"/>
                <a:gd name="T2" fmla="*/ 2147483646 w 661"/>
                <a:gd name="T3" fmla="*/ 62988382 h 838"/>
                <a:gd name="T4" fmla="*/ 2147483646 w 661"/>
                <a:gd name="T5" fmla="*/ 377772753 h 838"/>
                <a:gd name="T6" fmla="*/ 2147483646 w 661"/>
                <a:gd name="T7" fmla="*/ 818533489 h 838"/>
                <a:gd name="T8" fmla="*/ 2147483646 w 661"/>
                <a:gd name="T9" fmla="*/ 1448101833 h 838"/>
                <a:gd name="T10" fmla="*/ 2147483646 w 661"/>
                <a:gd name="T11" fmla="*/ 1951693016 h 838"/>
                <a:gd name="T12" fmla="*/ 2147483646 w 661"/>
                <a:gd name="T13" fmla="*/ 2147483646 h 838"/>
                <a:gd name="T14" fmla="*/ 2147483646 w 661"/>
                <a:gd name="T15" fmla="*/ 2147483646 h 838"/>
                <a:gd name="T16" fmla="*/ 2147483646 w 661"/>
                <a:gd name="T17" fmla="*/ 2147483646 h 838"/>
                <a:gd name="T18" fmla="*/ 1077155049 w 661"/>
                <a:gd name="T19" fmla="*/ 2147483646 h 838"/>
                <a:gd name="T20" fmla="*/ 570286439 w 661"/>
                <a:gd name="T21" fmla="*/ 2147483646 h 838"/>
                <a:gd name="T22" fmla="*/ 190095613 w 661"/>
                <a:gd name="T23" fmla="*/ 2147483646 h 838"/>
                <a:gd name="T24" fmla="*/ 0 w 661"/>
                <a:gd name="T25" fmla="*/ 1699897425 h 838"/>
                <a:gd name="T26" fmla="*/ 0 w 661"/>
                <a:gd name="T27" fmla="*/ 1133317860 h 838"/>
                <a:gd name="T28" fmla="*/ 190095613 w 661"/>
                <a:gd name="T29" fmla="*/ 629568344 h 838"/>
                <a:gd name="T30" fmla="*/ 570286439 w 661"/>
                <a:gd name="T31" fmla="*/ 251795591 h 838"/>
                <a:gd name="T32" fmla="*/ 1077155049 w 661"/>
                <a:gd name="T33" fmla="*/ 0 h 838"/>
                <a:gd name="T34" fmla="*/ 1394086719 w 661"/>
                <a:gd name="T35" fmla="*/ 0 h 838"/>
                <a:gd name="T36" fmla="*/ 2147483646 w 661"/>
                <a:gd name="T37" fmla="*/ 0 h 838"/>
                <a:gd name="T38" fmla="*/ 2147483646 w 661"/>
                <a:gd name="T39" fmla="*/ 62988382 h 838"/>
                <a:gd name="T40" fmla="*/ 2147483646 w 661"/>
                <a:gd name="T41" fmla="*/ 377772753 h 838"/>
                <a:gd name="T42" fmla="*/ 2147483646 w 661"/>
                <a:gd name="T43" fmla="*/ 818533489 h 838"/>
                <a:gd name="T44" fmla="*/ 2147483646 w 661"/>
                <a:gd name="T45" fmla="*/ 1448101833 h 838"/>
                <a:gd name="T46" fmla="*/ 2147483646 w 661"/>
                <a:gd name="T47" fmla="*/ 2147483646 h 838"/>
                <a:gd name="T48" fmla="*/ 2147483646 w 661"/>
                <a:gd name="T49" fmla="*/ 2147483646 h 838"/>
                <a:gd name="T50" fmla="*/ 2147483646 w 661"/>
                <a:gd name="T51" fmla="*/ 2147483646 h 838"/>
                <a:gd name="T52" fmla="*/ 2147483646 w 661"/>
                <a:gd name="T53" fmla="*/ 2147483646 h 838"/>
                <a:gd name="T54" fmla="*/ 2147483646 w 661"/>
                <a:gd name="T55" fmla="*/ 2147483646 h 838"/>
                <a:gd name="T56" fmla="*/ 2147483646 w 661"/>
                <a:gd name="T57" fmla="*/ 2147483646 h 838"/>
                <a:gd name="T58" fmla="*/ 2147483646 w 661"/>
                <a:gd name="T59" fmla="*/ 2147483646 h 838"/>
                <a:gd name="T60" fmla="*/ 2147483646 w 661"/>
                <a:gd name="T61" fmla="*/ 2147483646 h 838"/>
                <a:gd name="T62" fmla="*/ 2147483646 w 661"/>
                <a:gd name="T63" fmla="*/ 1448101833 h 838"/>
                <a:gd name="T64" fmla="*/ 2147483646 w 661"/>
                <a:gd name="T65" fmla="*/ 2147483646 h 838"/>
                <a:gd name="T66" fmla="*/ 2147483646 w 661"/>
                <a:gd name="T67" fmla="*/ 2147483646 h 838"/>
                <a:gd name="T68" fmla="*/ 2147483646 w 661"/>
                <a:gd name="T69" fmla="*/ 2147483646 h 838"/>
                <a:gd name="T70" fmla="*/ 2147483646 w 661"/>
                <a:gd name="T71" fmla="*/ 1951693016 h 838"/>
                <a:gd name="T72" fmla="*/ 2147483646 w 661"/>
                <a:gd name="T73" fmla="*/ 1448101833 h 838"/>
                <a:gd name="T74" fmla="*/ 2147483646 w 661"/>
                <a:gd name="T75" fmla="*/ 818533489 h 838"/>
                <a:gd name="T76" fmla="*/ 2147483646 w 661"/>
                <a:gd name="T77" fmla="*/ 377772753 h 838"/>
                <a:gd name="T78" fmla="*/ 2147483646 w 661"/>
                <a:gd name="T79" fmla="*/ 62988382 h 838"/>
                <a:gd name="T80" fmla="*/ 2147483646 w 661"/>
                <a:gd name="T81" fmla="*/ 0 h 838"/>
                <a:gd name="T82" fmla="*/ 2147483646 w 661"/>
                <a:gd name="T83" fmla="*/ 2147483646 h 838"/>
                <a:gd name="T84" fmla="*/ 2147483646 w 661"/>
                <a:gd name="T85" fmla="*/ 2147483646 h 838"/>
                <a:gd name="T86" fmla="*/ 2147483646 w 661"/>
                <a:gd name="T87" fmla="*/ 2147483646 h 838"/>
                <a:gd name="T88" fmla="*/ 2147483646 w 661"/>
                <a:gd name="T89" fmla="*/ 2147483646 h 838"/>
                <a:gd name="T90" fmla="*/ 2147483646 w 661"/>
                <a:gd name="T91" fmla="*/ 2147483646 h 838"/>
                <a:gd name="T92" fmla="*/ 2147483646 w 661"/>
                <a:gd name="T93" fmla="*/ 2147483646 h 838"/>
                <a:gd name="T94" fmla="*/ 2147483646 w 661"/>
                <a:gd name="T95" fmla="*/ 2147483646 h 838"/>
                <a:gd name="T96" fmla="*/ 2147483646 w 661"/>
                <a:gd name="T97" fmla="*/ 2147483646 h 838"/>
                <a:gd name="T98" fmla="*/ 2147483646 w 661"/>
                <a:gd name="T99" fmla="*/ 2147483646 h 838"/>
                <a:gd name="T100" fmla="*/ 2147483646 w 661"/>
                <a:gd name="T101" fmla="*/ 2147483646 h 838"/>
                <a:gd name="T102" fmla="*/ 2147483646 w 661"/>
                <a:gd name="T103" fmla="*/ 2147483646 h 838"/>
                <a:gd name="T104" fmla="*/ 2147483646 w 661"/>
                <a:gd name="T105" fmla="*/ 2147483646 h 838"/>
                <a:gd name="T106" fmla="*/ 2147483646 w 661"/>
                <a:gd name="T107" fmla="*/ 2147483646 h 838"/>
                <a:gd name="T108" fmla="*/ 2147483646 w 661"/>
                <a:gd name="T109" fmla="*/ 2147483646 h 838"/>
                <a:gd name="T110" fmla="*/ 2147483646 w 661"/>
                <a:gd name="T111" fmla="*/ 2147483646 h 838"/>
                <a:gd name="T112" fmla="*/ 2147483646 w 661"/>
                <a:gd name="T113" fmla="*/ 2147483646 h 838"/>
                <a:gd name="T114" fmla="*/ 2147483646 w 661"/>
                <a:gd name="T115" fmla="*/ 2147483646 h 838"/>
                <a:gd name="T116" fmla="*/ 2147483646 w 661"/>
                <a:gd name="T117" fmla="*/ 2147483646 h 8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61" h="838">
                  <a:moveTo>
                    <a:pt x="22" y="0"/>
                  </a:moveTo>
                  <a:lnTo>
                    <a:pt x="341" y="0"/>
                  </a:lnTo>
                  <a:lnTo>
                    <a:pt x="345" y="0"/>
                  </a:lnTo>
                  <a:lnTo>
                    <a:pt x="349" y="1"/>
                  </a:lnTo>
                  <a:lnTo>
                    <a:pt x="354" y="4"/>
                  </a:lnTo>
                  <a:lnTo>
                    <a:pt x="357" y="6"/>
                  </a:lnTo>
                  <a:lnTo>
                    <a:pt x="359" y="10"/>
                  </a:lnTo>
                  <a:lnTo>
                    <a:pt x="362" y="13"/>
                  </a:lnTo>
                  <a:lnTo>
                    <a:pt x="363" y="18"/>
                  </a:lnTo>
                  <a:lnTo>
                    <a:pt x="363" y="23"/>
                  </a:lnTo>
                  <a:lnTo>
                    <a:pt x="363" y="27"/>
                  </a:lnTo>
                  <a:lnTo>
                    <a:pt x="362" y="31"/>
                  </a:lnTo>
                  <a:lnTo>
                    <a:pt x="359" y="36"/>
                  </a:lnTo>
                  <a:lnTo>
                    <a:pt x="357" y="38"/>
                  </a:lnTo>
                  <a:lnTo>
                    <a:pt x="354" y="42"/>
                  </a:lnTo>
                  <a:lnTo>
                    <a:pt x="349" y="44"/>
                  </a:lnTo>
                  <a:lnTo>
                    <a:pt x="345" y="45"/>
                  </a:lnTo>
                  <a:lnTo>
                    <a:pt x="341" y="45"/>
                  </a:lnTo>
                  <a:lnTo>
                    <a:pt x="22" y="45"/>
                  </a:lnTo>
                  <a:lnTo>
                    <a:pt x="17" y="45"/>
                  </a:lnTo>
                  <a:lnTo>
                    <a:pt x="13" y="44"/>
                  </a:lnTo>
                  <a:lnTo>
                    <a:pt x="9" y="42"/>
                  </a:lnTo>
                  <a:lnTo>
                    <a:pt x="5" y="38"/>
                  </a:lnTo>
                  <a:lnTo>
                    <a:pt x="3" y="36"/>
                  </a:lnTo>
                  <a:lnTo>
                    <a:pt x="1" y="31"/>
                  </a:lnTo>
                  <a:lnTo>
                    <a:pt x="0" y="27"/>
                  </a:lnTo>
                  <a:lnTo>
                    <a:pt x="0" y="23"/>
                  </a:lnTo>
                  <a:lnTo>
                    <a:pt x="0" y="18"/>
                  </a:lnTo>
                  <a:lnTo>
                    <a:pt x="1" y="13"/>
                  </a:lnTo>
                  <a:lnTo>
                    <a:pt x="3" y="10"/>
                  </a:lnTo>
                  <a:lnTo>
                    <a:pt x="5" y="6"/>
                  </a:lnTo>
                  <a:lnTo>
                    <a:pt x="9" y="4"/>
                  </a:lnTo>
                  <a:lnTo>
                    <a:pt x="13" y="1"/>
                  </a:lnTo>
                  <a:lnTo>
                    <a:pt x="17" y="0"/>
                  </a:lnTo>
                  <a:lnTo>
                    <a:pt x="22" y="0"/>
                  </a:lnTo>
                  <a:close/>
                  <a:moveTo>
                    <a:pt x="568" y="0"/>
                  </a:moveTo>
                  <a:lnTo>
                    <a:pt x="638" y="0"/>
                  </a:lnTo>
                  <a:lnTo>
                    <a:pt x="642" y="0"/>
                  </a:lnTo>
                  <a:lnTo>
                    <a:pt x="647" y="1"/>
                  </a:lnTo>
                  <a:lnTo>
                    <a:pt x="651" y="4"/>
                  </a:lnTo>
                  <a:lnTo>
                    <a:pt x="654" y="6"/>
                  </a:lnTo>
                  <a:lnTo>
                    <a:pt x="657" y="10"/>
                  </a:lnTo>
                  <a:lnTo>
                    <a:pt x="659" y="13"/>
                  </a:lnTo>
                  <a:lnTo>
                    <a:pt x="660" y="18"/>
                  </a:lnTo>
                  <a:lnTo>
                    <a:pt x="661" y="23"/>
                  </a:lnTo>
                  <a:lnTo>
                    <a:pt x="661" y="271"/>
                  </a:lnTo>
                  <a:lnTo>
                    <a:pt x="660" y="276"/>
                  </a:lnTo>
                  <a:lnTo>
                    <a:pt x="659" y="279"/>
                  </a:lnTo>
                  <a:lnTo>
                    <a:pt x="657" y="283"/>
                  </a:lnTo>
                  <a:lnTo>
                    <a:pt x="654" y="286"/>
                  </a:lnTo>
                  <a:lnTo>
                    <a:pt x="651" y="290"/>
                  </a:lnTo>
                  <a:lnTo>
                    <a:pt x="647" y="291"/>
                  </a:lnTo>
                  <a:lnTo>
                    <a:pt x="642" y="292"/>
                  </a:lnTo>
                  <a:lnTo>
                    <a:pt x="638" y="293"/>
                  </a:lnTo>
                  <a:lnTo>
                    <a:pt x="633" y="292"/>
                  </a:lnTo>
                  <a:lnTo>
                    <a:pt x="629" y="291"/>
                  </a:lnTo>
                  <a:lnTo>
                    <a:pt x="626" y="290"/>
                  </a:lnTo>
                  <a:lnTo>
                    <a:pt x="622" y="286"/>
                  </a:lnTo>
                  <a:lnTo>
                    <a:pt x="620" y="283"/>
                  </a:lnTo>
                  <a:lnTo>
                    <a:pt x="618" y="279"/>
                  </a:lnTo>
                  <a:lnTo>
                    <a:pt x="616" y="276"/>
                  </a:lnTo>
                  <a:lnTo>
                    <a:pt x="615" y="271"/>
                  </a:lnTo>
                  <a:lnTo>
                    <a:pt x="615" y="23"/>
                  </a:lnTo>
                  <a:lnTo>
                    <a:pt x="638" y="45"/>
                  </a:lnTo>
                  <a:lnTo>
                    <a:pt x="568" y="45"/>
                  </a:lnTo>
                  <a:lnTo>
                    <a:pt x="563" y="45"/>
                  </a:lnTo>
                  <a:lnTo>
                    <a:pt x="560" y="44"/>
                  </a:lnTo>
                  <a:lnTo>
                    <a:pt x="555" y="42"/>
                  </a:lnTo>
                  <a:lnTo>
                    <a:pt x="552" y="38"/>
                  </a:lnTo>
                  <a:lnTo>
                    <a:pt x="549" y="36"/>
                  </a:lnTo>
                  <a:lnTo>
                    <a:pt x="548" y="31"/>
                  </a:lnTo>
                  <a:lnTo>
                    <a:pt x="545" y="27"/>
                  </a:lnTo>
                  <a:lnTo>
                    <a:pt x="545" y="23"/>
                  </a:lnTo>
                  <a:lnTo>
                    <a:pt x="545" y="18"/>
                  </a:lnTo>
                  <a:lnTo>
                    <a:pt x="548" y="13"/>
                  </a:lnTo>
                  <a:lnTo>
                    <a:pt x="549" y="10"/>
                  </a:lnTo>
                  <a:lnTo>
                    <a:pt x="552" y="6"/>
                  </a:lnTo>
                  <a:lnTo>
                    <a:pt x="555" y="4"/>
                  </a:lnTo>
                  <a:lnTo>
                    <a:pt x="560" y="1"/>
                  </a:lnTo>
                  <a:lnTo>
                    <a:pt x="563" y="0"/>
                  </a:lnTo>
                  <a:lnTo>
                    <a:pt x="568" y="0"/>
                  </a:lnTo>
                  <a:close/>
                  <a:moveTo>
                    <a:pt x="661" y="498"/>
                  </a:moveTo>
                  <a:lnTo>
                    <a:pt x="661" y="816"/>
                  </a:lnTo>
                  <a:lnTo>
                    <a:pt x="660" y="821"/>
                  </a:lnTo>
                  <a:lnTo>
                    <a:pt x="659" y="824"/>
                  </a:lnTo>
                  <a:lnTo>
                    <a:pt x="657" y="829"/>
                  </a:lnTo>
                  <a:lnTo>
                    <a:pt x="654" y="831"/>
                  </a:lnTo>
                  <a:lnTo>
                    <a:pt x="651" y="835"/>
                  </a:lnTo>
                  <a:lnTo>
                    <a:pt x="647" y="837"/>
                  </a:lnTo>
                  <a:lnTo>
                    <a:pt x="642" y="838"/>
                  </a:lnTo>
                  <a:lnTo>
                    <a:pt x="638" y="838"/>
                  </a:lnTo>
                  <a:lnTo>
                    <a:pt x="633" y="838"/>
                  </a:lnTo>
                  <a:lnTo>
                    <a:pt x="629" y="837"/>
                  </a:lnTo>
                  <a:lnTo>
                    <a:pt x="626" y="835"/>
                  </a:lnTo>
                  <a:lnTo>
                    <a:pt x="622" y="831"/>
                  </a:lnTo>
                  <a:lnTo>
                    <a:pt x="620" y="829"/>
                  </a:lnTo>
                  <a:lnTo>
                    <a:pt x="618" y="824"/>
                  </a:lnTo>
                  <a:lnTo>
                    <a:pt x="616" y="821"/>
                  </a:lnTo>
                  <a:lnTo>
                    <a:pt x="615" y="816"/>
                  </a:lnTo>
                  <a:lnTo>
                    <a:pt x="615" y="498"/>
                  </a:lnTo>
                  <a:lnTo>
                    <a:pt x="616" y="493"/>
                  </a:lnTo>
                  <a:lnTo>
                    <a:pt x="618" y="489"/>
                  </a:lnTo>
                  <a:lnTo>
                    <a:pt x="620" y="485"/>
                  </a:lnTo>
                  <a:lnTo>
                    <a:pt x="622" y="481"/>
                  </a:lnTo>
                  <a:lnTo>
                    <a:pt x="626" y="479"/>
                  </a:lnTo>
                  <a:lnTo>
                    <a:pt x="629" y="477"/>
                  </a:lnTo>
                  <a:lnTo>
                    <a:pt x="633" y="476"/>
                  </a:lnTo>
                  <a:lnTo>
                    <a:pt x="638" y="476"/>
                  </a:lnTo>
                  <a:lnTo>
                    <a:pt x="642" y="476"/>
                  </a:lnTo>
                  <a:lnTo>
                    <a:pt x="647" y="477"/>
                  </a:lnTo>
                  <a:lnTo>
                    <a:pt x="651" y="479"/>
                  </a:lnTo>
                  <a:lnTo>
                    <a:pt x="654" y="481"/>
                  </a:lnTo>
                  <a:lnTo>
                    <a:pt x="657" y="485"/>
                  </a:lnTo>
                  <a:lnTo>
                    <a:pt x="659" y="489"/>
                  </a:lnTo>
                  <a:lnTo>
                    <a:pt x="660" y="493"/>
                  </a:lnTo>
                  <a:lnTo>
                    <a:pt x="661" y="498"/>
                  </a:lnTo>
                  <a:close/>
                </a:path>
              </a:pathLst>
            </a:custGeom>
            <a:solidFill>
              <a:srgbClr val="000000"/>
            </a:solidFill>
            <a:ln w="0">
              <a:solidFill>
                <a:srgbClr val="000000"/>
              </a:solidFill>
              <a:prstDash val="solid"/>
              <a:round/>
              <a:headEnd/>
              <a:tailEnd/>
            </a:ln>
          </p:spPr>
          <p:txBody>
            <a:bodyPr/>
            <a:lstStyle/>
            <a:p>
              <a:endParaRPr lang="en-US"/>
            </a:p>
          </p:txBody>
        </p:sp>
        <p:sp>
          <p:nvSpPr>
            <p:cNvPr id="3112" name="Freeform 34"/>
            <p:cNvSpPr>
              <a:spLocks/>
            </p:cNvSpPr>
            <p:nvPr/>
          </p:nvSpPr>
          <p:spPr bwMode="auto">
            <a:xfrm>
              <a:off x="3492500" y="1968500"/>
              <a:ext cx="79375" cy="79375"/>
            </a:xfrm>
            <a:custGeom>
              <a:avLst/>
              <a:gdLst>
                <a:gd name="T0" fmla="*/ 0 w 198"/>
                <a:gd name="T1" fmla="*/ 0 h 197"/>
                <a:gd name="T2" fmla="*/ 2147483646 w 198"/>
                <a:gd name="T3" fmla="*/ 2147483646 h 197"/>
                <a:gd name="T4" fmla="*/ 2147483646 w 198"/>
                <a:gd name="T5" fmla="*/ 0 h 197"/>
                <a:gd name="T6" fmla="*/ 0 w 198"/>
                <a:gd name="T7" fmla="*/ 0 h 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 h="197">
                  <a:moveTo>
                    <a:pt x="0" y="0"/>
                  </a:moveTo>
                  <a:lnTo>
                    <a:pt x="99" y="197"/>
                  </a:lnTo>
                  <a:lnTo>
                    <a:pt x="19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3" name="Line 46"/>
            <p:cNvSpPr>
              <a:spLocks noChangeShapeType="1"/>
            </p:cNvSpPr>
            <p:nvPr/>
          </p:nvSpPr>
          <p:spPr bwMode="auto">
            <a:xfrm>
              <a:off x="4471988" y="979488"/>
              <a:ext cx="1587" cy="10414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4" name="Freeform 36"/>
            <p:cNvSpPr>
              <a:spLocks/>
            </p:cNvSpPr>
            <p:nvPr/>
          </p:nvSpPr>
          <p:spPr bwMode="auto">
            <a:xfrm>
              <a:off x="4433888" y="909638"/>
              <a:ext cx="77787" cy="79375"/>
            </a:xfrm>
            <a:custGeom>
              <a:avLst/>
              <a:gdLst>
                <a:gd name="T0" fmla="*/ 2147483646 w 196"/>
                <a:gd name="T1" fmla="*/ 2147483646 h 197"/>
                <a:gd name="T2" fmla="*/ 2147483646 w 196"/>
                <a:gd name="T3" fmla="*/ 0 h 197"/>
                <a:gd name="T4" fmla="*/ 0 w 196"/>
                <a:gd name="T5" fmla="*/ 2147483646 h 197"/>
                <a:gd name="T6" fmla="*/ 2147483646 w 196"/>
                <a:gd name="T7" fmla="*/ 2147483646 h 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 h="197">
                  <a:moveTo>
                    <a:pt x="196" y="197"/>
                  </a:moveTo>
                  <a:lnTo>
                    <a:pt x="98" y="0"/>
                  </a:lnTo>
                  <a:lnTo>
                    <a:pt x="0" y="197"/>
                  </a:lnTo>
                  <a:lnTo>
                    <a:pt x="196"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5" name="Freeform 37"/>
            <p:cNvSpPr>
              <a:spLocks/>
            </p:cNvSpPr>
            <p:nvPr/>
          </p:nvSpPr>
          <p:spPr bwMode="auto">
            <a:xfrm>
              <a:off x="1765300" y="788988"/>
              <a:ext cx="833438" cy="509587"/>
            </a:xfrm>
            <a:custGeom>
              <a:avLst/>
              <a:gdLst>
                <a:gd name="T0" fmla="*/ 2147483646 w 2102"/>
                <a:gd name="T1" fmla="*/ 378645435 h 1280"/>
                <a:gd name="T2" fmla="*/ 2147483646 w 2102"/>
                <a:gd name="T3" fmla="*/ 1261940451 h 1280"/>
                <a:gd name="T4" fmla="*/ 2147483646 w 2102"/>
                <a:gd name="T5" fmla="*/ 2147483646 h 1280"/>
                <a:gd name="T6" fmla="*/ 2147483646 w 2102"/>
                <a:gd name="T7" fmla="*/ 2147483646 h 1280"/>
                <a:gd name="T8" fmla="*/ 2147483646 w 2102"/>
                <a:gd name="T9" fmla="*/ 2147483646 h 1280"/>
                <a:gd name="T10" fmla="*/ 2147483646 w 2102"/>
                <a:gd name="T11" fmla="*/ 2147483646 h 1280"/>
                <a:gd name="T12" fmla="*/ 2147483646 w 2102"/>
                <a:gd name="T13" fmla="*/ 2147483646 h 1280"/>
                <a:gd name="T14" fmla="*/ 2147483646 w 2102"/>
                <a:gd name="T15" fmla="*/ 2147483646 h 1280"/>
                <a:gd name="T16" fmla="*/ 2147483646 w 2102"/>
                <a:gd name="T17" fmla="*/ 2147483646 h 1280"/>
                <a:gd name="T18" fmla="*/ 2056940447 w 2102"/>
                <a:gd name="T19" fmla="*/ 2147483646 h 1280"/>
                <a:gd name="T20" fmla="*/ 872674612 w 2102"/>
                <a:gd name="T21" fmla="*/ 2147483646 h 1280"/>
                <a:gd name="T22" fmla="*/ 186923253 w 2102"/>
                <a:gd name="T23" fmla="*/ 2147483646 h 1280"/>
                <a:gd name="T24" fmla="*/ 0 w 2102"/>
                <a:gd name="T25" fmla="*/ 2147483646 h 1280"/>
                <a:gd name="T26" fmla="*/ 374003518 w 2102"/>
                <a:gd name="T27" fmla="*/ 2147483646 h 1280"/>
                <a:gd name="T28" fmla="*/ 1059597864 w 2102"/>
                <a:gd name="T29" fmla="*/ 2147483646 h 1280"/>
                <a:gd name="T30" fmla="*/ 1994685166 w 2102"/>
                <a:gd name="T31" fmla="*/ 2147483646 h 1280"/>
                <a:gd name="T32" fmla="*/ 2147483646 w 2102"/>
                <a:gd name="T33" fmla="*/ 2147483646 h 1280"/>
                <a:gd name="T34" fmla="*/ 2147483646 w 2102"/>
                <a:gd name="T35" fmla="*/ 2147483646 h 1280"/>
                <a:gd name="T36" fmla="*/ 2147483646 w 2102"/>
                <a:gd name="T37" fmla="*/ 2147483646 h 1280"/>
                <a:gd name="T38" fmla="*/ 2147483646 w 2102"/>
                <a:gd name="T39" fmla="*/ 2147483646 h 1280"/>
                <a:gd name="T40" fmla="*/ 2147483646 w 2102"/>
                <a:gd name="T41" fmla="*/ 2147483646 h 1280"/>
                <a:gd name="T42" fmla="*/ 2147483646 w 2102"/>
                <a:gd name="T43" fmla="*/ 2147483646 h 1280"/>
                <a:gd name="T44" fmla="*/ 2147483646 w 2102"/>
                <a:gd name="T45" fmla="*/ 2147483646 h 1280"/>
                <a:gd name="T46" fmla="*/ 2147483646 w 2102"/>
                <a:gd name="T47" fmla="*/ 2147483646 h 1280"/>
                <a:gd name="T48" fmla="*/ 2147483646 w 2102"/>
                <a:gd name="T49" fmla="*/ 2147483646 h 1280"/>
                <a:gd name="T50" fmla="*/ 2147483646 w 2102"/>
                <a:gd name="T51" fmla="*/ 2147483646 h 1280"/>
                <a:gd name="T52" fmla="*/ 2147483646 w 2102"/>
                <a:gd name="T53" fmla="*/ 2147483646 h 1280"/>
                <a:gd name="T54" fmla="*/ 2147483646 w 2102"/>
                <a:gd name="T55" fmla="*/ 2147483646 h 1280"/>
                <a:gd name="T56" fmla="*/ 2147483646 w 2102"/>
                <a:gd name="T57" fmla="*/ 2147483646 h 1280"/>
                <a:gd name="T58" fmla="*/ 2147483646 w 2102"/>
                <a:gd name="T59" fmla="*/ 2147483646 h 1280"/>
                <a:gd name="T60" fmla="*/ 2147483646 w 2102"/>
                <a:gd name="T61" fmla="*/ 2147483646 h 1280"/>
                <a:gd name="T62" fmla="*/ 2147483646 w 2102"/>
                <a:gd name="T63" fmla="*/ 2147483646 h 1280"/>
                <a:gd name="T64" fmla="*/ 2147483646 w 2102"/>
                <a:gd name="T65" fmla="*/ 2147483646 h 1280"/>
                <a:gd name="T66" fmla="*/ 2147483646 w 2102"/>
                <a:gd name="T67" fmla="*/ 2147483646 h 1280"/>
                <a:gd name="T68" fmla="*/ 2147483646 w 2102"/>
                <a:gd name="T69" fmla="*/ 2147483646 h 1280"/>
                <a:gd name="T70" fmla="*/ 2147483646 w 2102"/>
                <a:gd name="T71" fmla="*/ 2147483646 h 1280"/>
                <a:gd name="T72" fmla="*/ 2147483646 w 2102"/>
                <a:gd name="T73" fmla="*/ 2147483646 h 1280"/>
                <a:gd name="T74" fmla="*/ 2147483646 w 2102"/>
                <a:gd name="T75" fmla="*/ 2147483646 h 1280"/>
                <a:gd name="T76" fmla="*/ 2147483646 w 2102"/>
                <a:gd name="T77" fmla="*/ 2147483646 h 1280"/>
                <a:gd name="T78" fmla="*/ 2147483646 w 2102"/>
                <a:gd name="T79" fmla="*/ 2147483646 h 1280"/>
                <a:gd name="T80" fmla="*/ 2147483646 w 2102"/>
                <a:gd name="T81" fmla="*/ 2147483646 h 1280"/>
                <a:gd name="T82" fmla="*/ 2147483646 w 2102"/>
                <a:gd name="T83" fmla="*/ 2147483646 h 1280"/>
                <a:gd name="T84" fmla="*/ 2147483646 w 2102"/>
                <a:gd name="T85" fmla="*/ 2147483646 h 1280"/>
                <a:gd name="T86" fmla="*/ 2147483646 w 2102"/>
                <a:gd name="T87" fmla="*/ 2147483646 h 1280"/>
                <a:gd name="T88" fmla="*/ 2147483646 w 2102"/>
                <a:gd name="T89" fmla="*/ 2147483646 h 1280"/>
                <a:gd name="T90" fmla="*/ 2147483646 w 2102"/>
                <a:gd name="T91" fmla="*/ 2147483646 h 1280"/>
                <a:gd name="T92" fmla="*/ 2147483646 w 2102"/>
                <a:gd name="T93" fmla="*/ 2147483646 h 1280"/>
                <a:gd name="T94" fmla="*/ 2147483646 w 2102"/>
                <a:gd name="T95" fmla="*/ 2082313017 h 1280"/>
                <a:gd name="T96" fmla="*/ 2147483646 w 2102"/>
                <a:gd name="T97" fmla="*/ 630970225 h 1280"/>
                <a:gd name="T98" fmla="*/ 2147483646 w 2102"/>
                <a:gd name="T99" fmla="*/ 0 h 1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02" h="1280">
                  <a:moveTo>
                    <a:pt x="320" y="0"/>
                  </a:moveTo>
                  <a:lnTo>
                    <a:pt x="310" y="2"/>
                  </a:lnTo>
                  <a:lnTo>
                    <a:pt x="301" y="6"/>
                  </a:lnTo>
                  <a:lnTo>
                    <a:pt x="291" y="10"/>
                  </a:lnTo>
                  <a:lnTo>
                    <a:pt x="281" y="15"/>
                  </a:lnTo>
                  <a:lnTo>
                    <a:pt x="271" y="20"/>
                  </a:lnTo>
                  <a:lnTo>
                    <a:pt x="263" y="25"/>
                  </a:lnTo>
                  <a:lnTo>
                    <a:pt x="254" y="30"/>
                  </a:lnTo>
                  <a:lnTo>
                    <a:pt x="244" y="35"/>
                  </a:lnTo>
                  <a:lnTo>
                    <a:pt x="236" y="42"/>
                  </a:lnTo>
                  <a:lnTo>
                    <a:pt x="226" y="48"/>
                  </a:lnTo>
                  <a:lnTo>
                    <a:pt x="218" y="55"/>
                  </a:lnTo>
                  <a:lnTo>
                    <a:pt x="210" y="62"/>
                  </a:lnTo>
                  <a:lnTo>
                    <a:pt x="200" y="71"/>
                  </a:lnTo>
                  <a:lnTo>
                    <a:pt x="192" y="78"/>
                  </a:lnTo>
                  <a:lnTo>
                    <a:pt x="185" y="86"/>
                  </a:lnTo>
                  <a:lnTo>
                    <a:pt x="177" y="96"/>
                  </a:lnTo>
                  <a:lnTo>
                    <a:pt x="168" y="104"/>
                  </a:lnTo>
                  <a:lnTo>
                    <a:pt x="161" y="113"/>
                  </a:lnTo>
                  <a:lnTo>
                    <a:pt x="146" y="132"/>
                  </a:lnTo>
                  <a:lnTo>
                    <a:pt x="132" y="152"/>
                  </a:lnTo>
                  <a:lnTo>
                    <a:pt x="117" y="174"/>
                  </a:lnTo>
                  <a:lnTo>
                    <a:pt x="104" y="196"/>
                  </a:lnTo>
                  <a:lnTo>
                    <a:pt x="92" y="220"/>
                  </a:lnTo>
                  <a:lnTo>
                    <a:pt x="81" y="243"/>
                  </a:lnTo>
                  <a:lnTo>
                    <a:pt x="69" y="269"/>
                  </a:lnTo>
                  <a:lnTo>
                    <a:pt x="59" y="295"/>
                  </a:lnTo>
                  <a:lnTo>
                    <a:pt x="50" y="323"/>
                  </a:lnTo>
                  <a:lnTo>
                    <a:pt x="40" y="350"/>
                  </a:lnTo>
                  <a:lnTo>
                    <a:pt x="33" y="378"/>
                  </a:lnTo>
                  <a:lnTo>
                    <a:pt x="26" y="406"/>
                  </a:lnTo>
                  <a:lnTo>
                    <a:pt x="19" y="437"/>
                  </a:lnTo>
                  <a:lnTo>
                    <a:pt x="14" y="467"/>
                  </a:lnTo>
                  <a:lnTo>
                    <a:pt x="10" y="497"/>
                  </a:lnTo>
                  <a:lnTo>
                    <a:pt x="6" y="528"/>
                  </a:lnTo>
                  <a:lnTo>
                    <a:pt x="3" y="560"/>
                  </a:lnTo>
                  <a:lnTo>
                    <a:pt x="1" y="592"/>
                  </a:lnTo>
                  <a:lnTo>
                    <a:pt x="0" y="624"/>
                  </a:lnTo>
                  <a:lnTo>
                    <a:pt x="0" y="657"/>
                  </a:lnTo>
                  <a:lnTo>
                    <a:pt x="1" y="690"/>
                  </a:lnTo>
                  <a:lnTo>
                    <a:pt x="3" y="722"/>
                  </a:lnTo>
                  <a:lnTo>
                    <a:pt x="6" y="755"/>
                  </a:lnTo>
                  <a:lnTo>
                    <a:pt x="10" y="781"/>
                  </a:lnTo>
                  <a:lnTo>
                    <a:pt x="13" y="805"/>
                  </a:lnTo>
                  <a:lnTo>
                    <a:pt x="17" y="830"/>
                  </a:lnTo>
                  <a:lnTo>
                    <a:pt x="21" y="853"/>
                  </a:lnTo>
                  <a:lnTo>
                    <a:pt x="26" y="876"/>
                  </a:lnTo>
                  <a:lnTo>
                    <a:pt x="32" y="899"/>
                  </a:lnTo>
                  <a:lnTo>
                    <a:pt x="38" y="922"/>
                  </a:lnTo>
                  <a:lnTo>
                    <a:pt x="45" y="943"/>
                  </a:lnTo>
                  <a:lnTo>
                    <a:pt x="52" y="964"/>
                  </a:lnTo>
                  <a:lnTo>
                    <a:pt x="59" y="986"/>
                  </a:lnTo>
                  <a:lnTo>
                    <a:pt x="68" y="1006"/>
                  </a:lnTo>
                  <a:lnTo>
                    <a:pt x="76" y="1026"/>
                  </a:lnTo>
                  <a:lnTo>
                    <a:pt x="85" y="1045"/>
                  </a:lnTo>
                  <a:lnTo>
                    <a:pt x="95" y="1064"/>
                  </a:lnTo>
                  <a:lnTo>
                    <a:pt x="104" y="1082"/>
                  </a:lnTo>
                  <a:lnTo>
                    <a:pt x="114" y="1099"/>
                  </a:lnTo>
                  <a:lnTo>
                    <a:pt x="124" y="1116"/>
                  </a:lnTo>
                  <a:lnTo>
                    <a:pt x="135" y="1132"/>
                  </a:lnTo>
                  <a:lnTo>
                    <a:pt x="147" y="1148"/>
                  </a:lnTo>
                  <a:lnTo>
                    <a:pt x="159" y="1163"/>
                  </a:lnTo>
                  <a:lnTo>
                    <a:pt x="171" y="1177"/>
                  </a:lnTo>
                  <a:lnTo>
                    <a:pt x="182" y="1190"/>
                  </a:lnTo>
                  <a:lnTo>
                    <a:pt x="195" y="1203"/>
                  </a:lnTo>
                  <a:lnTo>
                    <a:pt x="207" y="1215"/>
                  </a:lnTo>
                  <a:lnTo>
                    <a:pt x="220" y="1226"/>
                  </a:lnTo>
                  <a:lnTo>
                    <a:pt x="235" y="1236"/>
                  </a:lnTo>
                  <a:lnTo>
                    <a:pt x="248" y="1246"/>
                  </a:lnTo>
                  <a:lnTo>
                    <a:pt x="262" y="1254"/>
                  </a:lnTo>
                  <a:lnTo>
                    <a:pt x="276" y="1261"/>
                  </a:lnTo>
                  <a:lnTo>
                    <a:pt x="290" y="1268"/>
                  </a:lnTo>
                  <a:lnTo>
                    <a:pt x="306" y="1274"/>
                  </a:lnTo>
                  <a:lnTo>
                    <a:pt x="320" y="1280"/>
                  </a:lnTo>
                  <a:lnTo>
                    <a:pt x="1782" y="1280"/>
                  </a:lnTo>
                  <a:lnTo>
                    <a:pt x="1791" y="1277"/>
                  </a:lnTo>
                  <a:lnTo>
                    <a:pt x="1801" y="1273"/>
                  </a:lnTo>
                  <a:lnTo>
                    <a:pt x="1812" y="1268"/>
                  </a:lnTo>
                  <a:lnTo>
                    <a:pt x="1821" y="1265"/>
                  </a:lnTo>
                  <a:lnTo>
                    <a:pt x="1830" y="1260"/>
                  </a:lnTo>
                  <a:lnTo>
                    <a:pt x="1839" y="1254"/>
                  </a:lnTo>
                  <a:lnTo>
                    <a:pt x="1848" y="1249"/>
                  </a:lnTo>
                  <a:lnTo>
                    <a:pt x="1858" y="1243"/>
                  </a:lnTo>
                  <a:lnTo>
                    <a:pt x="1866" y="1236"/>
                  </a:lnTo>
                  <a:lnTo>
                    <a:pt x="1875" y="1230"/>
                  </a:lnTo>
                  <a:lnTo>
                    <a:pt x="1884" y="1223"/>
                  </a:lnTo>
                  <a:lnTo>
                    <a:pt x="1892" y="1216"/>
                  </a:lnTo>
                  <a:lnTo>
                    <a:pt x="1902" y="1208"/>
                  </a:lnTo>
                  <a:lnTo>
                    <a:pt x="1910" y="1201"/>
                  </a:lnTo>
                  <a:lnTo>
                    <a:pt x="1917" y="1193"/>
                  </a:lnTo>
                  <a:lnTo>
                    <a:pt x="1925" y="1184"/>
                  </a:lnTo>
                  <a:lnTo>
                    <a:pt x="1933" y="1175"/>
                  </a:lnTo>
                  <a:lnTo>
                    <a:pt x="1941" y="1165"/>
                  </a:lnTo>
                  <a:lnTo>
                    <a:pt x="1956" y="1147"/>
                  </a:lnTo>
                  <a:lnTo>
                    <a:pt x="1970" y="1126"/>
                  </a:lnTo>
                  <a:lnTo>
                    <a:pt x="1984" y="1105"/>
                  </a:lnTo>
                  <a:lnTo>
                    <a:pt x="1997" y="1083"/>
                  </a:lnTo>
                  <a:lnTo>
                    <a:pt x="2009" y="1059"/>
                  </a:lnTo>
                  <a:lnTo>
                    <a:pt x="2021" y="1035"/>
                  </a:lnTo>
                  <a:lnTo>
                    <a:pt x="2033" y="1009"/>
                  </a:lnTo>
                  <a:lnTo>
                    <a:pt x="2042" y="983"/>
                  </a:lnTo>
                  <a:lnTo>
                    <a:pt x="2052" y="956"/>
                  </a:lnTo>
                  <a:lnTo>
                    <a:pt x="2061" y="929"/>
                  </a:lnTo>
                  <a:lnTo>
                    <a:pt x="2068" y="901"/>
                  </a:lnTo>
                  <a:lnTo>
                    <a:pt x="2076" y="871"/>
                  </a:lnTo>
                  <a:lnTo>
                    <a:pt x="2083" y="842"/>
                  </a:lnTo>
                  <a:lnTo>
                    <a:pt x="2087" y="812"/>
                  </a:lnTo>
                  <a:lnTo>
                    <a:pt x="2092" y="781"/>
                  </a:lnTo>
                  <a:lnTo>
                    <a:pt x="2096" y="750"/>
                  </a:lnTo>
                  <a:lnTo>
                    <a:pt x="2099" y="719"/>
                  </a:lnTo>
                  <a:lnTo>
                    <a:pt x="2100" y="687"/>
                  </a:lnTo>
                  <a:lnTo>
                    <a:pt x="2102" y="655"/>
                  </a:lnTo>
                  <a:lnTo>
                    <a:pt x="2102" y="622"/>
                  </a:lnTo>
                  <a:lnTo>
                    <a:pt x="2100" y="589"/>
                  </a:lnTo>
                  <a:lnTo>
                    <a:pt x="2098" y="555"/>
                  </a:lnTo>
                  <a:lnTo>
                    <a:pt x="2096" y="522"/>
                  </a:lnTo>
                  <a:lnTo>
                    <a:pt x="2092" y="499"/>
                  </a:lnTo>
                  <a:lnTo>
                    <a:pt x="2089" y="474"/>
                  </a:lnTo>
                  <a:lnTo>
                    <a:pt x="2085" y="449"/>
                  </a:lnTo>
                  <a:lnTo>
                    <a:pt x="2080" y="425"/>
                  </a:lnTo>
                  <a:lnTo>
                    <a:pt x="2076" y="403"/>
                  </a:lnTo>
                  <a:lnTo>
                    <a:pt x="2070" y="379"/>
                  </a:lnTo>
                  <a:lnTo>
                    <a:pt x="2064" y="358"/>
                  </a:lnTo>
                  <a:lnTo>
                    <a:pt x="2057" y="336"/>
                  </a:lnTo>
                  <a:lnTo>
                    <a:pt x="2050" y="314"/>
                  </a:lnTo>
                  <a:lnTo>
                    <a:pt x="2042" y="293"/>
                  </a:lnTo>
                  <a:lnTo>
                    <a:pt x="2034" y="273"/>
                  </a:lnTo>
                  <a:lnTo>
                    <a:pt x="2026" y="253"/>
                  </a:lnTo>
                  <a:lnTo>
                    <a:pt x="2016" y="234"/>
                  </a:lnTo>
                  <a:lnTo>
                    <a:pt x="2007" y="215"/>
                  </a:lnTo>
                  <a:lnTo>
                    <a:pt x="1997" y="197"/>
                  </a:lnTo>
                  <a:lnTo>
                    <a:pt x="1988" y="179"/>
                  </a:lnTo>
                  <a:lnTo>
                    <a:pt x="1977" y="163"/>
                  </a:lnTo>
                  <a:lnTo>
                    <a:pt x="1967" y="146"/>
                  </a:lnTo>
                  <a:lnTo>
                    <a:pt x="1955" y="131"/>
                  </a:lnTo>
                  <a:lnTo>
                    <a:pt x="1943" y="116"/>
                  </a:lnTo>
                  <a:lnTo>
                    <a:pt x="1931" y="101"/>
                  </a:lnTo>
                  <a:lnTo>
                    <a:pt x="1919" y="88"/>
                  </a:lnTo>
                  <a:lnTo>
                    <a:pt x="1906" y="75"/>
                  </a:lnTo>
                  <a:lnTo>
                    <a:pt x="1894" y="64"/>
                  </a:lnTo>
                  <a:lnTo>
                    <a:pt x="1881" y="53"/>
                  </a:lnTo>
                  <a:lnTo>
                    <a:pt x="1867" y="42"/>
                  </a:lnTo>
                  <a:lnTo>
                    <a:pt x="1854" y="33"/>
                  </a:lnTo>
                  <a:lnTo>
                    <a:pt x="1840" y="25"/>
                  </a:lnTo>
                  <a:lnTo>
                    <a:pt x="1826" y="17"/>
                  </a:lnTo>
                  <a:lnTo>
                    <a:pt x="1812" y="10"/>
                  </a:lnTo>
                  <a:lnTo>
                    <a:pt x="1796" y="4"/>
                  </a:lnTo>
                  <a:lnTo>
                    <a:pt x="1782" y="0"/>
                  </a:lnTo>
                  <a:lnTo>
                    <a:pt x="3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6" name="Freeform 38"/>
            <p:cNvSpPr>
              <a:spLocks/>
            </p:cNvSpPr>
            <p:nvPr/>
          </p:nvSpPr>
          <p:spPr bwMode="auto">
            <a:xfrm>
              <a:off x="1765300" y="788988"/>
              <a:ext cx="833438" cy="509587"/>
            </a:xfrm>
            <a:custGeom>
              <a:avLst/>
              <a:gdLst>
                <a:gd name="T0" fmla="*/ 2147483646 w 2102"/>
                <a:gd name="T1" fmla="*/ 378645435 h 1280"/>
                <a:gd name="T2" fmla="*/ 2147483646 w 2102"/>
                <a:gd name="T3" fmla="*/ 1261940451 h 1280"/>
                <a:gd name="T4" fmla="*/ 2147483646 w 2102"/>
                <a:gd name="T5" fmla="*/ 2147483646 h 1280"/>
                <a:gd name="T6" fmla="*/ 2147483646 w 2102"/>
                <a:gd name="T7" fmla="*/ 2147483646 h 1280"/>
                <a:gd name="T8" fmla="*/ 2147483646 w 2102"/>
                <a:gd name="T9" fmla="*/ 2147483646 h 1280"/>
                <a:gd name="T10" fmla="*/ 2147483646 w 2102"/>
                <a:gd name="T11" fmla="*/ 2147483646 h 1280"/>
                <a:gd name="T12" fmla="*/ 2147483646 w 2102"/>
                <a:gd name="T13" fmla="*/ 2147483646 h 1280"/>
                <a:gd name="T14" fmla="*/ 2147483646 w 2102"/>
                <a:gd name="T15" fmla="*/ 2147483646 h 1280"/>
                <a:gd name="T16" fmla="*/ 2147483646 w 2102"/>
                <a:gd name="T17" fmla="*/ 2147483646 h 1280"/>
                <a:gd name="T18" fmla="*/ 2056940447 w 2102"/>
                <a:gd name="T19" fmla="*/ 2147483646 h 1280"/>
                <a:gd name="T20" fmla="*/ 872674612 w 2102"/>
                <a:gd name="T21" fmla="*/ 2147483646 h 1280"/>
                <a:gd name="T22" fmla="*/ 186923253 w 2102"/>
                <a:gd name="T23" fmla="*/ 2147483646 h 1280"/>
                <a:gd name="T24" fmla="*/ 0 w 2102"/>
                <a:gd name="T25" fmla="*/ 2147483646 h 1280"/>
                <a:gd name="T26" fmla="*/ 374003518 w 2102"/>
                <a:gd name="T27" fmla="*/ 2147483646 h 1280"/>
                <a:gd name="T28" fmla="*/ 1059597864 w 2102"/>
                <a:gd name="T29" fmla="*/ 2147483646 h 1280"/>
                <a:gd name="T30" fmla="*/ 1994685166 w 2102"/>
                <a:gd name="T31" fmla="*/ 2147483646 h 1280"/>
                <a:gd name="T32" fmla="*/ 2147483646 w 2102"/>
                <a:gd name="T33" fmla="*/ 2147483646 h 1280"/>
                <a:gd name="T34" fmla="*/ 2147483646 w 2102"/>
                <a:gd name="T35" fmla="*/ 2147483646 h 1280"/>
                <a:gd name="T36" fmla="*/ 2147483646 w 2102"/>
                <a:gd name="T37" fmla="*/ 2147483646 h 1280"/>
                <a:gd name="T38" fmla="*/ 2147483646 w 2102"/>
                <a:gd name="T39" fmla="*/ 2147483646 h 1280"/>
                <a:gd name="T40" fmla="*/ 2147483646 w 2102"/>
                <a:gd name="T41" fmla="*/ 2147483646 h 1280"/>
                <a:gd name="T42" fmla="*/ 2147483646 w 2102"/>
                <a:gd name="T43" fmla="*/ 2147483646 h 1280"/>
                <a:gd name="T44" fmla="*/ 2147483646 w 2102"/>
                <a:gd name="T45" fmla="*/ 2147483646 h 1280"/>
                <a:gd name="T46" fmla="*/ 2147483646 w 2102"/>
                <a:gd name="T47" fmla="*/ 2147483646 h 1280"/>
                <a:gd name="T48" fmla="*/ 2147483646 w 2102"/>
                <a:gd name="T49" fmla="*/ 2147483646 h 1280"/>
                <a:gd name="T50" fmla="*/ 2147483646 w 2102"/>
                <a:gd name="T51" fmla="*/ 2147483646 h 1280"/>
                <a:gd name="T52" fmla="*/ 2147483646 w 2102"/>
                <a:gd name="T53" fmla="*/ 2147483646 h 1280"/>
                <a:gd name="T54" fmla="*/ 2147483646 w 2102"/>
                <a:gd name="T55" fmla="*/ 2147483646 h 1280"/>
                <a:gd name="T56" fmla="*/ 2147483646 w 2102"/>
                <a:gd name="T57" fmla="*/ 2147483646 h 1280"/>
                <a:gd name="T58" fmla="*/ 2147483646 w 2102"/>
                <a:gd name="T59" fmla="*/ 2147483646 h 1280"/>
                <a:gd name="T60" fmla="*/ 2147483646 w 2102"/>
                <a:gd name="T61" fmla="*/ 2147483646 h 1280"/>
                <a:gd name="T62" fmla="*/ 2147483646 w 2102"/>
                <a:gd name="T63" fmla="*/ 2147483646 h 1280"/>
                <a:gd name="T64" fmla="*/ 2147483646 w 2102"/>
                <a:gd name="T65" fmla="*/ 2147483646 h 1280"/>
                <a:gd name="T66" fmla="*/ 2147483646 w 2102"/>
                <a:gd name="T67" fmla="*/ 2147483646 h 1280"/>
                <a:gd name="T68" fmla="*/ 2147483646 w 2102"/>
                <a:gd name="T69" fmla="*/ 2147483646 h 1280"/>
                <a:gd name="T70" fmla="*/ 2147483646 w 2102"/>
                <a:gd name="T71" fmla="*/ 2147483646 h 1280"/>
                <a:gd name="T72" fmla="*/ 2147483646 w 2102"/>
                <a:gd name="T73" fmla="*/ 2147483646 h 1280"/>
                <a:gd name="T74" fmla="*/ 2147483646 w 2102"/>
                <a:gd name="T75" fmla="*/ 2147483646 h 1280"/>
                <a:gd name="T76" fmla="*/ 2147483646 w 2102"/>
                <a:gd name="T77" fmla="*/ 2147483646 h 1280"/>
                <a:gd name="T78" fmla="*/ 2147483646 w 2102"/>
                <a:gd name="T79" fmla="*/ 2147483646 h 1280"/>
                <a:gd name="T80" fmla="*/ 2147483646 w 2102"/>
                <a:gd name="T81" fmla="*/ 2147483646 h 1280"/>
                <a:gd name="T82" fmla="*/ 2147483646 w 2102"/>
                <a:gd name="T83" fmla="*/ 2147483646 h 1280"/>
                <a:gd name="T84" fmla="*/ 2147483646 w 2102"/>
                <a:gd name="T85" fmla="*/ 2147483646 h 1280"/>
                <a:gd name="T86" fmla="*/ 2147483646 w 2102"/>
                <a:gd name="T87" fmla="*/ 2147483646 h 1280"/>
                <a:gd name="T88" fmla="*/ 2147483646 w 2102"/>
                <a:gd name="T89" fmla="*/ 2147483646 h 1280"/>
                <a:gd name="T90" fmla="*/ 2147483646 w 2102"/>
                <a:gd name="T91" fmla="*/ 2147483646 h 1280"/>
                <a:gd name="T92" fmla="*/ 2147483646 w 2102"/>
                <a:gd name="T93" fmla="*/ 2147483646 h 1280"/>
                <a:gd name="T94" fmla="*/ 2147483646 w 2102"/>
                <a:gd name="T95" fmla="*/ 2082313017 h 1280"/>
                <a:gd name="T96" fmla="*/ 2147483646 w 2102"/>
                <a:gd name="T97" fmla="*/ 630970225 h 1280"/>
                <a:gd name="T98" fmla="*/ 2147483646 w 2102"/>
                <a:gd name="T99" fmla="*/ 0 h 1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02" h="1280">
                  <a:moveTo>
                    <a:pt x="320" y="0"/>
                  </a:moveTo>
                  <a:lnTo>
                    <a:pt x="310" y="2"/>
                  </a:lnTo>
                  <a:lnTo>
                    <a:pt x="301" y="6"/>
                  </a:lnTo>
                  <a:lnTo>
                    <a:pt x="291" y="10"/>
                  </a:lnTo>
                  <a:lnTo>
                    <a:pt x="281" y="15"/>
                  </a:lnTo>
                  <a:lnTo>
                    <a:pt x="271" y="20"/>
                  </a:lnTo>
                  <a:lnTo>
                    <a:pt x="263" y="25"/>
                  </a:lnTo>
                  <a:lnTo>
                    <a:pt x="254" y="30"/>
                  </a:lnTo>
                  <a:lnTo>
                    <a:pt x="244" y="35"/>
                  </a:lnTo>
                  <a:lnTo>
                    <a:pt x="236" y="42"/>
                  </a:lnTo>
                  <a:lnTo>
                    <a:pt x="226" y="48"/>
                  </a:lnTo>
                  <a:lnTo>
                    <a:pt x="218" y="55"/>
                  </a:lnTo>
                  <a:lnTo>
                    <a:pt x="210" y="62"/>
                  </a:lnTo>
                  <a:lnTo>
                    <a:pt x="200" y="71"/>
                  </a:lnTo>
                  <a:lnTo>
                    <a:pt x="192" y="78"/>
                  </a:lnTo>
                  <a:lnTo>
                    <a:pt x="185" y="86"/>
                  </a:lnTo>
                  <a:lnTo>
                    <a:pt x="177" y="96"/>
                  </a:lnTo>
                  <a:lnTo>
                    <a:pt x="168" y="104"/>
                  </a:lnTo>
                  <a:lnTo>
                    <a:pt x="161" y="113"/>
                  </a:lnTo>
                  <a:lnTo>
                    <a:pt x="146" y="132"/>
                  </a:lnTo>
                  <a:lnTo>
                    <a:pt x="132" y="152"/>
                  </a:lnTo>
                  <a:lnTo>
                    <a:pt x="117" y="174"/>
                  </a:lnTo>
                  <a:lnTo>
                    <a:pt x="104" y="196"/>
                  </a:lnTo>
                  <a:lnTo>
                    <a:pt x="92" y="220"/>
                  </a:lnTo>
                  <a:lnTo>
                    <a:pt x="81" y="243"/>
                  </a:lnTo>
                  <a:lnTo>
                    <a:pt x="69" y="269"/>
                  </a:lnTo>
                  <a:lnTo>
                    <a:pt x="59" y="295"/>
                  </a:lnTo>
                  <a:lnTo>
                    <a:pt x="50" y="323"/>
                  </a:lnTo>
                  <a:lnTo>
                    <a:pt x="40" y="350"/>
                  </a:lnTo>
                  <a:lnTo>
                    <a:pt x="33" y="378"/>
                  </a:lnTo>
                  <a:lnTo>
                    <a:pt x="26" y="406"/>
                  </a:lnTo>
                  <a:lnTo>
                    <a:pt x="19" y="437"/>
                  </a:lnTo>
                  <a:lnTo>
                    <a:pt x="14" y="467"/>
                  </a:lnTo>
                  <a:lnTo>
                    <a:pt x="10" y="497"/>
                  </a:lnTo>
                  <a:lnTo>
                    <a:pt x="6" y="528"/>
                  </a:lnTo>
                  <a:lnTo>
                    <a:pt x="3" y="560"/>
                  </a:lnTo>
                  <a:lnTo>
                    <a:pt x="1" y="592"/>
                  </a:lnTo>
                  <a:lnTo>
                    <a:pt x="0" y="624"/>
                  </a:lnTo>
                  <a:lnTo>
                    <a:pt x="0" y="657"/>
                  </a:lnTo>
                  <a:lnTo>
                    <a:pt x="1" y="690"/>
                  </a:lnTo>
                  <a:lnTo>
                    <a:pt x="3" y="722"/>
                  </a:lnTo>
                  <a:lnTo>
                    <a:pt x="6" y="755"/>
                  </a:lnTo>
                  <a:lnTo>
                    <a:pt x="10" y="781"/>
                  </a:lnTo>
                  <a:lnTo>
                    <a:pt x="13" y="805"/>
                  </a:lnTo>
                  <a:lnTo>
                    <a:pt x="17" y="830"/>
                  </a:lnTo>
                  <a:lnTo>
                    <a:pt x="21" y="853"/>
                  </a:lnTo>
                  <a:lnTo>
                    <a:pt x="26" y="876"/>
                  </a:lnTo>
                  <a:lnTo>
                    <a:pt x="32" y="899"/>
                  </a:lnTo>
                  <a:lnTo>
                    <a:pt x="38" y="922"/>
                  </a:lnTo>
                  <a:lnTo>
                    <a:pt x="45" y="943"/>
                  </a:lnTo>
                  <a:lnTo>
                    <a:pt x="52" y="964"/>
                  </a:lnTo>
                  <a:lnTo>
                    <a:pt x="59" y="986"/>
                  </a:lnTo>
                  <a:lnTo>
                    <a:pt x="68" y="1006"/>
                  </a:lnTo>
                  <a:lnTo>
                    <a:pt x="76" y="1026"/>
                  </a:lnTo>
                  <a:lnTo>
                    <a:pt x="85" y="1045"/>
                  </a:lnTo>
                  <a:lnTo>
                    <a:pt x="95" y="1064"/>
                  </a:lnTo>
                  <a:lnTo>
                    <a:pt x="104" y="1082"/>
                  </a:lnTo>
                  <a:lnTo>
                    <a:pt x="114" y="1099"/>
                  </a:lnTo>
                  <a:lnTo>
                    <a:pt x="124" y="1116"/>
                  </a:lnTo>
                  <a:lnTo>
                    <a:pt x="135" y="1132"/>
                  </a:lnTo>
                  <a:lnTo>
                    <a:pt x="147" y="1148"/>
                  </a:lnTo>
                  <a:lnTo>
                    <a:pt x="159" y="1163"/>
                  </a:lnTo>
                  <a:lnTo>
                    <a:pt x="171" y="1177"/>
                  </a:lnTo>
                  <a:lnTo>
                    <a:pt x="182" y="1190"/>
                  </a:lnTo>
                  <a:lnTo>
                    <a:pt x="195" y="1203"/>
                  </a:lnTo>
                  <a:lnTo>
                    <a:pt x="207" y="1215"/>
                  </a:lnTo>
                  <a:lnTo>
                    <a:pt x="220" y="1226"/>
                  </a:lnTo>
                  <a:lnTo>
                    <a:pt x="235" y="1236"/>
                  </a:lnTo>
                  <a:lnTo>
                    <a:pt x="248" y="1246"/>
                  </a:lnTo>
                  <a:lnTo>
                    <a:pt x="262" y="1254"/>
                  </a:lnTo>
                  <a:lnTo>
                    <a:pt x="276" y="1261"/>
                  </a:lnTo>
                  <a:lnTo>
                    <a:pt x="290" y="1268"/>
                  </a:lnTo>
                  <a:lnTo>
                    <a:pt x="306" y="1274"/>
                  </a:lnTo>
                  <a:lnTo>
                    <a:pt x="320" y="1280"/>
                  </a:lnTo>
                  <a:lnTo>
                    <a:pt x="1782" y="1280"/>
                  </a:lnTo>
                  <a:lnTo>
                    <a:pt x="1791" y="1277"/>
                  </a:lnTo>
                  <a:lnTo>
                    <a:pt x="1801" y="1273"/>
                  </a:lnTo>
                  <a:lnTo>
                    <a:pt x="1812" y="1268"/>
                  </a:lnTo>
                  <a:lnTo>
                    <a:pt x="1821" y="1265"/>
                  </a:lnTo>
                  <a:lnTo>
                    <a:pt x="1830" y="1260"/>
                  </a:lnTo>
                  <a:lnTo>
                    <a:pt x="1839" y="1254"/>
                  </a:lnTo>
                  <a:lnTo>
                    <a:pt x="1848" y="1249"/>
                  </a:lnTo>
                  <a:lnTo>
                    <a:pt x="1858" y="1243"/>
                  </a:lnTo>
                  <a:lnTo>
                    <a:pt x="1866" y="1236"/>
                  </a:lnTo>
                  <a:lnTo>
                    <a:pt x="1875" y="1230"/>
                  </a:lnTo>
                  <a:lnTo>
                    <a:pt x="1884" y="1223"/>
                  </a:lnTo>
                  <a:lnTo>
                    <a:pt x="1892" y="1216"/>
                  </a:lnTo>
                  <a:lnTo>
                    <a:pt x="1902" y="1208"/>
                  </a:lnTo>
                  <a:lnTo>
                    <a:pt x="1910" y="1201"/>
                  </a:lnTo>
                  <a:lnTo>
                    <a:pt x="1917" y="1193"/>
                  </a:lnTo>
                  <a:lnTo>
                    <a:pt x="1925" y="1184"/>
                  </a:lnTo>
                  <a:lnTo>
                    <a:pt x="1933" y="1175"/>
                  </a:lnTo>
                  <a:lnTo>
                    <a:pt x="1941" y="1165"/>
                  </a:lnTo>
                  <a:lnTo>
                    <a:pt x="1956" y="1147"/>
                  </a:lnTo>
                  <a:lnTo>
                    <a:pt x="1970" y="1126"/>
                  </a:lnTo>
                  <a:lnTo>
                    <a:pt x="1984" y="1105"/>
                  </a:lnTo>
                  <a:lnTo>
                    <a:pt x="1997" y="1083"/>
                  </a:lnTo>
                  <a:lnTo>
                    <a:pt x="2009" y="1059"/>
                  </a:lnTo>
                  <a:lnTo>
                    <a:pt x="2021" y="1035"/>
                  </a:lnTo>
                  <a:lnTo>
                    <a:pt x="2033" y="1009"/>
                  </a:lnTo>
                  <a:lnTo>
                    <a:pt x="2042" y="983"/>
                  </a:lnTo>
                  <a:lnTo>
                    <a:pt x="2052" y="956"/>
                  </a:lnTo>
                  <a:lnTo>
                    <a:pt x="2061" y="929"/>
                  </a:lnTo>
                  <a:lnTo>
                    <a:pt x="2068" y="901"/>
                  </a:lnTo>
                  <a:lnTo>
                    <a:pt x="2076" y="871"/>
                  </a:lnTo>
                  <a:lnTo>
                    <a:pt x="2083" y="842"/>
                  </a:lnTo>
                  <a:lnTo>
                    <a:pt x="2087" y="812"/>
                  </a:lnTo>
                  <a:lnTo>
                    <a:pt x="2092" y="781"/>
                  </a:lnTo>
                  <a:lnTo>
                    <a:pt x="2096" y="750"/>
                  </a:lnTo>
                  <a:lnTo>
                    <a:pt x="2099" y="719"/>
                  </a:lnTo>
                  <a:lnTo>
                    <a:pt x="2100" y="687"/>
                  </a:lnTo>
                  <a:lnTo>
                    <a:pt x="2102" y="655"/>
                  </a:lnTo>
                  <a:lnTo>
                    <a:pt x="2102" y="622"/>
                  </a:lnTo>
                  <a:lnTo>
                    <a:pt x="2100" y="589"/>
                  </a:lnTo>
                  <a:lnTo>
                    <a:pt x="2098" y="555"/>
                  </a:lnTo>
                  <a:lnTo>
                    <a:pt x="2096" y="522"/>
                  </a:lnTo>
                  <a:lnTo>
                    <a:pt x="2092" y="499"/>
                  </a:lnTo>
                  <a:lnTo>
                    <a:pt x="2089" y="474"/>
                  </a:lnTo>
                  <a:lnTo>
                    <a:pt x="2085" y="449"/>
                  </a:lnTo>
                  <a:lnTo>
                    <a:pt x="2080" y="425"/>
                  </a:lnTo>
                  <a:lnTo>
                    <a:pt x="2076" y="403"/>
                  </a:lnTo>
                  <a:lnTo>
                    <a:pt x="2070" y="379"/>
                  </a:lnTo>
                  <a:lnTo>
                    <a:pt x="2064" y="358"/>
                  </a:lnTo>
                  <a:lnTo>
                    <a:pt x="2057" y="336"/>
                  </a:lnTo>
                  <a:lnTo>
                    <a:pt x="2050" y="314"/>
                  </a:lnTo>
                  <a:lnTo>
                    <a:pt x="2042" y="293"/>
                  </a:lnTo>
                  <a:lnTo>
                    <a:pt x="2034" y="273"/>
                  </a:lnTo>
                  <a:lnTo>
                    <a:pt x="2026" y="253"/>
                  </a:lnTo>
                  <a:lnTo>
                    <a:pt x="2016" y="234"/>
                  </a:lnTo>
                  <a:lnTo>
                    <a:pt x="2007" y="215"/>
                  </a:lnTo>
                  <a:lnTo>
                    <a:pt x="1997" y="197"/>
                  </a:lnTo>
                  <a:lnTo>
                    <a:pt x="1988" y="179"/>
                  </a:lnTo>
                  <a:lnTo>
                    <a:pt x="1977" y="163"/>
                  </a:lnTo>
                  <a:lnTo>
                    <a:pt x="1967" y="146"/>
                  </a:lnTo>
                  <a:lnTo>
                    <a:pt x="1955" y="131"/>
                  </a:lnTo>
                  <a:lnTo>
                    <a:pt x="1943" y="116"/>
                  </a:lnTo>
                  <a:lnTo>
                    <a:pt x="1931" y="101"/>
                  </a:lnTo>
                  <a:lnTo>
                    <a:pt x="1919" y="88"/>
                  </a:lnTo>
                  <a:lnTo>
                    <a:pt x="1906" y="75"/>
                  </a:lnTo>
                  <a:lnTo>
                    <a:pt x="1894" y="64"/>
                  </a:lnTo>
                  <a:lnTo>
                    <a:pt x="1881" y="53"/>
                  </a:lnTo>
                  <a:lnTo>
                    <a:pt x="1867" y="42"/>
                  </a:lnTo>
                  <a:lnTo>
                    <a:pt x="1854" y="33"/>
                  </a:lnTo>
                  <a:lnTo>
                    <a:pt x="1840" y="25"/>
                  </a:lnTo>
                  <a:lnTo>
                    <a:pt x="1826" y="17"/>
                  </a:lnTo>
                  <a:lnTo>
                    <a:pt x="1812" y="10"/>
                  </a:lnTo>
                  <a:lnTo>
                    <a:pt x="1796" y="4"/>
                  </a:lnTo>
                  <a:lnTo>
                    <a:pt x="1782" y="0"/>
                  </a:lnTo>
                  <a:lnTo>
                    <a:pt x="32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7" name="Rectangle 39"/>
            <p:cNvSpPr>
              <a:spLocks noChangeArrowheads="1"/>
            </p:cNvSpPr>
            <p:nvPr/>
          </p:nvSpPr>
          <p:spPr bwMode="auto">
            <a:xfrm>
              <a:off x="2724150" y="1003299"/>
              <a:ext cx="26657" cy="11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
                  <a:solidFill>
                    <a:srgbClr val="000000"/>
                  </a:solidFill>
                  <a:latin typeface="Arial" panose="020B0604020202020204" pitchFamily="34" charset="0"/>
                </a:rPr>
                <a:t> </a:t>
              </a:r>
              <a:endParaRPr lang="en-US" altLang="en-US" sz="400">
                <a:solidFill>
                  <a:srgbClr val="000000"/>
                </a:solidFill>
                <a:latin typeface="Calibri" panose="020F0502020204030204" pitchFamily="34" charset="0"/>
              </a:endParaRPr>
            </a:p>
          </p:txBody>
        </p:sp>
        <p:sp>
          <p:nvSpPr>
            <p:cNvPr id="3118" name="Freeform 40"/>
            <p:cNvSpPr>
              <a:spLocks/>
            </p:cNvSpPr>
            <p:nvPr/>
          </p:nvSpPr>
          <p:spPr bwMode="auto">
            <a:xfrm>
              <a:off x="1739900" y="1373188"/>
              <a:ext cx="196850" cy="636587"/>
            </a:xfrm>
            <a:custGeom>
              <a:avLst/>
              <a:gdLst>
                <a:gd name="T0" fmla="*/ 2147483646 w 498"/>
                <a:gd name="T1" fmla="*/ 0 h 1606"/>
                <a:gd name="T2" fmla="*/ 2147483646 w 498"/>
                <a:gd name="T3" fmla="*/ 2147483646 h 1606"/>
                <a:gd name="T4" fmla="*/ 0 w 498"/>
                <a:gd name="T5" fmla="*/ 2147483646 h 1606"/>
                <a:gd name="T6" fmla="*/ 0 60000 65536"/>
                <a:gd name="T7" fmla="*/ 0 60000 65536"/>
                <a:gd name="T8" fmla="*/ 0 60000 65536"/>
              </a:gdLst>
              <a:ahLst/>
              <a:cxnLst>
                <a:cxn ang="T6">
                  <a:pos x="T0" y="T1"/>
                </a:cxn>
                <a:cxn ang="T7">
                  <a:pos x="T2" y="T3"/>
                </a:cxn>
                <a:cxn ang="T8">
                  <a:pos x="T4" y="T5"/>
                </a:cxn>
              </a:cxnLst>
              <a:rect l="0" t="0" r="r" b="b"/>
              <a:pathLst>
                <a:path w="498" h="1606">
                  <a:moveTo>
                    <a:pt x="498" y="0"/>
                  </a:moveTo>
                  <a:lnTo>
                    <a:pt x="498" y="1606"/>
                  </a:lnTo>
                  <a:lnTo>
                    <a:pt x="0" y="160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9" name="Freeform 41"/>
            <p:cNvSpPr>
              <a:spLocks/>
            </p:cNvSpPr>
            <p:nvPr/>
          </p:nvSpPr>
          <p:spPr bwMode="auto">
            <a:xfrm>
              <a:off x="1898650" y="1303338"/>
              <a:ext cx="77788" cy="79375"/>
            </a:xfrm>
            <a:custGeom>
              <a:avLst/>
              <a:gdLst>
                <a:gd name="T0" fmla="*/ 0 w 197"/>
                <a:gd name="T1" fmla="*/ 2147483646 h 198"/>
                <a:gd name="T2" fmla="*/ 2147483646 w 197"/>
                <a:gd name="T3" fmla="*/ 0 h 198"/>
                <a:gd name="T4" fmla="*/ 2147483646 w 197"/>
                <a:gd name="T5" fmla="*/ 2147483646 h 198"/>
                <a:gd name="T6" fmla="*/ 0 w 197"/>
                <a:gd name="T7" fmla="*/ 2147483646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 h="198">
                  <a:moveTo>
                    <a:pt x="0" y="198"/>
                  </a:moveTo>
                  <a:lnTo>
                    <a:pt x="99" y="0"/>
                  </a:lnTo>
                  <a:lnTo>
                    <a:pt x="197" y="198"/>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0" name="Freeform 42"/>
            <p:cNvSpPr>
              <a:spLocks/>
            </p:cNvSpPr>
            <p:nvPr/>
          </p:nvSpPr>
          <p:spPr bwMode="auto">
            <a:xfrm>
              <a:off x="1747838" y="1293813"/>
              <a:ext cx="349250" cy="1849437"/>
            </a:xfrm>
            <a:custGeom>
              <a:avLst/>
              <a:gdLst>
                <a:gd name="T0" fmla="*/ 2147483646 w 881"/>
                <a:gd name="T1" fmla="*/ 0 h 4658"/>
                <a:gd name="T2" fmla="*/ 2147483646 w 881"/>
                <a:gd name="T3" fmla="*/ 2147483646 h 4658"/>
                <a:gd name="T4" fmla="*/ 0 w 881"/>
                <a:gd name="T5" fmla="*/ 2147483646 h 4658"/>
                <a:gd name="T6" fmla="*/ 0 w 881"/>
                <a:gd name="T7" fmla="*/ 2147483646 h 46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1" h="4658">
                  <a:moveTo>
                    <a:pt x="881" y="0"/>
                  </a:moveTo>
                  <a:lnTo>
                    <a:pt x="881" y="2063"/>
                  </a:lnTo>
                  <a:lnTo>
                    <a:pt x="0" y="2063"/>
                  </a:lnTo>
                  <a:lnTo>
                    <a:pt x="0" y="4658"/>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1" name="Freeform 43"/>
            <p:cNvSpPr>
              <a:spLocks/>
            </p:cNvSpPr>
            <p:nvPr/>
          </p:nvSpPr>
          <p:spPr bwMode="auto">
            <a:xfrm>
              <a:off x="2681288" y="2225675"/>
              <a:ext cx="495300" cy="766763"/>
            </a:xfrm>
            <a:custGeom>
              <a:avLst/>
              <a:gdLst>
                <a:gd name="T0" fmla="*/ 0 w 1251"/>
                <a:gd name="T1" fmla="*/ 0 h 1931"/>
                <a:gd name="T2" fmla="*/ 0 w 1251"/>
                <a:gd name="T3" fmla="*/ 2147483646 h 1931"/>
                <a:gd name="T4" fmla="*/ 2147483646 w 1251"/>
                <a:gd name="T5" fmla="*/ 2147483646 h 1931"/>
                <a:gd name="T6" fmla="*/ 2147483646 w 1251"/>
                <a:gd name="T7" fmla="*/ 2147483646 h 19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1" h="1931">
                  <a:moveTo>
                    <a:pt x="0" y="0"/>
                  </a:moveTo>
                  <a:lnTo>
                    <a:pt x="0" y="312"/>
                  </a:lnTo>
                  <a:lnTo>
                    <a:pt x="1251" y="312"/>
                  </a:lnTo>
                  <a:lnTo>
                    <a:pt x="1251" y="1931"/>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22" name="Group 44"/>
            <p:cNvGrpSpPr>
              <a:grpSpLocks/>
            </p:cNvGrpSpPr>
            <p:nvPr/>
          </p:nvGrpSpPr>
          <p:grpSpPr bwMode="auto">
            <a:xfrm>
              <a:off x="1735133" y="2847974"/>
              <a:ext cx="1430332" cy="461963"/>
              <a:chOff x="1093" y="1794"/>
              <a:chExt cx="901" cy="291"/>
            </a:xfrm>
          </p:grpSpPr>
          <p:sp>
            <p:nvSpPr>
              <p:cNvPr id="3134" name="Freeform 56"/>
              <p:cNvSpPr>
                <a:spLocks noEditPoints="1"/>
              </p:cNvSpPr>
              <p:nvPr/>
            </p:nvSpPr>
            <p:spPr bwMode="auto">
              <a:xfrm>
                <a:off x="1448" y="1876"/>
                <a:ext cx="189" cy="209"/>
              </a:xfrm>
              <a:custGeom>
                <a:avLst/>
                <a:gdLst>
                  <a:gd name="T0" fmla="*/ 0 w 758"/>
                  <a:gd name="T1" fmla="*/ 5 h 835"/>
                  <a:gd name="T2" fmla="*/ 0 w 758"/>
                  <a:gd name="T3" fmla="*/ 5 h 835"/>
                  <a:gd name="T4" fmla="*/ 0 w 758"/>
                  <a:gd name="T5" fmla="*/ 4 h 835"/>
                  <a:gd name="T6" fmla="*/ 1 w 758"/>
                  <a:gd name="T7" fmla="*/ 3 h 835"/>
                  <a:gd name="T8" fmla="*/ 1 w 758"/>
                  <a:gd name="T9" fmla="*/ 2 h 835"/>
                  <a:gd name="T10" fmla="*/ 2 w 758"/>
                  <a:gd name="T11" fmla="*/ 2 h 835"/>
                  <a:gd name="T12" fmla="*/ 2 w 758"/>
                  <a:gd name="T13" fmla="*/ 1 h 835"/>
                  <a:gd name="T14" fmla="*/ 3 w 758"/>
                  <a:gd name="T15" fmla="*/ 1 h 835"/>
                  <a:gd name="T16" fmla="*/ 4 w 758"/>
                  <a:gd name="T17" fmla="*/ 0 h 835"/>
                  <a:gd name="T18" fmla="*/ 5 w 758"/>
                  <a:gd name="T19" fmla="*/ 0 h 835"/>
                  <a:gd name="T20" fmla="*/ 6 w 758"/>
                  <a:gd name="T21" fmla="*/ 0 h 835"/>
                  <a:gd name="T22" fmla="*/ 7 w 758"/>
                  <a:gd name="T23" fmla="*/ 0 h 835"/>
                  <a:gd name="T24" fmla="*/ 7 w 758"/>
                  <a:gd name="T25" fmla="*/ 0 h 835"/>
                  <a:gd name="T26" fmla="*/ 8 w 758"/>
                  <a:gd name="T27" fmla="*/ 1 h 835"/>
                  <a:gd name="T28" fmla="*/ 9 w 758"/>
                  <a:gd name="T29" fmla="*/ 1 h 835"/>
                  <a:gd name="T30" fmla="*/ 10 w 758"/>
                  <a:gd name="T31" fmla="*/ 2 h 835"/>
                  <a:gd name="T32" fmla="*/ 10 w 758"/>
                  <a:gd name="T33" fmla="*/ 2 h 835"/>
                  <a:gd name="T34" fmla="*/ 11 w 758"/>
                  <a:gd name="T35" fmla="*/ 3 h 835"/>
                  <a:gd name="T36" fmla="*/ 11 w 758"/>
                  <a:gd name="T37" fmla="*/ 4 h 835"/>
                  <a:gd name="T38" fmla="*/ 11 w 758"/>
                  <a:gd name="T39" fmla="*/ 5 h 835"/>
                  <a:gd name="T40" fmla="*/ 12 w 758"/>
                  <a:gd name="T41" fmla="*/ 5 h 835"/>
                  <a:gd name="T42" fmla="*/ 12 w 758"/>
                  <a:gd name="T43" fmla="*/ 6 h 835"/>
                  <a:gd name="T44" fmla="*/ 12 w 758"/>
                  <a:gd name="T45" fmla="*/ 7 h 835"/>
                  <a:gd name="T46" fmla="*/ 11 w 758"/>
                  <a:gd name="T47" fmla="*/ 8 h 835"/>
                  <a:gd name="T48" fmla="*/ 11 w 758"/>
                  <a:gd name="T49" fmla="*/ 9 h 835"/>
                  <a:gd name="T50" fmla="*/ 11 w 758"/>
                  <a:gd name="T51" fmla="*/ 9 h 835"/>
                  <a:gd name="T52" fmla="*/ 10 w 758"/>
                  <a:gd name="T53" fmla="*/ 10 h 835"/>
                  <a:gd name="T54" fmla="*/ 10 w 758"/>
                  <a:gd name="T55" fmla="*/ 11 h 835"/>
                  <a:gd name="T56" fmla="*/ 9 w 758"/>
                  <a:gd name="T57" fmla="*/ 11 h 835"/>
                  <a:gd name="T58" fmla="*/ 8 w 758"/>
                  <a:gd name="T59" fmla="*/ 12 h 835"/>
                  <a:gd name="T60" fmla="*/ 7 w 758"/>
                  <a:gd name="T61" fmla="*/ 12 h 835"/>
                  <a:gd name="T62" fmla="*/ 6 w 758"/>
                  <a:gd name="T63" fmla="*/ 12 h 835"/>
                  <a:gd name="T64" fmla="*/ 5 w 758"/>
                  <a:gd name="T65" fmla="*/ 12 h 835"/>
                  <a:gd name="T66" fmla="*/ 5 w 758"/>
                  <a:gd name="T67" fmla="*/ 12 h 835"/>
                  <a:gd name="T68" fmla="*/ 4 w 758"/>
                  <a:gd name="T69" fmla="*/ 12 h 835"/>
                  <a:gd name="T70" fmla="*/ 3 w 758"/>
                  <a:gd name="T71" fmla="*/ 11 h 835"/>
                  <a:gd name="T72" fmla="*/ 2 w 758"/>
                  <a:gd name="T73" fmla="*/ 11 h 835"/>
                  <a:gd name="T74" fmla="*/ 2 w 758"/>
                  <a:gd name="T75" fmla="*/ 10 h 835"/>
                  <a:gd name="T76" fmla="*/ 1 w 758"/>
                  <a:gd name="T77" fmla="*/ 10 h 835"/>
                  <a:gd name="T78" fmla="*/ 1 w 758"/>
                  <a:gd name="T79" fmla="*/ 9 h 835"/>
                  <a:gd name="T80" fmla="*/ 0 w 758"/>
                  <a:gd name="T81" fmla="*/ 8 h 835"/>
                  <a:gd name="T82" fmla="*/ 0 w 758"/>
                  <a:gd name="T83" fmla="*/ 7 h 835"/>
                  <a:gd name="T84" fmla="*/ 0 w 758"/>
                  <a:gd name="T85" fmla="*/ 6 h 835"/>
                  <a:gd name="T86" fmla="*/ 3 w 758"/>
                  <a:gd name="T87" fmla="*/ 11 h 835"/>
                  <a:gd name="T88" fmla="*/ 9 w 758"/>
                  <a:gd name="T89" fmla="*/ 11 h 835"/>
                  <a:gd name="T90" fmla="*/ 8 w 758"/>
                  <a:gd name="T91" fmla="*/ 11 h 835"/>
                  <a:gd name="T92" fmla="*/ 8 w 758"/>
                  <a:gd name="T93" fmla="*/ 12 h 835"/>
                  <a:gd name="T94" fmla="*/ 7 w 758"/>
                  <a:gd name="T95" fmla="*/ 12 h 835"/>
                  <a:gd name="T96" fmla="*/ 7 w 758"/>
                  <a:gd name="T97" fmla="*/ 12 h 835"/>
                  <a:gd name="T98" fmla="*/ 6 w 758"/>
                  <a:gd name="T99" fmla="*/ 12 h 835"/>
                  <a:gd name="T100" fmla="*/ 6 w 758"/>
                  <a:gd name="T101" fmla="*/ 12 h 835"/>
                  <a:gd name="T102" fmla="*/ 5 w 758"/>
                  <a:gd name="T103" fmla="*/ 12 h 835"/>
                  <a:gd name="T104" fmla="*/ 4 w 758"/>
                  <a:gd name="T105" fmla="*/ 12 h 835"/>
                  <a:gd name="T106" fmla="*/ 4 w 758"/>
                  <a:gd name="T107" fmla="*/ 12 h 835"/>
                  <a:gd name="T108" fmla="*/ 3 w 758"/>
                  <a:gd name="T109" fmla="*/ 11 h 835"/>
                  <a:gd name="T110" fmla="*/ 3 w 758"/>
                  <a:gd name="T111" fmla="*/ 11 h 8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58" h="835">
                    <a:moveTo>
                      <a:pt x="0" y="379"/>
                    </a:moveTo>
                    <a:lnTo>
                      <a:pt x="0" y="360"/>
                    </a:lnTo>
                    <a:lnTo>
                      <a:pt x="1" y="340"/>
                    </a:lnTo>
                    <a:lnTo>
                      <a:pt x="3" y="321"/>
                    </a:lnTo>
                    <a:lnTo>
                      <a:pt x="7" y="303"/>
                    </a:lnTo>
                    <a:lnTo>
                      <a:pt x="12" y="285"/>
                    </a:lnTo>
                    <a:lnTo>
                      <a:pt x="16" y="267"/>
                    </a:lnTo>
                    <a:lnTo>
                      <a:pt x="22" y="249"/>
                    </a:lnTo>
                    <a:lnTo>
                      <a:pt x="29" y="232"/>
                    </a:lnTo>
                    <a:lnTo>
                      <a:pt x="37" y="215"/>
                    </a:lnTo>
                    <a:lnTo>
                      <a:pt x="45" y="199"/>
                    </a:lnTo>
                    <a:lnTo>
                      <a:pt x="54" y="183"/>
                    </a:lnTo>
                    <a:lnTo>
                      <a:pt x="64" y="168"/>
                    </a:lnTo>
                    <a:lnTo>
                      <a:pt x="74" y="152"/>
                    </a:lnTo>
                    <a:lnTo>
                      <a:pt x="86" y="138"/>
                    </a:lnTo>
                    <a:lnTo>
                      <a:pt x="98" y="124"/>
                    </a:lnTo>
                    <a:lnTo>
                      <a:pt x="110" y="111"/>
                    </a:lnTo>
                    <a:lnTo>
                      <a:pt x="123" y="99"/>
                    </a:lnTo>
                    <a:lnTo>
                      <a:pt x="137" y="87"/>
                    </a:lnTo>
                    <a:lnTo>
                      <a:pt x="151" y="76"/>
                    </a:lnTo>
                    <a:lnTo>
                      <a:pt x="167" y="65"/>
                    </a:lnTo>
                    <a:lnTo>
                      <a:pt x="182" y="55"/>
                    </a:lnTo>
                    <a:lnTo>
                      <a:pt x="198" y="46"/>
                    </a:lnTo>
                    <a:lnTo>
                      <a:pt x="214" y="38"/>
                    </a:lnTo>
                    <a:lnTo>
                      <a:pt x="231" y="29"/>
                    </a:lnTo>
                    <a:lnTo>
                      <a:pt x="249" y="24"/>
                    </a:lnTo>
                    <a:lnTo>
                      <a:pt x="265" y="18"/>
                    </a:lnTo>
                    <a:lnTo>
                      <a:pt x="284" y="12"/>
                    </a:lnTo>
                    <a:lnTo>
                      <a:pt x="302" y="8"/>
                    </a:lnTo>
                    <a:lnTo>
                      <a:pt x="321" y="5"/>
                    </a:lnTo>
                    <a:lnTo>
                      <a:pt x="340" y="2"/>
                    </a:lnTo>
                    <a:lnTo>
                      <a:pt x="359" y="1"/>
                    </a:lnTo>
                    <a:lnTo>
                      <a:pt x="379" y="0"/>
                    </a:lnTo>
                    <a:lnTo>
                      <a:pt x="398" y="1"/>
                    </a:lnTo>
                    <a:lnTo>
                      <a:pt x="418" y="2"/>
                    </a:lnTo>
                    <a:lnTo>
                      <a:pt x="437" y="5"/>
                    </a:lnTo>
                    <a:lnTo>
                      <a:pt x="455" y="8"/>
                    </a:lnTo>
                    <a:lnTo>
                      <a:pt x="473" y="12"/>
                    </a:lnTo>
                    <a:lnTo>
                      <a:pt x="491" y="18"/>
                    </a:lnTo>
                    <a:lnTo>
                      <a:pt x="509" y="24"/>
                    </a:lnTo>
                    <a:lnTo>
                      <a:pt x="526" y="29"/>
                    </a:lnTo>
                    <a:lnTo>
                      <a:pt x="543" y="38"/>
                    </a:lnTo>
                    <a:lnTo>
                      <a:pt x="559" y="46"/>
                    </a:lnTo>
                    <a:lnTo>
                      <a:pt x="575" y="55"/>
                    </a:lnTo>
                    <a:lnTo>
                      <a:pt x="591" y="65"/>
                    </a:lnTo>
                    <a:lnTo>
                      <a:pt x="605" y="76"/>
                    </a:lnTo>
                    <a:lnTo>
                      <a:pt x="620" y="87"/>
                    </a:lnTo>
                    <a:lnTo>
                      <a:pt x="633" y="99"/>
                    </a:lnTo>
                    <a:lnTo>
                      <a:pt x="646" y="111"/>
                    </a:lnTo>
                    <a:lnTo>
                      <a:pt x="659" y="124"/>
                    </a:lnTo>
                    <a:lnTo>
                      <a:pt x="671" y="138"/>
                    </a:lnTo>
                    <a:lnTo>
                      <a:pt x="682" y="152"/>
                    </a:lnTo>
                    <a:lnTo>
                      <a:pt x="692" y="168"/>
                    </a:lnTo>
                    <a:lnTo>
                      <a:pt x="703" y="183"/>
                    </a:lnTo>
                    <a:lnTo>
                      <a:pt x="711" y="199"/>
                    </a:lnTo>
                    <a:lnTo>
                      <a:pt x="720" y="215"/>
                    </a:lnTo>
                    <a:lnTo>
                      <a:pt x="728" y="232"/>
                    </a:lnTo>
                    <a:lnTo>
                      <a:pt x="735" y="249"/>
                    </a:lnTo>
                    <a:lnTo>
                      <a:pt x="741" y="267"/>
                    </a:lnTo>
                    <a:lnTo>
                      <a:pt x="746" y="285"/>
                    </a:lnTo>
                    <a:lnTo>
                      <a:pt x="750" y="303"/>
                    </a:lnTo>
                    <a:lnTo>
                      <a:pt x="753" y="321"/>
                    </a:lnTo>
                    <a:lnTo>
                      <a:pt x="755" y="340"/>
                    </a:lnTo>
                    <a:lnTo>
                      <a:pt x="758" y="360"/>
                    </a:lnTo>
                    <a:lnTo>
                      <a:pt x="758" y="379"/>
                    </a:lnTo>
                    <a:lnTo>
                      <a:pt x="758" y="400"/>
                    </a:lnTo>
                    <a:lnTo>
                      <a:pt x="755" y="418"/>
                    </a:lnTo>
                    <a:lnTo>
                      <a:pt x="753" y="437"/>
                    </a:lnTo>
                    <a:lnTo>
                      <a:pt x="750" y="456"/>
                    </a:lnTo>
                    <a:lnTo>
                      <a:pt x="746" y="474"/>
                    </a:lnTo>
                    <a:lnTo>
                      <a:pt x="741" y="492"/>
                    </a:lnTo>
                    <a:lnTo>
                      <a:pt x="735" y="509"/>
                    </a:lnTo>
                    <a:lnTo>
                      <a:pt x="728" y="527"/>
                    </a:lnTo>
                    <a:lnTo>
                      <a:pt x="720" y="544"/>
                    </a:lnTo>
                    <a:lnTo>
                      <a:pt x="711" y="560"/>
                    </a:lnTo>
                    <a:lnTo>
                      <a:pt x="703" y="576"/>
                    </a:lnTo>
                    <a:lnTo>
                      <a:pt x="692" y="591"/>
                    </a:lnTo>
                    <a:lnTo>
                      <a:pt x="682" y="606"/>
                    </a:lnTo>
                    <a:lnTo>
                      <a:pt x="671" y="621"/>
                    </a:lnTo>
                    <a:lnTo>
                      <a:pt x="659" y="635"/>
                    </a:lnTo>
                    <a:lnTo>
                      <a:pt x="646" y="648"/>
                    </a:lnTo>
                    <a:lnTo>
                      <a:pt x="633" y="661"/>
                    </a:lnTo>
                    <a:lnTo>
                      <a:pt x="620" y="673"/>
                    </a:lnTo>
                    <a:lnTo>
                      <a:pt x="605" y="683"/>
                    </a:lnTo>
                    <a:lnTo>
                      <a:pt x="591" y="694"/>
                    </a:lnTo>
                    <a:lnTo>
                      <a:pt x="575" y="705"/>
                    </a:lnTo>
                    <a:lnTo>
                      <a:pt x="559" y="713"/>
                    </a:lnTo>
                    <a:lnTo>
                      <a:pt x="543" y="721"/>
                    </a:lnTo>
                    <a:lnTo>
                      <a:pt x="526" y="729"/>
                    </a:lnTo>
                    <a:lnTo>
                      <a:pt x="509" y="736"/>
                    </a:lnTo>
                    <a:lnTo>
                      <a:pt x="491" y="742"/>
                    </a:lnTo>
                    <a:lnTo>
                      <a:pt x="473" y="747"/>
                    </a:lnTo>
                    <a:lnTo>
                      <a:pt x="455" y="751"/>
                    </a:lnTo>
                    <a:lnTo>
                      <a:pt x="437" y="754"/>
                    </a:lnTo>
                    <a:lnTo>
                      <a:pt x="418" y="757"/>
                    </a:lnTo>
                    <a:lnTo>
                      <a:pt x="398" y="759"/>
                    </a:lnTo>
                    <a:lnTo>
                      <a:pt x="379" y="759"/>
                    </a:lnTo>
                    <a:lnTo>
                      <a:pt x="359" y="759"/>
                    </a:lnTo>
                    <a:lnTo>
                      <a:pt x="340" y="757"/>
                    </a:lnTo>
                    <a:lnTo>
                      <a:pt x="321" y="754"/>
                    </a:lnTo>
                    <a:lnTo>
                      <a:pt x="302" y="751"/>
                    </a:lnTo>
                    <a:lnTo>
                      <a:pt x="284" y="747"/>
                    </a:lnTo>
                    <a:lnTo>
                      <a:pt x="265" y="742"/>
                    </a:lnTo>
                    <a:lnTo>
                      <a:pt x="249" y="736"/>
                    </a:lnTo>
                    <a:lnTo>
                      <a:pt x="231" y="729"/>
                    </a:lnTo>
                    <a:lnTo>
                      <a:pt x="214" y="721"/>
                    </a:lnTo>
                    <a:lnTo>
                      <a:pt x="198" y="713"/>
                    </a:lnTo>
                    <a:lnTo>
                      <a:pt x="182" y="705"/>
                    </a:lnTo>
                    <a:lnTo>
                      <a:pt x="167" y="694"/>
                    </a:lnTo>
                    <a:lnTo>
                      <a:pt x="151" y="683"/>
                    </a:lnTo>
                    <a:lnTo>
                      <a:pt x="137" y="673"/>
                    </a:lnTo>
                    <a:lnTo>
                      <a:pt x="123" y="661"/>
                    </a:lnTo>
                    <a:lnTo>
                      <a:pt x="110" y="648"/>
                    </a:lnTo>
                    <a:lnTo>
                      <a:pt x="98" y="635"/>
                    </a:lnTo>
                    <a:lnTo>
                      <a:pt x="86" y="621"/>
                    </a:lnTo>
                    <a:lnTo>
                      <a:pt x="74" y="606"/>
                    </a:lnTo>
                    <a:lnTo>
                      <a:pt x="64" y="591"/>
                    </a:lnTo>
                    <a:lnTo>
                      <a:pt x="54" y="576"/>
                    </a:lnTo>
                    <a:lnTo>
                      <a:pt x="45" y="560"/>
                    </a:lnTo>
                    <a:lnTo>
                      <a:pt x="37" y="544"/>
                    </a:lnTo>
                    <a:lnTo>
                      <a:pt x="29" y="527"/>
                    </a:lnTo>
                    <a:lnTo>
                      <a:pt x="22" y="509"/>
                    </a:lnTo>
                    <a:lnTo>
                      <a:pt x="16" y="492"/>
                    </a:lnTo>
                    <a:lnTo>
                      <a:pt x="12" y="474"/>
                    </a:lnTo>
                    <a:lnTo>
                      <a:pt x="7" y="456"/>
                    </a:lnTo>
                    <a:lnTo>
                      <a:pt x="3" y="437"/>
                    </a:lnTo>
                    <a:lnTo>
                      <a:pt x="1" y="418"/>
                    </a:lnTo>
                    <a:lnTo>
                      <a:pt x="0" y="400"/>
                    </a:lnTo>
                    <a:lnTo>
                      <a:pt x="0" y="379"/>
                    </a:lnTo>
                    <a:close/>
                    <a:moveTo>
                      <a:pt x="189" y="706"/>
                    </a:moveTo>
                    <a:lnTo>
                      <a:pt x="0" y="835"/>
                    </a:lnTo>
                    <a:lnTo>
                      <a:pt x="758" y="835"/>
                    </a:lnTo>
                    <a:lnTo>
                      <a:pt x="568" y="706"/>
                    </a:lnTo>
                    <a:lnTo>
                      <a:pt x="558" y="712"/>
                    </a:lnTo>
                    <a:lnTo>
                      <a:pt x="546" y="719"/>
                    </a:lnTo>
                    <a:lnTo>
                      <a:pt x="535" y="723"/>
                    </a:lnTo>
                    <a:lnTo>
                      <a:pt x="523" y="729"/>
                    </a:lnTo>
                    <a:lnTo>
                      <a:pt x="511" y="734"/>
                    </a:lnTo>
                    <a:lnTo>
                      <a:pt x="499" y="738"/>
                    </a:lnTo>
                    <a:lnTo>
                      <a:pt x="488" y="742"/>
                    </a:lnTo>
                    <a:lnTo>
                      <a:pt x="476" y="746"/>
                    </a:lnTo>
                    <a:lnTo>
                      <a:pt x="464" y="748"/>
                    </a:lnTo>
                    <a:lnTo>
                      <a:pt x="452" y="752"/>
                    </a:lnTo>
                    <a:lnTo>
                      <a:pt x="440" y="754"/>
                    </a:lnTo>
                    <a:lnTo>
                      <a:pt x="427" y="755"/>
                    </a:lnTo>
                    <a:lnTo>
                      <a:pt x="415" y="757"/>
                    </a:lnTo>
                    <a:lnTo>
                      <a:pt x="404" y="758"/>
                    </a:lnTo>
                    <a:lnTo>
                      <a:pt x="391" y="759"/>
                    </a:lnTo>
                    <a:lnTo>
                      <a:pt x="379" y="759"/>
                    </a:lnTo>
                    <a:lnTo>
                      <a:pt x="366" y="759"/>
                    </a:lnTo>
                    <a:lnTo>
                      <a:pt x="354" y="758"/>
                    </a:lnTo>
                    <a:lnTo>
                      <a:pt x="342" y="757"/>
                    </a:lnTo>
                    <a:lnTo>
                      <a:pt x="329" y="755"/>
                    </a:lnTo>
                    <a:lnTo>
                      <a:pt x="317" y="754"/>
                    </a:lnTo>
                    <a:lnTo>
                      <a:pt x="305" y="752"/>
                    </a:lnTo>
                    <a:lnTo>
                      <a:pt x="292" y="748"/>
                    </a:lnTo>
                    <a:lnTo>
                      <a:pt x="280" y="746"/>
                    </a:lnTo>
                    <a:lnTo>
                      <a:pt x="269" y="742"/>
                    </a:lnTo>
                    <a:lnTo>
                      <a:pt x="257" y="738"/>
                    </a:lnTo>
                    <a:lnTo>
                      <a:pt x="245" y="734"/>
                    </a:lnTo>
                    <a:lnTo>
                      <a:pt x="234" y="729"/>
                    </a:lnTo>
                    <a:lnTo>
                      <a:pt x="222" y="723"/>
                    </a:lnTo>
                    <a:lnTo>
                      <a:pt x="211" y="719"/>
                    </a:lnTo>
                    <a:lnTo>
                      <a:pt x="200" y="712"/>
                    </a:lnTo>
                    <a:lnTo>
                      <a:pt x="189" y="7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5" name="Freeform 57"/>
              <p:cNvSpPr>
                <a:spLocks/>
              </p:cNvSpPr>
              <p:nvPr/>
            </p:nvSpPr>
            <p:spPr bwMode="auto">
              <a:xfrm>
                <a:off x="1448" y="1876"/>
                <a:ext cx="189" cy="190"/>
              </a:xfrm>
              <a:custGeom>
                <a:avLst/>
                <a:gdLst>
                  <a:gd name="T0" fmla="*/ 0 w 758"/>
                  <a:gd name="T1" fmla="*/ 5 h 759"/>
                  <a:gd name="T2" fmla="*/ 0 w 758"/>
                  <a:gd name="T3" fmla="*/ 5 h 759"/>
                  <a:gd name="T4" fmla="*/ 0 w 758"/>
                  <a:gd name="T5" fmla="*/ 4 h 759"/>
                  <a:gd name="T6" fmla="*/ 1 w 758"/>
                  <a:gd name="T7" fmla="*/ 3 h 759"/>
                  <a:gd name="T8" fmla="*/ 1 w 758"/>
                  <a:gd name="T9" fmla="*/ 2 h 759"/>
                  <a:gd name="T10" fmla="*/ 2 w 758"/>
                  <a:gd name="T11" fmla="*/ 2 h 759"/>
                  <a:gd name="T12" fmla="*/ 2 w 758"/>
                  <a:gd name="T13" fmla="*/ 1 h 759"/>
                  <a:gd name="T14" fmla="*/ 3 w 758"/>
                  <a:gd name="T15" fmla="*/ 1 h 759"/>
                  <a:gd name="T16" fmla="*/ 4 w 758"/>
                  <a:gd name="T17" fmla="*/ 0 h 759"/>
                  <a:gd name="T18" fmla="*/ 5 w 758"/>
                  <a:gd name="T19" fmla="*/ 0 h 759"/>
                  <a:gd name="T20" fmla="*/ 6 w 758"/>
                  <a:gd name="T21" fmla="*/ 0 h 759"/>
                  <a:gd name="T22" fmla="*/ 7 w 758"/>
                  <a:gd name="T23" fmla="*/ 0 h 759"/>
                  <a:gd name="T24" fmla="*/ 7 w 758"/>
                  <a:gd name="T25" fmla="*/ 0 h 759"/>
                  <a:gd name="T26" fmla="*/ 8 w 758"/>
                  <a:gd name="T27" fmla="*/ 1 h 759"/>
                  <a:gd name="T28" fmla="*/ 9 w 758"/>
                  <a:gd name="T29" fmla="*/ 1 h 759"/>
                  <a:gd name="T30" fmla="*/ 10 w 758"/>
                  <a:gd name="T31" fmla="*/ 2 h 759"/>
                  <a:gd name="T32" fmla="*/ 10 w 758"/>
                  <a:gd name="T33" fmla="*/ 2 h 759"/>
                  <a:gd name="T34" fmla="*/ 11 w 758"/>
                  <a:gd name="T35" fmla="*/ 3 h 759"/>
                  <a:gd name="T36" fmla="*/ 11 w 758"/>
                  <a:gd name="T37" fmla="*/ 4 h 759"/>
                  <a:gd name="T38" fmla="*/ 11 w 758"/>
                  <a:gd name="T39" fmla="*/ 5 h 759"/>
                  <a:gd name="T40" fmla="*/ 12 w 758"/>
                  <a:gd name="T41" fmla="*/ 5 h 759"/>
                  <a:gd name="T42" fmla="*/ 12 w 758"/>
                  <a:gd name="T43" fmla="*/ 6 h 759"/>
                  <a:gd name="T44" fmla="*/ 12 w 758"/>
                  <a:gd name="T45" fmla="*/ 7 h 759"/>
                  <a:gd name="T46" fmla="*/ 11 w 758"/>
                  <a:gd name="T47" fmla="*/ 8 h 759"/>
                  <a:gd name="T48" fmla="*/ 11 w 758"/>
                  <a:gd name="T49" fmla="*/ 9 h 759"/>
                  <a:gd name="T50" fmla="*/ 11 w 758"/>
                  <a:gd name="T51" fmla="*/ 9 h 759"/>
                  <a:gd name="T52" fmla="*/ 10 w 758"/>
                  <a:gd name="T53" fmla="*/ 10 h 759"/>
                  <a:gd name="T54" fmla="*/ 10 w 758"/>
                  <a:gd name="T55" fmla="*/ 11 h 759"/>
                  <a:gd name="T56" fmla="*/ 9 w 758"/>
                  <a:gd name="T57" fmla="*/ 11 h 759"/>
                  <a:gd name="T58" fmla="*/ 8 w 758"/>
                  <a:gd name="T59" fmla="*/ 12 h 759"/>
                  <a:gd name="T60" fmla="*/ 7 w 758"/>
                  <a:gd name="T61" fmla="*/ 12 h 759"/>
                  <a:gd name="T62" fmla="*/ 6 w 758"/>
                  <a:gd name="T63" fmla="*/ 12 h 759"/>
                  <a:gd name="T64" fmla="*/ 5 w 758"/>
                  <a:gd name="T65" fmla="*/ 12 h 759"/>
                  <a:gd name="T66" fmla="*/ 5 w 758"/>
                  <a:gd name="T67" fmla="*/ 12 h 759"/>
                  <a:gd name="T68" fmla="*/ 4 w 758"/>
                  <a:gd name="T69" fmla="*/ 12 h 759"/>
                  <a:gd name="T70" fmla="*/ 3 w 758"/>
                  <a:gd name="T71" fmla="*/ 11 h 759"/>
                  <a:gd name="T72" fmla="*/ 2 w 758"/>
                  <a:gd name="T73" fmla="*/ 11 h 759"/>
                  <a:gd name="T74" fmla="*/ 2 w 758"/>
                  <a:gd name="T75" fmla="*/ 10 h 759"/>
                  <a:gd name="T76" fmla="*/ 1 w 758"/>
                  <a:gd name="T77" fmla="*/ 10 h 759"/>
                  <a:gd name="T78" fmla="*/ 1 w 758"/>
                  <a:gd name="T79" fmla="*/ 9 h 759"/>
                  <a:gd name="T80" fmla="*/ 0 w 758"/>
                  <a:gd name="T81" fmla="*/ 8 h 759"/>
                  <a:gd name="T82" fmla="*/ 0 w 758"/>
                  <a:gd name="T83" fmla="*/ 7 h 759"/>
                  <a:gd name="T84" fmla="*/ 0 w 758"/>
                  <a:gd name="T85" fmla="*/ 6 h 7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58" h="759">
                    <a:moveTo>
                      <a:pt x="0" y="379"/>
                    </a:moveTo>
                    <a:lnTo>
                      <a:pt x="0" y="360"/>
                    </a:lnTo>
                    <a:lnTo>
                      <a:pt x="1" y="340"/>
                    </a:lnTo>
                    <a:lnTo>
                      <a:pt x="3" y="321"/>
                    </a:lnTo>
                    <a:lnTo>
                      <a:pt x="7" y="303"/>
                    </a:lnTo>
                    <a:lnTo>
                      <a:pt x="12" y="285"/>
                    </a:lnTo>
                    <a:lnTo>
                      <a:pt x="16" y="267"/>
                    </a:lnTo>
                    <a:lnTo>
                      <a:pt x="22" y="249"/>
                    </a:lnTo>
                    <a:lnTo>
                      <a:pt x="29" y="232"/>
                    </a:lnTo>
                    <a:lnTo>
                      <a:pt x="37" y="215"/>
                    </a:lnTo>
                    <a:lnTo>
                      <a:pt x="45" y="199"/>
                    </a:lnTo>
                    <a:lnTo>
                      <a:pt x="54" y="183"/>
                    </a:lnTo>
                    <a:lnTo>
                      <a:pt x="64" y="168"/>
                    </a:lnTo>
                    <a:lnTo>
                      <a:pt x="74" y="152"/>
                    </a:lnTo>
                    <a:lnTo>
                      <a:pt x="86" y="138"/>
                    </a:lnTo>
                    <a:lnTo>
                      <a:pt x="98" y="124"/>
                    </a:lnTo>
                    <a:lnTo>
                      <a:pt x="110" y="111"/>
                    </a:lnTo>
                    <a:lnTo>
                      <a:pt x="123" y="99"/>
                    </a:lnTo>
                    <a:lnTo>
                      <a:pt x="137" y="87"/>
                    </a:lnTo>
                    <a:lnTo>
                      <a:pt x="151" y="76"/>
                    </a:lnTo>
                    <a:lnTo>
                      <a:pt x="167" y="65"/>
                    </a:lnTo>
                    <a:lnTo>
                      <a:pt x="182" y="55"/>
                    </a:lnTo>
                    <a:lnTo>
                      <a:pt x="198" y="46"/>
                    </a:lnTo>
                    <a:lnTo>
                      <a:pt x="214" y="38"/>
                    </a:lnTo>
                    <a:lnTo>
                      <a:pt x="231" y="29"/>
                    </a:lnTo>
                    <a:lnTo>
                      <a:pt x="249" y="24"/>
                    </a:lnTo>
                    <a:lnTo>
                      <a:pt x="265" y="18"/>
                    </a:lnTo>
                    <a:lnTo>
                      <a:pt x="284" y="12"/>
                    </a:lnTo>
                    <a:lnTo>
                      <a:pt x="302" y="8"/>
                    </a:lnTo>
                    <a:lnTo>
                      <a:pt x="321" y="5"/>
                    </a:lnTo>
                    <a:lnTo>
                      <a:pt x="340" y="2"/>
                    </a:lnTo>
                    <a:lnTo>
                      <a:pt x="359" y="1"/>
                    </a:lnTo>
                    <a:lnTo>
                      <a:pt x="379" y="0"/>
                    </a:lnTo>
                    <a:lnTo>
                      <a:pt x="398" y="1"/>
                    </a:lnTo>
                    <a:lnTo>
                      <a:pt x="418" y="2"/>
                    </a:lnTo>
                    <a:lnTo>
                      <a:pt x="437" y="5"/>
                    </a:lnTo>
                    <a:lnTo>
                      <a:pt x="455" y="8"/>
                    </a:lnTo>
                    <a:lnTo>
                      <a:pt x="473" y="12"/>
                    </a:lnTo>
                    <a:lnTo>
                      <a:pt x="491" y="18"/>
                    </a:lnTo>
                    <a:lnTo>
                      <a:pt x="509" y="24"/>
                    </a:lnTo>
                    <a:lnTo>
                      <a:pt x="526" y="29"/>
                    </a:lnTo>
                    <a:lnTo>
                      <a:pt x="543" y="38"/>
                    </a:lnTo>
                    <a:lnTo>
                      <a:pt x="559" y="46"/>
                    </a:lnTo>
                    <a:lnTo>
                      <a:pt x="575" y="55"/>
                    </a:lnTo>
                    <a:lnTo>
                      <a:pt x="591" y="65"/>
                    </a:lnTo>
                    <a:lnTo>
                      <a:pt x="605" y="76"/>
                    </a:lnTo>
                    <a:lnTo>
                      <a:pt x="620" y="87"/>
                    </a:lnTo>
                    <a:lnTo>
                      <a:pt x="633" y="99"/>
                    </a:lnTo>
                    <a:lnTo>
                      <a:pt x="646" y="111"/>
                    </a:lnTo>
                    <a:lnTo>
                      <a:pt x="659" y="124"/>
                    </a:lnTo>
                    <a:lnTo>
                      <a:pt x="671" y="138"/>
                    </a:lnTo>
                    <a:lnTo>
                      <a:pt x="682" y="152"/>
                    </a:lnTo>
                    <a:lnTo>
                      <a:pt x="692" y="168"/>
                    </a:lnTo>
                    <a:lnTo>
                      <a:pt x="703" y="183"/>
                    </a:lnTo>
                    <a:lnTo>
                      <a:pt x="711" y="199"/>
                    </a:lnTo>
                    <a:lnTo>
                      <a:pt x="720" y="215"/>
                    </a:lnTo>
                    <a:lnTo>
                      <a:pt x="728" y="232"/>
                    </a:lnTo>
                    <a:lnTo>
                      <a:pt x="735" y="249"/>
                    </a:lnTo>
                    <a:lnTo>
                      <a:pt x="741" y="267"/>
                    </a:lnTo>
                    <a:lnTo>
                      <a:pt x="746" y="285"/>
                    </a:lnTo>
                    <a:lnTo>
                      <a:pt x="750" y="303"/>
                    </a:lnTo>
                    <a:lnTo>
                      <a:pt x="753" y="321"/>
                    </a:lnTo>
                    <a:lnTo>
                      <a:pt x="755" y="340"/>
                    </a:lnTo>
                    <a:lnTo>
                      <a:pt x="758" y="360"/>
                    </a:lnTo>
                    <a:lnTo>
                      <a:pt x="758" y="379"/>
                    </a:lnTo>
                    <a:lnTo>
                      <a:pt x="758" y="400"/>
                    </a:lnTo>
                    <a:lnTo>
                      <a:pt x="755" y="418"/>
                    </a:lnTo>
                    <a:lnTo>
                      <a:pt x="753" y="437"/>
                    </a:lnTo>
                    <a:lnTo>
                      <a:pt x="750" y="456"/>
                    </a:lnTo>
                    <a:lnTo>
                      <a:pt x="746" y="474"/>
                    </a:lnTo>
                    <a:lnTo>
                      <a:pt x="741" y="492"/>
                    </a:lnTo>
                    <a:lnTo>
                      <a:pt x="735" y="509"/>
                    </a:lnTo>
                    <a:lnTo>
                      <a:pt x="728" y="527"/>
                    </a:lnTo>
                    <a:lnTo>
                      <a:pt x="720" y="544"/>
                    </a:lnTo>
                    <a:lnTo>
                      <a:pt x="711" y="560"/>
                    </a:lnTo>
                    <a:lnTo>
                      <a:pt x="703" y="576"/>
                    </a:lnTo>
                    <a:lnTo>
                      <a:pt x="692" y="591"/>
                    </a:lnTo>
                    <a:lnTo>
                      <a:pt x="682" y="606"/>
                    </a:lnTo>
                    <a:lnTo>
                      <a:pt x="671" y="621"/>
                    </a:lnTo>
                    <a:lnTo>
                      <a:pt x="659" y="635"/>
                    </a:lnTo>
                    <a:lnTo>
                      <a:pt x="646" y="648"/>
                    </a:lnTo>
                    <a:lnTo>
                      <a:pt x="633" y="661"/>
                    </a:lnTo>
                    <a:lnTo>
                      <a:pt x="620" y="673"/>
                    </a:lnTo>
                    <a:lnTo>
                      <a:pt x="605" y="683"/>
                    </a:lnTo>
                    <a:lnTo>
                      <a:pt x="591" y="694"/>
                    </a:lnTo>
                    <a:lnTo>
                      <a:pt x="575" y="705"/>
                    </a:lnTo>
                    <a:lnTo>
                      <a:pt x="559" y="713"/>
                    </a:lnTo>
                    <a:lnTo>
                      <a:pt x="543" y="721"/>
                    </a:lnTo>
                    <a:lnTo>
                      <a:pt x="526" y="729"/>
                    </a:lnTo>
                    <a:lnTo>
                      <a:pt x="509" y="736"/>
                    </a:lnTo>
                    <a:lnTo>
                      <a:pt x="491" y="742"/>
                    </a:lnTo>
                    <a:lnTo>
                      <a:pt x="473" y="747"/>
                    </a:lnTo>
                    <a:lnTo>
                      <a:pt x="455" y="751"/>
                    </a:lnTo>
                    <a:lnTo>
                      <a:pt x="437" y="754"/>
                    </a:lnTo>
                    <a:lnTo>
                      <a:pt x="418" y="757"/>
                    </a:lnTo>
                    <a:lnTo>
                      <a:pt x="398" y="759"/>
                    </a:lnTo>
                    <a:lnTo>
                      <a:pt x="379" y="759"/>
                    </a:lnTo>
                    <a:lnTo>
                      <a:pt x="359" y="759"/>
                    </a:lnTo>
                    <a:lnTo>
                      <a:pt x="340" y="757"/>
                    </a:lnTo>
                    <a:lnTo>
                      <a:pt x="321" y="754"/>
                    </a:lnTo>
                    <a:lnTo>
                      <a:pt x="302" y="751"/>
                    </a:lnTo>
                    <a:lnTo>
                      <a:pt x="284" y="747"/>
                    </a:lnTo>
                    <a:lnTo>
                      <a:pt x="265" y="742"/>
                    </a:lnTo>
                    <a:lnTo>
                      <a:pt x="249" y="736"/>
                    </a:lnTo>
                    <a:lnTo>
                      <a:pt x="231" y="729"/>
                    </a:lnTo>
                    <a:lnTo>
                      <a:pt x="214" y="721"/>
                    </a:lnTo>
                    <a:lnTo>
                      <a:pt x="198" y="713"/>
                    </a:lnTo>
                    <a:lnTo>
                      <a:pt x="182" y="705"/>
                    </a:lnTo>
                    <a:lnTo>
                      <a:pt x="167" y="694"/>
                    </a:lnTo>
                    <a:lnTo>
                      <a:pt x="151" y="683"/>
                    </a:lnTo>
                    <a:lnTo>
                      <a:pt x="137" y="673"/>
                    </a:lnTo>
                    <a:lnTo>
                      <a:pt x="123" y="661"/>
                    </a:lnTo>
                    <a:lnTo>
                      <a:pt x="110" y="648"/>
                    </a:lnTo>
                    <a:lnTo>
                      <a:pt x="98" y="635"/>
                    </a:lnTo>
                    <a:lnTo>
                      <a:pt x="86" y="621"/>
                    </a:lnTo>
                    <a:lnTo>
                      <a:pt x="74" y="606"/>
                    </a:lnTo>
                    <a:lnTo>
                      <a:pt x="64" y="591"/>
                    </a:lnTo>
                    <a:lnTo>
                      <a:pt x="54" y="576"/>
                    </a:lnTo>
                    <a:lnTo>
                      <a:pt x="45" y="560"/>
                    </a:lnTo>
                    <a:lnTo>
                      <a:pt x="37" y="544"/>
                    </a:lnTo>
                    <a:lnTo>
                      <a:pt x="29" y="527"/>
                    </a:lnTo>
                    <a:lnTo>
                      <a:pt x="22" y="509"/>
                    </a:lnTo>
                    <a:lnTo>
                      <a:pt x="16" y="492"/>
                    </a:lnTo>
                    <a:lnTo>
                      <a:pt x="12" y="474"/>
                    </a:lnTo>
                    <a:lnTo>
                      <a:pt x="7" y="456"/>
                    </a:lnTo>
                    <a:lnTo>
                      <a:pt x="3" y="437"/>
                    </a:lnTo>
                    <a:lnTo>
                      <a:pt x="1" y="418"/>
                    </a:lnTo>
                    <a:lnTo>
                      <a:pt x="0" y="400"/>
                    </a:lnTo>
                    <a:lnTo>
                      <a:pt x="0" y="379"/>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6" name="Line 50"/>
              <p:cNvSpPr>
                <a:spLocks noChangeShapeType="1"/>
              </p:cNvSpPr>
              <p:nvPr/>
            </p:nvSpPr>
            <p:spPr bwMode="auto">
              <a:xfrm>
                <a:off x="1353" y="1971"/>
                <a:ext cx="14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7" name="Line 51"/>
              <p:cNvSpPr>
                <a:spLocks noChangeShapeType="1"/>
              </p:cNvSpPr>
              <p:nvPr/>
            </p:nvSpPr>
            <p:spPr bwMode="auto">
              <a:xfrm>
                <a:off x="1542" y="1876"/>
                <a:ext cx="14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8" name="Freeform 60"/>
              <p:cNvSpPr>
                <a:spLocks/>
              </p:cNvSpPr>
              <p:nvPr/>
            </p:nvSpPr>
            <p:spPr bwMode="auto">
              <a:xfrm>
                <a:off x="1448" y="2053"/>
                <a:ext cx="189" cy="32"/>
              </a:xfrm>
              <a:custGeom>
                <a:avLst/>
                <a:gdLst>
                  <a:gd name="T0" fmla="*/ 3 w 758"/>
                  <a:gd name="T1" fmla="*/ 0 h 129"/>
                  <a:gd name="T2" fmla="*/ 0 w 758"/>
                  <a:gd name="T3" fmla="*/ 2 h 129"/>
                  <a:gd name="T4" fmla="*/ 12 w 758"/>
                  <a:gd name="T5" fmla="*/ 2 h 129"/>
                  <a:gd name="T6" fmla="*/ 9 w 758"/>
                  <a:gd name="T7" fmla="*/ 0 h 129"/>
                  <a:gd name="T8" fmla="*/ 9 w 758"/>
                  <a:gd name="T9" fmla="*/ 0 h 129"/>
                  <a:gd name="T10" fmla="*/ 9 w 758"/>
                  <a:gd name="T11" fmla="*/ 0 h 129"/>
                  <a:gd name="T12" fmla="*/ 8 w 758"/>
                  <a:gd name="T13" fmla="*/ 0 h 129"/>
                  <a:gd name="T14" fmla="*/ 8 w 758"/>
                  <a:gd name="T15" fmla="*/ 0 h 129"/>
                  <a:gd name="T16" fmla="*/ 8 w 758"/>
                  <a:gd name="T17" fmla="*/ 0 h 129"/>
                  <a:gd name="T18" fmla="*/ 8 w 758"/>
                  <a:gd name="T19" fmla="*/ 0 h 129"/>
                  <a:gd name="T20" fmla="*/ 8 w 758"/>
                  <a:gd name="T21" fmla="*/ 0 h 129"/>
                  <a:gd name="T22" fmla="*/ 7 w 758"/>
                  <a:gd name="T23" fmla="*/ 0 h 129"/>
                  <a:gd name="T24" fmla="*/ 7 w 758"/>
                  <a:gd name="T25" fmla="*/ 0 h 129"/>
                  <a:gd name="T26" fmla="*/ 7 w 758"/>
                  <a:gd name="T27" fmla="*/ 0 h 129"/>
                  <a:gd name="T28" fmla="*/ 7 w 758"/>
                  <a:gd name="T29" fmla="*/ 1 h 129"/>
                  <a:gd name="T30" fmla="*/ 7 w 758"/>
                  <a:gd name="T31" fmla="*/ 1 h 129"/>
                  <a:gd name="T32" fmla="*/ 6 w 758"/>
                  <a:gd name="T33" fmla="*/ 1 h 129"/>
                  <a:gd name="T34" fmla="*/ 6 w 758"/>
                  <a:gd name="T35" fmla="*/ 1 h 129"/>
                  <a:gd name="T36" fmla="*/ 6 w 758"/>
                  <a:gd name="T37" fmla="*/ 1 h 129"/>
                  <a:gd name="T38" fmla="*/ 6 w 758"/>
                  <a:gd name="T39" fmla="*/ 1 h 129"/>
                  <a:gd name="T40" fmla="*/ 6 w 758"/>
                  <a:gd name="T41" fmla="*/ 1 h 129"/>
                  <a:gd name="T42" fmla="*/ 6 w 758"/>
                  <a:gd name="T43" fmla="*/ 1 h 129"/>
                  <a:gd name="T44" fmla="*/ 5 w 758"/>
                  <a:gd name="T45" fmla="*/ 1 h 129"/>
                  <a:gd name="T46" fmla="*/ 5 w 758"/>
                  <a:gd name="T47" fmla="*/ 1 h 129"/>
                  <a:gd name="T48" fmla="*/ 5 w 758"/>
                  <a:gd name="T49" fmla="*/ 1 h 129"/>
                  <a:gd name="T50" fmla="*/ 5 w 758"/>
                  <a:gd name="T51" fmla="*/ 1 h 129"/>
                  <a:gd name="T52" fmla="*/ 5 w 758"/>
                  <a:gd name="T53" fmla="*/ 1 h 129"/>
                  <a:gd name="T54" fmla="*/ 4 w 758"/>
                  <a:gd name="T55" fmla="*/ 0 h 129"/>
                  <a:gd name="T56" fmla="*/ 4 w 758"/>
                  <a:gd name="T57" fmla="*/ 0 h 129"/>
                  <a:gd name="T58" fmla="*/ 4 w 758"/>
                  <a:gd name="T59" fmla="*/ 0 h 129"/>
                  <a:gd name="T60" fmla="*/ 4 w 758"/>
                  <a:gd name="T61" fmla="*/ 0 h 129"/>
                  <a:gd name="T62" fmla="*/ 4 w 758"/>
                  <a:gd name="T63" fmla="*/ 0 h 129"/>
                  <a:gd name="T64" fmla="*/ 3 w 758"/>
                  <a:gd name="T65" fmla="*/ 0 h 129"/>
                  <a:gd name="T66" fmla="*/ 3 w 758"/>
                  <a:gd name="T67" fmla="*/ 0 h 129"/>
                  <a:gd name="T68" fmla="*/ 3 w 758"/>
                  <a:gd name="T69" fmla="*/ 0 h 129"/>
                  <a:gd name="T70" fmla="*/ 3 w 758"/>
                  <a:gd name="T71" fmla="*/ 0 h 129"/>
                  <a:gd name="T72" fmla="*/ 3 w 758"/>
                  <a:gd name="T73" fmla="*/ 0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58" h="129">
                    <a:moveTo>
                      <a:pt x="189" y="0"/>
                    </a:moveTo>
                    <a:lnTo>
                      <a:pt x="0" y="129"/>
                    </a:lnTo>
                    <a:lnTo>
                      <a:pt x="758" y="129"/>
                    </a:lnTo>
                    <a:lnTo>
                      <a:pt x="568" y="0"/>
                    </a:lnTo>
                    <a:lnTo>
                      <a:pt x="558" y="6"/>
                    </a:lnTo>
                    <a:lnTo>
                      <a:pt x="546" y="13"/>
                    </a:lnTo>
                    <a:lnTo>
                      <a:pt x="535" y="17"/>
                    </a:lnTo>
                    <a:lnTo>
                      <a:pt x="523" y="23"/>
                    </a:lnTo>
                    <a:lnTo>
                      <a:pt x="511" y="28"/>
                    </a:lnTo>
                    <a:lnTo>
                      <a:pt x="499" y="32"/>
                    </a:lnTo>
                    <a:lnTo>
                      <a:pt x="488" y="36"/>
                    </a:lnTo>
                    <a:lnTo>
                      <a:pt x="476" y="40"/>
                    </a:lnTo>
                    <a:lnTo>
                      <a:pt x="464" y="42"/>
                    </a:lnTo>
                    <a:lnTo>
                      <a:pt x="452" y="46"/>
                    </a:lnTo>
                    <a:lnTo>
                      <a:pt x="440" y="48"/>
                    </a:lnTo>
                    <a:lnTo>
                      <a:pt x="427" y="49"/>
                    </a:lnTo>
                    <a:lnTo>
                      <a:pt x="415" y="51"/>
                    </a:lnTo>
                    <a:lnTo>
                      <a:pt x="404" y="52"/>
                    </a:lnTo>
                    <a:lnTo>
                      <a:pt x="391" y="53"/>
                    </a:lnTo>
                    <a:lnTo>
                      <a:pt x="379" y="53"/>
                    </a:lnTo>
                    <a:lnTo>
                      <a:pt x="366" y="53"/>
                    </a:lnTo>
                    <a:lnTo>
                      <a:pt x="354" y="52"/>
                    </a:lnTo>
                    <a:lnTo>
                      <a:pt x="342" y="51"/>
                    </a:lnTo>
                    <a:lnTo>
                      <a:pt x="329" y="49"/>
                    </a:lnTo>
                    <a:lnTo>
                      <a:pt x="317" y="48"/>
                    </a:lnTo>
                    <a:lnTo>
                      <a:pt x="305" y="46"/>
                    </a:lnTo>
                    <a:lnTo>
                      <a:pt x="292" y="42"/>
                    </a:lnTo>
                    <a:lnTo>
                      <a:pt x="280" y="40"/>
                    </a:lnTo>
                    <a:lnTo>
                      <a:pt x="269" y="36"/>
                    </a:lnTo>
                    <a:lnTo>
                      <a:pt x="257" y="32"/>
                    </a:lnTo>
                    <a:lnTo>
                      <a:pt x="245" y="28"/>
                    </a:lnTo>
                    <a:lnTo>
                      <a:pt x="234" y="23"/>
                    </a:lnTo>
                    <a:lnTo>
                      <a:pt x="222" y="17"/>
                    </a:lnTo>
                    <a:lnTo>
                      <a:pt x="211" y="13"/>
                    </a:lnTo>
                    <a:lnTo>
                      <a:pt x="200" y="6"/>
                    </a:lnTo>
                    <a:lnTo>
                      <a:pt x="189"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9" name="Freeform 61"/>
              <p:cNvSpPr>
                <a:spLocks/>
              </p:cNvSpPr>
              <p:nvPr/>
            </p:nvSpPr>
            <p:spPr bwMode="auto">
              <a:xfrm>
                <a:off x="1493" y="1947"/>
                <a:ext cx="49" cy="49"/>
              </a:xfrm>
              <a:custGeom>
                <a:avLst/>
                <a:gdLst>
                  <a:gd name="T0" fmla="*/ 0 w 198"/>
                  <a:gd name="T1" fmla="*/ 0 h 198"/>
                  <a:gd name="T2" fmla="*/ 3 w 198"/>
                  <a:gd name="T3" fmla="*/ 1 h 198"/>
                  <a:gd name="T4" fmla="*/ 0 w 198"/>
                  <a:gd name="T5" fmla="*/ 3 h 198"/>
                  <a:gd name="T6" fmla="*/ 0 w 198"/>
                  <a:gd name="T7" fmla="*/ 0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 h="198">
                    <a:moveTo>
                      <a:pt x="0" y="0"/>
                    </a:moveTo>
                    <a:lnTo>
                      <a:pt x="198" y="98"/>
                    </a:lnTo>
                    <a:lnTo>
                      <a:pt x="0" y="19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0" name="Freeform 62"/>
              <p:cNvSpPr>
                <a:spLocks/>
              </p:cNvSpPr>
              <p:nvPr/>
            </p:nvSpPr>
            <p:spPr bwMode="auto">
              <a:xfrm>
                <a:off x="1683" y="1852"/>
                <a:ext cx="49" cy="49"/>
              </a:xfrm>
              <a:custGeom>
                <a:avLst/>
                <a:gdLst>
                  <a:gd name="T0" fmla="*/ 0 w 198"/>
                  <a:gd name="T1" fmla="*/ 0 h 197"/>
                  <a:gd name="T2" fmla="*/ 3 w 198"/>
                  <a:gd name="T3" fmla="*/ 1 h 197"/>
                  <a:gd name="T4" fmla="*/ 0 w 198"/>
                  <a:gd name="T5" fmla="*/ 3 h 197"/>
                  <a:gd name="T6" fmla="*/ 0 w 198"/>
                  <a:gd name="T7" fmla="*/ 0 h 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 h="197">
                    <a:moveTo>
                      <a:pt x="0" y="0"/>
                    </a:moveTo>
                    <a:lnTo>
                      <a:pt x="198" y="98"/>
                    </a:lnTo>
                    <a:lnTo>
                      <a:pt x="0" y="19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1" name="Rectangle 63"/>
              <p:cNvSpPr>
                <a:spLocks noChangeArrowheads="1"/>
              </p:cNvSpPr>
              <p:nvPr/>
            </p:nvSpPr>
            <p:spPr bwMode="auto">
              <a:xfrm>
                <a:off x="1542" y="1794"/>
                <a:ext cx="17"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
                    <a:solidFill>
                      <a:srgbClr val="000000"/>
                    </a:solidFill>
                    <a:latin typeface="Arial" panose="020B0604020202020204" pitchFamily="34" charset="0"/>
                  </a:rPr>
                  <a:t> </a:t>
                </a:r>
                <a:endParaRPr lang="en-US" altLang="en-US" sz="400">
                  <a:solidFill>
                    <a:srgbClr val="000000"/>
                  </a:solidFill>
                  <a:latin typeface="Calibri" panose="020F0502020204030204" pitchFamily="34" charset="0"/>
                </a:endParaRPr>
              </a:p>
            </p:txBody>
          </p:sp>
          <p:sp>
            <p:nvSpPr>
              <p:cNvPr id="3142" name="Freeform 64"/>
              <p:cNvSpPr>
                <a:spLocks/>
              </p:cNvSpPr>
              <p:nvPr/>
            </p:nvSpPr>
            <p:spPr bwMode="auto">
              <a:xfrm>
                <a:off x="1191" y="1930"/>
                <a:ext cx="162" cy="81"/>
              </a:xfrm>
              <a:custGeom>
                <a:avLst/>
                <a:gdLst>
                  <a:gd name="T0" fmla="*/ 0 w 648"/>
                  <a:gd name="T1" fmla="*/ 0 h 324"/>
                  <a:gd name="T2" fmla="*/ 10 w 648"/>
                  <a:gd name="T3" fmla="*/ 5 h 324"/>
                  <a:gd name="T4" fmla="*/ 10 w 648"/>
                  <a:gd name="T5" fmla="*/ 0 h 324"/>
                  <a:gd name="T6" fmla="*/ 0 w 648"/>
                  <a:gd name="T7" fmla="*/ 5 h 324"/>
                  <a:gd name="T8" fmla="*/ 0 w 648"/>
                  <a:gd name="T9" fmla="*/ 0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8" h="324">
                    <a:moveTo>
                      <a:pt x="0" y="0"/>
                    </a:moveTo>
                    <a:lnTo>
                      <a:pt x="648" y="324"/>
                    </a:lnTo>
                    <a:lnTo>
                      <a:pt x="648" y="0"/>
                    </a:lnTo>
                    <a:lnTo>
                      <a:pt x="0" y="32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3" name="Freeform 65"/>
              <p:cNvSpPr>
                <a:spLocks/>
              </p:cNvSpPr>
              <p:nvPr/>
            </p:nvSpPr>
            <p:spPr bwMode="auto">
              <a:xfrm>
                <a:off x="1191" y="1930"/>
                <a:ext cx="162" cy="81"/>
              </a:xfrm>
              <a:custGeom>
                <a:avLst/>
                <a:gdLst>
                  <a:gd name="T0" fmla="*/ 0 w 648"/>
                  <a:gd name="T1" fmla="*/ 0 h 324"/>
                  <a:gd name="T2" fmla="*/ 10 w 648"/>
                  <a:gd name="T3" fmla="*/ 5 h 324"/>
                  <a:gd name="T4" fmla="*/ 10 w 648"/>
                  <a:gd name="T5" fmla="*/ 0 h 324"/>
                  <a:gd name="T6" fmla="*/ 0 w 648"/>
                  <a:gd name="T7" fmla="*/ 5 h 324"/>
                  <a:gd name="T8" fmla="*/ 0 w 648"/>
                  <a:gd name="T9" fmla="*/ 0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8" h="324">
                    <a:moveTo>
                      <a:pt x="0" y="0"/>
                    </a:moveTo>
                    <a:lnTo>
                      <a:pt x="648" y="324"/>
                    </a:lnTo>
                    <a:lnTo>
                      <a:pt x="648" y="0"/>
                    </a:lnTo>
                    <a:lnTo>
                      <a:pt x="0" y="324"/>
                    </a:lnTo>
                    <a:lnTo>
                      <a:pt x="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4" name="Line 63"/>
              <p:cNvSpPr>
                <a:spLocks noChangeShapeType="1"/>
              </p:cNvSpPr>
              <p:nvPr/>
            </p:nvSpPr>
            <p:spPr bwMode="auto">
              <a:xfrm flipV="1">
                <a:off x="1272" y="1889"/>
                <a:ext cx="1" cy="8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5" name="Line 64"/>
              <p:cNvSpPr>
                <a:spLocks noChangeShapeType="1"/>
              </p:cNvSpPr>
              <p:nvPr/>
            </p:nvSpPr>
            <p:spPr bwMode="auto">
              <a:xfrm>
                <a:off x="1231" y="1889"/>
                <a:ext cx="81"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6" name="Freeform 68"/>
              <p:cNvSpPr>
                <a:spLocks/>
              </p:cNvSpPr>
              <p:nvPr/>
            </p:nvSpPr>
            <p:spPr bwMode="auto">
              <a:xfrm>
                <a:off x="1732" y="1829"/>
                <a:ext cx="122" cy="95"/>
              </a:xfrm>
              <a:custGeom>
                <a:avLst/>
                <a:gdLst>
                  <a:gd name="T0" fmla="*/ 0 w 489"/>
                  <a:gd name="T1" fmla="*/ 6 h 379"/>
                  <a:gd name="T2" fmla="*/ 0 w 489"/>
                  <a:gd name="T3" fmla="*/ 0 h 379"/>
                  <a:gd name="T4" fmla="*/ 7 w 489"/>
                  <a:gd name="T5" fmla="*/ 6 h 379"/>
                  <a:gd name="T6" fmla="*/ 7 w 489"/>
                  <a:gd name="T7" fmla="*/ 0 h 3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9" h="379">
                    <a:moveTo>
                      <a:pt x="0" y="379"/>
                    </a:moveTo>
                    <a:lnTo>
                      <a:pt x="0" y="0"/>
                    </a:lnTo>
                    <a:lnTo>
                      <a:pt x="489" y="379"/>
                    </a:lnTo>
                    <a:lnTo>
                      <a:pt x="489"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7" name="Line 67"/>
              <p:cNvSpPr>
                <a:spLocks noChangeShapeType="1"/>
              </p:cNvSpPr>
              <p:nvPr/>
            </p:nvSpPr>
            <p:spPr bwMode="auto">
              <a:xfrm flipH="1">
                <a:off x="1093" y="1971"/>
                <a:ext cx="9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8" name="Line 69"/>
              <p:cNvSpPr>
                <a:spLocks noChangeShapeType="1"/>
              </p:cNvSpPr>
              <p:nvPr/>
            </p:nvSpPr>
            <p:spPr bwMode="auto">
              <a:xfrm>
                <a:off x="1854" y="1879"/>
                <a:ext cx="14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23" name="Line 70"/>
            <p:cNvSpPr>
              <a:spLocks noChangeShapeType="1"/>
            </p:cNvSpPr>
            <p:nvPr/>
          </p:nvSpPr>
          <p:spPr bwMode="auto">
            <a:xfrm>
              <a:off x="2681288" y="2239963"/>
              <a:ext cx="64770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4" name="Freeform 46"/>
            <p:cNvSpPr>
              <a:spLocks/>
            </p:cNvSpPr>
            <p:nvPr/>
          </p:nvSpPr>
          <p:spPr bwMode="auto">
            <a:xfrm>
              <a:off x="2803525" y="1652588"/>
              <a:ext cx="158750" cy="587375"/>
            </a:xfrm>
            <a:custGeom>
              <a:avLst/>
              <a:gdLst>
                <a:gd name="T0" fmla="*/ 2147483646 w 403"/>
                <a:gd name="T1" fmla="*/ 0 h 1481"/>
                <a:gd name="T2" fmla="*/ 0 w 403"/>
                <a:gd name="T3" fmla="*/ 0 h 1481"/>
                <a:gd name="T4" fmla="*/ 0 w 403"/>
                <a:gd name="T5" fmla="*/ 2147483646 h 1481"/>
                <a:gd name="T6" fmla="*/ 0 60000 65536"/>
                <a:gd name="T7" fmla="*/ 0 60000 65536"/>
                <a:gd name="T8" fmla="*/ 0 60000 65536"/>
              </a:gdLst>
              <a:ahLst/>
              <a:cxnLst>
                <a:cxn ang="T6">
                  <a:pos x="T0" y="T1"/>
                </a:cxn>
                <a:cxn ang="T7">
                  <a:pos x="T2" y="T3"/>
                </a:cxn>
                <a:cxn ang="T8">
                  <a:pos x="T4" y="T5"/>
                </a:cxn>
              </a:cxnLst>
              <a:rect l="0" t="0" r="r" b="b"/>
              <a:pathLst>
                <a:path w="403" h="1481">
                  <a:moveTo>
                    <a:pt x="403" y="0"/>
                  </a:moveTo>
                  <a:lnTo>
                    <a:pt x="0" y="0"/>
                  </a:lnTo>
                  <a:lnTo>
                    <a:pt x="0" y="1481"/>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5" name="Freeform 47"/>
            <p:cNvSpPr>
              <a:spLocks/>
            </p:cNvSpPr>
            <p:nvPr/>
          </p:nvSpPr>
          <p:spPr bwMode="auto">
            <a:xfrm>
              <a:off x="2657475" y="917575"/>
              <a:ext cx="319088" cy="320675"/>
            </a:xfrm>
            <a:custGeom>
              <a:avLst/>
              <a:gdLst>
                <a:gd name="T0" fmla="*/ 124595342 w 805"/>
                <a:gd name="T1" fmla="*/ 2147483646 h 806"/>
                <a:gd name="T2" fmla="*/ 747415876 w 805"/>
                <a:gd name="T3" fmla="*/ 2147483646 h 806"/>
                <a:gd name="T4" fmla="*/ 1930680195 w 805"/>
                <a:gd name="T5" fmla="*/ 2147483646 h 806"/>
                <a:gd name="T6" fmla="*/ 2147483646 w 805"/>
                <a:gd name="T7" fmla="*/ 2147483646 h 806"/>
                <a:gd name="T8" fmla="*/ 2147483646 w 805"/>
                <a:gd name="T9" fmla="*/ 2147483646 h 806"/>
                <a:gd name="T10" fmla="*/ 2147483646 w 805"/>
                <a:gd name="T11" fmla="*/ 2147483646 h 806"/>
                <a:gd name="T12" fmla="*/ 2147483646 w 805"/>
                <a:gd name="T13" fmla="*/ 2147483646 h 806"/>
                <a:gd name="T14" fmla="*/ 2147483646 w 805"/>
                <a:gd name="T15" fmla="*/ 2147483646 h 806"/>
                <a:gd name="T16" fmla="*/ 2147483646 w 805"/>
                <a:gd name="T17" fmla="*/ 1070690060 h 806"/>
                <a:gd name="T18" fmla="*/ 2147483646 w 805"/>
                <a:gd name="T19" fmla="*/ 251843265 h 806"/>
                <a:gd name="T20" fmla="*/ 2147483646 w 805"/>
                <a:gd name="T21" fmla="*/ 0 h 806"/>
                <a:gd name="T22" fmla="*/ 2147483646 w 805"/>
                <a:gd name="T23" fmla="*/ 251843265 h 806"/>
                <a:gd name="T24" fmla="*/ 2147483646 w 805"/>
                <a:gd name="T25" fmla="*/ 1070690060 h 806"/>
                <a:gd name="T26" fmla="*/ 2147483646 w 805"/>
                <a:gd name="T27" fmla="*/ 2147483646 h 806"/>
                <a:gd name="T28" fmla="*/ 2147483646 w 805"/>
                <a:gd name="T29" fmla="*/ 2147483646 h 806"/>
                <a:gd name="T30" fmla="*/ 2147483646 w 805"/>
                <a:gd name="T31" fmla="*/ 2147483646 h 806"/>
                <a:gd name="T32" fmla="*/ 2147483646 w 805"/>
                <a:gd name="T33" fmla="*/ 2147483646 h 806"/>
                <a:gd name="T34" fmla="*/ 2147483646 w 805"/>
                <a:gd name="T35" fmla="*/ 2147483646 h 806"/>
                <a:gd name="T36" fmla="*/ 2147483646 w 805"/>
                <a:gd name="T37" fmla="*/ 2147483646 h 806"/>
                <a:gd name="T38" fmla="*/ 2147483646 w 805"/>
                <a:gd name="T39" fmla="*/ 2147483646 h 806"/>
                <a:gd name="T40" fmla="*/ 2147483646 w 805"/>
                <a:gd name="T41" fmla="*/ 2147483646 h 806"/>
                <a:gd name="T42" fmla="*/ 2147483646 w 805"/>
                <a:gd name="T43" fmla="*/ 2147483646 h 806"/>
                <a:gd name="T44" fmla="*/ 2147483646 w 805"/>
                <a:gd name="T45" fmla="*/ 2147483646 h 806"/>
                <a:gd name="T46" fmla="*/ 2147483646 w 805"/>
                <a:gd name="T47" fmla="*/ 2147483646 h 806"/>
                <a:gd name="T48" fmla="*/ 2147483646 w 805"/>
                <a:gd name="T49" fmla="*/ 2147483646 h 806"/>
                <a:gd name="T50" fmla="*/ 2147483646 w 805"/>
                <a:gd name="T51" fmla="*/ 2147483646 h 806"/>
                <a:gd name="T52" fmla="*/ 2147483646 w 805"/>
                <a:gd name="T53" fmla="*/ 2147483646 h 806"/>
                <a:gd name="T54" fmla="*/ 2147483646 w 805"/>
                <a:gd name="T55" fmla="*/ 2147483646 h 806"/>
                <a:gd name="T56" fmla="*/ 2147483646 w 805"/>
                <a:gd name="T57" fmla="*/ 2147483646 h 806"/>
                <a:gd name="T58" fmla="*/ 2147483646 w 805"/>
                <a:gd name="T59" fmla="*/ 2147483646 h 806"/>
                <a:gd name="T60" fmla="*/ 2147483646 w 805"/>
                <a:gd name="T61" fmla="*/ 2147483646 h 806"/>
                <a:gd name="T62" fmla="*/ 2147483646 w 805"/>
                <a:gd name="T63" fmla="*/ 2147483646 h 806"/>
                <a:gd name="T64" fmla="*/ 2147483646 w 805"/>
                <a:gd name="T65" fmla="*/ 2147483646 h 806"/>
                <a:gd name="T66" fmla="*/ 2147483646 w 805"/>
                <a:gd name="T67" fmla="*/ 2147483646 h 806"/>
                <a:gd name="T68" fmla="*/ 2147483646 w 805"/>
                <a:gd name="T69" fmla="*/ 2147483646 h 806"/>
                <a:gd name="T70" fmla="*/ 2147483646 w 805"/>
                <a:gd name="T71" fmla="*/ 2147483646 h 806"/>
                <a:gd name="T72" fmla="*/ 2147483646 w 805"/>
                <a:gd name="T73" fmla="*/ 2147483646 h 806"/>
                <a:gd name="T74" fmla="*/ 2147483646 w 805"/>
                <a:gd name="T75" fmla="*/ 2147483646 h 806"/>
                <a:gd name="T76" fmla="*/ 2147483646 w 805"/>
                <a:gd name="T77" fmla="*/ 2147483646 h 806"/>
                <a:gd name="T78" fmla="*/ 2147483646 w 805"/>
                <a:gd name="T79" fmla="*/ 2147483646 h 806"/>
                <a:gd name="T80" fmla="*/ 1494674784 w 805"/>
                <a:gd name="T81" fmla="*/ 2147483646 h 806"/>
                <a:gd name="T82" fmla="*/ 498224796 w 805"/>
                <a:gd name="T83" fmla="*/ 2147483646 h 806"/>
                <a:gd name="T84" fmla="*/ 0 w 805"/>
                <a:gd name="T85" fmla="*/ 2147483646 h 8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05" h="806">
                  <a:moveTo>
                    <a:pt x="0" y="403"/>
                  </a:moveTo>
                  <a:lnTo>
                    <a:pt x="0" y="382"/>
                  </a:lnTo>
                  <a:lnTo>
                    <a:pt x="2" y="361"/>
                  </a:lnTo>
                  <a:lnTo>
                    <a:pt x="4" y="341"/>
                  </a:lnTo>
                  <a:lnTo>
                    <a:pt x="8" y="321"/>
                  </a:lnTo>
                  <a:lnTo>
                    <a:pt x="12" y="301"/>
                  </a:lnTo>
                  <a:lnTo>
                    <a:pt x="18" y="282"/>
                  </a:lnTo>
                  <a:lnTo>
                    <a:pt x="24" y="263"/>
                  </a:lnTo>
                  <a:lnTo>
                    <a:pt x="31" y="246"/>
                  </a:lnTo>
                  <a:lnTo>
                    <a:pt x="39" y="228"/>
                  </a:lnTo>
                  <a:lnTo>
                    <a:pt x="49" y="210"/>
                  </a:lnTo>
                  <a:lnTo>
                    <a:pt x="58" y="194"/>
                  </a:lnTo>
                  <a:lnTo>
                    <a:pt x="69" y="177"/>
                  </a:lnTo>
                  <a:lnTo>
                    <a:pt x="80" y="162"/>
                  </a:lnTo>
                  <a:lnTo>
                    <a:pt x="92" y="146"/>
                  </a:lnTo>
                  <a:lnTo>
                    <a:pt x="105" y="131"/>
                  </a:lnTo>
                  <a:lnTo>
                    <a:pt x="118" y="117"/>
                  </a:lnTo>
                  <a:lnTo>
                    <a:pt x="132" y="104"/>
                  </a:lnTo>
                  <a:lnTo>
                    <a:pt x="146" y="91"/>
                  </a:lnTo>
                  <a:lnTo>
                    <a:pt x="161" y="79"/>
                  </a:lnTo>
                  <a:lnTo>
                    <a:pt x="178" y="68"/>
                  </a:lnTo>
                  <a:lnTo>
                    <a:pt x="193" y="58"/>
                  </a:lnTo>
                  <a:lnTo>
                    <a:pt x="211" y="48"/>
                  </a:lnTo>
                  <a:lnTo>
                    <a:pt x="228" y="39"/>
                  </a:lnTo>
                  <a:lnTo>
                    <a:pt x="245" y="30"/>
                  </a:lnTo>
                  <a:lnTo>
                    <a:pt x="264" y="23"/>
                  </a:lnTo>
                  <a:lnTo>
                    <a:pt x="283" y="17"/>
                  </a:lnTo>
                  <a:lnTo>
                    <a:pt x="302" y="12"/>
                  </a:lnTo>
                  <a:lnTo>
                    <a:pt x="321" y="8"/>
                  </a:lnTo>
                  <a:lnTo>
                    <a:pt x="341" y="4"/>
                  </a:lnTo>
                  <a:lnTo>
                    <a:pt x="361" y="1"/>
                  </a:lnTo>
                  <a:lnTo>
                    <a:pt x="382" y="0"/>
                  </a:lnTo>
                  <a:lnTo>
                    <a:pt x="403" y="0"/>
                  </a:lnTo>
                  <a:lnTo>
                    <a:pt x="423" y="0"/>
                  </a:lnTo>
                  <a:lnTo>
                    <a:pt x="444" y="1"/>
                  </a:lnTo>
                  <a:lnTo>
                    <a:pt x="464" y="4"/>
                  </a:lnTo>
                  <a:lnTo>
                    <a:pt x="483" y="8"/>
                  </a:lnTo>
                  <a:lnTo>
                    <a:pt x="504" y="12"/>
                  </a:lnTo>
                  <a:lnTo>
                    <a:pt x="523" y="17"/>
                  </a:lnTo>
                  <a:lnTo>
                    <a:pt x="541" y="23"/>
                  </a:lnTo>
                  <a:lnTo>
                    <a:pt x="559" y="30"/>
                  </a:lnTo>
                  <a:lnTo>
                    <a:pt x="577" y="39"/>
                  </a:lnTo>
                  <a:lnTo>
                    <a:pt x="595" y="48"/>
                  </a:lnTo>
                  <a:lnTo>
                    <a:pt x="611" y="58"/>
                  </a:lnTo>
                  <a:lnTo>
                    <a:pt x="628" y="68"/>
                  </a:lnTo>
                  <a:lnTo>
                    <a:pt x="643" y="79"/>
                  </a:lnTo>
                  <a:lnTo>
                    <a:pt x="659" y="91"/>
                  </a:lnTo>
                  <a:lnTo>
                    <a:pt x="674" y="104"/>
                  </a:lnTo>
                  <a:lnTo>
                    <a:pt x="687" y="117"/>
                  </a:lnTo>
                  <a:lnTo>
                    <a:pt x="701" y="131"/>
                  </a:lnTo>
                  <a:lnTo>
                    <a:pt x="713" y="146"/>
                  </a:lnTo>
                  <a:lnTo>
                    <a:pt x="726" y="162"/>
                  </a:lnTo>
                  <a:lnTo>
                    <a:pt x="737" y="177"/>
                  </a:lnTo>
                  <a:lnTo>
                    <a:pt x="747" y="194"/>
                  </a:lnTo>
                  <a:lnTo>
                    <a:pt x="757" y="210"/>
                  </a:lnTo>
                  <a:lnTo>
                    <a:pt x="766" y="228"/>
                  </a:lnTo>
                  <a:lnTo>
                    <a:pt x="773" y="246"/>
                  </a:lnTo>
                  <a:lnTo>
                    <a:pt x="781" y="263"/>
                  </a:lnTo>
                  <a:lnTo>
                    <a:pt x="788" y="282"/>
                  </a:lnTo>
                  <a:lnTo>
                    <a:pt x="792" y="301"/>
                  </a:lnTo>
                  <a:lnTo>
                    <a:pt x="797" y="321"/>
                  </a:lnTo>
                  <a:lnTo>
                    <a:pt x="801" y="341"/>
                  </a:lnTo>
                  <a:lnTo>
                    <a:pt x="803" y="361"/>
                  </a:lnTo>
                  <a:lnTo>
                    <a:pt x="805" y="382"/>
                  </a:lnTo>
                  <a:lnTo>
                    <a:pt x="805" y="403"/>
                  </a:lnTo>
                  <a:lnTo>
                    <a:pt x="805" y="423"/>
                  </a:lnTo>
                  <a:lnTo>
                    <a:pt x="803" y="443"/>
                  </a:lnTo>
                  <a:lnTo>
                    <a:pt x="801" y="463"/>
                  </a:lnTo>
                  <a:lnTo>
                    <a:pt x="797" y="483"/>
                  </a:lnTo>
                  <a:lnTo>
                    <a:pt x="792" y="503"/>
                  </a:lnTo>
                  <a:lnTo>
                    <a:pt x="788" y="522"/>
                  </a:lnTo>
                  <a:lnTo>
                    <a:pt x="781" y="541"/>
                  </a:lnTo>
                  <a:lnTo>
                    <a:pt x="773" y="559"/>
                  </a:lnTo>
                  <a:lnTo>
                    <a:pt x="766" y="577"/>
                  </a:lnTo>
                  <a:lnTo>
                    <a:pt x="757" y="594"/>
                  </a:lnTo>
                  <a:lnTo>
                    <a:pt x="747" y="611"/>
                  </a:lnTo>
                  <a:lnTo>
                    <a:pt x="737" y="627"/>
                  </a:lnTo>
                  <a:lnTo>
                    <a:pt x="726" y="644"/>
                  </a:lnTo>
                  <a:lnTo>
                    <a:pt x="713" y="658"/>
                  </a:lnTo>
                  <a:lnTo>
                    <a:pt x="701" y="674"/>
                  </a:lnTo>
                  <a:lnTo>
                    <a:pt x="687" y="688"/>
                  </a:lnTo>
                  <a:lnTo>
                    <a:pt x="674" y="701"/>
                  </a:lnTo>
                  <a:lnTo>
                    <a:pt x="659" y="714"/>
                  </a:lnTo>
                  <a:lnTo>
                    <a:pt x="643" y="726"/>
                  </a:lnTo>
                  <a:lnTo>
                    <a:pt x="628" y="736"/>
                  </a:lnTo>
                  <a:lnTo>
                    <a:pt x="611" y="747"/>
                  </a:lnTo>
                  <a:lnTo>
                    <a:pt x="595" y="756"/>
                  </a:lnTo>
                  <a:lnTo>
                    <a:pt x="577" y="766"/>
                  </a:lnTo>
                  <a:lnTo>
                    <a:pt x="559" y="774"/>
                  </a:lnTo>
                  <a:lnTo>
                    <a:pt x="541" y="781"/>
                  </a:lnTo>
                  <a:lnTo>
                    <a:pt x="523" y="787"/>
                  </a:lnTo>
                  <a:lnTo>
                    <a:pt x="504" y="793"/>
                  </a:lnTo>
                  <a:lnTo>
                    <a:pt x="483" y="798"/>
                  </a:lnTo>
                  <a:lnTo>
                    <a:pt x="464" y="801"/>
                  </a:lnTo>
                  <a:lnTo>
                    <a:pt x="444" y="804"/>
                  </a:lnTo>
                  <a:lnTo>
                    <a:pt x="423" y="805"/>
                  </a:lnTo>
                  <a:lnTo>
                    <a:pt x="403" y="806"/>
                  </a:lnTo>
                  <a:lnTo>
                    <a:pt x="382" y="805"/>
                  </a:lnTo>
                  <a:lnTo>
                    <a:pt x="361" y="804"/>
                  </a:lnTo>
                  <a:lnTo>
                    <a:pt x="341" y="801"/>
                  </a:lnTo>
                  <a:lnTo>
                    <a:pt x="321" y="798"/>
                  </a:lnTo>
                  <a:lnTo>
                    <a:pt x="302" y="793"/>
                  </a:lnTo>
                  <a:lnTo>
                    <a:pt x="283" y="787"/>
                  </a:lnTo>
                  <a:lnTo>
                    <a:pt x="264" y="781"/>
                  </a:lnTo>
                  <a:lnTo>
                    <a:pt x="245" y="774"/>
                  </a:lnTo>
                  <a:lnTo>
                    <a:pt x="228" y="766"/>
                  </a:lnTo>
                  <a:lnTo>
                    <a:pt x="211" y="756"/>
                  </a:lnTo>
                  <a:lnTo>
                    <a:pt x="193" y="747"/>
                  </a:lnTo>
                  <a:lnTo>
                    <a:pt x="178" y="736"/>
                  </a:lnTo>
                  <a:lnTo>
                    <a:pt x="161" y="726"/>
                  </a:lnTo>
                  <a:lnTo>
                    <a:pt x="146" y="714"/>
                  </a:lnTo>
                  <a:lnTo>
                    <a:pt x="132" y="701"/>
                  </a:lnTo>
                  <a:lnTo>
                    <a:pt x="118" y="688"/>
                  </a:lnTo>
                  <a:lnTo>
                    <a:pt x="105" y="674"/>
                  </a:lnTo>
                  <a:lnTo>
                    <a:pt x="92" y="658"/>
                  </a:lnTo>
                  <a:lnTo>
                    <a:pt x="80" y="644"/>
                  </a:lnTo>
                  <a:lnTo>
                    <a:pt x="69" y="627"/>
                  </a:lnTo>
                  <a:lnTo>
                    <a:pt x="58" y="611"/>
                  </a:lnTo>
                  <a:lnTo>
                    <a:pt x="49" y="594"/>
                  </a:lnTo>
                  <a:lnTo>
                    <a:pt x="39" y="577"/>
                  </a:lnTo>
                  <a:lnTo>
                    <a:pt x="31" y="559"/>
                  </a:lnTo>
                  <a:lnTo>
                    <a:pt x="24" y="541"/>
                  </a:lnTo>
                  <a:lnTo>
                    <a:pt x="18" y="522"/>
                  </a:lnTo>
                  <a:lnTo>
                    <a:pt x="12" y="503"/>
                  </a:lnTo>
                  <a:lnTo>
                    <a:pt x="8" y="483"/>
                  </a:lnTo>
                  <a:lnTo>
                    <a:pt x="4" y="463"/>
                  </a:lnTo>
                  <a:lnTo>
                    <a:pt x="2" y="443"/>
                  </a:lnTo>
                  <a:lnTo>
                    <a:pt x="0" y="423"/>
                  </a:lnTo>
                  <a:lnTo>
                    <a:pt x="0" y="4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6" name="Freeform 48"/>
            <p:cNvSpPr>
              <a:spLocks/>
            </p:cNvSpPr>
            <p:nvPr/>
          </p:nvSpPr>
          <p:spPr bwMode="auto">
            <a:xfrm>
              <a:off x="2657475" y="917575"/>
              <a:ext cx="319088" cy="320675"/>
            </a:xfrm>
            <a:custGeom>
              <a:avLst/>
              <a:gdLst>
                <a:gd name="T0" fmla="*/ 124595342 w 805"/>
                <a:gd name="T1" fmla="*/ 2147483646 h 806"/>
                <a:gd name="T2" fmla="*/ 747415876 w 805"/>
                <a:gd name="T3" fmla="*/ 2147483646 h 806"/>
                <a:gd name="T4" fmla="*/ 1930680195 w 805"/>
                <a:gd name="T5" fmla="*/ 2147483646 h 806"/>
                <a:gd name="T6" fmla="*/ 2147483646 w 805"/>
                <a:gd name="T7" fmla="*/ 2147483646 h 806"/>
                <a:gd name="T8" fmla="*/ 2147483646 w 805"/>
                <a:gd name="T9" fmla="*/ 2147483646 h 806"/>
                <a:gd name="T10" fmla="*/ 2147483646 w 805"/>
                <a:gd name="T11" fmla="*/ 2147483646 h 806"/>
                <a:gd name="T12" fmla="*/ 2147483646 w 805"/>
                <a:gd name="T13" fmla="*/ 2147483646 h 806"/>
                <a:gd name="T14" fmla="*/ 2147483646 w 805"/>
                <a:gd name="T15" fmla="*/ 2147483646 h 806"/>
                <a:gd name="T16" fmla="*/ 2147483646 w 805"/>
                <a:gd name="T17" fmla="*/ 1070690060 h 806"/>
                <a:gd name="T18" fmla="*/ 2147483646 w 805"/>
                <a:gd name="T19" fmla="*/ 251843265 h 806"/>
                <a:gd name="T20" fmla="*/ 2147483646 w 805"/>
                <a:gd name="T21" fmla="*/ 0 h 806"/>
                <a:gd name="T22" fmla="*/ 2147483646 w 805"/>
                <a:gd name="T23" fmla="*/ 251843265 h 806"/>
                <a:gd name="T24" fmla="*/ 2147483646 w 805"/>
                <a:gd name="T25" fmla="*/ 1070690060 h 806"/>
                <a:gd name="T26" fmla="*/ 2147483646 w 805"/>
                <a:gd name="T27" fmla="*/ 2147483646 h 806"/>
                <a:gd name="T28" fmla="*/ 2147483646 w 805"/>
                <a:gd name="T29" fmla="*/ 2147483646 h 806"/>
                <a:gd name="T30" fmla="*/ 2147483646 w 805"/>
                <a:gd name="T31" fmla="*/ 2147483646 h 806"/>
                <a:gd name="T32" fmla="*/ 2147483646 w 805"/>
                <a:gd name="T33" fmla="*/ 2147483646 h 806"/>
                <a:gd name="T34" fmla="*/ 2147483646 w 805"/>
                <a:gd name="T35" fmla="*/ 2147483646 h 806"/>
                <a:gd name="T36" fmla="*/ 2147483646 w 805"/>
                <a:gd name="T37" fmla="*/ 2147483646 h 806"/>
                <a:gd name="T38" fmla="*/ 2147483646 w 805"/>
                <a:gd name="T39" fmla="*/ 2147483646 h 806"/>
                <a:gd name="T40" fmla="*/ 2147483646 w 805"/>
                <a:gd name="T41" fmla="*/ 2147483646 h 806"/>
                <a:gd name="T42" fmla="*/ 2147483646 w 805"/>
                <a:gd name="T43" fmla="*/ 2147483646 h 806"/>
                <a:gd name="T44" fmla="*/ 2147483646 w 805"/>
                <a:gd name="T45" fmla="*/ 2147483646 h 806"/>
                <a:gd name="T46" fmla="*/ 2147483646 w 805"/>
                <a:gd name="T47" fmla="*/ 2147483646 h 806"/>
                <a:gd name="T48" fmla="*/ 2147483646 w 805"/>
                <a:gd name="T49" fmla="*/ 2147483646 h 806"/>
                <a:gd name="T50" fmla="*/ 2147483646 w 805"/>
                <a:gd name="T51" fmla="*/ 2147483646 h 806"/>
                <a:gd name="T52" fmla="*/ 2147483646 w 805"/>
                <a:gd name="T53" fmla="*/ 2147483646 h 806"/>
                <a:gd name="T54" fmla="*/ 2147483646 w 805"/>
                <a:gd name="T55" fmla="*/ 2147483646 h 806"/>
                <a:gd name="T56" fmla="*/ 2147483646 w 805"/>
                <a:gd name="T57" fmla="*/ 2147483646 h 806"/>
                <a:gd name="T58" fmla="*/ 2147483646 w 805"/>
                <a:gd name="T59" fmla="*/ 2147483646 h 806"/>
                <a:gd name="T60" fmla="*/ 2147483646 w 805"/>
                <a:gd name="T61" fmla="*/ 2147483646 h 806"/>
                <a:gd name="T62" fmla="*/ 2147483646 w 805"/>
                <a:gd name="T63" fmla="*/ 2147483646 h 806"/>
                <a:gd name="T64" fmla="*/ 2147483646 w 805"/>
                <a:gd name="T65" fmla="*/ 2147483646 h 806"/>
                <a:gd name="T66" fmla="*/ 2147483646 w 805"/>
                <a:gd name="T67" fmla="*/ 2147483646 h 806"/>
                <a:gd name="T68" fmla="*/ 2147483646 w 805"/>
                <a:gd name="T69" fmla="*/ 2147483646 h 806"/>
                <a:gd name="T70" fmla="*/ 2147483646 w 805"/>
                <a:gd name="T71" fmla="*/ 2147483646 h 806"/>
                <a:gd name="T72" fmla="*/ 2147483646 w 805"/>
                <a:gd name="T73" fmla="*/ 2147483646 h 806"/>
                <a:gd name="T74" fmla="*/ 2147483646 w 805"/>
                <a:gd name="T75" fmla="*/ 2147483646 h 806"/>
                <a:gd name="T76" fmla="*/ 2147483646 w 805"/>
                <a:gd name="T77" fmla="*/ 2147483646 h 806"/>
                <a:gd name="T78" fmla="*/ 2147483646 w 805"/>
                <a:gd name="T79" fmla="*/ 2147483646 h 806"/>
                <a:gd name="T80" fmla="*/ 1494674784 w 805"/>
                <a:gd name="T81" fmla="*/ 2147483646 h 806"/>
                <a:gd name="T82" fmla="*/ 498224796 w 805"/>
                <a:gd name="T83" fmla="*/ 2147483646 h 806"/>
                <a:gd name="T84" fmla="*/ 0 w 805"/>
                <a:gd name="T85" fmla="*/ 2147483646 h 8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05" h="806">
                  <a:moveTo>
                    <a:pt x="0" y="403"/>
                  </a:moveTo>
                  <a:lnTo>
                    <a:pt x="0" y="382"/>
                  </a:lnTo>
                  <a:lnTo>
                    <a:pt x="2" y="361"/>
                  </a:lnTo>
                  <a:lnTo>
                    <a:pt x="4" y="341"/>
                  </a:lnTo>
                  <a:lnTo>
                    <a:pt x="8" y="321"/>
                  </a:lnTo>
                  <a:lnTo>
                    <a:pt x="12" y="301"/>
                  </a:lnTo>
                  <a:lnTo>
                    <a:pt x="18" y="282"/>
                  </a:lnTo>
                  <a:lnTo>
                    <a:pt x="24" y="263"/>
                  </a:lnTo>
                  <a:lnTo>
                    <a:pt x="31" y="246"/>
                  </a:lnTo>
                  <a:lnTo>
                    <a:pt x="39" y="228"/>
                  </a:lnTo>
                  <a:lnTo>
                    <a:pt x="49" y="210"/>
                  </a:lnTo>
                  <a:lnTo>
                    <a:pt x="58" y="194"/>
                  </a:lnTo>
                  <a:lnTo>
                    <a:pt x="69" y="177"/>
                  </a:lnTo>
                  <a:lnTo>
                    <a:pt x="80" y="162"/>
                  </a:lnTo>
                  <a:lnTo>
                    <a:pt x="92" y="146"/>
                  </a:lnTo>
                  <a:lnTo>
                    <a:pt x="105" y="131"/>
                  </a:lnTo>
                  <a:lnTo>
                    <a:pt x="118" y="117"/>
                  </a:lnTo>
                  <a:lnTo>
                    <a:pt x="132" y="104"/>
                  </a:lnTo>
                  <a:lnTo>
                    <a:pt x="146" y="91"/>
                  </a:lnTo>
                  <a:lnTo>
                    <a:pt x="161" y="79"/>
                  </a:lnTo>
                  <a:lnTo>
                    <a:pt x="178" y="68"/>
                  </a:lnTo>
                  <a:lnTo>
                    <a:pt x="193" y="58"/>
                  </a:lnTo>
                  <a:lnTo>
                    <a:pt x="211" y="48"/>
                  </a:lnTo>
                  <a:lnTo>
                    <a:pt x="228" y="39"/>
                  </a:lnTo>
                  <a:lnTo>
                    <a:pt x="245" y="30"/>
                  </a:lnTo>
                  <a:lnTo>
                    <a:pt x="264" y="23"/>
                  </a:lnTo>
                  <a:lnTo>
                    <a:pt x="283" y="17"/>
                  </a:lnTo>
                  <a:lnTo>
                    <a:pt x="302" y="12"/>
                  </a:lnTo>
                  <a:lnTo>
                    <a:pt x="321" y="8"/>
                  </a:lnTo>
                  <a:lnTo>
                    <a:pt x="341" y="4"/>
                  </a:lnTo>
                  <a:lnTo>
                    <a:pt x="361" y="1"/>
                  </a:lnTo>
                  <a:lnTo>
                    <a:pt x="382" y="0"/>
                  </a:lnTo>
                  <a:lnTo>
                    <a:pt x="403" y="0"/>
                  </a:lnTo>
                  <a:lnTo>
                    <a:pt x="423" y="0"/>
                  </a:lnTo>
                  <a:lnTo>
                    <a:pt x="444" y="1"/>
                  </a:lnTo>
                  <a:lnTo>
                    <a:pt x="464" y="4"/>
                  </a:lnTo>
                  <a:lnTo>
                    <a:pt x="483" y="8"/>
                  </a:lnTo>
                  <a:lnTo>
                    <a:pt x="504" y="12"/>
                  </a:lnTo>
                  <a:lnTo>
                    <a:pt x="523" y="17"/>
                  </a:lnTo>
                  <a:lnTo>
                    <a:pt x="541" y="23"/>
                  </a:lnTo>
                  <a:lnTo>
                    <a:pt x="559" y="30"/>
                  </a:lnTo>
                  <a:lnTo>
                    <a:pt x="577" y="39"/>
                  </a:lnTo>
                  <a:lnTo>
                    <a:pt x="595" y="48"/>
                  </a:lnTo>
                  <a:lnTo>
                    <a:pt x="611" y="58"/>
                  </a:lnTo>
                  <a:lnTo>
                    <a:pt x="628" y="68"/>
                  </a:lnTo>
                  <a:lnTo>
                    <a:pt x="643" y="79"/>
                  </a:lnTo>
                  <a:lnTo>
                    <a:pt x="659" y="91"/>
                  </a:lnTo>
                  <a:lnTo>
                    <a:pt x="674" y="104"/>
                  </a:lnTo>
                  <a:lnTo>
                    <a:pt x="687" y="117"/>
                  </a:lnTo>
                  <a:lnTo>
                    <a:pt x="701" y="131"/>
                  </a:lnTo>
                  <a:lnTo>
                    <a:pt x="713" y="146"/>
                  </a:lnTo>
                  <a:lnTo>
                    <a:pt x="726" y="162"/>
                  </a:lnTo>
                  <a:lnTo>
                    <a:pt x="737" y="177"/>
                  </a:lnTo>
                  <a:lnTo>
                    <a:pt x="747" y="194"/>
                  </a:lnTo>
                  <a:lnTo>
                    <a:pt x="757" y="210"/>
                  </a:lnTo>
                  <a:lnTo>
                    <a:pt x="766" y="228"/>
                  </a:lnTo>
                  <a:lnTo>
                    <a:pt x="773" y="246"/>
                  </a:lnTo>
                  <a:lnTo>
                    <a:pt x="781" y="263"/>
                  </a:lnTo>
                  <a:lnTo>
                    <a:pt x="788" y="282"/>
                  </a:lnTo>
                  <a:lnTo>
                    <a:pt x="792" y="301"/>
                  </a:lnTo>
                  <a:lnTo>
                    <a:pt x="797" y="321"/>
                  </a:lnTo>
                  <a:lnTo>
                    <a:pt x="801" y="341"/>
                  </a:lnTo>
                  <a:lnTo>
                    <a:pt x="803" y="361"/>
                  </a:lnTo>
                  <a:lnTo>
                    <a:pt x="805" y="382"/>
                  </a:lnTo>
                  <a:lnTo>
                    <a:pt x="805" y="403"/>
                  </a:lnTo>
                  <a:lnTo>
                    <a:pt x="805" y="423"/>
                  </a:lnTo>
                  <a:lnTo>
                    <a:pt x="803" y="443"/>
                  </a:lnTo>
                  <a:lnTo>
                    <a:pt x="801" y="463"/>
                  </a:lnTo>
                  <a:lnTo>
                    <a:pt x="797" y="483"/>
                  </a:lnTo>
                  <a:lnTo>
                    <a:pt x="792" y="503"/>
                  </a:lnTo>
                  <a:lnTo>
                    <a:pt x="788" y="522"/>
                  </a:lnTo>
                  <a:lnTo>
                    <a:pt x="781" y="541"/>
                  </a:lnTo>
                  <a:lnTo>
                    <a:pt x="773" y="559"/>
                  </a:lnTo>
                  <a:lnTo>
                    <a:pt x="766" y="577"/>
                  </a:lnTo>
                  <a:lnTo>
                    <a:pt x="757" y="594"/>
                  </a:lnTo>
                  <a:lnTo>
                    <a:pt x="747" y="611"/>
                  </a:lnTo>
                  <a:lnTo>
                    <a:pt x="737" y="627"/>
                  </a:lnTo>
                  <a:lnTo>
                    <a:pt x="726" y="644"/>
                  </a:lnTo>
                  <a:lnTo>
                    <a:pt x="713" y="658"/>
                  </a:lnTo>
                  <a:lnTo>
                    <a:pt x="701" y="674"/>
                  </a:lnTo>
                  <a:lnTo>
                    <a:pt x="687" y="688"/>
                  </a:lnTo>
                  <a:lnTo>
                    <a:pt x="674" y="701"/>
                  </a:lnTo>
                  <a:lnTo>
                    <a:pt x="659" y="714"/>
                  </a:lnTo>
                  <a:lnTo>
                    <a:pt x="643" y="726"/>
                  </a:lnTo>
                  <a:lnTo>
                    <a:pt x="628" y="736"/>
                  </a:lnTo>
                  <a:lnTo>
                    <a:pt x="611" y="747"/>
                  </a:lnTo>
                  <a:lnTo>
                    <a:pt x="595" y="756"/>
                  </a:lnTo>
                  <a:lnTo>
                    <a:pt x="577" y="766"/>
                  </a:lnTo>
                  <a:lnTo>
                    <a:pt x="559" y="774"/>
                  </a:lnTo>
                  <a:lnTo>
                    <a:pt x="541" y="781"/>
                  </a:lnTo>
                  <a:lnTo>
                    <a:pt x="523" y="787"/>
                  </a:lnTo>
                  <a:lnTo>
                    <a:pt x="504" y="793"/>
                  </a:lnTo>
                  <a:lnTo>
                    <a:pt x="483" y="798"/>
                  </a:lnTo>
                  <a:lnTo>
                    <a:pt x="464" y="801"/>
                  </a:lnTo>
                  <a:lnTo>
                    <a:pt x="444" y="804"/>
                  </a:lnTo>
                  <a:lnTo>
                    <a:pt x="423" y="805"/>
                  </a:lnTo>
                  <a:lnTo>
                    <a:pt x="403" y="806"/>
                  </a:lnTo>
                  <a:lnTo>
                    <a:pt x="382" y="805"/>
                  </a:lnTo>
                  <a:lnTo>
                    <a:pt x="361" y="804"/>
                  </a:lnTo>
                  <a:lnTo>
                    <a:pt x="341" y="801"/>
                  </a:lnTo>
                  <a:lnTo>
                    <a:pt x="321" y="798"/>
                  </a:lnTo>
                  <a:lnTo>
                    <a:pt x="302" y="793"/>
                  </a:lnTo>
                  <a:lnTo>
                    <a:pt x="283" y="787"/>
                  </a:lnTo>
                  <a:lnTo>
                    <a:pt x="264" y="781"/>
                  </a:lnTo>
                  <a:lnTo>
                    <a:pt x="245" y="774"/>
                  </a:lnTo>
                  <a:lnTo>
                    <a:pt x="228" y="766"/>
                  </a:lnTo>
                  <a:lnTo>
                    <a:pt x="211" y="756"/>
                  </a:lnTo>
                  <a:lnTo>
                    <a:pt x="193" y="747"/>
                  </a:lnTo>
                  <a:lnTo>
                    <a:pt x="178" y="736"/>
                  </a:lnTo>
                  <a:lnTo>
                    <a:pt x="161" y="726"/>
                  </a:lnTo>
                  <a:lnTo>
                    <a:pt x="146" y="714"/>
                  </a:lnTo>
                  <a:lnTo>
                    <a:pt x="132" y="701"/>
                  </a:lnTo>
                  <a:lnTo>
                    <a:pt x="118" y="688"/>
                  </a:lnTo>
                  <a:lnTo>
                    <a:pt x="105" y="674"/>
                  </a:lnTo>
                  <a:lnTo>
                    <a:pt x="92" y="658"/>
                  </a:lnTo>
                  <a:lnTo>
                    <a:pt x="80" y="644"/>
                  </a:lnTo>
                  <a:lnTo>
                    <a:pt x="69" y="627"/>
                  </a:lnTo>
                  <a:lnTo>
                    <a:pt x="58" y="611"/>
                  </a:lnTo>
                  <a:lnTo>
                    <a:pt x="49" y="594"/>
                  </a:lnTo>
                  <a:lnTo>
                    <a:pt x="39" y="577"/>
                  </a:lnTo>
                  <a:lnTo>
                    <a:pt x="31" y="559"/>
                  </a:lnTo>
                  <a:lnTo>
                    <a:pt x="24" y="541"/>
                  </a:lnTo>
                  <a:lnTo>
                    <a:pt x="18" y="522"/>
                  </a:lnTo>
                  <a:lnTo>
                    <a:pt x="12" y="503"/>
                  </a:lnTo>
                  <a:lnTo>
                    <a:pt x="8" y="483"/>
                  </a:lnTo>
                  <a:lnTo>
                    <a:pt x="4" y="463"/>
                  </a:lnTo>
                  <a:lnTo>
                    <a:pt x="2" y="443"/>
                  </a:lnTo>
                  <a:lnTo>
                    <a:pt x="0" y="423"/>
                  </a:lnTo>
                  <a:lnTo>
                    <a:pt x="0" y="403"/>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7" name="Line 74"/>
            <p:cNvSpPr>
              <a:spLocks noChangeShapeType="1"/>
            </p:cNvSpPr>
            <p:nvPr/>
          </p:nvSpPr>
          <p:spPr bwMode="auto">
            <a:xfrm>
              <a:off x="2657475" y="1077913"/>
              <a:ext cx="319088"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8" name="Rectangle 50"/>
            <p:cNvSpPr>
              <a:spLocks noChangeArrowheads="1"/>
            </p:cNvSpPr>
            <p:nvPr/>
          </p:nvSpPr>
          <p:spPr bwMode="auto">
            <a:xfrm>
              <a:off x="2749550" y="949325"/>
              <a:ext cx="127354" cy="11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 b="1">
                  <a:solidFill>
                    <a:srgbClr val="000000"/>
                  </a:solidFill>
                  <a:latin typeface="Arial" panose="020B0604020202020204" pitchFamily="34" charset="0"/>
                </a:rPr>
                <a:t>LC</a:t>
              </a:r>
              <a:endParaRPr lang="en-US" altLang="en-US" sz="400">
                <a:solidFill>
                  <a:srgbClr val="000000"/>
                </a:solidFill>
                <a:latin typeface="Calibri" panose="020F0502020204030204" pitchFamily="34" charset="0"/>
              </a:endParaRPr>
            </a:p>
          </p:txBody>
        </p:sp>
        <p:sp>
          <p:nvSpPr>
            <p:cNvPr id="3129" name="Rectangle 51"/>
            <p:cNvSpPr>
              <a:spLocks noChangeArrowheads="1"/>
            </p:cNvSpPr>
            <p:nvPr/>
          </p:nvSpPr>
          <p:spPr bwMode="auto">
            <a:xfrm>
              <a:off x="2789238" y="1089024"/>
              <a:ext cx="53310" cy="11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00" b="1">
                  <a:solidFill>
                    <a:srgbClr val="000000"/>
                  </a:solidFill>
                  <a:latin typeface="Arial" panose="020B0604020202020204" pitchFamily="34" charset="0"/>
                </a:rPr>
                <a:t>1</a:t>
              </a:r>
              <a:endParaRPr lang="en-US" altLang="en-US" sz="400">
                <a:solidFill>
                  <a:srgbClr val="000000"/>
                </a:solidFill>
                <a:latin typeface="Calibri" panose="020F0502020204030204" pitchFamily="34" charset="0"/>
              </a:endParaRPr>
            </a:p>
          </p:txBody>
        </p:sp>
        <p:sp>
          <p:nvSpPr>
            <p:cNvPr id="3130" name="Freeform 52"/>
            <p:cNvSpPr>
              <a:spLocks/>
            </p:cNvSpPr>
            <p:nvPr/>
          </p:nvSpPr>
          <p:spPr bwMode="auto">
            <a:xfrm>
              <a:off x="2540000" y="833438"/>
              <a:ext cx="285750" cy="84137"/>
            </a:xfrm>
            <a:custGeom>
              <a:avLst/>
              <a:gdLst>
                <a:gd name="T0" fmla="*/ 0 w 724"/>
                <a:gd name="T1" fmla="*/ 0 h 214"/>
                <a:gd name="T2" fmla="*/ 2147483646 w 724"/>
                <a:gd name="T3" fmla="*/ 0 h 214"/>
                <a:gd name="T4" fmla="*/ 2147483646 w 724"/>
                <a:gd name="T5" fmla="*/ 2147483646 h 214"/>
                <a:gd name="T6" fmla="*/ 0 60000 65536"/>
                <a:gd name="T7" fmla="*/ 0 60000 65536"/>
                <a:gd name="T8" fmla="*/ 0 60000 65536"/>
              </a:gdLst>
              <a:ahLst/>
              <a:cxnLst>
                <a:cxn ang="T6">
                  <a:pos x="T0" y="T1"/>
                </a:cxn>
                <a:cxn ang="T7">
                  <a:pos x="T2" y="T3"/>
                </a:cxn>
                <a:cxn ang="T8">
                  <a:pos x="T4" y="T5"/>
                </a:cxn>
              </a:cxnLst>
              <a:rect l="0" t="0" r="r" b="b"/>
              <a:pathLst>
                <a:path w="724" h="214">
                  <a:moveTo>
                    <a:pt x="0" y="0"/>
                  </a:moveTo>
                  <a:lnTo>
                    <a:pt x="724" y="0"/>
                  </a:lnTo>
                  <a:lnTo>
                    <a:pt x="724" y="214"/>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1" name="Freeform 53"/>
            <p:cNvSpPr>
              <a:spLocks/>
            </p:cNvSpPr>
            <p:nvPr/>
          </p:nvSpPr>
          <p:spPr bwMode="auto">
            <a:xfrm>
              <a:off x="2516188" y="1233488"/>
              <a:ext cx="300037" cy="52387"/>
            </a:xfrm>
            <a:custGeom>
              <a:avLst/>
              <a:gdLst>
                <a:gd name="T0" fmla="*/ 0 w 759"/>
                <a:gd name="T1" fmla="*/ 2147483646 h 131"/>
                <a:gd name="T2" fmla="*/ 2147483646 w 759"/>
                <a:gd name="T3" fmla="*/ 2147483646 h 131"/>
                <a:gd name="T4" fmla="*/ 2147483646 w 759"/>
                <a:gd name="T5" fmla="*/ 0 h 131"/>
                <a:gd name="T6" fmla="*/ 0 60000 65536"/>
                <a:gd name="T7" fmla="*/ 0 60000 65536"/>
                <a:gd name="T8" fmla="*/ 0 60000 65536"/>
              </a:gdLst>
              <a:ahLst/>
              <a:cxnLst>
                <a:cxn ang="T6">
                  <a:pos x="T0" y="T1"/>
                </a:cxn>
                <a:cxn ang="T7">
                  <a:pos x="T2" y="T3"/>
                </a:cxn>
                <a:cxn ang="T8">
                  <a:pos x="T4" y="T5"/>
                </a:cxn>
              </a:cxnLst>
              <a:rect l="0" t="0" r="r" b="b"/>
              <a:pathLst>
                <a:path w="759" h="131">
                  <a:moveTo>
                    <a:pt x="0" y="131"/>
                  </a:moveTo>
                  <a:lnTo>
                    <a:pt x="759" y="131"/>
                  </a:lnTo>
                  <a:lnTo>
                    <a:pt x="759"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2" name="Freeform 54"/>
            <p:cNvSpPr>
              <a:spLocks noEditPoints="1"/>
            </p:cNvSpPr>
            <p:nvPr/>
          </p:nvSpPr>
          <p:spPr bwMode="auto">
            <a:xfrm>
              <a:off x="2971800" y="1063625"/>
              <a:ext cx="174625" cy="363538"/>
            </a:xfrm>
            <a:custGeom>
              <a:avLst/>
              <a:gdLst>
                <a:gd name="T0" fmla="*/ 2147483646 w 437"/>
                <a:gd name="T1" fmla="*/ 0 h 917"/>
                <a:gd name="T2" fmla="*/ 2147483646 w 437"/>
                <a:gd name="T3" fmla="*/ 186871218 h 917"/>
                <a:gd name="T4" fmla="*/ 2147483646 w 437"/>
                <a:gd name="T5" fmla="*/ 436138164 h 917"/>
                <a:gd name="T6" fmla="*/ 2147483646 w 437"/>
                <a:gd name="T7" fmla="*/ 934671263 h 917"/>
                <a:gd name="T8" fmla="*/ 2147483646 w 437"/>
                <a:gd name="T9" fmla="*/ 1495442702 h 917"/>
                <a:gd name="T10" fmla="*/ 2147483646 w 437"/>
                <a:gd name="T11" fmla="*/ 1993818809 h 917"/>
                <a:gd name="T12" fmla="*/ 2147483646 w 437"/>
                <a:gd name="T13" fmla="*/ 2147483646 h 917"/>
                <a:gd name="T14" fmla="*/ 2147483646 w 437"/>
                <a:gd name="T15" fmla="*/ 2147483646 h 917"/>
                <a:gd name="T16" fmla="*/ 2147483646 w 437"/>
                <a:gd name="T17" fmla="*/ 2147483646 h 917"/>
                <a:gd name="T18" fmla="*/ 1148576957 w 437"/>
                <a:gd name="T19" fmla="*/ 2147483646 h 917"/>
                <a:gd name="T20" fmla="*/ 574208558 w 437"/>
                <a:gd name="T21" fmla="*/ 2147483646 h 917"/>
                <a:gd name="T22" fmla="*/ 191456133 w 437"/>
                <a:gd name="T23" fmla="*/ 2147483646 h 917"/>
                <a:gd name="T24" fmla="*/ 0 w 437"/>
                <a:gd name="T25" fmla="*/ 1744552260 h 917"/>
                <a:gd name="T26" fmla="*/ 0 w 437"/>
                <a:gd name="T27" fmla="*/ 1183780821 h 917"/>
                <a:gd name="T28" fmla="*/ 191456133 w 437"/>
                <a:gd name="T29" fmla="*/ 685404713 h 917"/>
                <a:gd name="T30" fmla="*/ 574208558 w 437"/>
                <a:gd name="T31" fmla="*/ 311504889 h 917"/>
                <a:gd name="T32" fmla="*/ 1148576957 w 437"/>
                <a:gd name="T33" fmla="*/ 124633275 h 917"/>
                <a:gd name="T34" fmla="*/ 1403745240 w 437"/>
                <a:gd name="T35" fmla="*/ 0 h 917"/>
                <a:gd name="T36" fmla="*/ 2147483646 w 437"/>
                <a:gd name="T37" fmla="*/ 2147483646 h 917"/>
                <a:gd name="T38" fmla="*/ 2147483646 w 437"/>
                <a:gd name="T39" fmla="*/ 2147483646 h 917"/>
                <a:gd name="T40" fmla="*/ 2147483646 w 437"/>
                <a:gd name="T41" fmla="*/ 2147483646 h 917"/>
                <a:gd name="T42" fmla="*/ 2147483646 w 437"/>
                <a:gd name="T43" fmla="*/ 2147483646 h 917"/>
                <a:gd name="T44" fmla="*/ 2147483646 w 437"/>
                <a:gd name="T45" fmla="*/ 2147483646 h 917"/>
                <a:gd name="T46" fmla="*/ 2147483646 w 437"/>
                <a:gd name="T47" fmla="*/ 2147483646 h 917"/>
                <a:gd name="T48" fmla="*/ 2147483646 w 437"/>
                <a:gd name="T49" fmla="*/ 2147483646 h 917"/>
                <a:gd name="T50" fmla="*/ 2147483646 w 437"/>
                <a:gd name="T51" fmla="*/ 2147483646 h 917"/>
                <a:gd name="T52" fmla="*/ 2147483646 w 437"/>
                <a:gd name="T53" fmla="*/ 2147483646 h 917"/>
                <a:gd name="T54" fmla="*/ 2147483646 w 437"/>
                <a:gd name="T55" fmla="*/ 2147483646 h 917"/>
                <a:gd name="T56" fmla="*/ 2147483646 w 437"/>
                <a:gd name="T57" fmla="*/ 2147483646 h 917"/>
                <a:gd name="T58" fmla="*/ 2147483646 w 437"/>
                <a:gd name="T59" fmla="*/ 2147483646 h 917"/>
                <a:gd name="T60" fmla="*/ 2147483646 w 437"/>
                <a:gd name="T61" fmla="*/ 2147483646 h 917"/>
                <a:gd name="T62" fmla="*/ 2147483646 w 437"/>
                <a:gd name="T63" fmla="*/ 2147483646 h 917"/>
                <a:gd name="T64" fmla="*/ 2147483646 w 437"/>
                <a:gd name="T65" fmla="*/ 2147483646 h 917"/>
                <a:gd name="T66" fmla="*/ 2147483646 w 437"/>
                <a:gd name="T67" fmla="*/ 2147483646 h 917"/>
                <a:gd name="T68" fmla="*/ 2147483646 w 437"/>
                <a:gd name="T69" fmla="*/ 2147483646 h 917"/>
                <a:gd name="T70" fmla="*/ 2147483646 w 437"/>
                <a:gd name="T71" fmla="*/ 2147483646 h 917"/>
                <a:gd name="T72" fmla="*/ 2147483646 w 437"/>
                <a:gd name="T73" fmla="*/ 2147483646 h 917"/>
                <a:gd name="T74" fmla="*/ 2147483646 w 437"/>
                <a:gd name="T75" fmla="*/ 2147483646 h 917"/>
                <a:gd name="T76" fmla="*/ 2147483646 w 437"/>
                <a:gd name="T77" fmla="*/ 2147483646 h 917"/>
                <a:gd name="T78" fmla="*/ 2147483646 w 437"/>
                <a:gd name="T79" fmla="*/ 2147483646 h 917"/>
                <a:gd name="T80" fmla="*/ 2147483646 w 437"/>
                <a:gd name="T81" fmla="*/ 2147483646 h 917"/>
                <a:gd name="T82" fmla="*/ 2147483646 w 437"/>
                <a:gd name="T83" fmla="*/ 2147483646 h 917"/>
                <a:gd name="T84" fmla="*/ 2147483646 w 437"/>
                <a:gd name="T85" fmla="*/ 2147483646 h 917"/>
                <a:gd name="T86" fmla="*/ 2147483646 w 437"/>
                <a:gd name="T87" fmla="*/ 2147483646 h 917"/>
                <a:gd name="T88" fmla="*/ 2147483646 w 437"/>
                <a:gd name="T89" fmla="*/ 2147483646 h 917"/>
                <a:gd name="T90" fmla="*/ 2147483646 w 437"/>
                <a:gd name="T91" fmla="*/ 2147483646 h 917"/>
                <a:gd name="T92" fmla="*/ 2147483646 w 437"/>
                <a:gd name="T93" fmla="*/ 2147483646 h 917"/>
                <a:gd name="T94" fmla="*/ 2147483646 w 437"/>
                <a:gd name="T95" fmla="*/ 2147483646 h 917"/>
                <a:gd name="T96" fmla="*/ 2147483646 w 437"/>
                <a:gd name="T97" fmla="*/ 2147483646 h 917"/>
                <a:gd name="T98" fmla="*/ 2147483646 w 437"/>
                <a:gd name="T99" fmla="*/ 2147483646 h 917"/>
                <a:gd name="T100" fmla="*/ 2147483646 w 437"/>
                <a:gd name="T101" fmla="*/ 2147483646 h 917"/>
                <a:gd name="T102" fmla="*/ 2147483646 w 437"/>
                <a:gd name="T103" fmla="*/ 2147483646 h 917"/>
                <a:gd name="T104" fmla="*/ 2147483646 w 437"/>
                <a:gd name="T105" fmla="*/ 2147483646 h 917"/>
                <a:gd name="T106" fmla="*/ 2147483646 w 437"/>
                <a:gd name="T107" fmla="*/ 2147483646 h 9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37" h="917">
                  <a:moveTo>
                    <a:pt x="22" y="0"/>
                  </a:moveTo>
                  <a:lnTo>
                    <a:pt x="341" y="0"/>
                  </a:lnTo>
                  <a:lnTo>
                    <a:pt x="346" y="2"/>
                  </a:lnTo>
                  <a:lnTo>
                    <a:pt x="350" y="3"/>
                  </a:lnTo>
                  <a:lnTo>
                    <a:pt x="354" y="5"/>
                  </a:lnTo>
                  <a:lnTo>
                    <a:pt x="357" y="7"/>
                  </a:lnTo>
                  <a:lnTo>
                    <a:pt x="360" y="11"/>
                  </a:lnTo>
                  <a:lnTo>
                    <a:pt x="362" y="15"/>
                  </a:lnTo>
                  <a:lnTo>
                    <a:pt x="363" y="19"/>
                  </a:lnTo>
                  <a:lnTo>
                    <a:pt x="364" y="24"/>
                  </a:lnTo>
                  <a:lnTo>
                    <a:pt x="363" y="28"/>
                  </a:lnTo>
                  <a:lnTo>
                    <a:pt x="362" y="32"/>
                  </a:lnTo>
                  <a:lnTo>
                    <a:pt x="360" y="36"/>
                  </a:lnTo>
                  <a:lnTo>
                    <a:pt x="357" y="39"/>
                  </a:lnTo>
                  <a:lnTo>
                    <a:pt x="354" y="42"/>
                  </a:lnTo>
                  <a:lnTo>
                    <a:pt x="350" y="44"/>
                  </a:lnTo>
                  <a:lnTo>
                    <a:pt x="346" y="45"/>
                  </a:lnTo>
                  <a:lnTo>
                    <a:pt x="341" y="46"/>
                  </a:lnTo>
                  <a:lnTo>
                    <a:pt x="22" y="46"/>
                  </a:lnTo>
                  <a:lnTo>
                    <a:pt x="18" y="45"/>
                  </a:lnTo>
                  <a:lnTo>
                    <a:pt x="14" y="44"/>
                  </a:lnTo>
                  <a:lnTo>
                    <a:pt x="9" y="42"/>
                  </a:lnTo>
                  <a:lnTo>
                    <a:pt x="7" y="39"/>
                  </a:lnTo>
                  <a:lnTo>
                    <a:pt x="3" y="36"/>
                  </a:lnTo>
                  <a:lnTo>
                    <a:pt x="2" y="32"/>
                  </a:lnTo>
                  <a:lnTo>
                    <a:pt x="0" y="28"/>
                  </a:lnTo>
                  <a:lnTo>
                    <a:pt x="0" y="24"/>
                  </a:lnTo>
                  <a:lnTo>
                    <a:pt x="0" y="19"/>
                  </a:lnTo>
                  <a:lnTo>
                    <a:pt x="2" y="15"/>
                  </a:lnTo>
                  <a:lnTo>
                    <a:pt x="3" y="11"/>
                  </a:lnTo>
                  <a:lnTo>
                    <a:pt x="7" y="7"/>
                  </a:lnTo>
                  <a:lnTo>
                    <a:pt x="9" y="5"/>
                  </a:lnTo>
                  <a:lnTo>
                    <a:pt x="14" y="3"/>
                  </a:lnTo>
                  <a:lnTo>
                    <a:pt x="18" y="2"/>
                  </a:lnTo>
                  <a:lnTo>
                    <a:pt x="22" y="0"/>
                  </a:lnTo>
                  <a:close/>
                  <a:moveTo>
                    <a:pt x="437" y="179"/>
                  </a:moveTo>
                  <a:lnTo>
                    <a:pt x="437" y="497"/>
                  </a:lnTo>
                  <a:lnTo>
                    <a:pt x="435" y="500"/>
                  </a:lnTo>
                  <a:lnTo>
                    <a:pt x="434" y="505"/>
                  </a:lnTo>
                  <a:lnTo>
                    <a:pt x="432" y="509"/>
                  </a:lnTo>
                  <a:lnTo>
                    <a:pt x="430" y="512"/>
                  </a:lnTo>
                  <a:lnTo>
                    <a:pt x="426" y="515"/>
                  </a:lnTo>
                  <a:lnTo>
                    <a:pt x="422" y="517"/>
                  </a:lnTo>
                  <a:lnTo>
                    <a:pt x="418" y="518"/>
                  </a:lnTo>
                  <a:lnTo>
                    <a:pt x="414" y="519"/>
                  </a:lnTo>
                  <a:lnTo>
                    <a:pt x="409" y="518"/>
                  </a:lnTo>
                  <a:lnTo>
                    <a:pt x="405" y="517"/>
                  </a:lnTo>
                  <a:lnTo>
                    <a:pt x="401" y="515"/>
                  </a:lnTo>
                  <a:lnTo>
                    <a:pt x="398" y="512"/>
                  </a:lnTo>
                  <a:lnTo>
                    <a:pt x="395" y="509"/>
                  </a:lnTo>
                  <a:lnTo>
                    <a:pt x="393" y="505"/>
                  </a:lnTo>
                  <a:lnTo>
                    <a:pt x="392" y="500"/>
                  </a:lnTo>
                  <a:lnTo>
                    <a:pt x="390" y="497"/>
                  </a:lnTo>
                  <a:lnTo>
                    <a:pt x="390" y="179"/>
                  </a:lnTo>
                  <a:lnTo>
                    <a:pt x="392" y="174"/>
                  </a:lnTo>
                  <a:lnTo>
                    <a:pt x="393" y="169"/>
                  </a:lnTo>
                  <a:lnTo>
                    <a:pt x="395" y="166"/>
                  </a:lnTo>
                  <a:lnTo>
                    <a:pt x="398" y="162"/>
                  </a:lnTo>
                  <a:lnTo>
                    <a:pt x="401" y="160"/>
                  </a:lnTo>
                  <a:lnTo>
                    <a:pt x="405" y="158"/>
                  </a:lnTo>
                  <a:lnTo>
                    <a:pt x="409" y="156"/>
                  </a:lnTo>
                  <a:lnTo>
                    <a:pt x="414" y="155"/>
                  </a:lnTo>
                  <a:lnTo>
                    <a:pt x="418" y="156"/>
                  </a:lnTo>
                  <a:lnTo>
                    <a:pt x="422" y="158"/>
                  </a:lnTo>
                  <a:lnTo>
                    <a:pt x="426" y="160"/>
                  </a:lnTo>
                  <a:lnTo>
                    <a:pt x="430" y="162"/>
                  </a:lnTo>
                  <a:lnTo>
                    <a:pt x="432" y="166"/>
                  </a:lnTo>
                  <a:lnTo>
                    <a:pt x="434" y="169"/>
                  </a:lnTo>
                  <a:lnTo>
                    <a:pt x="435" y="174"/>
                  </a:lnTo>
                  <a:lnTo>
                    <a:pt x="437" y="179"/>
                  </a:lnTo>
                  <a:close/>
                  <a:moveTo>
                    <a:pt x="437" y="724"/>
                  </a:moveTo>
                  <a:lnTo>
                    <a:pt x="437" y="894"/>
                  </a:lnTo>
                  <a:lnTo>
                    <a:pt x="435" y="899"/>
                  </a:lnTo>
                  <a:lnTo>
                    <a:pt x="434" y="902"/>
                  </a:lnTo>
                  <a:lnTo>
                    <a:pt x="432" y="907"/>
                  </a:lnTo>
                  <a:lnTo>
                    <a:pt x="430" y="911"/>
                  </a:lnTo>
                  <a:lnTo>
                    <a:pt x="426" y="913"/>
                  </a:lnTo>
                  <a:lnTo>
                    <a:pt x="422" y="915"/>
                  </a:lnTo>
                  <a:lnTo>
                    <a:pt x="418" y="917"/>
                  </a:lnTo>
                  <a:lnTo>
                    <a:pt x="414" y="917"/>
                  </a:lnTo>
                  <a:lnTo>
                    <a:pt x="409" y="917"/>
                  </a:lnTo>
                  <a:lnTo>
                    <a:pt x="405" y="915"/>
                  </a:lnTo>
                  <a:lnTo>
                    <a:pt x="401" y="913"/>
                  </a:lnTo>
                  <a:lnTo>
                    <a:pt x="398" y="911"/>
                  </a:lnTo>
                  <a:lnTo>
                    <a:pt x="395" y="907"/>
                  </a:lnTo>
                  <a:lnTo>
                    <a:pt x="393" y="902"/>
                  </a:lnTo>
                  <a:lnTo>
                    <a:pt x="392" y="899"/>
                  </a:lnTo>
                  <a:lnTo>
                    <a:pt x="390" y="894"/>
                  </a:lnTo>
                  <a:lnTo>
                    <a:pt x="390" y="724"/>
                  </a:lnTo>
                  <a:lnTo>
                    <a:pt x="392" y="719"/>
                  </a:lnTo>
                  <a:lnTo>
                    <a:pt x="393" y="714"/>
                  </a:lnTo>
                  <a:lnTo>
                    <a:pt x="395" y="711"/>
                  </a:lnTo>
                  <a:lnTo>
                    <a:pt x="398" y="707"/>
                  </a:lnTo>
                  <a:lnTo>
                    <a:pt x="401" y="705"/>
                  </a:lnTo>
                  <a:lnTo>
                    <a:pt x="405" y="703"/>
                  </a:lnTo>
                  <a:lnTo>
                    <a:pt x="409" y="701"/>
                  </a:lnTo>
                  <a:lnTo>
                    <a:pt x="414" y="701"/>
                  </a:lnTo>
                  <a:lnTo>
                    <a:pt x="418" y="701"/>
                  </a:lnTo>
                  <a:lnTo>
                    <a:pt x="422" y="703"/>
                  </a:lnTo>
                  <a:lnTo>
                    <a:pt x="426" y="705"/>
                  </a:lnTo>
                  <a:lnTo>
                    <a:pt x="430" y="707"/>
                  </a:lnTo>
                  <a:lnTo>
                    <a:pt x="432" y="711"/>
                  </a:lnTo>
                  <a:lnTo>
                    <a:pt x="434" y="714"/>
                  </a:lnTo>
                  <a:lnTo>
                    <a:pt x="435" y="719"/>
                  </a:lnTo>
                  <a:lnTo>
                    <a:pt x="437" y="724"/>
                  </a:lnTo>
                  <a:close/>
                </a:path>
              </a:pathLst>
            </a:custGeom>
            <a:solidFill>
              <a:srgbClr val="000000"/>
            </a:solidFill>
            <a:ln w="0">
              <a:solidFill>
                <a:srgbClr val="000000"/>
              </a:solidFill>
              <a:prstDash val="solid"/>
              <a:round/>
              <a:headEnd/>
              <a:tailEnd/>
            </a:ln>
          </p:spPr>
          <p:txBody>
            <a:bodyPr/>
            <a:lstStyle/>
            <a:p>
              <a:endParaRPr lang="en-US"/>
            </a:p>
          </p:txBody>
        </p:sp>
        <p:sp>
          <p:nvSpPr>
            <p:cNvPr id="3133" name="Freeform 55"/>
            <p:cNvSpPr>
              <a:spLocks/>
            </p:cNvSpPr>
            <p:nvPr/>
          </p:nvSpPr>
          <p:spPr bwMode="auto">
            <a:xfrm>
              <a:off x="3097213" y="1409700"/>
              <a:ext cx="79375" cy="77788"/>
            </a:xfrm>
            <a:custGeom>
              <a:avLst/>
              <a:gdLst>
                <a:gd name="T0" fmla="*/ 0 w 197"/>
                <a:gd name="T1" fmla="*/ 0 h 198"/>
                <a:gd name="T2" fmla="*/ 2147483646 w 197"/>
                <a:gd name="T3" fmla="*/ 2147483646 h 198"/>
                <a:gd name="T4" fmla="*/ 2147483646 w 197"/>
                <a:gd name="T5" fmla="*/ 0 h 198"/>
                <a:gd name="T6" fmla="*/ 0 w 197"/>
                <a:gd name="T7" fmla="*/ 0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 h="198">
                  <a:moveTo>
                    <a:pt x="0" y="0"/>
                  </a:moveTo>
                  <a:lnTo>
                    <a:pt x="99" y="198"/>
                  </a:lnTo>
                  <a:lnTo>
                    <a:pt x="19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79" name="Right Arrow 71"/>
          <p:cNvSpPr>
            <a:spLocks noChangeArrowheads="1"/>
          </p:cNvSpPr>
          <p:nvPr/>
        </p:nvSpPr>
        <p:spPr bwMode="auto">
          <a:xfrm>
            <a:off x="3214688" y="3527425"/>
            <a:ext cx="914400" cy="576263"/>
          </a:xfrm>
          <a:prstGeom prst="rightArrow">
            <a:avLst>
              <a:gd name="adj1" fmla="val 50000"/>
              <a:gd name="adj2" fmla="val 49947"/>
            </a:avLst>
          </a:prstGeom>
          <a:solidFill>
            <a:srgbClr val="4F81BD"/>
          </a:solidFill>
          <a:ln w="25400" algn="ctr">
            <a:solidFill>
              <a:srgbClr val="385D8A"/>
            </a:solidFill>
            <a:miter lim="800000"/>
            <a:headEnd/>
            <a:tailEnd/>
          </a:ln>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FFFFFF"/>
              </a:solidFill>
              <a:latin typeface="Calibri" panose="020F0502020204030204" pitchFamily="34" charset="0"/>
            </a:endParaRPr>
          </a:p>
        </p:txBody>
      </p:sp>
      <p:sp>
        <p:nvSpPr>
          <p:cNvPr id="3080" name="Rectangle 72"/>
          <p:cNvSpPr>
            <a:spLocks noChangeArrowheads="1"/>
          </p:cNvSpPr>
          <p:nvPr/>
        </p:nvSpPr>
        <p:spPr bwMode="auto">
          <a:xfrm>
            <a:off x="152400" y="1844675"/>
            <a:ext cx="8839200" cy="3860800"/>
          </a:xfrm>
          <a:prstGeom prst="rect">
            <a:avLst/>
          </a:prstGeom>
          <a:noFill/>
          <a:ln w="25400" algn="ctr">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FFFFFF"/>
              </a:solidFill>
              <a:latin typeface="Calibri" panose="020F0502020204030204" pitchFamily="34" charset="0"/>
            </a:endParaRPr>
          </a:p>
        </p:txBody>
      </p:sp>
      <p:pic>
        <p:nvPicPr>
          <p:cNvPr id="30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2763" y="2133600"/>
            <a:ext cx="4549775"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2" name="TextBox 74"/>
          <p:cNvSpPr txBox="1">
            <a:spLocks noChangeArrowheads="1"/>
          </p:cNvSpPr>
          <p:nvPr/>
        </p:nvSpPr>
        <p:spPr bwMode="auto">
          <a:xfrm>
            <a:off x="522288" y="2133600"/>
            <a:ext cx="2306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a:solidFill>
                  <a:srgbClr val="000000"/>
                </a:solidFill>
                <a:latin typeface="Tahoma" panose="020B0604030504040204" pitchFamily="34" charset="0"/>
                <a:cs typeface="Tahoma" panose="020B0604030504040204" pitchFamily="34" charset="0"/>
              </a:rPr>
              <a:t>Basic flowsheet</a:t>
            </a:r>
          </a:p>
        </p:txBody>
      </p:sp>
      <p:sp>
        <p:nvSpPr>
          <p:cNvPr id="3083" name="TextBox 75"/>
          <p:cNvSpPr txBox="1">
            <a:spLocks noChangeArrowheads="1"/>
          </p:cNvSpPr>
          <p:nvPr/>
        </p:nvSpPr>
        <p:spPr bwMode="auto">
          <a:xfrm>
            <a:off x="5443538" y="2165350"/>
            <a:ext cx="3090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a:solidFill>
                  <a:srgbClr val="000000"/>
                </a:solidFill>
                <a:latin typeface="Tahoma" panose="020B0604030504040204" pitchFamily="34" charset="0"/>
                <a:cs typeface="Tahoma" panose="020B0604030504040204" pitchFamily="34" charset="0"/>
              </a:rPr>
              <a:t>Design with Operability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6"/>
          <p:cNvSpPr txBox="1">
            <a:spLocks noChangeArrowheads="1"/>
          </p:cNvSpPr>
          <p:nvPr/>
        </p:nvSpPr>
        <p:spPr bwMode="auto">
          <a:xfrm>
            <a:off x="2362200" y="3663696"/>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u="sng" dirty="0">
                <a:latin typeface="Calibri" panose="020F0502020204030204" pitchFamily="34" charset="0"/>
              </a:rPr>
              <a:t>Heat exchanger</a:t>
            </a:r>
            <a:r>
              <a:rPr lang="en-US" altLang="en-US" sz="2400" b="1" dirty="0">
                <a:latin typeface="Calibri" panose="020F0502020204030204" pitchFamily="34" charset="0"/>
              </a:rPr>
              <a:t>    Q = U AY (</a:t>
            </a:r>
            <a:r>
              <a:rPr lang="en-US" altLang="en-US" sz="2400" b="1" dirty="0">
                <a:latin typeface="Calibri" panose="020F0502020204030204" pitchFamily="34" charset="0"/>
                <a:sym typeface="Symbol" panose="05050102010706020507" pitchFamily="18" charset="2"/>
              </a:rPr>
              <a:t>T)</a:t>
            </a:r>
            <a:r>
              <a:rPr lang="en-US" altLang="en-US" sz="2400" b="1" baseline="-25000" dirty="0">
                <a:latin typeface="Calibri" panose="020F0502020204030204" pitchFamily="34" charset="0"/>
                <a:sym typeface="Symbol" panose="05050102010706020507" pitchFamily="18" charset="2"/>
              </a:rPr>
              <a:t>lm</a:t>
            </a:r>
            <a:endParaRPr lang="en-US" altLang="en-US" sz="2400" dirty="0">
              <a:latin typeface="Calibri" panose="020F0502020204030204" pitchFamily="34" charset="0"/>
            </a:endParaRPr>
          </a:p>
        </p:txBody>
      </p:sp>
      <p:sp>
        <p:nvSpPr>
          <p:cNvPr id="25605" name="Text Box 7"/>
          <p:cNvSpPr txBox="1">
            <a:spLocks noChangeArrowheads="1"/>
          </p:cNvSpPr>
          <p:nvPr/>
        </p:nvSpPr>
        <p:spPr bwMode="auto">
          <a:xfrm>
            <a:off x="1409700" y="751396"/>
            <a:ext cx="6629400" cy="267765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dirty="0" smtClean="0">
                <a:solidFill>
                  <a:srgbClr val="3333CC"/>
                </a:solidFill>
                <a:latin typeface="Calibri" panose="020F0502020204030204" pitchFamily="34" charset="0"/>
              </a:rPr>
              <a:t>Class workshop </a:t>
            </a:r>
            <a:endParaRPr lang="en-US" altLang="en-US" sz="2400" b="1" dirty="0">
              <a:latin typeface="Calibri" panose="020F0502020204030204" pitchFamily="34" charset="0"/>
            </a:endParaRPr>
          </a:p>
          <a:p>
            <a:pPr marL="457200" indent="-457200">
              <a:spcBef>
                <a:spcPct val="50000"/>
              </a:spcBef>
              <a:buFontTx/>
              <a:buAutoNum type="arabicPeriod"/>
            </a:pPr>
            <a:r>
              <a:rPr lang="en-US" altLang="en-US" sz="2400" b="1" dirty="0" smtClean="0">
                <a:latin typeface="Calibri" panose="020F0502020204030204" pitchFamily="34" charset="0"/>
              </a:rPr>
              <a:t>What is </a:t>
            </a:r>
            <a:r>
              <a:rPr lang="en-US" altLang="en-US" sz="2400" b="1" dirty="0">
                <a:latin typeface="Calibri" panose="020F0502020204030204" pitchFamily="34" charset="0"/>
              </a:rPr>
              <a:t>the “worst case” </a:t>
            </a:r>
            <a:r>
              <a:rPr lang="en-US" altLang="en-US" sz="2400" b="1" dirty="0" smtClean="0">
                <a:latin typeface="Calibri" panose="020F0502020204030204" pitchFamily="34" charset="0"/>
              </a:rPr>
              <a:t>variability (operating conditions) </a:t>
            </a:r>
            <a:r>
              <a:rPr lang="en-US" altLang="en-US" sz="2400" b="1" dirty="0">
                <a:latin typeface="Calibri" panose="020F0502020204030204" pitchFamily="34" charset="0"/>
              </a:rPr>
              <a:t>we would use to design the heat exchanger</a:t>
            </a:r>
            <a:r>
              <a:rPr lang="en-US" altLang="en-US" sz="2400" b="1" dirty="0" smtClean="0">
                <a:latin typeface="Calibri" panose="020F0502020204030204" pitchFamily="34" charset="0"/>
              </a:rPr>
              <a:t>?</a:t>
            </a:r>
          </a:p>
          <a:p>
            <a:pPr marL="457200" indent="-457200">
              <a:spcBef>
                <a:spcPct val="50000"/>
              </a:spcBef>
              <a:buFontTx/>
              <a:buAutoNum type="arabicPeriod"/>
            </a:pPr>
            <a:r>
              <a:rPr lang="en-US" altLang="en-US" sz="2400" b="1" dirty="0" smtClean="0">
                <a:latin typeface="Calibri" panose="020F0502020204030204" pitchFamily="34" charset="0"/>
              </a:rPr>
              <a:t>What design parameter(s) are selected for the worst case?</a:t>
            </a:r>
            <a:endParaRPr lang="en-US" altLang="en-US" sz="2400" b="1" dirty="0">
              <a:latin typeface="Calibri" panose="020F0502020204030204" pitchFamily="34" charset="0"/>
            </a:endParaRPr>
          </a:p>
        </p:txBody>
      </p:sp>
      <p:grpSp>
        <p:nvGrpSpPr>
          <p:cNvPr id="25606" name="Group 8"/>
          <p:cNvGrpSpPr>
            <a:grpSpLocks/>
          </p:cNvGrpSpPr>
          <p:nvPr/>
        </p:nvGrpSpPr>
        <p:grpSpPr bwMode="auto">
          <a:xfrm>
            <a:off x="3754437" y="5089525"/>
            <a:ext cx="2744788" cy="915988"/>
            <a:chOff x="2077" y="2054"/>
            <a:chExt cx="1729" cy="577"/>
          </a:xfrm>
        </p:grpSpPr>
        <p:sp>
          <p:nvSpPr>
            <p:cNvPr id="25618" name="Freeform 9"/>
            <p:cNvSpPr>
              <a:spLocks/>
            </p:cNvSpPr>
            <p:nvPr/>
          </p:nvSpPr>
          <p:spPr bwMode="auto">
            <a:xfrm>
              <a:off x="2077" y="2054"/>
              <a:ext cx="1729" cy="577"/>
            </a:xfrm>
            <a:custGeom>
              <a:avLst/>
              <a:gdLst>
                <a:gd name="T0" fmla="*/ 116 w 1729"/>
                <a:gd name="T1" fmla="*/ 577 h 577"/>
                <a:gd name="T2" fmla="*/ 1614 w 1729"/>
                <a:gd name="T3" fmla="*/ 577 h 577"/>
                <a:gd name="T4" fmla="*/ 1649 w 1729"/>
                <a:gd name="T5" fmla="*/ 532 h 577"/>
                <a:gd name="T6" fmla="*/ 1678 w 1729"/>
                <a:gd name="T7" fmla="*/ 486 h 577"/>
                <a:gd name="T8" fmla="*/ 1699 w 1729"/>
                <a:gd name="T9" fmla="*/ 438 h 577"/>
                <a:gd name="T10" fmla="*/ 1716 w 1729"/>
                <a:gd name="T11" fmla="*/ 390 h 577"/>
                <a:gd name="T12" fmla="*/ 1726 w 1729"/>
                <a:gd name="T13" fmla="*/ 338 h 577"/>
                <a:gd name="T14" fmla="*/ 1729 w 1729"/>
                <a:gd name="T15" fmla="*/ 288 h 577"/>
                <a:gd name="T16" fmla="*/ 1726 w 1729"/>
                <a:gd name="T17" fmla="*/ 237 h 577"/>
                <a:gd name="T18" fmla="*/ 1716 w 1729"/>
                <a:gd name="T19" fmla="*/ 187 h 577"/>
                <a:gd name="T20" fmla="*/ 1699 w 1729"/>
                <a:gd name="T21" fmla="*/ 137 h 577"/>
                <a:gd name="T22" fmla="*/ 1678 w 1729"/>
                <a:gd name="T23" fmla="*/ 89 h 577"/>
                <a:gd name="T24" fmla="*/ 1649 w 1729"/>
                <a:gd name="T25" fmla="*/ 43 h 577"/>
                <a:gd name="T26" fmla="*/ 1614 w 1729"/>
                <a:gd name="T27" fmla="*/ 0 h 577"/>
                <a:gd name="T28" fmla="*/ 116 w 1729"/>
                <a:gd name="T29" fmla="*/ 0 h 577"/>
                <a:gd name="T30" fmla="*/ 81 w 1729"/>
                <a:gd name="T31" fmla="*/ 43 h 577"/>
                <a:gd name="T32" fmla="*/ 52 w 1729"/>
                <a:gd name="T33" fmla="*/ 89 h 577"/>
                <a:gd name="T34" fmla="*/ 29 w 1729"/>
                <a:gd name="T35" fmla="*/ 137 h 577"/>
                <a:gd name="T36" fmla="*/ 14 w 1729"/>
                <a:gd name="T37" fmla="*/ 187 h 577"/>
                <a:gd name="T38" fmla="*/ 2 w 1729"/>
                <a:gd name="T39" fmla="*/ 237 h 577"/>
                <a:gd name="T40" fmla="*/ 0 w 1729"/>
                <a:gd name="T41" fmla="*/ 288 h 577"/>
                <a:gd name="T42" fmla="*/ 2 w 1729"/>
                <a:gd name="T43" fmla="*/ 338 h 577"/>
                <a:gd name="T44" fmla="*/ 14 w 1729"/>
                <a:gd name="T45" fmla="*/ 390 h 577"/>
                <a:gd name="T46" fmla="*/ 29 w 1729"/>
                <a:gd name="T47" fmla="*/ 438 h 577"/>
                <a:gd name="T48" fmla="*/ 52 w 1729"/>
                <a:gd name="T49" fmla="*/ 486 h 577"/>
                <a:gd name="T50" fmla="*/ 81 w 1729"/>
                <a:gd name="T51" fmla="*/ 532 h 577"/>
                <a:gd name="T52" fmla="*/ 116 w 1729"/>
                <a:gd name="T53" fmla="*/ 577 h 5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29" h="577">
                  <a:moveTo>
                    <a:pt x="116" y="577"/>
                  </a:moveTo>
                  <a:lnTo>
                    <a:pt x="1614" y="577"/>
                  </a:lnTo>
                  <a:lnTo>
                    <a:pt x="1649" y="532"/>
                  </a:lnTo>
                  <a:lnTo>
                    <a:pt x="1678" y="486"/>
                  </a:lnTo>
                  <a:lnTo>
                    <a:pt x="1699" y="438"/>
                  </a:lnTo>
                  <a:lnTo>
                    <a:pt x="1716" y="390"/>
                  </a:lnTo>
                  <a:lnTo>
                    <a:pt x="1726" y="338"/>
                  </a:lnTo>
                  <a:lnTo>
                    <a:pt x="1729" y="288"/>
                  </a:lnTo>
                  <a:lnTo>
                    <a:pt x="1726" y="237"/>
                  </a:lnTo>
                  <a:lnTo>
                    <a:pt x="1716" y="187"/>
                  </a:lnTo>
                  <a:lnTo>
                    <a:pt x="1699" y="137"/>
                  </a:lnTo>
                  <a:lnTo>
                    <a:pt x="1678" y="89"/>
                  </a:lnTo>
                  <a:lnTo>
                    <a:pt x="1649" y="43"/>
                  </a:lnTo>
                  <a:lnTo>
                    <a:pt x="1614" y="0"/>
                  </a:lnTo>
                  <a:lnTo>
                    <a:pt x="116" y="0"/>
                  </a:lnTo>
                  <a:lnTo>
                    <a:pt x="81" y="43"/>
                  </a:lnTo>
                  <a:lnTo>
                    <a:pt x="52" y="89"/>
                  </a:lnTo>
                  <a:lnTo>
                    <a:pt x="29" y="137"/>
                  </a:lnTo>
                  <a:lnTo>
                    <a:pt x="14" y="187"/>
                  </a:lnTo>
                  <a:lnTo>
                    <a:pt x="2" y="237"/>
                  </a:lnTo>
                  <a:lnTo>
                    <a:pt x="0" y="288"/>
                  </a:lnTo>
                  <a:lnTo>
                    <a:pt x="2" y="338"/>
                  </a:lnTo>
                  <a:lnTo>
                    <a:pt x="14" y="390"/>
                  </a:lnTo>
                  <a:lnTo>
                    <a:pt x="29" y="438"/>
                  </a:lnTo>
                  <a:lnTo>
                    <a:pt x="52" y="486"/>
                  </a:lnTo>
                  <a:lnTo>
                    <a:pt x="81" y="532"/>
                  </a:lnTo>
                  <a:lnTo>
                    <a:pt x="116" y="577"/>
                  </a:lnTo>
                  <a:close/>
                </a:path>
              </a:pathLst>
            </a:custGeom>
            <a:solidFill>
              <a:srgbClr val="FFFFFF"/>
            </a:solidFill>
            <a:ln w="12700" cmpd="sng">
              <a:solidFill>
                <a:srgbClr val="000000"/>
              </a:solidFill>
              <a:prstDash val="solid"/>
              <a:round/>
              <a:headEnd/>
              <a:tailEnd/>
            </a:ln>
          </p:spPr>
          <p:txBody>
            <a:bodyPr/>
            <a:lstStyle/>
            <a:p>
              <a:endParaRPr lang="en-US">
                <a:latin typeface="Calibri" panose="020F0502020204030204" pitchFamily="34" charset="0"/>
              </a:endParaRPr>
            </a:p>
          </p:txBody>
        </p:sp>
        <p:sp>
          <p:nvSpPr>
            <p:cNvPr id="25619" name="Line 10"/>
            <p:cNvSpPr>
              <a:spLocks noChangeShapeType="1"/>
            </p:cNvSpPr>
            <p:nvPr/>
          </p:nvSpPr>
          <p:spPr bwMode="auto">
            <a:xfrm>
              <a:off x="2366" y="2054"/>
              <a:ext cx="1" cy="57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5620" name="Line 11"/>
            <p:cNvSpPr>
              <a:spLocks noChangeShapeType="1"/>
            </p:cNvSpPr>
            <p:nvPr/>
          </p:nvSpPr>
          <p:spPr bwMode="auto">
            <a:xfrm>
              <a:off x="3518" y="2054"/>
              <a:ext cx="1" cy="57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5621" name="Line 12"/>
            <p:cNvSpPr>
              <a:spLocks noChangeShapeType="1"/>
            </p:cNvSpPr>
            <p:nvPr/>
          </p:nvSpPr>
          <p:spPr bwMode="auto">
            <a:xfrm>
              <a:off x="2366" y="2342"/>
              <a:ext cx="115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5622" name="Line 13"/>
            <p:cNvSpPr>
              <a:spLocks noChangeShapeType="1"/>
            </p:cNvSpPr>
            <p:nvPr/>
          </p:nvSpPr>
          <p:spPr bwMode="auto">
            <a:xfrm>
              <a:off x="2366" y="2198"/>
              <a:ext cx="115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5623" name="Line 14"/>
            <p:cNvSpPr>
              <a:spLocks noChangeShapeType="1"/>
            </p:cNvSpPr>
            <p:nvPr/>
          </p:nvSpPr>
          <p:spPr bwMode="auto">
            <a:xfrm>
              <a:off x="2366" y="2486"/>
              <a:ext cx="115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25607" name="Line 15"/>
          <p:cNvSpPr>
            <a:spLocks noChangeShapeType="1"/>
          </p:cNvSpPr>
          <p:nvPr/>
        </p:nvSpPr>
        <p:spPr bwMode="auto">
          <a:xfrm>
            <a:off x="2819400" y="51816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5608" name="Line 16"/>
          <p:cNvSpPr>
            <a:spLocks noChangeShapeType="1"/>
          </p:cNvSpPr>
          <p:nvPr/>
        </p:nvSpPr>
        <p:spPr bwMode="auto">
          <a:xfrm flipH="1">
            <a:off x="2819400" y="58674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5609" name="Line 17"/>
          <p:cNvSpPr>
            <a:spLocks noChangeShapeType="1"/>
          </p:cNvSpPr>
          <p:nvPr/>
        </p:nvSpPr>
        <p:spPr bwMode="auto">
          <a:xfrm flipH="1">
            <a:off x="3733800" y="5562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5610" name="Line 18"/>
          <p:cNvSpPr>
            <a:spLocks noChangeShapeType="1"/>
          </p:cNvSpPr>
          <p:nvPr/>
        </p:nvSpPr>
        <p:spPr bwMode="auto">
          <a:xfrm>
            <a:off x="4419600" y="4648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5611" name="Line 19"/>
          <p:cNvSpPr>
            <a:spLocks noChangeShapeType="1"/>
          </p:cNvSpPr>
          <p:nvPr/>
        </p:nvSpPr>
        <p:spPr bwMode="auto">
          <a:xfrm>
            <a:off x="5791200" y="60198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5612" name="Text Box 20"/>
          <p:cNvSpPr txBox="1">
            <a:spLocks noChangeArrowheads="1"/>
          </p:cNvSpPr>
          <p:nvPr/>
        </p:nvSpPr>
        <p:spPr bwMode="auto">
          <a:xfrm>
            <a:off x="4516437" y="4327525"/>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200" dirty="0">
                <a:latin typeface="Calibri" panose="020F0502020204030204" pitchFamily="34" charset="0"/>
              </a:rPr>
              <a:t>Hot process fluid  into shell</a:t>
            </a:r>
          </a:p>
        </p:txBody>
      </p:sp>
      <p:sp>
        <p:nvSpPr>
          <p:cNvPr id="25613" name="Text Box 21"/>
          <p:cNvSpPr txBox="1">
            <a:spLocks noChangeArrowheads="1"/>
          </p:cNvSpPr>
          <p:nvPr/>
        </p:nvSpPr>
        <p:spPr bwMode="auto">
          <a:xfrm>
            <a:off x="1905000" y="4876800"/>
            <a:ext cx="1087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200" dirty="0">
                <a:latin typeface="Calibri" panose="020F0502020204030204" pitchFamily="34" charset="0"/>
              </a:rPr>
              <a:t>Cooling water into tubes</a:t>
            </a:r>
          </a:p>
        </p:txBody>
      </p:sp>
      <p:sp>
        <p:nvSpPr>
          <p:cNvPr id="25614" name="Text Box 24"/>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5615" name="Rectangle 25"/>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5616" name="AutoShape 26"/>
          <p:cNvSpPr>
            <a:spLocks noChangeArrowheads="1"/>
          </p:cNvSpPr>
          <p:nvPr/>
        </p:nvSpPr>
        <p:spPr bwMode="auto">
          <a:xfrm>
            <a:off x="7086600" y="5275453"/>
            <a:ext cx="1752600" cy="838200"/>
          </a:xfrm>
          <a:prstGeom prst="wedgeRoundRectCallout">
            <a:avLst>
              <a:gd name="adj1" fmla="val -119292"/>
              <a:gd name="adj2" fmla="val 90028"/>
              <a:gd name="adj3" fmla="val 16667"/>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dirty="0" smtClean="0">
                <a:latin typeface="Calibri" panose="020F0502020204030204" pitchFamily="34" charset="0"/>
              </a:rPr>
              <a:t>The goal is to cool this stream</a:t>
            </a:r>
            <a:endParaRPr lang="en-US" altLang="en-US" sz="1600" b="1" dirty="0">
              <a:latin typeface="Calibri" panose="020F0502020204030204" pitchFamily="34" charset="0"/>
            </a:endParaRPr>
          </a:p>
        </p:txBody>
      </p:sp>
      <p:sp>
        <p:nvSpPr>
          <p:cNvPr id="24" name="TextBox 23"/>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5"/>
          <p:cNvSpPr txBox="1">
            <a:spLocks noChangeArrowheads="1"/>
          </p:cNvSpPr>
          <p:nvPr/>
        </p:nvSpPr>
        <p:spPr bwMode="auto">
          <a:xfrm>
            <a:off x="1418305" y="682371"/>
            <a:ext cx="7086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dirty="0" smtClean="0">
                <a:solidFill>
                  <a:srgbClr val="3333CC"/>
                </a:solidFill>
                <a:latin typeface="Calibri" panose="020F0502020204030204" pitchFamily="34" charset="0"/>
              </a:rPr>
              <a:t>Solution</a:t>
            </a:r>
            <a:r>
              <a:rPr lang="en-US" altLang="en-US" sz="2400" b="1" dirty="0" smtClean="0">
                <a:latin typeface="Calibri" panose="020F0502020204030204" pitchFamily="34" charset="0"/>
              </a:rPr>
              <a:t> </a:t>
            </a:r>
            <a:endParaRPr lang="en-US" altLang="en-US" sz="2400" b="1" dirty="0">
              <a:latin typeface="Calibri" panose="020F0502020204030204" pitchFamily="34" charset="0"/>
            </a:endParaRPr>
          </a:p>
          <a:p>
            <a:pPr>
              <a:spcBef>
                <a:spcPct val="50000"/>
              </a:spcBef>
              <a:buFontTx/>
              <a:buNone/>
            </a:pPr>
            <a:r>
              <a:rPr lang="en-US" altLang="en-US" sz="2400" b="1" dirty="0" smtClean="0">
                <a:latin typeface="Calibri" panose="020F0502020204030204" pitchFamily="34" charset="0"/>
              </a:rPr>
              <a:t>1.  The </a:t>
            </a:r>
            <a:r>
              <a:rPr lang="en-US" altLang="en-US" sz="2400" b="1" dirty="0">
                <a:latin typeface="Calibri" panose="020F0502020204030204" pitchFamily="34" charset="0"/>
              </a:rPr>
              <a:t>design specification will define a boundary of the operating window – The </a:t>
            </a:r>
            <a:r>
              <a:rPr lang="en-US" altLang="en-US" sz="2400" b="1" dirty="0">
                <a:solidFill>
                  <a:srgbClr val="FF0000"/>
                </a:solidFill>
                <a:latin typeface="Calibri" panose="020F0502020204030204" pitchFamily="34" charset="0"/>
              </a:rPr>
              <a:t>Worst Case</a:t>
            </a:r>
            <a:r>
              <a:rPr lang="en-US" altLang="en-US" sz="2400" b="1" dirty="0">
                <a:latin typeface="Calibri" panose="020F0502020204030204" pitchFamily="34" charset="0"/>
              </a:rPr>
              <a:t> gives the largest area for heat exchange.</a:t>
            </a:r>
          </a:p>
        </p:txBody>
      </p:sp>
      <p:grpSp>
        <p:nvGrpSpPr>
          <p:cNvPr id="27652" name="Group 6"/>
          <p:cNvGrpSpPr>
            <a:grpSpLocks/>
          </p:cNvGrpSpPr>
          <p:nvPr/>
        </p:nvGrpSpPr>
        <p:grpSpPr bwMode="auto">
          <a:xfrm>
            <a:off x="3922839" y="4191000"/>
            <a:ext cx="2744788" cy="915988"/>
            <a:chOff x="2077" y="2054"/>
            <a:chExt cx="1729" cy="577"/>
          </a:xfrm>
        </p:grpSpPr>
        <p:sp>
          <p:nvSpPr>
            <p:cNvPr id="27670" name="Freeform 7"/>
            <p:cNvSpPr>
              <a:spLocks/>
            </p:cNvSpPr>
            <p:nvPr/>
          </p:nvSpPr>
          <p:spPr bwMode="auto">
            <a:xfrm>
              <a:off x="2077" y="2054"/>
              <a:ext cx="1729" cy="577"/>
            </a:xfrm>
            <a:custGeom>
              <a:avLst/>
              <a:gdLst>
                <a:gd name="T0" fmla="*/ 116 w 1729"/>
                <a:gd name="T1" fmla="*/ 577 h 577"/>
                <a:gd name="T2" fmla="*/ 1614 w 1729"/>
                <a:gd name="T3" fmla="*/ 577 h 577"/>
                <a:gd name="T4" fmla="*/ 1649 w 1729"/>
                <a:gd name="T5" fmla="*/ 532 h 577"/>
                <a:gd name="T6" fmla="*/ 1678 w 1729"/>
                <a:gd name="T7" fmla="*/ 486 h 577"/>
                <a:gd name="T8" fmla="*/ 1699 w 1729"/>
                <a:gd name="T9" fmla="*/ 438 h 577"/>
                <a:gd name="T10" fmla="*/ 1716 w 1729"/>
                <a:gd name="T11" fmla="*/ 390 h 577"/>
                <a:gd name="T12" fmla="*/ 1726 w 1729"/>
                <a:gd name="T13" fmla="*/ 338 h 577"/>
                <a:gd name="T14" fmla="*/ 1729 w 1729"/>
                <a:gd name="T15" fmla="*/ 288 h 577"/>
                <a:gd name="T16" fmla="*/ 1726 w 1729"/>
                <a:gd name="T17" fmla="*/ 237 h 577"/>
                <a:gd name="T18" fmla="*/ 1716 w 1729"/>
                <a:gd name="T19" fmla="*/ 187 h 577"/>
                <a:gd name="T20" fmla="*/ 1699 w 1729"/>
                <a:gd name="T21" fmla="*/ 137 h 577"/>
                <a:gd name="T22" fmla="*/ 1678 w 1729"/>
                <a:gd name="T23" fmla="*/ 89 h 577"/>
                <a:gd name="T24" fmla="*/ 1649 w 1729"/>
                <a:gd name="T25" fmla="*/ 43 h 577"/>
                <a:gd name="T26" fmla="*/ 1614 w 1729"/>
                <a:gd name="T27" fmla="*/ 0 h 577"/>
                <a:gd name="T28" fmla="*/ 116 w 1729"/>
                <a:gd name="T29" fmla="*/ 0 h 577"/>
                <a:gd name="T30" fmla="*/ 81 w 1729"/>
                <a:gd name="T31" fmla="*/ 43 h 577"/>
                <a:gd name="T32" fmla="*/ 52 w 1729"/>
                <a:gd name="T33" fmla="*/ 89 h 577"/>
                <a:gd name="T34" fmla="*/ 29 w 1729"/>
                <a:gd name="T35" fmla="*/ 137 h 577"/>
                <a:gd name="T36" fmla="*/ 14 w 1729"/>
                <a:gd name="T37" fmla="*/ 187 h 577"/>
                <a:gd name="T38" fmla="*/ 2 w 1729"/>
                <a:gd name="T39" fmla="*/ 237 h 577"/>
                <a:gd name="T40" fmla="*/ 0 w 1729"/>
                <a:gd name="T41" fmla="*/ 288 h 577"/>
                <a:gd name="T42" fmla="*/ 2 w 1729"/>
                <a:gd name="T43" fmla="*/ 338 h 577"/>
                <a:gd name="T44" fmla="*/ 14 w 1729"/>
                <a:gd name="T45" fmla="*/ 390 h 577"/>
                <a:gd name="T46" fmla="*/ 29 w 1729"/>
                <a:gd name="T47" fmla="*/ 438 h 577"/>
                <a:gd name="T48" fmla="*/ 52 w 1729"/>
                <a:gd name="T49" fmla="*/ 486 h 577"/>
                <a:gd name="T50" fmla="*/ 81 w 1729"/>
                <a:gd name="T51" fmla="*/ 532 h 577"/>
                <a:gd name="T52" fmla="*/ 116 w 1729"/>
                <a:gd name="T53" fmla="*/ 577 h 5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29" h="577">
                  <a:moveTo>
                    <a:pt x="116" y="577"/>
                  </a:moveTo>
                  <a:lnTo>
                    <a:pt x="1614" y="577"/>
                  </a:lnTo>
                  <a:lnTo>
                    <a:pt x="1649" y="532"/>
                  </a:lnTo>
                  <a:lnTo>
                    <a:pt x="1678" y="486"/>
                  </a:lnTo>
                  <a:lnTo>
                    <a:pt x="1699" y="438"/>
                  </a:lnTo>
                  <a:lnTo>
                    <a:pt x="1716" y="390"/>
                  </a:lnTo>
                  <a:lnTo>
                    <a:pt x="1726" y="338"/>
                  </a:lnTo>
                  <a:lnTo>
                    <a:pt x="1729" y="288"/>
                  </a:lnTo>
                  <a:lnTo>
                    <a:pt x="1726" y="237"/>
                  </a:lnTo>
                  <a:lnTo>
                    <a:pt x="1716" y="187"/>
                  </a:lnTo>
                  <a:lnTo>
                    <a:pt x="1699" y="137"/>
                  </a:lnTo>
                  <a:lnTo>
                    <a:pt x="1678" y="89"/>
                  </a:lnTo>
                  <a:lnTo>
                    <a:pt x="1649" y="43"/>
                  </a:lnTo>
                  <a:lnTo>
                    <a:pt x="1614" y="0"/>
                  </a:lnTo>
                  <a:lnTo>
                    <a:pt x="116" y="0"/>
                  </a:lnTo>
                  <a:lnTo>
                    <a:pt x="81" y="43"/>
                  </a:lnTo>
                  <a:lnTo>
                    <a:pt x="52" y="89"/>
                  </a:lnTo>
                  <a:lnTo>
                    <a:pt x="29" y="137"/>
                  </a:lnTo>
                  <a:lnTo>
                    <a:pt x="14" y="187"/>
                  </a:lnTo>
                  <a:lnTo>
                    <a:pt x="2" y="237"/>
                  </a:lnTo>
                  <a:lnTo>
                    <a:pt x="0" y="288"/>
                  </a:lnTo>
                  <a:lnTo>
                    <a:pt x="2" y="338"/>
                  </a:lnTo>
                  <a:lnTo>
                    <a:pt x="14" y="390"/>
                  </a:lnTo>
                  <a:lnTo>
                    <a:pt x="29" y="438"/>
                  </a:lnTo>
                  <a:lnTo>
                    <a:pt x="52" y="486"/>
                  </a:lnTo>
                  <a:lnTo>
                    <a:pt x="81" y="532"/>
                  </a:lnTo>
                  <a:lnTo>
                    <a:pt x="116" y="577"/>
                  </a:lnTo>
                  <a:close/>
                </a:path>
              </a:pathLst>
            </a:custGeom>
            <a:solidFill>
              <a:srgbClr val="FFFFFF"/>
            </a:solidFill>
            <a:ln w="12700" cmpd="sng">
              <a:solidFill>
                <a:srgbClr val="000000"/>
              </a:solidFill>
              <a:prstDash val="solid"/>
              <a:round/>
              <a:headEnd/>
              <a:tailEnd/>
            </a:ln>
          </p:spPr>
          <p:txBody>
            <a:bodyPr/>
            <a:lstStyle/>
            <a:p>
              <a:endParaRPr lang="en-US">
                <a:latin typeface="Calibri" panose="020F0502020204030204" pitchFamily="34" charset="0"/>
              </a:endParaRPr>
            </a:p>
          </p:txBody>
        </p:sp>
        <p:sp>
          <p:nvSpPr>
            <p:cNvPr id="27671" name="Line 8"/>
            <p:cNvSpPr>
              <a:spLocks noChangeShapeType="1"/>
            </p:cNvSpPr>
            <p:nvPr/>
          </p:nvSpPr>
          <p:spPr bwMode="auto">
            <a:xfrm>
              <a:off x="2366" y="2054"/>
              <a:ext cx="1" cy="57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7672" name="Line 9"/>
            <p:cNvSpPr>
              <a:spLocks noChangeShapeType="1"/>
            </p:cNvSpPr>
            <p:nvPr/>
          </p:nvSpPr>
          <p:spPr bwMode="auto">
            <a:xfrm>
              <a:off x="3518" y="2054"/>
              <a:ext cx="1" cy="57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7673" name="Line 10"/>
            <p:cNvSpPr>
              <a:spLocks noChangeShapeType="1"/>
            </p:cNvSpPr>
            <p:nvPr/>
          </p:nvSpPr>
          <p:spPr bwMode="auto">
            <a:xfrm>
              <a:off x="2366" y="2342"/>
              <a:ext cx="115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7674" name="Line 11"/>
            <p:cNvSpPr>
              <a:spLocks noChangeShapeType="1"/>
            </p:cNvSpPr>
            <p:nvPr/>
          </p:nvSpPr>
          <p:spPr bwMode="auto">
            <a:xfrm>
              <a:off x="2366" y="2198"/>
              <a:ext cx="115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7675" name="Line 12"/>
            <p:cNvSpPr>
              <a:spLocks noChangeShapeType="1"/>
            </p:cNvSpPr>
            <p:nvPr/>
          </p:nvSpPr>
          <p:spPr bwMode="auto">
            <a:xfrm>
              <a:off x="2366" y="2486"/>
              <a:ext cx="115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27653" name="Line 13"/>
          <p:cNvSpPr>
            <a:spLocks noChangeShapeType="1"/>
          </p:cNvSpPr>
          <p:nvPr/>
        </p:nvSpPr>
        <p:spPr bwMode="auto">
          <a:xfrm>
            <a:off x="2987802" y="4283075"/>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7654" name="Line 14"/>
          <p:cNvSpPr>
            <a:spLocks noChangeShapeType="1"/>
          </p:cNvSpPr>
          <p:nvPr/>
        </p:nvSpPr>
        <p:spPr bwMode="auto">
          <a:xfrm flipH="1">
            <a:off x="2987802" y="4968875"/>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7655" name="Line 15"/>
          <p:cNvSpPr>
            <a:spLocks noChangeShapeType="1"/>
          </p:cNvSpPr>
          <p:nvPr/>
        </p:nvSpPr>
        <p:spPr bwMode="auto">
          <a:xfrm flipH="1">
            <a:off x="3902202" y="4664075"/>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7656" name="Line 16"/>
          <p:cNvSpPr>
            <a:spLocks noChangeShapeType="1"/>
          </p:cNvSpPr>
          <p:nvPr/>
        </p:nvSpPr>
        <p:spPr bwMode="auto">
          <a:xfrm>
            <a:off x="4588002" y="3749675"/>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7657" name="Line 17"/>
          <p:cNvSpPr>
            <a:spLocks noChangeShapeType="1"/>
          </p:cNvSpPr>
          <p:nvPr/>
        </p:nvSpPr>
        <p:spPr bwMode="auto">
          <a:xfrm>
            <a:off x="5959602" y="5121275"/>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7658" name="Text Box 18"/>
          <p:cNvSpPr txBox="1">
            <a:spLocks noChangeArrowheads="1"/>
          </p:cNvSpPr>
          <p:nvPr/>
        </p:nvSpPr>
        <p:spPr bwMode="auto">
          <a:xfrm>
            <a:off x="4684839" y="34290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200">
                <a:latin typeface="Calibri" panose="020F0502020204030204" pitchFamily="34" charset="0"/>
              </a:rPr>
              <a:t>Hot process fluid  into shell</a:t>
            </a:r>
          </a:p>
        </p:txBody>
      </p:sp>
      <p:sp>
        <p:nvSpPr>
          <p:cNvPr id="27659" name="Text Box 19"/>
          <p:cNvSpPr txBox="1">
            <a:spLocks noChangeArrowheads="1"/>
          </p:cNvSpPr>
          <p:nvPr/>
        </p:nvSpPr>
        <p:spPr bwMode="auto">
          <a:xfrm>
            <a:off x="2073402" y="3978275"/>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200">
                <a:latin typeface="Calibri" panose="020F0502020204030204" pitchFamily="34" charset="0"/>
              </a:rPr>
              <a:t>Cooling water into tubes</a:t>
            </a:r>
          </a:p>
        </p:txBody>
      </p:sp>
      <p:sp>
        <p:nvSpPr>
          <p:cNvPr id="27660" name="AutoShape 20"/>
          <p:cNvSpPr>
            <a:spLocks noChangeArrowheads="1"/>
          </p:cNvSpPr>
          <p:nvPr/>
        </p:nvSpPr>
        <p:spPr bwMode="auto">
          <a:xfrm>
            <a:off x="6285039" y="2667000"/>
            <a:ext cx="1905000" cy="838200"/>
          </a:xfrm>
          <a:prstGeom prst="wedgeRectCallout">
            <a:avLst>
              <a:gd name="adj1" fmla="val -78167"/>
              <a:gd name="adj2" fmla="val 3731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latin typeface="Calibri" panose="020F0502020204030204" pitchFamily="34" charset="0"/>
              </a:rPr>
              <a:t>Highest flow rate,</a:t>
            </a:r>
          </a:p>
          <a:p>
            <a:pPr algn="ctr">
              <a:spcBef>
                <a:spcPct val="0"/>
              </a:spcBef>
              <a:buFontTx/>
              <a:buNone/>
            </a:pPr>
            <a:r>
              <a:rPr lang="en-US" altLang="en-US" sz="1600" b="1">
                <a:latin typeface="Calibri" panose="020F0502020204030204" pitchFamily="34" charset="0"/>
              </a:rPr>
              <a:t>Highest temperature</a:t>
            </a:r>
          </a:p>
        </p:txBody>
      </p:sp>
      <p:sp>
        <p:nvSpPr>
          <p:cNvPr id="27661" name="AutoShape 21"/>
          <p:cNvSpPr>
            <a:spLocks noChangeArrowheads="1"/>
          </p:cNvSpPr>
          <p:nvPr/>
        </p:nvSpPr>
        <p:spPr bwMode="auto">
          <a:xfrm>
            <a:off x="6589839" y="5105400"/>
            <a:ext cx="1905000" cy="533400"/>
          </a:xfrm>
          <a:prstGeom prst="wedgeRectCallout">
            <a:avLst>
              <a:gd name="adj1" fmla="val -78167"/>
              <a:gd name="adj2" fmla="val 3006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latin typeface="Calibri" panose="020F0502020204030204" pitchFamily="34" charset="0"/>
              </a:rPr>
              <a:t>Lowest temperature</a:t>
            </a:r>
          </a:p>
        </p:txBody>
      </p:sp>
      <p:sp>
        <p:nvSpPr>
          <p:cNvPr id="27662" name="AutoShape 22"/>
          <p:cNvSpPr>
            <a:spLocks noChangeArrowheads="1"/>
          </p:cNvSpPr>
          <p:nvPr/>
        </p:nvSpPr>
        <p:spPr bwMode="auto">
          <a:xfrm>
            <a:off x="1941639" y="2895600"/>
            <a:ext cx="1905000" cy="838200"/>
          </a:xfrm>
          <a:prstGeom prst="wedgeRectCallout">
            <a:avLst>
              <a:gd name="adj1" fmla="val -32583"/>
              <a:gd name="adj2" fmla="val 7897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latin typeface="Calibri" panose="020F0502020204030204" pitchFamily="34" charset="0"/>
              </a:rPr>
              <a:t>Lowest flow rate,</a:t>
            </a:r>
          </a:p>
          <a:p>
            <a:pPr algn="ctr">
              <a:spcBef>
                <a:spcPct val="0"/>
              </a:spcBef>
              <a:buFontTx/>
              <a:buNone/>
            </a:pPr>
            <a:r>
              <a:rPr lang="en-US" altLang="en-US" sz="1600" b="1">
                <a:latin typeface="Calibri" panose="020F0502020204030204" pitchFamily="34" charset="0"/>
              </a:rPr>
              <a:t>Highest temperature</a:t>
            </a:r>
          </a:p>
        </p:txBody>
      </p:sp>
      <p:sp>
        <p:nvSpPr>
          <p:cNvPr id="27663" name="AutoShape 23"/>
          <p:cNvSpPr>
            <a:spLocks noChangeArrowheads="1"/>
          </p:cNvSpPr>
          <p:nvPr/>
        </p:nvSpPr>
        <p:spPr bwMode="auto">
          <a:xfrm>
            <a:off x="2779839" y="5867400"/>
            <a:ext cx="1905000" cy="838200"/>
          </a:xfrm>
          <a:prstGeom prst="wedgeRectCallout">
            <a:avLst>
              <a:gd name="adj1" fmla="val 45750"/>
              <a:gd name="adj2" fmla="val -146403"/>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latin typeface="Calibri" panose="020F0502020204030204" pitchFamily="34" charset="0"/>
              </a:rPr>
              <a:t>Greatest fouling,</a:t>
            </a:r>
          </a:p>
          <a:p>
            <a:pPr algn="ctr">
              <a:spcBef>
                <a:spcPct val="0"/>
              </a:spcBef>
              <a:buFontTx/>
              <a:buNone/>
            </a:pPr>
            <a:r>
              <a:rPr lang="en-US" altLang="en-US" sz="1600" b="1">
                <a:latin typeface="Calibri" panose="020F0502020204030204" pitchFamily="34" charset="0"/>
              </a:rPr>
              <a:t>Lowest U</a:t>
            </a:r>
          </a:p>
        </p:txBody>
      </p:sp>
      <p:sp>
        <p:nvSpPr>
          <p:cNvPr id="27665" name="Text Box 2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7666" name="Rectangle 3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8" name="TextBox 27"/>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662"/>
                                        </p:tgtEl>
                                        <p:attrNameLst>
                                          <p:attrName>style.visibility</p:attrName>
                                        </p:attrNameLst>
                                      </p:cBhvr>
                                      <p:to>
                                        <p:strVal val="visible"/>
                                      </p:to>
                                    </p:set>
                                    <p:animEffect transition="in" filter="randombar(horizontal)">
                                      <p:cBhvr>
                                        <p:cTn id="7" dur="500"/>
                                        <p:tgtEl>
                                          <p:spTgt spid="2766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660"/>
                                        </p:tgtEl>
                                        <p:attrNameLst>
                                          <p:attrName>style.visibility</p:attrName>
                                        </p:attrNameLst>
                                      </p:cBhvr>
                                      <p:to>
                                        <p:strVal val="visible"/>
                                      </p:to>
                                    </p:set>
                                    <p:animEffect transition="in" filter="randombar(horizontal)">
                                      <p:cBhvr>
                                        <p:cTn id="12" dur="500"/>
                                        <p:tgtEl>
                                          <p:spTgt spid="2766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7663"/>
                                        </p:tgtEl>
                                        <p:attrNameLst>
                                          <p:attrName>style.visibility</p:attrName>
                                        </p:attrNameLst>
                                      </p:cBhvr>
                                      <p:to>
                                        <p:strVal val="visible"/>
                                      </p:to>
                                    </p:set>
                                    <p:animEffect transition="in" filter="randombar(horizontal)">
                                      <p:cBhvr>
                                        <p:cTn id="17" dur="500"/>
                                        <p:tgtEl>
                                          <p:spTgt spid="2766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661"/>
                                        </p:tgtEl>
                                        <p:attrNameLst>
                                          <p:attrName>style.visibility</p:attrName>
                                        </p:attrNameLst>
                                      </p:cBhvr>
                                      <p:to>
                                        <p:strVal val="visible"/>
                                      </p:to>
                                    </p:set>
                                    <p:animEffect transition="in" filter="randombar(horizontal)">
                                      <p:cBhvr>
                                        <p:cTn id="22" dur="5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0" grpId="0" animBg="1"/>
      <p:bldP spid="27661" grpId="0" animBg="1"/>
      <p:bldP spid="27662" grpId="0" animBg="1"/>
      <p:bldP spid="276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5"/>
          <p:cNvSpPr txBox="1">
            <a:spLocks noChangeArrowheads="1"/>
          </p:cNvSpPr>
          <p:nvPr/>
        </p:nvSpPr>
        <p:spPr bwMode="auto">
          <a:xfrm>
            <a:off x="1418305" y="682371"/>
            <a:ext cx="7086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dirty="0" smtClean="0">
                <a:solidFill>
                  <a:srgbClr val="3333CC"/>
                </a:solidFill>
                <a:latin typeface="Calibri" panose="020F0502020204030204" pitchFamily="34" charset="0"/>
              </a:rPr>
              <a:t>Solution</a:t>
            </a:r>
            <a:r>
              <a:rPr lang="en-US" altLang="en-US" sz="2400" b="1" dirty="0" smtClean="0">
                <a:latin typeface="Calibri" panose="020F0502020204030204" pitchFamily="34" charset="0"/>
              </a:rPr>
              <a:t> </a:t>
            </a:r>
            <a:endParaRPr lang="en-US" altLang="en-US" sz="2400" b="1" dirty="0">
              <a:latin typeface="Calibri" panose="020F0502020204030204" pitchFamily="34" charset="0"/>
            </a:endParaRPr>
          </a:p>
          <a:p>
            <a:pPr>
              <a:spcBef>
                <a:spcPct val="50000"/>
              </a:spcBef>
              <a:buFontTx/>
              <a:buNone/>
            </a:pPr>
            <a:r>
              <a:rPr lang="en-US" altLang="en-US" sz="2400" b="1" dirty="0">
                <a:latin typeface="Calibri" panose="020F0502020204030204" pitchFamily="34" charset="0"/>
              </a:rPr>
              <a:t>2</a:t>
            </a:r>
            <a:r>
              <a:rPr lang="en-US" altLang="en-US" sz="2400" b="1" dirty="0" smtClean="0">
                <a:latin typeface="Calibri" panose="020F0502020204030204" pitchFamily="34" charset="0"/>
              </a:rPr>
              <a:t>.  Design parameter is area. </a:t>
            </a:r>
            <a:endParaRPr lang="en-US" altLang="en-US" sz="2400" b="1" dirty="0">
              <a:latin typeface="Calibri" panose="020F0502020204030204" pitchFamily="34" charset="0"/>
            </a:endParaRPr>
          </a:p>
        </p:txBody>
      </p:sp>
      <p:sp>
        <p:nvSpPr>
          <p:cNvPr id="27665" name="Text Box 2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7666" name="Rectangle 3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8" name="TextBox 27"/>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24" name="Text Box 6"/>
          <p:cNvSpPr txBox="1">
            <a:spLocks noChangeArrowheads="1"/>
          </p:cNvSpPr>
          <p:nvPr/>
        </p:nvSpPr>
        <p:spPr bwMode="auto">
          <a:xfrm>
            <a:off x="1828800" y="2057400"/>
            <a:ext cx="7010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en-US" altLang="en-US" sz="2400" b="1" u="sng" dirty="0">
                <a:latin typeface="Calibri" panose="020F0502020204030204" pitchFamily="34" charset="0"/>
              </a:rPr>
              <a:t>Heat exchanger</a:t>
            </a:r>
            <a:r>
              <a:rPr lang="en-US" altLang="en-US" sz="2400" b="1" dirty="0">
                <a:latin typeface="Calibri" panose="020F0502020204030204" pitchFamily="34" charset="0"/>
              </a:rPr>
              <a:t>    Q= F</a:t>
            </a:r>
            <a:r>
              <a:rPr lang="el-GR" altLang="en-US" sz="2400" b="1" dirty="0">
                <a:cs typeface="Times New Roman" panose="02020603050405020304" pitchFamily="18" charset="0"/>
              </a:rPr>
              <a:t>ρ</a:t>
            </a:r>
            <a:r>
              <a:rPr lang="en-US" altLang="en-US" sz="2400" b="1" dirty="0" err="1">
                <a:cs typeface="Times New Roman" panose="02020603050405020304" pitchFamily="18" charset="0"/>
              </a:rPr>
              <a:t>C</a:t>
            </a:r>
            <a:r>
              <a:rPr lang="en-US" altLang="en-US" sz="2400" b="1" baseline="-25000" dirty="0" err="1">
                <a:cs typeface="Times New Roman" panose="02020603050405020304" pitchFamily="18" charset="0"/>
              </a:rPr>
              <a:t>p</a:t>
            </a:r>
            <a:r>
              <a:rPr lang="en-US" altLang="en-US" sz="2400" b="1" dirty="0">
                <a:cs typeface="Times New Roman" panose="02020603050405020304" pitchFamily="18" charset="0"/>
              </a:rPr>
              <a:t>(T</a:t>
            </a:r>
            <a:r>
              <a:rPr lang="en-US" altLang="en-US" sz="2400" b="1" baseline="-25000" dirty="0">
                <a:cs typeface="Times New Roman" panose="02020603050405020304" pitchFamily="18" charset="0"/>
              </a:rPr>
              <a:t>in</a:t>
            </a:r>
            <a:r>
              <a:rPr lang="en-US" altLang="en-US" sz="2400" b="1" dirty="0">
                <a:cs typeface="Times New Roman" panose="02020603050405020304" pitchFamily="18" charset="0"/>
              </a:rPr>
              <a:t>-T</a:t>
            </a:r>
            <a:r>
              <a:rPr lang="en-US" altLang="en-US" sz="2400" b="1" baseline="-25000" dirty="0">
                <a:cs typeface="Times New Roman" panose="02020603050405020304" pitchFamily="18" charset="0"/>
              </a:rPr>
              <a:t>out</a:t>
            </a:r>
            <a:r>
              <a:rPr lang="en-US" altLang="en-US" sz="2400" b="1" dirty="0">
                <a:cs typeface="Times New Roman" panose="02020603050405020304" pitchFamily="18" charset="0"/>
              </a:rPr>
              <a:t>)</a:t>
            </a:r>
            <a:r>
              <a:rPr lang="en-US" altLang="en-US" sz="2400" b="1" dirty="0">
                <a:latin typeface="Calibri" panose="020F0502020204030204" pitchFamily="34" charset="0"/>
              </a:rPr>
              <a:t> = U AY (</a:t>
            </a:r>
            <a:r>
              <a:rPr lang="en-US" altLang="en-US" sz="2400" b="1" dirty="0">
                <a:latin typeface="Calibri" panose="020F0502020204030204" pitchFamily="34" charset="0"/>
                <a:sym typeface="Symbol" panose="05050102010706020507" pitchFamily="18" charset="2"/>
              </a:rPr>
              <a:t>T)</a:t>
            </a:r>
            <a:r>
              <a:rPr lang="en-US" altLang="en-US" sz="2400" b="1" baseline="-25000" dirty="0">
                <a:latin typeface="Calibri" panose="020F0502020204030204" pitchFamily="34" charset="0"/>
                <a:sym typeface="Symbol" panose="05050102010706020507" pitchFamily="18" charset="2"/>
              </a:rPr>
              <a:t>lm</a:t>
            </a:r>
            <a:endParaRPr lang="en-US" altLang="en-US" sz="2400" dirty="0">
              <a:latin typeface="Calibri" panose="020F0502020204030204" pitchFamily="34" charset="0"/>
            </a:endParaRPr>
          </a:p>
          <a:p>
            <a:pPr>
              <a:spcBef>
                <a:spcPct val="50000"/>
              </a:spcBef>
              <a:buNone/>
            </a:pPr>
            <a:r>
              <a:rPr lang="en-US" altLang="en-US" sz="2400" b="1" dirty="0">
                <a:latin typeface="Calibri" panose="020F0502020204030204" pitchFamily="34" charset="0"/>
              </a:rPr>
              <a:t> </a:t>
            </a:r>
            <a:r>
              <a:rPr lang="en-US" altLang="en-US" sz="2400" b="1" dirty="0" smtClean="0">
                <a:latin typeface="Calibri" panose="020F0502020204030204" pitchFamily="34" charset="0"/>
              </a:rPr>
              <a:t>                       A = {F</a:t>
            </a:r>
            <a:r>
              <a:rPr lang="el-GR" altLang="en-US" sz="2400" b="1" dirty="0">
                <a:cs typeface="Times New Roman" panose="02020603050405020304" pitchFamily="18" charset="0"/>
              </a:rPr>
              <a:t>ρ</a:t>
            </a:r>
            <a:r>
              <a:rPr lang="en-US" altLang="en-US" sz="2400" b="1" dirty="0" err="1">
                <a:cs typeface="Times New Roman" panose="02020603050405020304" pitchFamily="18" charset="0"/>
              </a:rPr>
              <a:t>C</a:t>
            </a:r>
            <a:r>
              <a:rPr lang="en-US" altLang="en-US" sz="2400" b="1" baseline="-25000" dirty="0" err="1">
                <a:cs typeface="Times New Roman" panose="02020603050405020304" pitchFamily="18" charset="0"/>
              </a:rPr>
              <a:t>p</a:t>
            </a:r>
            <a:r>
              <a:rPr lang="en-US" altLang="en-US" sz="2400" b="1" dirty="0">
                <a:cs typeface="Times New Roman" panose="02020603050405020304" pitchFamily="18" charset="0"/>
              </a:rPr>
              <a:t>(T</a:t>
            </a:r>
            <a:r>
              <a:rPr lang="en-US" altLang="en-US" sz="2400" b="1" baseline="-25000" dirty="0">
                <a:cs typeface="Times New Roman" panose="02020603050405020304" pitchFamily="18" charset="0"/>
              </a:rPr>
              <a:t>in</a:t>
            </a:r>
            <a:r>
              <a:rPr lang="en-US" altLang="en-US" sz="2400" b="1" dirty="0">
                <a:cs typeface="Times New Roman" panose="02020603050405020304" pitchFamily="18" charset="0"/>
              </a:rPr>
              <a:t>-T</a:t>
            </a:r>
            <a:r>
              <a:rPr lang="en-US" altLang="en-US" sz="2400" b="1" baseline="-25000" dirty="0">
                <a:cs typeface="Times New Roman" panose="02020603050405020304" pitchFamily="18" charset="0"/>
              </a:rPr>
              <a:t>out</a:t>
            </a:r>
            <a:r>
              <a:rPr lang="en-US" altLang="en-US" sz="2400" b="1" dirty="0" smtClean="0">
                <a:cs typeface="Times New Roman" panose="02020603050405020304" pitchFamily="18" charset="0"/>
              </a:rPr>
              <a:t>)}/{UY</a:t>
            </a:r>
            <a:r>
              <a:rPr lang="en-US" altLang="en-US" sz="2400" b="1" dirty="0">
                <a:latin typeface="Calibri" panose="020F0502020204030204" pitchFamily="34" charset="0"/>
              </a:rPr>
              <a:t>(</a:t>
            </a:r>
            <a:r>
              <a:rPr lang="en-US" altLang="en-US" sz="2400" b="1" dirty="0">
                <a:latin typeface="Calibri" panose="020F0502020204030204" pitchFamily="34" charset="0"/>
                <a:sym typeface="Symbol" panose="05050102010706020507" pitchFamily="18" charset="2"/>
              </a:rPr>
              <a:t></a:t>
            </a:r>
            <a:r>
              <a:rPr lang="en-US" altLang="en-US" sz="2400" b="1" dirty="0" smtClean="0">
                <a:latin typeface="Calibri" panose="020F0502020204030204" pitchFamily="34" charset="0"/>
                <a:sym typeface="Symbol" panose="05050102010706020507" pitchFamily="18" charset="2"/>
              </a:rPr>
              <a:t>T)</a:t>
            </a:r>
            <a:r>
              <a:rPr lang="en-US" altLang="en-US" sz="2400" b="1" baseline="-25000" dirty="0" smtClean="0">
                <a:latin typeface="Calibri" panose="020F0502020204030204" pitchFamily="34" charset="0"/>
                <a:sym typeface="Symbol" panose="05050102010706020507" pitchFamily="18" charset="2"/>
              </a:rPr>
              <a:t>lm</a:t>
            </a:r>
            <a:r>
              <a:rPr lang="en-US" altLang="en-US" sz="2400" b="1" dirty="0" smtClean="0">
                <a:latin typeface="Calibri" panose="020F0502020204030204" pitchFamily="34" charset="0"/>
                <a:sym typeface="Symbol" panose="05050102010706020507" pitchFamily="18" charset="2"/>
              </a:rPr>
              <a:t>}</a:t>
            </a:r>
            <a:endParaRPr lang="en-US" altLang="en-US" sz="2400" dirty="0">
              <a:latin typeface="Calibri" panose="020F0502020204030204" pitchFamily="34" charset="0"/>
            </a:endParaRPr>
          </a:p>
          <a:p>
            <a:pPr>
              <a:spcBef>
                <a:spcPct val="50000"/>
              </a:spcBef>
              <a:buFontTx/>
              <a:buNone/>
            </a:pPr>
            <a:endParaRPr lang="en-US" altLang="en-US" sz="2400" b="1" dirty="0" smtClean="0">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2743200" y="3505200"/>
            <a:ext cx="4837463" cy="2954991"/>
          </a:xfrm>
          <a:prstGeom prst="rect">
            <a:avLst/>
          </a:prstGeom>
        </p:spPr>
      </p:pic>
    </p:spTree>
    <p:extLst>
      <p:ext uri="{BB962C8B-B14F-4D97-AF65-F5344CB8AC3E}">
        <p14:creationId xmlns:p14="http://schemas.microsoft.com/office/powerpoint/2010/main" val="243250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5"/>
          <p:cNvSpPr txBox="1">
            <a:spLocks noChangeArrowheads="1"/>
          </p:cNvSpPr>
          <p:nvPr/>
        </p:nvSpPr>
        <p:spPr bwMode="auto">
          <a:xfrm>
            <a:off x="1439863" y="752475"/>
            <a:ext cx="7086600" cy="12003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dirty="0">
                <a:solidFill>
                  <a:schemeClr val="accent2"/>
                </a:solidFill>
                <a:latin typeface="Calibri" panose="020F0502020204030204" pitchFamily="34" charset="0"/>
              </a:rPr>
              <a:t>Class Workshop</a:t>
            </a:r>
            <a:r>
              <a:rPr lang="en-US" altLang="en-US" sz="2400" b="1" dirty="0">
                <a:latin typeface="Calibri" panose="020F0502020204030204" pitchFamily="34" charset="0"/>
              </a:rPr>
              <a:t>: Determine typical </a:t>
            </a:r>
            <a:r>
              <a:rPr lang="en-US" altLang="en-US" sz="2400" b="1" dirty="0" smtClean="0">
                <a:latin typeface="Calibri" panose="020F0502020204030204" pitchFamily="34" charset="0"/>
              </a:rPr>
              <a:t>bounds (limitations, constraints) </a:t>
            </a:r>
            <a:r>
              <a:rPr lang="en-US" altLang="en-US" sz="2400" b="1" dirty="0">
                <a:latin typeface="Calibri" panose="020F0502020204030204" pitchFamily="34" charset="0"/>
              </a:rPr>
              <a:t>that affect the operating window for a distillation tower.</a:t>
            </a:r>
          </a:p>
        </p:txBody>
      </p:sp>
      <p:grpSp>
        <p:nvGrpSpPr>
          <p:cNvPr id="21508" name="Group 6"/>
          <p:cNvGrpSpPr>
            <a:grpSpLocks/>
          </p:cNvGrpSpPr>
          <p:nvPr/>
        </p:nvGrpSpPr>
        <p:grpSpPr bwMode="auto">
          <a:xfrm>
            <a:off x="3581400" y="2514600"/>
            <a:ext cx="3402013" cy="4130675"/>
            <a:chOff x="1968" y="1584"/>
            <a:chExt cx="2143" cy="2602"/>
          </a:xfrm>
        </p:grpSpPr>
        <p:sp>
          <p:nvSpPr>
            <p:cNvPr id="6151" name="AutoShape 7"/>
            <p:cNvSpPr>
              <a:spLocks noChangeArrowheads="1"/>
            </p:cNvSpPr>
            <p:nvPr/>
          </p:nvSpPr>
          <p:spPr bwMode="auto">
            <a:xfrm rot="5400000">
              <a:off x="1627" y="2640"/>
              <a:ext cx="1872" cy="336"/>
            </a:xfrm>
            <a:prstGeom prst="flowChartTerminator">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1513" name="Freeform 8"/>
            <p:cNvSpPr>
              <a:spLocks/>
            </p:cNvSpPr>
            <p:nvPr/>
          </p:nvSpPr>
          <p:spPr bwMode="auto">
            <a:xfrm>
              <a:off x="1968" y="2828"/>
              <a:ext cx="427" cy="5"/>
            </a:xfrm>
            <a:custGeom>
              <a:avLst/>
              <a:gdLst>
                <a:gd name="T0" fmla="*/ 0 w 427"/>
                <a:gd name="T1" fmla="*/ 0 h 5"/>
                <a:gd name="T2" fmla="*/ 427 w 427"/>
                <a:gd name="T3" fmla="*/ 5 h 5"/>
                <a:gd name="T4" fmla="*/ 0 60000 65536"/>
                <a:gd name="T5" fmla="*/ 0 60000 65536"/>
              </a:gdLst>
              <a:ahLst/>
              <a:cxnLst>
                <a:cxn ang="T4">
                  <a:pos x="T0" y="T1"/>
                </a:cxn>
                <a:cxn ang="T5">
                  <a:pos x="T2" y="T3"/>
                </a:cxn>
              </a:cxnLst>
              <a:rect l="0" t="0" r="r" b="b"/>
              <a:pathLst>
                <a:path w="427" h="5">
                  <a:moveTo>
                    <a:pt x="0" y="0"/>
                  </a:moveTo>
                  <a:lnTo>
                    <a:pt x="427" y="5"/>
                  </a:lnTo>
                </a:path>
              </a:pathLst>
            </a:custGeom>
            <a:noFill/>
            <a:ln w="1905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4" name="Oval 9"/>
            <p:cNvSpPr>
              <a:spLocks noChangeArrowheads="1"/>
            </p:cNvSpPr>
            <p:nvPr/>
          </p:nvSpPr>
          <p:spPr bwMode="auto">
            <a:xfrm>
              <a:off x="2923" y="3456"/>
              <a:ext cx="192" cy="19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515" name="Oval 10"/>
            <p:cNvSpPr>
              <a:spLocks noChangeArrowheads="1"/>
            </p:cNvSpPr>
            <p:nvPr/>
          </p:nvSpPr>
          <p:spPr bwMode="auto">
            <a:xfrm>
              <a:off x="3067" y="1728"/>
              <a:ext cx="192" cy="192"/>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516" name="Line 11"/>
            <p:cNvSpPr>
              <a:spLocks noChangeShapeType="1"/>
            </p:cNvSpPr>
            <p:nvPr/>
          </p:nvSpPr>
          <p:spPr bwMode="auto">
            <a:xfrm flipV="1">
              <a:off x="3163" y="158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7" name="Line 12"/>
            <p:cNvSpPr>
              <a:spLocks noChangeShapeType="1"/>
            </p:cNvSpPr>
            <p:nvPr/>
          </p:nvSpPr>
          <p:spPr bwMode="auto">
            <a:xfrm flipH="1">
              <a:off x="2539" y="1584"/>
              <a:ext cx="6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8" name="Line 13"/>
            <p:cNvSpPr>
              <a:spLocks noChangeShapeType="1"/>
            </p:cNvSpPr>
            <p:nvPr/>
          </p:nvSpPr>
          <p:spPr bwMode="auto">
            <a:xfrm>
              <a:off x="2539" y="1584"/>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9" name="Line 14"/>
            <p:cNvSpPr>
              <a:spLocks noChangeShapeType="1"/>
            </p:cNvSpPr>
            <p:nvPr/>
          </p:nvSpPr>
          <p:spPr bwMode="auto">
            <a:xfrm flipV="1">
              <a:off x="3013" y="3306"/>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0" name="Line 15"/>
            <p:cNvSpPr>
              <a:spLocks noChangeShapeType="1"/>
            </p:cNvSpPr>
            <p:nvPr/>
          </p:nvSpPr>
          <p:spPr bwMode="auto">
            <a:xfrm flipH="1">
              <a:off x="2725" y="3306"/>
              <a:ext cx="28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1" name="Line 16"/>
            <p:cNvSpPr>
              <a:spLocks noChangeShapeType="1"/>
            </p:cNvSpPr>
            <p:nvPr/>
          </p:nvSpPr>
          <p:spPr bwMode="auto">
            <a:xfrm>
              <a:off x="2563" y="3738"/>
              <a:ext cx="0" cy="18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2" name="Line 17"/>
            <p:cNvSpPr>
              <a:spLocks noChangeShapeType="1"/>
            </p:cNvSpPr>
            <p:nvPr/>
          </p:nvSpPr>
          <p:spPr bwMode="auto">
            <a:xfrm>
              <a:off x="2557" y="3924"/>
              <a:ext cx="90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3" name="Line 18"/>
            <p:cNvSpPr>
              <a:spLocks noChangeShapeType="1"/>
            </p:cNvSpPr>
            <p:nvPr/>
          </p:nvSpPr>
          <p:spPr bwMode="auto">
            <a:xfrm>
              <a:off x="3013" y="3648"/>
              <a:ext cx="0" cy="2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4" name="Line 19"/>
            <p:cNvSpPr>
              <a:spLocks noChangeShapeType="1"/>
            </p:cNvSpPr>
            <p:nvPr/>
          </p:nvSpPr>
          <p:spPr bwMode="auto">
            <a:xfrm flipH="1">
              <a:off x="2827" y="3552"/>
              <a:ext cx="43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AutoShape 20"/>
            <p:cNvSpPr>
              <a:spLocks noChangeArrowheads="1"/>
            </p:cNvSpPr>
            <p:nvPr/>
          </p:nvSpPr>
          <p:spPr bwMode="auto">
            <a:xfrm>
              <a:off x="2971" y="2016"/>
              <a:ext cx="384" cy="144"/>
            </a:xfrm>
            <a:prstGeom prst="flowChartTerminator">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1526" name="Line 21"/>
            <p:cNvSpPr>
              <a:spLocks noChangeShapeType="1"/>
            </p:cNvSpPr>
            <p:nvPr/>
          </p:nvSpPr>
          <p:spPr bwMode="auto">
            <a:xfrm>
              <a:off x="3163" y="192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7" name="Line 22"/>
            <p:cNvSpPr>
              <a:spLocks noChangeShapeType="1"/>
            </p:cNvSpPr>
            <p:nvPr/>
          </p:nvSpPr>
          <p:spPr bwMode="auto">
            <a:xfrm flipV="1">
              <a:off x="2875" y="2064"/>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8" name="Line 23"/>
            <p:cNvSpPr>
              <a:spLocks noChangeShapeType="1"/>
            </p:cNvSpPr>
            <p:nvPr/>
          </p:nvSpPr>
          <p:spPr bwMode="auto">
            <a:xfrm flipH="1">
              <a:off x="2683" y="2064"/>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529" name="Group 24"/>
            <p:cNvGrpSpPr>
              <a:grpSpLocks/>
            </p:cNvGrpSpPr>
            <p:nvPr/>
          </p:nvGrpSpPr>
          <p:grpSpPr bwMode="auto">
            <a:xfrm>
              <a:off x="3553" y="2142"/>
              <a:ext cx="144" cy="180"/>
              <a:chOff x="2400" y="1749"/>
              <a:chExt cx="215" cy="287"/>
            </a:xfrm>
          </p:grpSpPr>
          <p:sp>
            <p:nvSpPr>
              <p:cNvPr id="21577" name="Line 25"/>
              <p:cNvSpPr>
                <a:spLocks noChangeShapeType="1"/>
              </p:cNvSpPr>
              <p:nvPr/>
            </p:nvSpPr>
            <p:spPr bwMode="auto">
              <a:xfrm rot="-5400000">
                <a:off x="2291"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8" name="Line 26"/>
              <p:cNvSpPr>
                <a:spLocks noChangeShapeType="1"/>
              </p:cNvSpPr>
              <p:nvPr/>
            </p:nvSpPr>
            <p:spPr bwMode="auto">
              <a:xfrm rot="-5400000">
                <a:off x="2506"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9" name="Line 27"/>
              <p:cNvSpPr>
                <a:spLocks noChangeShapeType="1"/>
              </p:cNvSpPr>
              <p:nvPr/>
            </p:nvSpPr>
            <p:spPr bwMode="auto">
              <a:xfrm rot="-5400000" flipH="1" flipV="1">
                <a:off x="2399" y="1813"/>
                <a:ext cx="218"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80" name="Line 28"/>
              <p:cNvSpPr>
                <a:spLocks noChangeShapeType="1"/>
              </p:cNvSpPr>
              <p:nvPr/>
            </p:nvSpPr>
            <p:spPr bwMode="auto">
              <a:xfrm rot="16200000" flipV="1">
                <a:off x="2395" y="1816"/>
                <a:ext cx="225"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81" name="Line 29"/>
              <p:cNvSpPr>
                <a:spLocks noChangeShapeType="1"/>
              </p:cNvSpPr>
              <p:nvPr/>
            </p:nvSpPr>
            <p:spPr bwMode="auto">
              <a:xfrm rot="-5400000">
                <a:off x="2445" y="1861"/>
                <a:ext cx="1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82" name="Line 30"/>
              <p:cNvSpPr>
                <a:spLocks noChangeShapeType="1"/>
              </p:cNvSpPr>
              <p:nvPr/>
            </p:nvSpPr>
            <p:spPr bwMode="auto">
              <a:xfrm rot="-5400000">
                <a:off x="2499" y="1733"/>
                <a:ext cx="0" cy="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83" name="Freeform 31"/>
              <p:cNvSpPr>
                <a:spLocks/>
              </p:cNvSpPr>
              <p:nvPr/>
            </p:nvSpPr>
            <p:spPr bwMode="auto">
              <a:xfrm rot="-5400000">
                <a:off x="2472" y="1706"/>
                <a:ext cx="50" cy="136"/>
              </a:xfrm>
              <a:custGeom>
                <a:avLst/>
                <a:gdLst>
                  <a:gd name="T0" fmla="*/ 0 w 200"/>
                  <a:gd name="T1" fmla="*/ 5 h 396"/>
                  <a:gd name="T2" fmla="*/ 1 w 200"/>
                  <a:gd name="T3" fmla="*/ 5 h 396"/>
                  <a:gd name="T4" fmla="*/ 1 w 200"/>
                  <a:gd name="T5" fmla="*/ 3 h 396"/>
                  <a:gd name="T6" fmla="*/ 1 w 200"/>
                  <a:gd name="T7" fmla="*/ 1 h 396"/>
                  <a:gd name="T8" fmla="*/ 0 w 200"/>
                  <a:gd name="T9" fmla="*/ 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30" name="Group 32"/>
            <p:cNvGrpSpPr>
              <a:grpSpLocks/>
            </p:cNvGrpSpPr>
            <p:nvPr/>
          </p:nvGrpSpPr>
          <p:grpSpPr bwMode="auto">
            <a:xfrm flipV="1">
              <a:off x="2917" y="2196"/>
              <a:ext cx="144" cy="180"/>
              <a:chOff x="2400" y="1749"/>
              <a:chExt cx="215" cy="287"/>
            </a:xfrm>
          </p:grpSpPr>
          <p:sp>
            <p:nvSpPr>
              <p:cNvPr id="21570" name="Line 33"/>
              <p:cNvSpPr>
                <a:spLocks noChangeShapeType="1"/>
              </p:cNvSpPr>
              <p:nvPr/>
            </p:nvSpPr>
            <p:spPr bwMode="auto">
              <a:xfrm rot="-5400000">
                <a:off x="2291"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1" name="Line 34"/>
              <p:cNvSpPr>
                <a:spLocks noChangeShapeType="1"/>
              </p:cNvSpPr>
              <p:nvPr/>
            </p:nvSpPr>
            <p:spPr bwMode="auto">
              <a:xfrm rot="-5400000">
                <a:off x="2506"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2" name="Line 35"/>
              <p:cNvSpPr>
                <a:spLocks noChangeShapeType="1"/>
              </p:cNvSpPr>
              <p:nvPr/>
            </p:nvSpPr>
            <p:spPr bwMode="auto">
              <a:xfrm rot="-5400000" flipH="1" flipV="1">
                <a:off x="2399" y="1813"/>
                <a:ext cx="218"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3" name="Line 36"/>
              <p:cNvSpPr>
                <a:spLocks noChangeShapeType="1"/>
              </p:cNvSpPr>
              <p:nvPr/>
            </p:nvSpPr>
            <p:spPr bwMode="auto">
              <a:xfrm rot="16200000" flipV="1">
                <a:off x="2395" y="1816"/>
                <a:ext cx="225"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4" name="Line 37"/>
              <p:cNvSpPr>
                <a:spLocks noChangeShapeType="1"/>
              </p:cNvSpPr>
              <p:nvPr/>
            </p:nvSpPr>
            <p:spPr bwMode="auto">
              <a:xfrm rot="-5400000">
                <a:off x="2445" y="1861"/>
                <a:ext cx="1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5" name="Line 38"/>
              <p:cNvSpPr>
                <a:spLocks noChangeShapeType="1"/>
              </p:cNvSpPr>
              <p:nvPr/>
            </p:nvSpPr>
            <p:spPr bwMode="auto">
              <a:xfrm rot="-5400000">
                <a:off x="2499" y="1733"/>
                <a:ext cx="0" cy="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6" name="Freeform 39"/>
              <p:cNvSpPr>
                <a:spLocks/>
              </p:cNvSpPr>
              <p:nvPr/>
            </p:nvSpPr>
            <p:spPr bwMode="auto">
              <a:xfrm rot="-5400000">
                <a:off x="2472" y="1706"/>
                <a:ext cx="50" cy="136"/>
              </a:xfrm>
              <a:custGeom>
                <a:avLst/>
                <a:gdLst>
                  <a:gd name="T0" fmla="*/ 0 w 200"/>
                  <a:gd name="T1" fmla="*/ 5 h 396"/>
                  <a:gd name="T2" fmla="*/ 1 w 200"/>
                  <a:gd name="T3" fmla="*/ 5 h 396"/>
                  <a:gd name="T4" fmla="*/ 1 w 200"/>
                  <a:gd name="T5" fmla="*/ 3 h 396"/>
                  <a:gd name="T6" fmla="*/ 1 w 200"/>
                  <a:gd name="T7" fmla="*/ 1 h 396"/>
                  <a:gd name="T8" fmla="*/ 0 w 200"/>
                  <a:gd name="T9" fmla="*/ 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531" name="Line 40"/>
            <p:cNvSpPr>
              <a:spLocks noChangeShapeType="1"/>
            </p:cNvSpPr>
            <p:nvPr/>
          </p:nvSpPr>
          <p:spPr bwMode="auto">
            <a:xfrm>
              <a:off x="3697" y="2250"/>
              <a:ext cx="9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2" name="Line 41"/>
            <p:cNvSpPr>
              <a:spLocks noChangeShapeType="1"/>
            </p:cNvSpPr>
            <p:nvPr/>
          </p:nvSpPr>
          <p:spPr bwMode="auto">
            <a:xfrm>
              <a:off x="2875" y="2208"/>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3" name="Line 42"/>
            <p:cNvSpPr>
              <a:spLocks noChangeShapeType="1"/>
            </p:cNvSpPr>
            <p:nvPr/>
          </p:nvSpPr>
          <p:spPr bwMode="auto">
            <a:xfrm>
              <a:off x="2875" y="2256"/>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4" name="Oval 43"/>
            <p:cNvSpPr>
              <a:spLocks noChangeArrowheads="1"/>
            </p:cNvSpPr>
            <p:nvPr/>
          </p:nvSpPr>
          <p:spPr bwMode="auto">
            <a:xfrm>
              <a:off x="3385" y="202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535" name="Line 44"/>
            <p:cNvSpPr>
              <a:spLocks noChangeShapeType="1"/>
            </p:cNvSpPr>
            <p:nvPr/>
          </p:nvSpPr>
          <p:spPr bwMode="auto">
            <a:xfrm>
              <a:off x="3481" y="2064"/>
              <a:ext cx="126"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6" name="Line 45"/>
            <p:cNvSpPr>
              <a:spLocks noChangeShapeType="1"/>
            </p:cNvSpPr>
            <p:nvPr/>
          </p:nvSpPr>
          <p:spPr bwMode="auto">
            <a:xfrm>
              <a:off x="3613" y="2058"/>
              <a:ext cx="0" cy="7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7" name="Line 46"/>
            <p:cNvSpPr>
              <a:spLocks noChangeShapeType="1"/>
            </p:cNvSpPr>
            <p:nvPr/>
          </p:nvSpPr>
          <p:spPr bwMode="auto">
            <a:xfrm flipH="1">
              <a:off x="2923" y="1824"/>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538" name="Group 47"/>
            <p:cNvGrpSpPr>
              <a:grpSpLocks/>
            </p:cNvGrpSpPr>
            <p:nvPr/>
          </p:nvGrpSpPr>
          <p:grpSpPr bwMode="auto">
            <a:xfrm flipV="1">
              <a:off x="3457" y="3840"/>
              <a:ext cx="144" cy="180"/>
              <a:chOff x="2400" y="1749"/>
              <a:chExt cx="215" cy="287"/>
            </a:xfrm>
          </p:grpSpPr>
          <p:sp>
            <p:nvSpPr>
              <p:cNvPr id="21563" name="Line 48"/>
              <p:cNvSpPr>
                <a:spLocks noChangeShapeType="1"/>
              </p:cNvSpPr>
              <p:nvPr/>
            </p:nvSpPr>
            <p:spPr bwMode="auto">
              <a:xfrm rot="-5400000">
                <a:off x="2291"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4" name="Line 49"/>
              <p:cNvSpPr>
                <a:spLocks noChangeShapeType="1"/>
              </p:cNvSpPr>
              <p:nvPr/>
            </p:nvSpPr>
            <p:spPr bwMode="auto">
              <a:xfrm rot="-5400000">
                <a:off x="2506"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5" name="Line 50"/>
              <p:cNvSpPr>
                <a:spLocks noChangeShapeType="1"/>
              </p:cNvSpPr>
              <p:nvPr/>
            </p:nvSpPr>
            <p:spPr bwMode="auto">
              <a:xfrm rot="-5400000" flipH="1" flipV="1">
                <a:off x="2399" y="1813"/>
                <a:ext cx="218"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6" name="Line 51"/>
              <p:cNvSpPr>
                <a:spLocks noChangeShapeType="1"/>
              </p:cNvSpPr>
              <p:nvPr/>
            </p:nvSpPr>
            <p:spPr bwMode="auto">
              <a:xfrm rot="16200000" flipV="1">
                <a:off x="2395" y="1816"/>
                <a:ext cx="225"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7" name="Line 52"/>
              <p:cNvSpPr>
                <a:spLocks noChangeShapeType="1"/>
              </p:cNvSpPr>
              <p:nvPr/>
            </p:nvSpPr>
            <p:spPr bwMode="auto">
              <a:xfrm rot="-5400000">
                <a:off x="2445" y="1861"/>
                <a:ext cx="1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8" name="Line 53"/>
              <p:cNvSpPr>
                <a:spLocks noChangeShapeType="1"/>
              </p:cNvSpPr>
              <p:nvPr/>
            </p:nvSpPr>
            <p:spPr bwMode="auto">
              <a:xfrm rot="-5400000">
                <a:off x="2499" y="1733"/>
                <a:ext cx="0" cy="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9" name="Freeform 54"/>
              <p:cNvSpPr>
                <a:spLocks/>
              </p:cNvSpPr>
              <p:nvPr/>
            </p:nvSpPr>
            <p:spPr bwMode="auto">
              <a:xfrm rot="-5400000">
                <a:off x="2472" y="1706"/>
                <a:ext cx="50" cy="136"/>
              </a:xfrm>
              <a:custGeom>
                <a:avLst/>
                <a:gdLst>
                  <a:gd name="T0" fmla="*/ 0 w 200"/>
                  <a:gd name="T1" fmla="*/ 5 h 396"/>
                  <a:gd name="T2" fmla="*/ 1 w 200"/>
                  <a:gd name="T3" fmla="*/ 5 h 396"/>
                  <a:gd name="T4" fmla="*/ 1 w 200"/>
                  <a:gd name="T5" fmla="*/ 3 h 396"/>
                  <a:gd name="T6" fmla="*/ 1 w 200"/>
                  <a:gd name="T7" fmla="*/ 1 h 396"/>
                  <a:gd name="T8" fmla="*/ 0 w 200"/>
                  <a:gd name="T9" fmla="*/ 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39" name="Group 55"/>
            <p:cNvGrpSpPr>
              <a:grpSpLocks/>
            </p:cNvGrpSpPr>
            <p:nvPr/>
          </p:nvGrpSpPr>
          <p:grpSpPr bwMode="auto">
            <a:xfrm>
              <a:off x="3259" y="3444"/>
              <a:ext cx="144" cy="180"/>
              <a:chOff x="2400" y="1749"/>
              <a:chExt cx="215" cy="287"/>
            </a:xfrm>
          </p:grpSpPr>
          <p:sp>
            <p:nvSpPr>
              <p:cNvPr id="21556" name="Line 56"/>
              <p:cNvSpPr>
                <a:spLocks noChangeShapeType="1"/>
              </p:cNvSpPr>
              <p:nvPr/>
            </p:nvSpPr>
            <p:spPr bwMode="auto">
              <a:xfrm rot="-5400000">
                <a:off x="2291"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7" name="Line 57"/>
              <p:cNvSpPr>
                <a:spLocks noChangeShapeType="1"/>
              </p:cNvSpPr>
              <p:nvPr/>
            </p:nvSpPr>
            <p:spPr bwMode="auto">
              <a:xfrm rot="-5400000">
                <a:off x="2506"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8" name="Line 58"/>
              <p:cNvSpPr>
                <a:spLocks noChangeShapeType="1"/>
              </p:cNvSpPr>
              <p:nvPr/>
            </p:nvSpPr>
            <p:spPr bwMode="auto">
              <a:xfrm rot="-5400000" flipH="1" flipV="1">
                <a:off x="2399" y="1813"/>
                <a:ext cx="218"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9" name="Line 59"/>
              <p:cNvSpPr>
                <a:spLocks noChangeShapeType="1"/>
              </p:cNvSpPr>
              <p:nvPr/>
            </p:nvSpPr>
            <p:spPr bwMode="auto">
              <a:xfrm rot="16200000" flipV="1">
                <a:off x="2395" y="1816"/>
                <a:ext cx="225"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0" name="Line 60"/>
              <p:cNvSpPr>
                <a:spLocks noChangeShapeType="1"/>
              </p:cNvSpPr>
              <p:nvPr/>
            </p:nvSpPr>
            <p:spPr bwMode="auto">
              <a:xfrm rot="-5400000">
                <a:off x="2445" y="1861"/>
                <a:ext cx="1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1" name="Line 61"/>
              <p:cNvSpPr>
                <a:spLocks noChangeShapeType="1"/>
              </p:cNvSpPr>
              <p:nvPr/>
            </p:nvSpPr>
            <p:spPr bwMode="auto">
              <a:xfrm rot="-5400000">
                <a:off x="2499" y="1733"/>
                <a:ext cx="0" cy="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2" name="Freeform 62"/>
              <p:cNvSpPr>
                <a:spLocks/>
              </p:cNvSpPr>
              <p:nvPr/>
            </p:nvSpPr>
            <p:spPr bwMode="auto">
              <a:xfrm rot="-5400000">
                <a:off x="2472" y="1706"/>
                <a:ext cx="50" cy="136"/>
              </a:xfrm>
              <a:custGeom>
                <a:avLst/>
                <a:gdLst>
                  <a:gd name="T0" fmla="*/ 0 w 200"/>
                  <a:gd name="T1" fmla="*/ 5 h 396"/>
                  <a:gd name="T2" fmla="*/ 1 w 200"/>
                  <a:gd name="T3" fmla="*/ 5 h 396"/>
                  <a:gd name="T4" fmla="*/ 1 w 200"/>
                  <a:gd name="T5" fmla="*/ 3 h 396"/>
                  <a:gd name="T6" fmla="*/ 1 w 200"/>
                  <a:gd name="T7" fmla="*/ 1 h 396"/>
                  <a:gd name="T8" fmla="*/ 0 w 200"/>
                  <a:gd name="T9" fmla="*/ 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540" name="Oval 63"/>
            <p:cNvSpPr>
              <a:spLocks noChangeArrowheads="1"/>
            </p:cNvSpPr>
            <p:nvPr/>
          </p:nvSpPr>
          <p:spPr bwMode="auto">
            <a:xfrm>
              <a:off x="2203" y="3504"/>
              <a:ext cx="144" cy="14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541" name="Line 64"/>
            <p:cNvSpPr>
              <a:spLocks noChangeShapeType="1"/>
            </p:cNvSpPr>
            <p:nvPr/>
          </p:nvSpPr>
          <p:spPr bwMode="auto">
            <a:xfrm>
              <a:off x="2275" y="3642"/>
              <a:ext cx="0" cy="402"/>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2" name="Line 65"/>
            <p:cNvSpPr>
              <a:spLocks noChangeShapeType="1"/>
            </p:cNvSpPr>
            <p:nvPr/>
          </p:nvSpPr>
          <p:spPr bwMode="auto">
            <a:xfrm>
              <a:off x="2275" y="4050"/>
              <a:ext cx="1254"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3" name="Line 66"/>
            <p:cNvSpPr>
              <a:spLocks noChangeShapeType="1"/>
            </p:cNvSpPr>
            <p:nvPr/>
          </p:nvSpPr>
          <p:spPr bwMode="auto">
            <a:xfrm flipV="1">
              <a:off x="3535" y="4014"/>
              <a:ext cx="0" cy="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4" name="Line 67"/>
            <p:cNvSpPr>
              <a:spLocks noChangeShapeType="1"/>
            </p:cNvSpPr>
            <p:nvPr/>
          </p:nvSpPr>
          <p:spPr bwMode="auto">
            <a:xfrm>
              <a:off x="3595" y="3918"/>
              <a:ext cx="16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5" name="Text Box 68"/>
            <p:cNvSpPr txBox="1">
              <a:spLocks noChangeArrowheads="1"/>
            </p:cNvSpPr>
            <p:nvPr/>
          </p:nvSpPr>
          <p:spPr bwMode="auto">
            <a:xfrm>
              <a:off x="2774" y="2409"/>
              <a:ext cx="2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F</a:t>
              </a:r>
              <a:r>
                <a:rPr lang="en-US" altLang="en-US" sz="2000" b="1" baseline="-25000"/>
                <a:t>R</a:t>
              </a:r>
              <a:endParaRPr lang="en-US" altLang="en-US" sz="2000" b="1"/>
            </a:p>
          </p:txBody>
        </p:sp>
        <p:sp>
          <p:nvSpPr>
            <p:cNvPr id="21546" name="Text Box 69"/>
            <p:cNvSpPr txBox="1">
              <a:spLocks noChangeArrowheads="1"/>
            </p:cNvSpPr>
            <p:nvPr/>
          </p:nvSpPr>
          <p:spPr bwMode="auto">
            <a:xfrm>
              <a:off x="2784" y="2976"/>
              <a:ext cx="2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F</a:t>
              </a:r>
              <a:r>
                <a:rPr lang="en-US" altLang="en-US" sz="2000" b="1" baseline="-25000"/>
                <a:t>V</a:t>
              </a:r>
              <a:endParaRPr lang="en-US" altLang="en-US" sz="2000" b="1"/>
            </a:p>
          </p:txBody>
        </p:sp>
        <p:sp>
          <p:nvSpPr>
            <p:cNvPr id="21547" name="Text Box 70"/>
            <p:cNvSpPr txBox="1">
              <a:spLocks noChangeArrowheads="1"/>
            </p:cNvSpPr>
            <p:nvPr/>
          </p:nvSpPr>
          <p:spPr bwMode="auto">
            <a:xfrm>
              <a:off x="3840" y="3936"/>
              <a:ext cx="26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x</a:t>
              </a:r>
              <a:r>
                <a:rPr lang="en-US" altLang="en-US" sz="2000" b="1" baseline="-25000"/>
                <a:t>B</a:t>
              </a:r>
              <a:endParaRPr lang="en-US" altLang="en-US" sz="2000" b="1"/>
            </a:p>
          </p:txBody>
        </p:sp>
        <p:sp>
          <p:nvSpPr>
            <p:cNvPr id="21548" name="Text Box 71"/>
            <p:cNvSpPr txBox="1">
              <a:spLocks noChangeArrowheads="1"/>
            </p:cNvSpPr>
            <p:nvPr/>
          </p:nvSpPr>
          <p:spPr bwMode="auto">
            <a:xfrm>
              <a:off x="3840" y="2016"/>
              <a:ext cx="2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x</a:t>
              </a:r>
              <a:r>
                <a:rPr lang="en-US" altLang="en-US" sz="2000" b="1" baseline="-25000"/>
                <a:t>D</a:t>
              </a:r>
              <a:endParaRPr lang="en-US" altLang="en-US" sz="2000" b="1"/>
            </a:p>
          </p:txBody>
        </p:sp>
        <p:sp>
          <p:nvSpPr>
            <p:cNvPr id="21549" name="AutoShape 72"/>
            <p:cNvSpPr>
              <a:spLocks noChangeArrowheads="1"/>
            </p:cNvSpPr>
            <p:nvPr/>
          </p:nvSpPr>
          <p:spPr bwMode="auto">
            <a:xfrm flipV="1">
              <a:off x="3201" y="2621"/>
              <a:ext cx="144" cy="144"/>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550" name="Line 73"/>
            <p:cNvSpPr>
              <a:spLocks noChangeShapeType="1"/>
            </p:cNvSpPr>
            <p:nvPr/>
          </p:nvSpPr>
          <p:spPr bwMode="auto">
            <a:xfrm>
              <a:off x="3168" y="2160"/>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1" name="Line 74"/>
            <p:cNvSpPr>
              <a:spLocks noChangeShapeType="1"/>
            </p:cNvSpPr>
            <p:nvPr/>
          </p:nvSpPr>
          <p:spPr bwMode="auto">
            <a:xfrm>
              <a:off x="3168" y="268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2" name="Line 75"/>
            <p:cNvSpPr>
              <a:spLocks noChangeShapeType="1"/>
            </p:cNvSpPr>
            <p:nvPr/>
          </p:nvSpPr>
          <p:spPr bwMode="auto">
            <a:xfrm>
              <a:off x="3345" y="2635"/>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3" name="Line 76"/>
            <p:cNvSpPr>
              <a:spLocks noChangeShapeType="1"/>
            </p:cNvSpPr>
            <p:nvPr/>
          </p:nvSpPr>
          <p:spPr bwMode="auto">
            <a:xfrm flipV="1">
              <a:off x="3437" y="2270"/>
              <a:ext cx="0" cy="3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4" name="Line 77"/>
            <p:cNvSpPr>
              <a:spLocks noChangeShapeType="1"/>
            </p:cNvSpPr>
            <p:nvPr/>
          </p:nvSpPr>
          <p:spPr bwMode="auto">
            <a:xfrm>
              <a:off x="3216" y="2266"/>
              <a:ext cx="3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5" name="Line 78"/>
            <p:cNvSpPr>
              <a:spLocks noChangeShapeType="1"/>
            </p:cNvSpPr>
            <p:nvPr/>
          </p:nvSpPr>
          <p:spPr bwMode="auto">
            <a:xfrm flipH="1">
              <a:off x="3062" y="2266"/>
              <a:ext cx="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509" name="Text Box 81"/>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1510" name="Rectangle 82"/>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0" name="TextBox 79"/>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Tree>
    <p:extLst>
      <p:ext uri="{BB962C8B-B14F-4D97-AF65-F5344CB8AC3E}">
        <p14:creationId xmlns:p14="http://schemas.microsoft.com/office/powerpoint/2010/main" val="4110451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5"/>
          <p:cNvSpPr txBox="1">
            <a:spLocks noChangeArrowheads="1"/>
          </p:cNvSpPr>
          <p:nvPr/>
        </p:nvSpPr>
        <p:spPr bwMode="auto">
          <a:xfrm>
            <a:off x="1409700" y="701676"/>
            <a:ext cx="7429500"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dirty="0">
                <a:solidFill>
                  <a:schemeClr val="accent2"/>
                </a:solidFill>
                <a:latin typeface="Calibri" panose="020F0502020204030204" pitchFamily="34" charset="0"/>
              </a:rPr>
              <a:t>Class Workshop</a:t>
            </a:r>
            <a:r>
              <a:rPr lang="en-US" altLang="en-US" sz="2400" b="1" dirty="0">
                <a:latin typeface="Calibri" panose="020F0502020204030204" pitchFamily="34" charset="0"/>
              </a:rPr>
              <a:t>: </a:t>
            </a:r>
            <a:r>
              <a:rPr lang="en-US" altLang="en-US" sz="2400" b="1" dirty="0" smtClean="0">
                <a:latin typeface="Calibri" panose="020F0502020204030204" pitchFamily="34" charset="0"/>
              </a:rPr>
              <a:t>Solution for Distillation </a:t>
            </a:r>
            <a:r>
              <a:rPr lang="en-US" altLang="en-US" sz="2400" b="1" dirty="0">
                <a:latin typeface="Calibri" panose="020F0502020204030204" pitchFamily="34" charset="0"/>
              </a:rPr>
              <a:t>Constraints</a:t>
            </a:r>
          </a:p>
        </p:txBody>
      </p:sp>
      <p:grpSp>
        <p:nvGrpSpPr>
          <p:cNvPr id="23556" name="Group 6"/>
          <p:cNvGrpSpPr>
            <a:grpSpLocks/>
          </p:cNvGrpSpPr>
          <p:nvPr/>
        </p:nvGrpSpPr>
        <p:grpSpPr bwMode="auto">
          <a:xfrm>
            <a:off x="3124200" y="2286000"/>
            <a:ext cx="3382963" cy="4133850"/>
            <a:chOff x="1968" y="1584"/>
            <a:chExt cx="2131" cy="2604"/>
          </a:xfrm>
        </p:grpSpPr>
        <p:sp>
          <p:nvSpPr>
            <p:cNvPr id="7175" name="AutoShape 7"/>
            <p:cNvSpPr>
              <a:spLocks noChangeArrowheads="1"/>
            </p:cNvSpPr>
            <p:nvPr/>
          </p:nvSpPr>
          <p:spPr bwMode="auto">
            <a:xfrm rot="5400000">
              <a:off x="1627" y="2640"/>
              <a:ext cx="1872" cy="336"/>
            </a:xfrm>
            <a:prstGeom prst="flowChartTerminator">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Calibri" panose="020F0502020204030204" pitchFamily="34" charset="0"/>
              </a:endParaRPr>
            </a:p>
          </p:txBody>
        </p:sp>
        <p:sp>
          <p:nvSpPr>
            <p:cNvPr id="23579" name="Freeform 8"/>
            <p:cNvSpPr>
              <a:spLocks/>
            </p:cNvSpPr>
            <p:nvPr/>
          </p:nvSpPr>
          <p:spPr bwMode="auto">
            <a:xfrm>
              <a:off x="1968" y="2828"/>
              <a:ext cx="427" cy="5"/>
            </a:xfrm>
            <a:custGeom>
              <a:avLst/>
              <a:gdLst>
                <a:gd name="T0" fmla="*/ 0 w 427"/>
                <a:gd name="T1" fmla="*/ 0 h 5"/>
                <a:gd name="T2" fmla="*/ 427 w 427"/>
                <a:gd name="T3" fmla="*/ 5 h 5"/>
                <a:gd name="T4" fmla="*/ 0 60000 65536"/>
                <a:gd name="T5" fmla="*/ 0 60000 65536"/>
              </a:gdLst>
              <a:ahLst/>
              <a:cxnLst>
                <a:cxn ang="T4">
                  <a:pos x="T0" y="T1"/>
                </a:cxn>
                <a:cxn ang="T5">
                  <a:pos x="T2" y="T3"/>
                </a:cxn>
              </a:cxnLst>
              <a:rect l="0" t="0" r="r" b="b"/>
              <a:pathLst>
                <a:path w="427" h="5">
                  <a:moveTo>
                    <a:pt x="0" y="0"/>
                  </a:moveTo>
                  <a:lnTo>
                    <a:pt x="427" y="5"/>
                  </a:lnTo>
                </a:path>
              </a:pathLst>
            </a:custGeom>
            <a:noFill/>
            <a:ln w="1905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580" name="Oval 9"/>
            <p:cNvSpPr>
              <a:spLocks noChangeArrowheads="1"/>
            </p:cNvSpPr>
            <p:nvPr/>
          </p:nvSpPr>
          <p:spPr bwMode="auto">
            <a:xfrm>
              <a:off x="2923" y="3456"/>
              <a:ext cx="192" cy="19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Calibri" panose="020F0502020204030204" pitchFamily="34" charset="0"/>
              </a:endParaRPr>
            </a:p>
          </p:txBody>
        </p:sp>
        <p:sp>
          <p:nvSpPr>
            <p:cNvPr id="23581" name="Oval 10"/>
            <p:cNvSpPr>
              <a:spLocks noChangeArrowheads="1"/>
            </p:cNvSpPr>
            <p:nvPr/>
          </p:nvSpPr>
          <p:spPr bwMode="auto">
            <a:xfrm>
              <a:off x="3067" y="1728"/>
              <a:ext cx="192" cy="192"/>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Calibri" panose="020F0502020204030204" pitchFamily="34" charset="0"/>
              </a:endParaRPr>
            </a:p>
          </p:txBody>
        </p:sp>
        <p:sp>
          <p:nvSpPr>
            <p:cNvPr id="23582" name="Line 11"/>
            <p:cNvSpPr>
              <a:spLocks noChangeShapeType="1"/>
            </p:cNvSpPr>
            <p:nvPr/>
          </p:nvSpPr>
          <p:spPr bwMode="auto">
            <a:xfrm flipV="1">
              <a:off x="3163" y="158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583" name="Line 12"/>
            <p:cNvSpPr>
              <a:spLocks noChangeShapeType="1"/>
            </p:cNvSpPr>
            <p:nvPr/>
          </p:nvSpPr>
          <p:spPr bwMode="auto">
            <a:xfrm flipH="1">
              <a:off x="2539" y="1584"/>
              <a:ext cx="6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584" name="Line 13"/>
            <p:cNvSpPr>
              <a:spLocks noChangeShapeType="1"/>
            </p:cNvSpPr>
            <p:nvPr/>
          </p:nvSpPr>
          <p:spPr bwMode="auto">
            <a:xfrm>
              <a:off x="2539" y="1584"/>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585" name="Line 14"/>
            <p:cNvSpPr>
              <a:spLocks noChangeShapeType="1"/>
            </p:cNvSpPr>
            <p:nvPr/>
          </p:nvSpPr>
          <p:spPr bwMode="auto">
            <a:xfrm flipV="1">
              <a:off x="3013" y="3306"/>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586" name="Line 15"/>
            <p:cNvSpPr>
              <a:spLocks noChangeShapeType="1"/>
            </p:cNvSpPr>
            <p:nvPr/>
          </p:nvSpPr>
          <p:spPr bwMode="auto">
            <a:xfrm flipH="1">
              <a:off x="2725" y="3306"/>
              <a:ext cx="28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587" name="Line 16"/>
            <p:cNvSpPr>
              <a:spLocks noChangeShapeType="1"/>
            </p:cNvSpPr>
            <p:nvPr/>
          </p:nvSpPr>
          <p:spPr bwMode="auto">
            <a:xfrm>
              <a:off x="2563" y="3738"/>
              <a:ext cx="0" cy="18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588" name="Line 17"/>
            <p:cNvSpPr>
              <a:spLocks noChangeShapeType="1"/>
            </p:cNvSpPr>
            <p:nvPr/>
          </p:nvSpPr>
          <p:spPr bwMode="auto">
            <a:xfrm>
              <a:off x="2557" y="3924"/>
              <a:ext cx="90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589" name="Line 18"/>
            <p:cNvSpPr>
              <a:spLocks noChangeShapeType="1"/>
            </p:cNvSpPr>
            <p:nvPr/>
          </p:nvSpPr>
          <p:spPr bwMode="auto">
            <a:xfrm>
              <a:off x="3013" y="3648"/>
              <a:ext cx="0" cy="2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590" name="Line 19"/>
            <p:cNvSpPr>
              <a:spLocks noChangeShapeType="1"/>
            </p:cNvSpPr>
            <p:nvPr/>
          </p:nvSpPr>
          <p:spPr bwMode="auto">
            <a:xfrm flipH="1">
              <a:off x="2827" y="3552"/>
              <a:ext cx="43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7188" name="AutoShape 20"/>
            <p:cNvSpPr>
              <a:spLocks noChangeArrowheads="1"/>
            </p:cNvSpPr>
            <p:nvPr/>
          </p:nvSpPr>
          <p:spPr bwMode="auto">
            <a:xfrm>
              <a:off x="2971" y="2016"/>
              <a:ext cx="384" cy="144"/>
            </a:xfrm>
            <a:prstGeom prst="flowChartTerminator">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Calibri" panose="020F0502020204030204" pitchFamily="34" charset="0"/>
              </a:endParaRPr>
            </a:p>
          </p:txBody>
        </p:sp>
        <p:sp>
          <p:nvSpPr>
            <p:cNvPr id="23592" name="Line 21"/>
            <p:cNvSpPr>
              <a:spLocks noChangeShapeType="1"/>
            </p:cNvSpPr>
            <p:nvPr/>
          </p:nvSpPr>
          <p:spPr bwMode="auto">
            <a:xfrm>
              <a:off x="3163" y="192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593" name="Line 22"/>
            <p:cNvSpPr>
              <a:spLocks noChangeShapeType="1"/>
            </p:cNvSpPr>
            <p:nvPr/>
          </p:nvSpPr>
          <p:spPr bwMode="auto">
            <a:xfrm flipV="1">
              <a:off x="2875" y="2064"/>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594" name="Line 23"/>
            <p:cNvSpPr>
              <a:spLocks noChangeShapeType="1"/>
            </p:cNvSpPr>
            <p:nvPr/>
          </p:nvSpPr>
          <p:spPr bwMode="auto">
            <a:xfrm flipH="1">
              <a:off x="2683" y="2064"/>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grpSp>
          <p:nvGrpSpPr>
            <p:cNvPr id="23595" name="Group 24"/>
            <p:cNvGrpSpPr>
              <a:grpSpLocks/>
            </p:cNvGrpSpPr>
            <p:nvPr/>
          </p:nvGrpSpPr>
          <p:grpSpPr bwMode="auto">
            <a:xfrm>
              <a:off x="3553" y="2142"/>
              <a:ext cx="144" cy="180"/>
              <a:chOff x="2400" y="1749"/>
              <a:chExt cx="215" cy="287"/>
            </a:xfrm>
          </p:grpSpPr>
          <p:sp>
            <p:nvSpPr>
              <p:cNvPr id="23643" name="Line 25"/>
              <p:cNvSpPr>
                <a:spLocks noChangeShapeType="1"/>
              </p:cNvSpPr>
              <p:nvPr/>
            </p:nvSpPr>
            <p:spPr bwMode="auto">
              <a:xfrm rot="-5400000">
                <a:off x="2291"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44" name="Line 26"/>
              <p:cNvSpPr>
                <a:spLocks noChangeShapeType="1"/>
              </p:cNvSpPr>
              <p:nvPr/>
            </p:nvSpPr>
            <p:spPr bwMode="auto">
              <a:xfrm rot="-5400000">
                <a:off x="2506"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45" name="Line 27"/>
              <p:cNvSpPr>
                <a:spLocks noChangeShapeType="1"/>
              </p:cNvSpPr>
              <p:nvPr/>
            </p:nvSpPr>
            <p:spPr bwMode="auto">
              <a:xfrm rot="-5400000" flipH="1" flipV="1">
                <a:off x="2399" y="1813"/>
                <a:ext cx="218"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46" name="Line 28"/>
              <p:cNvSpPr>
                <a:spLocks noChangeShapeType="1"/>
              </p:cNvSpPr>
              <p:nvPr/>
            </p:nvSpPr>
            <p:spPr bwMode="auto">
              <a:xfrm rot="16200000" flipV="1">
                <a:off x="2395" y="1816"/>
                <a:ext cx="225"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47" name="Line 29"/>
              <p:cNvSpPr>
                <a:spLocks noChangeShapeType="1"/>
              </p:cNvSpPr>
              <p:nvPr/>
            </p:nvSpPr>
            <p:spPr bwMode="auto">
              <a:xfrm rot="-5400000">
                <a:off x="2445" y="1861"/>
                <a:ext cx="1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48" name="Line 30"/>
              <p:cNvSpPr>
                <a:spLocks noChangeShapeType="1"/>
              </p:cNvSpPr>
              <p:nvPr/>
            </p:nvSpPr>
            <p:spPr bwMode="auto">
              <a:xfrm rot="-5400000">
                <a:off x="2499" y="1733"/>
                <a:ext cx="0" cy="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49" name="Freeform 31"/>
              <p:cNvSpPr>
                <a:spLocks/>
              </p:cNvSpPr>
              <p:nvPr/>
            </p:nvSpPr>
            <p:spPr bwMode="auto">
              <a:xfrm rot="-5400000">
                <a:off x="2472" y="1706"/>
                <a:ext cx="50" cy="136"/>
              </a:xfrm>
              <a:custGeom>
                <a:avLst/>
                <a:gdLst>
                  <a:gd name="T0" fmla="*/ 0 w 200"/>
                  <a:gd name="T1" fmla="*/ 5 h 396"/>
                  <a:gd name="T2" fmla="*/ 1 w 200"/>
                  <a:gd name="T3" fmla="*/ 5 h 396"/>
                  <a:gd name="T4" fmla="*/ 1 w 200"/>
                  <a:gd name="T5" fmla="*/ 3 h 396"/>
                  <a:gd name="T6" fmla="*/ 1 w 200"/>
                  <a:gd name="T7" fmla="*/ 1 h 396"/>
                  <a:gd name="T8" fmla="*/ 0 w 200"/>
                  <a:gd name="T9" fmla="*/ 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grpSp>
        <p:grpSp>
          <p:nvGrpSpPr>
            <p:cNvPr id="23596" name="Group 32"/>
            <p:cNvGrpSpPr>
              <a:grpSpLocks/>
            </p:cNvGrpSpPr>
            <p:nvPr/>
          </p:nvGrpSpPr>
          <p:grpSpPr bwMode="auto">
            <a:xfrm flipV="1">
              <a:off x="2917" y="2196"/>
              <a:ext cx="144" cy="180"/>
              <a:chOff x="2400" y="1749"/>
              <a:chExt cx="215" cy="287"/>
            </a:xfrm>
          </p:grpSpPr>
          <p:sp>
            <p:nvSpPr>
              <p:cNvPr id="23636" name="Line 33"/>
              <p:cNvSpPr>
                <a:spLocks noChangeShapeType="1"/>
              </p:cNvSpPr>
              <p:nvPr/>
            </p:nvSpPr>
            <p:spPr bwMode="auto">
              <a:xfrm rot="-5400000">
                <a:off x="2291"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37" name="Line 34"/>
              <p:cNvSpPr>
                <a:spLocks noChangeShapeType="1"/>
              </p:cNvSpPr>
              <p:nvPr/>
            </p:nvSpPr>
            <p:spPr bwMode="auto">
              <a:xfrm rot="-5400000">
                <a:off x="2506"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38" name="Line 35"/>
              <p:cNvSpPr>
                <a:spLocks noChangeShapeType="1"/>
              </p:cNvSpPr>
              <p:nvPr/>
            </p:nvSpPr>
            <p:spPr bwMode="auto">
              <a:xfrm rot="-5400000" flipH="1" flipV="1">
                <a:off x="2399" y="1813"/>
                <a:ext cx="218"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39" name="Line 36"/>
              <p:cNvSpPr>
                <a:spLocks noChangeShapeType="1"/>
              </p:cNvSpPr>
              <p:nvPr/>
            </p:nvSpPr>
            <p:spPr bwMode="auto">
              <a:xfrm rot="16200000" flipV="1">
                <a:off x="2395" y="1816"/>
                <a:ext cx="225"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40" name="Line 37"/>
              <p:cNvSpPr>
                <a:spLocks noChangeShapeType="1"/>
              </p:cNvSpPr>
              <p:nvPr/>
            </p:nvSpPr>
            <p:spPr bwMode="auto">
              <a:xfrm rot="-5400000">
                <a:off x="2445" y="1861"/>
                <a:ext cx="1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41" name="Line 38"/>
              <p:cNvSpPr>
                <a:spLocks noChangeShapeType="1"/>
              </p:cNvSpPr>
              <p:nvPr/>
            </p:nvSpPr>
            <p:spPr bwMode="auto">
              <a:xfrm rot="-5400000">
                <a:off x="2499" y="1733"/>
                <a:ext cx="0" cy="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42" name="Freeform 39"/>
              <p:cNvSpPr>
                <a:spLocks/>
              </p:cNvSpPr>
              <p:nvPr/>
            </p:nvSpPr>
            <p:spPr bwMode="auto">
              <a:xfrm rot="-5400000">
                <a:off x="2472" y="1706"/>
                <a:ext cx="50" cy="136"/>
              </a:xfrm>
              <a:custGeom>
                <a:avLst/>
                <a:gdLst>
                  <a:gd name="T0" fmla="*/ 0 w 200"/>
                  <a:gd name="T1" fmla="*/ 5 h 396"/>
                  <a:gd name="T2" fmla="*/ 1 w 200"/>
                  <a:gd name="T3" fmla="*/ 5 h 396"/>
                  <a:gd name="T4" fmla="*/ 1 w 200"/>
                  <a:gd name="T5" fmla="*/ 3 h 396"/>
                  <a:gd name="T6" fmla="*/ 1 w 200"/>
                  <a:gd name="T7" fmla="*/ 1 h 396"/>
                  <a:gd name="T8" fmla="*/ 0 w 200"/>
                  <a:gd name="T9" fmla="*/ 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grpSp>
        <p:sp>
          <p:nvSpPr>
            <p:cNvPr id="23597" name="Line 40"/>
            <p:cNvSpPr>
              <a:spLocks noChangeShapeType="1"/>
            </p:cNvSpPr>
            <p:nvPr/>
          </p:nvSpPr>
          <p:spPr bwMode="auto">
            <a:xfrm>
              <a:off x="3697" y="2250"/>
              <a:ext cx="9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598" name="Line 41"/>
            <p:cNvSpPr>
              <a:spLocks noChangeShapeType="1"/>
            </p:cNvSpPr>
            <p:nvPr/>
          </p:nvSpPr>
          <p:spPr bwMode="auto">
            <a:xfrm>
              <a:off x="2875" y="2208"/>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599" name="Line 42"/>
            <p:cNvSpPr>
              <a:spLocks noChangeShapeType="1"/>
            </p:cNvSpPr>
            <p:nvPr/>
          </p:nvSpPr>
          <p:spPr bwMode="auto">
            <a:xfrm>
              <a:off x="2875" y="2256"/>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00" name="Oval 43"/>
            <p:cNvSpPr>
              <a:spLocks noChangeArrowheads="1"/>
            </p:cNvSpPr>
            <p:nvPr/>
          </p:nvSpPr>
          <p:spPr bwMode="auto">
            <a:xfrm>
              <a:off x="3385" y="202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Calibri" panose="020F0502020204030204" pitchFamily="34" charset="0"/>
              </a:endParaRPr>
            </a:p>
          </p:txBody>
        </p:sp>
        <p:sp>
          <p:nvSpPr>
            <p:cNvPr id="23601" name="Line 44"/>
            <p:cNvSpPr>
              <a:spLocks noChangeShapeType="1"/>
            </p:cNvSpPr>
            <p:nvPr/>
          </p:nvSpPr>
          <p:spPr bwMode="auto">
            <a:xfrm>
              <a:off x="3481" y="2064"/>
              <a:ext cx="126"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02" name="Line 45"/>
            <p:cNvSpPr>
              <a:spLocks noChangeShapeType="1"/>
            </p:cNvSpPr>
            <p:nvPr/>
          </p:nvSpPr>
          <p:spPr bwMode="auto">
            <a:xfrm>
              <a:off x="3613" y="2058"/>
              <a:ext cx="0" cy="7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03" name="Line 46"/>
            <p:cNvSpPr>
              <a:spLocks noChangeShapeType="1"/>
            </p:cNvSpPr>
            <p:nvPr/>
          </p:nvSpPr>
          <p:spPr bwMode="auto">
            <a:xfrm flipH="1">
              <a:off x="2923" y="1824"/>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grpSp>
          <p:nvGrpSpPr>
            <p:cNvPr id="23604" name="Group 47"/>
            <p:cNvGrpSpPr>
              <a:grpSpLocks/>
            </p:cNvGrpSpPr>
            <p:nvPr/>
          </p:nvGrpSpPr>
          <p:grpSpPr bwMode="auto">
            <a:xfrm flipV="1">
              <a:off x="3457" y="3840"/>
              <a:ext cx="144" cy="180"/>
              <a:chOff x="2400" y="1749"/>
              <a:chExt cx="215" cy="287"/>
            </a:xfrm>
          </p:grpSpPr>
          <p:sp>
            <p:nvSpPr>
              <p:cNvPr id="23629" name="Line 48"/>
              <p:cNvSpPr>
                <a:spLocks noChangeShapeType="1"/>
              </p:cNvSpPr>
              <p:nvPr/>
            </p:nvSpPr>
            <p:spPr bwMode="auto">
              <a:xfrm rot="-5400000">
                <a:off x="2291"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30" name="Line 49"/>
              <p:cNvSpPr>
                <a:spLocks noChangeShapeType="1"/>
              </p:cNvSpPr>
              <p:nvPr/>
            </p:nvSpPr>
            <p:spPr bwMode="auto">
              <a:xfrm rot="-5400000">
                <a:off x="2506"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31" name="Line 50"/>
              <p:cNvSpPr>
                <a:spLocks noChangeShapeType="1"/>
              </p:cNvSpPr>
              <p:nvPr/>
            </p:nvSpPr>
            <p:spPr bwMode="auto">
              <a:xfrm rot="-5400000" flipH="1" flipV="1">
                <a:off x="2399" y="1813"/>
                <a:ext cx="218"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32" name="Line 51"/>
              <p:cNvSpPr>
                <a:spLocks noChangeShapeType="1"/>
              </p:cNvSpPr>
              <p:nvPr/>
            </p:nvSpPr>
            <p:spPr bwMode="auto">
              <a:xfrm rot="16200000" flipV="1">
                <a:off x="2395" y="1816"/>
                <a:ext cx="225"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33" name="Line 52"/>
              <p:cNvSpPr>
                <a:spLocks noChangeShapeType="1"/>
              </p:cNvSpPr>
              <p:nvPr/>
            </p:nvSpPr>
            <p:spPr bwMode="auto">
              <a:xfrm rot="-5400000">
                <a:off x="2445" y="1861"/>
                <a:ext cx="1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34" name="Line 53"/>
              <p:cNvSpPr>
                <a:spLocks noChangeShapeType="1"/>
              </p:cNvSpPr>
              <p:nvPr/>
            </p:nvSpPr>
            <p:spPr bwMode="auto">
              <a:xfrm rot="-5400000">
                <a:off x="2499" y="1733"/>
                <a:ext cx="0" cy="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35" name="Freeform 54"/>
              <p:cNvSpPr>
                <a:spLocks/>
              </p:cNvSpPr>
              <p:nvPr/>
            </p:nvSpPr>
            <p:spPr bwMode="auto">
              <a:xfrm rot="-5400000">
                <a:off x="2472" y="1706"/>
                <a:ext cx="50" cy="136"/>
              </a:xfrm>
              <a:custGeom>
                <a:avLst/>
                <a:gdLst>
                  <a:gd name="T0" fmla="*/ 0 w 200"/>
                  <a:gd name="T1" fmla="*/ 5 h 396"/>
                  <a:gd name="T2" fmla="*/ 1 w 200"/>
                  <a:gd name="T3" fmla="*/ 5 h 396"/>
                  <a:gd name="T4" fmla="*/ 1 w 200"/>
                  <a:gd name="T5" fmla="*/ 3 h 396"/>
                  <a:gd name="T6" fmla="*/ 1 w 200"/>
                  <a:gd name="T7" fmla="*/ 1 h 396"/>
                  <a:gd name="T8" fmla="*/ 0 w 200"/>
                  <a:gd name="T9" fmla="*/ 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grpSp>
        <p:grpSp>
          <p:nvGrpSpPr>
            <p:cNvPr id="23605" name="Group 55"/>
            <p:cNvGrpSpPr>
              <a:grpSpLocks/>
            </p:cNvGrpSpPr>
            <p:nvPr/>
          </p:nvGrpSpPr>
          <p:grpSpPr bwMode="auto">
            <a:xfrm>
              <a:off x="3259" y="3444"/>
              <a:ext cx="144" cy="180"/>
              <a:chOff x="2400" y="1749"/>
              <a:chExt cx="215" cy="287"/>
            </a:xfrm>
          </p:grpSpPr>
          <p:sp>
            <p:nvSpPr>
              <p:cNvPr id="23622" name="Line 56"/>
              <p:cNvSpPr>
                <a:spLocks noChangeShapeType="1"/>
              </p:cNvSpPr>
              <p:nvPr/>
            </p:nvSpPr>
            <p:spPr bwMode="auto">
              <a:xfrm rot="-5400000">
                <a:off x="2291"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23" name="Line 57"/>
              <p:cNvSpPr>
                <a:spLocks noChangeShapeType="1"/>
              </p:cNvSpPr>
              <p:nvPr/>
            </p:nvSpPr>
            <p:spPr bwMode="auto">
              <a:xfrm rot="-5400000">
                <a:off x="2506"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24" name="Line 58"/>
              <p:cNvSpPr>
                <a:spLocks noChangeShapeType="1"/>
              </p:cNvSpPr>
              <p:nvPr/>
            </p:nvSpPr>
            <p:spPr bwMode="auto">
              <a:xfrm rot="-5400000" flipH="1" flipV="1">
                <a:off x="2399" y="1813"/>
                <a:ext cx="218"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25" name="Line 59"/>
              <p:cNvSpPr>
                <a:spLocks noChangeShapeType="1"/>
              </p:cNvSpPr>
              <p:nvPr/>
            </p:nvSpPr>
            <p:spPr bwMode="auto">
              <a:xfrm rot="16200000" flipV="1">
                <a:off x="2395" y="1816"/>
                <a:ext cx="225"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26" name="Line 60"/>
              <p:cNvSpPr>
                <a:spLocks noChangeShapeType="1"/>
              </p:cNvSpPr>
              <p:nvPr/>
            </p:nvSpPr>
            <p:spPr bwMode="auto">
              <a:xfrm rot="-5400000">
                <a:off x="2445" y="1861"/>
                <a:ext cx="1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27" name="Line 61"/>
              <p:cNvSpPr>
                <a:spLocks noChangeShapeType="1"/>
              </p:cNvSpPr>
              <p:nvPr/>
            </p:nvSpPr>
            <p:spPr bwMode="auto">
              <a:xfrm rot="-5400000">
                <a:off x="2499" y="1733"/>
                <a:ext cx="0" cy="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28" name="Freeform 62"/>
              <p:cNvSpPr>
                <a:spLocks/>
              </p:cNvSpPr>
              <p:nvPr/>
            </p:nvSpPr>
            <p:spPr bwMode="auto">
              <a:xfrm rot="-5400000">
                <a:off x="2472" y="1706"/>
                <a:ext cx="50" cy="136"/>
              </a:xfrm>
              <a:custGeom>
                <a:avLst/>
                <a:gdLst>
                  <a:gd name="T0" fmla="*/ 0 w 200"/>
                  <a:gd name="T1" fmla="*/ 5 h 396"/>
                  <a:gd name="T2" fmla="*/ 1 w 200"/>
                  <a:gd name="T3" fmla="*/ 5 h 396"/>
                  <a:gd name="T4" fmla="*/ 1 w 200"/>
                  <a:gd name="T5" fmla="*/ 3 h 396"/>
                  <a:gd name="T6" fmla="*/ 1 w 200"/>
                  <a:gd name="T7" fmla="*/ 1 h 396"/>
                  <a:gd name="T8" fmla="*/ 0 w 200"/>
                  <a:gd name="T9" fmla="*/ 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grpSp>
        <p:sp>
          <p:nvSpPr>
            <p:cNvPr id="23606" name="Oval 63"/>
            <p:cNvSpPr>
              <a:spLocks noChangeArrowheads="1"/>
            </p:cNvSpPr>
            <p:nvPr/>
          </p:nvSpPr>
          <p:spPr bwMode="auto">
            <a:xfrm>
              <a:off x="2203" y="3504"/>
              <a:ext cx="144" cy="14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Calibri" panose="020F0502020204030204" pitchFamily="34" charset="0"/>
              </a:endParaRPr>
            </a:p>
          </p:txBody>
        </p:sp>
        <p:sp>
          <p:nvSpPr>
            <p:cNvPr id="23607" name="Line 64"/>
            <p:cNvSpPr>
              <a:spLocks noChangeShapeType="1"/>
            </p:cNvSpPr>
            <p:nvPr/>
          </p:nvSpPr>
          <p:spPr bwMode="auto">
            <a:xfrm>
              <a:off x="2275" y="3642"/>
              <a:ext cx="0" cy="402"/>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08" name="Line 65"/>
            <p:cNvSpPr>
              <a:spLocks noChangeShapeType="1"/>
            </p:cNvSpPr>
            <p:nvPr/>
          </p:nvSpPr>
          <p:spPr bwMode="auto">
            <a:xfrm>
              <a:off x="2275" y="4050"/>
              <a:ext cx="1254"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09" name="Line 66"/>
            <p:cNvSpPr>
              <a:spLocks noChangeShapeType="1"/>
            </p:cNvSpPr>
            <p:nvPr/>
          </p:nvSpPr>
          <p:spPr bwMode="auto">
            <a:xfrm flipV="1">
              <a:off x="3535" y="4014"/>
              <a:ext cx="0" cy="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10" name="Line 67"/>
            <p:cNvSpPr>
              <a:spLocks noChangeShapeType="1"/>
            </p:cNvSpPr>
            <p:nvPr/>
          </p:nvSpPr>
          <p:spPr bwMode="auto">
            <a:xfrm>
              <a:off x="3595" y="3918"/>
              <a:ext cx="16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11" name="Text Box 68"/>
            <p:cNvSpPr txBox="1">
              <a:spLocks noChangeArrowheads="1"/>
            </p:cNvSpPr>
            <p:nvPr/>
          </p:nvSpPr>
          <p:spPr bwMode="auto">
            <a:xfrm>
              <a:off x="2774" y="2409"/>
              <a:ext cx="25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latin typeface="Calibri" panose="020F0502020204030204" pitchFamily="34" charset="0"/>
                </a:rPr>
                <a:t>F</a:t>
              </a:r>
              <a:r>
                <a:rPr lang="en-US" altLang="en-US" sz="2000" b="1" baseline="-25000">
                  <a:latin typeface="Calibri" panose="020F0502020204030204" pitchFamily="34" charset="0"/>
                </a:rPr>
                <a:t>R</a:t>
              </a:r>
              <a:endParaRPr lang="en-US" altLang="en-US" sz="2000" b="1">
                <a:latin typeface="Calibri" panose="020F0502020204030204" pitchFamily="34" charset="0"/>
              </a:endParaRPr>
            </a:p>
          </p:txBody>
        </p:sp>
        <p:sp>
          <p:nvSpPr>
            <p:cNvPr id="23612" name="Text Box 69"/>
            <p:cNvSpPr txBox="1">
              <a:spLocks noChangeArrowheads="1"/>
            </p:cNvSpPr>
            <p:nvPr/>
          </p:nvSpPr>
          <p:spPr bwMode="auto">
            <a:xfrm>
              <a:off x="2784" y="2976"/>
              <a:ext cx="25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latin typeface="Calibri" panose="020F0502020204030204" pitchFamily="34" charset="0"/>
                </a:rPr>
                <a:t>F</a:t>
              </a:r>
              <a:r>
                <a:rPr lang="en-US" altLang="en-US" sz="2000" b="1" baseline="-25000">
                  <a:latin typeface="Calibri" panose="020F0502020204030204" pitchFamily="34" charset="0"/>
                </a:rPr>
                <a:t>V</a:t>
              </a:r>
              <a:endParaRPr lang="en-US" altLang="en-US" sz="2000" b="1">
                <a:latin typeface="Calibri" panose="020F0502020204030204" pitchFamily="34" charset="0"/>
              </a:endParaRPr>
            </a:p>
          </p:txBody>
        </p:sp>
        <p:sp>
          <p:nvSpPr>
            <p:cNvPr id="23613" name="Text Box 70"/>
            <p:cNvSpPr txBox="1">
              <a:spLocks noChangeArrowheads="1"/>
            </p:cNvSpPr>
            <p:nvPr/>
          </p:nvSpPr>
          <p:spPr bwMode="auto">
            <a:xfrm>
              <a:off x="3840" y="3936"/>
              <a:ext cx="25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latin typeface="Calibri" panose="020F0502020204030204" pitchFamily="34" charset="0"/>
                </a:rPr>
                <a:t>x</a:t>
              </a:r>
              <a:r>
                <a:rPr lang="en-US" altLang="en-US" sz="2000" b="1" baseline="-25000">
                  <a:latin typeface="Calibri" panose="020F0502020204030204" pitchFamily="34" charset="0"/>
                </a:rPr>
                <a:t>B</a:t>
              </a:r>
              <a:endParaRPr lang="en-US" altLang="en-US" sz="2000" b="1">
                <a:latin typeface="Calibri" panose="020F0502020204030204" pitchFamily="34" charset="0"/>
              </a:endParaRPr>
            </a:p>
          </p:txBody>
        </p:sp>
        <p:sp>
          <p:nvSpPr>
            <p:cNvPr id="23614" name="Text Box 71"/>
            <p:cNvSpPr txBox="1">
              <a:spLocks noChangeArrowheads="1"/>
            </p:cNvSpPr>
            <p:nvPr/>
          </p:nvSpPr>
          <p:spPr bwMode="auto">
            <a:xfrm>
              <a:off x="3840" y="2016"/>
              <a:ext cx="25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latin typeface="Calibri" panose="020F0502020204030204" pitchFamily="34" charset="0"/>
                </a:rPr>
                <a:t>x</a:t>
              </a:r>
              <a:r>
                <a:rPr lang="en-US" altLang="en-US" sz="2000" b="1" baseline="-25000">
                  <a:latin typeface="Calibri" panose="020F0502020204030204" pitchFamily="34" charset="0"/>
                </a:rPr>
                <a:t>D</a:t>
              </a:r>
              <a:endParaRPr lang="en-US" altLang="en-US" sz="2000" b="1">
                <a:latin typeface="Calibri" panose="020F0502020204030204" pitchFamily="34" charset="0"/>
              </a:endParaRPr>
            </a:p>
          </p:txBody>
        </p:sp>
        <p:sp>
          <p:nvSpPr>
            <p:cNvPr id="23615" name="AutoShape 72"/>
            <p:cNvSpPr>
              <a:spLocks noChangeArrowheads="1"/>
            </p:cNvSpPr>
            <p:nvPr/>
          </p:nvSpPr>
          <p:spPr bwMode="auto">
            <a:xfrm flipV="1">
              <a:off x="3201" y="2621"/>
              <a:ext cx="144" cy="144"/>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Calibri" panose="020F0502020204030204" pitchFamily="34" charset="0"/>
              </a:endParaRPr>
            </a:p>
          </p:txBody>
        </p:sp>
        <p:sp>
          <p:nvSpPr>
            <p:cNvPr id="23616" name="Line 73"/>
            <p:cNvSpPr>
              <a:spLocks noChangeShapeType="1"/>
            </p:cNvSpPr>
            <p:nvPr/>
          </p:nvSpPr>
          <p:spPr bwMode="auto">
            <a:xfrm>
              <a:off x="3168" y="2160"/>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17" name="Line 74"/>
            <p:cNvSpPr>
              <a:spLocks noChangeShapeType="1"/>
            </p:cNvSpPr>
            <p:nvPr/>
          </p:nvSpPr>
          <p:spPr bwMode="auto">
            <a:xfrm>
              <a:off x="3168" y="268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18" name="Line 75"/>
            <p:cNvSpPr>
              <a:spLocks noChangeShapeType="1"/>
            </p:cNvSpPr>
            <p:nvPr/>
          </p:nvSpPr>
          <p:spPr bwMode="auto">
            <a:xfrm>
              <a:off x="3345" y="2635"/>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19" name="Line 76"/>
            <p:cNvSpPr>
              <a:spLocks noChangeShapeType="1"/>
            </p:cNvSpPr>
            <p:nvPr/>
          </p:nvSpPr>
          <p:spPr bwMode="auto">
            <a:xfrm flipV="1">
              <a:off x="3437" y="2270"/>
              <a:ext cx="0" cy="3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20" name="Line 77"/>
            <p:cNvSpPr>
              <a:spLocks noChangeShapeType="1"/>
            </p:cNvSpPr>
            <p:nvPr/>
          </p:nvSpPr>
          <p:spPr bwMode="auto">
            <a:xfrm>
              <a:off x="3216" y="2266"/>
              <a:ext cx="3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621" name="Line 78"/>
            <p:cNvSpPr>
              <a:spLocks noChangeShapeType="1"/>
            </p:cNvSpPr>
            <p:nvPr/>
          </p:nvSpPr>
          <p:spPr bwMode="auto">
            <a:xfrm flipH="1">
              <a:off x="3062" y="2266"/>
              <a:ext cx="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grpSp>
      <p:grpSp>
        <p:nvGrpSpPr>
          <p:cNvPr id="4" name="Group 3"/>
          <p:cNvGrpSpPr/>
          <p:nvPr/>
        </p:nvGrpSpPr>
        <p:grpSpPr>
          <a:xfrm>
            <a:off x="5410200" y="4114800"/>
            <a:ext cx="3429000" cy="390525"/>
            <a:chOff x="5410200" y="4114800"/>
            <a:chExt cx="3429000" cy="390525"/>
          </a:xfrm>
        </p:grpSpPr>
        <p:sp>
          <p:nvSpPr>
            <p:cNvPr id="23557" name="Line 79"/>
            <p:cNvSpPr>
              <a:spLocks noChangeShapeType="1"/>
            </p:cNvSpPr>
            <p:nvPr/>
          </p:nvSpPr>
          <p:spPr bwMode="auto">
            <a:xfrm>
              <a:off x="5410200" y="4114800"/>
              <a:ext cx="685800" cy="3048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23558" name="Text Box 80"/>
            <p:cNvSpPr txBox="1">
              <a:spLocks noChangeArrowheads="1"/>
            </p:cNvSpPr>
            <p:nvPr/>
          </p:nvSpPr>
          <p:spPr bwMode="auto">
            <a:xfrm>
              <a:off x="6096000" y="4191000"/>
              <a:ext cx="2743200"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400" b="1" dirty="0">
                  <a:latin typeface="Calibri" panose="020F0502020204030204" pitchFamily="34" charset="0"/>
                </a:rPr>
                <a:t>Pumping, pipe, valve capacity</a:t>
              </a:r>
            </a:p>
          </p:txBody>
        </p:sp>
      </p:grpSp>
      <p:grpSp>
        <p:nvGrpSpPr>
          <p:cNvPr id="2" name="Group 1"/>
          <p:cNvGrpSpPr/>
          <p:nvPr/>
        </p:nvGrpSpPr>
        <p:grpSpPr>
          <a:xfrm>
            <a:off x="5257800" y="2133600"/>
            <a:ext cx="3276600" cy="381000"/>
            <a:chOff x="5257800" y="2133600"/>
            <a:chExt cx="3276600" cy="381000"/>
          </a:xfrm>
        </p:grpSpPr>
        <p:sp>
          <p:nvSpPr>
            <p:cNvPr id="23559" name="Text Box 81"/>
            <p:cNvSpPr txBox="1">
              <a:spLocks noChangeArrowheads="1"/>
            </p:cNvSpPr>
            <p:nvPr/>
          </p:nvSpPr>
          <p:spPr bwMode="auto">
            <a:xfrm>
              <a:off x="5791200" y="2133600"/>
              <a:ext cx="2743200"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400" b="1">
                  <a:latin typeface="Calibri" panose="020F0502020204030204" pitchFamily="34" charset="0"/>
                </a:rPr>
                <a:t>Maximum cooling capacity</a:t>
              </a:r>
            </a:p>
          </p:txBody>
        </p:sp>
        <p:sp>
          <p:nvSpPr>
            <p:cNvPr id="23560" name="Line 82"/>
            <p:cNvSpPr>
              <a:spLocks noChangeShapeType="1"/>
            </p:cNvSpPr>
            <p:nvPr/>
          </p:nvSpPr>
          <p:spPr bwMode="auto">
            <a:xfrm flipH="1">
              <a:off x="5257800" y="2286000"/>
              <a:ext cx="533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grpSp>
      <p:grpSp>
        <p:nvGrpSpPr>
          <p:cNvPr id="10" name="Group 9"/>
          <p:cNvGrpSpPr/>
          <p:nvPr/>
        </p:nvGrpSpPr>
        <p:grpSpPr>
          <a:xfrm>
            <a:off x="1447800" y="2743200"/>
            <a:ext cx="2286000" cy="952500"/>
            <a:chOff x="1447800" y="2743200"/>
            <a:chExt cx="2286000" cy="952500"/>
          </a:xfrm>
        </p:grpSpPr>
        <p:sp>
          <p:nvSpPr>
            <p:cNvPr id="23561" name="Text Box 83"/>
            <p:cNvSpPr txBox="1">
              <a:spLocks noChangeArrowheads="1"/>
            </p:cNvSpPr>
            <p:nvPr/>
          </p:nvSpPr>
          <p:spPr bwMode="auto">
            <a:xfrm>
              <a:off x="1447800" y="2743200"/>
              <a:ext cx="1600200" cy="952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400" b="1" dirty="0">
                  <a:latin typeface="Calibri" panose="020F0502020204030204" pitchFamily="34" charset="0"/>
                </a:rPr>
                <a:t>Maximum and minimum liquid and vapor flow rates</a:t>
              </a:r>
            </a:p>
          </p:txBody>
        </p:sp>
        <p:sp>
          <p:nvSpPr>
            <p:cNvPr id="23562" name="Line 84"/>
            <p:cNvSpPr>
              <a:spLocks noChangeShapeType="1"/>
            </p:cNvSpPr>
            <p:nvPr/>
          </p:nvSpPr>
          <p:spPr bwMode="auto">
            <a:xfrm>
              <a:off x="3048000" y="3200400"/>
              <a:ext cx="685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grpSp>
      <p:grpSp>
        <p:nvGrpSpPr>
          <p:cNvPr id="9" name="Group 8"/>
          <p:cNvGrpSpPr/>
          <p:nvPr/>
        </p:nvGrpSpPr>
        <p:grpSpPr>
          <a:xfrm>
            <a:off x="1447800" y="4419600"/>
            <a:ext cx="2286000" cy="952500"/>
            <a:chOff x="1447800" y="4419600"/>
            <a:chExt cx="2286000" cy="952500"/>
          </a:xfrm>
        </p:grpSpPr>
        <p:sp>
          <p:nvSpPr>
            <p:cNvPr id="23563" name="Text Box 85"/>
            <p:cNvSpPr txBox="1">
              <a:spLocks noChangeArrowheads="1"/>
            </p:cNvSpPr>
            <p:nvPr/>
          </p:nvSpPr>
          <p:spPr bwMode="auto">
            <a:xfrm>
              <a:off x="1447800" y="4419600"/>
              <a:ext cx="1600200" cy="952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400" b="1">
                  <a:latin typeface="Calibri" panose="020F0502020204030204" pitchFamily="34" charset="0"/>
                </a:rPr>
                <a:t>Maximum and minimum liquid and vapor flow rates</a:t>
              </a:r>
            </a:p>
          </p:txBody>
        </p:sp>
        <p:sp>
          <p:nvSpPr>
            <p:cNvPr id="23564" name="Line 86"/>
            <p:cNvSpPr>
              <a:spLocks noChangeShapeType="1"/>
            </p:cNvSpPr>
            <p:nvPr/>
          </p:nvSpPr>
          <p:spPr bwMode="auto">
            <a:xfrm flipV="1">
              <a:off x="3048000" y="4724400"/>
              <a:ext cx="685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grpSp>
      <p:grpSp>
        <p:nvGrpSpPr>
          <p:cNvPr id="6" name="Group 5"/>
          <p:cNvGrpSpPr/>
          <p:nvPr/>
        </p:nvGrpSpPr>
        <p:grpSpPr>
          <a:xfrm>
            <a:off x="5638800" y="5410200"/>
            <a:ext cx="3200400" cy="381000"/>
            <a:chOff x="5638800" y="5410200"/>
            <a:chExt cx="3200400" cy="381000"/>
          </a:xfrm>
        </p:grpSpPr>
        <p:sp>
          <p:nvSpPr>
            <p:cNvPr id="23565" name="Text Box 87"/>
            <p:cNvSpPr txBox="1">
              <a:spLocks noChangeArrowheads="1"/>
            </p:cNvSpPr>
            <p:nvPr/>
          </p:nvSpPr>
          <p:spPr bwMode="auto">
            <a:xfrm>
              <a:off x="6096000" y="5410200"/>
              <a:ext cx="2743200"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400" b="1" dirty="0">
                  <a:latin typeface="Calibri" panose="020F0502020204030204" pitchFamily="34" charset="0"/>
                </a:rPr>
                <a:t>Flow pipe, valve capacity</a:t>
              </a:r>
            </a:p>
          </p:txBody>
        </p:sp>
        <p:sp>
          <p:nvSpPr>
            <p:cNvPr id="23566" name="Line 88"/>
            <p:cNvSpPr>
              <a:spLocks noChangeShapeType="1"/>
            </p:cNvSpPr>
            <p:nvPr/>
          </p:nvSpPr>
          <p:spPr bwMode="auto">
            <a:xfrm flipH="1">
              <a:off x="5638800" y="5638800"/>
              <a:ext cx="457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grpSp>
      <p:grpSp>
        <p:nvGrpSpPr>
          <p:cNvPr id="5" name="Group 4"/>
          <p:cNvGrpSpPr/>
          <p:nvPr/>
        </p:nvGrpSpPr>
        <p:grpSpPr>
          <a:xfrm>
            <a:off x="5486400" y="4800600"/>
            <a:ext cx="3352800" cy="381000"/>
            <a:chOff x="5486400" y="4800600"/>
            <a:chExt cx="3352800" cy="381000"/>
          </a:xfrm>
        </p:grpSpPr>
        <p:sp>
          <p:nvSpPr>
            <p:cNvPr id="23567" name="Text Box 89"/>
            <p:cNvSpPr txBox="1">
              <a:spLocks noChangeArrowheads="1"/>
            </p:cNvSpPr>
            <p:nvPr/>
          </p:nvSpPr>
          <p:spPr bwMode="auto">
            <a:xfrm>
              <a:off x="6096000" y="4800600"/>
              <a:ext cx="2743200"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400" b="1">
                  <a:latin typeface="Calibri" panose="020F0502020204030204" pitchFamily="34" charset="0"/>
                </a:rPr>
                <a:t>Maximum heating</a:t>
              </a:r>
            </a:p>
          </p:txBody>
        </p:sp>
        <p:sp>
          <p:nvSpPr>
            <p:cNvPr id="23568" name="Line 90"/>
            <p:cNvSpPr>
              <a:spLocks noChangeShapeType="1"/>
            </p:cNvSpPr>
            <p:nvPr/>
          </p:nvSpPr>
          <p:spPr bwMode="auto">
            <a:xfrm flipH="1">
              <a:off x="5486400" y="4953000"/>
              <a:ext cx="609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grpSp>
      <p:grpSp>
        <p:nvGrpSpPr>
          <p:cNvPr id="8" name="Group 7"/>
          <p:cNvGrpSpPr/>
          <p:nvPr/>
        </p:nvGrpSpPr>
        <p:grpSpPr>
          <a:xfrm>
            <a:off x="1524000" y="5638800"/>
            <a:ext cx="1905000" cy="738664"/>
            <a:chOff x="1524000" y="5638800"/>
            <a:chExt cx="1905000" cy="738664"/>
          </a:xfrm>
        </p:grpSpPr>
        <p:sp>
          <p:nvSpPr>
            <p:cNvPr id="23569" name="Text Box 91"/>
            <p:cNvSpPr txBox="1">
              <a:spLocks noChangeArrowheads="1"/>
            </p:cNvSpPr>
            <p:nvPr/>
          </p:nvSpPr>
          <p:spPr bwMode="auto">
            <a:xfrm>
              <a:off x="1524000" y="5638800"/>
              <a:ext cx="1524000" cy="7386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400" b="1">
                  <a:latin typeface="Calibri" panose="020F0502020204030204" pitchFamily="34" charset="0"/>
                </a:rPr>
                <a:t>Minimum natural circulation to reboiler</a:t>
              </a:r>
            </a:p>
          </p:txBody>
        </p:sp>
        <p:sp>
          <p:nvSpPr>
            <p:cNvPr id="23570" name="Line 92"/>
            <p:cNvSpPr>
              <a:spLocks noChangeShapeType="1"/>
            </p:cNvSpPr>
            <p:nvPr/>
          </p:nvSpPr>
          <p:spPr bwMode="auto">
            <a:xfrm flipV="1">
              <a:off x="3048000" y="5867400"/>
              <a:ext cx="3810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grpSp>
      <p:grpSp>
        <p:nvGrpSpPr>
          <p:cNvPr id="3" name="Group 2"/>
          <p:cNvGrpSpPr/>
          <p:nvPr/>
        </p:nvGrpSpPr>
        <p:grpSpPr>
          <a:xfrm>
            <a:off x="6553200" y="3048000"/>
            <a:ext cx="2362200" cy="314325"/>
            <a:chOff x="6553200" y="3048000"/>
            <a:chExt cx="2362200" cy="314325"/>
          </a:xfrm>
        </p:grpSpPr>
        <p:sp>
          <p:nvSpPr>
            <p:cNvPr id="23571" name="Text Box 93"/>
            <p:cNvSpPr txBox="1">
              <a:spLocks noChangeArrowheads="1"/>
            </p:cNvSpPr>
            <p:nvPr/>
          </p:nvSpPr>
          <p:spPr bwMode="auto">
            <a:xfrm>
              <a:off x="6934200" y="3048000"/>
              <a:ext cx="1981200"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400" b="1">
                  <a:latin typeface="Calibri" panose="020F0502020204030204" pitchFamily="34" charset="0"/>
                </a:rPr>
                <a:t>Product composition</a:t>
              </a:r>
            </a:p>
          </p:txBody>
        </p:sp>
        <p:sp>
          <p:nvSpPr>
            <p:cNvPr id="23572" name="Line 94"/>
            <p:cNvSpPr>
              <a:spLocks noChangeShapeType="1"/>
            </p:cNvSpPr>
            <p:nvPr/>
          </p:nvSpPr>
          <p:spPr bwMode="auto">
            <a:xfrm flipH="1">
              <a:off x="6553200" y="32766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grpSp>
      <p:grpSp>
        <p:nvGrpSpPr>
          <p:cNvPr id="7" name="Group 6"/>
          <p:cNvGrpSpPr/>
          <p:nvPr/>
        </p:nvGrpSpPr>
        <p:grpSpPr>
          <a:xfrm>
            <a:off x="6553200" y="6019800"/>
            <a:ext cx="2362200" cy="314325"/>
            <a:chOff x="6553200" y="6019800"/>
            <a:chExt cx="2362200" cy="314325"/>
          </a:xfrm>
        </p:grpSpPr>
        <p:sp>
          <p:nvSpPr>
            <p:cNvPr id="23573" name="Text Box 95"/>
            <p:cNvSpPr txBox="1">
              <a:spLocks noChangeArrowheads="1"/>
            </p:cNvSpPr>
            <p:nvPr/>
          </p:nvSpPr>
          <p:spPr bwMode="auto">
            <a:xfrm>
              <a:off x="6934200" y="6019800"/>
              <a:ext cx="1981200"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400" b="1">
                  <a:latin typeface="Calibri" panose="020F0502020204030204" pitchFamily="34" charset="0"/>
                </a:rPr>
                <a:t>Product composition</a:t>
              </a:r>
            </a:p>
          </p:txBody>
        </p:sp>
        <p:sp>
          <p:nvSpPr>
            <p:cNvPr id="23574" name="Line 96"/>
            <p:cNvSpPr>
              <a:spLocks noChangeShapeType="1"/>
            </p:cNvSpPr>
            <p:nvPr/>
          </p:nvSpPr>
          <p:spPr bwMode="auto">
            <a:xfrm flipH="1">
              <a:off x="6553200" y="62484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grpSp>
      <p:sp>
        <p:nvSpPr>
          <p:cNvPr id="23575" name="Text Box 9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3576" name="Rectangle 10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8" name="TextBox 97"/>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5"/>
          <p:cNvSpPr txBox="1">
            <a:spLocks noChangeArrowheads="1"/>
          </p:cNvSpPr>
          <p:nvPr/>
        </p:nvSpPr>
        <p:spPr bwMode="auto">
          <a:xfrm>
            <a:off x="1409700" y="701676"/>
            <a:ext cx="7429500" cy="8309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dirty="0">
                <a:solidFill>
                  <a:schemeClr val="accent2"/>
                </a:solidFill>
                <a:latin typeface="Calibri" panose="020F0502020204030204" pitchFamily="34" charset="0"/>
              </a:rPr>
              <a:t>Class Workshop</a:t>
            </a:r>
            <a:r>
              <a:rPr lang="en-US" altLang="en-US" sz="2400" b="1" dirty="0">
                <a:latin typeface="Calibri" panose="020F0502020204030204" pitchFamily="34" charset="0"/>
              </a:rPr>
              <a:t>: </a:t>
            </a:r>
            <a:r>
              <a:rPr lang="en-US" altLang="en-US" sz="2400" b="1" dirty="0" smtClean="0">
                <a:latin typeface="Calibri" panose="020F0502020204030204" pitchFamily="34" charset="0"/>
              </a:rPr>
              <a:t>The operating window for the internal </a:t>
            </a:r>
            <a:r>
              <a:rPr lang="en-US" altLang="en-US" sz="2400" b="1" dirty="0" err="1" smtClean="0">
                <a:latin typeface="Calibri" panose="020F0502020204030204" pitchFamily="34" charset="0"/>
              </a:rPr>
              <a:t>flowa</a:t>
            </a:r>
            <a:r>
              <a:rPr lang="en-US" altLang="en-US" sz="2400" b="1" dirty="0" smtClean="0">
                <a:latin typeface="Calibri" panose="020F0502020204030204" pitchFamily="34" charset="0"/>
              </a:rPr>
              <a:t> in a </a:t>
            </a:r>
            <a:r>
              <a:rPr lang="en-US" altLang="en-US" sz="2400" b="1" dirty="0" err="1" smtClean="0">
                <a:latin typeface="Calibri" panose="020F0502020204030204" pitchFamily="34" charset="0"/>
              </a:rPr>
              <a:t>trayed</a:t>
            </a:r>
            <a:r>
              <a:rPr lang="en-US" altLang="en-US" sz="2400" b="1" dirty="0" smtClean="0">
                <a:latin typeface="Calibri" panose="020F0502020204030204" pitchFamily="34" charset="0"/>
              </a:rPr>
              <a:t> column</a:t>
            </a:r>
            <a:endParaRPr lang="en-US" altLang="en-US" sz="2400" b="1" dirty="0">
              <a:latin typeface="Calibri" panose="020F0502020204030204" pitchFamily="34" charset="0"/>
            </a:endParaRPr>
          </a:p>
        </p:txBody>
      </p:sp>
      <p:sp>
        <p:nvSpPr>
          <p:cNvPr id="23575" name="Text Box 9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3576" name="Rectangle 10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8" name="TextBox 97"/>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pic>
        <p:nvPicPr>
          <p:cNvPr id="97" name="Picture 96"/>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72087"/>
            <a:ext cx="2603500" cy="2359660"/>
          </a:xfrm>
          <a:prstGeom prst="rect">
            <a:avLst/>
          </a:prstGeom>
          <a:noFill/>
        </p:spPr>
      </p:pic>
      <p:pic>
        <p:nvPicPr>
          <p:cNvPr id="99" name="Picture 98"/>
          <p:cNvPicPr/>
          <p:nvPr/>
        </p:nvPicPr>
        <p:blipFill>
          <a:blip r:embed="rId4">
            <a:extLst>
              <a:ext uri="{28A0092B-C50C-407E-A947-70E740481C1C}">
                <a14:useLocalDpi xmlns:a14="http://schemas.microsoft.com/office/drawing/2010/main" val="0"/>
              </a:ext>
            </a:extLst>
          </a:blip>
          <a:srcRect/>
          <a:stretch>
            <a:fillRect/>
          </a:stretch>
        </p:blipFill>
        <p:spPr bwMode="auto">
          <a:xfrm>
            <a:off x="5038725" y="2319687"/>
            <a:ext cx="3179445" cy="2785110"/>
          </a:xfrm>
          <a:prstGeom prst="rect">
            <a:avLst/>
          </a:prstGeom>
          <a:noFill/>
        </p:spPr>
      </p:pic>
      <p:sp>
        <p:nvSpPr>
          <p:cNvPr id="2" name="TextBox 1"/>
          <p:cNvSpPr txBox="1"/>
          <p:nvPr/>
        </p:nvSpPr>
        <p:spPr>
          <a:xfrm>
            <a:off x="1657350" y="5505602"/>
            <a:ext cx="6934200" cy="584775"/>
          </a:xfrm>
          <a:prstGeom prst="rect">
            <a:avLst/>
          </a:prstGeom>
          <a:noFill/>
        </p:spPr>
        <p:txBody>
          <a:bodyPr wrap="square" rtlCol="0">
            <a:spAutoFit/>
          </a:bodyPr>
          <a:lstStyle/>
          <a:p>
            <a:pPr marL="342900" indent="-342900">
              <a:buFont typeface="Arial" panose="020B0604020202020204" pitchFamily="34" charset="0"/>
              <a:buChar char="•"/>
            </a:pPr>
            <a:r>
              <a:rPr lang="en-US" sz="1600" b="1" dirty="0" smtClean="0">
                <a:latin typeface="Calibri" panose="020F0502020204030204" pitchFamily="34" charset="0"/>
              </a:rPr>
              <a:t>During design, the window size can be changed through selection of tray type (bubble cap, sieve, valve, etc.)</a:t>
            </a:r>
          </a:p>
        </p:txBody>
      </p:sp>
      <p:sp>
        <p:nvSpPr>
          <p:cNvPr id="3" name="TextBox 2"/>
          <p:cNvSpPr txBox="1"/>
          <p:nvPr/>
        </p:nvSpPr>
        <p:spPr>
          <a:xfrm>
            <a:off x="1642110" y="6152628"/>
            <a:ext cx="7010400" cy="338554"/>
          </a:xfrm>
          <a:prstGeom prst="rect">
            <a:avLst/>
          </a:prstGeom>
          <a:noFill/>
        </p:spPr>
        <p:txBody>
          <a:bodyPr wrap="square" rtlCol="0">
            <a:spAutoFit/>
          </a:bodyPr>
          <a:lstStyle/>
          <a:p>
            <a:pPr marL="342900" lvl="0" indent="-342900">
              <a:buFont typeface="Arial" panose="020B0604020202020204" pitchFamily="34" charset="0"/>
              <a:buChar char="•"/>
            </a:pPr>
            <a:r>
              <a:rPr lang="en-US" sz="1600" b="1" dirty="0">
                <a:solidFill>
                  <a:srgbClr val="000000"/>
                </a:solidFill>
                <a:latin typeface="Calibri" panose="020F0502020204030204" pitchFamily="34" charset="0"/>
              </a:rPr>
              <a:t>During operation, internal flows determined by feed, reflux, and </a:t>
            </a:r>
            <a:r>
              <a:rPr lang="en-US" sz="1600" b="1" dirty="0" err="1">
                <a:solidFill>
                  <a:srgbClr val="000000"/>
                </a:solidFill>
                <a:latin typeface="Calibri" panose="020F0502020204030204" pitchFamily="34" charset="0"/>
              </a:rPr>
              <a:t>reboil</a:t>
            </a:r>
            <a:endParaRPr lang="en-US" sz="1600" b="1" dirty="0">
              <a:solidFill>
                <a:srgbClr val="000000"/>
              </a:solidFill>
              <a:latin typeface="Calibri" panose="020F0502020204030204" pitchFamily="34" charset="0"/>
            </a:endParaRPr>
          </a:p>
        </p:txBody>
      </p:sp>
      <p:sp>
        <p:nvSpPr>
          <p:cNvPr id="4" name="TextBox 3"/>
          <p:cNvSpPr txBox="1"/>
          <p:nvPr/>
        </p:nvSpPr>
        <p:spPr>
          <a:xfrm>
            <a:off x="2133600" y="4953000"/>
            <a:ext cx="1752600" cy="246221"/>
          </a:xfrm>
          <a:prstGeom prst="rect">
            <a:avLst/>
          </a:prstGeom>
          <a:noFill/>
        </p:spPr>
        <p:txBody>
          <a:bodyPr wrap="square" rtlCol="0">
            <a:spAutoFit/>
          </a:bodyPr>
          <a:lstStyle/>
          <a:p>
            <a:r>
              <a:rPr lang="en-US" sz="1000" dirty="0" smtClean="0">
                <a:latin typeface="Calibri" panose="020F0502020204030204" pitchFamily="34" charset="0"/>
              </a:rPr>
              <a:t>Citation 3</a:t>
            </a:r>
            <a:endParaRPr lang="en-US" sz="1000" dirty="0">
              <a:latin typeface="Calibri" panose="020F0502020204030204" pitchFamily="34" charset="0"/>
            </a:endParaRPr>
          </a:p>
        </p:txBody>
      </p:sp>
      <p:sp>
        <p:nvSpPr>
          <p:cNvPr id="11" name="TextBox 10"/>
          <p:cNvSpPr txBox="1"/>
          <p:nvPr/>
        </p:nvSpPr>
        <p:spPr>
          <a:xfrm>
            <a:off x="5562600" y="5052239"/>
            <a:ext cx="1752600" cy="246221"/>
          </a:xfrm>
          <a:prstGeom prst="rect">
            <a:avLst/>
          </a:prstGeom>
          <a:noFill/>
        </p:spPr>
        <p:txBody>
          <a:bodyPr wrap="square" rtlCol="0">
            <a:spAutoFit/>
          </a:bodyPr>
          <a:lstStyle/>
          <a:p>
            <a:r>
              <a:rPr lang="en-US" sz="1000" dirty="0" smtClean="0">
                <a:latin typeface="Calibri" panose="020F0502020204030204" pitchFamily="34" charset="0"/>
              </a:rPr>
              <a:t>Citation 4</a:t>
            </a:r>
            <a:endParaRPr lang="en-US" sz="1000" dirty="0">
              <a:latin typeface="Calibri" panose="020F0502020204030204" pitchFamily="34" charset="0"/>
            </a:endParaRPr>
          </a:p>
        </p:txBody>
      </p:sp>
    </p:spTree>
    <p:extLst>
      <p:ext uri="{BB962C8B-B14F-4D97-AF65-F5344CB8AC3E}">
        <p14:creationId xmlns:p14="http://schemas.microsoft.com/office/powerpoint/2010/main" val="3692179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5"/>
          <p:cNvSpPr txBox="1">
            <a:spLocks noChangeArrowheads="1"/>
          </p:cNvSpPr>
          <p:nvPr/>
        </p:nvSpPr>
        <p:spPr bwMode="auto">
          <a:xfrm>
            <a:off x="1409700" y="701676"/>
            <a:ext cx="7429500" cy="8309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dirty="0">
                <a:solidFill>
                  <a:schemeClr val="accent2"/>
                </a:solidFill>
                <a:latin typeface="Calibri" panose="020F0502020204030204" pitchFamily="34" charset="0"/>
              </a:rPr>
              <a:t>Class Workshop</a:t>
            </a:r>
            <a:r>
              <a:rPr lang="en-US" altLang="en-US" sz="2400" b="1" dirty="0" smtClean="0">
                <a:latin typeface="Calibri" panose="020F0502020204030204" pitchFamily="34" charset="0"/>
              </a:rPr>
              <a:t>:  Bound on the </a:t>
            </a:r>
            <a:r>
              <a:rPr lang="en-US" altLang="en-US" sz="2400" b="1" dirty="0" err="1" smtClean="0">
                <a:latin typeface="Calibri" panose="020F0502020204030204" pitchFamily="34" charset="0"/>
              </a:rPr>
              <a:t>reboiler</a:t>
            </a:r>
            <a:r>
              <a:rPr lang="en-US" altLang="en-US" sz="2400" b="1" dirty="0" smtClean="0">
                <a:latin typeface="Calibri" panose="020F0502020204030204" pitchFamily="34" charset="0"/>
              </a:rPr>
              <a:t> temperature difference to prevent film boiling.</a:t>
            </a:r>
            <a:endParaRPr lang="en-US" altLang="en-US" sz="2400" b="1" dirty="0">
              <a:latin typeface="Calibri" panose="020F0502020204030204" pitchFamily="34" charset="0"/>
            </a:endParaRPr>
          </a:p>
        </p:txBody>
      </p:sp>
      <p:sp>
        <p:nvSpPr>
          <p:cNvPr id="23575" name="Text Box 9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3576" name="Rectangle 10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8" name="TextBox 97"/>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pic>
        <p:nvPicPr>
          <p:cNvPr id="2" name="Picture 1"/>
          <p:cNvPicPr>
            <a:picLocks noChangeAspect="1"/>
          </p:cNvPicPr>
          <p:nvPr/>
        </p:nvPicPr>
        <p:blipFill>
          <a:blip r:embed="rId3"/>
          <a:stretch>
            <a:fillRect/>
          </a:stretch>
        </p:blipFill>
        <p:spPr>
          <a:xfrm>
            <a:off x="1409700" y="3810000"/>
            <a:ext cx="3117850" cy="2124075"/>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6963" y="2373312"/>
            <a:ext cx="3404553" cy="3475165"/>
          </a:xfrm>
          <a:prstGeom prst="rect">
            <a:avLst/>
          </a:prstGeom>
          <a:noFill/>
        </p:spPr>
      </p:pic>
      <p:sp>
        <p:nvSpPr>
          <p:cNvPr id="3" name="Rounded Rectangular Callout 2"/>
          <p:cNvSpPr/>
          <p:nvPr/>
        </p:nvSpPr>
        <p:spPr bwMode="auto">
          <a:xfrm>
            <a:off x="1927987" y="2449512"/>
            <a:ext cx="2286000" cy="533400"/>
          </a:xfrm>
          <a:prstGeom prst="wedgeRoundRectCallout">
            <a:avLst>
              <a:gd name="adj1" fmla="val 125435"/>
              <a:gd name="adj2" fmla="val 269548"/>
              <a:gd name="adj3" fmla="val 16667"/>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anose="020F0502020204030204" pitchFamily="34" charset="0"/>
              </a:rPr>
              <a:t>Nucleate boiling - OK</a:t>
            </a:r>
          </a:p>
        </p:txBody>
      </p:sp>
      <p:sp>
        <p:nvSpPr>
          <p:cNvPr id="11" name="Rounded Rectangular Callout 10"/>
          <p:cNvSpPr/>
          <p:nvPr/>
        </p:nvSpPr>
        <p:spPr bwMode="auto">
          <a:xfrm>
            <a:off x="6759067" y="1839912"/>
            <a:ext cx="2286000" cy="533400"/>
          </a:xfrm>
          <a:prstGeom prst="wedgeRoundRectCallout">
            <a:avLst>
              <a:gd name="adj1" fmla="val -54165"/>
              <a:gd name="adj2" fmla="val 341548"/>
              <a:gd name="adj3" fmla="val 16667"/>
            </a:avLst>
          </a:prstGeom>
          <a:solidFill>
            <a:schemeClr val="bg1">
              <a:lumMod val="95000"/>
            </a:schemeClr>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Calibri" panose="020F0502020204030204" pitchFamily="34" charset="0"/>
              </a:rPr>
              <a:t>Film boiling –Not  OK</a:t>
            </a:r>
          </a:p>
        </p:txBody>
      </p:sp>
    </p:spTree>
    <p:extLst>
      <p:ext uri="{BB962C8B-B14F-4D97-AF65-F5344CB8AC3E}">
        <p14:creationId xmlns:p14="http://schemas.microsoft.com/office/powerpoint/2010/main" val="351391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053"/>
          <p:cNvSpPr txBox="1">
            <a:spLocks noChangeArrowheads="1"/>
          </p:cNvSpPr>
          <p:nvPr/>
        </p:nvSpPr>
        <p:spPr bwMode="auto">
          <a:xfrm>
            <a:off x="0" y="0"/>
            <a:ext cx="1268413" cy="6811963"/>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sng" strike="noStrike" kern="1200" cap="none" spc="0" normalizeH="0" baseline="0" noProof="0">
                <a:ln>
                  <a:noFill/>
                </a:ln>
                <a:solidFill>
                  <a:srgbClr val="FF0000"/>
                </a:solidFill>
                <a:effectLst/>
                <a:uLnTx/>
                <a:uFillTx/>
                <a:latin typeface="Times New Roman" panose="02020603050405020304" pitchFamily="18" charset="0"/>
                <a:ea typeface="+mn-ea"/>
                <a:cs typeface="+mn-cs"/>
              </a:rPr>
              <a:t>Key Operability issues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 Operating window</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 Flexibility/</a:t>
            </a: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controllability </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 Reliability</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 Safety &amp; equipment protection</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 Efficiency &amp; profitability</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6. Operation during transitions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7. Dynamic Performance</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8. Monitoring &amp; diagnosis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00" name="Rectangle 2054"/>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Box 5"/>
          <p:cNvSpPr txBox="1"/>
          <p:nvPr/>
        </p:nvSpPr>
        <p:spPr>
          <a:xfrm>
            <a:off x="1268413" y="0"/>
            <a:ext cx="7875587" cy="584200"/>
          </a:xfrm>
          <a:prstGeom prst="rect">
            <a:avLst/>
          </a:prstGeom>
          <a:solidFill>
            <a:schemeClr val="bg1">
              <a:lumMod val="95000"/>
            </a:schemeClr>
          </a:solidFill>
          <a:ln>
            <a:solidFill>
              <a:srgbClr val="FF0000"/>
            </a:solid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Chapter 2 Operating Window</a:t>
            </a:r>
          </a:p>
        </p:txBody>
      </p:sp>
      <p:sp>
        <p:nvSpPr>
          <p:cNvPr id="2" name="TextBox 1"/>
          <p:cNvSpPr txBox="1"/>
          <p:nvPr/>
        </p:nvSpPr>
        <p:spPr>
          <a:xfrm>
            <a:off x="2209800" y="1447800"/>
            <a:ext cx="52578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Lesson Outline</a:t>
            </a:r>
          </a:p>
        </p:txBody>
      </p:sp>
      <p:sp>
        <p:nvSpPr>
          <p:cNvPr id="3" name="TextBox 2"/>
          <p:cNvSpPr txBox="1"/>
          <p:nvPr/>
        </p:nvSpPr>
        <p:spPr>
          <a:xfrm>
            <a:off x="1676400" y="2438400"/>
            <a:ext cx="7010400" cy="35394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Operability Window Problem Definition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Variability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Bounds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Integrity Operating Window (IOW)</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Turndown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Selecting capacity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Operating Window Calculations </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Left Arrow 3"/>
          <p:cNvSpPr/>
          <p:nvPr/>
        </p:nvSpPr>
        <p:spPr bwMode="auto">
          <a:xfrm>
            <a:off x="8040623" y="3859069"/>
            <a:ext cx="457200" cy="304800"/>
          </a:xfrm>
          <a:prstGeom prst="left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pic>
        <p:nvPicPr>
          <p:cNvPr id="110594" name="Picture 2" descr="Check, Check Mark, Red, Mark,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0623" y="2758537"/>
            <a:ext cx="332581" cy="3468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heck, Check Mark, Red, Mark,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199" y="3177785"/>
            <a:ext cx="332581" cy="34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302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p:cNvSpPr txBox="1"/>
          <p:nvPr/>
        </p:nvSpPr>
        <p:spPr>
          <a:xfrm>
            <a:off x="1" y="0"/>
            <a:ext cx="9144000"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4" name="TextBox 3"/>
          <p:cNvSpPr txBox="1"/>
          <p:nvPr/>
        </p:nvSpPr>
        <p:spPr>
          <a:xfrm>
            <a:off x="2" y="719315"/>
            <a:ext cx="9143999" cy="1631216"/>
          </a:xfrm>
          <a:prstGeom prst="rect">
            <a:avLst/>
          </a:prstGeom>
          <a:noFill/>
        </p:spPr>
        <p:txBody>
          <a:bodyPr wrap="square" rtlCol="0">
            <a:spAutoFit/>
          </a:bodyPr>
          <a:lstStyle/>
          <a:p>
            <a:pPr algn="ctr"/>
            <a:r>
              <a:rPr lang="en-US" sz="2800" b="1" dirty="0" smtClean="0">
                <a:latin typeface="Calibri" panose="020F0502020204030204" pitchFamily="34" charset="0"/>
              </a:rPr>
              <a:t>Selecting bounds based on the </a:t>
            </a:r>
            <a:r>
              <a:rPr lang="en-US" sz="2800" b="1" dirty="0" smtClean="0">
                <a:solidFill>
                  <a:srgbClr val="3333CC"/>
                </a:solidFill>
                <a:latin typeface="Calibri" panose="020F0502020204030204" pitchFamily="34" charset="0"/>
              </a:rPr>
              <a:t>Integrity Operating Window</a:t>
            </a:r>
          </a:p>
          <a:p>
            <a:pPr algn="ctr"/>
            <a:endParaRPr lang="en-US" b="1" dirty="0">
              <a:latin typeface="Calibri" panose="020F0502020204030204" pitchFamily="34" charset="0"/>
            </a:endParaRPr>
          </a:p>
          <a:p>
            <a:pPr algn="ctr"/>
            <a:r>
              <a:rPr lang="en-US" b="1" dirty="0" smtClean="0">
                <a:latin typeface="Calibri" panose="020F0502020204030204" pitchFamily="34" charset="0"/>
              </a:rPr>
              <a:t>Ensures that the longer-term operation of the equipment is not sacrificed for short-term gains</a:t>
            </a:r>
            <a:endParaRPr lang="en-US" b="1" dirty="0">
              <a:latin typeface="Calibri" panose="020F0502020204030204" pitchFamily="34" charset="0"/>
            </a:endParaRPr>
          </a:p>
        </p:txBody>
      </p:sp>
      <p:sp>
        <p:nvSpPr>
          <p:cNvPr id="33" name="Rectangle 32"/>
          <p:cNvSpPr/>
          <p:nvPr/>
        </p:nvSpPr>
        <p:spPr>
          <a:xfrm>
            <a:off x="388621" y="2392131"/>
            <a:ext cx="8366760" cy="4453128"/>
          </a:xfrm>
          <a:prstGeom prst="rect">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4" name="Rectangle 33"/>
          <p:cNvSpPr/>
          <p:nvPr/>
        </p:nvSpPr>
        <p:spPr>
          <a:xfrm>
            <a:off x="443485" y="3023066"/>
            <a:ext cx="8238238" cy="2964965"/>
          </a:xfrm>
          <a:prstGeom prst="rect">
            <a:avLst/>
          </a:prstGeom>
          <a:solidFill>
            <a:srgbClr val="FFFF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5" name="Rectangle 34"/>
          <p:cNvSpPr/>
          <p:nvPr/>
        </p:nvSpPr>
        <p:spPr>
          <a:xfrm>
            <a:off x="507492" y="3663147"/>
            <a:ext cx="8019751" cy="1454083"/>
          </a:xfrm>
          <a:prstGeom prst="rect">
            <a:avLst/>
          </a:prstGeom>
          <a:solidFill>
            <a:srgbClr val="B5ECA8"/>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36" name="Straight Connector 35"/>
          <p:cNvCxnSpPr/>
          <p:nvPr/>
        </p:nvCxnSpPr>
        <p:spPr>
          <a:xfrm>
            <a:off x="882397" y="3013923"/>
            <a:ext cx="7269480" cy="0"/>
          </a:xfrm>
          <a:prstGeom prst="line">
            <a:avLst/>
          </a:prstGeom>
          <a:noFill/>
          <a:ln w="38100" cap="flat" cmpd="sng" algn="ctr">
            <a:solidFill>
              <a:sysClr val="windowText" lastClr="000000"/>
            </a:solidFill>
            <a:prstDash val="solid"/>
            <a:miter lim="800000"/>
          </a:ln>
          <a:effectLst/>
        </p:spPr>
      </p:cxnSp>
      <p:cxnSp>
        <p:nvCxnSpPr>
          <p:cNvPr id="37" name="Straight Connector 36"/>
          <p:cNvCxnSpPr/>
          <p:nvPr/>
        </p:nvCxnSpPr>
        <p:spPr>
          <a:xfrm>
            <a:off x="891541" y="5988031"/>
            <a:ext cx="7269480" cy="0"/>
          </a:xfrm>
          <a:prstGeom prst="line">
            <a:avLst/>
          </a:prstGeom>
          <a:noFill/>
          <a:ln w="38100" cap="flat" cmpd="sng" algn="ctr">
            <a:solidFill>
              <a:sysClr val="windowText" lastClr="000000"/>
            </a:solidFill>
            <a:prstDash val="solid"/>
            <a:miter lim="800000"/>
          </a:ln>
          <a:effectLst/>
        </p:spPr>
      </p:cxnSp>
      <p:sp>
        <p:nvSpPr>
          <p:cNvPr id="38" name="TextBox 37"/>
          <p:cNvSpPr txBox="1"/>
          <p:nvPr/>
        </p:nvSpPr>
        <p:spPr>
          <a:xfrm>
            <a:off x="1540765" y="2621254"/>
            <a:ext cx="5961888" cy="369332"/>
          </a:xfrm>
          <a:prstGeom prst="rect">
            <a:avLst/>
          </a:prstGeom>
          <a:noFill/>
        </p:spPr>
        <p:txBody>
          <a:bodyPr wrap="square" rtlCol="0">
            <a:spAutoFit/>
          </a:bodyPr>
          <a:lstStyle/>
          <a:p>
            <a:pPr defTabSz="457200" eaLnBrk="1" fontAlgn="auto" hangingPunct="1">
              <a:spcBef>
                <a:spcPts val="0"/>
              </a:spcBef>
              <a:spcAft>
                <a:spcPts val="0"/>
              </a:spcAft>
            </a:pPr>
            <a:r>
              <a:rPr lang="en-US" sz="1800" b="1" dirty="0" smtClean="0">
                <a:solidFill>
                  <a:srgbClr val="FF0000"/>
                </a:solidFill>
                <a:latin typeface="Calibri" panose="020F0502020204030204"/>
              </a:rPr>
              <a:t>Critical limit high                                 Failure occurs quickly </a:t>
            </a:r>
            <a:endParaRPr lang="en-US" sz="1800" b="1" dirty="0">
              <a:solidFill>
                <a:srgbClr val="FF0000"/>
              </a:solidFill>
              <a:latin typeface="Calibri" panose="020F0502020204030204"/>
            </a:endParaRPr>
          </a:p>
        </p:txBody>
      </p:sp>
      <p:sp>
        <p:nvSpPr>
          <p:cNvPr id="39" name="TextBox 38"/>
          <p:cNvSpPr txBox="1"/>
          <p:nvPr/>
        </p:nvSpPr>
        <p:spPr>
          <a:xfrm>
            <a:off x="1536193" y="6047312"/>
            <a:ext cx="5961888" cy="369332"/>
          </a:xfrm>
          <a:prstGeom prst="rect">
            <a:avLst/>
          </a:prstGeom>
          <a:noFill/>
        </p:spPr>
        <p:txBody>
          <a:bodyPr wrap="square" rtlCol="0">
            <a:spAutoFit/>
          </a:bodyPr>
          <a:lstStyle/>
          <a:p>
            <a:pPr defTabSz="457200" eaLnBrk="1" fontAlgn="auto" hangingPunct="1">
              <a:spcBef>
                <a:spcPts val="0"/>
              </a:spcBef>
              <a:spcAft>
                <a:spcPts val="0"/>
              </a:spcAft>
            </a:pPr>
            <a:r>
              <a:rPr lang="en-US" sz="1800" b="1" dirty="0" smtClean="0">
                <a:solidFill>
                  <a:srgbClr val="FF0000"/>
                </a:solidFill>
                <a:latin typeface="Calibri" panose="020F0502020204030204"/>
              </a:rPr>
              <a:t>Critical limit low                                  Failure occurs quickly </a:t>
            </a:r>
            <a:endParaRPr lang="en-US" sz="1800" b="1" dirty="0">
              <a:solidFill>
                <a:srgbClr val="FF0000"/>
              </a:solidFill>
              <a:latin typeface="Calibri" panose="020F0502020204030204"/>
            </a:endParaRPr>
          </a:p>
        </p:txBody>
      </p:sp>
      <p:cxnSp>
        <p:nvCxnSpPr>
          <p:cNvPr id="40" name="Straight Connector 39"/>
          <p:cNvCxnSpPr/>
          <p:nvPr/>
        </p:nvCxnSpPr>
        <p:spPr>
          <a:xfrm>
            <a:off x="891541" y="3663147"/>
            <a:ext cx="7269480" cy="0"/>
          </a:xfrm>
          <a:prstGeom prst="line">
            <a:avLst/>
          </a:prstGeom>
          <a:noFill/>
          <a:ln w="38100" cap="flat" cmpd="sng" algn="ctr">
            <a:solidFill>
              <a:sysClr val="windowText" lastClr="000000"/>
            </a:solidFill>
            <a:prstDash val="solid"/>
            <a:miter lim="800000"/>
          </a:ln>
          <a:effectLst/>
        </p:spPr>
      </p:cxnSp>
      <p:cxnSp>
        <p:nvCxnSpPr>
          <p:cNvPr id="41" name="Straight Connector 40"/>
          <p:cNvCxnSpPr/>
          <p:nvPr/>
        </p:nvCxnSpPr>
        <p:spPr>
          <a:xfrm>
            <a:off x="882397" y="5126374"/>
            <a:ext cx="7269480" cy="0"/>
          </a:xfrm>
          <a:prstGeom prst="line">
            <a:avLst/>
          </a:prstGeom>
          <a:noFill/>
          <a:ln w="38100" cap="flat" cmpd="sng" algn="ctr">
            <a:solidFill>
              <a:sysClr val="windowText" lastClr="000000"/>
            </a:solidFill>
            <a:prstDash val="solid"/>
            <a:miter lim="800000"/>
          </a:ln>
          <a:effectLst/>
        </p:spPr>
      </p:cxnSp>
      <p:sp>
        <p:nvSpPr>
          <p:cNvPr id="42" name="TextBox 41"/>
          <p:cNvSpPr txBox="1"/>
          <p:nvPr/>
        </p:nvSpPr>
        <p:spPr>
          <a:xfrm>
            <a:off x="1056111" y="3286458"/>
            <a:ext cx="7548372" cy="369332"/>
          </a:xfrm>
          <a:prstGeom prst="rect">
            <a:avLst/>
          </a:prstGeom>
          <a:noFill/>
        </p:spPr>
        <p:txBody>
          <a:bodyPr wrap="square" rtlCol="0">
            <a:spAutoFit/>
          </a:bodyPr>
          <a:lstStyle/>
          <a:p>
            <a:pPr defTabSz="457200" eaLnBrk="1" fontAlgn="auto" hangingPunct="1">
              <a:spcBef>
                <a:spcPts val="0"/>
              </a:spcBef>
              <a:spcAft>
                <a:spcPts val="0"/>
              </a:spcAft>
            </a:pPr>
            <a:r>
              <a:rPr lang="en-US" sz="1800" b="1" dirty="0" smtClean="0">
                <a:solidFill>
                  <a:srgbClr val="ED7D31">
                    <a:lumMod val="75000"/>
                  </a:srgbClr>
                </a:solidFill>
                <a:latin typeface="Calibri" panose="020F0502020204030204"/>
              </a:rPr>
              <a:t>Standard level high                                 Failure occurs with sustained operation</a:t>
            </a:r>
            <a:endParaRPr lang="en-US" sz="1800" b="1" dirty="0">
              <a:solidFill>
                <a:srgbClr val="ED7D31">
                  <a:lumMod val="75000"/>
                </a:srgbClr>
              </a:solidFill>
              <a:latin typeface="Calibri" panose="020F0502020204030204"/>
            </a:endParaRPr>
          </a:p>
        </p:txBody>
      </p:sp>
      <p:sp>
        <p:nvSpPr>
          <p:cNvPr id="43" name="TextBox 42"/>
          <p:cNvSpPr txBox="1"/>
          <p:nvPr/>
        </p:nvSpPr>
        <p:spPr>
          <a:xfrm>
            <a:off x="1056111" y="5156016"/>
            <a:ext cx="7548372" cy="369332"/>
          </a:xfrm>
          <a:prstGeom prst="rect">
            <a:avLst/>
          </a:prstGeom>
          <a:noFill/>
        </p:spPr>
        <p:txBody>
          <a:bodyPr wrap="square" rtlCol="0">
            <a:spAutoFit/>
          </a:bodyPr>
          <a:lstStyle/>
          <a:p>
            <a:pPr defTabSz="457200" eaLnBrk="1" fontAlgn="auto" hangingPunct="1">
              <a:spcBef>
                <a:spcPts val="0"/>
              </a:spcBef>
              <a:spcAft>
                <a:spcPts val="0"/>
              </a:spcAft>
            </a:pPr>
            <a:r>
              <a:rPr lang="en-US" sz="1800" b="1" dirty="0" smtClean="0">
                <a:solidFill>
                  <a:srgbClr val="ED7D31">
                    <a:lumMod val="75000"/>
                  </a:srgbClr>
                </a:solidFill>
                <a:latin typeface="Calibri" panose="020F0502020204030204"/>
              </a:rPr>
              <a:t>Standard level low                                 Failure occurs with sustained operation</a:t>
            </a:r>
            <a:endParaRPr lang="en-US" sz="1800" b="1" dirty="0">
              <a:solidFill>
                <a:srgbClr val="ED7D31">
                  <a:lumMod val="75000"/>
                </a:srgbClr>
              </a:solidFill>
              <a:latin typeface="Calibri" panose="020F0502020204030204"/>
            </a:endParaRPr>
          </a:p>
        </p:txBody>
      </p:sp>
      <p:sp>
        <p:nvSpPr>
          <p:cNvPr id="44" name="TextBox 43"/>
          <p:cNvSpPr txBox="1"/>
          <p:nvPr/>
        </p:nvSpPr>
        <p:spPr>
          <a:xfrm>
            <a:off x="6643578" y="4191595"/>
            <a:ext cx="1947672" cy="369332"/>
          </a:xfrm>
          <a:prstGeom prst="rect">
            <a:avLst/>
          </a:prstGeom>
          <a:noFill/>
        </p:spPr>
        <p:txBody>
          <a:bodyPr wrap="square" rtlCol="0">
            <a:spAutoFit/>
          </a:bodyPr>
          <a:lstStyle/>
          <a:p>
            <a:pPr defTabSz="457200" eaLnBrk="1" fontAlgn="auto" hangingPunct="1">
              <a:spcBef>
                <a:spcPts val="0"/>
              </a:spcBef>
              <a:spcAft>
                <a:spcPts val="0"/>
              </a:spcAft>
            </a:pPr>
            <a:r>
              <a:rPr lang="en-US" sz="1800" b="1" dirty="0" smtClean="0">
                <a:solidFill>
                  <a:srgbClr val="70AD47">
                    <a:lumMod val="50000"/>
                  </a:srgbClr>
                </a:solidFill>
                <a:latin typeface="Calibri" panose="020F0502020204030204"/>
              </a:rPr>
              <a:t>Safe operation</a:t>
            </a:r>
            <a:endParaRPr lang="en-US" sz="1800" b="1" dirty="0">
              <a:solidFill>
                <a:srgbClr val="70AD47">
                  <a:lumMod val="50000"/>
                </a:srgbClr>
              </a:solidFill>
              <a:latin typeface="Calibri" panose="020F0502020204030204"/>
            </a:endParaRPr>
          </a:p>
        </p:txBody>
      </p:sp>
      <p:cxnSp>
        <p:nvCxnSpPr>
          <p:cNvPr id="45" name="Straight Arrow Connector 44"/>
          <p:cNvCxnSpPr/>
          <p:nvPr/>
        </p:nvCxnSpPr>
        <p:spPr>
          <a:xfrm flipV="1">
            <a:off x="8151877" y="3654003"/>
            <a:ext cx="0" cy="1463227"/>
          </a:xfrm>
          <a:prstGeom prst="straightConnector1">
            <a:avLst/>
          </a:prstGeom>
          <a:noFill/>
          <a:ln w="38100" cap="flat" cmpd="sng" algn="ctr">
            <a:solidFill>
              <a:srgbClr val="70AD47">
                <a:lumMod val="50000"/>
              </a:srgbClr>
            </a:solidFill>
            <a:prstDash val="solid"/>
            <a:miter lim="800000"/>
            <a:headEnd type="triangle" w="med" len="med"/>
            <a:tailEnd type="triangle" w="med" len="med"/>
          </a:ln>
          <a:effectLst/>
        </p:spPr>
      </p:cxnSp>
      <p:cxnSp>
        <p:nvCxnSpPr>
          <p:cNvPr id="46" name="Straight Connector 45"/>
          <p:cNvCxnSpPr/>
          <p:nvPr/>
        </p:nvCxnSpPr>
        <p:spPr>
          <a:xfrm flipV="1">
            <a:off x="1906525" y="4010619"/>
            <a:ext cx="1609344" cy="9144"/>
          </a:xfrm>
          <a:prstGeom prst="line">
            <a:avLst/>
          </a:prstGeom>
          <a:noFill/>
          <a:ln w="38100" cap="flat" cmpd="sng" algn="ctr">
            <a:solidFill>
              <a:sysClr val="windowText" lastClr="000000"/>
            </a:solidFill>
            <a:prstDash val="solid"/>
            <a:miter lim="800000"/>
          </a:ln>
          <a:effectLst/>
        </p:spPr>
      </p:cxnSp>
      <p:cxnSp>
        <p:nvCxnSpPr>
          <p:cNvPr id="47" name="Straight Connector 46"/>
          <p:cNvCxnSpPr/>
          <p:nvPr/>
        </p:nvCxnSpPr>
        <p:spPr>
          <a:xfrm flipV="1">
            <a:off x="1915669" y="4778325"/>
            <a:ext cx="1609344" cy="9144"/>
          </a:xfrm>
          <a:prstGeom prst="line">
            <a:avLst/>
          </a:prstGeom>
          <a:noFill/>
          <a:ln w="38100" cap="flat" cmpd="sng" algn="ctr">
            <a:solidFill>
              <a:sysClr val="windowText" lastClr="000000"/>
            </a:solidFill>
            <a:prstDash val="solid"/>
            <a:miter lim="800000"/>
          </a:ln>
          <a:effectLst/>
        </p:spPr>
      </p:cxnSp>
      <p:sp>
        <p:nvSpPr>
          <p:cNvPr id="48" name="TextBox 47"/>
          <p:cNvSpPr txBox="1"/>
          <p:nvPr/>
        </p:nvSpPr>
        <p:spPr>
          <a:xfrm>
            <a:off x="1979677" y="3722765"/>
            <a:ext cx="2761488" cy="307777"/>
          </a:xfrm>
          <a:prstGeom prst="rect">
            <a:avLst/>
          </a:prstGeom>
          <a:noFill/>
        </p:spPr>
        <p:txBody>
          <a:bodyPr wrap="square" rtlCol="0">
            <a:spAutoFit/>
          </a:bodyPr>
          <a:lstStyle/>
          <a:p>
            <a:pPr defTabSz="457200" eaLnBrk="1" fontAlgn="auto" hangingPunct="1">
              <a:spcBef>
                <a:spcPts val="0"/>
              </a:spcBef>
              <a:spcAft>
                <a:spcPts val="0"/>
              </a:spcAft>
            </a:pPr>
            <a:r>
              <a:rPr lang="en-US" sz="1400" b="1" dirty="0" smtClean="0">
                <a:solidFill>
                  <a:srgbClr val="70AD47">
                    <a:lumMod val="50000"/>
                  </a:srgbClr>
                </a:solidFill>
                <a:latin typeface="Calibri" panose="020F0502020204030204"/>
              </a:rPr>
              <a:t>Target range high</a:t>
            </a:r>
            <a:endParaRPr lang="en-US" sz="1400" b="1" dirty="0">
              <a:solidFill>
                <a:srgbClr val="70AD47">
                  <a:lumMod val="50000"/>
                </a:srgbClr>
              </a:solidFill>
              <a:latin typeface="Calibri" panose="020F0502020204030204"/>
            </a:endParaRPr>
          </a:p>
        </p:txBody>
      </p:sp>
      <p:sp>
        <p:nvSpPr>
          <p:cNvPr id="49" name="TextBox 48"/>
          <p:cNvSpPr txBox="1"/>
          <p:nvPr/>
        </p:nvSpPr>
        <p:spPr>
          <a:xfrm>
            <a:off x="1924560" y="4782029"/>
            <a:ext cx="2761488" cy="307777"/>
          </a:xfrm>
          <a:prstGeom prst="rect">
            <a:avLst/>
          </a:prstGeom>
          <a:noFill/>
        </p:spPr>
        <p:txBody>
          <a:bodyPr wrap="square" rtlCol="0">
            <a:spAutoFit/>
          </a:bodyPr>
          <a:lstStyle/>
          <a:p>
            <a:pPr defTabSz="457200" eaLnBrk="1" fontAlgn="auto" hangingPunct="1">
              <a:spcBef>
                <a:spcPts val="0"/>
              </a:spcBef>
              <a:spcAft>
                <a:spcPts val="0"/>
              </a:spcAft>
            </a:pPr>
            <a:r>
              <a:rPr lang="en-US" sz="1400" b="1" dirty="0" smtClean="0">
                <a:solidFill>
                  <a:srgbClr val="70AD47">
                    <a:lumMod val="50000"/>
                  </a:srgbClr>
                </a:solidFill>
                <a:latin typeface="Calibri" panose="020F0502020204030204"/>
              </a:rPr>
              <a:t>Target range low</a:t>
            </a:r>
            <a:endParaRPr lang="en-US" sz="1400" b="1" dirty="0">
              <a:solidFill>
                <a:srgbClr val="70AD47">
                  <a:lumMod val="50000"/>
                </a:srgbClr>
              </a:solidFill>
              <a:latin typeface="Calibri" panose="020F0502020204030204"/>
            </a:endParaRPr>
          </a:p>
        </p:txBody>
      </p:sp>
      <p:cxnSp>
        <p:nvCxnSpPr>
          <p:cNvPr id="50" name="Straight Arrow Connector 49"/>
          <p:cNvCxnSpPr/>
          <p:nvPr/>
        </p:nvCxnSpPr>
        <p:spPr>
          <a:xfrm flipV="1">
            <a:off x="1984251" y="4028907"/>
            <a:ext cx="4570" cy="749541"/>
          </a:xfrm>
          <a:prstGeom prst="straightConnector1">
            <a:avLst/>
          </a:prstGeom>
          <a:noFill/>
          <a:ln w="38100" cap="flat" cmpd="sng" algn="ctr">
            <a:solidFill>
              <a:sysClr val="windowText" lastClr="000000"/>
            </a:solidFill>
            <a:prstDash val="solid"/>
            <a:miter lim="800000"/>
            <a:headEnd type="triangle" w="med" len="med"/>
            <a:tailEnd type="triangle" w="med" len="med"/>
          </a:ln>
          <a:effectLst/>
        </p:spPr>
      </p:cxnSp>
      <p:sp>
        <p:nvSpPr>
          <p:cNvPr id="51" name="TextBox 50"/>
          <p:cNvSpPr txBox="1"/>
          <p:nvPr/>
        </p:nvSpPr>
        <p:spPr>
          <a:xfrm>
            <a:off x="982981" y="4087855"/>
            <a:ext cx="923544" cy="523220"/>
          </a:xfrm>
          <a:prstGeom prst="rect">
            <a:avLst/>
          </a:prstGeom>
          <a:noFill/>
        </p:spPr>
        <p:txBody>
          <a:bodyPr wrap="square" rtlCol="0">
            <a:spAutoFit/>
          </a:bodyPr>
          <a:lstStyle/>
          <a:p>
            <a:pPr algn="ctr" defTabSz="457200" eaLnBrk="1" fontAlgn="auto" hangingPunct="1">
              <a:spcBef>
                <a:spcPts val="0"/>
              </a:spcBef>
              <a:spcAft>
                <a:spcPts val="0"/>
              </a:spcAft>
            </a:pPr>
            <a:r>
              <a:rPr lang="en-US" sz="1400" b="1" dirty="0" smtClean="0">
                <a:solidFill>
                  <a:prstClr val="black"/>
                </a:solidFill>
                <a:latin typeface="Calibri" panose="020F0502020204030204"/>
              </a:rPr>
              <a:t>Stable, reliable</a:t>
            </a:r>
            <a:endParaRPr lang="en-US" sz="1400" b="1" dirty="0">
              <a:solidFill>
                <a:prstClr val="black"/>
              </a:solidFill>
              <a:latin typeface="Calibri" panose="020F0502020204030204"/>
            </a:endParaRPr>
          </a:p>
        </p:txBody>
      </p:sp>
      <p:cxnSp>
        <p:nvCxnSpPr>
          <p:cNvPr id="52" name="Straight Connector 51"/>
          <p:cNvCxnSpPr/>
          <p:nvPr/>
        </p:nvCxnSpPr>
        <p:spPr>
          <a:xfrm>
            <a:off x="2148838" y="4385616"/>
            <a:ext cx="1211583" cy="0"/>
          </a:xfrm>
          <a:prstGeom prst="line">
            <a:avLst/>
          </a:prstGeom>
          <a:noFill/>
          <a:ln w="38100" cap="flat" cmpd="sng" algn="ctr">
            <a:solidFill>
              <a:sysClr val="windowText" lastClr="000000"/>
            </a:solidFill>
            <a:prstDash val="dash"/>
            <a:miter lim="800000"/>
          </a:ln>
          <a:effectLst/>
        </p:spPr>
      </p:cxnSp>
      <p:sp>
        <p:nvSpPr>
          <p:cNvPr id="53" name="TextBox 52"/>
          <p:cNvSpPr txBox="1"/>
          <p:nvPr/>
        </p:nvSpPr>
        <p:spPr>
          <a:xfrm>
            <a:off x="3360421" y="4197771"/>
            <a:ext cx="1737360" cy="307777"/>
          </a:xfrm>
          <a:prstGeom prst="rect">
            <a:avLst/>
          </a:prstGeom>
          <a:noFill/>
        </p:spPr>
        <p:txBody>
          <a:bodyPr wrap="square" rtlCol="0">
            <a:spAutoFit/>
          </a:bodyPr>
          <a:lstStyle/>
          <a:p>
            <a:pPr defTabSz="457200" eaLnBrk="1" fontAlgn="auto" hangingPunct="1">
              <a:spcBef>
                <a:spcPts val="0"/>
              </a:spcBef>
              <a:spcAft>
                <a:spcPts val="0"/>
              </a:spcAft>
            </a:pPr>
            <a:r>
              <a:rPr lang="en-US" sz="1400" b="1" dirty="0" smtClean="0">
                <a:solidFill>
                  <a:srgbClr val="70AD47">
                    <a:lumMod val="50000"/>
                  </a:srgbClr>
                </a:solidFill>
                <a:latin typeface="Calibri" panose="020F0502020204030204"/>
              </a:rPr>
              <a:t>Target (optimal)</a:t>
            </a:r>
            <a:endParaRPr lang="en-US" sz="1400" b="1" dirty="0">
              <a:solidFill>
                <a:srgbClr val="70AD47">
                  <a:lumMod val="50000"/>
                </a:srgbClr>
              </a:solidFill>
              <a:latin typeface="Calibri" panose="020F0502020204030204"/>
            </a:endParaRPr>
          </a:p>
        </p:txBody>
      </p:sp>
    </p:spTree>
    <p:extLst>
      <p:ext uri="{BB962C8B-B14F-4D97-AF65-F5344CB8AC3E}">
        <p14:creationId xmlns:p14="http://schemas.microsoft.com/office/powerpoint/2010/main" val="3809144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p:cNvSpPr txBox="1"/>
          <p:nvPr/>
        </p:nvSpPr>
        <p:spPr>
          <a:xfrm>
            <a:off x="1" y="0"/>
            <a:ext cx="9144000"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pic>
        <p:nvPicPr>
          <p:cNvPr id="25" name="Picture 24"/>
          <p:cNvPicPr>
            <a:picLocks noChangeAspect="1"/>
          </p:cNvPicPr>
          <p:nvPr/>
        </p:nvPicPr>
        <p:blipFill>
          <a:blip r:embed="rId3"/>
          <a:stretch>
            <a:fillRect/>
          </a:stretch>
        </p:blipFill>
        <p:spPr>
          <a:xfrm>
            <a:off x="152400" y="1752600"/>
            <a:ext cx="8991600" cy="4783097"/>
          </a:xfrm>
          <a:prstGeom prst="rect">
            <a:avLst/>
          </a:prstGeom>
        </p:spPr>
      </p:pic>
      <p:sp>
        <p:nvSpPr>
          <p:cNvPr id="2" name="TextBox 1"/>
          <p:cNvSpPr txBox="1"/>
          <p:nvPr/>
        </p:nvSpPr>
        <p:spPr>
          <a:xfrm>
            <a:off x="0" y="596392"/>
            <a:ext cx="9143999" cy="1077218"/>
          </a:xfrm>
          <a:prstGeom prst="rect">
            <a:avLst/>
          </a:prstGeom>
          <a:solidFill>
            <a:schemeClr val="bg1">
              <a:lumMod val="95000"/>
            </a:schemeClr>
          </a:solidFill>
          <a:ln>
            <a:solidFill>
              <a:schemeClr val="tx1"/>
            </a:solidFill>
          </a:ln>
        </p:spPr>
        <p:txBody>
          <a:bodyPr wrap="square" rtlCol="0">
            <a:spAutoFit/>
          </a:bodyPr>
          <a:lstStyle/>
          <a:p>
            <a:r>
              <a:rPr lang="en-US" b="1" dirty="0" smtClean="0">
                <a:solidFill>
                  <a:srgbClr val="3333CC"/>
                </a:solidFill>
                <a:latin typeface="Calibri" panose="020F0502020204030204" pitchFamily="34" charset="0"/>
              </a:rPr>
              <a:t>Class Workshop </a:t>
            </a:r>
            <a:r>
              <a:rPr lang="en-US" b="1" dirty="0" smtClean="0">
                <a:latin typeface="Calibri" panose="020F0502020204030204" pitchFamily="34" charset="0"/>
              </a:rPr>
              <a:t>– For the reforming process, identify bounds</a:t>
            </a:r>
          </a:p>
          <a:p>
            <a:pPr marL="457200" indent="-457200">
              <a:buAutoNum type="arabicPeriod"/>
            </a:pPr>
            <a:r>
              <a:rPr lang="en-US" sz="2000" b="1" dirty="0" smtClean="0">
                <a:latin typeface="Calibri" panose="020F0502020204030204" pitchFamily="34" charset="0"/>
              </a:rPr>
              <a:t>That are “hard’, i.e., cannot be violated</a:t>
            </a:r>
          </a:p>
          <a:p>
            <a:pPr marL="457200" indent="-457200">
              <a:buAutoNum type="arabicPeriod"/>
            </a:pPr>
            <a:r>
              <a:rPr lang="en-US" sz="2000" b="1" dirty="0" smtClean="0">
                <a:latin typeface="Calibri" panose="020F0502020204030204" pitchFamily="34" charset="0"/>
              </a:rPr>
              <a:t>That are “soft”, i.e., can be violated but violation degrades equipment</a:t>
            </a:r>
            <a:endParaRPr lang="en-US" sz="2000" b="1" dirty="0">
              <a:latin typeface="Calibri" panose="020F0502020204030204" pitchFamily="34" charset="0"/>
            </a:endParaRPr>
          </a:p>
        </p:txBody>
      </p:sp>
      <p:sp>
        <p:nvSpPr>
          <p:cNvPr id="5" name="TextBox 4"/>
          <p:cNvSpPr txBox="1"/>
          <p:nvPr/>
        </p:nvSpPr>
        <p:spPr>
          <a:xfrm>
            <a:off x="609600" y="6412586"/>
            <a:ext cx="1752600" cy="246221"/>
          </a:xfrm>
          <a:prstGeom prst="rect">
            <a:avLst/>
          </a:prstGeom>
          <a:noFill/>
        </p:spPr>
        <p:txBody>
          <a:bodyPr wrap="square" rtlCol="0">
            <a:spAutoFit/>
          </a:bodyPr>
          <a:lstStyle/>
          <a:p>
            <a:r>
              <a:rPr lang="en-US" sz="1000" dirty="0" smtClean="0">
                <a:latin typeface="Calibri" panose="020F0502020204030204" pitchFamily="34" charset="0"/>
              </a:rPr>
              <a:t>Citation 2</a:t>
            </a:r>
            <a:endParaRPr lang="en-US" sz="1000" dirty="0">
              <a:latin typeface="Calibri" panose="020F0502020204030204" pitchFamily="34" charset="0"/>
            </a:endParaRPr>
          </a:p>
        </p:txBody>
      </p:sp>
    </p:spTree>
    <p:extLst>
      <p:ext uri="{BB962C8B-B14F-4D97-AF65-F5344CB8AC3E}">
        <p14:creationId xmlns:p14="http://schemas.microsoft.com/office/powerpoint/2010/main" val="3926910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053"/>
          <p:cNvSpPr txBox="1">
            <a:spLocks noChangeArrowheads="1"/>
          </p:cNvSpPr>
          <p:nvPr/>
        </p:nvSpPr>
        <p:spPr bwMode="auto">
          <a:xfrm>
            <a:off x="0" y="0"/>
            <a:ext cx="1268413" cy="6811963"/>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800"/>
          </a:p>
        </p:txBody>
      </p:sp>
      <p:sp>
        <p:nvSpPr>
          <p:cNvPr id="6147" name="Rectangle 2054"/>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pic>
        <p:nvPicPr>
          <p:cNvPr id="6148" name="Picture 2" descr="https://i0.wp.com/sitn.hms.harvard.edu/wp-content/uploads/2018/04/CoverImage.png?zoom=1.25&amp;resize=1096%2C7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7162" y="3594100"/>
            <a:ext cx="3570288"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3"/>
          <p:cNvSpPr>
            <a:spLocks noChangeArrowheads="1"/>
          </p:cNvSpPr>
          <p:nvPr/>
        </p:nvSpPr>
        <p:spPr bwMode="auto">
          <a:xfrm>
            <a:off x="1282700" y="6516688"/>
            <a:ext cx="3322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solidFill>
                  <a:srgbClr val="222222"/>
                </a:solidFill>
                <a:latin typeface="Lato"/>
              </a:rPr>
              <a:t>Figure citation 1 Rebecca Clements (2019)</a:t>
            </a:r>
            <a:endParaRPr lang="en-US" altLang="en-US" sz="1200"/>
          </a:p>
        </p:txBody>
      </p:sp>
      <p:sp>
        <p:nvSpPr>
          <p:cNvPr id="6150" name="Rounded Rectangular Callout 4"/>
          <p:cNvSpPr>
            <a:spLocks noChangeArrowheads="1"/>
          </p:cNvSpPr>
          <p:nvPr/>
        </p:nvSpPr>
        <p:spPr bwMode="auto">
          <a:xfrm>
            <a:off x="4754562" y="2298700"/>
            <a:ext cx="2895600" cy="685800"/>
          </a:xfrm>
          <a:prstGeom prst="wedgeRoundRectCallout">
            <a:avLst>
              <a:gd name="adj1" fmla="val -37816"/>
              <a:gd name="adj2" fmla="val 150732"/>
              <a:gd name="adj3" fmla="val 16667"/>
            </a:avLst>
          </a:prstGeom>
          <a:solidFill>
            <a:srgbClr val="CCFFFF"/>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dirty="0">
                <a:latin typeface="Calibri" panose="020F0502020204030204" pitchFamily="34" charset="0"/>
              </a:rPr>
              <a:t>My cell phone only works when I’m </a:t>
            </a:r>
            <a:r>
              <a:rPr lang="en-US" altLang="en-US" sz="1600" dirty="0" smtClean="0">
                <a:latin typeface="Calibri" panose="020F0502020204030204" pitchFamily="34" charset="0"/>
              </a:rPr>
              <a:t>within </a:t>
            </a:r>
            <a:r>
              <a:rPr lang="en-US" altLang="en-US" sz="1600" dirty="0">
                <a:latin typeface="Calibri" panose="020F0502020204030204" pitchFamily="34" charset="0"/>
              </a:rPr>
              <a:t>1 km of a cell tower</a:t>
            </a:r>
          </a:p>
        </p:txBody>
      </p:sp>
      <p:sp>
        <p:nvSpPr>
          <p:cNvPr id="6151" name="Rounded Rectangular Callout 6"/>
          <p:cNvSpPr>
            <a:spLocks noChangeArrowheads="1"/>
          </p:cNvSpPr>
          <p:nvPr/>
        </p:nvSpPr>
        <p:spPr bwMode="auto">
          <a:xfrm>
            <a:off x="1477962" y="2362200"/>
            <a:ext cx="2514600" cy="898525"/>
          </a:xfrm>
          <a:prstGeom prst="wedgeRoundRectCallout">
            <a:avLst>
              <a:gd name="adj1" fmla="val 34023"/>
              <a:gd name="adj2" fmla="val 89440"/>
              <a:gd name="adj3" fmla="val 16667"/>
            </a:avLst>
          </a:prstGeom>
          <a:solidFill>
            <a:srgbClr val="CCFFFF"/>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latin typeface="Calibri" panose="020F0502020204030204" pitchFamily="34" charset="0"/>
              </a:rPr>
              <a:t>My cell phone only works when the temperature is 15-25 </a:t>
            </a:r>
            <a:r>
              <a:rPr lang="en-US" altLang="en-US" sz="1600">
                <a:cs typeface="Times New Roman" panose="02020603050405020304" pitchFamily="18" charset="0"/>
              </a:rPr>
              <a:t>°C</a:t>
            </a:r>
            <a:r>
              <a:rPr lang="en-US" altLang="en-US" sz="1600">
                <a:latin typeface="Calibri" panose="020F0502020204030204" pitchFamily="34" charset="0"/>
              </a:rPr>
              <a:t>!</a:t>
            </a:r>
          </a:p>
        </p:txBody>
      </p:sp>
      <p:sp>
        <p:nvSpPr>
          <p:cNvPr id="8" name="TextBox 7"/>
          <p:cNvSpPr txBox="1"/>
          <p:nvPr/>
        </p:nvSpPr>
        <p:spPr>
          <a:xfrm>
            <a:off x="1268413" y="6287"/>
            <a:ext cx="7875587"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6153" name="TextBox 5"/>
          <p:cNvSpPr txBox="1">
            <a:spLocks noChangeArrowheads="1"/>
          </p:cNvSpPr>
          <p:nvPr/>
        </p:nvSpPr>
        <p:spPr bwMode="auto">
          <a:xfrm>
            <a:off x="1676400" y="944563"/>
            <a:ext cx="7086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dirty="0">
                <a:latin typeface="Calibri" panose="020F0502020204030204" pitchFamily="34" charset="0"/>
              </a:rPr>
              <a:t>Essentially </a:t>
            </a:r>
            <a:r>
              <a:rPr lang="en-US" altLang="en-US" b="1" dirty="0" smtClean="0">
                <a:latin typeface="Calibri" panose="020F0502020204030204" pitchFamily="34" charset="0"/>
              </a:rPr>
              <a:t>every device </a:t>
            </a:r>
            <a:r>
              <a:rPr lang="en-US" altLang="en-US" b="1" dirty="0">
                <a:latin typeface="Calibri" panose="020F0502020204030204" pitchFamily="34" charset="0"/>
              </a:rPr>
              <a:t>we own has a limited operating window.  How do you define an acceptable window?</a:t>
            </a:r>
          </a:p>
        </p:txBody>
      </p:sp>
      <p:sp>
        <p:nvSpPr>
          <p:cNvPr id="6154" name="Rounded Rectangular Callout 10"/>
          <p:cNvSpPr>
            <a:spLocks noChangeArrowheads="1"/>
          </p:cNvSpPr>
          <p:nvPr/>
        </p:nvSpPr>
        <p:spPr bwMode="auto">
          <a:xfrm>
            <a:off x="6267450" y="3490912"/>
            <a:ext cx="2667000" cy="965200"/>
          </a:xfrm>
          <a:prstGeom prst="wedgeRoundRectCallout">
            <a:avLst>
              <a:gd name="adj1" fmla="val -63005"/>
              <a:gd name="adj2" fmla="val 38838"/>
              <a:gd name="adj3" fmla="val 16667"/>
            </a:avLst>
          </a:prstGeom>
          <a:solidFill>
            <a:srgbClr val="FFFF00"/>
          </a:solidFill>
          <a:ln w="9525" algn="ctr">
            <a:solidFill>
              <a:schemeClr val="tx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dirty="0" smtClean="0">
                <a:latin typeface="Calibri" panose="020F0502020204030204" pitchFamily="34" charset="0"/>
              </a:rPr>
              <a:t>This operating window is too small; it limits the application of the device!</a:t>
            </a:r>
            <a:endParaRPr lang="en-US" altLang="en-US" sz="16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randombar(horizontal)">
                                      <p:cBhvr>
                                        <p:cTn id="7" dur="500"/>
                                        <p:tgtEl>
                                          <p:spTgt spid="615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randombar(horizontal)">
                                      <p:cBhvr>
                                        <p:cTn id="12" dur="500"/>
                                        <p:tgtEl>
                                          <p:spTgt spid="615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154"/>
                                        </p:tgtEl>
                                        <p:attrNameLst>
                                          <p:attrName>style.visibility</p:attrName>
                                        </p:attrNameLst>
                                      </p:cBhvr>
                                      <p:to>
                                        <p:strVal val="visible"/>
                                      </p:to>
                                    </p:set>
                                    <p:animEffect transition="in" filter="randombar(horizontal)">
                                      <p:cBhvr>
                                        <p:cTn id="17"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1" grpId="0" animBg="1"/>
      <p:bldP spid="61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p:cNvSpPr txBox="1"/>
          <p:nvPr/>
        </p:nvSpPr>
        <p:spPr>
          <a:xfrm>
            <a:off x="1" y="0"/>
            <a:ext cx="9144000"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pic>
        <p:nvPicPr>
          <p:cNvPr id="25" name="Picture 24"/>
          <p:cNvPicPr>
            <a:picLocks noChangeAspect="1"/>
          </p:cNvPicPr>
          <p:nvPr/>
        </p:nvPicPr>
        <p:blipFill>
          <a:blip r:embed="rId3"/>
          <a:stretch>
            <a:fillRect/>
          </a:stretch>
        </p:blipFill>
        <p:spPr>
          <a:xfrm>
            <a:off x="152400" y="1752600"/>
            <a:ext cx="8991600" cy="4783097"/>
          </a:xfrm>
          <a:prstGeom prst="rect">
            <a:avLst/>
          </a:prstGeom>
        </p:spPr>
      </p:pic>
      <p:sp>
        <p:nvSpPr>
          <p:cNvPr id="2" name="TextBox 1"/>
          <p:cNvSpPr txBox="1"/>
          <p:nvPr/>
        </p:nvSpPr>
        <p:spPr>
          <a:xfrm>
            <a:off x="0" y="596392"/>
            <a:ext cx="9143999" cy="1077218"/>
          </a:xfrm>
          <a:prstGeom prst="rect">
            <a:avLst/>
          </a:prstGeom>
          <a:solidFill>
            <a:schemeClr val="bg1">
              <a:lumMod val="95000"/>
            </a:schemeClr>
          </a:solidFill>
          <a:ln>
            <a:solidFill>
              <a:schemeClr val="tx1"/>
            </a:solidFill>
          </a:ln>
        </p:spPr>
        <p:txBody>
          <a:bodyPr wrap="square" rtlCol="0">
            <a:spAutoFit/>
          </a:bodyPr>
          <a:lstStyle/>
          <a:p>
            <a:r>
              <a:rPr lang="en-US" b="1" dirty="0" smtClean="0">
                <a:solidFill>
                  <a:srgbClr val="3333CC"/>
                </a:solidFill>
                <a:latin typeface="Calibri" panose="020F0502020204030204" pitchFamily="34" charset="0"/>
              </a:rPr>
              <a:t>Class Workshop </a:t>
            </a:r>
            <a:r>
              <a:rPr lang="en-US" b="1" dirty="0" smtClean="0">
                <a:latin typeface="Calibri" panose="020F0502020204030204" pitchFamily="34" charset="0"/>
              </a:rPr>
              <a:t>– For the reforming process, identify bounds</a:t>
            </a:r>
          </a:p>
          <a:p>
            <a:pPr marL="457200" indent="-457200">
              <a:buAutoNum type="arabicPeriod"/>
            </a:pPr>
            <a:r>
              <a:rPr lang="en-US" sz="2000" b="1" dirty="0" smtClean="0">
                <a:solidFill>
                  <a:srgbClr val="FF0000"/>
                </a:solidFill>
                <a:latin typeface="Calibri" panose="020F0502020204030204" pitchFamily="34" charset="0"/>
              </a:rPr>
              <a:t>That are “hard’, i.e., cannot be violated</a:t>
            </a:r>
          </a:p>
          <a:p>
            <a:pPr marL="457200" indent="-457200">
              <a:buAutoNum type="arabicPeriod"/>
            </a:pPr>
            <a:r>
              <a:rPr lang="en-US" sz="2000" b="1" dirty="0" smtClean="0">
                <a:latin typeface="Calibri" panose="020F0502020204030204" pitchFamily="34" charset="0"/>
              </a:rPr>
              <a:t>That are “soft”, i.e., can be violated but violation degrades equipment</a:t>
            </a:r>
            <a:endParaRPr lang="en-US" sz="2000" b="1" dirty="0">
              <a:latin typeface="Calibri" panose="020F0502020204030204" pitchFamily="34" charset="0"/>
            </a:endParaRPr>
          </a:p>
        </p:txBody>
      </p:sp>
      <p:sp>
        <p:nvSpPr>
          <p:cNvPr id="3" name="Rectangle 2"/>
          <p:cNvSpPr/>
          <p:nvPr/>
        </p:nvSpPr>
        <p:spPr bwMode="auto">
          <a:xfrm>
            <a:off x="76200" y="1295400"/>
            <a:ext cx="9067799" cy="30480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TextBox 3"/>
          <p:cNvSpPr txBox="1"/>
          <p:nvPr/>
        </p:nvSpPr>
        <p:spPr>
          <a:xfrm>
            <a:off x="533400" y="1777242"/>
            <a:ext cx="1981200" cy="584775"/>
          </a:xfrm>
          <a:prstGeom prst="rect">
            <a:avLst/>
          </a:prstGeom>
          <a:noFill/>
          <a:ln>
            <a:solidFill>
              <a:srgbClr val="FF0000"/>
            </a:solidFill>
          </a:ln>
        </p:spPr>
        <p:txBody>
          <a:bodyPr wrap="square" rtlCol="0">
            <a:spAutoFit/>
          </a:bodyPr>
          <a:lstStyle/>
          <a:p>
            <a:r>
              <a:rPr lang="en-US" sz="1600" dirty="0" smtClean="0">
                <a:solidFill>
                  <a:srgbClr val="FF0000"/>
                </a:solidFill>
                <a:latin typeface="Calibri" panose="020F0502020204030204" pitchFamily="34" charset="0"/>
              </a:rPr>
              <a:t>Minimum flow rate through compressor</a:t>
            </a:r>
            <a:endParaRPr lang="en-US" sz="1600" dirty="0">
              <a:solidFill>
                <a:srgbClr val="FF0000"/>
              </a:solidFill>
              <a:latin typeface="Calibri" panose="020F0502020204030204" pitchFamily="34" charset="0"/>
            </a:endParaRPr>
          </a:p>
        </p:txBody>
      </p:sp>
      <p:cxnSp>
        <p:nvCxnSpPr>
          <p:cNvPr id="6" name="Straight Arrow Connector 5"/>
          <p:cNvCxnSpPr/>
          <p:nvPr/>
        </p:nvCxnSpPr>
        <p:spPr bwMode="auto">
          <a:xfrm>
            <a:off x="2514600" y="2057400"/>
            <a:ext cx="990600" cy="315218"/>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4038600" y="5791200"/>
            <a:ext cx="1676400" cy="830997"/>
          </a:xfrm>
          <a:prstGeom prst="rect">
            <a:avLst/>
          </a:prstGeom>
          <a:noFill/>
          <a:ln>
            <a:solidFill>
              <a:srgbClr val="FF0000"/>
            </a:solidFill>
          </a:ln>
        </p:spPr>
        <p:txBody>
          <a:bodyPr wrap="square" rtlCol="0">
            <a:spAutoFit/>
          </a:bodyPr>
          <a:lstStyle/>
          <a:p>
            <a:r>
              <a:rPr lang="en-US" sz="1600" dirty="0" smtClean="0">
                <a:solidFill>
                  <a:srgbClr val="FF0000"/>
                </a:solidFill>
                <a:latin typeface="Calibri" panose="020F0502020204030204" pitchFamily="34" charset="0"/>
              </a:rPr>
              <a:t>Minimum excess air to burners in each fired heater</a:t>
            </a:r>
            <a:endParaRPr lang="en-US" sz="1600" dirty="0">
              <a:solidFill>
                <a:srgbClr val="FF0000"/>
              </a:solidFill>
              <a:latin typeface="Calibri" panose="020F0502020204030204" pitchFamily="34" charset="0"/>
            </a:endParaRPr>
          </a:p>
        </p:txBody>
      </p:sp>
      <p:cxnSp>
        <p:nvCxnSpPr>
          <p:cNvPr id="8" name="Straight Arrow Connector 7"/>
          <p:cNvCxnSpPr/>
          <p:nvPr/>
        </p:nvCxnSpPr>
        <p:spPr bwMode="auto">
          <a:xfrm flipH="1" flipV="1">
            <a:off x="4191000" y="4724400"/>
            <a:ext cx="228600" cy="106680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5715000" y="1226403"/>
            <a:ext cx="1676400" cy="1077218"/>
          </a:xfrm>
          <a:prstGeom prst="rect">
            <a:avLst/>
          </a:prstGeom>
          <a:solidFill>
            <a:schemeClr val="bg1">
              <a:lumMod val="95000"/>
            </a:schemeClr>
          </a:solidFill>
          <a:ln>
            <a:solidFill>
              <a:srgbClr val="FF0000"/>
            </a:solidFill>
          </a:ln>
        </p:spPr>
        <p:txBody>
          <a:bodyPr wrap="square" rtlCol="0">
            <a:spAutoFit/>
          </a:bodyPr>
          <a:lstStyle/>
          <a:p>
            <a:r>
              <a:rPr lang="en-US" sz="1600" dirty="0" smtClean="0">
                <a:solidFill>
                  <a:srgbClr val="FF0000"/>
                </a:solidFill>
                <a:latin typeface="Calibri" panose="020F0502020204030204" pitchFamily="34" charset="0"/>
              </a:rPr>
              <a:t>Minimum and maximum liquid and vapor flows on each tray</a:t>
            </a:r>
            <a:endParaRPr lang="en-US" sz="1600" dirty="0">
              <a:solidFill>
                <a:srgbClr val="FF0000"/>
              </a:solidFill>
              <a:latin typeface="Calibri" panose="020F0502020204030204" pitchFamily="34" charset="0"/>
            </a:endParaRPr>
          </a:p>
        </p:txBody>
      </p:sp>
      <p:cxnSp>
        <p:nvCxnSpPr>
          <p:cNvPr id="11" name="Straight Arrow Connector 10"/>
          <p:cNvCxnSpPr/>
          <p:nvPr/>
        </p:nvCxnSpPr>
        <p:spPr bwMode="auto">
          <a:xfrm>
            <a:off x="6553200" y="2303621"/>
            <a:ext cx="304800" cy="92967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304800" y="6549597"/>
            <a:ext cx="2590800" cy="276999"/>
          </a:xfrm>
          <a:prstGeom prst="rect">
            <a:avLst/>
          </a:prstGeom>
          <a:noFill/>
        </p:spPr>
        <p:txBody>
          <a:bodyPr wrap="square" rtlCol="0">
            <a:spAutoFit/>
          </a:bodyPr>
          <a:lstStyle/>
          <a:p>
            <a:r>
              <a:rPr lang="en-US" sz="1200" dirty="0" smtClean="0">
                <a:latin typeface="Calibri" panose="020F0502020204030204" pitchFamily="34" charset="0"/>
              </a:rPr>
              <a:t>Citation ?</a:t>
            </a:r>
            <a:endParaRPr lang="en-US" sz="1200" dirty="0">
              <a:latin typeface="Calibri" panose="020F0502020204030204" pitchFamily="34" charset="0"/>
            </a:endParaRPr>
          </a:p>
        </p:txBody>
      </p:sp>
    </p:spTree>
    <p:extLst>
      <p:ext uri="{BB962C8B-B14F-4D97-AF65-F5344CB8AC3E}">
        <p14:creationId xmlns:p14="http://schemas.microsoft.com/office/powerpoint/2010/main" val="3094065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p:cNvSpPr txBox="1"/>
          <p:nvPr/>
        </p:nvSpPr>
        <p:spPr>
          <a:xfrm>
            <a:off x="1" y="0"/>
            <a:ext cx="9144000" cy="584200"/>
          </a:xfrm>
          <a:prstGeom prst="rect">
            <a:avLst/>
          </a:prstGeom>
          <a:solidFill>
            <a:schemeClr val="bg1">
              <a:lumMod val="95000"/>
            </a:schemeClr>
          </a:solidFill>
          <a:ln>
            <a:solidFill>
              <a:srgbClr val="FF0000"/>
            </a:solid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Chapter 2 Operating Window</a:t>
            </a:r>
          </a:p>
        </p:txBody>
      </p:sp>
      <p:pic>
        <p:nvPicPr>
          <p:cNvPr id="25" name="Picture 24"/>
          <p:cNvPicPr>
            <a:picLocks noChangeAspect="1"/>
          </p:cNvPicPr>
          <p:nvPr/>
        </p:nvPicPr>
        <p:blipFill>
          <a:blip r:embed="rId3"/>
          <a:stretch>
            <a:fillRect/>
          </a:stretch>
        </p:blipFill>
        <p:spPr>
          <a:xfrm>
            <a:off x="152400" y="1752600"/>
            <a:ext cx="8991600" cy="4783097"/>
          </a:xfrm>
          <a:prstGeom prst="rect">
            <a:avLst/>
          </a:prstGeom>
        </p:spPr>
      </p:pic>
      <p:sp>
        <p:nvSpPr>
          <p:cNvPr id="2" name="TextBox 1"/>
          <p:cNvSpPr txBox="1"/>
          <p:nvPr/>
        </p:nvSpPr>
        <p:spPr>
          <a:xfrm>
            <a:off x="0" y="596392"/>
            <a:ext cx="9143999" cy="1077218"/>
          </a:xfrm>
          <a:prstGeom prst="rect">
            <a:avLst/>
          </a:prstGeom>
          <a:solidFill>
            <a:schemeClr val="bg1">
              <a:lumMod val="95000"/>
            </a:schemeClr>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3333CC"/>
                </a:solidFill>
                <a:effectLst/>
                <a:uLnTx/>
                <a:uFillTx/>
                <a:latin typeface="Calibri" panose="020F0502020204030204" pitchFamily="34" charset="0"/>
                <a:ea typeface="+mn-ea"/>
                <a:cs typeface="+mn-cs"/>
              </a:rPr>
              <a:t>Class Workshop </a:t>
            </a:r>
            <a:r>
              <a:rPr kumimoji="0" 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For the reforming process, identify bounds</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That are “hard’, i.e., cannot be violated</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sz="20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mn-cs"/>
              </a:rPr>
              <a:t>That are “soft”, i.e., can be violated but violation degrades equipment</a:t>
            </a:r>
            <a:endPar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3" name="Rectangle 2"/>
          <p:cNvSpPr/>
          <p:nvPr/>
        </p:nvSpPr>
        <p:spPr bwMode="auto">
          <a:xfrm>
            <a:off x="76200" y="990600"/>
            <a:ext cx="6705600" cy="30480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3505200" y="6029912"/>
            <a:ext cx="1752600" cy="584775"/>
          </a:xfrm>
          <a:prstGeom prst="rect">
            <a:avLst/>
          </a:prstGeom>
          <a:noFill/>
          <a:ln>
            <a:solidFill>
              <a:srgbClr val="FF0000"/>
            </a:solidFill>
          </a:ln>
        </p:spPr>
        <p:txBody>
          <a:bodyPr wrap="square" rtlCol="0">
            <a:spAutoFit/>
          </a:bodyPr>
          <a:lstStyle/>
          <a:p>
            <a:r>
              <a:rPr lang="en-US" sz="1600" dirty="0" smtClean="0">
                <a:solidFill>
                  <a:srgbClr val="FF0000"/>
                </a:solidFill>
                <a:latin typeface="Calibri" panose="020F0502020204030204" pitchFamily="34" charset="0"/>
              </a:rPr>
              <a:t>Flow far from best efficiency point</a:t>
            </a:r>
            <a:endParaRPr lang="en-US" sz="1600" dirty="0">
              <a:solidFill>
                <a:srgbClr val="FF0000"/>
              </a:solidFill>
              <a:latin typeface="Calibri" panose="020F0502020204030204" pitchFamily="34" charset="0"/>
            </a:endParaRPr>
          </a:p>
        </p:txBody>
      </p:sp>
      <p:cxnSp>
        <p:nvCxnSpPr>
          <p:cNvPr id="6" name="Straight Arrow Connector 5"/>
          <p:cNvCxnSpPr>
            <a:stCxn id="7" idx="1"/>
          </p:cNvCxnSpPr>
          <p:nvPr/>
        </p:nvCxnSpPr>
        <p:spPr bwMode="auto">
          <a:xfrm flipH="1" flipV="1">
            <a:off x="2667000" y="6019800"/>
            <a:ext cx="838200" cy="30250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304800" y="1879025"/>
            <a:ext cx="1752600" cy="584775"/>
          </a:xfrm>
          <a:prstGeom prst="rect">
            <a:avLst/>
          </a:prstGeom>
          <a:noFill/>
          <a:ln>
            <a:solidFill>
              <a:srgbClr val="FF0000"/>
            </a:solidFill>
          </a:ln>
        </p:spPr>
        <p:txBody>
          <a:bodyPr wrap="square" rtlCol="0">
            <a:spAutoFit/>
          </a:bodyPr>
          <a:lstStyle/>
          <a:p>
            <a:r>
              <a:rPr lang="en-US" sz="1600" dirty="0" smtClean="0">
                <a:solidFill>
                  <a:srgbClr val="FF0000"/>
                </a:solidFill>
                <a:latin typeface="Calibri" panose="020F0502020204030204" pitchFamily="34" charset="0"/>
              </a:rPr>
              <a:t>Maximum tube metal temperature</a:t>
            </a:r>
            <a:endParaRPr lang="en-US" sz="1600" dirty="0">
              <a:solidFill>
                <a:srgbClr val="FF0000"/>
              </a:solidFill>
              <a:latin typeface="Calibri" panose="020F0502020204030204" pitchFamily="34" charset="0"/>
            </a:endParaRPr>
          </a:p>
        </p:txBody>
      </p:sp>
      <p:cxnSp>
        <p:nvCxnSpPr>
          <p:cNvPr id="9" name="Straight Arrow Connector 8"/>
          <p:cNvCxnSpPr/>
          <p:nvPr/>
        </p:nvCxnSpPr>
        <p:spPr bwMode="auto">
          <a:xfrm>
            <a:off x="914400" y="2463800"/>
            <a:ext cx="152400" cy="116840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2901696" y="2755612"/>
            <a:ext cx="1752600" cy="584775"/>
          </a:xfrm>
          <a:prstGeom prst="rect">
            <a:avLst/>
          </a:prstGeom>
          <a:solidFill>
            <a:schemeClr val="bg1"/>
          </a:solidFill>
          <a:ln>
            <a:solidFill>
              <a:srgbClr val="FF0000"/>
            </a:solidFill>
          </a:ln>
        </p:spPr>
        <p:txBody>
          <a:bodyPr wrap="square" rtlCol="0">
            <a:spAutoFit/>
          </a:bodyPr>
          <a:lstStyle/>
          <a:p>
            <a:r>
              <a:rPr lang="en-US" sz="1600" dirty="0" smtClean="0">
                <a:solidFill>
                  <a:srgbClr val="FF0000"/>
                </a:solidFill>
                <a:latin typeface="Calibri" panose="020F0502020204030204" pitchFamily="34" charset="0"/>
              </a:rPr>
              <a:t>Maximum catalyst temperature</a:t>
            </a:r>
            <a:endParaRPr lang="en-US" sz="1600" dirty="0">
              <a:solidFill>
                <a:srgbClr val="FF0000"/>
              </a:solidFill>
              <a:latin typeface="Calibri" panose="020F0502020204030204" pitchFamily="34" charset="0"/>
            </a:endParaRPr>
          </a:p>
        </p:txBody>
      </p:sp>
      <p:cxnSp>
        <p:nvCxnSpPr>
          <p:cNvPr id="12" name="Straight Arrow Connector 11"/>
          <p:cNvCxnSpPr/>
          <p:nvPr/>
        </p:nvCxnSpPr>
        <p:spPr bwMode="auto">
          <a:xfrm flipH="1">
            <a:off x="2057400" y="3047999"/>
            <a:ext cx="844296" cy="838201"/>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92876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5" name="Text Box 9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3576" name="Rectangle 10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8" name="TextBox 97"/>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4" name="TextBox 3"/>
          <p:cNvSpPr txBox="1"/>
          <p:nvPr/>
        </p:nvSpPr>
        <p:spPr>
          <a:xfrm>
            <a:off x="1498155" y="819448"/>
            <a:ext cx="7391400" cy="523220"/>
          </a:xfrm>
          <a:prstGeom prst="rect">
            <a:avLst/>
          </a:prstGeom>
          <a:noFill/>
        </p:spPr>
        <p:txBody>
          <a:bodyPr wrap="square" rtlCol="0">
            <a:spAutoFit/>
          </a:bodyPr>
          <a:lstStyle/>
          <a:p>
            <a:pPr algn="ctr"/>
            <a:r>
              <a:rPr lang="en-US" sz="2800" b="1" dirty="0" smtClean="0">
                <a:latin typeface="Calibri" panose="020F0502020204030204" pitchFamily="34" charset="0"/>
              </a:rPr>
              <a:t>High and Low Bounds </a:t>
            </a:r>
            <a:r>
              <a:rPr lang="en-US" sz="2800" b="1" dirty="0">
                <a:latin typeface="Calibri" panose="020F0502020204030204" pitchFamily="34" charset="0"/>
              </a:rPr>
              <a:t>E</a:t>
            </a:r>
            <a:r>
              <a:rPr lang="en-US" sz="2800" b="1" dirty="0" smtClean="0">
                <a:latin typeface="Calibri" panose="020F0502020204030204" pitchFamily="34" charset="0"/>
              </a:rPr>
              <a:t>xist for Most </a:t>
            </a:r>
            <a:r>
              <a:rPr lang="en-US" sz="2800" b="1" dirty="0">
                <a:latin typeface="Calibri" panose="020F0502020204030204" pitchFamily="34" charset="0"/>
              </a:rPr>
              <a:t>E</a:t>
            </a:r>
            <a:r>
              <a:rPr lang="en-US" sz="2800" b="1" dirty="0" smtClean="0">
                <a:latin typeface="Calibri" panose="020F0502020204030204" pitchFamily="34" charset="0"/>
              </a:rPr>
              <a:t>quipment </a:t>
            </a:r>
            <a:endParaRPr lang="en-US" sz="2800" b="1" dirty="0">
              <a:latin typeface="Calibri" panose="020F0502020204030204" pitchFamily="34" charset="0"/>
            </a:endParaRPr>
          </a:p>
        </p:txBody>
      </p:sp>
      <p:sp>
        <p:nvSpPr>
          <p:cNvPr id="5" name="TextBox 4"/>
          <p:cNvSpPr txBox="1"/>
          <p:nvPr/>
        </p:nvSpPr>
        <p:spPr>
          <a:xfrm>
            <a:off x="1507362" y="1622971"/>
            <a:ext cx="7188645" cy="1692771"/>
          </a:xfrm>
          <a:prstGeom prst="rect">
            <a:avLst/>
          </a:prstGeom>
          <a:solidFill>
            <a:schemeClr val="bg1">
              <a:lumMod val="95000"/>
            </a:schemeClr>
          </a:solidFill>
          <a:ln>
            <a:solidFill>
              <a:schemeClr val="tx1"/>
            </a:solidFill>
          </a:ln>
        </p:spPr>
        <p:txBody>
          <a:bodyPr wrap="square" rtlCol="0">
            <a:spAutoFit/>
          </a:bodyPr>
          <a:lstStyle/>
          <a:p>
            <a:pPr marL="0" marR="0" algn="ctr">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Turndown ratio</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is </a:t>
            </a:r>
            <a:r>
              <a:rPr lang="en-US" sz="2000" dirty="0">
                <a:latin typeface="Calibri" panose="020F0502020204030204" pitchFamily="34" charset="0"/>
                <a:ea typeface="Calibri" panose="020F0502020204030204" pitchFamily="34" charset="0"/>
                <a:cs typeface="Times New Roman" panose="02020603050405020304" pitchFamily="18" charset="0"/>
              </a:rPr>
              <a:t>the normal maximum value of a variable divided by the normal minimum valve of the variable.  The modifier “normal” is included to limit the range of the variable to values that can be sustained reliably </a:t>
            </a:r>
            <a:r>
              <a:rPr lang="en-US" sz="2000" dirty="0" smtClean="0">
                <a:latin typeface="Calibri" panose="020F0502020204030204" pitchFamily="34" charset="0"/>
                <a:ea typeface="Calibri" panose="020F0502020204030204" pitchFamily="34" charset="0"/>
                <a:cs typeface="Times New Roman" panose="02020603050405020304" pitchFamily="18" charset="0"/>
              </a:rPr>
              <a:t>over </a:t>
            </a:r>
            <a:r>
              <a:rPr lang="en-US" sz="2000" dirty="0">
                <a:latin typeface="Calibri" panose="020F0502020204030204" pitchFamily="34" charset="0"/>
                <a:ea typeface="Calibri" panose="020F0502020204030204" pitchFamily="34" charset="0"/>
                <a:cs typeface="Times New Roman" panose="02020603050405020304" pitchFamily="18" charset="0"/>
              </a:rPr>
              <a:t>a long time </a:t>
            </a:r>
            <a:r>
              <a:rPr lang="en-US" sz="2000" dirty="0" smtClean="0">
                <a:latin typeface="Calibri" panose="020F0502020204030204" pitchFamily="34" charset="0"/>
                <a:ea typeface="Calibri" panose="020F0502020204030204" pitchFamily="34" charset="0"/>
                <a:cs typeface="Times New Roman" panose="02020603050405020304" pitchFamily="18" charset="0"/>
              </a:rPr>
              <a:t>without </a:t>
            </a:r>
            <a:r>
              <a:rPr lang="en-US" sz="2000" dirty="0">
                <a:latin typeface="Calibri" panose="020F0502020204030204" pitchFamily="34" charset="0"/>
                <a:ea typeface="Calibri" panose="020F0502020204030204" pitchFamily="34" charset="0"/>
                <a:cs typeface="Times New Roman" panose="02020603050405020304" pitchFamily="18" charset="0"/>
              </a:rPr>
              <a:t>hazard or damage to equipment.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p:nvPr/>
        </p:nvPicPr>
        <p:blipFill>
          <a:blip r:embed="rId3"/>
          <a:stretch>
            <a:fillRect/>
          </a:stretch>
        </p:blipFill>
        <p:spPr>
          <a:xfrm>
            <a:off x="2286000" y="3657600"/>
            <a:ext cx="5334000" cy="3017342"/>
          </a:xfrm>
          <a:prstGeom prst="rect">
            <a:avLst/>
          </a:prstGeom>
        </p:spPr>
      </p:pic>
    </p:spTree>
    <p:extLst>
      <p:ext uri="{BB962C8B-B14F-4D97-AF65-F5344CB8AC3E}">
        <p14:creationId xmlns:p14="http://schemas.microsoft.com/office/powerpoint/2010/main" val="3020298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35"/>
          <p:cNvSpPr txBox="1">
            <a:spLocks noChangeArrowheads="1"/>
          </p:cNvSpPr>
          <p:nvPr/>
        </p:nvSpPr>
        <p:spPr bwMode="auto">
          <a:xfrm>
            <a:off x="1365880" y="798286"/>
            <a:ext cx="7620000" cy="1477328"/>
          </a:xfrm>
          <a:prstGeom prst="rect">
            <a:avLst/>
          </a:prstGeom>
          <a:solidFill>
            <a:schemeClr val="bg1">
              <a:lumMod val="95000"/>
            </a:schemeClr>
          </a:solidFill>
          <a:ln w="28575">
            <a:solidFill>
              <a:schemeClr val="tx1"/>
            </a:solidFill>
            <a:miter lim="800000"/>
            <a:headEnd/>
            <a:tailEnd/>
          </a:ln>
          <a:effectLs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b="1" dirty="0" smtClean="0">
                <a:latin typeface="Calibri" panose="020F0502020204030204" pitchFamily="34" charset="0"/>
              </a:rPr>
              <a:t>Engineer must </a:t>
            </a:r>
            <a:r>
              <a:rPr lang="en-US" altLang="en-US" sz="2000" b="1" dirty="0">
                <a:latin typeface="Calibri" panose="020F0502020204030204" pitchFamily="34" charset="0"/>
              </a:rPr>
              <a:t>define the variability (set points and disturbances</a:t>
            </a:r>
            <a:r>
              <a:rPr lang="en-US" altLang="en-US" sz="2000" b="1" dirty="0" smtClean="0">
                <a:latin typeface="Calibri" panose="020F0502020204030204" pitchFamily="34" charset="0"/>
              </a:rPr>
              <a:t>) and </a:t>
            </a:r>
            <a:r>
              <a:rPr lang="en-US" altLang="en-US" sz="2000" b="1" dirty="0">
                <a:latin typeface="Calibri" panose="020F0502020204030204" pitchFamily="34" charset="0"/>
              </a:rPr>
              <a:t>identify </a:t>
            </a:r>
            <a:r>
              <a:rPr lang="en-US" altLang="en-US" sz="2000" b="1" dirty="0" smtClean="0">
                <a:latin typeface="Calibri" panose="020F0502020204030204" pitchFamily="34" charset="0"/>
              </a:rPr>
              <a:t>key bounds in equipment.</a:t>
            </a:r>
          </a:p>
          <a:p>
            <a:pPr>
              <a:spcBef>
                <a:spcPct val="50000"/>
              </a:spcBef>
              <a:buFontTx/>
              <a:buNone/>
            </a:pPr>
            <a:r>
              <a:rPr lang="en-US" altLang="en-US" sz="2000" b="1" dirty="0" smtClean="0">
                <a:latin typeface="Calibri" panose="020F0502020204030204" pitchFamily="34" charset="0"/>
              </a:rPr>
              <a:t>Based on above information, the operating window and equipment capacity is determined. </a:t>
            </a:r>
            <a:endParaRPr lang="en-US" altLang="en-US" sz="2000" b="1" dirty="0">
              <a:solidFill>
                <a:srgbClr val="FF0000"/>
              </a:solidFill>
              <a:latin typeface="Calibri" panose="020F0502020204030204" pitchFamily="34" charset="0"/>
            </a:endParaRPr>
          </a:p>
        </p:txBody>
      </p:sp>
      <p:sp>
        <p:nvSpPr>
          <p:cNvPr id="3" name="Text Box 2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4" name="Rectangle 3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 name="TextBox 4"/>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6" name="Cloud 5"/>
          <p:cNvSpPr/>
          <p:nvPr/>
        </p:nvSpPr>
        <p:spPr bwMode="auto">
          <a:xfrm>
            <a:off x="1767903" y="2589911"/>
            <a:ext cx="2627313" cy="10668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rPr>
              <a:t>Variability</a:t>
            </a:r>
          </a:p>
        </p:txBody>
      </p:sp>
      <p:sp>
        <p:nvSpPr>
          <p:cNvPr id="7" name="Cloud 6"/>
          <p:cNvSpPr/>
          <p:nvPr/>
        </p:nvSpPr>
        <p:spPr bwMode="auto">
          <a:xfrm>
            <a:off x="5084190" y="2527998"/>
            <a:ext cx="2627313" cy="10668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rPr>
              <a:t>Bounds</a:t>
            </a:r>
            <a:r>
              <a:rPr kumimoji="0" lang="en-US" sz="2000" b="1" i="0" u="none" strike="noStrike" cap="none" normalizeH="0" dirty="0" smtClean="0">
                <a:ln>
                  <a:noFill/>
                </a:ln>
                <a:solidFill>
                  <a:schemeClr val="tx1"/>
                </a:solidFill>
                <a:effectLst/>
                <a:latin typeface="Calibri" panose="020F0502020204030204" pitchFamily="34" charset="0"/>
              </a:rPr>
              <a:t> (Limits)</a:t>
            </a:r>
            <a:endParaRPr kumimoji="0" lang="en-US" sz="2000" b="1" i="0" u="none" strike="noStrike" cap="none" normalizeH="0" baseline="0" dirty="0" smtClean="0">
              <a:ln>
                <a:noFill/>
              </a:ln>
              <a:solidFill>
                <a:schemeClr val="tx1"/>
              </a:solidFill>
              <a:effectLst/>
              <a:latin typeface="Calibri" panose="020F0502020204030204" pitchFamily="34" charset="0"/>
            </a:endParaRPr>
          </a:p>
        </p:txBody>
      </p:sp>
      <p:sp>
        <p:nvSpPr>
          <p:cNvPr id="8" name="Cloud 7"/>
          <p:cNvSpPr/>
          <p:nvPr/>
        </p:nvSpPr>
        <p:spPr bwMode="auto">
          <a:xfrm>
            <a:off x="3596703" y="4038600"/>
            <a:ext cx="2627313" cy="10668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rPr>
              <a:t>Operating</a:t>
            </a:r>
            <a:r>
              <a:rPr kumimoji="0" lang="en-US" sz="2000" b="1" i="0" u="none" strike="noStrike" cap="none" normalizeH="0" dirty="0" smtClean="0">
                <a:ln>
                  <a:noFill/>
                </a:ln>
                <a:solidFill>
                  <a:schemeClr val="tx1"/>
                </a:solidFill>
                <a:effectLst/>
                <a:latin typeface="Calibri" panose="020F0502020204030204" pitchFamily="34" charset="0"/>
              </a:rPr>
              <a:t> window</a:t>
            </a:r>
            <a:endParaRPr kumimoji="0" lang="en-US" sz="2000" b="1" i="0" u="none" strike="noStrike" cap="none" normalizeH="0" baseline="0" dirty="0" smtClean="0">
              <a:ln>
                <a:noFill/>
              </a:ln>
              <a:solidFill>
                <a:schemeClr val="tx1"/>
              </a:solidFill>
              <a:effectLst/>
              <a:latin typeface="Calibri" panose="020F0502020204030204" pitchFamily="34" charset="0"/>
            </a:endParaRPr>
          </a:p>
        </p:txBody>
      </p:sp>
      <p:sp>
        <p:nvSpPr>
          <p:cNvPr id="9" name="Cloud 8"/>
          <p:cNvSpPr/>
          <p:nvPr/>
        </p:nvSpPr>
        <p:spPr bwMode="auto">
          <a:xfrm>
            <a:off x="3672903" y="5546725"/>
            <a:ext cx="2627313" cy="10668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rPr>
              <a:t>Flexibility</a:t>
            </a:r>
          </a:p>
        </p:txBody>
      </p:sp>
      <p:sp>
        <p:nvSpPr>
          <p:cNvPr id="10" name="Notched Right Arrow 9"/>
          <p:cNvSpPr/>
          <p:nvPr/>
        </p:nvSpPr>
        <p:spPr bwMode="auto">
          <a:xfrm rot="2017492">
            <a:off x="3361362" y="3667063"/>
            <a:ext cx="862584" cy="457200"/>
          </a:xfrm>
          <a:prstGeom prst="notched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anose="020F0502020204030204" pitchFamily="34" charset="0"/>
            </a:endParaRPr>
          </a:p>
        </p:txBody>
      </p:sp>
      <p:sp>
        <p:nvSpPr>
          <p:cNvPr id="11" name="Notched Right Arrow 10"/>
          <p:cNvSpPr/>
          <p:nvPr/>
        </p:nvSpPr>
        <p:spPr bwMode="auto">
          <a:xfrm rot="8597378">
            <a:off x="5687327" y="3650011"/>
            <a:ext cx="765741" cy="457200"/>
          </a:xfrm>
          <a:prstGeom prst="notched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anose="020F0502020204030204" pitchFamily="34" charset="0"/>
            </a:endParaRPr>
          </a:p>
        </p:txBody>
      </p:sp>
      <p:sp>
        <p:nvSpPr>
          <p:cNvPr id="12" name="Notched Right Arrow 11"/>
          <p:cNvSpPr/>
          <p:nvPr/>
        </p:nvSpPr>
        <p:spPr bwMode="auto">
          <a:xfrm rot="5400000">
            <a:off x="4740876" y="5097463"/>
            <a:ext cx="491366" cy="457200"/>
          </a:xfrm>
          <a:prstGeom prst="notched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anose="020F0502020204030204" pitchFamily="34" charset="0"/>
            </a:endParaRPr>
          </a:p>
        </p:txBody>
      </p:sp>
      <p:sp>
        <p:nvSpPr>
          <p:cNvPr id="13" name="TextBox 12"/>
          <p:cNvSpPr txBox="1"/>
          <p:nvPr/>
        </p:nvSpPr>
        <p:spPr>
          <a:xfrm rot="20802929">
            <a:off x="4034059" y="6225767"/>
            <a:ext cx="1905000" cy="461665"/>
          </a:xfrm>
          <a:prstGeom prst="rect">
            <a:avLst/>
          </a:prstGeom>
          <a:solidFill>
            <a:schemeClr val="bg1">
              <a:lumMod val="95000"/>
            </a:schemeClr>
          </a:solidFill>
        </p:spPr>
        <p:txBody>
          <a:bodyPr wrap="square" rtlCol="0">
            <a:spAutoFit/>
          </a:bodyPr>
          <a:lstStyle/>
          <a:p>
            <a:r>
              <a:rPr lang="en-US" dirty="0" smtClean="0">
                <a:solidFill>
                  <a:srgbClr val="3333CC"/>
                </a:solidFill>
                <a:latin typeface="Calibri" panose="020F0502020204030204" pitchFamily="34" charset="0"/>
              </a:rPr>
              <a:t>Next chapter</a:t>
            </a:r>
            <a:endParaRPr lang="en-US" dirty="0">
              <a:solidFill>
                <a:srgbClr val="3333CC"/>
              </a:solidFill>
              <a:latin typeface="Calibri" panose="020F0502020204030204" pitchFamily="34" charset="0"/>
            </a:endParaRPr>
          </a:p>
        </p:txBody>
      </p:sp>
    </p:spTree>
    <p:extLst>
      <p:ext uri="{BB962C8B-B14F-4D97-AF65-F5344CB8AC3E}">
        <p14:creationId xmlns:p14="http://schemas.microsoft.com/office/powerpoint/2010/main" val="1438668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5"/>
          <p:cNvSpPr txBox="1">
            <a:spLocks noChangeArrowheads="1"/>
          </p:cNvSpPr>
          <p:nvPr/>
        </p:nvSpPr>
        <p:spPr bwMode="auto">
          <a:xfrm>
            <a:off x="1524000" y="844549"/>
            <a:ext cx="7239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dirty="0">
                <a:latin typeface="Calibri" panose="020F0502020204030204" pitchFamily="34" charset="0"/>
              </a:rPr>
              <a:t>In general, we want a large operating window.  Why not always design and construct equipment with </a:t>
            </a:r>
            <a:r>
              <a:rPr lang="en-US" altLang="en-US" sz="2400" b="1" u="sng" dirty="0">
                <a:solidFill>
                  <a:schemeClr val="accent2"/>
                </a:solidFill>
                <a:latin typeface="Calibri" panose="020F0502020204030204" pitchFamily="34" charset="0"/>
              </a:rPr>
              <a:t>very large capacities</a:t>
            </a:r>
            <a:r>
              <a:rPr lang="en-US" altLang="en-US" sz="2400" b="1" dirty="0">
                <a:latin typeface="Calibri" panose="020F0502020204030204" pitchFamily="34" charset="0"/>
              </a:rPr>
              <a:t>?</a:t>
            </a:r>
          </a:p>
        </p:txBody>
      </p:sp>
      <p:sp>
        <p:nvSpPr>
          <p:cNvPr id="33796" name="Text Box 6"/>
          <p:cNvSpPr txBox="1">
            <a:spLocks noChangeArrowheads="1"/>
          </p:cNvSpPr>
          <p:nvPr/>
        </p:nvSpPr>
        <p:spPr bwMode="auto">
          <a:xfrm>
            <a:off x="1524000" y="2416111"/>
            <a:ext cx="6934200"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a:solidFill>
                  <a:schemeClr val="accent2"/>
                </a:solidFill>
                <a:latin typeface="Calibri" panose="020F0502020204030204" pitchFamily="34" charset="0"/>
              </a:rPr>
              <a:t>Class Workshop</a:t>
            </a:r>
            <a:r>
              <a:rPr lang="en-US" altLang="en-US" sz="2400" b="1">
                <a:latin typeface="Calibri" panose="020F0502020204030204" pitchFamily="34" charset="0"/>
              </a:rPr>
              <a:t>: Complete the following table.</a:t>
            </a:r>
            <a:endParaRPr lang="en-US" altLang="en-US" sz="2400">
              <a:latin typeface="Calibri" panose="020F0502020204030204" pitchFamily="34" charset="0"/>
            </a:endParaRPr>
          </a:p>
        </p:txBody>
      </p:sp>
      <p:sp>
        <p:nvSpPr>
          <p:cNvPr id="33797" name="Rectangle 7"/>
          <p:cNvSpPr>
            <a:spLocks noChangeArrowheads="1"/>
          </p:cNvSpPr>
          <p:nvPr/>
        </p:nvSpPr>
        <p:spPr bwMode="auto">
          <a:xfrm>
            <a:off x="3810000" y="3886200"/>
            <a:ext cx="1676400" cy="1143000"/>
          </a:xfrm>
          <a:prstGeom prst="rect">
            <a:avLst/>
          </a:prstGeom>
          <a:solidFill>
            <a:schemeClr val="bg1">
              <a:lumMod val="95000"/>
            </a:schemeClr>
          </a:solidFill>
          <a:ln w="9525">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Calibri" panose="020F0502020204030204" pitchFamily="34" charset="0"/>
            </a:endParaRPr>
          </a:p>
        </p:txBody>
      </p:sp>
      <p:sp>
        <p:nvSpPr>
          <p:cNvPr id="33798" name="Rectangle 8"/>
          <p:cNvSpPr>
            <a:spLocks noChangeArrowheads="1"/>
          </p:cNvSpPr>
          <p:nvPr/>
        </p:nvSpPr>
        <p:spPr bwMode="auto">
          <a:xfrm>
            <a:off x="5486400" y="3886200"/>
            <a:ext cx="1676400" cy="1143000"/>
          </a:xfrm>
          <a:prstGeom prst="rect">
            <a:avLst/>
          </a:prstGeom>
          <a:solidFill>
            <a:schemeClr val="bg1">
              <a:lumMod val="95000"/>
            </a:schemeClr>
          </a:solidFill>
          <a:ln w="9525">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Calibri" panose="020F0502020204030204" pitchFamily="34" charset="0"/>
            </a:endParaRPr>
          </a:p>
        </p:txBody>
      </p:sp>
      <p:sp>
        <p:nvSpPr>
          <p:cNvPr id="33799" name="Rectangle 9"/>
          <p:cNvSpPr>
            <a:spLocks noChangeArrowheads="1"/>
          </p:cNvSpPr>
          <p:nvPr/>
        </p:nvSpPr>
        <p:spPr bwMode="auto">
          <a:xfrm>
            <a:off x="3810000" y="5029200"/>
            <a:ext cx="1676400" cy="1143000"/>
          </a:xfrm>
          <a:prstGeom prst="rect">
            <a:avLst/>
          </a:prstGeom>
          <a:solidFill>
            <a:schemeClr val="bg1">
              <a:lumMod val="95000"/>
            </a:schemeClr>
          </a:solidFill>
          <a:ln w="9525">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Calibri" panose="020F0502020204030204" pitchFamily="34" charset="0"/>
            </a:endParaRPr>
          </a:p>
        </p:txBody>
      </p:sp>
      <p:sp>
        <p:nvSpPr>
          <p:cNvPr id="33800" name="Rectangle 10"/>
          <p:cNvSpPr>
            <a:spLocks noChangeArrowheads="1"/>
          </p:cNvSpPr>
          <p:nvPr/>
        </p:nvSpPr>
        <p:spPr bwMode="auto">
          <a:xfrm>
            <a:off x="5486400" y="5029200"/>
            <a:ext cx="1676400" cy="1143000"/>
          </a:xfrm>
          <a:prstGeom prst="rect">
            <a:avLst/>
          </a:prstGeom>
          <a:solidFill>
            <a:schemeClr val="bg1">
              <a:lumMod val="95000"/>
            </a:schemeClr>
          </a:solidFill>
          <a:ln w="9525">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Calibri" panose="020F0502020204030204" pitchFamily="34" charset="0"/>
            </a:endParaRPr>
          </a:p>
        </p:txBody>
      </p:sp>
      <p:sp>
        <p:nvSpPr>
          <p:cNvPr id="33801" name="Text Box 11"/>
          <p:cNvSpPr txBox="1">
            <a:spLocks noChangeArrowheads="1"/>
          </p:cNvSpPr>
          <p:nvPr/>
        </p:nvSpPr>
        <p:spPr bwMode="auto">
          <a:xfrm>
            <a:off x="1981200" y="42672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600" b="1">
                <a:latin typeface="Calibri" panose="020F0502020204030204" pitchFamily="34" charset="0"/>
              </a:rPr>
              <a:t>Advantages</a:t>
            </a:r>
          </a:p>
        </p:txBody>
      </p:sp>
      <p:sp>
        <p:nvSpPr>
          <p:cNvPr id="33802" name="Text Box 12"/>
          <p:cNvSpPr txBox="1">
            <a:spLocks noChangeArrowheads="1"/>
          </p:cNvSpPr>
          <p:nvPr/>
        </p:nvSpPr>
        <p:spPr bwMode="auto">
          <a:xfrm>
            <a:off x="1981200" y="54102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600" b="1">
                <a:latin typeface="Calibri" panose="020F0502020204030204" pitchFamily="34" charset="0"/>
              </a:rPr>
              <a:t>Disadvantages</a:t>
            </a:r>
          </a:p>
        </p:txBody>
      </p:sp>
      <p:sp>
        <p:nvSpPr>
          <p:cNvPr id="33803" name="Text Box 13"/>
          <p:cNvSpPr txBox="1">
            <a:spLocks noChangeArrowheads="1"/>
          </p:cNvSpPr>
          <p:nvPr/>
        </p:nvSpPr>
        <p:spPr bwMode="auto">
          <a:xfrm>
            <a:off x="3886200" y="3276600"/>
            <a:ext cx="1600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600" b="1">
                <a:latin typeface="Calibri" panose="020F0502020204030204" pitchFamily="34" charset="0"/>
              </a:rPr>
              <a:t>Small equipment*</a:t>
            </a:r>
          </a:p>
        </p:txBody>
      </p:sp>
      <p:sp>
        <p:nvSpPr>
          <p:cNvPr id="33804" name="Text Box 14"/>
          <p:cNvSpPr txBox="1">
            <a:spLocks noChangeArrowheads="1"/>
          </p:cNvSpPr>
          <p:nvPr/>
        </p:nvSpPr>
        <p:spPr bwMode="auto">
          <a:xfrm>
            <a:off x="5486400" y="3276600"/>
            <a:ext cx="1600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600" b="1">
                <a:latin typeface="Calibri" panose="020F0502020204030204" pitchFamily="34" charset="0"/>
              </a:rPr>
              <a:t>Large equipment</a:t>
            </a:r>
          </a:p>
        </p:txBody>
      </p:sp>
      <p:sp>
        <p:nvSpPr>
          <p:cNvPr id="33807" name="Text Box 1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3808" name="Rectangle 2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3809" name="Text Box 21"/>
          <p:cNvSpPr txBox="1">
            <a:spLocks noChangeArrowheads="1"/>
          </p:cNvSpPr>
          <p:nvPr/>
        </p:nvSpPr>
        <p:spPr bwMode="auto">
          <a:xfrm>
            <a:off x="3200400" y="6400800"/>
            <a:ext cx="495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400" b="1" dirty="0">
                <a:latin typeface="Calibri" panose="020F0502020204030204" pitchFamily="34" charset="0"/>
              </a:rPr>
              <a:t>* = small equipment just satisfies </a:t>
            </a:r>
            <a:r>
              <a:rPr lang="en-US" altLang="en-US" sz="1400" b="1" dirty="0" smtClean="0">
                <a:latin typeface="Calibri" panose="020F0502020204030204" pitchFamily="34" charset="0"/>
              </a:rPr>
              <a:t>single, base-case </a:t>
            </a:r>
            <a:r>
              <a:rPr lang="en-US" altLang="en-US" sz="1400" b="1" dirty="0">
                <a:latin typeface="Calibri" panose="020F0502020204030204" pitchFamily="34" charset="0"/>
              </a:rPr>
              <a:t>design point</a:t>
            </a:r>
          </a:p>
        </p:txBody>
      </p:sp>
      <p:sp>
        <p:nvSpPr>
          <p:cNvPr id="19" name="TextBox 18"/>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971800" y="2590800"/>
            <a:ext cx="5715000" cy="1905000"/>
          </a:xfrm>
          <a:prstGeom prst="rect">
            <a:avLst/>
          </a:prstGeom>
          <a:solidFill>
            <a:schemeClr val="bg1">
              <a:lumMod val="95000"/>
            </a:schemeClr>
          </a:solidFill>
          <a:ln w="9525">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Calibri" panose="020F0502020204030204" pitchFamily="34" charset="0"/>
            </a:endParaRPr>
          </a:p>
        </p:txBody>
      </p:sp>
      <p:sp>
        <p:nvSpPr>
          <p:cNvPr id="35843" name="Rectangle 3"/>
          <p:cNvSpPr>
            <a:spLocks noChangeArrowheads="1"/>
          </p:cNvSpPr>
          <p:nvPr/>
        </p:nvSpPr>
        <p:spPr bwMode="auto">
          <a:xfrm>
            <a:off x="2971800" y="4495800"/>
            <a:ext cx="5715000" cy="1905000"/>
          </a:xfrm>
          <a:prstGeom prst="rect">
            <a:avLst/>
          </a:prstGeom>
          <a:solidFill>
            <a:schemeClr val="bg1">
              <a:lumMod val="95000"/>
            </a:schemeClr>
          </a:solidFill>
          <a:ln w="9525">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Calibri" panose="020F0502020204030204" pitchFamily="34" charset="0"/>
            </a:endParaRPr>
          </a:p>
        </p:txBody>
      </p:sp>
      <p:sp>
        <p:nvSpPr>
          <p:cNvPr id="35845" name="Text Box 7"/>
          <p:cNvSpPr txBox="1">
            <a:spLocks noChangeArrowheads="1"/>
          </p:cNvSpPr>
          <p:nvPr/>
        </p:nvSpPr>
        <p:spPr bwMode="auto">
          <a:xfrm>
            <a:off x="1524000" y="1066800"/>
            <a:ext cx="6934200"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a:solidFill>
                  <a:schemeClr val="accent2"/>
                </a:solidFill>
                <a:latin typeface="Calibri" panose="020F0502020204030204" pitchFamily="34" charset="0"/>
              </a:rPr>
              <a:t>Class Workshop</a:t>
            </a:r>
            <a:r>
              <a:rPr lang="en-US" altLang="en-US" sz="2400" b="1">
                <a:latin typeface="Calibri" panose="020F0502020204030204" pitchFamily="34" charset="0"/>
              </a:rPr>
              <a:t>: Complete the following table.</a:t>
            </a:r>
            <a:endParaRPr lang="en-US" altLang="en-US" sz="2400">
              <a:latin typeface="Calibri" panose="020F0502020204030204" pitchFamily="34" charset="0"/>
            </a:endParaRPr>
          </a:p>
        </p:txBody>
      </p:sp>
      <p:sp>
        <p:nvSpPr>
          <p:cNvPr id="35846" name="Text Box 8"/>
          <p:cNvSpPr txBox="1">
            <a:spLocks noChangeArrowheads="1"/>
          </p:cNvSpPr>
          <p:nvPr/>
        </p:nvSpPr>
        <p:spPr bwMode="auto">
          <a:xfrm>
            <a:off x="1371600" y="33528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600" b="1">
                <a:latin typeface="Calibri" panose="020F0502020204030204" pitchFamily="34" charset="0"/>
              </a:rPr>
              <a:t>Advantages</a:t>
            </a:r>
          </a:p>
        </p:txBody>
      </p:sp>
      <p:sp>
        <p:nvSpPr>
          <p:cNvPr id="35847" name="Text Box 9"/>
          <p:cNvSpPr txBox="1">
            <a:spLocks noChangeArrowheads="1"/>
          </p:cNvSpPr>
          <p:nvPr/>
        </p:nvSpPr>
        <p:spPr bwMode="auto">
          <a:xfrm>
            <a:off x="1371600" y="52578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600" b="1">
                <a:latin typeface="Calibri" panose="020F0502020204030204" pitchFamily="34" charset="0"/>
              </a:rPr>
              <a:t>Disadvantages</a:t>
            </a:r>
          </a:p>
        </p:txBody>
      </p:sp>
      <p:sp>
        <p:nvSpPr>
          <p:cNvPr id="35848" name="Text Box 10"/>
          <p:cNvSpPr txBox="1">
            <a:spLocks noChangeArrowheads="1"/>
          </p:cNvSpPr>
          <p:nvPr/>
        </p:nvSpPr>
        <p:spPr bwMode="auto">
          <a:xfrm>
            <a:off x="4800600" y="1905000"/>
            <a:ext cx="1600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600" b="1" dirty="0">
                <a:latin typeface="Calibri" panose="020F0502020204030204" pitchFamily="34" charset="0"/>
              </a:rPr>
              <a:t>Small </a:t>
            </a:r>
            <a:r>
              <a:rPr lang="en-US" altLang="en-US" sz="1600" b="1" dirty="0" smtClean="0">
                <a:latin typeface="Calibri" panose="020F0502020204030204" pitchFamily="34" charset="0"/>
              </a:rPr>
              <a:t>equipment*</a:t>
            </a:r>
            <a:endParaRPr lang="en-US" altLang="en-US" sz="1600" b="1" dirty="0">
              <a:latin typeface="Calibri" panose="020F0502020204030204" pitchFamily="34" charset="0"/>
            </a:endParaRPr>
          </a:p>
        </p:txBody>
      </p:sp>
      <p:sp>
        <p:nvSpPr>
          <p:cNvPr id="35849" name="Text Box 11"/>
          <p:cNvSpPr txBox="1">
            <a:spLocks noChangeArrowheads="1"/>
          </p:cNvSpPr>
          <p:nvPr/>
        </p:nvSpPr>
        <p:spPr bwMode="auto">
          <a:xfrm>
            <a:off x="3215640" y="2801461"/>
            <a:ext cx="4800600" cy="1477328"/>
          </a:xfrm>
          <a:prstGeom prst="rect">
            <a:avLst/>
          </a:prstGeom>
          <a:solidFill>
            <a:schemeClr val="bg1">
              <a:lumMod val="95000"/>
            </a:schemeClr>
          </a:solidFill>
          <a:ln>
            <a:noFill/>
          </a:ln>
          <a:effectLs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dirty="0" smtClean="0">
                <a:latin typeface="Calibri" panose="020F0502020204030204" pitchFamily="34" charset="0"/>
              </a:rPr>
              <a:t>Lower </a:t>
            </a:r>
            <a:r>
              <a:rPr lang="en-US" altLang="en-US" sz="1800" b="1" dirty="0">
                <a:latin typeface="Calibri" panose="020F0502020204030204" pitchFamily="34" charset="0"/>
              </a:rPr>
              <a:t>capital cost</a:t>
            </a:r>
          </a:p>
          <a:p>
            <a:pPr>
              <a:spcBef>
                <a:spcPct val="50000"/>
              </a:spcBef>
              <a:buFontTx/>
              <a:buNone/>
            </a:pPr>
            <a:r>
              <a:rPr lang="en-US" altLang="en-US" sz="1800" b="1" dirty="0">
                <a:latin typeface="Calibri" panose="020F0502020204030204" pitchFamily="34" charset="0"/>
              </a:rPr>
              <a:t>Most efficient at base case</a:t>
            </a:r>
          </a:p>
          <a:p>
            <a:pPr>
              <a:spcBef>
                <a:spcPct val="50000"/>
              </a:spcBef>
              <a:buFontTx/>
              <a:buNone/>
            </a:pPr>
            <a:r>
              <a:rPr lang="en-US" altLang="en-US" sz="1800" b="1" dirty="0">
                <a:latin typeface="Calibri" panose="020F0502020204030204" pitchFamily="34" charset="0"/>
              </a:rPr>
              <a:t>Achieve “precise” operation (smaller equipment to </a:t>
            </a:r>
            <a:r>
              <a:rPr lang="en-US" altLang="en-US" sz="1800" b="1" dirty="0" smtClean="0">
                <a:latin typeface="Calibri" panose="020F0502020204030204" pitchFamily="34" charset="0"/>
              </a:rPr>
              <a:t>adjust for flexibility)</a:t>
            </a:r>
            <a:endParaRPr lang="en-US" altLang="en-US" sz="1800" b="1" dirty="0">
              <a:latin typeface="Calibri" panose="020F0502020204030204" pitchFamily="34" charset="0"/>
            </a:endParaRPr>
          </a:p>
        </p:txBody>
      </p:sp>
      <p:sp>
        <p:nvSpPr>
          <p:cNvPr id="35850" name="Text Box 12"/>
          <p:cNvSpPr txBox="1">
            <a:spLocks noChangeArrowheads="1"/>
          </p:cNvSpPr>
          <p:nvPr/>
        </p:nvSpPr>
        <p:spPr bwMode="auto">
          <a:xfrm>
            <a:off x="3215640" y="4554061"/>
            <a:ext cx="4953000" cy="1754326"/>
          </a:xfrm>
          <a:prstGeom prst="rect">
            <a:avLst/>
          </a:prstGeom>
          <a:solidFill>
            <a:schemeClr val="bg1">
              <a:lumMod val="95000"/>
            </a:schemeClr>
          </a:solidFill>
          <a:ln>
            <a:noFill/>
          </a:ln>
          <a:effectLs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dirty="0">
                <a:latin typeface="Calibri" panose="020F0502020204030204" pitchFamily="34" charset="0"/>
              </a:rPr>
              <a:t>Cannot achieve higher capacity</a:t>
            </a:r>
          </a:p>
          <a:p>
            <a:pPr>
              <a:spcBef>
                <a:spcPct val="50000"/>
              </a:spcBef>
              <a:buFontTx/>
              <a:buNone/>
            </a:pPr>
            <a:r>
              <a:rPr lang="en-US" altLang="en-US" sz="1800" b="1" dirty="0">
                <a:latin typeface="Calibri" panose="020F0502020204030204" pitchFamily="34" charset="0"/>
              </a:rPr>
              <a:t>Cannot compensate for large range of disturbances</a:t>
            </a:r>
          </a:p>
          <a:p>
            <a:pPr>
              <a:spcBef>
                <a:spcPct val="50000"/>
              </a:spcBef>
              <a:buFontTx/>
              <a:buNone/>
            </a:pPr>
            <a:r>
              <a:rPr lang="en-US" altLang="en-US" sz="1800" b="1" dirty="0" smtClean="0">
                <a:latin typeface="Calibri" panose="020F0502020204030204" pitchFamily="34" charset="0"/>
              </a:rPr>
              <a:t>Might not </a:t>
            </a:r>
            <a:r>
              <a:rPr lang="en-US" altLang="en-US" sz="1800" b="1" dirty="0">
                <a:latin typeface="Calibri" panose="020F0502020204030204" pitchFamily="34" charset="0"/>
              </a:rPr>
              <a:t>achieve fast transition (no overshoot in manipulated variable)</a:t>
            </a:r>
          </a:p>
        </p:txBody>
      </p:sp>
      <p:sp>
        <p:nvSpPr>
          <p:cNvPr id="35851" name="Text Box 15"/>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5852" name="Rectangle 16"/>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Text Box 21"/>
          <p:cNvSpPr txBox="1">
            <a:spLocks noChangeArrowheads="1"/>
          </p:cNvSpPr>
          <p:nvPr/>
        </p:nvSpPr>
        <p:spPr bwMode="auto">
          <a:xfrm>
            <a:off x="3200400" y="6400800"/>
            <a:ext cx="495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400" b="1" dirty="0">
                <a:latin typeface="Calibri" panose="020F0502020204030204" pitchFamily="34" charset="0"/>
              </a:rPr>
              <a:t>* = small equipment just satisfies </a:t>
            </a:r>
            <a:r>
              <a:rPr lang="en-US" altLang="en-US" sz="1400" b="1" dirty="0" smtClean="0">
                <a:latin typeface="Calibri" panose="020F0502020204030204" pitchFamily="34" charset="0"/>
              </a:rPr>
              <a:t>single, base-case </a:t>
            </a:r>
            <a:r>
              <a:rPr lang="en-US" altLang="en-US" sz="1400" b="1" dirty="0">
                <a:latin typeface="Calibri" panose="020F0502020204030204" pitchFamily="34" charset="0"/>
              </a:rPr>
              <a:t>design point</a:t>
            </a:r>
          </a:p>
        </p:txBody>
      </p:sp>
      <p:sp>
        <p:nvSpPr>
          <p:cNvPr id="15" name="TextBox 14"/>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971800" y="2590800"/>
            <a:ext cx="5715000" cy="1905000"/>
          </a:xfrm>
          <a:prstGeom prst="rect">
            <a:avLst/>
          </a:prstGeom>
          <a:solidFill>
            <a:schemeClr val="bg1">
              <a:lumMod val="95000"/>
            </a:schemeClr>
          </a:solidFill>
          <a:ln w="9525">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Calibri" panose="020F0502020204030204" pitchFamily="34" charset="0"/>
            </a:endParaRPr>
          </a:p>
        </p:txBody>
      </p:sp>
      <p:sp>
        <p:nvSpPr>
          <p:cNvPr id="37891" name="Rectangle 3"/>
          <p:cNvSpPr>
            <a:spLocks noChangeArrowheads="1"/>
          </p:cNvSpPr>
          <p:nvPr/>
        </p:nvSpPr>
        <p:spPr bwMode="auto">
          <a:xfrm>
            <a:off x="2971800" y="4495800"/>
            <a:ext cx="5715000" cy="1905000"/>
          </a:xfrm>
          <a:prstGeom prst="rect">
            <a:avLst/>
          </a:prstGeom>
          <a:solidFill>
            <a:schemeClr val="bg1">
              <a:lumMod val="95000"/>
            </a:schemeClr>
          </a:solidFill>
          <a:ln w="9525">
            <a:solidFill>
              <a:schemeClr val="tx1"/>
            </a:solidFill>
            <a:miter lim="800000"/>
            <a:headEnd/>
            <a:tailEnd/>
          </a:ln>
          <a:effectLs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Calibri" panose="020F0502020204030204" pitchFamily="34" charset="0"/>
            </a:endParaRPr>
          </a:p>
        </p:txBody>
      </p:sp>
      <p:sp>
        <p:nvSpPr>
          <p:cNvPr id="37893" name="Text Box 7"/>
          <p:cNvSpPr txBox="1">
            <a:spLocks noChangeArrowheads="1"/>
          </p:cNvSpPr>
          <p:nvPr/>
        </p:nvSpPr>
        <p:spPr bwMode="auto">
          <a:xfrm>
            <a:off x="1524000" y="1066800"/>
            <a:ext cx="6934200"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a:solidFill>
                  <a:schemeClr val="accent2"/>
                </a:solidFill>
                <a:latin typeface="Calibri" panose="020F0502020204030204" pitchFamily="34" charset="0"/>
              </a:rPr>
              <a:t>Class Workshop</a:t>
            </a:r>
            <a:r>
              <a:rPr lang="en-US" altLang="en-US" sz="2400" b="1">
                <a:latin typeface="Calibri" panose="020F0502020204030204" pitchFamily="34" charset="0"/>
              </a:rPr>
              <a:t>: Complete the following table.</a:t>
            </a:r>
            <a:endParaRPr lang="en-US" altLang="en-US" sz="2400">
              <a:latin typeface="Calibri" panose="020F0502020204030204" pitchFamily="34" charset="0"/>
            </a:endParaRPr>
          </a:p>
        </p:txBody>
      </p:sp>
      <p:sp>
        <p:nvSpPr>
          <p:cNvPr id="37894" name="Text Box 8"/>
          <p:cNvSpPr txBox="1">
            <a:spLocks noChangeArrowheads="1"/>
          </p:cNvSpPr>
          <p:nvPr/>
        </p:nvSpPr>
        <p:spPr bwMode="auto">
          <a:xfrm>
            <a:off x="1371600" y="33528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600" b="1">
                <a:latin typeface="Calibri" panose="020F0502020204030204" pitchFamily="34" charset="0"/>
              </a:rPr>
              <a:t>Advantages</a:t>
            </a:r>
          </a:p>
        </p:txBody>
      </p:sp>
      <p:sp>
        <p:nvSpPr>
          <p:cNvPr id="37895" name="Text Box 9"/>
          <p:cNvSpPr txBox="1">
            <a:spLocks noChangeArrowheads="1"/>
          </p:cNvSpPr>
          <p:nvPr/>
        </p:nvSpPr>
        <p:spPr bwMode="auto">
          <a:xfrm>
            <a:off x="1371600" y="52578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600" b="1">
                <a:latin typeface="Calibri" panose="020F0502020204030204" pitchFamily="34" charset="0"/>
              </a:rPr>
              <a:t>Disadvantages</a:t>
            </a:r>
          </a:p>
        </p:txBody>
      </p:sp>
      <p:sp>
        <p:nvSpPr>
          <p:cNvPr id="37896" name="Text Box 10"/>
          <p:cNvSpPr txBox="1">
            <a:spLocks noChangeArrowheads="1"/>
          </p:cNvSpPr>
          <p:nvPr/>
        </p:nvSpPr>
        <p:spPr bwMode="auto">
          <a:xfrm>
            <a:off x="4800600" y="1905000"/>
            <a:ext cx="1600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600" b="1">
                <a:latin typeface="Calibri" panose="020F0502020204030204" pitchFamily="34" charset="0"/>
              </a:rPr>
              <a:t>Large equipment</a:t>
            </a:r>
          </a:p>
        </p:txBody>
      </p:sp>
      <p:sp>
        <p:nvSpPr>
          <p:cNvPr id="37897" name="Text Box 11"/>
          <p:cNvSpPr txBox="1">
            <a:spLocks noChangeArrowheads="1"/>
          </p:cNvSpPr>
          <p:nvPr/>
        </p:nvSpPr>
        <p:spPr bwMode="auto">
          <a:xfrm>
            <a:off x="3429000" y="4571137"/>
            <a:ext cx="4800600" cy="1754326"/>
          </a:xfrm>
          <a:prstGeom prst="rect">
            <a:avLst/>
          </a:prstGeom>
          <a:solidFill>
            <a:schemeClr val="bg1">
              <a:lumMod val="95000"/>
            </a:schemeClr>
          </a:solidFill>
          <a:ln>
            <a:noFill/>
          </a:ln>
          <a:effectLs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dirty="0" smtClean="0">
                <a:latin typeface="Calibri" panose="020F0502020204030204" pitchFamily="34" charset="0"/>
              </a:rPr>
              <a:t>Higher </a:t>
            </a:r>
            <a:r>
              <a:rPr lang="en-US" altLang="en-US" sz="1800" b="1" dirty="0">
                <a:latin typeface="Calibri" panose="020F0502020204030204" pitchFamily="34" charset="0"/>
              </a:rPr>
              <a:t>capital cost</a:t>
            </a:r>
          </a:p>
          <a:p>
            <a:pPr>
              <a:spcBef>
                <a:spcPct val="50000"/>
              </a:spcBef>
              <a:buFontTx/>
              <a:buNone/>
            </a:pPr>
            <a:r>
              <a:rPr lang="en-US" altLang="en-US" sz="1800" b="1" dirty="0">
                <a:latin typeface="Calibri" panose="020F0502020204030204" pitchFamily="34" charset="0"/>
              </a:rPr>
              <a:t>Likely lower efficiency at base case and lower production rates</a:t>
            </a:r>
          </a:p>
          <a:p>
            <a:pPr>
              <a:spcBef>
                <a:spcPct val="50000"/>
              </a:spcBef>
              <a:buFontTx/>
              <a:buNone/>
            </a:pPr>
            <a:r>
              <a:rPr lang="en-US" altLang="en-US" sz="1800" b="1" dirty="0">
                <a:latin typeface="Calibri" panose="020F0502020204030204" pitchFamily="34" charset="0"/>
              </a:rPr>
              <a:t>Might not achieve “precise” operation at base case</a:t>
            </a:r>
          </a:p>
        </p:txBody>
      </p:sp>
      <p:sp>
        <p:nvSpPr>
          <p:cNvPr id="37898" name="Text Box 12"/>
          <p:cNvSpPr txBox="1">
            <a:spLocks noChangeArrowheads="1"/>
          </p:cNvSpPr>
          <p:nvPr/>
        </p:nvSpPr>
        <p:spPr bwMode="auto">
          <a:xfrm>
            <a:off x="3429000" y="2743200"/>
            <a:ext cx="5029200" cy="1477328"/>
          </a:xfrm>
          <a:prstGeom prst="rect">
            <a:avLst/>
          </a:prstGeom>
          <a:solidFill>
            <a:schemeClr val="bg1">
              <a:lumMod val="95000"/>
            </a:schemeClr>
          </a:solidFill>
          <a:ln>
            <a:noFill/>
          </a:ln>
          <a:effectLs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800" b="1">
                <a:latin typeface="Calibri" panose="020F0502020204030204" pitchFamily="34" charset="0"/>
              </a:rPr>
              <a:t>Can achieve higher capacity</a:t>
            </a:r>
          </a:p>
          <a:p>
            <a:pPr>
              <a:spcBef>
                <a:spcPct val="50000"/>
              </a:spcBef>
              <a:buFontTx/>
              <a:buNone/>
            </a:pPr>
            <a:r>
              <a:rPr lang="en-US" altLang="en-US" sz="1800" b="1">
                <a:latin typeface="Calibri" panose="020F0502020204030204" pitchFamily="34" charset="0"/>
              </a:rPr>
              <a:t>Can compensate for likely range of disturbances</a:t>
            </a:r>
          </a:p>
          <a:p>
            <a:pPr>
              <a:spcBef>
                <a:spcPct val="50000"/>
              </a:spcBef>
              <a:buFontTx/>
              <a:buNone/>
            </a:pPr>
            <a:r>
              <a:rPr lang="en-US" altLang="en-US" sz="1800" b="1">
                <a:latin typeface="Calibri" panose="020F0502020204030204" pitchFamily="34" charset="0"/>
              </a:rPr>
              <a:t>Can achieve faster transition (allows overshoot in manipulated variable)</a:t>
            </a:r>
          </a:p>
        </p:txBody>
      </p:sp>
      <p:sp>
        <p:nvSpPr>
          <p:cNvPr id="37899" name="Text Box 15"/>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7900" name="Rectangle 16"/>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TextBox 13"/>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9" name="Text Box 15"/>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7900" name="Rectangle 16"/>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TextBox 13"/>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2" name="TextBox 1"/>
          <p:cNvSpPr txBox="1"/>
          <p:nvPr/>
        </p:nvSpPr>
        <p:spPr>
          <a:xfrm>
            <a:off x="1447800" y="687348"/>
            <a:ext cx="7467600" cy="523220"/>
          </a:xfrm>
          <a:prstGeom prst="rect">
            <a:avLst/>
          </a:prstGeom>
          <a:noFill/>
        </p:spPr>
        <p:txBody>
          <a:bodyPr wrap="square" rtlCol="0">
            <a:spAutoFit/>
          </a:bodyPr>
          <a:lstStyle/>
          <a:p>
            <a:pPr algn="ctr"/>
            <a:r>
              <a:rPr lang="en-US" sz="2800" b="1" dirty="0" smtClean="0">
                <a:solidFill>
                  <a:srgbClr val="3333CC"/>
                </a:solidFill>
                <a:latin typeface="Calibri" panose="020F0502020204030204" pitchFamily="34" charset="0"/>
              </a:rPr>
              <a:t>How do we select a capacity that is “just right”?</a:t>
            </a:r>
            <a:endParaRPr lang="en-US" sz="2800" b="1" dirty="0">
              <a:solidFill>
                <a:srgbClr val="3333CC"/>
              </a:solidFill>
              <a:latin typeface="Calibri" panose="020F0502020204030204" pitchFamily="34" charset="0"/>
            </a:endParaRPr>
          </a:p>
        </p:txBody>
      </p:sp>
      <p:sp>
        <p:nvSpPr>
          <p:cNvPr id="3" name="TextBox 2"/>
          <p:cNvSpPr txBox="1"/>
          <p:nvPr/>
        </p:nvSpPr>
        <p:spPr>
          <a:xfrm>
            <a:off x="1676400" y="1444498"/>
            <a:ext cx="7010400" cy="461665"/>
          </a:xfrm>
          <a:prstGeom prst="rect">
            <a:avLst/>
          </a:prstGeom>
          <a:solidFill>
            <a:schemeClr val="bg1">
              <a:lumMod val="95000"/>
            </a:schemeClr>
          </a:solidFill>
          <a:ln>
            <a:solidFill>
              <a:schemeClr val="tx1"/>
            </a:solidFill>
          </a:ln>
        </p:spPr>
        <p:txBody>
          <a:bodyPr wrap="square" rtlCol="0">
            <a:spAutoFit/>
          </a:bodyPr>
          <a:lstStyle/>
          <a:p>
            <a:r>
              <a:rPr lang="en-US" b="1" dirty="0" smtClean="0">
                <a:latin typeface="Calibri" panose="020F0502020204030204" pitchFamily="34" charset="0"/>
              </a:rPr>
              <a:t>1.  The process operation must always be safe.</a:t>
            </a:r>
            <a:endParaRPr lang="en-US" b="1" dirty="0">
              <a:latin typeface="Calibri" panose="020F0502020204030204" pitchFamily="34" charset="0"/>
            </a:endParaRPr>
          </a:p>
        </p:txBody>
      </p:sp>
      <p:sp>
        <p:nvSpPr>
          <p:cNvPr id="15" name="TextBox 14"/>
          <p:cNvSpPr txBox="1"/>
          <p:nvPr/>
        </p:nvSpPr>
        <p:spPr>
          <a:xfrm>
            <a:off x="1676400" y="2140093"/>
            <a:ext cx="7010400" cy="461665"/>
          </a:xfrm>
          <a:prstGeom prst="rect">
            <a:avLst/>
          </a:prstGeom>
          <a:solidFill>
            <a:schemeClr val="bg1">
              <a:lumMod val="95000"/>
            </a:schemeClr>
          </a:solidFill>
          <a:ln>
            <a:solidFill>
              <a:schemeClr val="tx1"/>
            </a:solidFill>
          </a:ln>
        </p:spPr>
        <p:txBody>
          <a:bodyPr wrap="square" rtlCol="0">
            <a:spAutoFit/>
          </a:bodyPr>
          <a:lstStyle/>
          <a:p>
            <a:pPr marL="401638" indent="-401638"/>
            <a:r>
              <a:rPr lang="en-US" b="1" dirty="0">
                <a:latin typeface="Calibri" panose="020F0502020204030204" pitchFamily="34" charset="0"/>
              </a:rPr>
              <a:t>2</a:t>
            </a:r>
            <a:r>
              <a:rPr lang="en-US" b="1" dirty="0" smtClean="0">
                <a:latin typeface="Calibri" panose="020F0502020204030204" pitchFamily="34" charset="0"/>
              </a:rPr>
              <a:t>.  We seek to avoid damage to expensive equipment. </a:t>
            </a:r>
            <a:endParaRPr lang="en-US" b="1" dirty="0">
              <a:latin typeface="Calibri" panose="020F0502020204030204" pitchFamily="34" charset="0"/>
            </a:endParaRPr>
          </a:p>
        </p:txBody>
      </p:sp>
      <p:sp>
        <p:nvSpPr>
          <p:cNvPr id="16" name="TextBox 15"/>
          <p:cNvSpPr txBox="1"/>
          <p:nvPr/>
        </p:nvSpPr>
        <p:spPr>
          <a:xfrm>
            <a:off x="1676400" y="2835688"/>
            <a:ext cx="7010400" cy="830997"/>
          </a:xfrm>
          <a:prstGeom prst="rect">
            <a:avLst/>
          </a:prstGeom>
          <a:solidFill>
            <a:schemeClr val="bg1">
              <a:lumMod val="95000"/>
            </a:schemeClr>
          </a:solidFill>
          <a:ln>
            <a:solidFill>
              <a:schemeClr val="tx1"/>
            </a:solidFill>
          </a:ln>
        </p:spPr>
        <p:txBody>
          <a:bodyPr wrap="square" rtlCol="0">
            <a:spAutoFit/>
          </a:bodyPr>
          <a:lstStyle/>
          <a:p>
            <a:pPr marL="401638" indent="-401638"/>
            <a:r>
              <a:rPr lang="en-US" b="1" dirty="0" smtClean="0">
                <a:latin typeface="Calibri" panose="020F0502020204030204" pitchFamily="34" charset="0"/>
              </a:rPr>
              <a:t>3.  We must produce products that satisfy quality requirements.</a:t>
            </a:r>
            <a:endParaRPr lang="en-US" b="1" dirty="0">
              <a:latin typeface="Calibri" panose="020F0502020204030204" pitchFamily="34" charset="0"/>
            </a:endParaRPr>
          </a:p>
        </p:txBody>
      </p:sp>
      <p:sp>
        <p:nvSpPr>
          <p:cNvPr id="17" name="TextBox 16"/>
          <p:cNvSpPr txBox="1"/>
          <p:nvPr/>
        </p:nvSpPr>
        <p:spPr>
          <a:xfrm>
            <a:off x="1676400" y="3900615"/>
            <a:ext cx="7010400" cy="830997"/>
          </a:xfrm>
          <a:prstGeom prst="rect">
            <a:avLst/>
          </a:prstGeom>
          <a:solidFill>
            <a:schemeClr val="bg1">
              <a:lumMod val="95000"/>
            </a:schemeClr>
          </a:solidFill>
          <a:ln>
            <a:solidFill>
              <a:schemeClr val="tx1"/>
            </a:solidFill>
          </a:ln>
        </p:spPr>
        <p:txBody>
          <a:bodyPr wrap="square" rtlCol="0">
            <a:spAutoFit/>
          </a:bodyPr>
          <a:lstStyle/>
          <a:p>
            <a:pPr marL="401638" indent="-401638"/>
            <a:r>
              <a:rPr lang="en-US" b="1" dirty="0">
                <a:latin typeface="Calibri" panose="020F0502020204030204" pitchFamily="34" charset="0"/>
              </a:rPr>
              <a:t>4</a:t>
            </a:r>
            <a:r>
              <a:rPr lang="en-US" b="1" dirty="0" smtClean="0">
                <a:latin typeface="Calibri" panose="020F0502020204030204" pitchFamily="34" charset="0"/>
              </a:rPr>
              <a:t>.  Capacity must satisfy 1-3 above for base case and frequently-occurring variability.</a:t>
            </a:r>
            <a:endParaRPr lang="en-US" b="1" dirty="0">
              <a:latin typeface="Calibri" panose="020F0502020204030204" pitchFamily="34" charset="0"/>
            </a:endParaRPr>
          </a:p>
        </p:txBody>
      </p:sp>
      <p:sp>
        <p:nvSpPr>
          <p:cNvPr id="18" name="TextBox 17"/>
          <p:cNvSpPr txBox="1"/>
          <p:nvPr/>
        </p:nvSpPr>
        <p:spPr>
          <a:xfrm>
            <a:off x="1676400" y="4965542"/>
            <a:ext cx="7010400" cy="830997"/>
          </a:xfrm>
          <a:prstGeom prst="rect">
            <a:avLst/>
          </a:prstGeom>
          <a:solidFill>
            <a:schemeClr val="bg1">
              <a:lumMod val="95000"/>
            </a:schemeClr>
          </a:solidFill>
          <a:ln>
            <a:solidFill>
              <a:schemeClr val="tx1"/>
            </a:solidFill>
          </a:ln>
        </p:spPr>
        <p:txBody>
          <a:bodyPr wrap="square" rtlCol="0">
            <a:spAutoFit/>
          </a:bodyPr>
          <a:lstStyle/>
          <a:p>
            <a:pPr marL="401638" indent="-401638"/>
            <a:r>
              <a:rPr lang="en-US" b="1" dirty="0" smtClean="0">
                <a:latin typeface="Calibri" panose="020F0502020204030204" pitchFamily="34" charset="0"/>
              </a:rPr>
              <a:t>5.  We can accept lower production rate for infrequent/abnormal production conditions.</a:t>
            </a:r>
            <a:endParaRPr lang="en-US" b="1" dirty="0">
              <a:latin typeface="Calibri" panose="020F0502020204030204" pitchFamily="34" charset="0"/>
            </a:endParaRPr>
          </a:p>
        </p:txBody>
      </p:sp>
      <p:sp>
        <p:nvSpPr>
          <p:cNvPr id="19" name="TextBox 18"/>
          <p:cNvSpPr txBox="1"/>
          <p:nvPr/>
        </p:nvSpPr>
        <p:spPr>
          <a:xfrm>
            <a:off x="1676400" y="6030469"/>
            <a:ext cx="7010400" cy="461665"/>
          </a:xfrm>
          <a:prstGeom prst="rect">
            <a:avLst/>
          </a:prstGeom>
          <a:solidFill>
            <a:schemeClr val="bg1">
              <a:lumMod val="95000"/>
            </a:schemeClr>
          </a:solidFill>
          <a:ln>
            <a:solidFill>
              <a:schemeClr val="tx1"/>
            </a:solidFill>
          </a:ln>
        </p:spPr>
        <p:txBody>
          <a:bodyPr wrap="square" rtlCol="0">
            <a:spAutoFit/>
          </a:bodyPr>
          <a:lstStyle/>
          <a:p>
            <a:pPr marL="401638" indent="-401638"/>
            <a:r>
              <a:rPr lang="en-US" b="1" dirty="0">
                <a:latin typeface="Calibri" panose="020F0502020204030204" pitchFamily="34" charset="0"/>
              </a:rPr>
              <a:t>6</a:t>
            </a:r>
            <a:r>
              <a:rPr lang="en-US" b="1" dirty="0" smtClean="0">
                <a:latin typeface="Calibri" panose="020F0502020204030204" pitchFamily="34" charset="0"/>
              </a:rPr>
              <a:t>.  We will stop production for extreme deviations.</a:t>
            </a:r>
            <a:endParaRPr lang="en-US" b="1" dirty="0">
              <a:latin typeface="Calibri" panose="020F0502020204030204" pitchFamily="34" charset="0"/>
            </a:endParaRPr>
          </a:p>
        </p:txBody>
      </p:sp>
    </p:spTree>
    <p:extLst>
      <p:ext uri="{BB962C8B-B14F-4D97-AF65-F5344CB8AC3E}">
        <p14:creationId xmlns:p14="http://schemas.microsoft.com/office/powerpoint/2010/main" val="322181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9" name="Text Box 15"/>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7900" name="Rectangle 16"/>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TextBox 13"/>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2" name="TextBox 1"/>
          <p:cNvSpPr txBox="1"/>
          <p:nvPr/>
        </p:nvSpPr>
        <p:spPr>
          <a:xfrm>
            <a:off x="1447800" y="687348"/>
            <a:ext cx="7467600" cy="523220"/>
          </a:xfrm>
          <a:prstGeom prst="rect">
            <a:avLst/>
          </a:prstGeom>
          <a:noFill/>
        </p:spPr>
        <p:txBody>
          <a:bodyPr wrap="square" rtlCol="0">
            <a:spAutoFit/>
          </a:bodyPr>
          <a:lstStyle/>
          <a:p>
            <a:pPr algn="ctr"/>
            <a:r>
              <a:rPr lang="en-US" sz="2800" b="1" dirty="0" smtClean="0">
                <a:solidFill>
                  <a:srgbClr val="3333CC"/>
                </a:solidFill>
              </a:rPr>
              <a:t>How do we select a capacity that is “just right”?</a:t>
            </a:r>
            <a:endParaRPr lang="en-US" sz="2800" b="1" dirty="0">
              <a:solidFill>
                <a:srgbClr val="3333CC"/>
              </a:solidFill>
            </a:endParaRPr>
          </a:p>
        </p:txBody>
      </p:sp>
      <p:sp>
        <p:nvSpPr>
          <p:cNvPr id="3" name="TextBox 2"/>
          <p:cNvSpPr txBox="1"/>
          <p:nvPr/>
        </p:nvSpPr>
        <p:spPr>
          <a:xfrm>
            <a:off x="1676400" y="1421592"/>
            <a:ext cx="7010400" cy="461665"/>
          </a:xfrm>
          <a:prstGeom prst="rect">
            <a:avLst/>
          </a:prstGeom>
          <a:solidFill>
            <a:schemeClr val="bg1">
              <a:lumMod val="95000"/>
            </a:schemeClr>
          </a:solidFill>
          <a:ln>
            <a:solidFill>
              <a:schemeClr val="tx1"/>
            </a:solidFill>
          </a:ln>
        </p:spPr>
        <p:txBody>
          <a:bodyPr wrap="square" rtlCol="0">
            <a:spAutoFit/>
          </a:bodyPr>
          <a:lstStyle/>
          <a:p>
            <a:r>
              <a:rPr lang="en-US" b="1" dirty="0" smtClean="0"/>
              <a:t>1.  The process operation must always be safe.</a:t>
            </a:r>
            <a:endParaRPr lang="en-US" b="1" dirty="0"/>
          </a:p>
        </p:txBody>
      </p:sp>
      <p:sp>
        <p:nvSpPr>
          <p:cNvPr id="15" name="TextBox 14"/>
          <p:cNvSpPr txBox="1"/>
          <p:nvPr/>
        </p:nvSpPr>
        <p:spPr>
          <a:xfrm>
            <a:off x="1676400" y="2094281"/>
            <a:ext cx="7010400" cy="830997"/>
          </a:xfrm>
          <a:prstGeom prst="rect">
            <a:avLst/>
          </a:prstGeom>
          <a:solidFill>
            <a:schemeClr val="bg1">
              <a:lumMod val="95000"/>
            </a:schemeClr>
          </a:solidFill>
          <a:ln>
            <a:solidFill>
              <a:schemeClr val="tx1"/>
            </a:solidFill>
          </a:ln>
        </p:spPr>
        <p:txBody>
          <a:bodyPr wrap="square" rtlCol="0">
            <a:spAutoFit/>
          </a:bodyPr>
          <a:lstStyle/>
          <a:p>
            <a:pPr marL="401638" indent="-401638"/>
            <a:r>
              <a:rPr lang="en-US" b="1" dirty="0"/>
              <a:t>2</a:t>
            </a:r>
            <a:r>
              <a:rPr lang="en-US" b="1" dirty="0" smtClean="0"/>
              <a:t>.  We seek to avoid damage to expensive equipment. </a:t>
            </a:r>
            <a:endParaRPr lang="en-US" b="1" dirty="0"/>
          </a:p>
        </p:txBody>
      </p:sp>
      <p:sp>
        <p:nvSpPr>
          <p:cNvPr id="16" name="TextBox 15"/>
          <p:cNvSpPr txBox="1"/>
          <p:nvPr/>
        </p:nvSpPr>
        <p:spPr>
          <a:xfrm>
            <a:off x="1676400" y="3092559"/>
            <a:ext cx="7010400" cy="830997"/>
          </a:xfrm>
          <a:prstGeom prst="rect">
            <a:avLst/>
          </a:prstGeom>
          <a:solidFill>
            <a:schemeClr val="bg1">
              <a:lumMod val="95000"/>
            </a:schemeClr>
          </a:solidFill>
          <a:ln>
            <a:solidFill>
              <a:schemeClr val="tx1"/>
            </a:solidFill>
          </a:ln>
        </p:spPr>
        <p:txBody>
          <a:bodyPr wrap="square" rtlCol="0">
            <a:spAutoFit/>
          </a:bodyPr>
          <a:lstStyle/>
          <a:p>
            <a:pPr marL="401638" indent="-401638"/>
            <a:r>
              <a:rPr lang="en-US" b="1" dirty="0" smtClean="0"/>
              <a:t>3.  We must produce products that satisfy quality requirements.</a:t>
            </a:r>
            <a:endParaRPr lang="en-US" b="1" dirty="0"/>
          </a:p>
        </p:txBody>
      </p:sp>
      <p:sp>
        <p:nvSpPr>
          <p:cNvPr id="17" name="TextBox 16"/>
          <p:cNvSpPr txBox="1"/>
          <p:nvPr/>
        </p:nvSpPr>
        <p:spPr>
          <a:xfrm>
            <a:off x="1676400" y="4047135"/>
            <a:ext cx="7010400" cy="830997"/>
          </a:xfrm>
          <a:prstGeom prst="rect">
            <a:avLst/>
          </a:prstGeom>
          <a:solidFill>
            <a:schemeClr val="bg1">
              <a:lumMod val="95000"/>
            </a:schemeClr>
          </a:solidFill>
          <a:ln>
            <a:solidFill>
              <a:schemeClr val="tx1"/>
            </a:solidFill>
          </a:ln>
        </p:spPr>
        <p:txBody>
          <a:bodyPr wrap="square" rtlCol="0">
            <a:spAutoFit/>
          </a:bodyPr>
          <a:lstStyle/>
          <a:p>
            <a:pPr marL="401638" indent="-401638"/>
            <a:r>
              <a:rPr lang="en-US" b="1" dirty="0"/>
              <a:t>4</a:t>
            </a:r>
            <a:r>
              <a:rPr lang="en-US" b="1" dirty="0" smtClean="0"/>
              <a:t>.  Capacity must satisfy 1-3 above for base case and frequently-occurring variability.</a:t>
            </a:r>
            <a:endParaRPr lang="en-US" b="1" dirty="0"/>
          </a:p>
        </p:txBody>
      </p:sp>
      <p:sp>
        <p:nvSpPr>
          <p:cNvPr id="4" name="TextBox 3"/>
          <p:cNvSpPr txBox="1"/>
          <p:nvPr/>
        </p:nvSpPr>
        <p:spPr>
          <a:xfrm>
            <a:off x="1676400" y="5638800"/>
            <a:ext cx="7010400" cy="1077218"/>
          </a:xfrm>
          <a:prstGeom prst="rect">
            <a:avLst/>
          </a:prstGeom>
          <a:solidFill>
            <a:schemeClr val="bg1">
              <a:lumMod val="95000"/>
            </a:schemeClr>
          </a:solidFill>
          <a:ln>
            <a:solidFill>
              <a:srgbClr val="FF0000"/>
            </a:solidFill>
          </a:ln>
        </p:spPr>
        <p:txBody>
          <a:bodyPr wrap="square" rtlCol="0">
            <a:spAutoFit/>
          </a:bodyPr>
          <a:lstStyle/>
          <a:p>
            <a:pPr algn="ctr"/>
            <a:r>
              <a:rPr lang="en-US" sz="3200" b="1" dirty="0" smtClean="0">
                <a:solidFill>
                  <a:srgbClr val="FF0000"/>
                </a:solidFill>
                <a:latin typeface="Calibri" panose="020F0502020204030204" pitchFamily="34" charset="0"/>
              </a:rPr>
              <a:t>We design for the </a:t>
            </a:r>
            <a:r>
              <a:rPr lang="en-US" sz="3200" b="1" u="sng" dirty="0" smtClean="0">
                <a:solidFill>
                  <a:srgbClr val="FF0000"/>
                </a:solidFill>
                <a:latin typeface="Calibri" panose="020F0502020204030204" pitchFamily="34" charset="0"/>
              </a:rPr>
              <a:t>smallest capacity </a:t>
            </a:r>
            <a:r>
              <a:rPr lang="en-US" sz="3200" b="1" dirty="0" smtClean="0">
                <a:solidFill>
                  <a:srgbClr val="FF0000"/>
                </a:solidFill>
                <a:latin typeface="Calibri" panose="020F0502020204030204" pitchFamily="34" charset="0"/>
              </a:rPr>
              <a:t>that satisfies 1-4 above.</a:t>
            </a:r>
            <a:endParaRPr lang="en-US" sz="3200" b="1" dirty="0">
              <a:solidFill>
                <a:srgbClr val="FF0000"/>
              </a:solidFill>
              <a:latin typeface="Calibri" panose="020F0502020204030204" pitchFamily="34" charset="0"/>
            </a:endParaRPr>
          </a:p>
        </p:txBody>
      </p:sp>
      <p:sp>
        <p:nvSpPr>
          <p:cNvPr id="5" name="TextBox 4"/>
          <p:cNvSpPr txBox="1"/>
          <p:nvPr/>
        </p:nvSpPr>
        <p:spPr>
          <a:xfrm>
            <a:off x="2819400" y="4987414"/>
            <a:ext cx="4191000" cy="584775"/>
          </a:xfrm>
          <a:prstGeom prst="rect">
            <a:avLst/>
          </a:prstGeom>
          <a:noFill/>
        </p:spPr>
        <p:txBody>
          <a:bodyPr wrap="square" rtlCol="0">
            <a:spAutoFit/>
          </a:bodyPr>
          <a:lstStyle/>
          <a:p>
            <a:pPr algn="ctr"/>
            <a:r>
              <a:rPr lang="en-US" sz="3200" b="1" dirty="0" smtClean="0">
                <a:solidFill>
                  <a:srgbClr val="FF0000"/>
                </a:solidFill>
                <a:latin typeface="Calibri" panose="020F0502020204030204" pitchFamily="34" charset="0"/>
              </a:rPr>
              <a:t>Conclusion</a:t>
            </a:r>
            <a:endParaRPr lang="en-US" sz="32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50112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9" name="Text Box 15"/>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7900" name="Rectangle 16"/>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TextBox 13"/>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29" name="TextBox 28"/>
          <p:cNvSpPr txBox="1"/>
          <p:nvPr/>
        </p:nvSpPr>
        <p:spPr>
          <a:xfrm>
            <a:off x="1740471" y="779272"/>
            <a:ext cx="7010400" cy="1077218"/>
          </a:xfrm>
          <a:prstGeom prst="rect">
            <a:avLst/>
          </a:prstGeom>
          <a:solidFill>
            <a:schemeClr val="bg1">
              <a:lumMod val="95000"/>
            </a:schemeClr>
          </a:solidFill>
          <a:ln>
            <a:solidFill>
              <a:srgbClr val="FF0000"/>
            </a:solidFill>
          </a:ln>
        </p:spPr>
        <p:txBody>
          <a:bodyPr wrap="square" rtlCol="0">
            <a:spAutoFit/>
          </a:bodyPr>
          <a:lstStyle/>
          <a:p>
            <a:pPr algn="ctr"/>
            <a:r>
              <a:rPr lang="en-US" sz="3200" b="1" dirty="0" smtClean="0">
                <a:solidFill>
                  <a:srgbClr val="FF0000"/>
                </a:solidFill>
                <a:latin typeface="Calibri" panose="020F0502020204030204" pitchFamily="34" charset="0"/>
              </a:rPr>
              <a:t>We design for the </a:t>
            </a:r>
            <a:r>
              <a:rPr lang="en-US" sz="3200" b="1" u="sng" dirty="0" smtClean="0">
                <a:solidFill>
                  <a:srgbClr val="FF0000"/>
                </a:solidFill>
                <a:latin typeface="Calibri" panose="020F0502020204030204" pitchFamily="34" charset="0"/>
              </a:rPr>
              <a:t>smallest capacity </a:t>
            </a:r>
            <a:r>
              <a:rPr lang="en-US" sz="3200" b="1" dirty="0" smtClean="0">
                <a:solidFill>
                  <a:srgbClr val="FF0000"/>
                </a:solidFill>
                <a:latin typeface="Calibri" panose="020F0502020204030204" pitchFamily="34" charset="0"/>
              </a:rPr>
              <a:t>that satisfies 1-4 above.</a:t>
            </a:r>
            <a:endParaRPr lang="en-US" sz="3200" b="1" dirty="0">
              <a:solidFill>
                <a:srgbClr val="FF0000"/>
              </a:solidFill>
              <a:latin typeface="Calibri" panose="020F0502020204030204" pitchFamily="34" charset="0"/>
            </a:endParaRPr>
          </a:p>
        </p:txBody>
      </p:sp>
      <p:grpSp>
        <p:nvGrpSpPr>
          <p:cNvPr id="30" name="Group 29"/>
          <p:cNvGrpSpPr/>
          <p:nvPr/>
        </p:nvGrpSpPr>
        <p:grpSpPr>
          <a:xfrm>
            <a:off x="1728279" y="1954395"/>
            <a:ext cx="2480441" cy="2448256"/>
            <a:chOff x="1728279" y="1954395"/>
            <a:chExt cx="2480441" cy="2448256"/>
          </a:xfrm>
        </p:grpSpPr>
        <p:grpSp>
          <p:nvGrpSpPr>
            <p:cNvPr id="26" name="Group 25"/>
            <p:cNvGrpSpPr/>
            <p:nvPr/>
          </p:nvGrpSpPr>
          <p:grpSpPr>
            <a:xfrm>
              <a:off x="1728279" y="2438400"/>
              <a:ext cx="2426732" cy="1964251"/>
              <a:chOff x="1728279" y="2438400"/>
              <a:chExt cx="2426732" cy="1964251"/>
            </a:xfrm>
          </p:grpSpPr>
          <p:cxnSp>
            <p:nvCxnSpPr>
              <p:cNvPr id="6" name="Elbow Connector 5"/>
              <p:cNvCxnSpPr/>
              <p:nvPr/>
            </p:nvCxnSpPr>
            <p:spPr bwMode="auto">
              <a:xfrm>
                <a:off x="2173811" y="2514600"/>
                <a:ext cx="1828800" cy="1524000"/>
              </a:xfrm>
              <a:prstGeom prst="bentConnector3">
                <a:avLst>
                  <a:gd name="adj1" fmla="val 0"/>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H="1">
                <a:off x="2326211" y="2514600"/>
                <a:ext cx="685800" cy="6096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2783411" y="2514600"/>
                <a:ext cx="1066800" cy="533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H="1">
                <a:off x="3164411" y="2438400"/>
                <a:ext cx="990600" cy="1295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H="1">
                <a:off x="2783411" y="3581400"/>
                <a:ext cx="53340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2478611" y="2743200"/>
                <a:ext cx="457200" cy="11430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Freeform 23"/>
              <p:cNvSpPr/>
              <p:nvPr/>
            </p:nvSpPr>
            <p:spPr bwMode="auto">
              <a:xfrm>
                <a:off x="2893139" y="2938272"/>
                <a:ext cx="320040" cy="265176"/>
              </a:xfrm>
              <a:custGeom>
                <a:avLst/>
                <a:gdLst>
                  <a:gd name="connsiteX0" fmla="*/ 109728 w 320040"/>
                  <a:gd name="connsiteY0" fmla="*/ 27432 h 265176"/>
                  <a:gd name="connsiteX1" fmla="*/ 109728 w 320040"/>
                  <a:gd name="connsiteY1" fmla="*/ 27432 h 265176"/>
                  <a:gd name="connsiteX2" fmla="*/ 0 w 320040"/>
                  <a:gd name="connsiteY2" fmla="*/ 137160 h 265176"/>
                  <a:gd name="connsiteX3" fmla="*/ 0 w 320040"/>
                  <a:gd name="connsiteY3" fmla="*/ 146304 h 265176"/>
                  <a:gd name="connsiteX4" fmla="*/ 73152 w 320040"/>
                  <a:gd name="connsiteY4" fmla="*/ 219456 h 265176"/>
                  <a:gd name="connsiteX5" fmla="*/ 173736 w 320040"/>
                  <a:gd name="connsiteY5" fmla="*/ 265176 h 265176"/>
                  <a:gd name="connsiteX6" fmla="*/ 274320 w 320040"/>
                  <a:gd name="connsiteY6" fmla="*/ 182880 h 265176"/>
                  <a:gd name="connsiteX7" fmla="*/ 320040 w 320040"/>
                  <a:gd name="connsiteY7" fmla="*/ 82296 h 265176"/>
                  <a:gd name="connsiteX8" fmla="*/ 219456 w 320040"/>
                  <a:gd name="connsiteY8" fmla="*/ 0 h 265176"/>
                  <a:gd name="connsiteX9" fmla="*/ 109728 w 320040"/>
                  <a:gd name="connsiteY9" fmla="*/ 27432 h 26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040" h="265176">
                    <a:moveTo>
                      <a:pt x="109728" y="27432"/>
                    </a:moveTo>
                    <a:lnTo>
                      <a:pt x="109728" y="27432"/>
                    </a:lnTo>
                    <a:lnTo>
                      <a:pt x="0" y="137160"/>
                    </a:lnTo>
                    <a:lnTo>
                      <a:pt x="0" y="146304"/>
                    </a:lnTo>
                    <a:lnTo>
                      <a:pt x="73152" y="219456"/>
                    </a:lnTo>
                    <a:lnTo>
                      <a:pt x="173736" y="265176"/>
                    </a:lnTo>
                    <a:lnTo>
                      <a:pt x="274320" y="182880"/>
                    </a:lnTo>
                    <a:lnTo>
                      <a:pt x="320040" y="82296"/>
                    </a:lnTo>
                    <a:lnTo>
                      <a:pt x="219456" y="0"/>
                    </a:lnTo>
                    <a:lnTo>
                      <a:pt x="109728" y="27432"/>
                    </a:lnTo>
                    <a:close/>
                  </a:path>
                </a:pathLst>
              </a:custGeom>
              <a:solidFill>
                <a:srgbClr val="FFFF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TextBox 24"/>
              <p:cNvSpPr txBox="1"/>
              <p:nvPr/>
            </p:nvSpPr>
            <p:spPr>
              <a:xfrm>
                <a:off x="2579195" y="4125652"/>
                <a:ext cx="1295400" cy="276999"/>
              </a:xfrm>
              <a:prstGeom prst="rect">
                <a:avLst/>
              </a:prstGeom>
              <a:noFill/>
            </p:spPr>
            <p:txBody>
              <a:bodyPr wrap="square" rtlCol="0">
                <a:spAutoFit/>
              </a:bodyPr>
              <a:lstStyle/>
              <a:p>
                <a:r>
                  <a:rPr lang="en-US" sz="1200" dirty="0" smtClean="0">
                    <a:latin typeface="Calibri" panose="020F0502020204030204" pitchFamily="34" charset="0"/>
                  </a:rPr>
                  <a:t>Variable 1</a:t>
                </a:r>
                <a:endParaRPr lang="en-US" sz="1200" dirty="0">
                  <a:latin typeface="Calibri" panose="020F0502020204030204" pitchFamily="34" charset="0"/>
                </a:endParaRPr>
              </a:p>
            </p:txBody>
          </p:sp>
          <p:sp>
            <p:nvSpPr>
              <p:cNvPr id="28" name="TextBox 27"/>
              <p:cNvSpPr txBox="1"/>
              <p:nvPr/>
            </p:nvSpPr>
            <p:spPr>
              <a:xfrm>
                <a:off x="1728279" y="2790444"/>
                <a:ext cx="369332" cy="838200"/>
              </a:xfrm>
              <a:prstGeom prst="rect">
                <a:avLst/>
              </a:prstGeom>
              <a:noFill/>
            </p:spPr>
            <p:txBody>
              <a:bodyPr vert="vert270" wrap="square" rtlCol="0">
                <a:spAutoFit/>
              </a:bodyPr>
              <a:lstStyle/>
              <a:p>
                <a:r>
                  <a:rPr lang="en-US" sz="1200" dirty="0" smtClean="0">
                    <a:latin typeface="Calibri" panose="020F0502020204030204" pitchFamily="34" charset="0"/>
                  </a:rPr>
                  <a:t>Variable 2</a:t>
                </a:r>
                <a:endParaRPr lang="en-US" sz="1200" dirty="0">
                  <a:latin typeface="Calibri" panose="020F0502020204030204" pitchFamily="34" charset="0"/>
                </a:endParaRPr>
              </a:p>
            </p:txBody>
          </p:sp>
        </p:grpSp>
        <p:sp>
          <p:nvSpPr>
            <p:cNvPr id="27" name="TextBox 26"/>
            <p:cNvSpPr txBox="1"/>
            <p:nvPr/>
          </p:nvSpPr>
          <p:spPr>
            <a:xfrm>
              <a:off x="1995121" y="1954395"/>
              <a:ext cx="2213599" cy="276999"/>
            </a:xfrm>
            <a:prstGeom prst="rect">
              <a:avLst/>
            </a:prstGeom>
            <a:noFill/>
          </p:spPr>
          <p:txBody>
            <a:bodyPr wrap="square" rtlCol="0">
              <a:spAutoFit/>
            </a:bodyPr>
            <a:lstStyle/>
            <a:p>
              <a:r>
                <a:rPr lang="en-US" sz="1200" b="1" dirty="0" smtClean="0">
                  <a:solidFill>
                    <a:srgbClr val="FF0000"/>
                  </a:solidFill>
                  <a:latin typeface="Calibri" panose="020F0502020204030204" pitchFamily="34" charset="0"/>
                </a:rPr>
                <a:t>Equipment capacity too large</a:t>
              </a:r>
              <a:endParaRPr lang="en-US" sz="1200" b="1" dirty="0">
                <a:solidFill>
                  <a:srgbClr val="FF0000"/>
                </a:solidFill>
                <a:latin typeface="Calibri" panose="020F0502020204030204" pitchFamily="34" charset="0"/>
              </a:endParaRPr>
            </a:p>
          </p:txBody>
        </p:sp>
      </p:grpSp>
      <p:grpSp>
        <p:nvGrpSpPr>
          <p:cNvPr id="54" name="Group 53"/>
          <p:cNvGrpSpPr/>
          <p:nvPr/>
        </p:nvGrpSpPr>
        <p:grpSpPr>
          <a:xfrm>
            <a:off x="5943600" y="2062082"/>
            <a:ext cx="2494788" cy="2337931"/>
            <a:chOff x="5943600" y="2062082"/>
            <a:chExt cx="2494788" cy="2337931"/>
          </a:xfrm>
        </p:grpSpPr>
        <p:grpSp>
          <p:nvGrpSpPr>
            <p:cNvPr id="31" name="Group 30"/>
            <p:cNvGrpSpPr/>
            <p:nvPr/>
          </p:nvGrpSpPr>
          <p:grpSpPr>
            <a:xfrm>
              <a:off x="5943600" y="2435762"/>
              <a:ext cx="2426732" cy="1964251"/>
              <a:chOff x="1728279" y="2438400"/>
              <a:chExt cx="2426732" cy="1964251"/>
            </a:xfrm>
          </p:grpSpPr>
          <p:cxnSp>
            <p:nvCxnSpPr>
              <p:cNvPr id="32" name="Elbow Connector 31"/>
              <p:cNvCxnSpPr/>
              <p:nvPr/>
            </p:nvCxnSpPr>
            <p:spPr bwMode="auto">
              <a:xfrm>
                <a:off x="2173811" y="2514600"/>
                <a:ext cx="1828800" cy="1524000"/>
              </a:xfrm>
              <a:prstGeom prst="bentConnector3">
                <a:avLst>
                  <a:gd name="adj1" fmla="val 0"/>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flipH="1">
                <a:off x="2326211" y="2514600"/>
                <a:ext cx="685800" cy="6096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2783411" y="2514600"/>
                <a:ext cx="1066800" cy="533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flipH="1">
                <a:off x="3164411" y="2438400"/>
                <a:ext cx="990600" cy="1295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flipH="1">
                <a:off x="2783411" y="3581400"/>
                <a:ext cx="533400" cy="152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a:off x="2478611" y="2743200"/>
                <a:ext cx="457200" cy="1143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Freeform 37"/>
              <p:cNvSpPr/>
              <p:nvPr/>
            </p:nvSpPr>
            <p:spPr bwMode="auto">
              <a:xfrm>
                <a:off x="2201767" y="2596226"/>
                <a:ext cx="1752600" cy="1077652"/>
              </a:xfrm>
              <a:custGeom>
                <a:avLst/>
                <a:gdLst>
                  <a:gd name="connsiteX0" fmla="*/ 109728 w 320040"/>
                  <a:gd name="connsiteY0" fmla="*/ 27432 h 265176"/>
                  <a:gd name="connsiteX1" fmla="*/ 109728 w 320040"/>
                  <a:gd name="connsiteY1" fmla="*/ 27432 h 265176"/>
                  <a:gd name="connsiteX2" fmla="*/ 0 w 320040"/>
                  <a:gd name="connsiteY2" fmla="*/ 137160 h 265176"/>
                  <a:gd name="connsiteX3" fmla="*/ 0 w 320040"/>
                  <a:gd name="connsiteY3" fmla="*/ 146304 h 265176"/>
                  <a:gd name="connsiteX4" fmla="*/ 73152 w 320040"/>
                  <a:gd name="connsiteY4" fmla="*/ 219456 h 265176"/>
                  <a:gd name="connsiteX5" fmla="*/ 173736 w 320040"/>
                  <a:gd name="connsiteY5" fmla="*/ 265176 h 265176"/>
                  <a:gd name="connsiteX6" fmla="*/ 274320 w 320040"/>
                  <a:gd name="connsiteY6" fmla="*/ 182880 h 265176"/>
                  <a:gd name="connsiteX7" fmla="*/ 320040 w 320040"/>
                  <a:gd name="connsiteY7" fmla="*/ 82296 h 265176"/>
                  <a:gd name="connsiteX8" fmla="*/ 219456 w 320040"/>
                  <a:gd name="connsiteY8" fmla="*/ 0 h 265176"/>
                  <a:gd name="connsiteX9" fmla="*/ 109728 w 320040"/>
                  <a:gd name="connsiteY9" fmla="*/ 27432 h 26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040" h="265176">
                    <a:moveTo>
                      <a:pt x="109728" y="27432"/>
                    </a:moveTo>
                    <a:lnTo>
                      <a:pt x="109728" y="27432"/>
                    </a:lnTo>
                    <a:lnTo>
                      <a:pt x="0" y="137160"/>
                    </a:lnTo>
                    <a:lnTo>
                      <a:pt x="0" y="146304"/>
                    </a:lnTo>
                    <a:lnTo>
                      <a:pt x="73152" y="219456"/>
                    </a:lnTo>
                    <a:lnTo>
                      <a:pt x="173736" y="265176"/>
                    </a:lnTo>
                    <a:lnTo>
                      <a:pt x="274320" y="182880"/>
                    </a:lnTo>
                    <a:lnTo>
                      <a:pt x="320040" y="82296"/>
                    </a:lnTo>
                    <a:lnTo>
                      <a:pt x="219456" y="0"/>
                    </a:lnTo>
                    <a:lnTo>
                      <a:pt x="109728" y="27432"/>
                    </a:lnTo>
                    <a:close/>
                  </a:path>
                </a:pathLst>
              </a:custGeom>
              <a:solidFill>
                <a:srgbClr val="FFFF00">
                  <a:alpha val="51000"/>
                </a:srgb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9" name="TextBox 38"/>
              <p:cNvSpPr txBox="1"/>
              <p:nvPr/>
            </p:nvSpPr>
            <p:spPr>
              <a:xfrm>
                <a:off x="2579195" y="4125652"/>
                <a:ext cx="1295400" cy="276999"/>
              </a:xfrm>
              <a:prstGeom prst="rect">
                <a:avLst/>
              </a:prstGeom>
              <a:noFill/>
            </p:spPr>
            <p:txBody>
              <a:bodyPr wrap="square" rtlCol="0">
                <a:spAutoFit/>
              </a:bodyPr>
              <a:lstStyle/>
              <a:p>
                <a:r>
                  <a:rPr lang="en-US" sz="1200" dirty="0" smtClean="0">
                    <a:latin typeface="Calibri" panose="020F0502020204030204" pitchFamily="34" charset="0"/>
                  </a:rPr>
                  <a:t>Variable 1</a:t>
                </a:r>
                <a:endParaRPr lang="en-US" sz="1200" dirty="0">
                  <a:latin typeface="Calibri" panose="020F0502020204030204" pitchFamily="34" charset="0"/>
                </a:endParaRPr>
              </a:p>
            </p:txBody>
          </p:sp>
          <p:sp>
            <p:nvSpPr>
              <p:cNvPr id="40" name="TextBox 39"/>
              <p:cNvSpPr txBox="1"/>
              <p:nvPr/>
            </p:nvSpPr>
            <p:spPr>
              <a:xfrm>
                <a:off x="1728279" y="2790444"/>
                <a:ext cx="369332" cy="838200"/>
              </a:xfrm>
              <a:prstGeom prst="rect">
                <a:avLst/>
              </a:prstGeom>
              <a:noFill/>
            </p:spPr>
            <p:txBody>
              <a:bodyPr vert="vert270" wrap="square" rtlCol="0">
                <a:spAutoFit/>
              </a:bodyPr>
              <a:lstStyle/>
              <a:p>
                <a:r>
                  <a:rPr lang="en-US" sz="1200" dirty="0" smtClean="0">
                    <a:latin typeface="Calibri" panose="020F0502020204030204" pitchFamily="34" charset="0"/>
                  </a:rPr>
                  <a:t>Variable 2</a:t>
                </a:r>
                <a:endParaRPr lang="en-US" sz="1200" dirty="0">
                  <a:latin typeface="Calibri" panose="020F0502020204030204" pitchFamily="34" charset="0"/>
                </a:endParaRPr>
              </a:p>
            </p:txBody>
          </p:sp>
        </p:grpSp>
        <p:sp>
          <p:nvSpPr>
            <p:cNvPr id="52" name="TextBox 51"/>
            <p:cNvSpPr txBox="1"/>
            <p:nvPr/>
          </p:nvSpPr>
          <p:spPr>
            <a:xfrm>
              <a:off x="6321076" y="2062082"/>
              <a:ext cx="2117312" cy="276999"/>
            </a:xfrm>
            <a:prstGeom prst="rect">
              <a:avLst/>
            </a:prstGeom>
            <a:noFill/>
          </p:spPr>
          <p:txBody>
            <a:bodyPr wrap="square" rtlCol="0">
              <a:spAutoFit/>
            </a:bodyPr>
            <a:lstStyle/>
            <a:p>
              <a:r>
                <a:rPr lang="en-US" sz="1200" b="1" dirty="0" smtClean="0">
                  <a:solidFill>
                    <a:srgbClr val="FF0000"/>
                  </a:solidFill>
                  <a:latin typeface="Calibri" panose="020F0502020204030204" pitchFamily="34" charset="0"/>
                </a:rPr>
                <a:t>Equipment capacity too small</a:t>
              </a:r>
              <a:endParaRPr lang="en-US" sz="1200" b="1" dirty="0">
                <a:solidFill>
                  <a:srgbClr val="FF0000"/>
                </a:solidFill>
                <a:latin typeface="Calibri" panose="020F0502020204030204" pitchFamily="34" charset="0"/>
              </a:endParaRPr>
            </a:p>
          </p:txBody>
        </p:sp>
      </p:grpSp>
      <p:grpSp>
        <p:nvGrpSpPr>
          <p:cNvPr id="51" name="Group 50"/>
          <p:cNvGrpSpPr/>
          <p:nvPr/>
        </p:nvGrpSpPr>
        <p:grpSpPr>
          <a:xfrm>
            <a:off x="3745468" y="4460626"/>
            <a:ext cx="2488386" cy="2347075"/>
            <a:chOff x="3745468" y="4460626"/>
            <a:chExt cx="2488386" cy="2347075"/>
          </a:xfrm>
        </p:grpSpPr>
        <p:grpSp>
          <p:nvGrpSpPr>
            <p:cNvPr id="41" name="Group 40"/>
            <p:cNvGrpSpPr/>
            <p:nvPr/>
          </p:nvGrpSpPr>
          <p:grpSpPr>
            <a:xfrm>
              <a:off x="3745468" y="4843450"/>
              <a:ext cx="2426732" cy="1964251"/>
              <a:chOff x="1728279" y="2438400"/>
              <a:chExt cx="2426732" cy="1964251"/>
            </a:xfrm>
          </p:grpSpPr>
          <p:cxnSp>
            <p:nvCxnSpPr>
              <p:cNvPr id="42" name="Elbow Connector 41"/>
              <p:cNvCxnSpPr/>
              <p:nvPr/>
            </p:nvCxnSpPr>
            <p:spPr bwMode="auto">
              <a:xfrm>
                <a:off x="2173811" y="2514600"/>
                <a:ext cx="1828800" cy="1524000"/>
              </a:xfrm>
              <a:prstGeom prst="bentConnector3">
                <a:avLst>
                  <a:gd name="adj1" fmla="val 0"/>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p:nvPr/>
            </p:nvCxnSpPr>
            <p:spPr bwMode="auto">
              <a:xfrm flipH="1">
                <a:off x="2326211" y="2514600"/>
                <a:ext cx="685800" cy="6096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a:off x="2783411" y="2514600"/>
                <a:ext cx="1066800" cy="533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flipH="1">
                <a:off x="3164411" y="2438400"/>
                <a:ext cx="990600" cy="1295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H="1">
                <a:off x="2783411" y="3581400"/>
                <a:ext cx="533400" cy="1524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a:off x="2478611" y="2743200"/>
                <a:ext cx="457200" cy="11430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Freeform 47"/>
              <p:cNvSpPr/>
              <p:nvPr/>
            </p:nvSpPr>
            <p:spPr bwMode="auto">
              <a:xfrm>
                <a:off x="2674945" y="2790444"/>
                <a:ext cx="914400" cy="714756"/>
              </a:xfrm>
              <a:custGeom>
                <a:avLst/>
                <a:gdLst>
                  <a:gd name="connsiteX0" fmla="*/ 109728 w 320040"/>
                  <a:gd name="connsiteY0" fmla="*/ 27432 h 265176"/>
                  <a:gd name="connsiteX1" fmla="*/ 109728 w 320040"/>
                  <a:gd name="connsiteY1" fmla="*/ 27432 h 265176"/>
                  <a:gd name="connsiteX2" fmla="*/ 0 w 320040"/>
                  <a:gd name="connsiteY2" fmla="*/ 137160 h 265176"/>
                  <a:gd name="connsiteX3" fmla="*/ 0 w 320040"/>
                  <a:gd name="connsiteY3" fmla="*/ 146304 h 265176"/>
                  <a:gd name="connsiteX4" fmla="*/ 73152 w 320040"/>
                  <a:gd name="connsiteY4" fmla="*/ 219456 h 265176"/>
                  <a:gd name="connsiteX5" fmla="*/ 173736 w 320040"/>
                  <a:gd name="connsiteY5" fmla="*/ 265176 h 265176"/>
                  <a:gd name="connsiteX6" fmla="*/ 274320 w 320040"/>
                  <a:gd name="connsiteY6" fmla="*/ 182880 h 265176"/>
                  <a:gd name="connsiteX7" fmla="*/ 320040 w 320040"/>
                  <a:gd name="connsiteY7" fmla="*/ 82296 h 265176"/>
                  <a:gd name="connsiteX8" fmla="*/ 219456 w 320040"/>
                  <a:gd name="connsiteY8" fmla="*/ 0 h 265176"/>
                  <a:gd name="connsiteX9" fmla="*/ 109728 w 320040"/>
                  <a:gd name="connsiteY9" fmla="*/ 27432 h 26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040" h="265176">
                    <a:moveTo>
                      <a:pt x="109728" y="27432"/>
                    </a:moveTo>
                    <a:lnTo>
                      <a:pt x="109728" y="27432"/>
                    </a:lnTo>
                    <a:lnTo>
                      <a:pt x="0" y="137160"/>
                    </a:lnTo>
                    <a:lnTo>
                      <a:pt x="0" y="146304"/>
                    </a:lnTo>
                    <a:lnTo>
                      <a:pt x="73152" y="219456"/>
                    </a:lnTo>
                    <a:lnTo>
                      <a:pt x="173736" y="265176"/>
                    </a:lnTo>
                    <a:lnTo>
                      <a:pt x="274320" y="182880"/>
                    </a:lnTo>
                    <a:lnTo>
                      <a:pt x="320040" y="82296"/>
                    </a:lnTo>
                    <a:lnTo>
                      <a:pt x="219456" y="0"/>
                    </a:lnTo>
                    <a:lnTo>
                      <a:pt x="109728" y="27432"/>
                    </a:lnTo>
                    <a:close/>
                  </a:path>
                </a:pathLst>
              </a:custGeom>
              <a:solidFill>
                <a:srgbClr val="FFFF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 name="TextBox 48"/>
              <p:cNvSpPr txBox="1"/>
              <p:nvPr/>
            </p:nvSpPr>
            <p:spPr>
              <a:xfrm>
                <a:off x="2579195" y="4125652"/>
                <a:ext cx="1295400" cy="276999"/>
              </a:xfrm>
              <a:prstGeom prst="rect">
                <a:avLst/>
              </a:prstGeom>
              <a:noFill/>
            </p:spPr>
            <p:txBody>
              <a:bodyPr wrap="square" rtlCol="0">
                <a:spAutoFit/>
              </a:bodyPr>
              <a:lstStyle/>
              <a:p>
                <a:r>
                  <a:rPr lang="en-US" sz="1200" dirty="0" smtClean="0">
                    <a:latin typeface="Calibri" panose="020F0502020204030204" pitchFamily="34" charset="0"/>
                  </a:rPr>
                  <a:t>Variable 1</a:t>
                </a:r>
                <a:endParaRPr lang="en-US" sz="1200" dirty="0">
                  <a:latin typeface="Calibri" panose="020F0502020204030204" pitchFamily="34" charset="0"/>
                </a:endParaRPr>
              </a:p>
            </p:txBody>
          </p:sp>
          <p:sp>
            <p:nvSpPr>
              <p:cNvPr id="50" name="TextBox 49"/>
              <p:cNvSpPr txBox="1"/>
              <p:nvPr/>
            </p:nvSpPr>
            <p:spPr>
              <a:xfrm>
                <a:off x="1728279" y="2790444"/>
                <a:ext cx="369332" cy="838200"/>
              </a:xfrm>
              <a:prstGeom prst="rect">
                <a:avLst/>
              </a:prstGeom>
              <a:noFill/>
            </p:spPr>
            <p:txBody>
              <a:bodyPr vert="vert270" wrap="square" rtlCol="0">
                <a:spAutoFit/>
              </a:bodyPr>
              <a:lstStyle/>
              <a:p>
                <a:r>
                  <a:rPr lang="en-US" sz="1200" dirty="0" smtClean="0">
                    <a:latin typeface="Calibri" panose="020F0502020204030204" pitchFamily="34" charset="0"/>
                  </a:rPr>
                  <a:t>Variable 2</a:t>
                </a:r>
                <a:endParaRPr lang="en-US" sz="1200" dirty="0">
                  <a:latin typeface="Calibri" panose="020F0502020204030204" pitchFamily="34" charset="0"/>
                </a:endParaRPr>
              </a:p>
            </p:txBody>
          </p:sp>
        </p:grpSp>
        <p:sp>
          <p:nvSpPr>
            <p:cNvPr id="53" name="TextBox 52"/>
            <p:cNvSpPr txBox="1"/>
            <p:nvPr/>
          </p:nvSpPr>
          <p:spPr>
            <a:xfrm>
              <a:off x="4208720" y="4460626"/>
              <a:ext cx="2025134" cy="276999"/>
            </a:xfrm>
            <a:prstGeom prst="rect">
              <a:avLst/>
            </a:prstGeom>
            <a:noFill/>
          </p:spPr>
          <p:txBody>
            <a:bodyPr wrap="square" rtlCol="0">
              <a:spAutoFit/>
            </a:bodyPr>
            <a:lstStyle/>
            <a:p>
              <a:r>
                <a:rPr lang="en-US" sz="1200" b="1" dirty="0" smtClean="0">
                  <a:solidFill>
                    <a:srgbClr val="FF0000"/>
                  </a:solidFill>
                  <a:latin typeface="Calibri" panose="020F0502020204030204" pitchFamily="34" charset="0"/>
                </a:rPr>
                <a:t>Equipment capacity OK</a:t>
              </a:r>
              <a:endParaRPr lang="en-US" sz="1200" b="1" dirty="0">
                <a:solidFill>
                  <a:srgbClr val="FF0000"/>
                </a:solidFill>
                <a:latin typeface="Calibri" panose="020F0502020204030204" pitchFamily="34" charset="0"/>
              </a:endParaRPr>
            </a:p>
          </p:txBody>
        </p:sp>
      </p:grpSp>
    </p:spTree>
    <p:extLst>
      <p:ext uri="{BB962C8B-B14F-4D97-AF65-F5344CB8AC3E}">
        <p14:creationId xmlns:p14="http://schemas.microsoft.com/office/powerpoint/2010/main" val="145130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randombar(horizontal)">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randombar(horizontal)">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1104900" y="3525838"/>
          <a:ext cx="4495800" cy="3367087"/>
        </p:xfrm>
        <a:graphic>
          <a:graphicData uri="http://schemas.openxmlformats.org/presentationml/2006/ole">
            <mc:AlternateContent xmlns:mc="http://schemas.openxmlformats.org/markup-compatibility/2006">
              <mc:Choice xmlns:v="urn:schemas-microsoft-com:vml" Requires="v">
                <p:oleObj spid="_x0000_s7268" name="Slide" r:id="rId4" imgW="4443435" imgH="3330977" progId="PowerPoint.Slide.8">
                  <p:embed/>
                </p:oleObj>
              </mc:Choice>
              <mc:Fallback>
                <p:oleObj name="Slide" r:id="rId4" imgW="4443435" imgH="3330977"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00" y="3525838"/>
                        <a:ext cx="4495800" cy="336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171" name="Group 8"/>
          <p:cNvGrpSpPr>
            <a:grpSpLocks/>
          </p:cNvGrpSpPr>
          <p:nvPr/>
        </p:nvGrpSpPr>
        <p:grpSpPr bwMode="auto">
          <a:xfrm>
            <a:off x="5600700" y="3878262"/>
            <a:ext cx="3459163" cy="2662238"/>
            <a:chOff x="3024" y="1951"/>
            <a:chExt cx="2544" cy="2224"/>
          </a:xfrm>
        </p:grpSpPr>
        <p:graphicFrame>
          <p:nvGraphicFramePr>
            <p:cNvPr id="7176" name="Object 9"/>
            <p:cNvGraphicFramePr>
              <a:graphicFrameLocks noChangeAspect="1"/>
            </p:cNvGraphicFramePr>
            <p:nvPr/>
          </p:nvGraphicFramePr>
          <p:xfrm>
            <a:off x="3024" y="1951"/>
            <a:ext cx="2544" cy="2224"/>
          </p:xfrm>
          <a:graphic>
            <a:graphicData uri="http://schemas.openxmlformats.org/presentationml/2006/ole">
              <mc:AlternateContent xmlns:mc="http://schemas.openxmlformats.org/markup-compatibility/2006">
                <mc:Choice xmlns:v="urn:schemas-microsoft-com:vml" Requires="v">
                  <p:oleObj spid="_x0000_s7269" name="Slide" r:id="rId6" imgW="6477015" imgH="4661933" progId="PowerPoint.Slide.8">
                    <p:embed/>
                  </p:oleObj>
                </mc:Choice>
                <mc:Fallback>
                  <p:oleObj name="Slide" r:id="rId6" imgW="6477015" imgH="4661933" progId="PowerPoint.Slide.8">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4" y="1951"/>
                          <a:ext cx="2544" cy="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7" name="Text Box 10"/>
            <p:cNvSpPr txBox="1">
              <a:spLocks noChangeArrowheads="1"/>
            </p:cNvSpPr>
            <p:nvPr/>
          </p:nvSpPr>
          <p:spPr bwMode="auto">
            <a:xfrm>
              <a:off x="4049" y="2654"/>
              <a:ext cx="625"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200" b="1"/>
                <a:t>feasible</a:t>
              </a:r>
            </a:p>
          </p:txBody>
        </p:sp>
        <p:sp>
          <p:nvSpPr>
            <p:cNvPr id="7178" name="Line 11"/>
            <p:cNvSpPr>
              <a:spLocks noChangeShapeType="1"/>
            </p:cNvSpPr>
            <p:nvPr/>
          </p:nvSpPr>
          <p:spPr bwMode="auto">
            <a:xfrm>
              <a:off x="4122" y="3192"/>
              <a:ext cx="0" cy="96"/>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7179" name="Line 12"/>
            <p:cNvSpPr>
              <a:spLocks noChangeShapeType="1"/>
            </p:cNvSpPr>
            <p:nvPr/>
          </p:nvSpPr>
          <p:spPr bwMode="auto">
            <a:xfrm>
              <a:off x="3602" y="2398"/>
              <a:ext cx="1472" cy="0"/>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7180" name="Line 13"/>
            <p:cNvSpPr>
              <a:spLocks noChangeShapeType="1"/>
            </p:cNvSpPr>
            <p:nvPr/>
          </p:nvSpPr>
          <p:spPr bwMode="auto">
            <a:xfrm>
              <a:off x="3616" y="2398"/>
              <a:ext cx="2" cy="1043"/>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7181" name="Line 14"/>
            <p:cNvSpPr>
              <a:spLocks noChangeShapeType="1"/>
            </p:cNvSpPr>
            <p:nvPr/>
          </p:nvSpPr>
          <p:spPr bwMode="auto">
            <a:xfrm>
              <a:off x="5085" y="2383"/>
              <a:ext cx="0" cy="765"/>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7182" name="Line 15"/>
            <p:cNvSpPr>
              <a:spLocks noChangeShapeType="1"/>
            </p:cNvSpPr>
            <p:nvPr/>
          </p:nvSpPr>
          <p:spPr bwMode="auto">
            <a:xfrm flipH="1">
              <a:off x="4565" y="3135"/>
              <a:ext cx="516" cy="305"/>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7183" name="Line 16"/>
            <p:cNvSpPr>
              <a:spLocks noChangeShapeType="1"/>
            </p:cNvSpPr>
            <p:nvPr/>
          </p:nvSpPr>
          <p:spPr bwMode="auto">
            <a:xfrm>
              <a:off x="3614" y="3448"/>
              <a:ext cx="946" cy="0"/>
            </a:xfrm>
            <a:prstGeom prst="line">
              <a:avLst/>
            </a:prstGeom>
            <a:noFill/>
            <a:ln w="3810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grpSp>
      <p:sp>
        <p:nvSpPr>
          <p:cNvPr id="7172" name="Text Box 18"/>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7173" name="Rectangle 19"/>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TextBox 17"/>
          <p:cNvSpPr txBox="1"/>
          <p:nvPr/>
        </p:nvSpPr>
        <p:spPr>
          <a:xfrm>
            <a:off x="1313815" y="0"/>
            <a:ext cx="783018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7175" name="TextBox 18"/>
          <p:cNvSpPr txBox="1">
            <a:spLocks noChangeArrowheads="1"/>
          </p:cNvSpPr>
          <p:nvPr/>
        </p:nvSpPr>
        <p:spPr bwMode="auto">
          <a:xfrm>
            <a:off x="1447800" y="944563"/>
            <a:ext cx="7315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latin typeface="Calibri" panose="020F0502020204030204" pitchFamily="34" charset="0"/>
              </a:rPr>
              <a:t>Every process that we design and operate has an operating window that strongly effects the capital and operating costs.</a:t>
            </a:r>
          </a:p>
          <a:p>
            <a:endParaRPr lang="en-US" altLang="en-US" b="1">
              <a:latin typeface="Calibri" panose="020F0502020204030204" pitchFamily="34" charset="0"/>
            </a:endParaRPr>
          </a:p>
          <a:p>
            <a:pPr algn="ctr"/>
            <a:r>
              <a:rPr lang="en-US" altLang="en-US" b="1">
                <a:solidFill>
                  <a:srgbClr val="FF0000"/>
                </a:solidFill>
                <a:latin typeface="Calibri" panose="020F0502020204030204" pitchFamily="34" charset="0"/>
              </a:rPr>
              <a:t>We better learn how to design the best </a:t>
            </a:r>
          </a:p>
          <a:p>
            <a:pPr algn="ctr"/>
            <a:r>
              <a:rPr lang="en-US" altLang="en-US" b="1">
                <a:solidFill>
                  <a:srgbClr val="FF0000"/>
                </a:solidFill>
                <a:latin typeface="Calibri" panose="020F0502020204030204" pitchFamily="34" charset="0"/>
              </a:rPr>
              <a:t>operating window!</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053"/>
          <p:cNvSpPr txBox="1">
            <a:spLocks noChangeArrowheads="1"/>
          </p:cNvSpPr>
          <p:nvPr/>
        </p:nvSpPr>
        <p:spPr bwMode="auto">
          <a:xfrm>
            <a:off x="0" y="0"/>
            <a:ext cx="1268413" cy="6811963"/>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sng" strike="noStrike" kern="1200" cap="none" spc="0" normalizeH="0" baseline="0" noProof="0">
                <a:ln>
                  <a:noFill/>
                </a:ln>
                <a:solidFill>
                  <a:srgbClr val="FF0000"/>
                </a:solidFill>
                <a:effectLst/>
                <a:uLnTx/>
                <a:uFillTx/>
                <a:latin typeface="Times New Roman" panose="02020603050405020304" pitchFamily="18" charset="0"/>
                <a:ea typeface="+mn-ea"/>
                <a:cs typeface="+mn-cs"/>
              </a:rPr>
              <a:t>Key Operability issues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 Operating window</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 Flexibility/</a:t>
            </a: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controllability </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 Reliability</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 Safety &amp; equipment protection</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 Efficiency &amp; profitability</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6. Operation during transitions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7. Dynamic Performance</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8. Monitoring &amp; diagnosis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00" name="Rectangle 2054"/>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Box 5"/>
          <p:cNvSpPr txBox="1"/>
          <p:nvPr/>
        </p:nvSpPr>
        <p:spPr>
          <a:xfrm>
            <a:off x="1268413" y="0"/>
            <a:ext cx="7875587" cy="584200"/>
          </a:xfrm>
          <a:prstGeom prst="rect">
            <a:avLst/>
          </a:prstGeom>
          <a:solidFill>
            <a:schemeClr val="bg1">
              <a:lumMod val="95000"/>
            </a:schemeClr>
          </a:solidFill>
          <a:ln>
            <a:solidFill>
              <a:srgbClr val="FF0000"/>
            </a:solid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Chapter 2 Operating Window</a:t>
            </a:r>
          </a:p>
        </p:txBody>
      </p:sp>
      <p:sp>
        <p:nvSpPr>
          <p:cNvPr id="2" name="TextBox 1"/>
          <p:cNvSpPr txBox="1"/>
          <p:nvPr/>
        </p:nvSpPr>
        <p:spPr>
          <a:xfrm>
            <a:off x="2209800" y="1447800"/>
            <a:ext cx="52578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Lesson Outline</a:t>
            </a:r>
          </a:p>
        </p:txBody>
      </p:sp>
      <p:sp>
        <p:nvSpPr>
          <p:cNvPr id="3" name="TextBox 2"/>
          <p:cNvSpPr txBox="1"/>
          <p:nvPr/>
        </p:nvSpPr>
        <p:spPr>
          <a:xfrm>
            <a:off x="1676400" y="2438400"/>
            <a:ext cx="7010400" cy="35394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Operability Window Problem Definition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Operating Window Calculations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rgbClr val="000000"/>
                </a:solidFill>
                <a:latin typeface="Calibri" panose="020F0502020204030204" pitchFamily="34" charset="0"/>
              </a:rPr>
              <a:t>	</a:t>
            </a:r>
            <a:r>
              <a:rPr lang="en-US" sz="2800" b="1" dirty="0" smtClean="0">
                <a:solidFill>
                  <a:srgbClr val="000000"/>
                </a:solidFill>
                <a:latin typeface="Calibri" panose="020F0502020204030204" pitchFamily="34" charset="0"/>
              </a:rPr>
              <a:t>- Method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Linear Example</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dirty="0">
                <a:solidFill>
                  <a:srgbClr val="000000"/>
                </a:solidFill>
                <a:latin typeface="Calibri" panose="020F0502020204030204" pitchFamily="34" charset="0"/>
              </a:rPr>
              <a:t>	</a:t>
            </a:r>
            <a:r>
              <a:rPr lang="en-US" sz="2800" b="1" dirty="0" smtClean="0">
                <a:solidFill>
                  <a:srgbClr val="000000"/>
                </a:solidFill>
                <a:latin typeface="Calibri" panose="020F0502020204030204" pitchFamily="34" charset="0"/>
              </a:rPr>
              <a:t>- Non-linear Process Example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r>
              <a:rPr kumimoji="0" lang="en-US" sz="2800" b="1" i="0" u="none" strike="noStrike" kern="1200" cap="none" spc="0" normalizeH="0" noProof="0" dirty="0" smtClean="0">
                <a:ln>
                  <a:noFill/>
                </a:ln>
                <a:solidFill>
                  <a:srgbClr val="000000"/>
                </a:solidFill>
                <a:effectLst/>
                <a:uLnTx/>
                <a:uFillTx/>
                <a:latin typeface="Calibri" panose="020F0502020204030204" pitchFamily="34" charset="0"/>
                <a:ea typeface="+mn-ea"/>
                <a:cs typeface="+mn-cs"/>
              </a:rPr>
              <a:t> Selecting Manipulated Variable</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800" b="1" baseline="0" dirty="0">
                <a:solidFill>
                  <a:srgbClr val="000000"/>
                </a:solidFill>
                <a:latin typeface="Calibri" panose="020F0502020204030204" pitchFamily="34" charset="0"/>
              </a:rPr>
              <a:t>	</a:t>
            </a:r>
            <a:r>
              <a:rPr lang="en-US" sz="2800" b="1" baseline="0" dirty="0" smtClean="0">
                <a:solidFill>
                  <a:srgbClr val="000000"/>
                </a:solidFill>
                <a:latin typeface="Calibri" panose="020F0502020204030204" pitchFamily="34" charset="0"/>
              </a:rPr>
              <a:t>-</a:t>
            </a:r>
            <a:r>
              <a:rPr lang="en-US" sz="2800" b="1" dirty="0" smtClean="0">
                <a:solidFill>
                  <a:srgbClr val="000000"/>
                </a:solidFill>
                <a:latin typeface="Calibri" panose="020F0502020204030204" pitchFamily="34" charset="0"/>
              </a:rPr>
              <a:t> Limitations</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Left Arrow 3"/>
          <p:cNvSpPr/>
          <p:nvPr/>
        </p:nvSpPr>
        <p:spPr bwMode="auto">
          <a:xfrm>
            <a:off x="7906859" y="3515502"/>
            <a:ext cx="457200" cy="304800"/>
          </a:xfrm>
          <a:prstGeom prst="left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pic>
        <p:nvPicPr>
          <p:cNvPr id="110594" name="Picture 2" descr="Check, Check Mark, Red, Mark,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431" y="2461229"/>
            <a:ext cx="332581" cy="34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7565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9222" name="Rectangle 1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 name="TextBox 7"/>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2" name="TextBox 1"/>
          <p:cNvSpPr txBox="1"/>
          <p:nvPr/>
        </p:nvSpPr>
        <p:spPr>
          <a:xfrm>
            <a:off x="1524000" y="823913"/>
            <a:ext cx="7315200" cy="523220"/>
          </a:xfrm>
          <a:prstGeom prst="rect">
            <a:avLst/>
          </a:prstGeom>
          <a:noFill/>
        </p:spPr>
        <p:txBody>
          <a:bodyPr wrap="square" rtlCol="0">
            <a:spAutoFit/>
          </a:bodyPr>
          <a:lstStyle/>
          <a:p>
            <a:r>
              <a:rPr lang="en-US" sz="2800" b="1" dirty="0" smtClean="0">
                <a:latin typeface="Calibri" panose="020F0502020204030204" pitchFamily="34" charset="0"/>
              </a:rPr>
              <a:t>Calculating the Steady-state Operating Window</a:t>
            </a:r>
            <a:endParaRPr lang="en-US" sz="2800" b="1" dirty="0">
              <a:latin typeface="Calibri" panose="020F0502020204030204" pitchFamily="34" charset="0"/>
            </a:endParaRPr>
          </a:p>
        </p:txBody>
      </p:sp>
      <p:sp>
        <p:nvSpPr>
          <p:cNvPr id="3" name="TextBox 2"/>
          <p:cNvSpPr txBox="1"/>
          <p:nvPr/>
        </p:nvSpPr>
        <p:spPr>
          <a:xfrm>
            <a:off x="1864504" y="5734806"/>
            <a:ext cx="7239000" cy="461665"/>
          </a:xfrm>
          <a:prstGeom prst="rect">
            <a:avLst/>
          </a:prstGeom>
          <a:noFill/>
        </p:spPr>
        <p:txBody>
          <a:bodyPr wrap="square" rtlCol="0">
            <a:spAutoFit/>
          </a:bodyPr>
          <a:lstStyle/>
          <a:p>
            <a:r>
              <a:rPr lang="en-US" b="1" dirty="0" smtClean="0">
                <a:latin typeface="Calibri" panose="020F0502020204030204" pitchFamily="34" charset="0"/>
              </a:rPr>
              <a:t>4.   Report results and display graphically.</a:t>
            </a:r>
            <a:endParaRPr lang="en-US" b="1" dirty="0">
              <a:latin typeface="Calibri" panose="020F0502020204030204" pitchFamily="34" charset="0"/>
            </a:endParaRPr>
          </a:p>
        </p:txBody>
      </p:sp>
      <p:grpSp>
        <p:nvGrpSpPr>
          <p:cNvPr id="14" name="Group 13"/>
          <p:cNvGrpSpPr/>
          <p:nvPr/>
        </p:nvGrpSpPr>
        <p:grpSpPr>
          <a:xfrm>
            <a:off x="1447800" y="2971800"/>
            <a:ext cx="6937247" cy="1752600"/>
            <a:chOff x="1447800" y="2971800"/>
            <a:chExt cx="6937247" cy="1752600"/>
          </a:xfrm>
        </p:grpSpPr>
        <p:cxnSp>
          <p:nvCxnSpPr>
            <p:cNvPr id="5" name="Elbow Connector 4"/>
            <p:cNvCxnSpPr/>
            <p:nvPr/>
          </p:nvCxnSpPr>
          <p:spPr bwMode="auto">
            <a:xfrm rot="16200000" flipV="1">
              <a:off x="723900" y="3695700"/>
              <a:ext cx="1752600" cy="304800"/>
            </a:xfrm>
            <a:prstGeom prst="bentConnector3">
              <a:avLst>
                <a:gd name="adj1" fmla="val -87"/>
              </a:avLst>
            </a:prstGeom>
            <a:solidFill>
              <a:schemeClr val="accent1"/>
            </a:solidFill>
            <a:ln w="28575" cap="flat" cmpd="sng" algn="ctr">
              <a:solidFill>
                <a:srgbClr val="3333CC"/>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1447800" y="2971800"/>
              <a:ext cx="381000" cy="0"/>
            </a:xfrm>
            <a:prstGeom prst="straightConnector1">
              <a:avLst/>
            </a:prstGeom>
            <a:solidFill>
              <a:schemeClr val="accent1"/>
            </a:solidFill>
            <a:ln w="28575" cap="flat" cmpd="sng" algn="ctr">
              <a:solidFill>
                <a:srgbClr val="3333CC"/>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1755647" y="3974447"/>
              <a:ext cx="6629400" cy="338554"/>
            </a:xfrm>
            <a:prstGeom prst="rect">
              <a:avLst/>
            </a:prstGeom>
            <a:noFill/>
          </p:spPr>
          <p:txBody>
            <a:bodyPr wrap="square" rtlCol="0">
              <a:spAutoFit/>
            </a:bodyPr>
            <a:lstStyle/>
            <a:p>
              <a:r>
                <a:rPr lang="en-US" sz="1600" b="1" dirty="0" smtClean="0">
                  <a:solidFill>
                    <a:srgbClr val="3333CC"/>
                  </a:solidFill>
                  <a:latin typeface="Calibri" panose="020F0502020204030204" pitchFamily="34" charset="0"/>
                </a:rPr>
                <a:t>Iterate often to obtain a good estimate of the operating window size</a:t>
              </a:r>
              <a:endParaRPr lang="en-US" sz="1600" b="1" dirty="0">
                <a:solidFill>
                  <a:srgbClr val="3333CC"/>
                </a:solidFill>
                <a:latin typeface="Calibri" panose="020F0502020204030204" pitchFamily="34" charset="0"/>
              </a:endParaRPr>
            </a:p>
          </p:txBody>
        </p:sp>
      </p:grpSp>
      <p:sp>
        <p:nvSpPr>
          <p:cNvPr id="10" name="TextBox 9"/>
          <p:cNvSpPr txBox="1"/>
          <p:nvPr/>
        </p:nvSpPr>
        <p:spPr>
          <a:xfrm>
            <a:off x="1865377" y="1404202"/>
            <a:ext cx="6632446" cy="830997"/>
          </a:xfrm>
          <a:prstGeom prst="rect">
            <a:avLst/>
          </a:prstGeom>
          <a:noFill/>
        </p:spPr>
        <p:txBody>
          <a:bodyPr wrap="square" rtlCol="0">
            <a:spAutoFit/>
          </a:bodyPr>
          <a:lstStyle/>
          <a:p>
            <a:pPr marL="457200" lvl="0" indent="-457200">
              <a:buFontTx/>
              <a:buAutoNum type="arabicPeriod"/>
            </a:pPr>
            <a:r>
              <a:rPr lang="en-US" b="1" dirty="0">
                <a:solidFill>
                  <a:srgbClr val="000000"/>
                </a:solidFill>
                <a:latin typeface="Calibri" panose="020F0502020204030204" pitchFamily="34" charset="0"/>
              </a:rPr>
              <a:t>A base case design </a:t>
            </a:r>
            <a:r>
              <a:rPr lang="en-US" b="1" dirty="0" smtClean="0">
                <a:solidFill>
                  <a:srgbClr val="000000"/>
                </a:solidFill>
                <a:latin typeface="Calibri" panose="020F0502020204030204" pitchFamily="34" charset="0"/>
              </a:rPr>
              <a:t>is </a:t>
            </a:r>
            <a:r>
              <a:rPr lang="en-US" b="1" dirty="0">
                <a:solidFill>
                  <a:srgbClr val="000000"/>
                </a:solidFill>
                <a:latin typeface="Calibri" panose="020F0502020204030204" pitchFamily="34" charset="0"/>
              </a:rPr>
              <a:t>simulated using steady-state </a:t>
            </a:r>
            <a:r>
              <a:rPr lang="en-US" b="1" dirty="0" err="1">
                <a:solidFill>
                  <a:srgbClr val="000000"/>
                </a:solidFill>
                <a:latin typeface="Calibri" panose="020F0502020204030204" pitchFamily="34" charset="0"/>
              </a:rPr>
              <a:t>flowsheeting</a:t>
            </a:r>
            <a:r>
              <a:rPr lang="en-US" b="1" dirty="0">
                <a:solidFill>
                  <a:srgbClr val="000000"/>
                </a:solidFill>
                <a:latin typeface="Calibri" panose="020F0502020204030204" pitchFamily="34" charset="0"/>
              </a:rPr>
              <a:t> software.</a:t>
            </a:r>
          </a:p>
        </p:txBody>
      </p:sp>
      <p:sp>
        <p:nvSpPr>
          <p:cNvPr id="12" name="Rectangle 11"/>
          <p:cNvSpPr/>
          <p:nvPr/>
        </p:nvSpPr>
        <p:spPr>
          <a:xfrm>
            <a:off x="1864504" y="2616653"/>
            <a:ext cx="6833616" cy="1200329"/>
          </a:xfrm>
          <a:prstGeom prst="rect">
            <a:avLst/>
          </a:prstGeom>
        </p:spPr>
        <p:txBody>
          <a:bodyPr wrap="square">
            <a:spAutoFit/>
          </a:bodyPr>
          <a:lstStyle/>
          <a:p>
            <a:pPr marL="457200" lvl="0" indent="-457200">
              <a:buFontTx/>
              <a:buAutoNum type="arabicPeriod" startAt="2"/>
            </a:pPr>
            <a:r>
              <a:rPr lang="en-US" b="1" dirty="0">
                <a:solidFill>
                  <a:srgbClr val="000000"/>
                </a:solidFill>
                <a:latin typeface="Calibri" panose="020F0502020204030204" pitchFamily="34" charset="0"/>
              </a:rPr>
              <a:t>Sample from the variable parameter distribution is taken to replace their base-case values, and the simulation is repeated.</a:t>
            </a:r>
          </a:p>
        </p:txBody>
      </p:sp>
      <p:sp>
        <p:nvSpPr>
          <p:cNvPr id="13" name="Rectangle 12"/>
          <p:cNvSpPr/>
          <p:nvPr/>
        </p:nvSpPr>
        <p:spPr>
          <a:xfrm>
            <a:off x="1827551" y="4406562"/>
            <a:ext cx="7011649" cy="1200329"/>
          </a:xfrm>
          <a:prstGeom prst="rect">
            <a:avLst/>
          </a:prstGeom>
        </p:spPr>
        <p:txBody>
          <a:bodyPr wrap="square">
            <a:spAutoFit/>
          </a:bodyPr>
          <a:lstStyle/>
          <a:p>
            <a:pPr marL="457200" lvl="0" indent="-457200"/>
            <a:r>
              <a:rPr lang="en-US" b="1" dirty="0" smtClean="0">
                <a:solidFill>
                  <a:srgbClr val="000000"/>
                </a:solidFill>
                <a:latin typeface="Calibri" panose="020F0502020204030204" pitchFamily="34" charset="0"/>
              </a:rPr>
              <a:t>3.   Bounds </a:t>
            </a:r>
            <a:r>
              <a:rPr lang="en-US" b="1" dirty="0">
                <a:solidFill>
                  <a:srgbClr val="000000"/>
                </a:solidFill>
                <a:latin typeface="Calibri" panose="020F0502020204030204" pitchFamily="34" charset="0"/>
              </a:rPr>
              <a:t>on all variables are checked; if violation(s) exist, the point is marked as “infeasible.  If no violations, mark “feasible”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9222" name="Rectangle 1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 name="TextBox 7"/>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2" name="TextBox 1"/>
          <p:cNvSpPr txBox="1"/>
          <p:nvPr/>
        </p:nvSpPr>
        <p:spPr>
          <a:xfrm>
            <a:off x="1524000" y="823913"/>
            <a:ext cx="7315200" cy="523220"/>
          </a:xfrm>
          <a:prstGeom prst="rect">
            <a:avLst/>
          </a:prstGeom>
          <a:noFill/>
        </p:spPr>
        <p:txBody>
          <a:bodyPr wrap="square" rtlCol="0">
            <a:spAutoFit/>
          </a:bodyPr>
          <a:lstStyle/>
          <a:p>
            <a:r>
              <a:rPr lang="en-US" sz="2800" b="1" dirty="0" smtClean="0">
                <a:latin typeface="Calibri" panose="020F0502020204030204" pitchFamily="34" charset="0"/>
              </a:rPr>
              <a:t>Calculating the Steady-state Operating Window</a:t>
            </a:r>
            <a:endParaRPr lang="en-US" sz="2800" b="1" dirty="0">
              <a:latin typeface="Calibri" panose="020F0502020204030204" pitchFamily="34" charset="0"/>
            </a:endParaRPr>
          </a:p>
        </p:txBody>
      </p:sp>
      <p:pic>
        <p:nvPicPr>
          <p:cNvPr id="4" name="Picture 3"/>
          <p:cNvPicPr>
            <a:picLocks noChangeAspect="1"/>
          </p:cNvPicPr>
          <p:nvPr/>
        </p:nvPicPr>
        <p:blipFill>
          <a:blip r:embed="rId3"/>
          <a:stretch>
            <a:fillRect/>
          </a:stretch>
        </p:blipFill>
        <p:spPr>
          <a:xfrm>
            <a:off x="1524000" y="1586846"/>
            <a:ext cx="7097933" cy="4395373"/>
          </a:xfrm>
          <a:prstGeom prst="rect">
            <a:avLst/>
          </a:prstGeom>
        </p:spPr>
      </p:pic>
      <p:sp>
        <p:nvSpPr>
          <p:cNvPr id="6" name="TextBox 5"/>
          <p:cNvSpPr txBox="1"/>
          <p:nvPr/>
        </p:nvSpPr>
        <p:spPr>
          <a:xfrm>
            <a:off x="1676400" y="6400800"/>
            <a:ext cx="6553200" cy="276999"/>
          </a:xfrm>
          <a:prstGeom prst="rect">
            <a:avLst/>
          </a:prstGeom>
          <a:noFill/>
        </p:spPr>
        <p:txBody>
          <a:bodyPr wrap="square" rtlCol="0">
            <a:spAutoFit/>
          </a:bodyPr>
          <a:lstStyle/>
          <a:p>
            <a:r>
              <a:rPr lang="en-US" sz="1200" dirty="0" smtClean="0">
                <a:latin typeface="Calibri" panose="020F0502020204030204" pitchFamily="34" charset="0"/>
              </a:rPr>
              <a:t>Note: Distributions can (and usually do) have more complex shapes</a:t>
            </a:r>
            <a:endParaRPr lang="en-US" sz="1200" dirty="0">
              <a:latin typeface="Calibri" panose="020F0502020204030204" pitchFamily="34" charset="0"/>
            </a:endParaRPr>
          </a:p>
        </p:txBody>
      </p:sp>
    </p:spTree>
    <p:extLst>
      <p:ext uri="{BB962C8B-B14F-4D97-AF65-F5344CB8AC3E}">
        <p14:creationId xmlns:p14="http://schemas.microsoft.com/office/powerpoint/2010/main" val="335501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9222" name="Rectangle 1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 name="TextBox 7"/>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3" name="TextBox 2"/>
          <p:cNvSpPr txBox="1"/>
          <p:nvPr/>
        </p:nvSpPr>
        <p:spPr>
          <a:xfrm>
            <a:off x="1524000" y="823913"/>
            <a:ext cx="7086600" cy="830997"/>
          </a:xfrm>
          <a:prstGeom prst="rect">
            <a:avLst/>
          </a:prstGeom>
          <a:noFill/>
        </p:spPr>
        <p:txBody>
          <a:bodyPr wrap="square" rtlCol="0">
            <a:spAutoFit/>
          </a:bodyPr>
          <a:lstStyle/>
          <a:p>
            <a:r>
              <a:rPr lang="en-US" b="1" dirty="0" smtClean="0">
                <a:solidFill>
                  <a:srgbClr val="3333CC"/>
                </a:solidFill>
                <a:latin typeface="Calibri" panose="020F0502020204030204" pitchFamily="34" charset="0"/>
              </a:rPr>
              <a:t>Class Workshop</a:t>
            </a:r>
            <a:r>
              <a:rPr lang="en-US" b="1" dirty="0" smtClean="0">
                <a:latin typeface="Calibri" panose="020F0502020204030204" pitchFamily="34" charset="0"/>
              </a:rPr>
              <a:t>:  Calculate the operating window for a process described by the following linear model.  </a:t>
            </a:r>
            <a:endParaRPr lang="en-US" b="1" dirty="0">
              <a:latin typeface="Calibri" panose="020F0502020204030204" pitchFamily="34" charset="0"/>
            </a:endParaRPr>
          </a:p>
        </p:txBody>
      </p:sp>
      <p:sp>
        <p:nvSpPr>
          <p:cNvPr id="5" name="Rectangle 4"/>
          <p:cNvSpPr/>
          <p:nvPr/>
        </p:nvSpPr>
        <p:spPr>
          <a:xfrm>
            <a:off x="1600200" y="2086687"/>
            <a:ext cx="2971800" cy="523220"/>
          </a:xfrm>
          <a:prstGeom prst="rect">
            <a:avLst/>
          </a:prstGeom>
        </p:spPr>
        <p:txBody>
          <a:bodyPr wrap="square">
            <a:spAutoFit/>
          </a:bodyPr>
          <a:lstStyle/>
          <a:p>
            <a:r>
              <a:rPr lang="en-US" sz="2800" b="1" i="1" dirty="0">
                <a:latin typeface="Calibri" panose="020F0502020204030204" pitchFamily="34" charset="0"/>
                <a:ea typeface="Calibri" panose="020F0502020204030204" pitchFamily="34" charset="0"/>
              </a:rPr>
              <a:t>y = A *u + B *d + c</a:t>
            </a:r>
            <a:endParaRPr lang="en-US" sz="2800" b="1" dirty="0">
              <a:latin typeface="Calibri" panose="020F0502020204030204" pitchFamily="34" charset="0"/>
            </a:endParaRPr>
          </a:p>
        </p:txBody>
      </p:sp>
      <p:sp>
        <p:nvSpPr>
          <p:cNvPr id="7" name="Rectangle 6"/>
          <p:cNvSpPr/>
          <p:nvPr/>
        </p:nvSpPr>
        <p:spPr>
          <a:xfrm>
            <a:off x="4572000" y="2025132"/>
            <a:ext cx="4572000" cy="646331"/>
          </a:xfrm>
          <a:prstGeom prst="rect">
            <a:avLst/>
          </a:prstGeom>
        </p:spPr>
        <p:txBody>
          <a:bodyPr>
            <a:spAutoFit/>
          </a:bodyPr>
          <a:lstStyle/>
          <a:p>
            <a:pPr marL="0" marR="0" indent="228600" algn="just">
              <a:spcBef>
                <a:spcPts val="0"/>
              </a:spcBef>
              <a:spcAft>
                <a:spcPts val="0"/>
              </a:spcAft>
            </a:pPr>
            <a:r>
              <a:rPr lang="en-US" sz="900" i="1" dirty="0">
                <a:ea typeface="Calibri" panose="020F0502020204030204" pitchFamily="34" charset="0"/>
                <a:cs typeface="Times New Roman" panose="02020603050405020304" pitchFamily="18" charset="0"/>
              </a:rPr>
              <a:t>y</a:t>
            </a:r>
            <a:r>
              <a:rPr lang="en-US" sz="900" dirty="0">
                <a:ea typeface="Calibri" panose="020F0502020204030204" pitchFamily="34" charset="0"/>
                <a:cs typeface="Times New Roman" panose="02020603050405020304" pitchFamily="18" charset="0"/>
              </a:rPr>
              <a:t> = vector of dependent variables (i.e., controlled variables)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spcBef>
                <a:spcPts val="0"/>
              </a:spcBef>
              <a:spcAft>
                <a:spcPts val="0"/>
              </a:spcAft>
            </a:pPr>
            <a:r>
              <a:rPr lang="en-US" sz="900" i="1" dirty="0">
                <a:ea typeface="Calibri" panose="020F0502020204030204" pitchFamily="34" charset="0"/>
                <a:cs typeface="Times New Roman" panose="02020603050405020304" pitchFamily="18" charset="0"/>
              </a:rPr>
              <a:t>u</a:t>
            </a:r>
            <a:r>
              <a:rPr lang="en-US" sz="900" dirty="0">
                <a:ea typeface="Calibri" panose="020F0502020204030204" pitchFamily="34" charset="0"/>
                <a:cs typeface="Times New Roman" panose="02020603050405020304" pitchFamily="18" charset="0"/>
              </a:rPr>
              <a:t> = vector of adjustable independent variables (i.e., a manipulated variables)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spcBef>
                <a:spcPts val="0"/>
              </a:spcBef>
              <a:spcAft>
                <a:spcPts val="0"/>
              </a:spcAft>
            </a:pPr>
            <a:r>
              <a:rPr lang="en-US" sz="900" i="1" dirty="0">
                <a:ea typeface="Calibri" panose="020F0502020204030204" pitchFamily="34" charset="0"/>
                <a:cs typeface="Times New Roman" panose="02020603050405020304" pitchFamily="18" charset="0"/>
              </a:rPr>
              <a:t>d</a:t>
            </a:r>
            <a:r>
              <a:rPr lang="en-US" sz="900" dirty="0">
                <a:ea typeface="Calibri" panose="020F0502020204030204" pitchFamily="34" charset="0"/>
                <a:cs typeface="Times New Roman" panose="02020603050405020304" pitchFamily="18" charset="0"/>
              </a:rPr>
              <a:t> = vector of independent variables that cannot be directly adjusted (i.e., a disturbances)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spcBef>
                <a:spcPts val="0"/>
              </a:spcBef>
              <a:spcAft>
                <a:spcPts val="0"/>
              </a:spcAft>
            </a:pPr>
            <a:r>
              <a:rPr lang="en-US" sz="900" i="1" dirty="0">
                <a:ea typeface="Calibri" panose="020F0502020204030204" pitchFamily="34" charset="0"/>
                <a:cs typeface="Times New Roman" panose="02020603050405020304" pitchFamily="18" charset="0"/>
              </a:rPr>
              <a:t>A, B, c</a:t>
            </a:r>
            <a:r>
              <a:rPr lang="en-US" sz="900" dirty="0">
                <a:ea typeface="Calibri" panose="020F0502020204030204" pitchFamily="34" charset="0"/>
                <a:cs typeface="Times New Roman" panose="02020603050405020304" pitchFamily="18" charset="0"/>
              </a:rPr>
              <a:t> = parameters, vector or matrix as appropriate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447800" y="3276600"/>
            <a:ext cx="7565136" cy="2836926"/>
          </a:xfrm>
          <a:prstGeom prst="rect">
            <a:avLst/>
          </a:prstGeom>
        </p:spPr>
      </p:pic>
    </p:spTree>
    <p:extLst>
      <p:ext uri="{BB962C8B-B14F-4D97-AF65-F5344CB8AC3E}">
        <p14:creationId xmlns:p14="http://schemas.microsoft.com/office/powerpoint/2010/main" val="2667423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298575" y="619006"/>
            <a:ext cx="7845425" cy="1895594"/>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221" name="Text Box 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9222" name="Rectangle 1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 name="TextBox 7"/>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5" name="Rectangle 4"/>
          <p:cNvSpPr/>
          <p:nvPr/>
        </p:nvSpPr>
        <p:spPr>
          <a:xfrm>
            <a:off x="2971800" y="1019503"/>
            <a:ext cx="2971800" cy="523220"/>
          </a:xfrm>
          <a:prstGeom prst="rect">
            <a:avLst/>
          </a:prstGeom>
        </p:spPr>
        <p:txBody>
          <a:bodyPr wrap="square">
            <a:spAutoFit/>
          </a:bodyPr>
          <a:lstStyle/>
          <a:p>
            <a:r>
              <a:rPr lang="en-US" sz="2800" b="1" i="1" dirty="0">
                <a:latin typeface="Calibri" panose="020F0502020204030204" pitchFamily="34" charset="0"/>
                <a:ea typeface="Calibri" panose="020F0502020204030204" pitchFamily="34" charset="0"/>
              </a:rPr>
              <a:t>y = A *u + B *d + c</a:t>
            </a:r>
            <a:endParaRPr lang="en-US" sz="2800" b="1" dirty="0">
              <a:latin typeface="Calibri" panose="020F0502020204030204" pitchFamily="34" charset="0"/>
            </a:endParaRPr>
          </a:p>
        </p:txBody>
      </p:sp>
      <p:sp>
        <p:nvSpPr>
          <p:cNvPr id="2" name="Rounded Rectangular Callout 1"/>
          <p:cNvSpPr/>
          <p:nvPr/>
        </p:nvSpPr>
        <p:spPr bwMode="auto">
          <a:xfrm>
            <a:off x="6400800" y="619006"/>
            <a:ext cx="1905000" cy="388203"/>
          </a:xfrm>
          <a:prstGeom prst="wedgeRoundRectCallout">
            <a:avLst>
              <a:gd name="adj1" fmla="val -111073"/>
              <a:gd name="adj2" fmla="val 81344"/>
              <a:gd name="adj3" fmla="val 16667"/>
            </a:avLst>
          </a:prstGeom>
          <a:solidFill>
            <a:srgbClr val="CC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Constant; no disturbances</a:t>
            </a:r>
          </a:p>
        </p:txBody>
      </p:sp>
      <p:sp>
        <p:nvSpPr>
          <p:cNvPr id="11" name="Rounded Rectangular Callout 10"/>
          <p:cNvSpPr/>
          <p:nvPr/>
        </p:nvSpPr>
        <p:spPr bwMode="auto">
          <a:xfrm>
            <a:off x="5943600" y="1872660"/>
            <a:ext cx="2667000" cy="388203"/>
          </a:xfrm>
          <a:prstGeom prst="wedgeRoundRectCallout">
            <a:avLst>
              <a:gd name="adj1" fmla="val -115187"/>
              <a:gd name="adj2" fmla="val -173047"/>
              <a:gd name="adj3" fmla="val 16667"/>
            </a:avLst>
          </a:prstGeom>
          <a:solidFill>
            <a:srgbClr val="CC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Allowed to vary over anticipated range.</a:t>
            </a:r>
          </a:p>
        </p:txBody>
      </p:sp>
      <p:sp>
        <p:nvSpPr>
          <p:cNvPr id="12" name="Rounded Rectangular Callout 11"/>
          <p:cNvSpPr/>
          <p:nvPr/>
        </p:nvSpPr>
        <p:spPr bwMode="auto">
          <a:xfrm>
            <a:off x="1447800" y="1792252"/>
            <a:ext cx="2667000" cy="506094"/>
          </a:xfrm>
          <a:prstGeom prst="wedgeRoundRectCallout">
            <a:avLst>
              <a:gd name="adj1" fmla="val 13042"/>
              <a:gd name="adj2" fmla="val -119231"/>
              <a:gd name="adj3" fmla="val 16667"/>
            </a:avLst>
          </a:prstGeom>
          <a:solidFill>
            <a:srgbClr val="CC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Calculated</a:t>
            </a:r>
            <a:r>
              <a:rPr kumimoji="0" lang="en-US" sz="1200" b="0" i="0" u="none" strike="noStrike" cap="none" normalizeH="0" dirty="0" smtClean="0">
                <a:ln>
                  <a:noFill/>
                </a:ln>
                <a:solidFill>
                  <a:schemeClr val="tx1"/>
                </a:solidFill>
                <a:effectLst/>
                <a:latin typeface="Times New Roman" pitchFamily="18" charset="0"/>
              </a:rPr>
              <a:t> for each set of values for the manipulated variables</a:t>
            </a:r>
            <a:r>
              <a:rPr kumimoji="0" lang="en-US" sz="1200" b="0" i="0" u="none" strike="noStrike" cap="none" normalizeH="0" baseline="0" dirty="0" smtClean="0">
                <a:ln>
                  <a:noFill/>
                </a:ln>
                <a:solidFill>
                  <a:schemeClr val="tx1"/>
                </a:solidFill>
                <a:effectLst/>
                <a:latin typeface="Times New Roman" pitchFamily="18" charset="0"/>
              </a:rPr>
              <a:t>.</a:t>
            </a:r>
          </a:p>
        </p:txBody>
      </p:sp>
      <p:grpSp>
        <p:nvGrpSpPr>
          <p:cNvPr id="3" name="Group 2"/>
          <p:cNvGrpSpPr/>
          <p:nvPr/>
        </p:nvGrpSpPr>
        <p:grpSpPr>
          <a:xfrm>
            <a:off x="1524000" y="2590800"/>
            <a:ext cx="7239000" cy="4243388"/>
            <a:chOff x="1524000" y="2590800"/>
            <a:chExt cx="7239000" cy="4243388"/>
          </a:xfrm>
        </p:grpSpPr>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590800"/>
              <a:ext cx="7239000" cy="3966389"/>
            </a:xfrm>
            <a:prstGeom prst="rect">
              <a:avLst/>
            </a:prstGeom>
            <a:noFill/>
          </p:spPr>
        </p:pic>
        <p:sp>
          <p:nvSpPr>
            <p:cNvPr id="13" name="TextBox 12"/>
            <p:cNvSpPr txBox="1"/>
            <p:nvPr/>
          </p:nvSpPr>
          <p:spPr>
            <a:xfrm>
              <a:off x="1676400" y="6557189"/>
              <a:ext cx="6477000" cy="276999"/>
            </a:xfrm>
            <a:prstGeom prst="rect">
              <a:avLst/>
            </a:prstGeom>
            <a:noFill/>
          </p:spPr>
          <p:txBody>
            <a:bodyPr wrap="square" rtlCol="0">
              <a:spAutoFit/>
            </a:bodyPr>
            <a:lstStyle/>
            <a:p>
              <a:r>
                <a:rPr lang="en-US" sz="1200" dirty="0" smtClean="0">
                  <a:latin typeface="Calibri" panose="020F0502020204030204" pitchFamily="34" charset="0"/>
                </a:rPr>
                <a:t>Note: Arrows show order of calculation, which in this case is the same as causality in physical system.</a:t>
              </a:r>
              <a:endParaRPr lang="en-US" sz="1200" dirty="0">
                <a:latin typeface="Calibri" panose="020F0502020204030204" pitchFamily="34" charset="0"/>
              </a:endParaRPr>
            </a:p>
          </p:txBody>
        </p:sp>
      </p:grpSp>
    </p:spTree>
    <p:extLst>
      <p:ext uri="{BB962C8B-B14F-4D97-AF65-F5344CB8AC3E}">
        <p14:creationId xmlns:p14="http://schemas.microsoft.com/office/powerpoint/2010/main" val="303145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298575" y="619006"/>
            <a:ext cx="7845425" cy="1895594"/>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221" name="Text Box 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9222" name="Rectangle 1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 name="TextBox 7"/>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5" name="Rectangle 4"/>
          <p:cNvSpPr/>
          <p:nvPr/>
        </p:nvSpPr>
        <p:spPr>
          <a:xfrm>
            <a:off x="2971800" y="1019503"/>
            <a:ext cx="2971800" cy="523220"/>
          </a:xfrm>
          <a:prstGeom prst="rect">
            <a:avLst/>
          </a:prstGeom>
        </p:spPr>
        <p:txBody>
          <a:bodyPr wrap="square">
            <a:spAutoFit/>
          </a:bodyPr>
          <a:lstStyle/>
          <a:p>
            <a:r>
              <a:rPr lang="en-US" sz="2800" b="1" i="1" dirty="0">
                <a:latin typeface="Calibri" panose="020F0502020204030204" pitchFamily="34" charset="0"/>
                <a:ea typeface="Calibri" panose="020F0502020204030204" pitchFamily="34" charset="0"/>
              </a:rPr>
              <a:t>y = A *u + B *d + c</a:t>
            </a:r>
            <a:endParaRPr lang="en-US" sz="2800" b="1" dirty="0">
              <a:latin typeface="Calibri" panose="020F0502020204030204" pitchFamily="34" charset="0"/>
            </a:endParaRPr>
          </a:p>
        </p:txBody>
      </p:sp>
      <p:sp>
        <p:nvSpPr>
          <p:cNvPr id="2" name="Rounded Rectangular Callout 1"/>
          <p:cNvSpPr/>
          <p:nvPr/>
        </p:nvSpPr>
        <p:spPr bwMode="auto">
          <a:xfrm>
            <a:off x="6400800" y="619006"/>
            <a:ext cx="1905000" cy="388203"/>
          </a:xfrm>
          <a:prstGeom prst="wedgeRoundRectCallout">
            <a:avLst>
              <a:gd name="adj1" fmla="val -111073"/>
              <a:gd name="adj2" fmla="val 81344"/>
              <a:gd name="adj3" fmla="val 16667"/>
            </a:avLst>
          </a:prstGeom>
          <a:solidFill>
            <a:srgbClr val="CC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Allowed</a:t>
            </a:r>
            <a:r>
              <a:rPr kumimoji="0" lang="en-US" sz="1200" b="0" i="0" u="none" strike="noStrike" cap="none" normalizeH="0" dirty="0" smtClean="0">
                <a:ln>
                  <a:noFill/>
                </a:ln>
                <a:solidFill>
                  <a:schemeClr val="tx1"/>
                </a:solidFill>
                <a:effectLst/>
                <a:latin typeface="Times New Roman" pitchFamily="18" charset="0"/>
              </a:rPr>
              <a:t> to vary over range</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11" name="Rounded Rectangular Callout 10"/>
          <p:cNvSpPr/>
          <p:nvPr/>
        </p:nvSpPr>
        <p:spPr bwMode="auto">
          <a:xfrm>
            <a:off x="5943600" y="1872660"/>
            <a:ext cx="2667000" cy="489540"/>
          </a:xfrm>
          <a:prstGeom prst="wedgeRoundRectCallout">
            <a:avLst>
              <a:gd name="adj1" fmla="val -114501"/>
              <a:gd name="adj2" fmla="val -156236"/>
              <a:gd name="adj3" fmla="val 16667"/>
            </a:avLst>
          </a:prstGeom>
          <a:solidFill>
            <a:srgbClr val="CC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Calculated</a:t>
            </a:r>
            <a:r>
              <a:rPr kumimoji="0" lang="en-US" sz="1200" b="0" i="0" u="none" strike="noStrike" cap="none" normalizeH="0" dirty="0" smtClean="0">
                <a:ln>
                  <a:noFill/>
                </a:ln>
                <a:solidFill>
                  <a:schemeClr val="tx1"/>
                </a:solidFill>
                <a:effectLst/>
                <a:latin typeface="Times New Roman" pitchFamily="18" charset="0"/>
              </a:rPr>
              <a:t> for each set of values in the disturbance variability range </a:t>
            </a:r>
            <a:r>
              <a:rPr kumimoji="0" lang="en-US" sz="1200" b="0" i="0" u="none" strike="noStrike" cap="none" normalizeH="0" baseline="0" dirty="0" smtClean="0">
                <a:ln>
                  <a:noFill/>
                </a:ln>
                <a:solidFill>
                  <a:schemeClr val="tx1"/>
                </a:solidFill>
                <a:effectLst/>
                <a:latin typeface="Times New Roman" pitchFamily="18" charset="0"/>
              </a:rPr>
              <a:t>.</a:t>
            </a:r>
          </a:p>
        </p:txBody>
      </p:sp>
      <p:sp>
        <p:nvSpPr>
          <p:cNvPr id="12" name="Rounded Rectangular Callout 11"/>
          <p:cNvSpPr/>
          <p:nvPr/>
        </p:nvSpPr>
        <p:spPr bwMode="auto">
          <a:xfrm>
            <a:off x="1447800" y="1792252"/>
            <a:ext cx="2667000" cy="265148"/>
          </a:xfrm>
          <a:prstGeom prst="wedgeRoundRectCallout">
            <a:avLst>
              <a:gd name="adj1" fmla="val 12013"/>
              <a:gd name="adj2" fmla="val -167512"/>
              <a:gd name="adj3" fmla="val 16667"/>
            </a:avLst>
          </a:prstGeom>
          <a:solidFill>
            <a:srgbClr val="CC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Constant;</a:t>
            </a:r>
            <a:r>
              <a:rPr kumimoji="0" lang="en-US" sz="1200" b="0" i="0" u="none" strike="noStrike" cap="none" normalizeH="0" dirty="0" smtClean="0">
                <a:ln>
                  <a:noFill/>
                </a:ln>
                <a:solidFill>
                  <a:schemeClr val="tx1"/>
                </a:solidFill>
                <a:effectLst/>
                <a:latin typeface="Times New Roman" pitchFamily="18" charset="0"/>
              </a:rPr>
              <a:t> must satisfy set points.</a:t>
            </a:r>
            <a:endParaRPr kumimoji="0" lang="en-US" sz="1200" b="0" i="0" u="none" strike="noStrike" cap="none" normalizeH="0" baseline="0" dirty="0" smtClean="0">
              <a:ln>
                <a:noFill/>
              </a:ln>
              <a:solidFill>
                <a:schemeClr val="tx1"/>
              </a:solidFill>
              <a:effectLst/>
              <a:latin typeface="Times New Roman" pitchFamily="18" charset="0"/>
            </a:endParaRPr>
          </a:p>
        </p:txBody>
      </p:sp>
      <p:grpSp>
        <p:nvGrpSpPr>
          <p:cNvPr id="7" name="Group 6"/>
          <p:cNvGrpSpPr/>
          <p:nvPr/>
        </p:nvGrpSpPr>
        <p:grpSpPr>
          <a:xfrm>
            <a:off x="1600200" y="2518926"/>
            <a:ext cx="7162800" cy="4315262"/>
            <a:chOff x="1600200" y="2518926"/>
            <a:chExt cx="7162800" cy="4315262"/>
          </a:xfrm>
        </p:grpSpPr>
        <p:pic>
          <p:nvPicPr>
            <p:cNvPr id="3" name="Picture 2"/>
            <p:cNvPicPr>
              <a:picLocks noChangeAspect="1"/>
            </p:cNvPicPr>
            <p:nvPr/>
          </p:nvPicPr>
          <p:blipFill>
            <a:blip r:embed="rId3"/>
            <a:stretch>
              <a:fillRect/>
            </a:stretch>
          </p:blipFill>
          <p:spPr>
            <a:xfrm>
              <a:off x="1600200" y="2518926"/>
              <a:ext cx="7162800" cy="3921421"/>
            </a:xfrm>
            <a:prstGeom prst="rect">
              <a:avLst/>
            </a:prstGeom>
          </p:spPr>
        </p:pic>
        <p:sp>
          <p:nvSpPr>
            <p:cNvPr id="6" name="TextBox 5"/>
            <p:cNvSpPr txBox="1"/>
            <p:nvPr/>
          </p:nvSpPr>
          <p:spPr>
            <a:xfrm>
              <a:off x="1676400" y="6557189"/>
              <a:ext cx="6477000" cy="276999"/>
            </a:xfrm>
            <a:prstGeom prst="rect">
              <a:avLst/>
            </a:prstGeom>
            <a:noFill/>
          </p:spPr>
          <p:txBody>
            <a:bodyPr wrap="square" rtlCol="0">
              <a:spAutoFit/>
            </a:bodyPr>
            <a:lstStyle/>
            <a:p>
              <a:r>
                <a:rPr lang="en-US" sz="1200" dirty="0" smtClean="0">
                  <a:latin typeface="Calibri" panose="020F0502020204030204" pitchFamily="34" charset="0"/>
                </a:rPr>
                <a:t>Note: Arrows show order of calculation, not causality in physical system.</a:t>
              </a:r>
              <a:endParaRPr lang="en-US" sz="1200" dirty="0">
                <a:latin typeface="Calibri" panose="020F0502020204030204" pitchFamily="34" charset="0"/>
              </a:endParaRPr>
            </a:p>
          </p:txBody>
        </p:sp>
      </p:grpSp>
    </p:spTree>
    <p:extLst>
      <p:ext uri="{BB962C8B-B14F-4D97-AF65-F5344CB8AC3E}">
        <p14:creationId xmlns:p14="http://schemas.microsoft.com/office/powerpoint/2010/main" val="79130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9222" name="Rectangle 1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 name="TextBox 7"/>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pic>
        <p:nvPicPr>
          <p:cNvPr id="7" name="Picture 6"/>
          <p:cNvPicPr>
            <a:picLocks noChangeAspect="1"/>
          </p:cNvPicPr>
          <p:nvPr/>
        </p:nvPicPr>
        <p:blipFill>
          <a:blip r:embed="rId3"/>
          <a:stretch>
            <a:fillRect/>
          </a:stretch>
        </p:blipFill>
        <p:spPr>
          <a:xfrm>
            <a:off x="3200400" y="3030050"/>
            <a:ext cx="3279879" cy="3328553"/>
          </a:xfrm>
          <a:prstGeom prst="rect">
            <a:avLst/>
          </a:prstGeom>
        </p:spPr>
      </p:pic>
      <p:sp>
        <p:nvSpPr>
          <p:cNvPr id="9" name="TextBox 8"/>
          <p:cNvSpPr txBox="1"/>
          <p:nvPr/>
        </p:nvSpPr>
        <p:spPr>
          <a:xfrm>
            <a:off x="1447800" y="823913"/>
            <a:ext cx="7239000" cy="1938992"/>
          </a:xfrm>
          <a:prstGeom prst="rect">
            <a:avLst/>
          </a:prstGeom>
          <a:noFill/>
        </p:spPr>
        <p:txBody>
          <a:bodyPr wrap="square" rtlCol="0">
            <a:spAutoFit/>
          </a:bodyPr>
          <a:lstStyle/>
          <a:p>
            <a:r>
              <a:rPr lang="en-US" b="1" dirty="0" smtClean="0">
                <a:solidFill>
                  <a:srgbClr val="3333CC"/>
                </a:solidFill>
                <a:latin typeface="Calibri" panose="020F0502020204030204" pitchFamily="34" charset="0"/>
              </a:rPr>
              <a:t>Class Workshop </a:t>
            </a:r>
            <a:r>
              <a:rPr lang="en-US" b="1" dirty="0" smtClean="0">
                <a:latin typeface="Calibri" panose="020F0502020204030204" pitchFamily="34" charset="0"/>
              </a:rPr>
              <a:t>– Determine the operating window for the two product distillation tower shown below.  Specifically, determine the range of manipulated variables (FV and FR) required for disturbances in the feed flow rate and feed composition.</a:t>
            </a:r>
            <a:endParaRPr lang="en-US" b="1" dirty="0">
              <a:latin typeface="Calibri" panose="020F0502020204030204" pitchFamily="34" charset="0"/>
            </a:endParaRPr>
          </a:p>
        </p:txBody>
      </p:sp>
      <p:pic>
        <p:nvPicPr>
          <p:cNvPr id="10" name="Picture 9"/>
          <p:cNvPicPr>
            <a:picLocks noChangeAspect="1"/>
          </p:cNvPicPr>
          <p:nvPr/>
        </p:nvPicPr>
        <p:blipFill>
          <a:blip r:embed="rId4"/>
          <a:stretch>
            <a:fillRect/>
          </a:stretch>
        </p:blipFill>
        <p:spPr>
          <a:xfrm>
            <a:off x="6536954" y="3505200"/>
            <a:ext cx="2404613" cy="2740680"/>
          </a:xfrm>
          <a:prstGeom prst="rect">
            <a:avLst/>
          </a:prstGeom>
        </p:spPr>
      </p:pic>
      <p:sp>
        <p:nvSpPr>
          <p:cNvPr id="13" name="TextBox 12"/>
          <p:cNvSpPr txBox="1"/>
          <p:nvPr/>
        </p:nvSpPr>
        <p:spPr>
          <a:xfrm>
            <a:off x="1467325" y="4186494"/>
            <a:ext cx="1676400" cy="1015663"/>
          </a:xfrm>
          <a:prstGeom prst="rect">
            <a:avLst/>
          </a:prstGeom>
          <a:solidFill>
            <a:schemeClr val="bg1">
              <a:lumMod val="95000"/>
            </a:schemeClr>
          </a:solidFill>
          <a:ln>
            <a:solidFill>
              <a:schemeClr val="tx1"/>
            </a:solidFill>
          </a:ln>
        </p:spPr>
        <p:txBody>
          <a:bodyPr wrap="square" rtlCol="0">
            <a:spAutoFit/>
          </a:bodyPr>
          <a:lstStyle/>
          <a:p>
            <a:pPr algn="ctr"/>
            <a:r>
              <a:rPr lang="en-US" sz="1200" b="1" u="sng" dirty="0" smtClean="0">
                <a:latin typeface="Calibri" panose="020F0502020204030204" pitchFamily="34" charset="0"/>
              </a:rPr>
              <a:t>Feed rate</a:t>
            </a:r>
          </a:p>
          <a:p>
            <a:pPr algn="ctr"/>
            <a:r>
              <a:rPr lang="en-US" sz="1200" b="1" dirty="0" smtClean="0">
                <a:latin typeface="Calibri" panose="020F0502020204030204" pitchFamily="34" charset="0"/>
              </a:rPr>
              <a:t>4-14 </a:t>
            </a:r>
            <a:r>
              <a:rPr lang="en-US" sz="1200" b="1" dirty="0" err="1" smtClean="0">
                <a:latin typeface="Calibri" panose="020F0502020204030204" pitchFamily="34" charset="0"/>
              </a:rPr>
              <a:t>kmole</a:t>
            </a:r>
            <a:r>
              <a:rPr lang="en-US" sz="1200" b="1" dirty="0" smtClean="0">
                <a:latin typeface="Calibri" panose="020F0502020204030204" pitchFamily="34" charset="0"/>
              </a:rPr>
              <a:t>/min</a:t>
            </a:r>
          </a:p>
          <a:p>
            <a:pPr algn="ctr"/>
            <a:endParaRPr lang="en-US" sz="1200" b="1" dirty="0">
              <a:latin typeface="Calibri" panose="020F0502020204030204" pitchFamily="34" charset="0"/>
            </a:endParaRPr>
          </a:p>
          <a:p>
            <a:pPr algn="ctr"/>
            <a:r>
              <a:rPr lang="en-US" sz="1200" b="1" u="sng" dirty="0" smtClean="0">
                <a:latin typeface="Calibri" panose="020F0502020204030204" pitchFamily="34" charset="0"/>
              </a:rPr>
              <a:t>Feed L.K.</a:t>
            </a:r>
          </a:p>
          <a:p>
            <a:pPr algn="ctr"/>
            <a:r>
              <a:rPr lang="en-US" sz="1200" b="1" dirty="0" smtClean="0">
                <a:latin typeface="Calibri" panose="020F0502020204030204" pitchFamily="34" charset="0"/>
              </a:rPr>
              <a:t>0.30-0.60 mole fraction</a:t>
            </a:r>
            <a:endParaRPr lang="en-US" sz="1200" b="1" dirty="0">
              <a:latin typeface="Calibri" panose="020F0502020204030204" pitchFamily="34" charset="0"/>
            </a:endParaRPr>
          </a:p>
        </p:txBody>
      </p:sp>
    </p:spTree>
    <p:extLst>
      <p:ext uri="{BB962C8B-B14F-4D97-AF65-F5344CB8AC3E}">
        <p14:creationId xmlns:p14="http://schemas.microsoft.com/office/powerpoint/2010/main" val="37114193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9222" name="Rectangle 1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 name="TextBox 7"/>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pic>
        <p:nvPicPr>
          <p:cNvPr id="2" name="Picture 1"/>
          <p:cNvPicPr>
            <a:picLocks noChangeAspect="1"/>
          </p:cNvPicPr>
          <p:nvPr/>
        </p:nvPicPr>
        <p:blipFill>
          <a:blip r:embed="rId3"/>
          <a:stretch>
            <a:fillRect/>
          </a:stretch>
        </p:blipFill>
        <p:spPr>
          <a:xfrm>
            <a:off x="1378803" y="1281113"/>
            <a:ext cx="7697160" cy="5095303"/>
          </a:xfrm>
          <a:prstGeom prst="rect">
            <a:avLst/>
          </a:prstGeom>
        </p:spPr>
      </p:pic>
    </p:spTree>
    <p:extLst>
      <p:ext uri="{BB962C8B-B14F-4D97-AF65-F5344CB8AC3E}">
        <p14:creationId xmlns:p14="http://schemas.microsoft.com/office/powerpoint/2010/main" val="6715632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053"/>
          <p:cNvSpPr txBox="1">
            <a:spLocks noChangeArrowheads="1"/>
          </p:cNvSpPr>
          <p:nvPr/>
        </p:nvSpPr>
        <p:spPr bwMode="auto">
          <a:xfrm>
            <a:off x="0" y="0"/>
            <a:ext cx="1268413" cy="6811963"/>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sng" strike="noStrike" kern="1200" cap="none" spc="0" normalizeH="0" baseline="0" noProof="0">
                <a:ln>
                  <a:noFill/>
                </a:ln>
                <a:solidFill>
                  <a:srgbClr val="FF0000"/>
                </a:solidFill>
                <a:effectLst/>
                <a:uLnTx/>
                <a:uFillTx/>
                <a:latin typeface="Times New Roman" panose="02020603050405020304" pitchFamily="18" charset="0"/>
                <a:ea typeface="+mn-ea"/>
                <a:cs typeface="+mn-cs"/>
              </a:rPr>
              <a:t>Key Operability issues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 Operating window</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 Flexibility/</a:t>
            </a: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controllability </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 Reliability</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 Safety &amp; equipment protection</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 Efficiency &amp; profitability</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6. Operation during transitions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7. Dynamic Performance</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8. Monitoring &amp; diagnosis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00" name="Rectangle 2054"/>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Box 5"/>
          <p:cNvSpPr txBox="1"/>
          <p:nvPr/>
        </p:nvSpPr>
        <p:spPr>
          <a:xfrm>
            <a:off x="1268413" y="0"/>
            <a:ext cx="7875587" cy="584200"/>
          </a:xfrm>
          <a:prstGeom prst="rect">
            <a:avLst/>
          </a:prstGeom>
          <a:solidFill>
            <a:schemeClr val="bg1">
              <a:lumMod val="95000"/>
            </a:schemeClr>
          </a:solidFill>
          <a:ln>
            <a:solidFill>
              <a:srgbClr val="FF0000"/>
            </a:solid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Chapter 2 Operating Window</a:t>
            </a:r>
          </a:p>
        </p:txBody>
      </p:sp>
      <p:sp>
        <p:nvSpPr>
          <p:cNvPr id="2" name="TextBox 1"/>
          <p:cNvSpPr txBox="1"/>
          <p:nvPr/>
        </p:nvSpPr>
        <p:spPr>
          <a:xfrm>
            <a:off x="2209800" y="1447800"/>
            <a:ext cx="52578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Lesson Outline</a:t>
            </a:r>
          </a:p>
        </p:txBody>
      </p:sp>
      <p:sp>
        <p:nvSpPr>
          <p:cNvPr id="3" name="TextBox 2"/>
          <p:cNvSpPr txBox="1"/>
          <p:nvPr/>
        </p:nvSpPr>
        <p:spPr>
          <a:xfrm>
            <a:off x="1676400" y="2438400"/>
            <a:ext cx="7010400" cy="35394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Operability Window Problem Definition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Operating Window Calculations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Method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Linear Example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Non-linear Process Example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Selecting Manipulated Variable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Limitations</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Left Arrow 3"/>
          <p:cNvSpPr/>
          <p:nvPr/>
        </p:nvSpPr>
        <p:spPr bwMode="auto">
          <a:xfrm>
            <a:off x="7903812" y="5105400"/>
            <a:ext cx="457200" cy="304800"/>
          </a:xfrm>
          <a:prstGeom prst="left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uLnTx/>
              <a:uFillTx/>
              <a:latin typeface="Times New Roman" pitchFamily="18" charset="0"/>
              <a:ea typeface="+mn-ea"/>
              <a:cs typeface="+mn-cs"/>
            </a:endParaRPr>
          </a:p>
        </p:txBody>
      </p:sp>
      <p:pic>
        <p:nvPicPr>
          <p:cNvPr id="110594" name="Picture 2" descr="Check, Check Mark, Red, Mark,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431" y="2461229"/>
            <a:ext cx="332581" cy="3468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eck, Check Mark, Red, Mark,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4903" y="3658004"/>
            <a:ext cx="332581" cy="3468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heck, Check Mark, Red, Mark,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4902" y="4097887"/>
            <a:ext cx="332581" cy="3468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eck, Check Mark, Red, Mark,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6121" y="4537770"/>
            <a:ext cx="332581" cy="34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170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9222" name="Rectangle 1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 name="TextBox 7"/>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3" name="TextBox 2"/>
          <p:cNvSpPr txBox="1"/>
          <p:nvPr/>
        </p:nvSpPr>
        <p:spPr>
          <a:xfrm>
            <a:off x="1330325" y="823913"/>
            <a:ext cx="7661275" cy="523220"/>
          </a:xfrm>
          <a:prstGeom prst="rect">
            <a:avLst/>
          </a:prstGeom>
          <a:noFill/>
        </p:spPr>
        <p:txBody>
          <a:bodyPr wrap="square" rtlCol="0">
            <a:spAutoFit/>
          </a:bodyPr>
          <a:lstStyle/>
          <a:p>
            <a:r>
              <a:rPr lang="en-US" sz="2800" b="1" dirty="0" smtClean="0">
                <a:latin typeface="Calibri" panose="020F0502020204030204" pitchFamily="34" charset="0"/>
              </a:rPr>
              <a:t>How do we properly select manipulated variables?</a:t>
            </a:r>
            <a:endParaRPr lang="en-US" sz="2800" b="1" dirty="0">
              <a:latin typeface="Calibri" panose="020F0502020204030204" pitchFamily="34" charset="0"/>
            </a:endParaRPr>
          </a:p>
        </p:txBody>
      </p:sp>
      <p:sp>
        <p:nvSpPr>
          <p:cNvPr id="4" name="TextBox 3"/>
          <p:cNvSpPr txBox="1"/>
          <p:nvPr/>
        </p:nvSpPr>
        <p:spPr>
          <a:xfrm>
            <a:off x="1447800" y="1676400"/>
            <a:ext cx="7315200" cy="1200329"/>
          </a:xfrm>
          <a:prstGeom prst="rect">
            <a:avLst/>
          </a:prstGeom>
          <a:noFill/>
        </p:spPr>
        <p:txBody>
          <a:bodyPr wrap="square" rtlCol="0">
            <a:spAutoFit/>
          </a:bodyPr>
          <a:lstStyle/>
          <a:p>
            <a:r>
              <a:rPr lang="en-US" b="1" dirty="0" smtClean="0">
                <a:latin typeface="Calibri" panose="020F0502020204030204" pitchFamily="34" charset="0"/>
              </a:rPr>
              <a:t>Key aspects of manipulated variable selection</a:t>
            </a:r>
          </a:p>
          <a:p>
            <a:endParaRPr lang="en-US" b="1" dirty="0">
              <a:latin typeface="Calibri" panose="020F0502020204030204" pitchFamily="34" charset="0"/>
            </a:endParaRPr>
          </a:p>
          <a:p>
            <a:r>
              <a:rPr lang="en-US" b="1" dirty="0" smtClean="0">
                <a:latin typeface="Calibri" panose="020F0502020204030204" pitchFamily="34" charset="0"/>
              </a:rPr>
              <a:t>1.  Each has a strong effect on controlled output variable</a:t>
            </a:r>
          </a:p>
        </p:txBody>
      </p:sp>
      <p:grpSp>
        <p:nvGrpSpPr>
          <p:cNvPr id="11" name="Group 10"/>
          <p:cNvGrpSpPr/>
          <p:nvPr/>
        </p:nvGrpSpPr>
        <p:grpSpPr>
          <a:xfrm>
            <a:off x="1447800" y="3187055"/>
            <a:ext cx="7467600" cy="1618228"/>
            <a:chOff x="1447800" y="3187055"/>
            <a:chExt cx="7467600" cy="1618228"/>
          </a:xfrm>
        </p:grpSpPr>
        <p:sp>
          <p:nvSpPr>
            <p:cNvPr id="6" name="TextBox 5"/>
            <p:cNvSpPr txBox="1"/>
            <p:nvPr/>
          </p:nvSpPr>
          <p:spPr>
            <a:xfrm>
              <a:off x="3200400" y="3187055"/>
              <a:ext cx="4191000" cy="461665"/>
            </a:xfrm>
            <a:prstGeom prst="rect">
              <a:avLst/>
            </a:prstGeom>
            <a:noFill/>
          </p:spPr>
          <p:txBody>
            <a:bodyPr wrap="square" rtlCol="0">
              <a:spAutoFit/>
            </a:bodyPr>
            <a:lstStyle/>
            <a:p>
              <a:r>
                <a:rPr lang="en-US" b="1" dirty="0" err="1" smtClean="0">
                  <a:latin typeface="Calibri" panose="020F0502020204030204" pitchFamily="34" charset="0"/>
                </a:rPr>
                <a:t>u</a:t>
              </a:r>
              <a:r>
                <a:rPr lang="en-US" b="1" baseline="-25000" dirty="0" err="1" smtClean="0">
                  <a:latin typeface="Calibri" panose="020F0502020204030204" pitchFamily="34" charset="0"/>
                </a:rPr>
                <a:t>i</a:t>
              </a:r>
              <a:r>
                <a:rPr lang="en-US" b="1" dirty="0" smtClean="0">
                  <a:latin typeface="Calibri" panose="020F0502020204030204" pitchFamily="34" charset="0"/>
                </a:rPr>
                <a:t> * K</a:t>
              </a:r>
              <a:r>
                <a:rPr lang="en-US" b="1" baseline="-25000" dirty="0" smtClean="0">
                  <a:latin typeface="Calibri" panose="020F0502020204030204" pitchFamily="34" charset="0"/>
                </a:rPr>
                <a:t>i</a:t>
              </a:r>
              <a:r>
                <a:rPr lang="en-US" b="1" dirty="0" smtClean="0">
                  <a:latin typeface="Calibri" panose="020F0502020204030204" pitchFamily="34" charset="0"/>
                </a:rPr>
                <a:t> = </a:t>
              </a:r>
              <a:r>
                <a:rPr lang="en-US" b="1" dirty="0" err="1" smtClean="0">
                  <a:latin typeface="Calibri" panose="020F0502020204030204" pitchFamily="34" charset="0"/>
                </a:rPr>
                <a:t>y</a:t>
              </a:r>
              <a:r>
                <a:rPr lang="en-US" b="1" baseline="-25000" dirty="0" err="1" smtClean="0">
                  <a:latin typeface="Calibri" panose="020F0502020204030204" pitchFamily="34" charset="0"/>
                </a:rPr>
                <a:t>i</a:t>
              </a:r>
              <a:endParaRPr lang="en-US" b="1" baseline="-25000" dirty="0">
                <a:latin typeface="Calibri" panose="020F0502020204030204" pitchFamily="34" charset="0"/>
              </a:endParaRPr>
            </a:p>
          </p:txBody>
        </p:sp>
        <p:sp>
          <p:nvSpPr>
            <p:cNvPr id="7" name="TextBox 6"/>
            <p:cNvSpPr txBox="1"/>
            <p:nvPr/>
          </p:nvSpPr>
          <p:spPr>
            <a:xfrm>
              <a:off x="1447800" y="3974286"/>
              <a:ext cx="7467600" cy="830997"/>
            </a:xfrm>
            <a:prstGeom prst="rect">
              <a:avLst/>
            </a:prstGeom>
            <a:noFill/>
          </p:spPr>
          <p:txBody>
            <a:bodyPr wrap="square" rtlCol="0">
              <a:spAutoFit/>
            </a:bodyPr>
            <a:lstStyle/>
            <a:p>
              <a:pPr marL="347663" indent="-347663"/>
              <a:r>
                <a:rPr lang="en-US" b="1" dirty="0" smtClean="0">
                  <a:latin typeface="Calibri" panose="020F0502020204030204" pitchFamily="34" charset="0"/>
                </a:rPr>
                <a:t>K</a:t>
              </a:r>
              <a:r>
                <a:rPr lang="en-US" b="1" baseline="-25000" dirty="0" smtClean="0">
                  <a:latin typeface="Calibri" panose="020F0502020204030204" pitchFamily="34" charset="0"/>
                </a:rPr>
                <a:t>i</a:t>
              </a:r>
              <a:r>
                <a:rPr lang="en-US" b="1" dirty="0" smtClean="0">
                  <a:latin typeface="Calibri" panose="020F0502020204030204" pitchFamily="34" charset="0"/>
                </a:rPr>
                <a:t> should be “</a:t>
              </a:r>
              <a:r>
                <a:rPr lang="en-US" b="1" dirty="0" smtClean="0">
                  <a:latin typeface="Calibri" panose="020F0502020204030204" pitchFamily="34" charset="0"/>
                </a:rPr>
                <a:t>large” </a:t>
              </a:r>
              <a:r>
                <a:rPr lang="en-US" b="1" dirty="0" smtClean="0">
                  <a:latin typeface="Calibri" panose="020F0502020204030204" pitchFamily="34" charset="0"/>
                </a:rPr>
                <a:t>to provide correction for </a:t>
              </a:r>
              <a:r>
                <a:rPr lang="en-US" b="1" dirty="0" smtClean="0">
                  <a:latin typeface="Calibri" panose="020F0502020204030204" pitchFamily="34" charset="0"/>
                </a:rPr>
                <a:t>disturbances to one or more </a:t>
              </a:r>
              <a:r>
                <a:rPr lang="en-US" b="1" dirty="0" err="1" smtClean="0">
                  <a:latin typeface="Calibri" panose="020F0502020204030204" pitchFamily="34" charset="0"/>
                </a:rPr>
                <a:t>y</a:t>
              </a:r>
              <a:r>
                <a:rPr lang="en-US" b="1" baseline="-25000" dirty="0" err="1" smtClean="0">
                  <a:latin typeface="Calibri" panose="020F0502020204030204" pitchFamily="34" charset="0"/>
                </a:rPr>
                <a:t>i</a:t>
              </a:r>
              <a:endParaRPr lang="en-US" b="1" baseline="-25000" dirty="0">
                <a:latin typeface="Calibri" panose="020F0502020204030204" pitchFamily="34" charset="0"/>
              </a:endParaRPr>
            </a:p>
          </p:txBody>
        </p:sp>
      </p:grpSp>
    </p:spTree>
    <p:extLst>
      <p:ext uri="{BB962C8B-B14F-4D97-AF65-F5344CB8AC3E}">
        <p14:creationId xmlns:p14="http://schemas.microsoft.com/office/powerpoint/2010/main" val="174423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053"/>
          <p:cNvSpPr txBox="1">
            <a:spLocks noChangeArrowheads="1"/>
          </p:cNvSpPr>
          <p:nvPr/>
        </p:nvSpPr>
        <p:spPr bwMode="auto">
          <a:xfrm>
            <a:off x="0" y="0"/>
            <a:ext cx="1268413" cy="6811963"/>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800"/>
          </a:p>
        </p:txBody>
      </p:sp>
      <p:sp>
        <p:nvSpPr>
          <p:cNvPr id="4100" name="Rectangle 2054"/>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 name="TextBox 5"/>
          <p:cNvSpPr txBox="1"/>
          <p:nvPr/>
        </p:nvSpPr>
        <p:spPr>
          <a:xfrm>
            <a:off x="1268413" y="0"/>
            <a:ext cx="7875587"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2" name="TextBox 1"/>
          <p:cNvSpPr txBox="1"/>
          <p:nvPr/>
        </p:nvSpPr>
        <p:spPr>
          <a:xfrm>
            <a:off x="2209800" y="1447800"/>
            <a:ext cx="5257800" cy="707886"/>
          </a:xfrm>
          <a:prstGeom prst="rect">
            <a:avLst/>
          </a:prstGeom>
          <a:noFill/>
        </p:spPr>
        <p:txBody>
          <a:bodyPr wrap="square" rtlCol="0">
            <a:spAutoFit/>
          </a:bodyPr>
          <a:lstStyle/>
          <a:p>
            <a:pPr algn="ctr"/>
            <a:r>
              <a:rPr lang="en-US" sz="4000" b="1" dirty="0" smtClean="0">
                <a:latin typeface="Calibri" panose="020F0502020204030204" pitchFamily="34" charset="0"/>
              </a:rPr>
              <a:t>Lesson Outline</a:t>
            </a:r>
          </a:p>
        </p:txBody>
      </p:sp>
      <p:sp>
        <p:nvSpPr>
          <p:cNvPr id="3" name="TextBox 2"/>
          <p:cNvSpPr txBox="1"/>
          <p:nvPr/>
        </p:nvSpPr>
        <p:spPr>
          <a:xfrm>
            <a:off x="1676400" y="2438400"/>
            <a:ext cx="7010400" cy="3539430"/>
          </a:xfrm>
          <a:prstGeom prst="rect">
            <a:avLst/>
          </a:prstGeom>
          <a:noFill/>
        </p:spPr>
        <p:txBody>
          <a:bodyPr wrap="square" rtlCol="0">
            <a:spAutoFit/>
          </a:bodyPr>
          <a:lstStyle/>
          <a:p>
            <a:r>
              <a:rPr lang="en-US" sz="2800" b="1" dirty="0" smtClean="0">
                <a:latin typeface="Calibri" panose="020F0502020204030204" pitchFamily="34" charset="0"/>
              </a:rPr>
              <a:t>Operability Window Problem Definition</a:t>
            </a:r>
          </a:p>
          <a:p>
            <a:r>
              <a:rPr lang="en-US" sz="2800" b="1" dirty="0">
                <a:latin typeface="Calibri" panose="020F0502020204030204" pitchFamily="34" charset="0"/>
              </a:rPr>
              <a:t>	</a:t>
            </a:r>
            <a:r>
              <a:rPr lang="en-US" sz="2800" b="1" dirty="0" smtClean="0">
                <a:latin typeface="Calibri" panose="020F0502020204030204" pitchFamily="34" charset="0"/>
              </a:rPr>
              <a:t>- Variability</a:t>
            </a:r>
          </a:p>
          <a:p>
            <a:r>
              <a:rPr lang="en-US" sz="2800" b="1" dirty="0">
                <a:latin typeface="Calibri" panose="020F0502020204030204" pitchFamily="34" charset="0"/>
              </a:rPr>
              <a:t>	</a:t>
            </a:r>
            <a:r>
              <a:rPr lang="en-US" sz="2800" b="1" dirty="0" smtClean="0">
                <a:latin typeface="Calibri" panose="020F0502020204030204" pitchFamily="34" charset="0"/>
              </a:rPr>
              <a:t>- Bounds</a:t>
            </a:r>
          </a:p>
          <a:p>
            <a:r>
              <a:rPr lang="en-US" sz="2800" b="1" dirty="0">
                <a:latin typeface="Calibri" panose="020F0502020204030204" pitchFamily="34" charset="0"/>
              </a:rPr>
              <a:t>	</a:t>
            </a:r>
            <a:r>
              <a:rPr lang="en-US" sz="2800" b="1" dirty="0" smtClean="0">
                <a:latin typeface="Calibri" panose="020F0502020204030204" pitchFamily="34" charset="0"/>
              </a:rPr>
              <a:t>- Integrity Operating Window (IOW)</a:t>
            </a:r>
          </a:p>
          <a:p>
            <a:r>
              <a:rPr lang="en-US" sz="2800" b="1" dirty="0">
                <a:latin typeface="Calibri" panose="020F0502020204030204" pitchFamily="34" charset="0"/>
              </a:rPr>
              <a:t>	</a:t>
            </a:r>
            <a:r>
              <a:rPr lang="en-US" sz="2800" b="1" dirty="0" smtClean="0">
                <a:latin typeface="Calibri" panose="020F0502020204030204" pitchFamily="34" charset="0"/>
              </a:rPr>
              <a:t>- Turndown</a:t>
            </a:r>
          </a:p>
          <a:p>
            <a:r>
              <a:rPr lang="en-US" sz="2800" b="1" dirty="0">
                <a:latin typeface="Calibri" panose="020F0502020204030204" pitchFamily="34" charset="0"/>
              </a:rPr>
              <a:t>	</a:t>
            </a:r>
            <a:r>
              <a:rPr lang="en-US" sz="2800" b="1" dirty="0" smtClean="0">
                <a:latin typeface="Calibri" panose="020F0502020204030204" pitchFamily="34" charset="0"/>
              </a:rPr>
              <a:t>- Selecting capacity</a:t>
            </a:r>
          </a:p>
          <a:p>
            <a:endParaRPr lang="en-US" sz="2800" b="1" dirty="0">
              <a:latin typeface="Calibri" panose="020F0502020204030204" pitchFamily="34" charset="0"/>
            </a:endParaRPr>
          </a:p>
          <a:p>
            <a:r>
              <a:rPr lang="en-US" sz="2800" b="1" dirty="0" smtClean="0">
                <a:latin typeface="Calibri" panose="020F0502020204030204" pitchFamily="34" charset="0"/>
              </a:rPr>
              <a:t>Operating Window Calculations </a:t>
            </a:r>
            <a:endParaRPr lang="en-US" sz="2800" b="1" dirty="0">
              <a:latin typeface="Calibri" panose="020F0502020204030204" pitchFamily="34" charset="0"/>
            </a:endParaRPr>
          </a:p>
        </p:txBody>
      </p:sp>
      <p:sp>
        <p:nvSpPr>
          <p:cNvPr id="4" name="Left Arrow 3"/>
          <p:cNvSpPr/>
          <p:nvPr/>
        </p:nvSpPr>
        <p:spPr bwMode="auto">
          <a:xfrm>
            <a:off x="7333487" y="3019286"/>
            <a:ext cx="457200" cy="304800"/>
          </a:xfrm>
          <a:prstGeom prst="left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TextBox 4"/>
          <p:cNvSpPr txBox="1"/>
          <p:nvPr/>
        </p:nvSpPr>
        <p:spPr>
          <a:xfrm>
            <a:off x="7924800" y="2571521"/>
            <a:ext cx="1353313" cy="1200329"/>
          </a:xfrm>
          <a:prstGeom prst="rect">
            <a:avLst/>
          </a:prstGeom>
          <a:noFill/>
        </p:spPr>
        <p:txBody>
          <a:bodyPr wrap="square" rtlCol="0">
            <a:spAutoFit/>
          </a:bodyPr>
          <a:lstStyle/>
          <a:p>
            <a:r>
              <a:rPr lang="en-US" b="1" dirty="0" smtClean="0">
                <a:solidFill>
                  <a:srgbClr val="3333CC"/>
                </a:solidFill>
                <a:latin typeface="Calibri" panose="020F0502020204030204" pitchFamily="34" charset="0"/>
              </a:rPr>
              <a:t>Let’s start here</a:t>
            </a:r>
            <a:endParaRPr lang="en-US" b="1" dirty="0">
              <a:solidFill>
                <a:srgbClr val="3333CC"/>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9222" name="Rectangle 1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 name="TextBox 7"/>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3" name="TextBox 2"/>
          <p:cNvSpPr txBox="1"/>
          <p:nvPr/>
        </p:nvSpPr>
        <p:spPr>
          <a:xfrm>
            <a:off x="1330325" y="823913"/>
            <a:ext cx="7661275" cy="523220"/>
          </a:xfrm>
          <a:prstGeom prst="rect">
            <a:avLst/>
          </a:prstGeom>
          <a:noFill/>
        </p:spPr>
        <p:txBody>
          <a:bodyPr wrap="square" rtlCol="0">
            <a:spAutoFit/>
          </a:bodyPr>
          <a:lstStyle/>
          <a:p>
            <a:r>
              <a:rPr lang="en-US" sz="2800" b="1" dirty="0" smtClean="0">
                <a:latin typeface="Calibri" panose="020F0502020204030204" pitchFamily="34" charset="0"/>
              </a:rPr>
              <a:t>How do we properly select manipulated variables?</a:t>
            </a:r>
            <a:endParaRPr lang="en-US" sz="2800" b="1" dirty="0">
              <a:latin typeface="Calibri" panose="020F0502020204030204" pitchFamily="34" charset="0"/>
            </a:endParaRPr>
          </a:p>
        </p:txBody>
      </p:sp>
      <p:sp>
        <p:nvSpPr>
          <p:cNvPr id="4" name="TextBox 3"/>
          <p:cNvSpPr txBox="1"/>
          <p:nvPr/>
        </p:nvSpPr>
        <p:spPr>
          <a:xfrm>
            <a:off x="1447800" y="1495988"/>
            <a:ext cx="7315200" cy="1200329"/>
          </a:xfrm>
          <a:prstGeom prst="rect">
            <a:avLst/>
          </a:prstGeom>
          <a:noFill/>
        </p:spPr>
        <p:txBody>
          <a:bodyPr wrap="square" rtlCol="0">
            <a:spAutoFit/>
          </a:bodyPr>
          <a:lstStyle/>
          <a:p>
            <a:r>
              <a:rPr lang="en-US" b="1" dirty="0" smtClean="0">
                <a:latin typeface="Calibri" panose="020F0502020204030204" pitchFamily="34" charset="0"/>
              </a:rPr>
              <a:t>Key aspects of manipulated variable selection</a:t>
            </a:r>
          </a:p>
          <a:p>
            <a:endParaRPr lang="en-US" b="1" dirty="0">
              <a:latin typeface="Calibri" panose="020F0502020204030204" pitchFamily="34" charset="0"/>
            </a:endParaRPr>
          </a:p>
          <a:p>
            <a:r>
              <a:rPr lang="en-US" b="1" dirty="0" smtClean="0">
                <a:latin typeface="Calibri" panose="020F0502020204030204" pitchFamily="34" charset="0"/>
              </a:rPr>
              <a:t>1.  Each has a strong effect on controlled output variable</a:t>
            </a:r>
          </a:p>
        </p:txBody>
      </p:sp>
      <p:sp>
        <p:nvSpPr>
          <p:cNvPr id="5" name="TextBox 4"/>
          <p:cNvSpPr txBox="1"/>
          <p:nvPr/>
        </p:nvSpPr>
        <p:spPr>
          <a:xfrm>
            <a:off x="1447800" y="2959161"/>
            <a:ext cx="7315200" cy="830997"/>
          </a:xfrm>
          <a:prstGeom prst="rect">
            <a:avLst/>
          </a:prstGeom>
          <a:noFill/>
        </p:spPr>
        <p:txBody>
          <a:bodyPr wrap="square" rtlCol="0">
            <a:spAutoFit/>
          </a:bodyPr>
          <a:lstStyle/>
          <a:p>
            <a:pPr marL="401638" indent="-401638"/>
            <a:r>
              <a:rPr lang="en-US" b="1" dirty="0" smtClean="0">
                <a:latin typeface="Calibri" panose="020F0502020204030204" pitchFamily="34" charset="0"/>
              </a:rPr>
              <a:t>2.  Controllable system – Affect all controlled variables independently using all manipulated variables.</a:t>
            </a:r>
            <a:endParaRPr lang="en-US" b="1" dirty="0">
              <a:latin typeface="Calibri" panose="020F0502020204030204" pitchFamily="34" charset="0"/>
            </a:endParaRPr>
          </a:p>
        </p:txBody>
      </p:sp>
      <p:grpSp>
        <p:nvGrpSpPr>
          <p:cNvPr id="7" name="Group 6"/>
          <p:cNvGrpSpPr/>
          <p:nvPr/>
        </p:nvGrpSpPr>
        <p:grpSpPr>
          <a:xfrm>
            <a:off x="1676400" y="4043858"/>
            <a:ext cx="7543800" cy="646331"/>
            <a:chOff x="1676400" y="4043858"/>
            <a:chExt cx="7543800" cy="646331"/>
          </a:xfrm>
        </p:grpSpPr>
        <p:sp>
          <p:nvSpPr>
            <p:cNvPr id="11" name="Rectangle 10"/>
            <p:cNvSpPr/>
            <p:nvPr/>
          </p:nvSpPr>
          <p:spPr>
            <a:xfrm>
              <a:off x="1676400" y="4105413"/>
              <a:ext cx="2971800" cy="523220"/>
            </a:xfrm>
            <a:prstGeom prst="rect">
              <a:avLst/>
            </a:prstGeom>
          </p:spPr>
          <p:txBody>
            <a:bodyPr wrap="square">
              <a:spAutoFit/>
            </a:bodyPr>
            <a:lstStyle/>
            <a:p>
              <a:r>
                <a:rPr lang="en-US" sz="2800" b="1" i="1" dirty="0">
                  <a:latin typeface="Calibri" panose="020F0502020204030204" pitchFamily="34" charset="0"/>
                  <a:ea typeface="Calibri" panose="020F0502020204030204" pitchFamily="34" charset="0"/>
                </a:rPr>
                <a:t>y = A *u + B *d + c</a:t>
              </a:r>
              <a:endParaRPr lang="en-US" sz="2800" b="1" dirty="0">
                <a:latin typeface="Calibri" panose="020F0502020204030204" pitchFamily="34" charset="0"/>
              </a:endParaRPr>
            </a:p>
          </p:txBody>
        </p:sp>
        <p:sp>
          <p:nvSpPr>
            <p:cNvPr id="12" name="Rectangle 11"/>
            <p:cNvSpPr/>
            <p:nvPr/>
          </p:nvSpPr>
          <p:spPr>
            <a:xfrm>
              <a:off x="4648200" y="4043858"/>
              <a:ext cx="4572000" cy="646331"/>
            </a:xfrm>
            <a:prstGeom prst="rect">
              <a:avLst/>
            </a:prstGeom>
          </p:spPr>
          <p:txBody>
            <a:bodyPr>
              <a:spAutoFit/>
            </a:bodyPr>
            <a:lstStyle/>
            <a:p>
              <a:pPr marL="0" marR="0" indent="228600" algn="just">
                <a:spcBef>
                  <a:spcPts val="0"/>
                </a:spcBef>
                <a:spcAft>
                  <a:spcPts val="0"/>
                </a:spcAft>
              </a:pPr>
              <a:r>
                <a:rPr lang="en-US" sz="900" i="1" dirty="0">
                  <a:ea typeface="Calibri" panose="020F0502020204030204" pitchFamily="34" charset="0"/>
                  <a:cs typeface="Times New Roman" panose="02020603050405020304" pitchFamily="18" charset="0"/>
                </a:rPr>
                <a:t>y</a:t>
              </a:r>
              <a:r>
                <a:rPr lang="en-US" sz="900" dirty="0">
                  <a:ea typeface="Calibri" panose="020F0502020204030204" pitchFamily="34" charset="0"/>
                  <a:cs typeface="Times New Roman" panose="02020603050405020304" pitchFamily="18" charset="0"/>
                </a:rPr>
                <a:t> = vector of dependent variables (i.e., controlled variables)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spcBef>
                  <a:spcPts val="0"/>
                </a:spcBef>
                <a:spcAft>
                  <a:spcPts val="0"/>
                </a:spcAft>
              </a:pPr>
              <a:r>
                <a:rPr lang="en-US" sz="900" i="1" dirty="0">
                  <a:ea typeface="Calibri" panose="020F0502020204030204" pitchFamily="34" charset="0"/>
                  <a:cs typeface="Times New Roman" panose="02020603050405020304" pitchFamily="18" charset="0"/>
                </a:rPr>
                <a:t>u</a:t>
              </a:r>
              <a:r>
                <a:rPr lang="en-US" sz="900" dirty="0">
                  <a:ea typeface="Calibri" panose="020F0502020204030204" pitchFamily="34" charset="0"/>
                  <a:cs typeface="Times New Roman" panose="02020603050405020304" pitchFamily="18" charset="0"/>
                </a:rPr>
                <a:t> = vector of adjustable independent variables (i.e., a manipulated variables)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spcBef>
                  <a:spcPts val="0"/>
                </a:spcBef>
                <a:spcAft>
                  <a:spcPts val="0"/>
                </a:spcAft>
              </a:pPr>
              <a:r>
                <a:rPr lang="en-US" sz="900" i="1" dirty="0">
                  <a:ea typeface="Calibri" panose="020F0502020204030204" pitchFamily="34" charset="0"/>
                  <a:cs typeface="Times New Roman" panose="02020603050405020304" pitchFamily="18" charset="0"/>
                </a:rPr>
                <a:t>d</a:t>
              </a:r>
              <a:r>
                <a:rPr lang="en-US" sz="900" dirty="0">
                  <a:ea typeface="Calibri" panose="020F0502020204030204" pitchFamily="34" charset="0"/>
                  <a:cs typeface="Times New Roman" panose="02020603050405020304" pitchFamily="18" charset="0"/>
                </a:rPr>
                <a:t> = vector of independent variables that cannot be directly adjusted (i.e., a disturbances)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spcBef>
                  <a:spcPts val="0"/>
                </a:spcBef>
                <a:spcAft>
                  <a:spcPts val="0"/>
                </a:spcAft>
              </a:pPr>
              <a:r>
                <a:rPr lang="en-US" sz="900" i="1" dirty="0">
                  <a:ea typeface="Calibri" panose="020F0502020204030204" pitchFamily="34" charset="0"/>
                  <a:cs typeface="Times New Roman" panose="02020603050405020304" pitchFamily="18" charset="0"/>
                </a:rPr>
                <a:t>A, B, c</a:t>
              </a:r>
              <a:r>
                <a:rPr lang="en-US" sz="900" dirty="0">
                  <a:ea typeface="Calibri" panose="020F0502020204030204" pitchFamily="34" charset="0"/>
                  <a:cs typeface="Times New Roman" panose="02020603050405020304" pitchFamily="18" charset="0"/>
                </a:rPr>
                <a:t> = parameters, vector or matrix as appropriate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3" name="Rectangle 12"/>
          <p:cNvSpPr/>
          <p:nvPr/>
        </p:nvSpPr>
        <p:spPr>
          <a:xfrm>
            <a:off x="2407411" y="4954256"/>
            <a:ext cx="3834704" cy="584775"/>
          </a:xfrm>
          <a:prstGeom prst="rect">
            <a:avLst/>
          </a:prstGeom>
        </p:spPr>
        <p:txBody>
          <a:bodyPr wrap="none">
            <a:spAutoFit/>
          </a:bodyPr>
          <a:lstStyle/>
          <a:p>
            <a:pPr indent="228600" algn="just" defTabSz="457200" eaLnBrk="1" fontAlgn="auto" hangingPunct="1">
              <a:spcBef>
                <a:spcPts val="0"/>
              </a:spcBef>
              <a:spcAft>
                <a:spcPts val="0"/>
              </a:spcAft>
            </a:pPr>
            <a:r>
              <a:rPr lang="en-US" sz="3200" b="1"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u </a:t>
            </a:r>
            <a:r>
              <a:rPr lang="en-US" sz="3200"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a:t>
            </a:r>
            <a:r>
              <a:rPr lang="en-US" sz="3200" b="1" i="1" baseline="30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-1</a:t>
            </a:r>
            <a:r>
              <a:rPr lang="en-US" sz="3200" b="1"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 y </a:t>
            </a:r>
            <a:r>
              <a:rPr lang="en-US" sz="3200"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 B *d + </a:t>
            </a:r>
            <a:r>
              <a:rPr lang="en-US" sz="3200" b="1"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a:t>
            </a:r>
            <a:endParaRPr lang="en-US"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3390900" y="5914300"/>
            <a:ext cx="2514600" cy="584775"/>
          </a:xfrm>
          <a:prstGeom prst="rect">
            <a:avLst/>
          </a:prstGeom>
          <a:noFill/>
        </p:spPr>
        <p:txBody>
          <a:bodyPr wrap="square" rtlCol="0">
            <a:spAutoFit/>
          </a:bodyPr>
          <a:lstStyle/>
          <a:p>
            <a:r>
              <a:rPr lang="en-US" sz="3200" b="1" i="1" dirty="0" err="1" smtClean="0">
                <a:latin typeface="Calibri" panose="020F0502020204030204" pitchFamily="34" charset="0"/>
              </a:rPr>
              <a:t>Det</a:t>
            </a:r>
            <a:r>
              <a:rPr lang="en-US" sz="3200" b="1" i="1" dirty="0" smtClean="0">
                <a:latin typeface="Calibri" panose="020F0502020204030204" pitchFamily="34" charset="0"/>
              </a:rPr>
              <a:t> (A) ≠ 0</a:t>
            </a:r>
            <a:endParaRPr lang="en-US" sz="3200" b="1" i="1" dirty="0">
              <a:latin typeface="Calibri" panose="020F0502020204030204" pitchFamily="34" charset="0"/>
            </a:endParaRPr>
          </a:p>
        </p:txBody>
      </p:sp>
    </p:spTree>
    <p:extLst>
      <p:ext uri="{BB962C8B-B14F-4D97-AF65-F5344CB8AC3E}">
        <p14:creationId xmlns:p14="http://schemas.microsoft.com/office/powerpoint/2010/main" val="369873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9222" name="Rectangle 1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 name="TextBox 7"/>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3" name="TextBox 2"/>
          <p:cNvSpPr txBox="1"/>
          <p:nvPr/>
        </p:nvSpPr>
        <p:spPr>
          <a:xfrm>
            <a:off x="1330325" y="823913"/>
            <a:ext cx="7661275" cy="523220"/>
          </a:xfrm>
          <a:prstGeom prst="rect">
            <a:avLst/>
          </a:prstGeom>
          <a:noFill/>
        </p:spPr>
        <p:txBody>
          <a:bodyPr wrap="square" rtlCol="0">
            <a:spAutoFit/>
          </a:bodyPr>
          <a:lstStyle/>
          <a:p>
            <a:r>
              <a:rPr lang="en-US" sz="2800" b="1" dirty="0" smtClean="0">
                <a:latin typeface="Calibri" panose="020F0502020204030204" pitchFamily="34" charset="0"/>
              </a:rPr>
              <a:t>How do we properly select manipulated variables?</a:t>
            </a:r>
            <a:endParaRPr lang="en-US" sz="2800" b="1" dirty="0">
              <a:latin typeface="Calibri" panose="020F0502020204030204" pitchFamily="34" charset="0"/>
            </a:endParaRPr>
          </a:p>
        </p:txBody>
      </p:sp>
      <p:sp>
        <p:nvSpPr>
          <p:cNvPr id="4" name="TextBox 3"/>
          <p:cNvSpPr txBox="1"/>
          <p:nvPr/>
        </p:nvSpPr>
        <p:spPr>
          <a:xfrm>
            <a:off x="1447800" y="1495988"/>
            <a:ext cx="7315200" cy="1200329"/>
          </a:xfrm>
          <a:prstGeom prst="rect">
            <a:avLst/>
          </a:prstGeom>
          <a:noFill/>
        </p:spPr>
        <p:txBody>
          <a:bodyPr wrap="square" rtlCol="0">
            <a:spAutoFit/>
          </a:bodyPr>
          <a:lstStyle/>
          <a:p>
            <a:r>
              <a:rPr lang="en-US" b="1" dirty="0" smtClean="0">
                <a:latin typeface="Calibri" panose="020F0502020204030204" pitchFamily="34" charset="0"/>
              </a:rPr>
              <a:t>Key aspects of manipulated variable selection</a:t>
            </a:r>
          </a:p>
          <a:p>
            <a:endParaRPr lang="en-US" b="1" dirty="0">
              <a:latin typeface="Calibri" panose="020F0502020204030204" pitchFamily="34" charset="0"/>
            </a:endParaRPr>
          </a:p>
          <a:p>
            <a:r>
              <a:rPr lang="en-US" b="1" dirty="0" smtClean="0">
                <a:latin typeface="Calibri" panose="020F0502020204030204" pitchFamily="34" charset="0"/>
              </a:rPr>
              <a:t>1.  Each has a strong effect on controlled output variable</a:t>
            </a:r>
          </a:p>
        </p:txBody>
      </p:sp>
      <p:sp>
        <p:nvSpPr>
          <p:cNvPr id="5" name="TextBox 4"/>
          <p:cNvSpPr txBox="1"/>
          <p:nvPr/>
        </p:nvSpPr>
        <p:spPr>
          <a:xfrm>
            <a:off x="1447800" y="2845172"/>
            <a:ext cx="7315200" cy="830997"/>
          </a:xfrm>
          <a:prstGeom prst="rect">
            <a:avLst/>
          </a:prstGeom>
          <a:noFill/>
        </p:spPr>
        <p:txBody>
          <a:bodyPr wrap="square" rtlCol="0">
            <a:spAutoFit/>
          </a:bodyPr>
          <a:lstStyle/>
          <a:p>
            <a:pPr marL="401638" indent="-401638"/>
            <a:r>
              <a:rPr lang="en-US" b="1" dirty="0" smtClean="0">
                <a:latin typeface="Calibri" panose="020F0502020204030204" pitchFamily="34" charset="0"/>
              </a:rPr>
              <a:t>2.  Controllable system – Affect all controlled variables independently using all manipulated variables.</a:t>
            </a:r>
            <a:endParaRPr lang="en-US" b="1" dirty="0">
              <a:latin typeface="Calibri" panose="020F0502020204030204" pitchFamily="34" charset="0"/>
            </a:endParaRPr>
          </a:p>
        </p:txBody>
      </p:sp>
      <p:sp>
        <p:nvSpPr>
          <p:cNvPr id="9" name="TextBox 8"/>
          <p:cNvSpPr txBox="1"/>
          <p:nvPr/>
        </p:nvSpPr>
        <p:spPr>
          <a:xfrm>
            <a:off x="1447800" y="3747716"/>
            <a:ext cx="7315200" cy="830997"/>
          </a:xfrm>
          <a:prstGeom prst="rect">
            <a:avLst/>
          </a:prstGeom>
          <a:noFill/>
        </p:spPr>
        <p:txBody>
          <a:bodyPr wrap="square" rtlCol="0">
            <a:spAutoFit/>
          </a:bodyPr>
          <a:lstStyle/>
          <a:p>
            <a:pPr marL="401638" indent="-401638"/>
            <a:r>
              <a:rPr lang="en-US" b="1" dirty="0">
                <a:latin typeface="Calibri" panose="020F0502020204030204" pitchFamily="34" charset="0"/>
              </a:rPr>
              <a:t>3</a:t>
            </a:r>
            <a:r>
              <a:rPr lang="en-US" b="1" dirty="0" smtClean="0">
                <a:latin typeface="Calibri" panose="020F0502020204030204" pitchFamily="34" charset="0"/>
              </a:rPr>
              <a:t>.  Range – Able to achieve all desired controlled variable values with disturbances occurring.</a:t>
            </a:r>
            <a:endParaRPr lang="en-US" b="1" dirty="0">
              <a:latin typeface="Calibri" panose="020F0502020204030204" pitchFamily="34" charset="0"/>
            </a:endParaRPr>
          </a:p>
        </p:txBody>
      </p:sp>
      <p:grpSp>
        <p:nvGrpSpPr>
          <p:cNvPr id="29" name="Group 28"/>
          <p:cNvGrpSpPr/>
          <p:nvPr/>
        </p:nvGrpSpPr>
        <p:grpSpPr>
          <a:xfrm>
            <a:off x="3367279" y="4548233"/>
            <a:ext cx="4933949" cy="1989052"/>
            <a:chOff x="3367279" y="4548233"/>
            <a:chExt cx="4933949" cy="1989052"/>
          </a:xfrm>
        </p:grpSpPr>
        <p:cxnSp>
          <p:nvCxnSpPr>
            <p:cNvPr id="6" name="Straight Connector 5"/>
            <p:cNvCxnSpPr/>
            <p:nvPr/>
          </p:nvCxnSpPr>
          <p:spPr bwMode="auto">
            <a:xfrm>
              <a:off x="5443728" y="5012946"/>
              <a:ext cx="0" cy="6858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5443728" y="5698746"/>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bwMode="auto">
            <a:xfrm>
              <a:off x="5519928" y="5009898"/>
              <a:ext cx="609600" cy="609600"/>
            </a:xfrm>
            <a:prstGeom prst="rect">
              <a:avLst/>
            </a:prstGeom>
            <a:pattFill prst="dotDmnd">
              <a:fgClr>
                <a:srgbClr val="00B0F0"/>
              </a:fgClr>
              <a:bgClr>
                <a:schemeClr val="bg1"/>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8" name="Straight Connector 17"/>
            <p:cNvCxnSpPr/>
            <p:nvPr/>
          </p:nvCxnSpPr>
          <p:spPr bwMode="auto">
            <a:xfrm>
              <a:off x="3462528" y="5851485"/>
              <a:ext cx="0" cy="6858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3462528" y="6537285"/>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6967729" y="5837769"/>
              <a:ext cx="0" cy="6858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6967729" y="6523569"/>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22"/>
            <p:cNvSpPr/>
            <p:nvPr/>
          </p:nvSpPr>
          <p:spPr bwMode="auto">
            <a:xfrm>
              <a:off x="7272528" y="5965785"/>
              <a:ext cx="304801" cy="326136"/>
            </a:xfrm>
            <a:prstGeom prst="rect">
              <a:avLst/>
            </a:prstGeom>
            <a:pattFill prst="dotDmnd">
              <a:fgClr>
                <a:srgbClr val="FF0000"/>
              </a:fgClr>
              <a:bgClr>
                <a:schemeClr val="bg1"/>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Freeform 12"/>
            <p:cNvSpPr/>
            <p:nvPr/>
          </p:nvSpPr>
          <p:spPr bwMode="auto">
            <a:xfrm>
              <a:off x="3581400" y="5706639"/>
              <a:ext cx="896112" cy="768162"/>
            </a:xfrm>
            <a:custGeom>
              <a:avLst/>
              <a:gdLst>
                <a:gd name="connsiteX0" fmla="*/ 18288 w 896112"/>
                <a:gd name="connsiteY0" fmla="*/ 576138 h 768162"/>
                <a:gd name="connsiteX1" fmla="*/ 18288 w 896112"/>
                <a:gd name="connsiteY1" fmla="*/ 576138 h 768162"/>
                <a:gd name="connsiteX2" fmla="*/ 45720 w 896112"/>
                <a:gd name="connsiteY2" fmla="*/ 502986 h 768162"/>
                <a:gd name="connsiteX3" fmla="*/ 54864 w 896112"/>
                <a:gd name="connsiteY3" fmla="*/ 475554 h 768162"/>
                <a:gd name="connsiteX4" fmla="*/ 64008 w 896112"/>
                <a:gd name="connsiteY4" fmla="*/ 420690 h 768162"/>
                <a:gd name="connsiteX5" fmla="*/ 73152 w 896112"/>
                <a:gd name="connsiteY5" fmla="*/ 384114 h 768162"/>
                <a:gd name="connsiteX6" fmla="*/ 82296 w 896112"/>
                <a:gd name="connsiteY6" fmla="*/ 356682 h 768162"/>
                <a:gd name="connsiteX7" fmla="*/ 118872 w 896112"/>
                <a:gd name="connsiteY7" fmla="*/ 237810 h 768162"/>
                <a:gd name="connsiteX8" fmla="*/ 146304 w 896112"/>
                <a:gd name="connsiteY8" fmla="*/ 219522 h 768162"/>
                <a:gd name="connsiteX9" fmla="*/ 164592 w 896112"/>
                <a:gd name="connsiteY9" fmla="*/ 192090 h 768162"/>
                <a:gd name="connsiteX10" fmla="*/ 210312 w 896112"/>
                <a:gd name="connsiteY10" fmla="*/ 137226 h 768162"/>
                <a:gd name="connsiteX11" fmla="*/ 219456 w 896112"/>
                <a:gd name="connsiteY11" fmla="*/ 109794 h 768162"/>
                <a:gd name="connsiteX12" fmla="*/ 283464 w 896112"/>
                <a:gd name="connsiteY12" fmla="*/ 36642 h 768162"/>
                <a:gd name="connsiteX13" fmla="*/ 411480 w 896112"/>
                <a:gd name="connsiteY13" fmla="*/ 9210 h 768162"/>
                <a:gd name="connsiteX14" fmla="*/ 438912 w 896112"/>
                <a:gd name="connsiteY14" fmla="*/ 66 h 768162"/>
                <a:gd name="connsiteX15" fmla="*/ 594360 w 896112"/>
                <a:gd name="connsiteY15" fmla="*/ 18354 h 768162"/>
                <a:gd name="connsiteX16" fmla="*/ 640080 w 896112"/>
                <a:gd name="connsiteY16" fmla="*/ 73218 h 768162"/>
                <a:gd name="connsiteX17" fmla="*/ 649224 w 896112"/>
                <a:gd name="connsiteY17" fmla="*/ 100650 h 768162"/>
                <a:gd name="connsiteX18" fmla="*/ 658368 w 896112"/>
                <a:gd name="connsiteY18" fmla="*/ 228666 h 768162"/>
                <a:gd name="connsiteX19" fmla="*/ 667512 w 896112"/>
                <a:gd name="connsiteY19" fmla="*/ 256098 h 768162"/>
                <a:gd name="connsiteX20" fmla="*/ 694944 w 896112"/>
                <a:gd name="connsiteY20" fmla="*/ 274386 h 768162"/>
                <a:gd name="connsiteX21" fmla="*/ 740664 w 896112"/>
                <a:gd name="connsiteY21" fmla="*/ 283530 h 768162"/>
                <a:gd name="connsiteX22" fmla="*/ 768096 w 896112"/>
                <a:gd name="connsiteY22" fmla="*/ 310962 h 768162"/>
                <a:gd name="connsiteX23" fmla="*/ 795528 w 896112"/>
                <a:gd name="connsiteY23" fmla="*/ 329250 h 768162"/>
                <a:gd name="connsiteX24" fmla="*/ 841248 w 896112"/>
                <a:gd name="connsiteY24" fmla="*/ 374970 h 768162"/>
                <a:gd name="connsiteX25" fmla="*/ 859536 w 896112"/>
                <a:gd name="connsiteY25" fmla="*/ 402402 h 768162"/>
                <a:gd name="connsiteX26" fmla="*/ 886968 w 896112"/>
                <a:gd name="connsiteY26" fmla="*/ 420690 h 768162"/>
                <a:gd name="connsiteX27" fmla="*/ 896112 w 896112"/>
                <a:gd name="connsiteY27" fmla="*/ 448122 h 768162"/>
                <a:gd name="connsiteX28" fmla="*/ 886968 w 896112"/>
                <a:gd name="connsiteY28" fmla="*/ 493842 h 768162"/>
                <a:gd name="connsiteX29" fmla="*/ 832104 w 896112"/>
                <a:gd name="connsiteY29" fmla="*/ 530418 h 768162"/>
                <a:gd name="connsiteX30" fmla="*/ 813816 w 896112"/>
                <a:gd name="connsiteY30" fmla="*/ 557850 h 768162"/>
                <a:gd name="connsiteX31" fmla="*/ 786384 w 896112"/>
                <a:gd name="connsiteY31" fmla="*/ 566994 h 768162"/>
                <a:gd name="connsiteX32" fmla="*/ 758952 w 896112"/>
                <a:gd name="connsiteY32" fmla="*/ 585282 h 768162"/>
                <a:gd name="connsiteX33" fmla="*/ 713232 w 896112"/>
                <a:gd name="connsiteY33" fmla="*/ 594426 h 768162"/>
                <a:gd name="connsiteX34" fmla="*/ 667512 w 896112"/>
                <a:gd name="connsiteY34" fmla="*/ 612714 h 768162"/>
                <a:gd name="connsiteX35" fmla="*/ 640080 w 896112"/>
                <a:gd name="connsiteY35" fmla="*/ 621858 h 768162"/>
                <a:gd name="connsiteX36" fmla="*/ 585216 w 896112"/>
                <a:gd name="connsiteY36" fmla="*/ 658434 h 768162"/>
                <a:gd name="connsiteX37" fmla="*/ 548640 w 896112"/>
                <a:gd name="connsiteY37" fmla="*/ 713298 h 768162"/>
                <a:gd name="connsiteX38" fmla="*/ 484632 w 896112"/>
                <a:gd name="connsiteY38" fmla="*/ 731586 h 768162"/>
                <a:gd name="connsiteX39" fmla="*/ 457200 w 896112"/>
                <a:gd name="connsiteY39" fmla="*/ 740730 h 768162"/>
                <a:gd name="connsiteX40" fmla="*/ 420624 w 896112"/>
                <a:gd name="connsiteY40" fmla="*/ 749874 h 768162"/>
                <a:gd name="connsiteX41" fmla="*/ 356616 w 896112"/>
                <a:gd name="connsiteY41" fmla="*/ 768162 h 768162"/>
                <a:gd name="connsiteX42" fmla="*/ 173736 w 896112"/>
                <a:gd name="connsiteY42" fmla="*/ 759018 h 768162"/>
                <a:gd name="connsiteX43" fmla="*/ 137160 w 896112"/>
                <a:gd name="connsiteY43" fmla="*/ 749874 h 768162"/>
                <a:gd name="connsiteX44" fmla="*/ 54864 w 896112"/>
                <a:gd name="connsiteY44" fmla="*/ 740730 h 768162"/>
                <a:gd name="connsiteX45" fmla="*/ 18288 w 896112"/>
                <a:gd name="connsiteY45" fmla="*/ 685866 h 768162"/>
                <a:gd name="connsiteX46" fmla="*/ 0 w 896112"/>
                <a:gd name="connsiteY46" fmla="*/ 658434 h 768162"/>
                <a:gd name="connsiteX47" fmla="*/ 18288 w 896112"/>
                <a:gd name="connsiteY47" fmla="*/ 576138 h 7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96112" h="768162">
                  <a:moveTo>
                    <a:pt x="18288" y="576138"/>
                  </a:moveTo>
                  <a:lnTo>
                    <a:pt x="18288" y="576138"/>
                  </a:lnTo>
                  <a:cubicBezTo>
                    <a:pt x="27432" y="551754"/>
                    <a:pt x="36820" y="527460"/>
                    <a:pt x="45720" y="502986"/>
                  </a:cubicBezTo>
                  <a:cubicBezTo>
                    <a:pt x="49014" y="493928"/>
                    <a:pt x="52773" y="484963"/>
                    <a:pt x="54864" y="475554"/>
                  </a:cubicBezTo>
                  <a:cubicBezTo>
                    <a:pt x="58886" y="457455"/>
                    <a:pt x="60372" y="438870"/>
                    <a:pt x="64008" y="420690"/>
                  </a:cubicBezTo>
                  <a:cubicBezTo>
                    <a:pt x="66473" y="408367"/>
                    <a:pt x="69700" y="396198"/>
                    <a:pt x="73152" y="384114"/>
                  </a:cubicBezTo>
                  <a:cubicBezTo>
                    <a:pt x="75800" y="374846"/>
                    <a:pt x="80129" y="366074"/>
                    <a:pt x="82296" y="356682"/>
                  </a:cubicBezTo>
                  <a:cubicBezTo>
                    <a:pt x="91754" y="315698"/>
                    <a:pt x="87226" y="269456"/>
                    <a:pt x="118872" y="237810"/>
                  </a:cubicBezTo>
                  <a:cubicBezTo>
                    <a:pt x="126643" y="230039"/>
                    <a:pt x="137160" y="225618"/>
                    <a:pt x="146304" y="219522"/>
                  </a:cubicBezTo>
                  <a:cubicBezTo>
                    <a:pt x="152400" y="210378"/>
                    <a:pt x="157557" y="200533"/>
                    <a:pt x="164592" y="192090"/>
                  </a:cubicBezTo>
                  <a:cubicBezTo>
                    <a:pt x="189871" y="161756"/>
                    <a:pt x="193285" y="171280"/>
                    <a:pt x="210312" y="137226"/>
                  </a:cubicBezTo>
                  <a:cubicBezTo>
                    <a:pt x="214623" y="128605"/>
                    <a:pt x="214775" y="118220"/>
                    <a:pt x="219456" y="109794"/>
                  </a:cubicBezTo>
                  <a:cubicBezTo>
                    <a:pt x="237694" y="76966"/>
                    <a:pt x="249961" y="51532"/>
                    <a:pt x="283464" y="36642"/>
                  </a:cubicBezTo>
                  <a:cubicBezTo>
                    <a:pt x="334449" y="13982"/>
                    <a:pt x="353863" y="16412"/>
                    <a:pt x="411480" y="9210"/>
                  </a:cubicBezTo>
                  <a:cubicBezTo>
                    <a:pt x="420624" y="6162"/>
                    <a:pt x="429273" y="66"/>
                    <a:pt x="438912" y="66"/>
                  </a:cubicBezTo>
                  <a:cubicBezTo>
                    <a:pt x="547050" y="66"/>
                    <a:pt x="532987" y="-2104"/>
                    <a:pt x="594360" y="18354"/>
                  </a:cubicBezTo>
                  <a:cubicBezTo>
                    <a:pt x="614583" y="38577"/>
                    <a:pt x="627349" y="47757"/>
                    <a:pt x="640080" y="73218"/>
                  </a:cubicBezTo>
                  <a:cubicBezTo>
                    <a:pt x="644391" y="81839"/>
                    <a:pt x="646176" y="91506"/>
                    <a:pt x="649224" y="100650"/>
                  </a:cubicBezTo>
                  <a:cubicBezTo>
                    <a:pt x="652272" y="143322"/>
                    <a:pt x="653369" y="186178"/>
                    <a:pt x="658368" y="228666"/>
                  </a:cubicBezTo>
                  <a:cubicBezTo>
                    <a:pt x="659494" y="238239"/>
                    <a:pt x="661491" y="248572"/>
                    <a:pt x="667512" y="256098"/>
                  </a:cubicBezTo>
                  <a:cubicBezTo>
                    <a:pt x="674377" y="264680"/>
                    <a:pt x="684654" y="270527"/>
                    <a:pt x="694944" y="274386"/>
                  </a:cubicBezTo>
                  <a:cubicBezTo>
                    <a:pt x="709496" y="279843"/>
                    <a:pt x="725424" y="280482"/>
                    <a:pt x="740664" y="283530"/>
                  </a:cubicBezTo>
                  <a:cubicBezTo>
                    <a:pt x="749808" y="292674"/>
                    <a:pt x="758162" y="302683"/>
                    <a:pt x="768096" y="310962"/>
                  </a:cubicBezTo>
                  <a:cubicBezTo>
                    <a:pt x="776539" y="317997"/>
                    <a:pt x="787757" y="321479"/>
                    <a:pt x="795528" y="329250"/>
                  </a:cubicBezTo>
                  <a:cubicBezTo>
                    <a:pt x="856488" y="390210"/>
                    <a:pt x="768096" y="326202"/>
                    <a:pt x="841248" y="374970"/>
                  </a:cubicBezTo>
                  <a:cubicBezTo>
                    <a:pt x="847344" y="384114"/>
                    <a:pt x="851765" y="394631"/>
                    <a:pt x="859536" y="402402"/>
                  </a:cubicBezTo>
                  <a:cubicBezTo>
                    <a:pt x="867307" y="410173"/>
                    <a:pt x="880103" y="412108"/>
                    <a:pt x="886968" y="420690"/>
                  </a:cubicBezTo>
                  <a:cubicBezTo>
                    <a:pt x="892989" y="428216"/>
                    <a:pt x="893064" y="438978"/>
                    <a:pt x="896112" y="448122"/>
                  </a:cubicBezTo>
                  <a:cubicBezTo>
                    <a:pt x="893064" y="463362"/>
                    <a:pt x="896510" y="481574"/>
                    <a:pt x="886968" y="493842"/>
                  </a:cubicBezTo>
                  <a:cubicBezTo>
                    <a:pt x="873474" y="511192"/>
                    <a:pt x="832104" y="530418"/>
                    <a:pt x="832104" y="530418"/>
                  </a:cubicBezTo>
                  <a:cubicBezTo>
                    <a:pt x="826008" y="539562"/>
                    <a:pt x="822398" y="550985"/>
                    <a:pt x="813816" y="557850"/>
                  </a:cubicBezTo>
                  <a:cubicBezTo>
                    <a:pt x="806290" y="563871"/>
                    <a:pt x="795005" y="562683"/>
                    <a:pt x="786384" y="566994"/>
                  </a:cubicBezTo>
                  <a:cubicBezTo>
                    <a:pt x="776554" y="571909"/>
                    <a:pt x="769242" y="581423"/>
                    <a:pt x="758952" y="585282"/>
                  </a:cubicBezTo>
                  <a:cubicBezTo>
                    <a:pt x="744400" y="590739"/>
                    <a:pt x="728118" y="589960"/>
                    <a:pt x="713232" y="594426"/>
                  </a:cubicBezTo>
                  <a:cubicBezTo>
                    <a:pt x="697510" y="599143"/>
                    <a:pt x="682881" y="606951"/>
                    <a:pt x="667512" y="612714"/>
                  </a:cubicBezTo>
                  <a:cubicBezTo>
                    <a:pt x="658487" y="616098"/>
                    <a:pt x="648506" y="617177"/>
                    <a:pt x="640080" y="621858"/>
                  </a:cubicBezTo>
                  <a:cubicBezTo>
                    <a:pt x="620867" y="632532"/>
                    <a:pt x="585216" y="658434"/>
                    <a:pt x="585216" y="658434"/>
                  </a:cubicBezTo>
                  <a:cubicBezTo>
                    <a:pt x="573024" y="676722"/>
                    <a:pt x="569492" y="706347"/>
                    <a:pt x="548640" y="713298"/>
                  </a:cubicBezTo>
                  <a:cubicBezTo>
                    <a:pt x="482867" y="735222"/>
                    <a:pt x="565004" y="708623"/>
                    <a:pt x="484632" y="731586"/>
                  </a:cubicBezTo>
                  <a:cubicBezTo>
                    <a:pt x="475364" y="734234"/>
                    <a:pt x="466468" y="738082"/>
                    <a:pt x="457200" y="740730"/>
                  </a:cubicBezTo>
                  <a:cubicBezTo>
                    <a:pt x="445116" y="744182"/>
                    <a:pt x="432708" y="746422"/>
                    <a:pt x="420624" y="749874"/>
                  </a:cubicBezTo>
                  <a:cubicBezTo>
                    <a:pt x="328797" y="776110"/>
                    <a:pt x="470959" y="739576"/>
                    <a:pt x="356616" y="768162"/>
                  </a:cubicBezTo>
                  <a:cubicBezTo>
                    <a:pt x="295656" y="765114"/>
                    <a:pt x="234561" y="764087"/>
                    <a:pt x="173736" y="759018"/>
                  </a:cubicBezTo>
                  <a:cubicBezTo>
                    <a:pt x="161212" y="757974"/>
                    <a:pt x="149581" y="751785"/>
                    <a:pt x="137160" y="749874"/>
                  </a:cubicBezTo>
                  <a:cubicBezTo>
                    <a:pt x="109880" y="745677"/>
                    <a:pt x="82296" y="743778"/>
                    <a:pt x="54864" y="740730"/>
                  </a:cubicBezTo>
                  <a:lnTo>
                    <a:pt x="18288" y="685866"/>
                  </a:lnTo>
                  <a:cubicBezTo>
                    <a:pt x="12192" y="676722"/>
                    <a:pt x="0" y="669424"/>
                    <a:pt x="0" y="658434"/>
                  </a:cubicBezTo>
                  <a:lnTo>
                    <a:pt x="18288" y="576138"/>
                  </a:lnTo>
                  <a:close/>
                </a:path>
              </a:pathLst>
            </a:custGeom>
            <a:pattFill prst="dotDmnd">
              <a:fgClr>
                <a:schemeClr val="accent1">
                  <a:lumMod val="75000"/>
                </a:schemeClr>
              </a:fgClr>
              <a:bgClr>
                <a:schemeClr val="bg1"/>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6853429" y="5201552"/>
              <a:ext cx="1447799" cy="461665"/>
            </a:xfrm>
            <a:prstGeom prst="rect">
              <a:avLst/>
            </a:prstGeom>
            <a:noFill/>
          </p:spPr>
          <p:txBody>
            <a:bodyPr wrap="square" rtlCol="0">
              <a:spAutoFit/>
            </a:bodyPr>
            <a:lstStyle/>
            <a:p>
              <a:pPr algn="ctr"/>
              <a:r>
                <a:rPr lang="en-US" sz="1200" b="1" dirty="0" smtClean="0">
                  <a:latin typeface="Calibri" panose="020F0502020204030204" pitchFamily="34" charset="0"/>
                </a:rPr>
                <a:t>Controlled variables</a:t>
              </a:r>
              <a:endParaRPr lang="en-US" sz="1200" b="1" dirty="0">
                <a:latin typeface="Calibri" panose="020F0502020204030204" pitchFamily="34" charset="0"/>
              </a:endParaRPr>
            </a:p>
          </p:txBody>
        </p:sp>
        <p:sp>
          <p:nvSpPr>
            <p:cNvPr id="26" name="TextBox 25"/>
            <p:cNvSpPr txBox="1"/>
            <p:nvPr/>
          </p:nvSpPr>
          <p:spPr>
            <a:xfrm>
              <a:off x="5100828" y="4548233"/>
              <a:ext cx="1447799" cy="461665"/>
            </a:xfrm>
            <a:prstGeom prst="rect">
              <a:avLst/>
            </a:prstGeom>
            <a:noFill/>
          </p:spPr>
          <p:txBody>
            <a:bodyPr wrap="square" rtlCol="0">
              <a:spAutoFit/>
            </a:bodyPr>
            <a:lstStyle/>
            <a:p>
              <a:pPr algn="ctr"/>
              <a:r>
                <a:rPr lang="en-US" sz="1200" b="1" dirty="0" smtClean="0">
                  <a:latin typeface="Calibri" panose="020F0502020204030204" pitchFamily="34" charset="0"/>
                </a:rPr>
                <a:t>Disturbance variables</a:t>
              </a:r>
              <a:endParaRPr lang="en-US" sz="1200" b="1" dirty="0">
                <a:latin typeface="Calibri" panose="020F0502020204030204" pitchFamily="34" charset="0"/>
              </a:endParaRPr>
            </a:p>
          </p:txBody>
        </p:sp>
        <p:sp>
          <p:nvSpPr>
            <p:cNvPr id="27" name="TextBox 26"/>
            <p:cNvSpPr txBox="1"/>
            <p:nvPr/>
          </p:nvSpPr>
          <p:spPr>
            <a:xfrm>
              <a:off x="3367279" y="5109650"/>
              <a:ext cx="1447799" cy="461665"/>
            </a:xfrm>
            <a:prstGeom prst="rect">
              <a:avLst/>
            </a:prstGeom>
            <a:noFill/>
          </p:spPr>
          <p:txBody>
            <a:bodyPr wrap="square" rtlCol="0">
              <a:spAutoFit/>
            </a:bodyPr>
            <a:lstStyle/>
            <a:p>
              <a:pPr algn="ctr"/>
              <a:r>
                <a:rPr lang="en-US" sz="1200" b="1" dirty="0" smtClean="0">
                  <a:latin typeface="Calibri" panose="020F0502020204030204" pitchFamily="34" charset="0"/>
                </a:rPr>
                <a:t>Manipulated variables</a:t>
              </a:r>
              <a:endParaRPr lang="en-US" sz="1200" b="1" dirty="0">
                <a:latin typeface="Calibri" panose="020F0502020204030204" pitchFamily="34" charset="0"/>
              </a:endParaRPr>
            </a:p>
          </p:txBody>
        </p:sp>
      </p:grpSp>
      <p:grpSp>
        <p:nvGrpSpPr>
          <p:cNvPr id="30" name="Group 29"/>
          <p:cNvGrpSpPr/>
          <p:nvPr/>
        </p:nvGrpSpPr>
        <p:grpSpPr>
          <a:xfrm>
            <a:off x="1687958" y="4853033"/>
            <a:ext cx="1915985" cy="853606"/>
            <a:chOff x="1687958" y="4853033"/>
            <a:chExt cx="1915985" cy="853606"/>
          </a:xfrm>
        </p:grpSpPr>
        <p:sp>
          <p:nvSpPr>
            <p:cNvPr id="28" name="TextBox 27"/>
            <p:cNvSpPr txBox="1"/>
            <p:nvPr/>
          </p:nvSpPr>
          <p:spPr>
            <a:xfrm>
              <a:off x="1687958" y="4853033"/>
              <a:ext cx="1447799" cy="830997"/>
            </a:xfrm>
            <a:prstGeom prst="rect">
              <a:avLst/>
            </a:prstGeom>
            <a:noFill/>
            <a:ln w="19050">
              <a:solidFill>
                <a:srgbClr val="FF0000"/>
              </a:solidFill>
            </a:ln>
          </p:spPr>
          <p:txBody>
            <a:bodyPr wrap="square" rtlCol="0">
              <a:spAutoFit/>
            </a:bodyPr>
            <a:lstStyle/>
            <a:p>
              <a:pPr algn="ctr"/>
              <a:r>
                <a:rPr lang="en-US" sz="1200" b="1" dirty="0" smtClean="0">
                  <a:latin typeface="Calibri" panose="020F0502020204030204" pitchFamily="34" charset="0"/>
                </a:rPr>
                <a:t>Process design must be able to achieve this range of adjustments</a:t>
              </a:r>
              <a:endParaRPr lang="en-US" sz="1200" b="1" dirty="0">
                <a:latin typeface="Calibri" panose="020F0502020204030204" pitchFamily="34" charset="0"/>
              </a:endParaRPr>
            </a:p>
          </p:txBody>
        </p:sp>
        <p:cxnSp>
          <p:nvCxnSpPr>
            <p:cNvPr id="25" name="Straight Arrow Connector 24"/>
            <p:cNvCxnSpPr>
              <a:stCxn id="28" idx="3"/>
            </p:cNvCxnSpPr>
            <p:nvPr/>
          </p:nvCxnSpPr>
          <p:spPr bwMode="auto">
            <a:xfrm>
              <a:off x="3135757" y="5268532"/>
              <a:ext cx="468186" cy="438107"/>
            </a:xfrm>
            <a:prstGeom prst="straightConnector1">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81182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9222" name="Rectangle 1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 name="TextBox 7"/>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3" name="TextBox 2"/>
          <p:cNvSpPr txBox="1"/>
          <p:nvPr/>
        </p:nvSpPr>
        <p:spPr>
          <a:xfrm>
            <a:off x="1330325" y="823913"/>
            <a:ext cx="7661275" cy="523220"/>
          </a:xfrm>
          <a:prstGeom prst="rect">
            <a:avLst/>
          </a:prstGeom>
          <a:noFill/>
        </p:spPr>
        <p:txBody>
          <a:bodyPr wrap="square" rtlCol="0">
            <a:spAutoFit/>
          </a:bodyPr>
          <a:lstStyle/>
          <a:p>
            <a:r>
              <a:rPr lang="en-US" sz="2800" b="1" dirty="0" smtClean="0">
                <a:latin typeface="Calibri" panose="020F0502020204030204" pitchFamily="34" charset="0"/>
              </a:rPr>
              <a:t>How do we properly select manipulated variables?</a:t>
            </a:r>
            <a:endParaRPr lang="en-US" sz="2800" b="1" dirty="0">
              <a:latin typeface="Calibri" panose="020F0502020204030204" pitchFamily="34" charset="0"/>
            </a:endParaRPr>
          </a:p>
        </p:txBody>
      </p:sp>
      <p:sp>
        <p:nvSpPr>
          <p:cNvPr id="4" name="TextBox 3"/>
          <p:cNvSpPr txBox="1"/>
          <p:nvPr/>
        </p:nvSpPr>
        <p:spPr>
          <a:xfrm>
            <a:off x="1447800" y="1495988"/>
            <a:ext cx="7315200" cy="1200329"/>
          </a:xfrm>
          <a:prstGeom prst="rect">
            <a:avLst/>
          </a:prstGeom>
          <a:noFill/>
        </p:spPr>
        <p:txBody>
          <a:bodyPr wrap="square" rtlCol="0">
            <a:spAutoFit/>
          </a:bodyPr>
          <a:lstStyle/>
          <a:p>
            <a:r>
              <a:rPr lang="en-US" b="1" dirty="0" smtClean="0">
                <a:latin typeface="Calibri" panose="020F0502020204030204" pitchFamily="34" charset="0"/>
              </a:rPr>
              <a:t>Key aspects of manipulated variable selection</a:t>
            </a:r>
          </a:p>
          <a:p>
            <a:endParaRPr lang="en-US" b="1" dirty="0">
              <a:latin typeface="Calibri" panose="020F0502020204030204" pitchFamily="34" charset="0"/>
            </a:endParaRPr>
          </a:p>
          <a:p>
            <a:r>
              <a:rPr lang="en-US" b="1" dirty="0" smtClean="0">
                <a:latin typeface="Calibri" panose="020F0502020204030204" pitchFamily="34" charset="0"/>
              </a:rPr>
              <a:t>1.  Each has a strong effect on controlled output variable</a:t>
            </a:r>
          </a:p>
        </p:txBody>
      </p:sp>
      <p:sp>
        <p:nvSpPr>
          <p:cNvPr id="5" name="TextBox 4"/>
          <p:cNvSpPr txBox="1"/>
          <p:nvPr/>
        </p:nvSpPr>
        <p:spPr>
          <a:xfrm>
            <a:off x="1447800" y="2865840"/>
            <a:ext cx="7315200" cy="830997"/>
          </a:xfrm>
          <a:prstGeom prst="rect">
            <a:avLst/>
          </a:prstGeom>
          <a:noFill/>
        </p:spPr>
        <p:txBody>
          <a:bodyPr wrap="square" rtlCol="0">
            <a:spAutoFit/>
          </a:bodyPr>
          <a:lstStyle/>
          <a:p>
            <a:pPr marL="401638" indent="-401638"/>
            <a:r>
              <a:rPr lang="en-US" b="1" dirty="0" smtClean="0">
                <a:latin typeface="Calibri" panose="020F0502020204030204" pitchFamily="34" charset="0"/>
              </a:rPr>
              <a:t>2.  Controllable system – Affect all controlled variables independently using all manipulated variables.</a:t>
            </a:r>
            <a:endParaRPr lang="en-US" b="1" dirty="0">
              <a:latin typeface="Calibri" panose="020F0502020204030204" pitchFamily="34" charset="0"/>
            </a:endParaRPr>
          </a:p>
        </p:txBody>
      </p:sp>
      <p:sp>
        <p:nvSpPr>
          <p:cNvPr id="9" name="TextBox 8"/>
          <p:cNvSpPr txBox="1"/>
          <p:nvPr/>
        </p:nvSpPr>
        <p:spPr>
          <a:xfrm>
            <a:off x="1447800" y="3866360"/>
            <a:ext cx="7315200" cy="830997"/>
          </a:xfrm>
          <a:prstGeom prst="rect">
            <a:avLst/>
          </a:prstGeom>
          <a:noFill/>
        </p:spPr>
        <p:txBody>
          <a:bodyPr wrap="square" rtlCol="0">
            <a:spAutoFit/>
          </a:bodyPr>
          <a:lstStyle/>
          <a:p>
            <a:pPr marL="401638" indent="-401638"/>
            <a:r>
              <a:rPr lang="en-US" b="1" dirty="0">
                <a:latin typeface="Calibri" panose="020F0502020204030204" pitchFamily="34" charset="0"/>
              </a:rPr>
              <a:t>3</a:t>
            </a:r>
            <a:r>
              <a:rPr lang="en-US" b="1" dirty="0" smtClean="0">
                <a:latin typeface="Calibri" panose="020F0502020204030204" pitchFamily="34" charset="0"/>
              </a:rPr>
              <a:t>.  Range – Able to achieve all desired controlled variable values with disturbances occurring.</a:t>
            </a:r>
            <a:endParaRPr lang="en-US" b="1" dirty="0">
              <a:latin typeface="Calibri" panose="020F0502020204030204" pitchFamily="34" charset="0"/>
            </a:endParaRPr>
          </a:p>
        </p:txBody>
      </p:sp>
      <p:sp>
        <p:nvSpPr>
          <p:cNvPr id="10" name="TextBox 9"/>
          <p:cNvSpPr txBox="1"/>
          <p:nvPr/>
        </p:nvSpPr>
        <p:spPr>
          <a:xfrm>
            <a:off x="1447800" y="5864290"/>
            <a:ext cx="7315200" cy="830997"/>
          </a:xfrm>
          <a:prstGeom prst="rect">
            <a:avLst/>
          </a:prstGeom>
          <a:noFill/>
        </p:spPr>
        <p:txBody>
          <a:bodyPr wrap="square" rtlCol="0">
            <a:spAutoFit/>
          </a:bodyPr>
          <a:lstStyle/>
          <a:p>
            <a:pPr marL="401638" indent="-401638"/>
            <a:r>
              <a:rPr lang="en-US" b="1" dirty="0">
                <a:latin typeface="Calibri" panose="020F0502020204030204" pitchFamily="34" charset="0"/>
              </a:rPr>
              <a:t>5</a:t>
            </a:r>
            <a:r>
              <a:rPr lang="en-US" b="1" dirty="0" smtClean="0">
                <a:latin typeface="Calibri" panose="020F0502020204030204" pitchFamily="34" charset="0"/>
              </a:rPr>
              <a:t>.  Dynamics – Fast feedback dynamics able to respond quickly to disturbances.</a:t>
            </a:r>
            <a:endParaRPr lang="en-US" b="1" dirty="0">
              <a:latin typeface="Calibri" panose="020F0502020204030204" pitchFamily="34" charset="0"/>
            </a:endParaRPr>
          </a:p>
        </p:txBody>
      </p:sp>
      <p:sp>
        <p:nvSpPr>
          <p:cNvPr id="11" name="TextBox 10"/>
          <p:cNvSpPr txBox="1"/>
          <p:nvPr/>
        </p:nvSpPr>
        <p:spPr>
          <a:xfrm>
            <a:off x="1447800" y="4865325"/>
            <a:ext cx="7315200" cy="830997"/>
          </a:xfrm>
          <a:prstGeom prst="rect">
            <a:avLst/>
          </a:prstGeom>
          <a:noFill/>
        </p:spPr>
        <p:txBody>
          <a:bodyPr wrap="square" rtlCol="0">
            <a:spAutoFit/>
          </a:bodyPr>
          <a:lstStyle/>
          <a:p>
            <a:pPr marL="401638" indent="-401638"/>
            <a:r>
              <a:rPr lang="en-US" b="1" dirty="0">
                <a:latin typeface="Calibri" panose="020F0502020204030204" pitchFamily="34" charset="0"/>
              </a:rPr>
              <a:t>4</a:t>
            </a:r>
            <a:r>
              <a:rPr lang="en-US" b="1" dirty="0" smtClean="0">
                <a:latin typeface="Calibri" panose="020F0502020204030204" pitchFamily="34" charset="0"/>
              </a:rPr>
              <a:t>.  Independence – Adjustments should not cause disturbances or high cost to remainder of process.</a:t>
            </a:r>
            <a:endParaRPr lang="en-US" b="1" dirty="0">
              <a:latin typeface="Calibri" panose="020F0502020204030204" pitchFamily="34" charset="0"/>
            </a:endParaRPr>
          </a:p>
        </p:txBody>
      </p:sp>
    </p:spTree>
    <p:extLst>
      <p:ext uri="{BB962C8B-B14F-4D97-AF65-F5344CB8AC3E}">
        <p14:creationId xmlns:p14="http://schemas.microsoft.com/office/powerpoint/2010/main" val="412284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9222" name="Rectangle 1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 name="TextBox 7"/>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2" name="TextBox 1"/>
          <p:cNvSpPr txBox="1"/>
          <p:nvPr/>
        </p:nvSpPr>
        <p:spPr>
          <a:xfrm>
            <a:off x="1524000" y="823913"/>
            <a:ext cx="7315200" cy="523220"/>
          </a:xfrm>
          <a:prstGeom prst="rect">
            <a:avLst/>
          </a:prstGeom>
          <a:noFill/>
        </p:spPr>
        <p:txBody>
          <a:bodyPr wrap="square" rtlCol="0">
            <a:spAutoFit/>
          </a:bodyPr>
          <a:lstStyle/>
          <a:p>
            <a:pPr algn="ctr"/>
            <a:r>
              <a:rPr lang="en-US" sz="2800" b="1" dirty="0" smtClean="0">
                <a:latin typeface="Calibri" panose="020F0502020204030204" pitchFamily="34" charset="0"/>
              </a:rPr>
              <a:t>Limitations to this Operating </a:t>
            </a:r>
            <a:r>
              <a:rPr lang="en-US" sz="2800" b="1" dirty="0">
                <a:latin typeface="Calibri" panose="020F0502020204030204" pitchFamily="34" charset="0"/>
              </a:rPr>
              <a:t>W</a:t>
            </a:r>
            <a:r>
              <a:rPr lang="en-US" sz="2800" b="1" dirty="0" smtClean="0">
                <a:latin typeface="Calibri" panose="020F0502020204030204" pitchFamily="34" charset="0"/>
              </a:rPr>
              <a:t>indow </a:t>
            </a:r>
            <a:r>
              <a:rPr lang="en-US" sz="2800" b="1" dirty="0">
                <a:latin typeface="Calibri" panose="020F0502020204030204" pitchFamily="34" charset="0"/>
              </a:rPr>
              <a:t>A</a:t>
            </a:r>
            <a:r>
              <a:rPr lang="en-US" sz="2800" b="1" dirty="0" smtClean="0">
                <a:latin typeface="Calibri" panose="020F0502020204030204" pitchFamily="34" charset="0"/>
              </a:rPr>
              <a:t>nalysis</a:t>
            </a:r>
            <a:endParaRPr lang="en-US" sz="2800" b="1" dirty="0">
              <a:latin typeface="Calibri" panose="020F0502020204030204" pitchFamily="34" charset="0"/>
            </a:endParaRPr>
          </a:p>
        </p:txBody>
      </p:sp>
      <p:sp>
        <p:nvSpPr>
          <p:cNvPr id="6" name="TextBox 5"/>
          <p:cNvSpPr txBox="1"/>
          <p:nvPr/>
        </p:nvSpPr>
        <p:spPr>
          <a:xfrm>
            <a:off x="1600200" y="1600200"/>
            <a:ext cx="7239000" cy="830997"/>
          </a:xfrm>
          <a:prstGeom prst="rect">
            <a:avLst/>
          </a:prstGeom>
          <a:solidFill>
            <a:schemeClr val="bg1">
              <a:lumMod val="95000"/>
            </a:schemeClr>
          </a:solidFill>
          <a:ln>
            <a:solidFill>
              <a:schemeClr val="tx1"/>
            </a:solidFill>
          </a:ln>
        </p:spPr>
        <p:txBody>
          <a:bodyPr wrap="square" rtlCol="0">
            <a:spAutoFit/>
          </a:bodyPr>
          <a:lstStyle/>
          <a:p>
            <a:pPr marL="401638" indent="-401638"/>
            <a:r>
              <a:rPr lang="en-US" b="1" dirty="0" smtClean="0">
                <a:latin typeface="Calibri" panose="020F0502020204030204" pitchFamily="34" charset="0"/>
              </a:rPr>
              <a:t>1.  Only steady-state behavior is considered.  Transient operation can have a larger range.</a:t>
            </a:r>
            <a:endParaRPr lang="en-US" b="1" dirty="0">
              <a:latin typeface="Calibri" panose="020F0502020204030204" pitchFamily="34" charset="0"/>
            </a:endParaRPr>
          </a:p>
        </p:txBody>
      </p:sp>
      <p:sp>
        <p:nvSpPr>
          <p:cNvPr id="13" name="TextBox 12"/>
          <p:cNvSpPr txBox="1"/>
          <p:nvPr/>
        </p:nvSpPr>
        <p:spPr>
          <a:xfrm>
            <a:off x="1600200" y="2683133"/>
            <a:ext cx="7239000" cy="830997"/>
          </a:xfrm>
          <a:prstGeom prst="rect">
            <a:avLst/>
          </a:prstGeom>
          <a:solidFill>
            <a:schemeClr val="bg1">
              <a:lumMod val="95000"/>
            </a:schemeClr>
          </a:solidFill>
          <a:ln>
            <a:solidFill>
              <a:schemeClr val="tx1"/>
            </a:solidFill>
          </a:ln>
        </p:spPr>
        <p:txBody>
          <a:bodyPr wrap="square" rtlCol="0">
            <a:spAutoFit/>
          </a:bodyPr>
          <a:lstStyle/>
          <a:p>
            <a:pPr marL="401638" indent="-401638"/>
            <a:r>
              <a:rPr lang="en-US" b="1" dirty="0">
                <a:latin typeface="Calibri" panose="020F0502020204030204" pitchFamily="34" charset="0"/>
              </a:rPr>
              <a:t>2</a:t>
            </a:r>
            <a:r>
              <a:rPr lang="en-US" b="1" dirty="0" smtClean="0">
                <a:latin typeface="Calibri" panose="020F0502020204030204" pitchFamily="34" charset="0"/>
              </a:rPr>
              <a:t>.  Large excursions, (e.g., startup and shutdown, major faults, etc.) are not considered.  </a:t>
            </a:r>
            <a:endParaRPr lang="en-US" b="1" dirty="0">
              <a:latin typeface="Calibri" panose="020F0502020204030204" pitchFamily="34" charset="0"/>
            </a:endParaRPr>
          </a:p>
        </p:txBody>
      </p:sp>
      <p:sp>
        <p:nvSpPr>
          <p:cNvPr id="14" name="TextBox 13"/>
          <p:cNvSpPr txBox="1"/>
          <p:nvPr/>
        </p:nvSpPr>
        <p:spPr>
          <a:xfrm>
            <a:off x="1600200" y="3766066"/>
            <a:ext cx="7239000" cy="830997"/>
          </a:xfrm>
          <a:prstGeom prst="rect">
            <a:avLst/>
          </a:prstGeom>
          <a:solidFill>
            <a:schemeClr val="bg1">
              <a:lumMod val="95000"/>
            </a:schemeClr>
          </a:solidFill>
          <a:ln>
            <a:solidFill>
              <a:schemeClr val="tx1"/>
            </a:solidFill>
          </a:ln>
        </p:spPr>
        <p:txBody>
          <a:bodyPr wrap="square" rtlCol="0">
            <a:spAutoFit/>
          </a:bodyPr>
          <a:lstStyle/>
          <a:p>
            <a:pPr marL="401638" indent="-401638"/>
            <a:r>
              <a:rPr lang="en-US" b="1" dirty="0" smtClean="0">
                <a:latin typeface="Calibri" panose="020F0502020204030204" pitchFamily="34" charset="0"/>
              </a:rPr>
              <a:t>3.  It is assumed that the process has only one steady-state operating point for each case.</a:t>
            </a:r>
            <a:endParaRPr lang="en-US" b="1" dirty="0">
              <a:latin typeface="Calibri" panose="020F0502020204030204" pitchFamily="34" charset="0"/>
            </a:endParaRPr>
          </a:p>
        </p:txBody>
      </p:sp>
      <p:sp>
        <p:nvSpPr>
          <p:cNvPr id="15" name="TextBox 14"/>
          <p:cNvSpPr txBox="1"/>
          <p:nvPr/>
        </p:nvSpPr>
        <p:spPr>
          <a:xfrm>
            <a:off x="1600200" y="4848999"/>
            <a:ext cx="7239000" cy="461665"/>
          </a:xfrm>
          <a:prstGeom prst="rect">
            <a:avLst/>
          </a:prstGeom>
          <a:solidFill>
            <a:schemeClr val="bg1">
              <a:lumMod val="95000"/>
            </a:schemeClr>
          </a:solidFill>
          <a:ln>
            <a:solidFill>
              <a:schemeClr val="tx1"/>
            </a:solidFill>
          </a:ln>
        </p:spPr>
        <p:txBody>
          <a:bodyPr wrap="square" rtlCol="0">
            <a:spAutoFit/>
          </a:bodyPr>
          <a:lstStyle/>
          <a:p>
            <a:pPr marL="401638" indent="-401638"/>
            <a:r>
              <a:rPr lang="en-US" b="1" dirty="0">
                <a:latin typeface="Calibri" panose="020F0502020204030204" pitchFamily="34" charset="0"/>
              </a:rPr>
              <a:t>4</a:t>
            </a:r>
            <a:r>
              <a:rPr lang="en-US" b="1" dirty="0" smtClean="0">
                <a:latin typeface="Calibri" panose="020F0502020204030204" pitchFamily="34" charset="0"/>
              </a:rPr>
              <a:t>.  Model structural uncertainty not addressed.</a:t>
            </a:r>
            <a:endParaRPr lang="en-US" b="1" dirty="0">
              <a:latin typeface="Calibri" panose="020F0502020204030204" pitchFamily="34" charset="0"/>
            </a:endParaRPr>
          </a:p>
        </p:txBody>
      </p:sp>
      <p:sp>
        <p:nvSpPr>
          <p:cNvPr id="16" name="TextBox 15"/>
          <p:cNvSpPr txBox="1"/>
          <p:nvPr/>
        </p:nvSpPr>
        <p:spPr>
          <a:xfrm>
            <a:off x="1600200" y="5562600"/>
            <a:ext cx="7239000" cy="830997"/>
          </a:xfrm>
          <a:prstGeom prst="rect">
            <a:avLst/>
          </a:prstGeom>
          <a:solidFill>
            <a:schemeClr val="bg1">
              <a:lumMod val="95000"/>
            </a:schemeClr>
          </a:solidFill>
          <a:ln>
            <a:solidFill>
              <a:schemeClr val="tx1"/>
            </a:solidFill>
          </a:ln>
        </p:spPr>
        <p:txBody>
          <a:bodyPr wrap="square" rtlCol="0">
            <a:spAutoFit/>
          </a:bodyPr>
          <a:lstStyle/>
          <a:p>
            <a:pPr marL="401638" indent="-401638"/>
            <a:r>
              <a:rPr lang="en-US" b="1" dirty="0" smtClean="0">
                <a:latin typeface="Calibri" panose="020F0502020204030204" pitchFamily="34" charset="0"/>
              </a:rPr>
              <a:t>5.  “Curse of dimensionality” when numerous variables are included in the variability cases.</a:t>
            </a:r>
            <a:endParaRPr lang="en-US" b="1" dirty="0">
              <a:latin typeface="Calibri" panose="020F0502020204030204" pitchFamily="34" charset="0"/>
            </a:endParaRPr>
          </a:p>
        </p:txBody>
      </p:sp>
    </p:spTree>
    <p:extLst>
      <p:ext uri="{BB962C8B-B14F-4D97-AF65-F5344CB8AC3E}">
        <p14:creationId xmlns:p14="http://schemas.microsoft.com/office/powerpoint/2010/main" val="7383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3"/>
          <p:cNvSpPr txBox="1">
            <a:spLocks noChangeArrowheads="1"/>
          </p:cNvSpPr>
          <p:nvPr/>
        </p:nvSpPr>
        <p:spPr bwMode="auto">
          <a:xfrm>
            <a:off x="1447800" y="1143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2400" b="1">
              <a:latin typeface="Calibri" panose="020F0502020204030204" pitchFamily="34" charset="0"/>
            </a:endParaRPr>
          </a:p>
        </p:txBody>
      </p:sp>
      <p:sp>
        <p:nvSpPr>
          <p:cNvPr id="93188" name="Text Box 4"/>
          <p:cNvSpPr txBox="1">
            <a:spLocks noChangeArrowheads="1"/>
          </p:cNvSpPr>
          <p:nvPr/>
        </p:nvSpPr>
        <p:spPr bwMode="auto">
          <a:xfrm>
            <a:off x="1676400" y="1016000"/>
            <a:ext cx="647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800" b="1" dirty="0" smtClean="0">
                <a:latin typeface="Calibri" panose="020F0502020204030204" pitchFamily="34" charset="0"/>
              </a:rPr>
              <a:t>Typical Industrial Practice</a:t>
            </a:r>
            <a:endParaRPr lang="en-US" altLang="en-US" sz="2800" b="1" dirty="0">
              <a:latin typeface="Calibri" panose="020F0502020204030204" pitchFamily="34" charset="0"/>
            </a:endParaRPr>
          </a:p>
        </p:txBody>
      </p:sp>
      <p:sp>
        <p:nvSpPr>
          <p:cNvPr id="93189" name="Text Box 5"/>
          <p:cNvSpPr txBox="1">
            <a:spLocks noChangeArrowheads="1"/>
          </p:cNvSpPr>
          <p:nvPr/>
        </p:nvSpPr>
        <p:spPr bwMode="auto">
          <a:xfrm>
            <a:off x="1524000" y="1905000"/>
            <a:ext cx="7239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dirty="0">
                <a:solidFill>
                  <a:schemeClr val="accent2"/>
                </a:solidFill>
                <a:latin typeface="Calibri" panose="020F0502020204030204" pitchFamily="34" charset="0"/>
              </a:rPr>
              <a:t>SAFETY FACTORS</a:t>
            </a:r>
            <a:r>
              <a:rPr lang="en-US" altLang="en-US" sz="2400" b="1" dirty="0">
                <a:latin typeface="Calibri" panose="020F0502020204030204" pitchFamily="34" charset="0"/>
              </a:rPr>
              <a:t>: Some “safety factor” is built into the design procedure.  After we have calculated the required pipe diameter, valve diameter, vessel size, motor power etc., we purchase the closest available size.</a:t>
            </a:r>
          </a:p>
          <a:p>
            <a:pPr>
              <a:spcBef>
                <a:spcPct val="50000"/>
              </a:spcBef>
              <a:buFontTx/>
              <a:buNone/>
            </a:pPr>
            <a:r>
              <a:rPr lang="en-US" altLang="en-US" sz="2400" b="1" dirty="0">
                <a:latin typeface="Calibri" panose="020F0502020204030204" pitchFamily="34" charset="0"/>
              </a:rPr>
              <a:t>Since the manufactured sizes are discrete, we select the </a:t>
            </a:r>
            <a:r>
              <a:rPr lang="en-US" altLang="en-US" sz="2400" b="1" u="sng" dirty="0">
                <a:solidFill>
                  <a:schemeClr val="accent2"/>
                </a:solidFill>
                <a:latin typeface="Calibri" panose="020F0502020204030204" pitchFamily="34" charset="0"/>
              </a:rPr>
              <a:t>next largest</a:t>
            </a:r>
            <a:r>
              <a:rPr lang="en-US" altLang="en-US" sz="2400" b="1" dirty="0">
                <a:latin typeface="Calibri" panose="020F0502020204030204" pitchFamily="34" charset="0"/>
              </a:rPr>
              <a:t> size.</a:t>
            </a:r>
          </a:p>
          <a:p>
            <a:pPr>
              <a:spcBef>
                <a:spcPct val="50000"/>
              </a:spcBef>
              <a:buFontTx/>
              <a:buNone/>
            </a:pPr>
            <a:r>
              <a:rPr lang="en-US" altLang="en-US" sz="2400" b="1" dirty="0">
                <a:latin typeface="Calibri" panose="020F0502020204030204" pitchFamily="34" charset="0"/>
              </a:rPr>
              <a:t>This provides some </a:t>
            </a:r>
            <a:r>
              <a:rPr lang="en-US" altLang="en-US" sz="2400" b="1" dirty="0">
                <a:solidFill>
                  <a:srgbClr val="3333CC"/>
                </a:solidFill>
                <a:latin typeface="Calibri" panose="020F0502020204030204" pitchFamily="34" charset="0"/>
              </a:rPr>
              <a:t>safety margin</a:t>
            </a:r>
            <a:r>
              <a:rPr lang="en-US" altLang="en-US" sz="2400" b="1" dirty="0">
                <a:latin typeface="Calibri" panose="020F0502020204030204" pitchFamily="34" charset="0"/>
              </a:rPr>
              <a:t>.</a:t>
            </a:r>
            <a:endParaRPr lang="en-US" altLang="en-US" sz="2400" b="1" dirty="0">
              <a:solidFill>
                <a:schemeClr val="accent2"/>
              </a:solidFill>
              <a:latin typeface="Calibri" panose="020F0502020204030204" pitchFamily="34" charset="0"/>
            </a:endParaRPr>
          </a:p>
        </p:txBody>
      </p:sp>
      <p:sp>
        <p:nvSpPr>
          <p:cNvPr id="93190" name="Text Box 7"/>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transients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93191" name="Rectangle 8"/>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 name="TextBox 7"/>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Tree>
    <p:extLst>
      <p:ext uri="{BB962C8B-B14F-4D97-AF65-F5344CB8AC3E}">
        <p14:creationId xmlns:p14="http://schemas.microsoft.com/office/powerpoint/2010/main" val="35492076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4000" y="3048000"/>
            <a:ext cx="7239000" cy="3703648"/>
            <a:chOff x="1524000" y="3276600"/>
            <a:chExt cx="7239000" cy="3703648"/>
          </a:xfrm>
        </p:grpSpPr>
        <p:sp>
          <p:nvSpPr>
            <p:cNvPr id="91141" name="Text Box 7"/>
            <p:cNvSpPr txBox="1">
              <a:spLocks noChangeArrowheads="1"/>
            </p:cNvSpPr>
            <p:nvPr/>
          </p:nvSpPr>
          <p:spPr bwMode="auto">
            <a:xfrm>
              <a:off x="1524000" y="3276600"/>
              <a:ext cx="72390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dirty="0" smtClean="0">
                  <a:solidFill>
                    <a:srgbClr val="FF0000"/>
                  </a:solidFill>
                  <a:latin typeface="Calibri" panose="020F0502020204030204" pitchFamily="34" charset="0"/>
                </a:rPr>
                <a:t>This </a:t>
              </a:r>
              <a:r>
                <a:rPr lang="en-US" altLang="en-US" sz="2400" b="1" dirty="0">
                  <a:solidFill>
                    <a:srgbClr val="FF0000"/>
                  </a:solidFill>
                  <a:latin typeface="Calibri" panose="020F0502020204030204" pitchFamily="34" charset="0"/>
                </a:rPr>
                <a:t>is not engineering!</a:t>
              </a:r>
              <a:r>
                <a:rPr lang="en-US" altLang="en-US" sz="2400" b="1" dirty="0">
                  <a:latin typeface="Calibri" panose="020F0502020204030204" pitchFamily="34" charset="0"/>
                </a:rPr>
                <a:t> Any single factor would be too small for some equipment and too large for others.  </a:t>
              </a:r>
            </a:p>
            <a:p>
              <a:pPr>
                <a:spcBef>
                  <a:spcPct val="50000"/>
                </a:spcBef>
                <a:buFontTx/>
                <a:buNone/>
              </a:pPr>
              <a:r>
                <a:rPr lang="en-US" altLang="en-US" sz="2400" b="1" dirty="0">
                  <a:latin typeface="Calibri" panose="020F0502020204030204" pitchFamily="34" charset="0"/>
                </a:rPr>
                <a:t>After applying the </a:t>
              </a:r>
              <a:r>
                <a:rPr lang="en-US" altLang="en-US" sz="2400" b="1" dirty="0" smtClean="0">
                  <a:latin typeface="Calibri" panose="020F0502020204030204" pitchFamily="34" charset="0"/>
                </a:rPr>
                <a:t>proper operating window analysis, </a:t>
              </a:r>
              <a:r>
                <a:rPr lang="en-US" altLang="en-US" sz="2400" b="1" dirty="0">
                  <a:latin typeface="Calibri" panose="020F0502020204030204" pitchFamily="34" charset="0"/>
                </a:rPr>
                <a:t>a small safety factor can be employed for modelling uncertainty, based on experience. Typical values are 10-15%. </a:t>
              </a:r>
            </a:p>
            <a:p>
              <a:pPr algn="ctr">
                <a:spcBef>
                  <a:spcPct val="50000"/>
                </a:spcBef>
                <a:buFontTx/>
                <a:buNone/>
              </a:pPr>
              <a:r>
                <a:rPr lang="en-US" altLang="en-US" sz="2000" b="1" i="1" dirty="0">
                  <a:solidFill>
                    <a:schemeClr val="accent2"/>
                  </a:solidFill>
                  <a:latin typeface="Calibri" panose="020F0502020204030204" pitchFamily="34" charset="0"/>
                </a:rPr>
                <a:t>“For well tested process, safety factors can approach 0%”</a:t>
              </a:r>
              <a:r>
                <a:rPr lang="en-US" altLang="en-US" sz="2000" b="1" dirty="0">
                  <a:solidFill>
                    <a:schemeClr val="accent2"/>
                  </a:solidFill>
                  <a:latin typeface="Calibri" panose="020F0502020204030204" pitchFamily="34" charset="0"/>
                </a:rPr>
                <a:t> *</a:t>
              </a:r>
              <a:endParaRPr lang="en-US" altLang="en-US" sz="2400" b="1" dirty="0">
                <a:solidFill>
                  <a:schemeClr val="accent2"/>
                </a:solidFill>
                <a:latin typeface="Calibri" panose="020F0502020204030204" pitchFamily="34" charset="0"/>
              </a:endParaRPr>
            </a:p>
          </p:txBody>
        </p:sp>
        <p:sp>
          <p:nvSpPr>
            <p:cNvPr id="91142" name="Text Box 8"/>
            <p:cNvSpPr txBox="1">
              <a:spLocks noChangeArrowheads="1"/>
            </p:cNvSpPr>
            <p:nvPr/>
          </p:nvSpPr>
          <p:spPr bwMode="auto">
            <a:xfrm>
              <a:off x="1562100" y="6513523"/>
              <a:ext cx="71628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200" b="1">
                  <a:latin typeface="Calibri" panose="020F0502020204030204" pitchFamily="34" charset="0"/>
                </a:rPr>
                <a:t>* Valle-Riestra, J.F. (Dow Chemical Co.), </a:t>
              </a:r>
              <a:r>
                <a:rPr lang="en-US" altLang="en-US" sz="1200" b="1" i="1">
                  <a:latin typeface="Calibri" panose="020F0502020204030204" pitchFamily="34" charset="0"/>
                </a:rPr>
                <a:t>Project Evaluation in the Process Industries</a:t>
              </a:r>
              <a:r>
                <a:rPr lang="en-US" altLang="en-US" sz="1200" b="1">
                  <a:latin typeface="Calibri" panose="020F0502020204030204" pitchFamily="34" charset="0"/>
                </a:rPr>
                <a:t>, McGraw-Hill, New  York, 1983 (pg 209)</a:t>
              </a:r>
            </a:p>
          </p:txBody>
        </p:sp>
      </p:grpSp>
      <p:sp>
        <p:nvSpPr>
          <p:cNvPr id="91143" name="Text Box 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transients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91144" name="Rectangle 1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 name="TextBox 8"/>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2" name="Rectangle 1"/>
          <p:cNvSpPr/>
          <p:nvPr/>
        </p:nvSpPr>
        <p:spPr>
          <a:xfrm>
            <a:off x="1524000" y="1542162"/>
            <a:ext cx="7086600" cy="1138773"/>
          </a:xfrm>
          <a:prstGeom prst="rect">
            <a:avLst/>
          </a:prstGeom>
        </p:spPr>
        <p:txBody>
          <a:bodyPr wrap="square">
            <a:spAutoFit/>
          </a:bodyPr>
          <a:lstStyle/>
          <a:p>
            <a:pPr>
              <a:spcBef>
                <a:spcPct val="50000"/>
              </a:spcBef>
              <a:buFontTx/>
              <a:buNone/>
            </a:pPr>
            <a:r>
              <a:rPr lang="en-US" altLang="en-US" b="1" dirty="0">
                <a:solidFill>
                  <a:schemeClr val="accent2"/>
                </a:solidFill>
                <a:latin typeface="Calibri" panose="020F0502020204030204" pitchFamily="34" charset="0"/>
              </a:rPr>
              <a:t>SAFETY FACTORS</a:t>
            </a:r>
            <a:r>
              <a:rPr lang="en-US" altLang="en-US" b="1" dirty="0">
                <a:latin typeface="Calibri" panose="020F0502020204030204" pitchFamily="34" charset="0"/>
              </a:rPr>
              <a:t>: Couldn’t we just design for the base case and multiply every capacity by a safety factor, </a:t>
            </a:r>
            <a:endParaRPr lang="en-US" altLang="en-US" b="1" dirty="0" smtClean="0">
              <a:latin typeface="Calibri" panose="020F0502020204030204" pitchFamily="34" charset="0"/>
            </a:endParaRPr>
          </a:p>
          <a:p>
            <a:pPr>
              <a:spcBef>
                <a:spcPts val="0"/>
              </a:spcBef>
              <a:buFontTx/>
              <a:buNone/>
            </a:pPr>
            <a:r>
              <a:rPr lang="en-US" altLang="en-US" sz="2000" b="1" dirty="0" smtClean="0">
                <a:latin typeface="Calibri" panose="020F0502020204030204" pitchFamily="34" charset="0"/>
              </a:rPr>
              <a:t>(</a:t>
            </a:r>
            <a:r>
              <a:rPr lang="en-US" altLang="en-US" sz="2000" b="1" dirty="0">
                <a:latin typeface="Calibri" panose="020F0502020204030204" pitchFamily="34" charset="0"/>
              </a:rPr>
              <a:t>1+ X/100) </a:t>
            </a:r>
            <a:r>
              <a:rPr lang="en-US" altLang="en-US" sz="2000" b="1" dirty="0" smtClean="0">
                <a:latin typeface="Calibri" panose="020F0502020204030204" pitchFamily="34" charset="0"/>
              </a:rPr>
              <a:t> with X </a:t>
            </a:r>
            <a:r>
              <a:rPr lang="en-US" altLang="en-US" sz="2000" b="1" dirty="0">
                <a:latin typeface="Calibri" panose="020F0502020204030204" pitchFamily="34" charset="0"/>
              </a:rPr>
              <a:t>= 25%, 35%, 50%, </a:t>
            </a:r>
            <a:r>
              <a:rPr lang="en-US" altLang="en-US" sz="2000" b="1" dirty="0" smtClean="0">
                <a:latin typeface="Calibri" panose="020F0502020204030204" pitchFamily="34" charset="0"/>
              </a:rPr>
              <a:t>….</a:t>
            </a:r>
            <a:endParaRPr lang="en-US" altLang="en-US" sz="2000" b="1" dirty="0">
              <a:latin typeface="Calibri" panose="020F0502020204030204" pitchFamily="34" charset="0"/>
            </a:endParaRPr>
          </a:p>
        </p:txBody>
      </p:sp>
      <p:sp>
        <p:nvSpPr>
          <p:cNvPr id="11" name="Text Box 4"/>
          <p:cNvSpPr txBox="1">
            <a:spLocks noChangeArrowheads="1"/>
          </p:cNvSpPr>
          <p:nvPr/>
        </p:nvSpPr>
        <p:spPr bwMode="auto">
          <a:xfrm>
            <a:off x="1633728" y="790903"/>
            <a:ext cx="647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800" b="1" dirty="0" smtClean="0">
                <a:latin typeface="Calibri" panose="020F0502020204030204" pitchFamily="34" charset="0"/>
              </a:rPr>
              <a:t>Typical Industrial Practice</a:t>
            </a:r>
            <a:endParaRPr lang="en-US" altLang="en-US" sz="2800" b="1" dirty="0">
              <a:latin typeface="Calibri" panose="020F0502020204030204" pitchFamily="34" charset="0"/>
            </a:endParaRPr>
          </a:p>
        </p:txBody>
      </p:sp>
    </p:spTree>
    <p:extLst>
      <p:ext uri="{BB962C8B-B14F-4D97-AF65-F5344CB8AC3E}">
        <p14:creationId xmlns:p14="http://schemas.microsoft.com/office/powerpoint/2010/main" val="380048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1031"/>
          <p:cNvSpPr txBox="1">
            <a:spLocks noChangeArrowheads="1"/>
          </p:cNvSpPr>
          <p:nvPr/>
        </p:nvSpPr>
        <p:spPr bwMode="auto">
          <a:xfrm>
            <a:off x="152400" y="1981200"/>
            <a:ext cx="4419600" cy="45212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000" b="1" u="sng" dirty="0">
                <a:latin typeface="Calibri" panose="020F0502020204030204" pitchFamily="34" charset="0"/>
              </a:rPr>
              <a:t>Design Procedure</a:t>
            </a:r>
            <a:endParaRPr lang="en-US" altLang="en-US" sz="2000" b="1" dirty="0">
              <a:latin typeface="Calibri" panose="020F0502020204030204" pitchFamily="34" charset="0"/>
            </a:endParaRPr>
          </a:p>
          <a:p>
            <a:pPr>
              <a:spcBef>
                <a:spcPct val="50000"/>
              </a:spcBef>
            </a:pPr>
            <a:r>
              <a:rPr lang="en-US" altLang="en-US" sz="2000" b="1" dirty="0">
                <a:latin typeface="Calibri" panose="020F0502020204030204" pitchFamily="34" charset="0"/>
              </a:rPr>
              <a:t>Set goals and design specifications</a:t>
            </a:r>
          </a:p>
          <a:p>
            <a:pPr>
              <a:spcBef>
                <a:spcPct val="50000"/>
              </a:spcBef>
            </a:pPr>
            <a:r>
              <a:rPr lang="en-US" altLang="en-US" sz="2000" b="1" dirty="0">
                <a:solidFill>
                  <a:schemeClr val="bg2"/>
                </a:solidFill>
                <a:latin typeface="Calibri" panose="020F0502020204030204" pitchFamily="34" charset="0"/>
              </a:rPr>
              <a:t>Select process technology</a:t>
            </a:r>
          </a:p>
          <a:p>
            <a:pPr>
              <a:spcBef>
                <a:spcPct val="50000"/>
              </a:spcBef>
            </a:pPr>
            <a:r>
              <a:rPr lang="en-US" altLang="en-US" sz="2000" b="1" dirty="0">
                <a:solidFill>
                  <a:schemeClr val="bg2"/>
                </a:solidFill>
                <a:latin typeface="Calibri" panose="020F0502020204030204" pitchFamily="34" charset="0"/>
              </a:rPr>
              <a:t>Define process structure (sequence)</a:t>
            </a:r>
          </a:p>
          <a:p>
            <a:pPr>
              <a:spcBef>
                <a:spcPct val="50000"/>
              </a:spcBef>
            </a:pPr>
            <a:r>
              <a:rPr lang="en-US" altLang="en-US" sz="2000" b="1" dirty="0">
                <a:solidFill>
                  <a:schemeClr val="bg2"/>
                </a:solidFill>
                <a:latin typeface="Calibri" panose="020F0502020204030204" pitchFamily="34" charset="0"/>
              </a:rPr>
              <a:t>Simulate the flowsheet</a:t>
            </a:r>
          </a:p>
          <a:p>
            <a:pPr>
              <a:spcBef>
                <a:spcPct val="50000"/>
              </a:spcBef>
              <a:buFontTx/>
              <a:buNone/>
            </a:pPr>
            <a:r>
              <a:rPr lang="en-US" altLang="en-US" sz="2000" b="1" dirty="0">
                <a:solidFill>
                  <a:schemeClr val="bg2"/>
                </a:solidFill>
                <a:latin typeface="Calibri" panose="020F0502020204030204" pitchFamily="34" charset="0"/>
              </a:rPr>
              <a:t>	</a:t>
            </a:r>
          </a:p>
          <a:p>
            <a:pPr>
              <a:spcBef>
                <a:spcPct val="50000"/>
              </a:spcBef>
              <a:buFontTx/>
              <a:buNone/>
            </a:pPr>
            <a:endParaRPr lang="en-US" altLang="en-US" sz="2000" b="1" dirty="0">
              <a:solidFill>
                <a:schemeClr val="bg2"/>
              </a:solidFill>
              <a:latin typeface="Calibri" panose="020F0502020204030204" pitchFamily="34" charset="0"/>
            </a:endParaRPr>
          </a:p>
          <a:p>
            <a:pPr>
              <a:spcBef>
                <a:spcPct val="50000"/>
              </a:spcBef>
            </a:pPr>
            <a:r>
              <a:rPr lang="en-US" altLang="en-US" sz="2000" b="1" dirty="0">
                <a:solidFill>
                  <a:schemeClr val="bg2"/>
                </a:solidFill>
                <a:latin typeface="Calibri" panose="020F0502020204030204" pitchFamily="34" charset="0"/>
              </a:rPr>
              <a:t>Design equipment</a:t>
            </a:r>
          </a:p>
          <a:p>
            <a:pPr>
              <a:spcBef>
                <a:spcPct val="50000"/>
              </a:spcBef>
              <a:buFontTx/>
              <a:buNone/>
            </a:pPr>
            <a:endParaRPr lang="en-US" altLang="en-US" sz="2000" b="1" dirty="0">
              <a:solidFill>
                <a:schemeClr val="bg2"/>
              </a:solidFill>
              <a:latin typeface="Calibri" panose="020F0502020204030204" pitchFamily="34" charset="0"/>
            </a:endParaRPr>
          </a:p>
          <a:p>
            <a:pPr>
              <a:spcBef>
                <a:spcPct val="50000"/>
              </a:spcBef>
              <a:buFontTx/>
              <a:buNone/>
            </a:pPr>
            <a:endParaRPr lang="en-US" altLang="en-US" sz="1000" b="1" dirty="0">
              <a:solidFill>
                <a:schemeClr val="bg2"/>
              </a:solidFill>
              <a:latin typeface="Calibri" panose="020F0502020204030204" pitchFamily="34" charset="0"/>
            </a:endParaRPr>
          </a:p>
          <a:p>
            <a:pPr>
              <a:spcBef>
                <a:spcPct val="50000"/>
              </a:spcBef>
              <a:buFontTx/>
              <a:buNone/>
            </a:pPr>
            <a:endParaRPr lang="en-US" altLang="en-US" sz="1000" b="1" dirty="0">
              <a:solidFill>
                <a:schemeClr val="bg2"/>
              </a:solidFill>
              <a:latin typeface="Calibri" panose="020F0502020204030204" pitchFamily="34" charset="0"/>
            </a:endParaRPr>
          </a:p>
        </p:txBody>
      </p:sp>
      <p:sp>
        <p:nvSpPr>
          <p:cNvPr id="17413" name="Text Box 1032"/>
          <p:cNvSpPr txBox="1">
            <a:spLocks noChangeArrowheads="1"/>
          </p:cNvSpPr>
          <p:nvPr/>
        </p:nvSpPr>
        <p:spPr bwMode="auto">
          <a:xfrm>
            <a:off x="609600" y="4191000"/>
            <a:ext cx="37338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600" b="1">
                <a:solidFill>
                  <a:srgbClr val="C0C0C0"/>
                </a:solidFill>
                <a:latin typeface="Calibri" panose="020F0502020204030204" pitchFamily="34" charset="0"/>
              </a:rPr>
              <a:t>The flowsheet typically involves basic M&amp;E balances, equilibrium and rate processes.  It does not consider practical issues for achieving the operation.</a:t>
            </a:r>
            <a:endParaRPr lang="en-US" altLang="en-US" sz="2400">
              <a:solidFill>
                <a:srgbClr val="C0C0C0"/>
              </a:solidFill>
              <a:latin typeface="Calibri" panose="020F0502020204030204" pitchFamily="34" charset="0"/>
            </a:endParaRPr>
          </a:p>
        </p:txBody>
      </p:sp>
      <p:sp>
        <p:nvSpPr>
          <p:cNvPr id="17414" name="Text Box 1033"/>
          <p:cNvSpPr txBox="1">
            <a:spLocks noChangeArrowheads="1"/>
          </p:cNvSpPr>
          <p:nvPr/>
        </p:nvSpPr>
        <p:spPr bwMode="auto">
          <a:xfrm>
            <a:off x="609600" y="5638800"/>
            <a:ext cx="3733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600" b="1">
                <a:solidFill>
                  <a:srgbClr val="C0C0C0"/>
                </a:solidFill>
                <a:latin typeface="Calibri" panose="020F0502020204030204" pitchFamily="34" charset="0"/>
              </a:rPr>
              <a:t>Equipment design achieves the base case flowsheet (plus other concerns).  This sets the “capacity” of the plant.</a:t>
            </a:r>
            <a:endParaRPr lang="en-US" altLang="en-US" sz="2400">
              <a:solidFill>
                <a:srgbClr val="C0C0C0"/>
              </a:solidFill>
              <a:latin typeface="Calibri" panose="020F0502020204030204" pitchFamily="34" charset="0"/>
            </a:endParaRPr>
          </a:p>
        </p:txBody>
      </p:sp>
      <p:sp>
        <p:nvSpPr>
          <p:cNvPr id="17415" name="Oval 1034"/>
          <p:cNvSpPr>
            <a:spLocks noChangeArrowheads="1"/>
          </p:cNvSpPr>
          <p:nvPr/>
        </p:nvSpPr>
        <p:spPr bwMode="auto">
          <a:xfrm>
            <a:off x="9144" y="2271713"/>
            <a:ext cx="4719637" cy="685800"/>
          </a:xfrm>
          <a:prstGeom prst="ellipse">
            <a:avLst/>
          </a:prstGeom>
          <a:noFill/>
          <a:ln w="381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Calibri" panose="020F0502020204030204" pitchFamily="34" charset="0"/>
            </a:endParaRPr>
          </a:p>
        </p:txBody>
      </p:sp>
      <p:sp>
        <p:nvSpPr>
          <p:cNvPr id="17416" name="Text Box 1035"/>
          <p:cNvSpPr txBox="1">
            <a:spLocks noChangeArrowheads="1"/>
          </p:cNvSpPr>
          <p:nvPr/>
        </p:nvSpPr>
        <p:spPr bwMode="auto">
          <a:xfrm>
            <a:off x="4800600" y="1981200"/>
            <a:ext cx="4114800" cy="40830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b="1">
                <a:latin typeface="Calibri" panose="020F0502020204030204" pitchFamily="34" charset="0"/>
              </a:rPr>
              <a:t>The design must define the range of operations (set points and disturbances) to be achieved.</a:t>
            </a:r>
          </a:p>
          <a:p>
            <a:pPr>
              <a:spcBef>
                <a:spcPct val="50000"/>
              </a:spcBef>
              <a:buFontTx/>
              <a:buNone/>
            </a:pPr>
            <a:r>
              <a:rPr lang="en-US" altLang="en-US" sz="2000" b="1">
                <a:latin typeface="Calibri" panose="020F0502020204030204" pitchFamily="34" charset="0"/>
              </a:rPr>
              <a:t>We can accept less than full production rate or top efficiency for extreme situations.</a:t>
            </a:r>
          </a:p>
          <a:p>
            <a:pPr>
              <a:spcBef>
                <a:spcPct val="50000"/>
              </a:spcBef>
              <a:buFontTx/>
              <a:buNone/>
            </a:pPr>
            <a:r>
              <a:rPr lang="en-US" altLang="en-US" sz="2000" b="1">
                <a:solidFill>
                  <a:srgbClr val="FF0000"/>
                </a:solidFill>
                <a:latin typeface="Calibri" panose="020F0502020204030204" pitchFamily="34" charset="0"/>
              </a:rPr>
              <a:t>We must document specifications and range or operations and review with all stakeholders!</a:t>
            </a:r>
          </a:p>
          <a:p>
            <a:pPr>
              <a:spcBef>
                <a:spcPct val="50000"/>
              </a:spcBef>
              <a:buFontTx/>
              <a:buNone/>
            </a:pPr>
            <a:r>
              <a:rPr lang="en-US" altLang="en-US" sz="2000" b="1">
                <a:solidFill>
                  <a:srgbClr val="FF0000"/>
                </a:solidFill>
                <a:latin typeface="Calibri" panose="020F0502020204030204" pitchFamily="34" charset="0"/>
              </a:rPr>
              <a:t>These “</a:t>
            </a:r>
            <a:r>
              <a:rPr lang="en-US" altLang="en-US" sz="2000" b="1">
                <a:solidFill>
                  <a:schemeClr val="accent2"/>
                </a:solidFill>
                <a:latin typeface="Calibri" panose="020F0502020204030204" pitchFamily="34" charset="0"/>
              </a:rPr>
              <a:t>specifications</a:t>
            </a:r>
            <a:r>
              <a:rPr lang="en-US" altLang="en-US" sz="2000" b="1">
                <a:solidFill>
                  <a:srgbClr val="FF0000"/>
                </a:solidFill>
                <a:latin typeface="Calibri" panose="020F0502020204030204" pitchFamily="34" charset="0"/>
              </a:rPr>
              <a:t>” are in the </a:t>
            </a:r>
          </a:p>
          <a:p>
            <a:pPr algn="ctr">
              <a:spcBef>
                <a:spcPct val="50000"/>
              </a:spcBef>
              <a:buFontTx/>
              <a:buNone/>
            </a:pPr>
            <a:r>
              <a:rPr lang="en-US" altLang="en-US" sz="2000" b="1">
                <a:solidFill>
                  <a:schemeClr val="accent2"/>
                </a:solidFill>
                <a:latin typeface="Calibri" panose="020F0502020204030204" pitchFamily="34" charset="0"/>
              </a:rPr>
              <a:t>Design Basis Memorandum</a:t>
            </a:r>
            <a:r>
              <a:rPr lang="en-US" altLang="en-US" sz="2000" b="1">
                <a:solidFill>
                  <a:srgbClr val="FF0000"/>
                </a:solidFill>
                <a:latin typeface="Calibri" panose="020F0502020204030204" pitchFamily="34" charset="0"/>
              </a:rPr>
              <a:t>.</a:t>
            </a:r>
          </a:p>
        </p:txBody>
      </p:sp>
      <p:sp>
        <p:nvSpPr>
          <p:cNvPr id="10" name="TextBox 9"/>
          <p:cNvSpPr txBox="1"/>
          <p:nvPr/>
        </p:nvSpPr>
        <p:spPr>
          <a:xfrm>
            <a:off x="9145" y="0"/>
            <a:ext cx="913485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2" name="TextBox 1"/>
          <p:cNvSpPr txBox="1"/>
          <p:nvPr/>
        </p:nvSpPr>
        <p:spPr>
          <a:xfrm>
            <a:off x="152400" y="914400"/>
            <a:ext cx="8839200" cy="830997"/>
          </a:xfrm>
          <a:prstGeom prst="rect">
            <a:avLst/>
          </a:prstGeom>
          <a:noFill/>
        </p:spPr>
        <p:txBody>
          <a:bodyPr wrap="square" rtlCol="0">
            <a:spAutoFit/>
          </a:bodyPr>
          <a:lstStyle/>
          <a:p>
            <a:r>
              <a:rPr lang="en-US" b="1" dirty="0" smtClean="0">
                <a:latin typeface="Calibri" panose="020F0502020204030204" pitchFamily="34" charset="0"/>
              </a:rPr>
              <a:t>Important variability should be defined as an integral part of the project definition.</a:t>
            </a:r>
            <a:endParaRPr lang="en-US"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5" name="Text Box 11"/>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89096" name="Rectangle 12"/>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 name="TextBox 8"/>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2" name="TextBox 1"/>
          <p:cNvSpPr txBox="1"/>
          <p:nvPr/>
        </p:nvSpPr>
        <p:spPr>
          <a:xfrm>
            <a:off x="2688463" y="686942"/>
            <a:ext cx="4495800" cy="584775"/>
          </a:xfrm>
          <a:prstGeom prst="rect">
            <a:avLst/>
          </a:prstGeom>
          <a:noFill/>
        </p:spPr>
        <p:txBody>
          <a:bodyPr wrap="square" rtlCol="0">
            <a:spAutoFit/>
          </a:bodyPr>
          <a:lstStyle/>
          <a:p>
            <a:pPr algn="ctr"/>
            <a:r>
              <a:rPr lang="en-US" sz="3200" b="1" dirty="0" smtClean="0">
                <a:latin typeface="Calibri" panose="020F0502020204030204" pitchFamily="34" charset="0"/>
              </a:rPr>
              <a:t>Conclusions</a:t>
            </a:r>
            <a:endParaRPr lang="en-US" sz="3200" b="1" dirty="0">
              <a:latin typeface="Calibri" panose="020F0502020204030204" pitchFamily="34" charset="0"/>
            </a:endParaRPr>
          </a:p>
        </p:txBody>
      </p:sp>
      <p:grpSp>
        <p:nvGrpSpPr>
          <p:cNvPr id="14" name="Group 13"/>
          <p:cNvGrpSpPr/>
          <p:nvPr/>
        </p:nvGrpSpPr>
        <p:grpSpPr>
          <a:xfrm>
            <a:off x="1174750" y="1281113"/>
            <a:ext cx="7740650" cy="1323082"/>
            <a:chOff x="1174750" y="1281113"/>
            <a:chExt cx="7740650" cy="1323082"/>
          </a:xfrm>
        </p:grpSpPr>
        <p:sp>
          <p:nvSpPr>
            <p:cNvPr id="3" name="TextBox 2"/>
            <p:cNvSpPr txBox="1"/>
            <p:nvPr/>
          </p:nvSpPr>
          <p:spPr>
            <a:xfrm>
              <a:off x="1676400" y="1403866"/>
              <a:ext cx="7239000" cy="1200329"/>
            </a:xfrm>
            <a:prstGeom prst="rect">
              <a:avLst/>
            </a:prstGeom>
            <a:noFill/>
            <a:ln w="19050">
              <a:solidFill>
                <a:srgbClr val="FF0000"/>
              </a:solidFill>
            </a:ln>
          </p:spPr>
          <p:txBody>
            <a:bodyPr wrap="square" rtlCol="0">
              <a:spAutoFit/>
            </a:bodyPr>
            <a:lstStyle/>
            <a:p>
              <a:r>
                <a:rPr lang="en-US" b="1" dirty="0" smtClean="0">
                  <a:latin typeface="Calibri" panose="020F0502020204030204" pitchFamily="34" charset="0"/>
                </a:rPr>
                <a:t>The operating window analysis determines the capacity of process equipment and the range over which it operates.</a:t>
              </a:r>
              <a:endParaRPr lang="en-US" b="1" dirty="0">
                <a:latin typeface="Calibri" panose="020F0502020204030204" pitchFamily="34" charset="0"/>
              </a:endParaRPr>
            </a:p>
          </p:txBody>
        </p:sp>
        <p:cxnSp>
          <p:nvCxnSpPr>
            <p:cNvPr id="5" name="Straight Connector 4"/>
            <p:cNvCxnSpPr/>
            <p:nvPr/>
          </p:nvCxnSpPr>
          <p:spPr bwMode="auto">
            <a:xfrm>
              <a:off x="1174750" y="1281113"/>
              <a:ext cx="501650" cy="132149"/>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Rectangle 6"/>
          <p:cNvSpPr/>
          <p:nvPr/>
        </p:nvSpPr>
        <p:spPr bwMode="auto">
          <a:xfrm>
            <a:off x="31750" y="1600200"/>
            <a:ext cx="1143000" cy="533400"/>
          </a:xfrm>
          <a:prstGeom prst="rect">
            <a:avLst/>
          </a:prstGeom>
          <a:noFill/>
          <a:ln w="19050" cap="flat" cmpd="sng" algn="ctr">
            <a:solidFill>
              <a:srgbClr val="3333CC"/>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15" name="Group 14"/>
          <p:cNvGrpSpPr/>
          <p:nvPr/>
        </p:nvGrpSpPr>
        <p:grpSpPr>
          <a:xfrm>
            <a:off x="1174750" y="2133600"/>
            <a:ext cx="7740650" cy="2347952"/>
            <a:chOff x="1174750" y="2133600"/>
            <a:chExt cx="7740650" cy="2347952"/>
          </a:xfrm>
        </p:grpSpPr>
        <p:sp>
          <p:nvSpPr>
            <p:cNvPr id="6" name="TextBox 5"/>
            <p:cNvSpPr txBox="1"/>
            <p:nvPr/>
          </p:nvSpPr>
          <p:spPr>
            <a:xfrm>
              <a:off x="1676400" y="2911892"/>
              <a:ext cx="7239000" cy="1569660"/>
            </a:xfrm>
            <a:prstGeom prst="rect">
              <a:avLst/>
            </a:prstGeom>
            <a:noFill/>
            <a:ln w="19050">
              <a:solidFill>
                <a:srgbClr val="3333CC"/>
              </a:solidFill>
            </a:ln>
          </p:spPr>
          <p:txBody>
            <a:bodyPr wrap="square" rtlCol="0">
              <a:spAutoFit/>
            </a:bodyPr>
            <a:lstStyle/>
            <a:p>
              <a:r>
                <a:rPr lang="en-US" b="1" dirty="0" smtClean="0">
                  <a:latin typeface="Calibri" panose="020F0502020204030204" pitchFamily="34" charset="0"/>
                </a:rPr>
                <a:t>How can we change the operation of equipment, e.g.,</a:t>
              </a:r>
            </a:p>
            <a:p>
              <a:endParaRPr lang="en-US" b="1" dirty="0">
                <a:latin typeface="Calibri" panose="020F0502020204030204" pitchFamily="34" charset="0"/>
              </a:endParaRPr>
            </a:p>
            <a:p>
              <a:r>
                <a:rPr lang="en-US" b="1" dirty="0" smtClean="0">
                  <a:latin typeface="Calibri" panose="020F0502020204030204" pitchFamily="34" charset="0"/>
                </a:rPr>
                <a:t>“ How can we change the duty of a heat exchanger after is has been built and installed?”</a:t>
              </a:r>
              <a:endParaRPr lang="en-US" b="1" dirty="0">
                <a:latin typeface="Calibri" panose="020F0502020204030204" pitchFamily="34" charset="0"/>
              </a:endParaRPr>
            </a:p>
          </p:txBody>
        </p:sp>
        <p:cxnSp>
          <p:nvCxnSpPr>
            <p:cNvPr id="10" name="Straight Connector 9"/>
            <p:cNvCxnSpPr/>
            <p:nvPr/>
          </p:nvCxnSpPr>
          <p:spPr bwMode="auto">
            <a:xfrm>
              <a:off x="1174750" y="2133600"/>
              <a:ext cx="501650" cy="778292"/>
            </a:xfrm>
            <a:prstGeom prst="line">
              <a:avLst/>
            </a:prstGeom>
            <a:solidFill>
              <a:schemeClr val="accent1"/>
            </a:solidFill>
            <a:ln w="19050" cap="flat" cmpd="sng" algn="ctr">
              <a:solidFill>
                <a:srgbClr val="3333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TextBox 10"/>
          <p:cNvSpPr txBox="1"/>
          <p:nvPr/>
        </p:nvSpPr>
        <p:spPr>
          <a:xfrm>
            <a:off x="1676400" y="4755721"/>
            <a:ext cx="7239000" cy="1938992"/>
          </a:xfrm>
          <a:prstGeom prst="rect">
            <a:avLst/>
          </a:prstGeom>
          <a:noFill/>
        </p:spPr>
        <p:txBody>
          <a:bodyPr wrap="square" rtlCol="0">
            <a:spAutoFit/>
          </a:bodyPr>
          <a:lstStyle/>
          <a:p>
            <a:r>
              <a:rPr lang="en-US" b="1" dirty="0" smtClean="0">
                <a:latin typeface="Calibri" panose="020F0502020204030204" pitchFamily="34" charset="0"/>
              </a:rPr>
              <a:t>Then, we address subsequent issues; </a:t>
            </a:r>
          </a:p>
          <a:p>
            <a:pPr marL="342900" indent="-342900">
              <a:buFont typeface="Arial" panose="020B0604020202020204" pitchFamily="34" charset="0"/>
              <a:buChar char="•"/>
            </a:pPr>
            <a:r>
              <a:rPr lang="en-US" b="1" dirty="0" smtClean="0">
                <a:latin typeface="Calibri" panose="020F0502020204030204" pitchFamily="34" charset="0"/>
              </a:rPr>
              <a:t>Reliability</a:t>
            </a:r>
          </a:p>
          <a:p>
            <a:pPr marL="342900" indent="-342900">
              <a:buFont typeface="Arial" panose="020B0604020202020204" pitchFamily="34" charset="0"/>
              <a:buChar char="•"/>
            </a:pPr>
            <a:r>
              <a:rPr lang="en-US" b="1" dirty="0" smtClean="0">
                <a:latin typeface="Calibri" panose="020F0502020204030204" pitchFamily="34" charset="0"/>
              </a:rPr>
              <a:t>Safety</a:t>
            </a:r>
          </a:p>
          <a:p>
            <a:pPr marL="342900" indent="-342900">
              <a:buFont typeface="Arial" panose="020B0604020202020204" pitchFamily="34" charset="0"/>
              <a:buChar char="•"/>
            </a:pPr>
            <a:r>
              <a:rPr lang="en-US" b="1" dirty="0" smtClean="0">
                <a:latin typeface="Calibri" panose="020F0502020204030204" pitchFamily="34" charset="0"/>
              </a:rPr>
              <a:t>Control</a:t>
            </a:r>
          </a:p>
          <a:p>
            <a:pPr marL="342900" indent="-342900">
              <a:buFont typeface="Arial" panose="020B0604020202020204" pitchFamily="34" charset="0"/>
              <a:buChar char="•"/>
            </a:pPr>
            <a:r>
              <a:rPr lang="en-US" b="1" dirty="0" smtClean="0">
                <a:latin typeface="Calibri" panose="020F0502020204030204" pitchFamily="34" charset="0"/>
              </a:rPr>
              <a:t>…………………</a:t>
            </a:r>
            <a:endParaRPr lang="en-US" b="1"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ChangeArrowheads="1"/>
          </p:cNvSpPr>
          <p:nvPr/>
        </p:nvSpPr>
        <p:spPr bwMode="auto">
          <a:xfrm>
            <a:off x="1557528" y="1986631"/>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solidFill>
                  <a:srgbClr val="222222"/>
                </a:solidFill>
                <a:latin typeface="Lato"/>
              </a:rPr>
              <a:t>1.  Rebecca Clements (2019) Dopamine, Smartphones and You,  </a:t>
            </a:r>
            <a:r>
              <a:rPr lang="en-US" altLang="en-US" sz="1200" dirty="0" err="1">
                <a:solidFill>
                  <a:srgbClr val="D11415"/>
                </a:solidFill>
                <a:latin typeface="Lato"/>
                <a:hlinkClick r:id="rId2"/>
              </a:rPr>
              <a:t>SITNBoston</a:t>
            </a:r>
            <a:r>
              <a:rPr lang="en-US" altLang="en-US" sz="1200" dirty="0">
                <a:solidFill>
                  <a:srgbClr val="222222"/>
                </a:solidFill>
                <a:latin typeface="Lato"/>
              </a:rPr>
              <a:t> is licensed under a </a:t>
            </a:r>
            <a:r>
              <a:rPr lang="en-US" altLang="en-US" sz="1200" dirty="0">
                <a:latin typeface="Lato"/>
                <a:hlinkClick r:id="rId3"/>
              </a:rPr>
              <a:t>Creative Commons Attribution-</a:t>
            </a:r>
            <a:r>
              <a:rPr lang="en-US" altLang="en-US" sz="1200" dirty="0" err="1">
                <a:latin typeface="Lato"/>
                <a:hlinkClick r:id="rId3"/>
              </a:rPr>
              <a:t>NonCommercial</a:t>
            </a:r>
            <a:r>
              <a:rPr lang="en-US" altLang="en-US" sz="1200" dirty="0">
                <a:latin typeface="Lato"/>
                <a:hlinkClick r:id="rId3"/>
              </a:rPr>
              <a:t>-</a:t>
            </a:r>
            <a:r>
              <a:rPr lang="en-US" altLang="en-US" sz="1200" dirty="0" err="1">
                <a:latin typeface="Lato"/>
                <a:hlinkClick r:id="rId3"/>
              </a:rPr>
              <a:t>ShareAlike</a:t>
            </a:r>
            <a:r>
              <a:rPr lang="en-US" altLang="en-US" sz="1200" dirty="0">
                <a:latin typeface="Lato"/>
                <a:hlinkClick r:id="rId3"/>
              </a:rPr>
              <a:t> 4.0 International License</a:t>
            </a:r>
            <a:r>
              <a:rPr lang="en-US" altLang="en-US" sz="1200" dirty="0">
                <a:solidFill>
                  <a:srgbClr val="222222"/>
                </a:solidFill>
                <a:latin typeface="Lato"/>
              </a:rPr>
              <a:t>. </a:t>
            </a:r>
            <a:r>
              <a:rPr lang="en-US" altLang="en-US" sz="1200" dirty="0">
                <a:hlinkClick r:id="rId4"/>
              </a:rPr>
              <a:t>http://sitn.hms.harvard.edu/flash/2018/dopamine-smartphones-battle-time/</a:t>
            </a:r>
            <a:endParaRPr lang="en-US" altLang="en-US" sz="1200" dirty="0"/>
          </a:p>
        </p:txBody>
      </p:sp>
      <p:sp>
        <p:nvSpPr>
          <p:cNvPr id="3" name="Text Box 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transients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4" name="Rectangle 1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 name="TextBox 4"/>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2" name="TextBox 1"/>
          <p:cNvSpPr txBox="1"/>
          <p:nvPr/>
        </p:nvSpPr>
        <p:spPr>
          <a:xfrm>
            <a:off x="2209800" y="1066800"/>
            <a:ext cx="5486400" cy="523220"/>
          </a:xfrm>
          <a:prstGeom prst="rect">
            <a:avLst/>
          </a:prstGeom>
          <a:noFill/>
        </p:spPr>
        <p:txBody>
          <a:bodyPr wrap="square" rtlCol="0">
            <a:spAutoFit/>
          </a:bodyPr>
          <a:lstStyle/>
          <a:p>
            <a:pPr algn="ctr"/>
            <a:r>
              <a:rPr lang="en-US" sz="2800" b="1" dirty="0" smtClean="0">
                <a:latin typeface="Calibri" panose="020F0502020204030204" pitchFamily="34" charset="0"/>
              </a:rPr>
              <a:t>Citations</a:t>
            </a:r>
            <a:endParaRPr lang="en-US" sz="2800" b="1" dirty="0">
              <a:latin typeface="Calibri" panose="020F0502020204030204" pitchFamily="34" charset="0"/>
            </a:endParaRPr>
          </a:p>
        </p:txBody>
      </p:sp>
      <p:sp>
        <p:nvSpPr>
          <p:cNvPr id="6" name="TextBox 5"/>
          <p:cNvSpPr txBox="1"/>
          <p:nvPr/>
        </p:nvSpPr>
        <p:spPr>
          <a:xfrm>
            <a:off x="1554480" y="2771387"/>
            <a:ext cx="6934200" cy="276999"/>
          </a:xfrm>
          <a:prstGeom prst="rect">
            <a:avLst/>
          </a:prstGeom>
          <a:noFill/>
        </p:spPr>
        <p:txBody>
          <a:bodyPr wrap="square" rtlCol="0">
            <a:spAutoFit/>
          </a:bodyPr>
          <a:lstStyle/>
          <a:p>
            <a:pPr lvl="0" eaLnBrk="1" fontAlgn="auto" hangingPunct="1">
              <a:spcBef>
                <a:spcPts val="0"/>
              </a:spcBef>
              <a:spcAft>
                <a:spcPts val="0"/>
              </a:spcAft>
            </a:pPr>
            <a:r>
              <a:rPr lang="en-US" sz="1200" dirty="0" smtClean="0">
                <a:latin typeface="Calibri" panose="020F0502020204030204" pitchFamily="34" charset="0"/>
              </a:rPr>
              <a:t>2.  </a:t>
            </a:r>
            <a:r>
              <a:rPr lang="en-US" sz="1200" dirty="0" err="1" smtClean="0">
                <a:latin typeface="Calibri" panose="020F0502020204030204" pitchFamily="34" charset="0"/>
              </a:rPr>
              <a:t>Mbeychok</a:t>
            </a:r>
            <a:r>
              <a:rPr lang="en-US" sz="1200" dirty="0" smtClean="0">
                <a:latin typeface="Calibri" panose="020F0502020204030204" pitchFamily="34" charset="0"/>
              </a:rPr>
              <a:t>, Milton  </a:t>
            </a:r>
            <a:r>
              <a:rPr lang="en-US" sz="1200" dirty="0">
                <a:solidFill>
                  <a:prstClr val="black"/>
                </a:solidFill>
                <a:latin typeface="Calibri" panose="020F0502020204030204" pitchFamily="34" charset="0"/>
                <a:hlinkClick r:id="rId5"/>
              </a:rPr>
              <a:t>https://</a:t>
            </a:r>
            <a:r>
              <a:rPr lang="en-US" sz="1200" dirty="0" smtClean="0">
                <a:solidFill>
                  <a:prstClr val="black"/>
                </a:solidFill>
                <a:latin typeface="Calibri" panose="020F0502020204030204" pitchFamily="34" charset="0"/>
                <a:hlinkClick r:id="rId5"/>
              </a:rPr>
              <a:t>commons.wikimedia.org/wiki/File:CatReformer.png</a:t>
            </a:r>
            <a:r>
              <a:rPr lang="en-US" sz="1200" dirty="0" smtClean="0">
                <a:solidFill>
                  <a:prstClr val="black"/>
                </a:solidFill>
                <a:latin typeface="Calibri" panose="020F0502020204030204" pitchFamily="34" charset="0"/>
              </a:rPr>
              <a:t> </a:t>
            </a:r>
            <a:r>
              <a:rPr lang="en-US" sz="1200" dirty="0" smtClean="0">
                <a:latin typeface="Calibri" panose="020F0502020204030204" pitchFamily="34" charset="0"/>
              </a:rPr>
              <a:t> </a:t>
            </a:r>
            <a:endParaRPr lang="en-US" sz="1200" dirty="0">
              <a:latin typeface="Calibri" panose="020F0502020204030204" pitchFamily="34" charset="0"/>
            </a:endParaRPr>
          </a:p>
        </p:txBody>
      </p:sp>
      <p:sp>
        <p:nvSpPr>
          <p:cNvPr id="7" name="Rectangle 6"/>
          <p:cNvSpPr/>
          <p:nvPr/>
        </p:nvSpPr>
        <p:spPr>
          <a:xfrm>
            <a:off x="1560576" y="3405696"/>
            <a:ext cx="6172200" cy="461665"/>
          </a:xfrm>
          <a:prstGeom prst="rect">
            <a:avLst/>
          </a:prstGeom>
        </p:spPr>
        <p:txBody>
          <a:bodyPr wrap="square">
            <a:spAutoFit/>
          </a:bodyPr>
          <a:lstStyle/>
          <a:p>
            <a:pPr marL="457200" marR="0" indent="-457200">
              <a:spcBef>
                <a:spcPts val="0"/>
              </a:spcBef>
              <a:spcAft>
                <a:spcPts val="0"/>
              </a:spcAft>
            </a:pPr>
            <a:r>
              <a:rPr lang="en-US" sz="1200" dirty="0" smtClean="0">
                <a:ea typeface="Calibri" panose="020F0502020204030204" pitchFamily="34" charset="0"/>
                <a:cs typeface="Times New Roman" panose="02020603050405020304" pitchFamily="18" charset="0"/>
              </a:rPr>
              <a:t>3. </a:t>
            </a:r>
            <a:r>
              <a:rPr lang="en-US" sz="1200" dirty="0" err="1" smtClean="0">
                <a:ea typeface="Calibri" panose="020F0502020204030204" pitchFamily="34" charset="0"/>
                <a:cs typeface="Times New Roman" panose="02020603050405020304" pitchFamily="18" charset="0"/>
              </a:rPr>
              <a:t>Padleckis</a:t>
            </a:r>
            <a:r>
              <a:rPr lang="en-US" sz="1200" dirty="0">
                <a:ea typeface="Calibri" panose="020F0502020204030204" pitchFamily="34" charset="0"/>
                <a:cs typeface="Times New Roman" panose="02020603050405020304" pitchFamily="18" charset="0"/>
              </a:rPr>
              <a:t>, H., (2006A) (visited 2019)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u="sng" dirty="0">
                <a:solidFill>
                  <a:srgbClr val="0563C1"/>
                </a:solidFill>
                <a:ea typeface="Calibri" panose="020F0502020204030204" pitchFamily="34" charset="0"/>
                <a:cs typeface="Times New Roman" panose="02020603050405020304" pitchFamily="18" charset="0"/>
                <a:hlinkClick r:id="rId6"/>
              </a:rPr>
              <a:t>https://commons.wikimedia.org/wiki/File:Bubble_Cap_Trays.PNG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554480" y="3993838"/>
            <a:ext cx="6300216" cy="461665"/>
          </a:xfrm>
          <a:prstGeom prst="rect">
            <a:avLst/>
          </a:prstGeom>
        </p:spPr>
        <p:txBody>
          <a:bodyPr wrap="square">
            <a:spAutoFit/>
          </a:bodyPr>
          <a:lstStyle/>
          <a:p>
            <a:pPr marL="457200" marR="0" indent="-457200">
              <a:spcBef>
                <a:spcPts val="0"/>
              </a:spcBef>
              <a:spcAft>
                <a:spcPts val="0"/>
              </a:spcAft>
            </a:pPr>
            <a:r>
              <a:rPr lang="en-US" sz="1200" dirty="0" smtClean="0">
                <a:ea typeface="Calibri" panose="020F0502020204030204" pitchFamily="34" charset="0"/>
                <a:cs typeface="Times New Roman" panose="02020603050405020304" pitchFamily="18" charset="0"/>
              </a:rPr>
              <a:t>4. </a:t>
            </a:r>
            <a:r>
              <a:rPr lang="en-US" sz="1200" dirty="0" err="1" smtClean="0">
                <a:ea typeface="Calibri" panose="020F0502020204030204" pitchFamily="34" charset="0"/>
                <a:cs typeface="Times New Roman" panose="02020603050405020304" pitchFamily="18" charset="0"/>
              </a:rPr>
              <a:t>Pickerton</a:t>
            </a:r>
            <a:r>
              <a:rPr lang="en-US" sz="1200" dirty="0" smtClean="0">
                <a:ea typeface="Calibri" panose="020F0502020204030204" pitchFamily="34" charset="0"/>
                <a:cs typeface="Times New Roman" panose="02020603050405020304" pitchFamily="18" charset="0"/>
              </a:rPr>
              <a:t> </a:t>
            </a:r>
            <a:r>
              <a:rPr lang="en-US" sz="1200" dirty="0">
                <a:ea typeface="Calibri" panose="020F0502020204030204" pitchFamily="34" charset="0"/>
                <a:cs typeface="Times New Roman" panose="02020603050405020304" pitchFamily="18" charset="0"/>
              </a:rPr>
              <a:t>et. al. (2014) visited 2019, Northwestern University </a:t>
            </a:r>
            <a:r>
              <a:rPr lang="en-US" sz="1200" u="sng" dirty="0">
                <a:solidFill>
                  <a:srgbClr val="0563C1"/>
                </a:solidFill>
                <a:ea typeface="Calibri" panose="020F0502020204030204" pitchFamily="34" charset="0"/>
                <a:cs typeface="Times New Roman" panose="02020603050405020304" pitchFamily="18" charset="0"/>
                <a:hlinkClick r:id="rId7"/>
              </a:rPr>
              <a:t>https://processdesign.mccormick.northwestern.edu/index.php/Separation_processes</a:t>
            </a:r>
            <a:r>
              <a:rPr lang="en-US" sz="1200" dirty="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1304386" y="1202267"/>
            <a:ext cx="77692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800" b="1" kern="0" dirty="0" smtClean="0">
                <a:solidFill>
                  <a:srgbClr val="0000CC"/>
                </a:solidFill>
                <a:latin typeface="Helvetica" panose="020B0604020202020204" pitchFamily="34" charset="0"/>
                <a:cs typeface="Helvetica" panose="020B0604020202020204" pitchFamily="34" charset="0"/>
              </a:rPr>
              <a:t>WORKSHOPS</a:t>
            </a:r>
            <a:endParaRPr lang="en-US" sz="2800" b="1" kern="0" dirty="0">
              <a:solidFill>
                <a:srgbClr val="0000CC"/>
              </a:solidFill>
              <a:latin typeface="Helvetica" panose="020B0604020202020204" pitchFamily="34" charset="0"/>
              <a:cs typeface="Helvetica" panose="020B0604020202020204" pitchFamily="34" charset="0"/>
            </a:endParaRPr>
          </a:p>
        </p:txBody>
      </p:sp>
      <p:sp>
        <p:nvSpPr>
          <p:cNvPr id="3" name="TextBox 2"/>
          <p:cNvSpPr txBox="1"/>
          <p:nvPr/>
        </p:nvSpPr>
        <p:spPr>
          <a:xfrm>
            <a:off x="1521363" y="2040467"/>
            <a:ext cx="7622637" cy="4524315"/>
          </a:xfrm>
          <a:prstGeom prst="rect">
            <a:avLst/>
          </a:prstGeom>
          <a:noFill/>
        </p:spPr>
        <p:txBody>
          <a:bodyPr wrap="square" rtlCol="0">
            <a:spAutoFit/>
          </a:bodyPr>
          <a:lstStyle/>
          <a:p>
            <a:r>
              <a:rPr lang="en-US" b="1" u="sng" dirty="0" smtClean="0">
                <a:solidFill>
                  <a:srgbClr val="0000CC"/>
                </a:solidFill>
              </a:rPr>
              <a:t>Flip the Classroom</a:t>
            </a:r>
            <a:r>
              <a:rPr lang="en-US" b="1" dirty="0" smtClean="0"/>
              <a:t>: Since you have engaged the basic material in the eLearning format, you are prepared to perform these workshops as class exercises.  </a:t>
            </a:r>
          </a:p>
          <a:p>
            <a:endParaRPr lang="en-US" b="1" dirty="0">
              <a:solidFill>
                <a:srgbClr val="0000CC"/>
              </a:solidFill>
            </a:endParaRPr>
          </a:p>
          <a:p>
            <a:r>
              <a:rPr lang="en-US" b="1" u="sng" dirty="0" smtClean="0">
                <a:solidFill>
                  <a:srgbClr val="0000CC"/>
                </a:solidFill>
              </a:rPr>
              <a:t>You have complained that lectures are boring; now, you get to be active by solving problems during </a:t>
            </a:r>
            <a:r>
              <a:rPr lang="en-US" b="1" u="sng" dirty="0">
                <a:solidFill>
                  <a:srgbClr val="0000CC"/>
                </a:solidFill>
              </a:rPr>
              <a:t>class </a:t>
            </a:r>
            <a:r>
              <a:rPr lang="en-US" b="1" dirty="0" smtClean="0">
                <a:solidFill>
                  <a:srgbClr val="0000CC"/>
                </a:solidFill>
              </a:rPr>
              <a:t>!</a:t>
            </a:r>
            <a:r>
              <a:rPr lang="en-US" b="1" dirty="0" smtClean="0"/>
              <a:t>  </a:t>
            </a:r>
          </a:p>
          <a:p>
            <a:endParaRPr lang="en-US" b="1" dirty="0"/>
          </a:p>
          <a:p>
            <a:r>
              <a:rPr lang="en-US" b="1" dirty="0" smtClean="0"/>
              <a:t>To improve the learning experience, we recommend that you perform these exercises in small groups.</a:t>
            </a:r>
          </a:p>
          <a:p>
            <a:endParaRPr lang="en-US" b="1" dirty="0"/>
          </a:p>
          <a:p>
            <a:r>
              <a:rPr lang="en-US" b="1" dirty="0" smtClean="0"/>
              <a:t>Please be sure to record your questions and bring them to the attention of your instructor.</a:t>
            </a:r>
            <a:endParaRPr lang="en-US" b="1" dirty="0"/>
          </a:p>
        </p:txBody>
      </p:sp>
      <p:sp>
        <p:nvSpPr>
          <p:cNvPr id="4" name="Rectangle 3"/>
          <p:cNvSpPr/>
          <p:nvPr/>
        </p:nvSpPr>
        <p:spPr bwMode="auto">
          <a:xfrm>
            <a:off x="1447800" y="1981200"/>
            <a:ext cx="7625812" cy="4583582"/>
          </a:xfrm>
          <a:prstGeom prst="rect">
            <a:avLst/>
          </a:prstGeom>
          <a:noFill/>
          <a:ln w="19050" cap="flat" cmpd="sng" algn="ctr">
            <a:solidFill>
              <a:srgbClr val="0000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Text Box 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transients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6" name="Rectangle 1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 name="TextBox 6"/>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Tree>
    <p:extLst>
      <p:ext uri="{BB962C8B-B14F-4D97-AF65-F5344CB8AC3E}">
        <p14:creationId xmlns:p14="http://schemas.microsoft.com/office/powerpoint/2010/main" val="1696848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1"/>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 name="Rectangle 82"/>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 name="TextBox 3"/>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5" name="TextBox 4"/>
          <p:cNvSpPr txBox="1"/>
          <p:nvPr/>
        </p:nvSpPr>
        <p:spPr>
          <a:xfrm>
            <a:off x="1478280" y="990600"/>
            <a:ext cx="7360920" cy="1569660"/>
          </a:xfrm>
          <a:prstGeom prst="rect">
            <a:avLst/>
          </a:prstGeom>
          <a:solidFill>
            <a:schemeClr val="bg1">
              <a:lumMod val="95000"/>
            </a:schemeClr>
          </a:solidFill>
          <a:ln>
            <a:solidFill>
              <a:schemeClr val="tx1"/>
            </a:solidFill>
          </a:ln>
        </p:spPr>
        <p:txBody>
          <a:bodyPr wrap="square" rtlCol="0">
            <a:spAutoFit/>
          </a:bodyPr>
          <a:lstStyle/>
          <a:p>
            <a:r>
              <a:rPr lang="en-US" b="1" dirty="0" smtClean="0">
                <a:latin typeface="Calibri" panose="020F0502020204030204" pitchFamily="34" charset="0"/>
              </a:rPr>
              <a:t>An </a:t>
            </a:r>
            <a:r>
              <a:rPr lang="en-US" b="1" dirty="0" smtClean="0">
                <a:solidFill>
                  <a:srgbClr val="3333CC"/>
                </a:solidFill>
                <a:latin typeface="Calibri" panose="020F0502020204030204" pitchFamily="34" charset="0"/>
              </a:rPr>
              <a:t>operating window </a:t>
            </a:r>
            <a:r>
              <a:rPr lang="en-US" b="1" dirty="0" smtClean="0">
                <a:latin typeface="Calibri" panose="020F0502020204030204" pitchFamily="34" charset="0"/>
              </a:rPr>
              <a:t>defines the achievable operation of a flexible process when considering the expected range of variability and the bounds on equipment performance.</a:t>
            </a:r>
            <a:endParaRPr lang="en-US" b="1" dirty="0">
              <a:latin typeface="Calibri" panose="020F0502020204030204" pitchFamily="34" charset="0"/>
            </a:endParaRPr>
          </a:p>
        </p:txBody>
      </p:sp>
      <p:sp>
        <p:nvSpPr>
          <p:cNvPr id="6" name="TextBox 5"/>
          <p:cNvSpPr txBox="1"/>
          <p:nvPr/>
        </p:nvSpPr>
        <p:spPr>
          <a:xfrm>
            <a:off x="1478280" y="2733602"/>
            <a:ext cx="7360920" cy="1938992"/>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b="1" dirty="0" smtClean="0">
                <a:latin typeface="Calibri" panose="020F0502020204030204" pitchFamily="34" charset="0"/>
              </a:rPr>
              <a:t>Variability</a:t>
            </a:r>
            <a:r>
              <a:rPr lang="en-US" dirty="0" smtClean="0">
                <a:latin typeface="Calibri" panose="020F0502020204030204" pitchFamily="34" charset="0"/>
              </a:rPr>
              <a:t> - We consider the range of variability that is likely to occur and for which the process should remain in operation.  (For very large variability, the process may shutdown or be expected to produce unacceptable products.)</a:t>
            </a:r>
            <a:endParaRPr lang="en-US" dirty="0">
              <a:latin typeface="Calibri" panose="020F0502020204030204" pitchFamily="34" charset="0"/>
            </a:endParaRPr>
          </a:p>
        </p:txBody>
      </p:sp>
      <p:grpSp>
        <p:nvGrpSpPr>
          <p:cNvPr id="7" name="Group 6"/>
          <p:cNvGrpSpPr/>
          <p:nvPr/>
        </p:nvGrpSpPr>
        <p:grpSpPr>
          <a:xfrm>
            <a:off x="2362200" y="4858127"/>
            <a:ext cx="4982644" cy="1637924"/>
            <a:chOff x="2362200" y="4858127"/>
            <a:chExt cx="4982644" cy="1637924"/>
          </a:xfrm>
        </p:grpSpPr>
        <p:pic>
          <p:nvPicPr>
            <p:cNvPr id="9" name="Picture 2" descr="I Want 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105400"/>
              <a:ext cx="563044" cy="1390651"/>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9"/>
            <p:cNvSpPr/>
            <p:nvPr/>
          </p:nvSpPr>
          <p:spPr bwMode="auto">
            <a:xfrm>
              <a:off x="2362200" y="4858127"/>
              <a:ext cx="3581400" cy="1457325"/>
            </a:xfrm>
            <a:prstGeom prst="wedgeRoundRectCallout">
              <a:avLst>
                <a:gd name="adj1" fmla="val 74730"/>
                <a:gd name="adj2" fmla="val -21531"/>
                <a:gd name="adj3" fmla="val 16667"/>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anose="020F0502020204030204" pitchFamily="34" charset="0"/>
                </a:rPr>
                <a:t>How</a:t>
              </a:r>
              <a:r>
                <a:rPr kumimoji="0" lang="en-US" sz="2000" b="0" i="0" u="none" strike="noStrike" cap="none" normalizeH="0" dirty="0" smtClean="0">
                  <a:ln>
                    <a:noFill/>
                  </a:ln>
                  <a:solidFill>
                    <a:schemeClr val="tx1"/>
                  </a:solidFill>
                  <a:effectLst/>
                  <a:latin typeface="Calibri" panose="020F0502020204030204" pitchFamily="34" charset="0"/>
                </a:rPr>
                <a:t> can the process function successfully, meeting all performance requirements when variability occurs?</a:t>
              </a:r>
              <a:endParaRPr kumimoji="0" lang="en-US" sz="2000" b="0" i="0" u="none" strike="noStrike" cap="none" normalizeH="0" baseline="0" dirty="0" smtClean="0">
                <a:ln>
                  <a:noFill/>
                </a:ln>
                <a:solidFill>
                  <a:schemeClr val="tx1"/>
                </a:solidFill>
                <a:effectLst/>
                <a:latin typeface="Calibri" panose="020F0502020204030204" pitchFamily="34" charset="0"/>
              </a:endParaRPr>
            </a:p>
          </p:txBody>
        </p:sp>
      </p:grpSp>
    </p:spTree>
    <p:extLst>
      <p:ext uri="{BB962C8B-B14F-4D97-AF65-F5344CB8AC3E}">
        <p14:creationId xmlns:p14="http://schemas.microsoft.com/office/powerpoint/2010/main" val="247298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6"/>
          <p:cNvSpPr txBox="1">
            <a:spLocks noChangeArrowheads="1"/>
          </p:cNvSpPr>
          <p:nvPr/>
        </p:nvSpPr>
        <p:spPr bwMode="auto">
          <a:xfrm>
            <a:off x="1651603" y="1366562"/>
            <a:ext cx="7041959" cy="15621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dirty="0" smtClean="0">
                <a:latin typeface="Calibri" panose="020F0502020204030204" pitchFamily="34" charset="0"/>
              </a:rPr>
              <a:t>Consider </a:t>
            </a:r>
            <a:r>
              <a:rPr lang="en-US" altLang="en-US" sz="2400" b="1" dirty="0">
                <a:latin typeface="Calibri" panose="020F0502020204030204" pitchFamily="34" charset="0"/>
              </a:rPr>
              <a:t>the flow system.  What variables must we determine?  What is the “worst case” we would use to design the system, specifically the required pump outlet pressure?</a:t>
            </a:r>
          </a:p>
        </p:txBody>
      </p:sp>
      <p:sp>
        <p:nvSpPr>
          <p:cNvPr id="29701" name="Freeform 7"/>
          <p:cNvSpPr>
            <a:spLocks noEditPoints="1"/>
          </p:cNvSpPr>
          <p:nvPr/>
        </p:nvSpPr>
        <p:spPr bwMode="auto">
          <a:xfrm>
            <a:off x="2920650" y="5673725"/>
            <a:ext cx="457200" cy="503237"/>
          </a:xfrm>
          <a:custGeom>
            <a:avLst/>
            <a:gdLst>
              <a:gd name="T0" fmla="*/ 0 w 576"/>
              <a:gd name="T1" fmla="*/ 2147483646 h 633"/>
              <a:gd name="T2" fmla="*/ 2147483646 w 576"/>
              <a:gd name="T3" fmla="*/ 2147483646 h 633"/>
              <a:gd name="T4" fmla="*/ 2147483646 w 576"/>
              <a:gd name="T5" fmla="*/ 2147483646 h 633"/>
              <a:gd name="T6" fmla="*/ 2147483646 w 576"/>
              <a:gd name="T7" fmla="*/ 2147483646 h 633"/>
              <a:gd name="T8" fmla="*/ 2147483646 w 576"/>
              <a:gd name="T9" fmla="*/ 2147483646 h 633"/>
              <a:gd name="T10" fmla="*/ 2147483646 w 576"/>
              <a:gd name="T11" fmla="*/ 2147483646 h 633"/>
              <a:gd name="T12" fmla="*/ 2147483646 w 576"/>
              <a:gd name="T13" fmla="*/ 2147483646 h 633"/>
              <a:gd name="T14" fmla="*/ 2147483646 w 576"/>
              <a:gd name="T15" fmla="*/ 2147483646 h 633"/>
              <a:gd name="T16" fmla="*/ 2147483646 w 576"/>
              <a:gd name="T17" fmla="*/ 2147483646 h 633"/>
              <a:gd name="T18" fmla="*/ 2147483646 w 576"/>
              <a:gd name="T19" fmla="*/ 2147483646 h 633"/>
              <a:gd name="T20" fmla="*/ 2147483646 w 576"/>
              <a:gd name="T21" fmla="*/ 0 h 633"/>
              <a:gd name="T22" fmla="*/ 2147483646 w 576"/>
              <a:gd name="T23" fmla="*/ 2147483646 h 633"/>
              <a:gd name="T24" fmla="*/ 2147483646 w 576"/>
              <a:gd name="T25" fmla="*/ 2147483646 h 633"/>
              <a:gd name="T26" fmla="*/ 2147483646 w 576"/>
              <a:gd name="T27" fmla="*/ 2147483646 h 633"/>
              <a:gd name="T28" fmla="*/ 2147483646 w 576"/>
              <a:gd name="T29" fmla="*/ 2147483646 h 633"/>
              <a:gd name="T30" fmla="*/ 2147483646 w 576"/>
              <a:gd name="T31" fmla="*/ 2147483646 h 633"/>
              <a:gd name="T32" fmla="*/ 2147483646 w 576"/>
              <a:gd name="T33" fmla="*/ 2147483646 h 633"/>
              <a:gd name="T34" fmla="*/ 2147483646 w 576"/>
              <a:gd name="T35" fmla="*/ 2147483646 h 633"/>
              <a:gd name="T36" fmla="*/ 2147483646 w 576"/>
              <a:gd name="T37" fmla="*/ 2147483646 h 633"/>
              <a:gd name="T38" fmla="*/ 2147483646 w 576"/>
              <a:gd name="T39" fmla="*/ 2147483646 h 633"/>
              <a:gd name="T40" fmla="*/ 2147483646 w 576"/>
              <a:gd name="T41" fmla="*/ 2147483646 h 633"/>
              <a:gd name="T42" fmla="*/ 2147483646 w 576"/>
              <a:gd name="T43" fmla="*/ 2147483646 h 633"/>
              <a:gd name="T44" fmla="*/ 2147483646 w 576"/>
              <a:gd name="T45" fmla="*/ 2147483646 h 633"/>
              <a:gd name="T46" fmla="*/ 2147483646 w 576"/>
              <a:gd name="T47" fmla="*/ 2147483646 h 633"/>
              <a:gd name="T48" fmla="*/ 2147483646 w 576"/>
              <a:gd name="T49" fmla="*/ 2147483646 h 633"/>
              <a:gd name="T50" fmla="*/ 2147483646 w 576"/>
              <a:gd name="T51" fmla="*/ 2147483646 h 633"/>
              <a:gd name="T52" fmla="*/ 2147483646 w 576"/>
              <a:gd name="T53" fmla="*/ 2147483646 h 633"/>
              <a:gd name="T54" fmla="*/ 2147483646 w 576"/>
              <a:gd name="T55" fmla="*/ 2147483646 h 633"/>
              <a:gd name="T56" fmla="*/ 2147483646 w 576"/>
              <a:gd name="T57" fmla="*/ 2147483646 h 633"/>
              <a:gd name="T58" fmla="*/ 2147483646 w 576"/>
              <a:gd name="T59" fmla="*/ 2147483646 h 633"/>
              <a:gd name="T60" fmla="*/ 2147483646 w 576"/>
              <a:gd name="T61" fmla="*/ 2147483646 h 633"/>
              <a:gd name="T62" fmla="*/ 2147483646 w 576"/>
              <a:gd name="T63" fmla="*/ 2147483646 h 633"/>
              <a:gd name="T64" fmla="*/ 2147483646 w 576"/>
              <a:gd name="T65" fmla="*/ 2147483646 h 633"/>
              <a:gd name="T66" fmla="*/ 2147483646 w 576"/>
              <a:gd name="T67" fmla="*/ 2147483646 h 633"/>
              <a:gd name="T68" fmla="*/ 2147483646 w 576"/>
              <a:gd name="T69" fmla="*/ 2147483646 h 633"/>
              <a:gd name="T70" fmla="*/ 2147483646 w 576"/>
              <a:gd name="T71" fmla="*/ 2147483646 h 633"/>
              <a:gd name="T72" fmla="*/ 2147483646 w 576"/>
              <a:gd name="T73" fmla="*/ 2147483646 h 633"/>
              <a:gd name="T74" fmla="*/ 2147483646 w 576"/>
              <a:gd name="T75" fmla="*/ 2147483646 h 633"/>
              <a:gd name="T76" fmla="*/ 2147483646 w 576"/>
              <a:gd name="T77" fmla="*/ 2147483646 h 633"/>
              <a:gd name="T78" fmla="*/ 2147483646 w 576"/>
              <a:gd name="T79" fmla="*/ 2147483646 h 633"/>
              <a:gd name="T80" fmla="*/ 0 w 576"/>
              <a:gd name="T81" fmla="*/ 2147483646 h 633"/>
              <a:gd name="T82" fmla="*/ 2147483646 w 576"/>
              <a:gd name="T83" fmla="*/ 2147483646 h 633"/>
              <a:gd name="T84" fmla="*/ 0 w 576"/>
              <a:gd name="T85" fmla="*/ 2147483646 h 633"/>
              <a:gd name="T86" fmla="*/ 2147483646 w 576"/>
              <a:gd name="T87" fmla="*/ 2147483646 h 633"/>
              <a:gd name="T88" fmla="*/ 2147483646 w 576"/>
              <a:gd name="T89" fmla="*/ 2147483646 h 633"/>
              <a:gd name="T90" fmla="*/ 2147483646 w 576"/>
              <a:gd name="T91" fmla="*/ 2147483646 h 633"/>
              <a:gd name="T92" fmla="*/ 2147483646 w 576"/>
              <a:gd name="T93" fmla="*/ 2147483646 h 633"/>
              <a:gd name="T94" fmla="*/ 2147483646 w 576"/>
              <a:gd name="T95" fmla="*/ 2147483646 h 633"/>
              <a:gd name="T96" fmla="*/ 2147483646 w 576"/>
              <a:gd name="T97" fmla="*/ 2147483646 h 633"/>
              <a:gd name="T98" fmla="*/ 2147483646 w 576"/>
              <a:gd name="T99" fmla="*/ 2147483646 h 633"/>
              <a:gd name="T100" fmla="*/ 2147483646 w 576"/>
              <a:gd name="T101" fmla="*/ 2147483646 h 633"/>
              <a:gd name="T102" fmla="*/ 2147483646 w 576"/>
              <a:gd name="T103" fmla="*/ 2147483646 h 6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 h="633">
                <a:moveTo>
                  <a:pt x="0" y="288"/>
                </a:moveTo>
                <a:lnTo>
                  <a:pt x="4" y="244"/>
                </a:lnTo>
                <a:lnTo>
                  <a:pt x="14" y="200"/>
                </a:lnTo>
                <a:lnTo>
                  <a:pt x="31" y="157"/>
                </a:lnTo>
                <a:lnTo>
                  <a:pt x="56" y="119"/>
                </a:lnTo>
                <a:lnTo>
                  <a:pt x="85" y="84"/>
                </a:lnTo>
                <a:lnTo>
                  <a:pt x="119" y="56"/>
                </a:lnTo>
                <a:lnTo>
                  <a:pt x="158" y="33"/>
                </a:lnTo>
                <a:lnTo>
                  <a:pt x="200" y="15"/>
                </a:lnTo>
                <a:lnTo>
                  <a:pt x="242" y="4"/>
                </a:lnTo>
                <a:lnTo>
                  <a:pt x="288" y="0"/>
                </a:lnTo>
                <a:lnTo>
                  <a:pt x="332" y="4"/>
                </a:lnTo>
                <a:lnTo>
                  <a:pt x="376" y="15"/>
                </a:lnTo>
                <a:lnTo>
                  <a:pt x="418" y="33"/>
                </a:lnTo>
                <a:lnTo>
                  <a:pt x="457" y="56"/>
                </a:lnTo>
                <a:lnTo>
                  <a:pt x="491" y="84"/>
                </a:lnTo>
                <a:lnTo>
                  <a:pt x="520" y="119"/>
                </a:lnTo>
                <a:lnTo>
                  <a:pt x="545" y="157"/>
                </a:lnTo>
                <a:lnTo>
                  <a:pt x="562" y="200"/>
                </a:lnTo>
                <a:lnTo>
                  <a:pt x="572" y="244"/>
                </a:lnTo>
                <a:lnTo>
                  <a:pt x="576" y="288"/>
                </a:lnTo>
                <a:lnTo>
                  <a:pt x="572" y="334"/>
                </a:lnTo>
                <a:lnTo>
                  <a:pt x="562" y="378"/>
                </a:lnTo>
                <a:lnTo>
                  <a:pt x="545" y="418"/>
                </a:lnTo>
                <a:lnTo>
                  <a:pt x="520" y="459"/>
                </a:lnTo>
                <a:lnTo>
                  <a:pt x="491" y="491"/>
                </a:lnTo>
                <a:lnTo>
                  <a:pt x="457" y="522"/>
                </a:lnTo>
                <a:lnTo>
                  <a:pt x="418" y="545"/>
                </a:lnTo>
                <a:lnTo>
                  <a:pt x="376" y="562"/>
                </a:lnTo>
                <a:lnTo>
                  <a:pt x="332" y="574"/>
                </a:lnTo>
                <a:lnTo>
                  <a:pt x="288" y="576"/>
                </a:lnTo>
                <a:lnTo>
                  <a:pt x="242" y="574"/>
                </a:lnTo>
                <a:lnTo>
                  <a:pt x="200" y="562"/>
                </a:lnTo>
                <a:lnTo>
                  <a:pt x="158" y="545"/>
                </a:lnTo>
                <a:lnTo>
                  <a:pt x="119" y="522"/>
                </a:lnTo>
                <a:lnTo>
                  <a:pt x="85" y="491"/>
                </a:lnTo>
                <a:lnTo>
                  <a:pt x="56" y="459"/>
                </a:lnTo>
                <a:lnTo>
                  <a:pt x="31" y="418"/>
                </a:lnTo>
                <a:lnTo>
                  <a:pt x="14" y="378"/>
                </a:lnTo>
                <a:lnTo>
                  <a:pt x="4" y="334"/>
                </a:lnTo>
                <a:lnTo>
                  <a:pt x="0" y="288"/>
                </a:lnTo>
                <a:close/>
                <a:moveTo>
                  <a:pt x="144" y="535"/>
                </a:moveTo>
                <a:lnTo>
                  <a:pt x="0" y="633"/>
                </a:lnTo>
                <a:lnTo>
                  <a:pt x="576" y="633"/>
                </a:lnTo>
                <a:lnTo>
                  <a:pt x="432" y="535"/>
                </a:lnTo>
                <a:lnTo>
                  <a:pt x="393" y="556"/>
                </a:lnTo>
                <a:lnTo>
                  <a:pt x="351" y="568"/>
                </a:lnTo>
                <a:lnTo>
                  <a:pt x="309" y="576"/>
                </a:lnTo>
                <a:lnTo>
                  <a:pt x="267" y="576"/>
                </a:lnTo>
                <a:lnTo>
                  <a:pt x="223" y="568"/>
                </a:lnTo>
                <a:lnTo>
                  <a:pt x="183" y="556"/>
                </a:lnTo>
                <a:lnTo>
                  <a:pt x="144" y="535"/>
                </a:lnTo>
                <a:close/>
              </a:path>
            </a:pathLst>
          </a:custGeom>
          <a:solidFill>
            <a:srgbClr val="FFFFFF"/>
          </a:solidFill>
          <a:ln w="19050" cmpd="sng">
            <a:solidFill>
              <a:srgbClr val="000000"/>
            </a:solidFill>
            <a:prstDash val="solid"/>
            <a:round/>
            <a:headEnd/>
            <a:tailEnd/>
          </a:ln>
        </p:spPr>
        <p:txBody>
          <a:bodyPr/>
          <a:lstStyle/>
          <a:p>
            <a:endParaRPr lang="en-US"/>
          </a:p>
        </p:txBody>
      </p:sp>
      <p:sp>
        <p:nvSpPr>
          <p:cNvPr id="29702" name="Line 8"/>
          <p:cNvSpPr>
            <a:spLocks noChangeShapeType="1"/>
          </p:cNvSpPr>
          <p:nvPr/>
        </p:nvSpPr>
        <p:spPr bwMode="auto">
          <a:xfrm>
            <a:off x="2692050" y="5902325"/>
            <a:ext cx="3968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Freeform 9"/>
          <p:cNvSpPr>
            <a:spLocks/>
          </p:cNvSpPr>
          <p:nvPr/>
        </p:nvSpPr>
        <p:spPr bwMode="auto">
          <a:xfrm>
            <a:off x="3079400" y="5867400"/>
            <a:ext cx="69850" cy="69850"/>
          </a:xfrm>
          <a:custGeom>
            <a:avLst/>
            <a:gdLst>
              <a:gd name="T0" fmla="*/ 0 w 88"/>
              <a:gd name="T1" fmla="*/ 0 h 88"/>
              <a:gd name="T2" fmla="*/ 2147483646 w 88"/>
              <a:gd name="T3" fmla="*/ 2147483646 h 88"/>
              <a:gd name="T4" fmla="*/ 0 w 88"/>
              <a:gd name="T5" fmla="*/ 2147483646 h 88"/>
              <a:gd name="T6" fmla="*/ 0 w 88"/>
              <a:gd name="T7" fmla="*/ 0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88">
                <a:moveTo>
                  <a:pt x="0" y="0"/>
                </a:moveTo>
                <a:lnTo>
                  <a:pt x="88" y="44"/>
                </a:lnTo>
                <a:lnTo>
                  <a:pt x="0" y="88"/>
                </a:lnTo>
                <a:lnTo>
                  <a:pt x="0" y="0"/>
                </a:lnTo>
                <a:close/>
              </a:path>
            </a:pathLst>
          </a:custGeom>
          <a:solidFill>
            <a:srgbClr val="000000"/>
          </a:solidFill>
          <a:ln w="19050" cmpd="sng">
            <a:solidFill>
              <a:srgbClr val="000000"/>
            </a:solidFill>
            <a:prstDash val="solid"/>
            <a:round/>
            <a:headEnd/>
            <a:tailEnd/>
          </a:ln>
        </p:spPr>
        <p:txBody>
          <a:bodyPr/>
          <a:lstStyle/>
          <a:p>
            <a:endParaRPr lang="en-US"/>
          </a:p>
        </p:txBody>
      </p:sp>
      <p:grpSp>
        <p:nvGrpSpPr>
          <p:cNvPr id="29704" name="Group 10"/>
          <p:cNvGrpSpPr>
            <a:grpSpLocks/>
          </p:cNvGrpSpPr>
          <p:nvPr/>
        </p:nvGrpSpPr>
        <p:grpSpPr bwMode="auto">
          <a:xfrm>
            <a:off x="3149250" y="5638800"/>
            <a:ext cx="1143000" cy="76200"/>
            <a:chOff x="2016" y="2304"/>
            <a:chExt cx="288" cy="44"/>
          </a:xfrm>
        </p:grpSpPr>
        <p:sp>
          <p:nvSpPr>
            <p:cNvPr id="29737" name="Line 11"/>
            <p:cNvSpPr>
              <a:spLocks noChangeShapeType="1"/>
            </p:cNvSpPr>
            <p:nvPr/>
          </p:nvSpPr>
          <p:spPr bwMode="auto">
            <a:xfrm>
              <a:off x="2016" y="2326"/>
              <a:ext cx="24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8" name="Freeform 12"/>
            <p:cNvSpPr>
              <a:spLocks/>
            </p:cNvSpPr>
            <p:nvPr/>
          </p:nvSpPr>
          <p:spPr bwMode="auto">
            <a:xfrm>
              <a:off x="2260" y="2304"/>
              <a:ext cx="44" cy="44"/>
            </a:xfrm>
            <a:custGeom>
              <a:avLst/>
              <a:gdLst>
                <a:gd name="T0" fmla="*/ 0 w 88"/>
                <a:gd name="T1" fmla="*/ 0 h 88"/>
                <a:gd name="T2" fmla="*/ 6 w 88"/>
                <a:gd name="T3" fmla="*/ 3 h 88"/>
                <a:gd name="T4" fmla="*/ 0 w 88"/>
                <a:gd name="T5" fmla="*/ 6 h 88"/>
                <a:gd name="T6" fmla="*/ 0 w 88"/>
                <a:gd name="T7" fmla="*/ 0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88">
                  <a:moveTo>
                    <a:pt x="0" y="0"/>
                  </a:moveTo>
                  <a:lnTo>
                    <a:pt x="88" y="44"/>
                  </a:lnTo>
                  <a:lnTo>
                    <a:pt x="0" y="88"/>
                  </a:lnTo>
                  <a:lnTo>
                    <a:pt x="0" y="0"/>
                  </a:lnTo>
                  <a:close/>
                </a:path>
              </a:pathLst>
            </a:custGeom>
            <a:solidFill>
              <a:srgbClr val="000000"/>
            </a:solidFill>
            <a:ln w="19050" cmpd="sng">
              <a:solidFill>
                <a:srgbClr val="000000"/>
              </a:solidFill>
              <a:prstDash val="solid"/>
              <a:round/>
              <a:headEnd/>
              <a:tailEnd/>
            </a:ln>
          </p:spPr>
          <p:txBody>
            <a:bodyPr/>
            <a:lstStyle/>
            <a:p>
              <a:endParaRPr lang="en-US"/>
            </a:p>
          </p:txBody>
        </p:sp>
      </p:grpSp>
      <p:sp>
        <p:nvSpPr>
          <p:cNvPr id="29705" name="AutoShape 13"/>
          <p:cNvSpPr>
            <a:spLocks noChangeArrowheads="1"/>
          </p:cNvSpPr>
          <p:nvPr/>
        </p:nvSpPr>
        <p:spPr bwMode="auto">
          <a:xfrm>
            <a:off x="1853850" y="5105400"/>
            <a:ext cx="838200" cy="1066800"/>
          </a:xfrm>
          <a:prstGeom prst="flowChartMagneticDisk">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9706" name="Freeform 14"/>
          <p:cNvSpPr>
            <a:spLocks/>
          </p:cNvSpPr>
          <p:nvPr/>
        </p:nvSpPr>
        <p:spPr bwMode="auto">
          <a:xfrm>
            <a:off x="4292250" y="5454650"/>
            <a:ext cx="457200" cy="457200"/>
          </a:xfrm>
          <a:custGeom>
            <a:avLst/>
            <a:gdLst>
              <a:gd name="T0" fmla="*/ 0 w 576"/>
              <a:gd name="T1" fmla="*/ 2147483646 h 575"/>
              <a:gd name="T2" fmla="*/ 2147483646 w 576"/>
              <a:gd name="T3" fmla="*/ 2147483646 h 575"/>
              <a:gd name="T4" fmla="*/ 2147483646 w 576"/>
              <a:gd name="T5" fmla="*/ 2147483646 h 575"/>
              <a:gd name="T6" fmla="*/ 2147483646 w 576"/>
              <a:gd name="T7" fmla="*/ 2147483646 h 575"/>
              <a:gd name="T8" fmla="*/ 2147483646 w 576"/>
              <a:gd name="T9" fmla="*/ 2147483646 h 575"/>
              <a:gd name="T10" fmla="*/ 2147483646 w 576"/>
              <a:gd name="T11" fmla="*/ 2147483646 h 575"/>
              <a:gd name="T12" fmla="*/ 2147483646 w 576"/>
              <a:gd name="T13" fmla="*/ 2147483646 h 575"/>
              <a:gd name="T14" fmla="*/ 2147483646 w 576"/>
              <a:gd name="T15" fmla="*/ 2147483646 h 575"/>
              <a:gd name="T16" fmla="*/ 2147483646 w 576"/>
              <a:gd name="T17" fmla="*/ 2147483646 h 575"/>
              <a:gd name="T18" fmla="*/ 2147483646 w 576"/>
              <a:gd name="T19" fmla="*/ 2147483646 h 575"/>
              <a:gd name="T20" fmla="*/ 2147483646 w 576"/>
              <a:gd name="T21" fmla="*/ 0 h 575"/>
              <a:gd name="T22" fmla="*/ 2147483646 w 576"/>
              <a:gd name="T23" fmla="*/ 2147483646 h 575"/>
              <a:gd name="T24" fmla="*/ 2147483646 w 576"/>
              <a:gd name="T25" fmla="*/ 2147483646 h 575"/>
              <a:gd name="T26" fmla="*/ 2147483646 w 576"/>
              <a:gd name="T27" fmla="*/ 2147483646 h 575"/>
              <a:gd name="T28" fmla="*/ 2147483646 w 576"/>
              <a:gd name="T29" fmla="*/ 2147483646 h 575"/>
              <a:gd name="T30" fmla="*/ 2147483646 w 576"/>
              <a:gd name="T31" fmla="*/ 2147483646 h 575"/>
              <a:gd name="T32" fmla="*/ 2147483646 w 576"/>
              <a:gd name="T33" fmla="*/ 2147483646 h 575"/>
              <a:gd name="T34" fmla="*/ 2147483646 w 576"/>
              <a:gd name="T35" fmla="*/ 2147483646 h 575"/>
              <a:gd name="T36" fmla="*/ 2147483646 w 576"/>
              <a:gd name="T37" fmla="*/ 2147483646 h 575"/>
              <a:gd name="T38" fmla="*/ 2147483646 w 576"/>
              <a:gd name="T39" fmla="*/ 2147483646 h 575"/>
              <a:gd name="T40" fmla="*/ 2147483646 w 576"/>
              <a:gd name="T41" fmla="*/ 2147483646 h 575"/>
              <a:gd name="T42" fmla="*/ 2147483646 w 576"/>
              <a:gd name="T43" fmla="*/ 2147483646 h 575"/>
              <a:gd name="T44" fmla="*/ 2147483646 w 576"/>
              <a:gd name="T45" fmla="*/ 2147483646 h 575"/>
              <a:gd name="T46" fmla="*/ 2147483646 w 576"/>
              <a:gd name="T47" fmla="*/ 2147483646 h 575"/>
              <a:gd name="T48" fmla="*/ 2147483646 w 576"/>
              <a:gd name="T49" fmla="*/ 2147483646 h 575"/>
              <a:gd name="T50" fmla="*/ 2147483646 w 576"/>
              <a:gd name="T51" fmla="*/ 2147483646 h 575"/>
              <a:gd name="T52" fmla="*/ 2147483646 w 576"/>
              <a:gd name="T53" fmla="*/ 2147483646 h 575"/>
              <a:gd name="T54" fmla="*/ 2147483646 w 576"/>
              <a:gd name="T55" fmla="*/ 2147483646 h 575"/>
              <a:gd name="T56" fmla="*/ 2147483646 w 576"/>
              <a:gd name="T57" fmla="*/ 2147483646 h 575"/>
              <a:gd name="T58" fmla="*/ 2147483646 w 576"/>
              <a:gd name="T59" fmla="*/ 2147483646 h 575"/>
              <a:gd name="T60" fmla="*/ 2147483646 w 576"/>
              <a:gd name="T61" fmla="*/ 2147483646 h 575"/>
              <a:gd name="T62" fmla="*/ 2147483646 w 576"/>
              <a:gd name="T63" fmla="*/ 2147483646 h 575"/>
              <a:gd name="T64" fmla="*/ 2147483646 w 576"/>
              <a:gd name="T65" fmla="*/ 2147483646 h 575"/>
              <a:gd name="T66" fmla="*/ 2147483646 w 576"/>
              <a:gd name="T67" fmla="*/ 2147483646 h 575"/>
              <a:gd name="T68" fmla="*/ 2147483646 w 576"/>
              <a:gd name="T69" fmla="*/ 2147483646 h 575"/>
              <a:gd name="T70" fmla="*/ 2147483646 w 576"/>
              <a:gd name="T71" fmla="*/ 2147483646 h 575"/>
              <a:gd name="T72" fmla="*/ 2147483646 w 576"/>
              <a:gd name="T73" fmla="*/ 2147483646 h 575"/>
              <a:gd name="T74" fmla="*/ 2147483646 w 576"/>
              <a:gd name="T75" fmla="*/ 2147483646 h 575"/>
              <a:gd name="T76" fmla="*/ 2147483646 w 576"/>
              <a:gd name="T77" fmla="*/ 2147483646 h 575"/>
              <a:gd name="T78" fmla="*/ 2147483646 w 576"/>
              <a:gd name="T79" fmla="*/ 2147483646 h 575"/>
              <a:gd name="T80" fmla="*/ 0 w 576"/>
              <a:gd name="T81" fmla="*/ 2147483646 h 5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76" h="575">
                <a:moveTo>
                  <a:pt x="0" y="287"/>
                </a:moveTo>
                <a:lnTo>
                  <a:pt x="4" y="243"/>
                </a:lnTo>
                <a:lnTo>
                  <a:pt x="13" y="199"/>
                </a:lnTo>
                <a:lnTo>
                  <a:pt x="31" y="157"/>
                </a:lnTo>
                <a:lnTo>
                  <a:pt x="56" y="118"/>
                </a:lnTo>
                <a:lnTo>
                  <a:pt x="84" y="84"/>
                </a:lnTo>
                <a:lnTo>
                  <a:pt x="119" y="55"/>
                </a:lnTo>
                <a:lnTo>
                  <a:pt x="157" y="32"/>
                </a:lnTo>
                <a:lnTo>
                  <a:pt x="200" y="15"/>
                </a:lnTo>
                <a:lnTo>
                  <a:pt x="244" y="3"/>
                </a:lnTo>
                <a:lnTo>
                  <a:pt x="288" y="0"/>
                </a:lnTo>
                <a:lnTo>
                  <a:pt x="334" y="3"/>
                </a:lnTo>
                <a:lnTo>
                  <a:pt x="376" y="15"/>
                </a:lnTo>
                <a:lnTo>
                  <a:pt x="419" y="32"/>
                </a:lnTo>
                <a:lnTo>
                  <a:pt x="457" y="55"/>
                </a:lnTo>
                <a:lnTo>
                  <a:pt x="492" y="84"/>
                </a:lnTo>
                <a:lnTo>
                  <a:pt x="520" y="118"/>
                </a:lnTo>
                <a:lnTo>
                  <a:pt x="545" y="157"/>
                </a:lnTo>
                <a:lnTo>
                  <a:pt x="563" y="199"/>
                </a:lnTo>
                <a:lnTo>
                  <a:pt x="572" y="243"/>
                </a:lnTo>
                <a:lnTo>
                  <a:pt x="576" y="287"/>
                </a:lnTo>
                <a:lnTo>
                  <a:pt x="572" y="333"/>
                </a:lnTo>
                <a:lnTo>
                  <a:pt x="563" y="377"/>
                </a:lnTo>
                <a:lnTo>
                  <a:pt x="545" y="417"/>
                </a:lnTo>
                <a:lnTo>
                  <a:pt x="520" y="458"/>
                </a:lnTo>
                <a:lnTo>
                  <a:pt x="492" y="490"/>
                </a:lnTo>
                <a:lnTo>
                  <a:pt x="457" y="521"/>
                </a:lnTo>
                <a:lnTo>
                  <a:pt x="419" y="544"/>
                </a:lnTo>
                <a:lnTo>
                  <a:pt x="376" y="561"/>
                </a:lnTo>
                <a:lnTo>
                  <a:pt x="334" y="573"/>
                </a:lnTo>
                <a:lnTo>
                  <a:pt x="288" y="575"/>
                </a:lnTo>
                <a:lnTo>
                  <a:pt x="244" y="573"/>
                </a:lnTo>
                <a:lnTo>
                  <a:pt x="200" y="561"/>
                </a:lnTo>
                <a:lnTo>
                  <a:pt x="157" y="544"/>
                </a:lnTo>
                <a:lnTo>
                  <a:pt x="119" y="521"/>
                </a:lnTo>
                <a:lnTo>
                  <a:pt x="84" y="490"/>
                </a:lnTo>
                <a:lnTo>
                  <a:pt x="56" y="458"/>
                </a:lnTo>
                <a:lnTo>
                  <a:pt x="31" y="417"/>
                </a:lnTo>
                <a:lnTo>
                  <a:pt x="13" y="377"/>
                </a:lnTo>
                <a:lnTo>
                  <a:pt x="4" y="333"/>
                </a:lnTo>
                <a:lnTo>
                  <a:pt x="0" y="287"/>
                </a:lnTo>
                <a:close/>
              </a:path>
            </a:pathLst>
          </a:custGeom>
          <a:solidFill>
            <a:srgbClr val="FFFFFF"/>
          </a:solidFill>
          <a:ln w="19050" cmpd="sng">
            <a:solidFill>
              <a:srgbClr val="000000"/>
            </a:solidFill>
            <a:prstDash val="solid"/>
            <a:round/>
            <a:headEnd/>
            <a:tailEnd/>
          </a:ln>
        </p:spPr>
        <p:txBody>
          <a:bodyPr/>
          <a:lstStyle/>
          <a:p>
            <a:endParaRPr lang="en-US"/>
          </a:p>
        </p:txBody>
      </p:sp>
      <p:sp>
        <p:nvSpPr>
          <p:cNvPr id="29707" name="Freeform 15"/>
          <p:cNvSpPr>
            <a:spLocks/>
          </p:cNvSpPr>
          <p:nvPr/>
        </p:nvSpPr>
        <p:spPr bwMode="auto">
          <a:xfrm>
            <a:off x="4292250" y="5568950"/>
            <a:ext cx="457200" cy="228600"/>
          </a:xfrm>
          <a:custGeom>
            <a:avLst/>
            <a:gdLst>
              <a:gd name="T0" fmla="*/ 0 w 576"/>
              <a:gd name="T1" fmla="*/ 2147483646 h 288"/>
              <a:gd name="T2" fmla="*/ 2147483646 w 576"/>
              <a:gd name="T3" fmla="*/ 2147483646 h 288"/>
              <a:gd name="T4" fmla="*/ 2147483646 w 576"/>
              <a:gd name="T5" fmla="*/ 0 h 288"/>
              <a:gd name="T6" fmla="*/ 2147483646 w 576"/>
              <a:gd name="T7" fmla="*/ 2147483646 h 288"/>
              <a:gd name="T8" fmla="*/ 2147483646 w 576"/>
              <a:gd name="T9" fmla="*/ 2147483646 h 288"/>
              <a:gd name="T10" fmla="*/ 2147483646 w 576"/>
              <a:gd name="T11" fmla="*/ 2147483646 h 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 h="288">
                <a:moveTo>
                  <a:pt x="0" y="136"/>
                </a:moveTo>
                <a:lnTo>
                  <a:pt x="73" y="136"/>
                </a:lnTo>
                <a:lnTo>
                  <a:pt x="217" y="0"/>
                </a:lnTo>
                <a:lnTo>
                  <a:pt x="374" y="288"/>
                </a:lnTo>
                <a:lnTo>
                  <a:pt x="505" y="136"/>
                </a:lnTo>
                <a:lnTo>
                  <a:pt x="576" y="13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8" name="Line 16"/>
          <p:cNvSpPr>
            <a:spLocks noChangeShapeType="1"/>
          </p:cNvSpPr>
          <p:nvPr/>
        </p:nvSpPr>
        <p:spPr bwMode="auto">
          <a:xfrm>
            <a:off x="4520850" y="492125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9" name="Line 17"/>
          <p:cNvSpPr>
            <a:spLocks noChangeShapeType="1"/>
          </p:cNvSpPr>
          <p:nvPr/>
        </p:nvSpPr>
        <p:spPr bwMode="auto">
          <a:xfrm>
            <a:off x="4520850" y="59436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0" name="Line 18"/>
          <p:cNvSpPr>
            <a:spLocks noChangeShapeType="1"/>
          </p:cNvSpPr>
          <p:nvPr/>
        </p:nvSpPr>
        <p:spPr bwMode="auto">
          <a:xfrm>
            <a:off x="4749450" y="5684837"/>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1" name="Line 19"/>
          <p:cNvSpPr>
            <a:spLocks noChangeShapeType="1"/>
          </p:cNvSpPr>
          <p:nvPr/>
        </p:nvSpPr>
        <p:spPr bwMode="auto">
          <a:xfrm flipV="1">
            <a:off x="5968650" y="4084637"/>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2" name="Line 20"/>
          <p:cNvSpPr>
            <a:spLocks noChangeShapeType="1"/>
          </p:cNvSpPr>
          <p:nvPr/>
        </p:nvSpPr>
        <p:spPr bwMode="auto">
          <a:xfrm>
            <a:off x="5968650" y="4098925"/>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3" name="Freeform 21"/>
          <p:cNvSpPr>
            <a:spLocks/>
          </p:cNvSpPr>
          <p:nvPr/>
        </p:nvSpPr>
        <p:spPr bwMode="auto">
          <a:xfrm>
            <a:off x="6730650" y="3886200"/>
            <a:ext cx="457200" cy="457200"/>
          </a:xfrm>
          <a:custGeom>
            <a:avLst/>
            <a:gdLst>
              <a:gd name="T0" fmla="*/ 0 w 576"/>
              <a:gd name="T1" fmla="*/ 2147483646 h 575"/>
              <a:gd name="T2" fmla="*/ 2147483646 w 576"/>
              <a:gd name="T3" fmla="*/ 2147483646 h 575"/>
              <a:gd name="T4" fmla="*/ 2147483646 w 576"/>
              <a:gd name="T5" fmla="*/ 2147483646 h 575"/>
              <a:gd name="T6" fmla="*/ 2147483646 w 576"/>
              <a:gd name="T7" fmla="*/ 2147483646 h 575"/>
              <a:gd name="T8" fmla="*/ 2147483646 w 576"/>
              <a:gd name="T9" fmla="*/ 2147483646 h 575"/>
              <a:gd name="T10" fmla="*/ 2147483646 w 576"/>
              <a:gd name="T11" fmla="*/ 2147483646 h 575"/>
              <a:gd name="T12" fmla="*/ 2147483646 w 576"/>
              <a:gd name="T13" fmla="*/ 2147483646 h 575"/>
              <a:gd name="T14" fmla="*/ 2147483646 w 576"/>
              <a:gd name="T15" fmla="*/ 2147483646 h 575"/>
              <a:gd name="T16" fmla="*/ 2147483646 w 576"/>
              <a:gd name="T17" fmla="*/ 2147483646 h 575"/>
              <a:gd name="T18" fmla="*/ 2147483646 w 576"/>
              <a:gd name="T19" fmla="*/ 2147483646 h 575"/>
              <a:gd name="T20" fmla="*/ 2147483646 w 576"/>
              <a:gd name="T21" fmla="*/ 0 h 575"/>
              <a:gd name="T22" fmla="*/ 2147483646 w 576"/>
              <a:gd name="T23" fmla="*/ 2147483646 h 575"/>
              <a:gd name="T24" fmla="*/ 2147483646 w 576"/>
              <a:gd name="T25" fmla="*/ 2147483646 h 575"/>
              <a:gd name="T26" fmla="*/ 2147483646 w 576"/>
              <a:gd name="T27" fmla="*/ 2147483646 h 575"/>
              <a:gd name="T28" fmla="*/ 2147483646 w 576"/>
              <a:gd name="T29" fmla="*/ 2147483646 h 575"/>
              <a:gd name="T30" fmla="*/ 2147483646 w 576"/>
              <a:gd name="T31" fmla="*/ 2147483646 h 575"/>
              <a:gd name="T32" fmla="*/ 2147483646 w 576"/>
              <a:gd name="T33" fmla="*/ 2147483646 h 575"/>
              <a:gd name="T34" fmla="*/ 2147483646 w 576"/>
              <a:gd name="T35" fmla="*/ 2147483646 h 575"/>
              <a:gd name="T36" fmla="*/ 2147483646 w 576"/>
              <a:gd name="T37" fmla="*/ 2147483646 h 575"/>
              <a:gd name="T38" fmla="*/ 2147483646 w 576"/>
              <a:gd name="T39" fmla="*/ 2147483646 h 575"/>
              <a:gd name="T40" fmla="*/ 2147483646 w 576"/>
              <a:gd name="T41" fmla="*/ 2147483646 h 575"/>
              <a:gd name="T42" fmla="*/ 2147483646 w 576"/>
              <a:gd name="T43" fmla="*/ 2147483646 h 575"/>
              <a:gd name="T44" fmla="*/ 2147483646 w 576"/>
              <a:gd name="T45" fmla="*/ 2147483646 h 575"/>
              <a:gd name="T46" fmla="*/ 2147483646 w 576"/>
              <a:gd name="T47" fmla="*/ 2147483646 h 575"/>
              <a:gd name="T48" fmla="*/ 2147483646 w 576"/>
              <a:gd name="T49" fmla="*/ 2147483646 h 575"/>
              <a:gd name="T50" fmla="*/ 2147483646 w 576"/>
              <a:gd name="T51" fmla="*/ 2147483646 h 575"/>
              <a:gd name="T52" fmla="*/ 2147483646 w 576"/>
              <a:gd name="T53" fmla="*/ 2147483646 h 575"/>
              <a:gd name="T54" fmla="*/ 2147483646 w 576"/>
              <a:gd name="T55" fmla="*/ 2147483646 h 575"/>
              <a:gd name="T56" fmla="*/ 2147483646 w 576"/>
              <a:gd name="T57" fmla="*/ 2147483646 h 575"/>
              <a:gd name="T58" fmla="*/ 2147483646 w 576"/>
              <a:gd name="T59" fmla="*/ 2147483646 h 575"/>
              <a:gd name="T60" fmla="*/ 2147483646 w 576"/>
              <a:gd name="T61" fmla="*/ 2147483646 h 575"/>
              <a:gd name="T62" fmla="*/ 2147483646 w 576"/>
              <a:gd name="T63" fmla="*/ 2147483646 h 575"/>
              <a:gd name="T64" fmla="*/ 2147483646 w 576"/>
              <a:gd name="T65" fmla="*/ 2147483646 h 575"/>
              <a:gd name="T66" fmla="*/ 2147483646 w 576"/>
              <a:gd name="T67" fmla="*/ 2147483646 h 575"/>
              <a:gd name="T68" fmla="*/ 2147483646 w 576"/>
              <a:gd name="T69" fmla="*/ 2147483646 h 575"/>
              <a:gd name="T70" fmla="*/ 2147483646 w 576"/>
              <a:gd name="T71" fmla="*/ 2147483646 h 575"/>
              <a:gd name="T72" fmla="*/ 2147483646 w 576"/>
              <a:gd name="T73" fmla="*/ 2147483646 h 575"/>
              <a:gd name="T74" fmla="*/ 2147483646 w 576"/>
              <a:gd name="T75" fmla="*/ 2147483646 h 575"/>
              <a:gd name="T76" fmla="*/ 2147483646 w 576"/>
              <a:gd name="T77" fmla="*/ 2147483646 h 575"/>
              <a:gd name="T78" fmla="*/ 2147483646 w 576"/>
              <a:gd name="T79" fmla="*/ 2147483646 h 575"/>
              <a:gd name="T80" fmla="*/ 0 w 576"/>
              <a:gd name="T81" fmla="*/ 2147483646 h 5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76" h="575">
                <a:moveTo>
                  <a:pt x="0" y="287"/>
                </a:moveTo>
                <a:lnTo>
                  <a:pt x="4" y="243"/>
                </a:lnTo>
                <a:lnTo>
                  <a:pt x="13" y="199"/>
                </a:lnTo>
                <a:lnTo>
                  <a:pt x="31" y="157"/>
                </a:lnTo>
                <a:lnTo>
                  <a:pt x="56" y="118"/>
                </a:lnTo>
                <a:lnTo>
                  <a:pt x="84" y="84"/>
                </a:lnTo>
                <a:lnTo>
                  <a:pt x="119" y="55"/>
                </a:lnTo>
                <a:lnTo>
                  <a:pt x="157" y="32"/>
                </a:lnTo>
                <a:lnTo>
                  <a:pt x="200" y="15"/>
                </a:lnTo>
                <a:lnTo>
                  <a:pt x="244" y="3"/>
                </a:lnTo>
                <a:lnTo>
                  <a:pt x="288" y="0"/>
                </a:lnTo>
                <a:lnTo>
                  <a:pt x="334" y="3"/>
                </a:lnTo>
                <a:lnTo>
                  <a:pt x="376" y="15"/>
                </a:lnTo>
                <a:lnTo>
                  <a:pt x="419" y="32"/>
                </a:lnTo>
                <a:lnTo>
                  <a:pt x="457" y="55"/>
                </a:lnTo>
                <a:lnTo>
                  <a:pt x="492" y="84"/>
                </a:lnTo>
                <a:lnTo>
                  <a:pt x="520" y="118"/>
                </a:lnTo>
                <a:lnTo>
                  <a:pt x="545" y="157"/>
                </a:lnTo>
                <a:lnTo>
                  <a:pt x="563" y="199"/>
                </a:lnTo>
                <a:lnTo>
                  <a:pt x="572" y="243"/>
                </a:lnTo>
                <a:lnTo>
                  <a:pt x="576" y="287"/>
                </a:lnTo>
                <a:lnTo>
                  <a:pt x="572" y="333"/>
                </a:lnTo>
                <a:lnTo>
                  <a:pt x="563" y="377"/>
                </a:lnTo>
                <a:lnTo>
                  <a:pt x="545" y="417"/>
                </a:lnTo>
                <a:lnTo>
                  <a:pt x="520" y="458"/>
                </a:lnTo>
                <a:lnTo>
                  <a:pt x="492" y="490"/>
                </a:lnTo>
                <a:lnTo>
                  <a:pt x="457" y="521"/>
                </a:lnTo>
                <a:lnTo>
                  <a:pt x="419" y="544"/>
                </a:lnTo>
                <a:lnTo>
                  <a:pt x="376" y="561"/>
                </a:lnTo>
                <a:lnTo>
                  <a:pt x="334" y="573"/>
                </a:lnTo>
                <a:lnTo>
                  <a:pt x="288" y="575"/>
                </a:lnTo>
                <a:lnTo>
                  <a:pt x="244" y="573"/>
                </a:lnTo>
                <a:lnTo>
                  <a:pt x="200" y="561"/>
                </a:lnTo>
                <a:lnTo>
                  <a:pt x="157" y="544"/>
                </a:lnTo>
                <a:lnTo>
                  <a:pt x="119" y="521"/>
                </a:lnTo>
                <a:lnTo>
                  <a:pt x="84" y="490"/>
                </a:lnTo>
                <a:lnTo>
                  <a:pt x="56" y="458"/>
                </a:lnTo>
                <a:lnTo>
                  <a:pt x="31" y="417"/>
                </a:lnTo>
                <a:lnTo>
                  <a:pt x="13" y="377"/>
                </a:lnTo>
                <a:lnTo>
                  <a:pt x="4" y="333"/>
                </a:lnTo>
                <a:lnTo>
                  <a:pt x="0" y="287"/>
                </a:lnTo>
                <a:close/>
              </a:path>
            </a:pathLst>
          </a:custGeom>
          <a:solidFill>
            <a:srgbClr val="FFFFFF"/>
          </a:solidFill>
          <a:ln w="19050" cmpd="sng">
            <a:solidFill>
              <a:srgbClr val="000000"/>
            </a:solidFill>
            <a:prstDash val="solid"/>
            <a:round/>
            <a:headEnd/>
            <a:tailEnd/>
          </a:ln>
        </p:spPr>
        <p:txBody>
          <a:bodyPr/>
          <a:lstStyle/>
          <a:p>
            <a:endParaRPr lang="en-US"/>
          </a:p>
        </p:txBody>
      </p:sp>
      <p:sp>
        <p:nvSpPr>
          <p:cNvPr id="29714" name="Freeform 22"/>
          <p:cNvSpPr>
            <a:spLocks/>
          </p:cNvSpPr>
          <p:nvPr/>
        </p:nvSpPr>
        <p:spPr bwMode="auto">
          <a:xfrm>
            <a:off x="6730650" y="4000500"/>
            <a:ext cx="457200" cy="228600"/>
          </a:xfrm>
          <a:custGeom>
            <a:avLst/>
            <a:gdLst>
              <a:gd name="T0" fmla="*/ 0 w 576"/>
              <a:gd name="T1" fmla="*/ 2147483646 h 288"/>
              <a:gd name="T2" fmla="*/ 2147483646 w 576"/>
              <a:gd name="T3" fmla="*/ 2147483646 h 288"/>
              <a:gd name="T4" fmla="*/ 2147483646 w 576"/>
              <a:gd name="T5" fmla="*/ 0 h 288"/>
              <a:gd name="T6" fmla="*/ 2147483646 w 576"/>
              <a:gd name="T7" fmla="*/ 2147483646 h 288"/>
              <a:gd name="T8" fmla="*/ 2147483646 w 576"/>
              <a:gd name="T9" fmla="*/ 2147483646 h 288"/>
              <a:gd name="T10" fmla="*/ 2147483646 w 576"/>
              <a:gd name="T11" fmla="*/ 2147483646 h 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 h="288">
                <a:moveTo>
                  <a:pt x="0" y="136"/>
                </a:moveTo>
                <a:lnTo>
                  <a:pt x="73" y="136"/>
                </a:lnTo>
                <a:lnTo>
                  <a:pt x="217" y="0"/>
                </a:lnTo>
                <a:lnTo>
                  <a:pt x="374" y="288"/>
                </a:lnTo>
                <a:lnTo>
                  <a:pt x="505" y="136"/>
                </a:lnTo>
                <a:lnTo>
                  <a:pt x="576" y="13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5" name="Line 23"/>
          <p:cNvSpPr>
            <a:spLocks noChangeShapeType="1"/>
          </p:cNvSpPr>
          <p:nvPr/>
        </p:nvSpPr>
        <p:spPr bwMode="auto">
          <a:xfrm>
            <a:off x="6959250" y="3581400"/>
            <a:ext cx="0" cy="336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6" name="Line 24"/>
          <p:cNvSpPr>
            <a:spLocks noChangeShapeType="1"/>
          </p:cNvSpPr>
          <p:nvPr/>
        </p:nvSpPr>
        <p:spPr bwMode="auto">
          <a:xfrm>
            <a:off x="6959250" y="437515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7" name="Line 25"/>
          <p:cNvSpPr>
            <a:spLocks noChangeShapeType="1"/>
          </p:cNvSpPr>
          <p:nvPr/>
        </p:nvSpPr>
        <p:spPr bwMode="auto">
          <a:xfrm>
            <a:off x="7187850" y="41148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8" name="Line 26"/>
          <p:cNvSpPr>
            <a:spLocks noChangeShapeType="1"/>
          </p:cNvSpPr>
          <p:nvPr/>
        </p:nvSpPr>
        <p:spPr bwMode="auto">
          <a:xfrm>
            <a:off x="7797450" y="41148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9" name="Freeform 27"/>
          <p:cNvSpPr>
            <a:spLocks/>
          </p:cNvSpPr>
          <p:nvPr/>
        </p:nvSpPr>
        <p:spPr bwMode="auto">
          <a:xfrm>
            <a:off x="8091138" y="4827587"/>
            <a:ext cx="620712" cy="419100"/>
          </a:xfrm>
          <a:custGeom>
            <a:avLst/>
            <a:gdLst>
              <a:gd name="T0" fmla="*/ 2147483646 w 551"/>
              <a:gd name="T1" fmla="*/ 0 h 357"/>
              <a:gd name="T2" fmla="*/ 2147483646 w 551"/>
              <a:gd name="T3" fmla="*/ 2147483646 h 357"/>
              <a:gd name="T4" fmla="*/ 2147483646 w 551"/>
              <a:gd name="T5" fmla="*/ 2147483646 h 357"/>
              <a:gd name="T6" fmla="*/ 2147483646 w 551"/>
              <a:gd name="T7" fmla="*/ 2147483646 h 357"/>
              <a:gd name="T8" fmla="*/ 0 w 551"/>
              <a:gd name="T9" fmla="*/ 2147483646 h 357"/>
              <a:gd name="T10" fmla="*/ 0 w 551"/>
              <a:gd name="T11" fmla="*/ 2147483646 h 357"/>
              <a:gd name="T12" fmla="*/ 0 w 551"/>
              <a:gd name="T13" fmla="*/ 2147483646 h 357"/>
              <a:gd name="T14" fmla="*/ 2147483646 w 551"/>
              <a:gd name="T15" fmla="*/ 2147483646 h 357"/>
              <a:gd name="T16" fmla="*/ 2147483646 w 551"/>
              <a:gd name="T17" fmla="*/ 2147483646 h 357"/>
              <a:gd name="T18" fmla="*/ 2147483646 w 551"/>
              <a:gd name="T19" fmla="*/ 2147483646 h 357"/>
              <a:gd name="T20" fmla="*/ 2147483646 w 551"/>
              <a:gd name="T21" fmla="*/ 2147483646 h 357"/>
              <a:gd name="T22" fmla="*/ 2147483646 w 551"/>
              <a:gd name="T23" fmla="*/ 2147483646 h 357"/>
              <a:gd name="T24" fmla="*/ 2147483646 w 551"/>
              <a:gd name="T25" fmla="*/ 2147483646 h 357"/>
              <a:gd name="T26" fmla="*/ 2147483646 w 551"/>
              <a:gd name="T27" fmla="*/ 2147483646 h 357"/>
              <a:gd name="T28" fmla="*/ 2147483646 w 551"/>
              <a:gd name="T29" fmla="*/ 2147483646 h 357"/>
              <a:gd name="T30" fmla="*/ 2147483646 w 551"/>
              <a:gd name="T31" fmla="*/ 2147483646 h 357"/>
              <a:gd name="T32" fmla="*/ 2147483646 w 551"/>
              <a:gd name="T33" fmla="*/ 2147483646 h 357"/>
              <a:gd name="T34" fmla="*/ 2147483646 w 551"/>
              <a:gd name="T35" fmla="*/ 2147483646 h 357"/>
              <a:gd name="T36" fmla="*/ 2147483646 w 551"/>
              <a:gd name="T37" fmla="*/ 2147483646 h 357"/>
              <a:gd name="T38" fmla="*/ 2147483646 w 551"/>
              <a:gd name="T39" fmla="*/ 2147483646 h 357"/>
              <a:gd name="T40" fmla="*/ 2147483646 w 551"/>
              <a:gd name="T41" fmla="*/ 2147483646 h 357"/>
              <a:gd name="T42" fmla="*/ 2147483646 w 551"/>
              <a:gd name="T43" fmla="*/ 2147483646 h 357"/>
              <a:gd name="T44" fmla="*/ 2147483646 w 551"/>
              <a:gd name="T45" fmla="*/ 2147483646 h 357"/>
              <a:gd name="T46" fmla="*/ 2147483646 w 551"/>
              <a:gd name="T47" fmla="*/ 2147483646 h 357"/>
              <a:gd name="T48" fmla="*/ 2147483646 w 551"/>
              <a:gd name="T49" fmla="*/ 2147483646 h 357"/>
              <a:gd name="T50" fmla="*/ 2147483646 w 551"/>
              <a:gd name="T51" fmla="*/ 2147483646 h 357"/>
              <a:gd name="T52" fmla="*/ 2147483646 w 551"/>
              <a:gd name="T53" fmla="*/ 2147483646 h 357"/>
              <a:gd name="T54" fmla="*/ 2147483646 w 551"/>
              <a:gd name="T55" fmla="*/ 2147483646 h 357"/>
              <a:gd name="T56" fmla="*/ 2147483646 w 551"/>
              <a:gd name="T57" fmla="*/ 2147483646 h 357"/>
              <a:gd name="T58" fmla="*/ 2147483646 w 551"/>
              <a:gd name="T59" fmla="*/ 2147483646 h 357"/>
              <a:gd name="T60" fmla="*/ 2147483646 w 551"/>
              <a:gd name="T61" fmla="*/ 2147483646 h 357"/>
              <a:gd name="T62" fmla="*/ 2147483646 w 551"/>
              <a:gd name="T63" fmla="*/ 2147483646 h 357"/>
              <a:gd name="T64" fmla="*/ 2147483646 w 551"/>
              <a:gd name="T65" fmla="*/ 2147483646 h 357"/>
              <a:gd name="T66" fmla="*/ 2147483646 w 551"/>
              <a:gd name="T67" fmla="*/ 2147483646 h 357"/>
              <a:gd name="T68" fmla="*/ 2147483646 w 551"/>
              <a:gd name="T69" fmla="*/ 0 h 357"/>
              <a:gd name="T70" fmla="*/ 2147483646 w 551"/>
              <a:gd name="T71" fmla="*/ 0 h 3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1" h="357">
                <a:moveTo>
                  <a:pt x="32" y="0"/>
                </a:moveTo>
                <a:lnTo>
                  <a:pt x="21" y="2"/>
                </a:lnTo>
                <a:lnTo>
                  <a:pt x="9" y="9"/>
                </a:lnTo>
                <a:lnTo>
                  <a:pt x="3" y="19"/>
                </a:lnTo>
                <a:lnTo>
                  <a:pt x="0" y="31"/>
                </a:lnTo>
                <a:lnTo>
                  <a:pt x="0" y="202"/>
                </a:lnTo>
                <a:lnTo>
                  <a:pt x="0" y="223"/>
                </a:lnTo>
                <a:lnTo>
                  <a:pt x="5" y="242"/>
                </a:lnTo>
                <a:lnTo>
                  <a:pt x="16" y="260"/>
                </a:lnTo>
                <a:lnTo>
                  <a:pt x="32" y="278"/>
                </a:lnTo>
                <a:lnTo>
                  <a:pt x="51" y="296"/>
                </a:lnTo>
                <a:lnTo>
                  <a:pt x="75" y="311"/>
                </a:lnTo>
                <a:lnTo>
                  <a:pt x="102" y="324"/>
                </a:lnTo>
                <a:lnTo>
                  <a:pt x="133" y="335"/>
                </a:lnTo>
                <a:lnTo>
                  <a:pt x="166" y="345"/>
                </a:lnTo>
                <a:lnTo>
                  <a:pt x="202" y="352"/>
                </a:lnTo>
                <a:lnTo>
                  <a:pt x="238" y="356"/>
                </a:lnTo>
                <a:lnTo>
                  <a:pt x="276" y="357"/>
                </a:lnTo>
                <a:lnTo>
                  <a:pt x="313" y="356"/>
                </a:lnTo>
                <a:lnTo>
                  <a:pt x="350" y="352"/>
                </a:lnTo>
                <a:lnTo>
                  <a:pt x="385" y="345"/>
                </a:lnTo>
                <a:lnTo>
                  <a:pt x="418" y="335"/>
                </a:lnTo>
                <a:lnTo>
                  <a:pt x="450" y="324"/>
                </a:lnTo>
                <a:lnTo>
                  <a:pt x="478" y="311"/>
                </a:lnTo>
                <a:lnTo>
                  <a:pt x="501" y="296"/>
                </a:lnTo>
                <a:lnTo>
                  <a:pt x="521" y="278"/>
                </a:lnTo>
                <a:lnTo>
                  <a:pt x="536" y="260"/>
                </a:lnTo>
                <a:lnTo>
                  <a:pt x="546" y="242"/>
                </a:lnTo>
                <a:lnTo>
                  <a:pt x="551" y="223"/>
                </a:lnTo>
                <a:lnTo>
                  <a:pt x="551" y="202"/>
                </a:lnTo>
                <a:lnTo>
                  <a:pt x="551" y="31"/>
                </a:lnTo>
                <a:lnTo>
                  <a:pt x="550" y="19"/>
                </a:lnTo>
                <a:lnTo>
                  <a:pt x="543" y="9"/>
                </a:lnTo>
                <a:lnTo>
                  <a:pt x="532" y="2"/>
                </a:lnTo>
                <a:lnTo>
                  <a:pt x="519" y="0"/>
                </a:lnTo>
                <a:lnTo>
                  <a:pt x="32" y="0"/>
                </a:lnTo>
                <a:close/>
              </a:path>
            </a:pathLst>
          </a:custGeom>
          <a:solidFill>
            <a:srgbClr val="FFFFFF"/>
          </a:solidFill>
          <a:ln w="19050" cmpd="sng">
            <a:solidFill>
              <a:srgbClr val="000000"/>
            </a:solidFill>
            <a:round/>
            <a:headEnd/>
            <a:tailEnd/>
          </a:ln>
        </p:spPr>
        <p:txBody>
          <a:bodyPr/>
          <a:lstStyle/>
          <a:p>
            <a:endParaRPr lang="en-US"/>
          </a:p>
        </p:txBody>
      </p:sp>
      <p:sp>
        <p:nvSpPr>
          <p:cNvPr id="29720" name="Freeform 28"/>
          <p:cNvSpPr>
            <a:spLocks/>
          </p:cNvSpPr>
          <p:nvPr/>
        </p:nvSpPr>
        <p:spPr bwMode="auto">
          <a:xfrm>
            <a:off x="8091138" y="4827587"/>
            <a:ext cx="620712" cy="419100"/>
          </a:xfrm>
          <a:custGeom>
            <a:avLst/>
            <a:gdLst>
              <a:gd name="T0" fmla="*/ 2147483646 w 551"/>
              <a:gd name="T1" fmla="*/ 0 h 357"/>
              <a:gd name="T2" fmla="*/ 2147483646 w 551"/>
              <a:gd name="T3" fmla="*/ 2147483646 h 357"/>
              <a:gd name="T4" fmla="*/ 2147483646 w 551"/>
              <a:gd name="T5" fmla="*/ 2147483646 h 357"/>
              <a:gd name="T6" fmla="*/ 2147483646 w 551"/>
              <a:gd name="T7" fmla="*/ 2147483646 h 357"/>
              <a:gd name="T8" fmla="*/ 0 w 551"/>
              <a:gd name="T9" fmla="*/ 2147483646 h 357"/>
              <a:gd name="T10" fmla="*/ 0 w 551"/>
              <a:gd name="T11" fmla="*/ 2147483646 h 357"/>
              <a:gd name="T12" fmla="*/ 0 w 551"/>
              <a:gd name="T13" fmla="*/ 2147483646 h 357"/>
              <a:gd name="T14" fmla="*/ 2147483646 w 551"/>
              <a:gd name="T15" fmla="*/ 2147483646 h 357"/>
              <a:gd name="T16" fmla="*/ 2147483646 w 551"/>
              <a:gd name="T17" fmla="*/ 2147483646 h 357"/>
              <a:gd name="T18" fmla="*/ 2147483646 w 551"/>
              <a:gd name="T19" fmla="*/ 2147483646 h 357"/>
              <a:gd name="T20" fmla="*/ 2147483646 w 551"/>
              <a:gd name="T21" fmla="*/ 2147483646 h 357"/>
              <a:gd name="T22" fmla="*/ 2147483646 w 551"/>
              <a:gd name="T23" fmla="*/ 2147483646 h 357"/>
              <a:gd name="T24" fmla="*/ 2147483646 w 551"/>
              <a:gd name="T25" fmla="*/ 2147483646 h 357"/>
              <a:gd name="T26" fmla="*/ 2147483646 w 551"/>
              <a:gd name="T27" fmla="*/ 2147483646 h 357"/>
              <a:gd name="T28" fmla="*/ 2147483646 w 551"/>
              <a:gd name="T29" fmla="*/ 2147483646 h 357"/>
              <a:gd name="T30" fmla="*/ 2147483646 w 551"/>
              <a:gd name="T31" fmla="*/ 2147483646 h 357"/>
              <a:gd name="T32" fmla="*/ 2147483646 w 551"/>
              <a:gd name="T33" fmla="*/ 2147483646 h 357"/>
              <a:gd name="T34" fmla="*/ 2147483646 w 551"/>
              <a:gd name="T35" fmla="*/ 2147483646 h 357"/>
              <a:gd name="T36" fmla="*/ 2147483646 w 551"/>
              <a:gd name="T37" fmla="*/ 2147483646 h 357"/>
              <a:gd name="T38" fmla="*/ 2147483646 w 551"/>
              <a:gd name="T39" fmla="*/ 2147483646 h 357"/>
              <a:gd name="T40" fmla="*/ 2147483646 w 551"/>
              <a:gd name="T41" fmla="*/ 2147483646 h 357"/>
              <a:gd name="T42" fmla="*/ 2147483646 w 551"/>
              <a:gd name="T43" fmla="*/ 2147483646 h 357"/>
              <a:gd name="T44" fmla="*/ 2147483646 w 551"/>
              <a:gd name="T45" fmla="*/ 2147483646 h 357"/>
              <a:gd name="T46" fmla="*/ 2147483646 w 551"/>
              <a:gd name="T47" fmla="*/ 2147483646 h 357"/>
              <a:gd name="T48" fmla="*/ 2147483646 w 551"/>
              <a:gd name="T49" fmla="*/ 2147483646 h 357"/>
              <a:gd name="T50" fmla="*/ 2147483646 w 551"/>
              <a:gd name="T51" fmla="*/ 2147483646 h 357"/>
              <a:gd name="T52" fmla="*/ 2147483646 w 551"/>
              <a:gd name="T53" fmla="*/ 2147483646 h 357"/>
              <a:gd name="T54" fmla="*/ 2147483646 w 551"/>
              <a:gd name="T55" fmla="*/ 2147483646 h 357"/>
              <a:gd name="T56" fmla="*/ 2147483646 w 551"/>
              <a:gd name="T57" fmla="*/ 2147483646 h 357"/>
              <a:gd name="T58" fmla="*/ 2147483646 w 551"/>
              <a:gd name="T59" fmla="*/ 2147483646 h 357"/>
              <a:gd name="T60" fmla="*/ 2147483646 w 551"/>
              <a:gd name="T61" fmla="*/ 2147483646 h 357"/>
              <a:gd name="T62" fmla="*/ 2147483646 w 551"/>
              <a:gd name="T63" fmla="*/ 2147483646 h 357"/>
              <a:gd name="T64" fmla="*/ 2147483646 w 551"/>
              <a:gd name="T65" fmla="*/ 2147483646 h 357"/>
              <a:gd name="T66" fmla="*/ 2147483646 w 551"/>
              <a:gd name="T67" fmla="*/ 2147483646 h 357"/>
              <a:gd name="T68" fmla="*/ 2147483646 w 551"/>
              <a:gd name="T69" fmla="*/ 0 h 3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 h="357">
                <a:moveTo>
                  <a:pt x="32" y="0"/>
                </a:moveTo>
                <a:lnTo>
                  <a:pt x="21" y="2"/>
                </a:lnTo>
                <a:lnTo>
                  <a:pt x="9" y="9"/>
                </a:lnTo>
                <a:lnTo>
                  <a:pt x="3" y="19"/>
                </a:lnTo>
                <a:lnTo>
                  <a:pt x="0" y="31"/>
                </a:lnTo>
                <a:lnTo>
                  <a:pt x="0" y="202"/>
                </a:lnTo>
                <a:lnTo>
                  <a:pt x="0" y="223"/>
                </a:lnTo>
                <a:lnTo>
                  <a:pt x="5" y="242"/>
                </a:lnTo>
                <a:lnTo>
                  <a:pt x="16" y="260"/>
                </a:lnTo>
                <a:lnTo>
                  <a:pt x="32" y="278"/>
                </a:lnTo>
                <a:lnTo>
                  <a:pt x="51" y="296"/>
                </a:lnTo>
                <a:lnTo>
                  <a:pt x="75" y="311"/>
                </a:lnTo>
                <a:lnTo>
                  <a:pt x="102" y="324"/>
                </a:lnTo>
                <a:lnTo>
                  <a:pt x="133" y="335"/>
                </a:lnTo>
                <a:lnTo>
                  <a:pt x="166" y="345"/>
                </a:lnTo>
                <a:lnTo>
                  <a:pt x="202" y="352"/>
                </a:lnTo>
                <a:lnTo>
                  <a:pt x="238" y="356"/>
                </a:lnTo>
                <a:lnTo>
                  <a:pt x="276" y="357"/>
                </a:lnTo>
                <a:lnTo>
                  <a:pt x="313" y="356"/>
                </a:lnTo>
                <a:lnTo>
                  <a:pt x="350" y="352"/>
                </a:lnTo>
                <a:lnTo>
                  <a:pt x="385" y="345"/>
                </a:lnTo>
                <a:lnTo>
                  <a:pt x="418" y="335"/>
                </a:lnTo>
                <a:lnTo>
                  <a:pt x="450" y="324"/>
                </a:lnTo>
                <a:lnTo>
                  <a:pt x="478" y="311"/>
                </a:lnTo>
                <a:lnTo>
                  <a:pt x="501" y="296"/>
                </a:lnTo>
                <a:lnTo>
                  <a:pt x="521" y="278"/>
                </a:lnTo>
                <a:lnTo>
                  <a:pt x="536" y="260"/>
                </a:lnTo>
                <a:lnTo>
                  <a:pt x="546" y="242"/>
                </a:lnTo>
                <a:lnTo>
                  <a:pt x="551" y="223"/>
                </a:lnTo>
                <a:lnTo>
                  <a:pt x="551" y="202"/>
                </a:lnTo>
                <a:lnTo>
                  <a:pt x="551" y="31"/>
                </a:lnTo>
                <a:lnTo>
                  <a:pt x="550" y="19"/>
                </a:lnTo>
                <a:lnTo>
                  <a:pt x="543" y="9"/>
                </a:lnTo>
                <a:lnTo>
                  <a:pt x="532" y="2"/>
                </a:lnTo>
                <a:lnTo>
                  <a:pt x="519"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1" name="Freeform 29"/>
          <p:cNvSpPr>
            <a:spLocks/>
          </p:cNvSpPr>
          <p:nvPr/>
        </p:nvSpPr>
        <p:spPr bwMode="auto">
          <a:xfrm>
            <a:off x="8127650" y="4445000"/>
            <a:ext cx="549275" cy="763587"/>
          </a:xfrm>
          <a:custGeom>
            <a:avLst/>
            <a:gdLst>
              <a:gd name="T0" fmla="*/ 0 w 487"/>
              <a:gd name="T1" fmla="*/ 2147483646 h 650"/>
              <a:gd name="T2" fmla="*/ 2147483646 w 487"/>
              <a:gd name="T3" fmla="*/ 2147483646 h 650"/>
              <a:gd name="T4" fmla="*/ 2147483646 w 487"/>
              <a:gd name="T5" fmla="*/ 2147483646 h 650"/>
              <a:gd name="T6" fmla="*/ 2147483646 w 487"/>
              <a:gd name="T7" fmla="*/ 2147483646 h 650"/>
              <a:gd name="T8" fmla="*/ 2147483646 w 487"/>
              <a:gd name="T9" fmla="*/ 2147483646 h 650"/>
              <a:gd name="T10" fmla="*/ 2147483646 w 487"/>
              <a:gd name="T11" fmla="*/ 2147483646 h 650"/>
              <a:gd name="T12" fmla="*/ 2147483646 w 487"/>
              <a:gd name="T13" fmla="*/ 2147483646 h 650"/>
              <a:gd name="T14" fmla="*/ 2147483646 w 487"/>
              <a:gd name="T15" fmla="*/ 2147483646 h 650"/>
              <a:gd name="T16" fmla="*/ 2147483646 w 487"/>
              <a:gd name="T17" fmla="*/ 2147483646 h 650"/>
              <a:gd name="T18" fmla="*/ 2147483646 w 487"/>
              <a:gd name="T19" fmla="*/ 2147483646 h 650"/>
              <a:gd name="T20" fmla="*/ 2147483646 w 487"/>
              <a:gd name="T21" fmla="*/ 2147483646 h 650"/>
              <a:gd name="T22" fmla="*/ 2147483646 w 487"/>
              <a:gd name="T23" fmla="*/ 2147483646 h 650"/>
              <a:gd name="T24" fmla="*/ 2147483646 w 487"/>
              <a:gd name="T25" fmla="*/ 2147483646 h 650"/>
              <a:gd name="T26" fmla="*/ 2147483646 w 487"/>
              <a:gd name="T27" fmla="*/ 2147483646 h 650"/>
              <a:gd name="T28" fmla="*/ 2147483646 w 487"/>
              <a:gd name="T29" fmla="*/ 2147483646 h 650"/>
              <a:gd name="T30" fmla="*/ 2147483646 w 487"/>
              <a:gd name="T31" fmla="*/ 2147483646 h 650"/>
              <a:gd name="T32" fmla="*/ 2147483646 w 487"/>
              <a:gd name="T33" fmla="*/ 2147483646 h 650"/>
              <a:gd name="T34" fmla="*/ 2147483646 w 487"/>
              <a:gd name="T35" fmla="*/ 2147483646 h 650"/>
              <a:gd name="T36" fmla="*/ 2147483646 w 487"/>
              <a:gd name="T37" fmla="*/ 2147483646 h 650"/>
              <a:gd name="T38" fmla="*/ 2147483646 w 487"/>
              <a:gd name="T39" fmla="*/ 2147483646 h 650"/>
              <a:gd name="T40" fmla="*/ 2147483646 w 487"/>
              <a:gd name="T41" fmla="*/ 2147483646 h 650"/>
              <a:gd name="T42" fmla="*/ 2147483646 w 487"/>
              <a:gd name="T43" fmla="*/ 2147483646 h 650"/>
              <a:gd name="T44" fmla="*/ 2147483646 w 487"/>
              <a:gd name="T45" fmla="*/ 2147483646 h 650"/>
              <a:gd name="T46" fmla="*/ 2147483646 w 487"/>
              <a:gd name="T47" fmla="*/ 2147483646 h 650"/>
              <a:gd name="T48" fmla="*/ 2147483646 w 487"/>
              <a:gd name="T49" fmla="*/ 2147483646 h 650"/>
              <a:gd name="T50" fmla="*/ 2147483646 w 487"/>
              <a:gd name="T51" fmla="*/ 2147483646 h 650"/>
              <a:gd name="T52" fmla="*/ 2147483646 w 487"/>
              <a:gd name="T53" fmla="*/ 2147483646 h 650"/>
              <a:gd name="T54" fmla="*/ 2147483646 w 487"/>
              <a:gd name="T55" fmla="*/ 2147483646 h 650"/>
              <a:gd name="T56" fmla="*/ 2147483646 w 487"/>
              <a:gd name="T57" fmla="*/ 2147483646 h 650"/>
              <a:gd name="T58" fmla="*/ 2147483646 w 487"/>
              <a:gd name="T59" fmla="*/ 2147483646 h 650"/>
              <a:gd name="T60" fmla="*/ 2147483646 w 487"/>
              <a:gd name="T61" fmla="*/ 2147483646 h 650"/>
              <a:gd name="T62" fmla="*/ 2147483646 w 487"/>
              <a:gd name="T63" fmla="*/ 2147483646 h 650"/>
              <a:gd name="T64" fmla="*/ 2147483646 w 487"/>
              <a:gd name="T65" fmla="*/ 2147483646 h 650"/>
              <a:gd name="T66" fmla="*/ 2147483646 w 487"/>
              <a:gd name="T67" fmla="*/ 2147483646 h 650"/>
              <a:gd name="T68" fmla="*/ 2147483646 w 487"/>
              <a:gd name="T69" fmla="*/ 0 h 650"/>
              <a:gd name="T70" fmla="*/ 2147483646 w 487"/>
              <a:gd name="T71" fmla="*/ 2147483646 h 650"/>
              <a:gd name="T72" fmla="*/ 2147483646 w 487"/>
              <a:gd name="T73" fmla="*/ 2147483646 h 650"/>
              <a:gd name="T74" fmla="*/ 2147483646 w 487"/>
              <a:gd name="T75" fmla="*/ 2147483646 h 650"/>
              <a:gd name="T76" fmla="*/ 2147483646 w 487"/>
              <a:gd name="T77" fmla="*/ 2147483646 h 650"/>
              <a:gd name="T78" fmla="*/ 2147483646 w 487"/>
              <a:gd name="T79" fmla="*/ 2147483646 h 650"/>
              <a:gd name="T80" fmla="*/ 2147483646 w 487"/>
              <a:gd name="T81" fmla="*/ 2147483646 h 650"/>
              <a:gd name="T82" fmla="*/ 2147483646 w 487"/>
              <a:gd name="T83" fmla="*/ 2147483646 h 650"/>
              <a:gd name="T84" fmla="*/ 2147483646 w 487"/>
              <a:gd name="T85" fmla="*/ 2147483646 h 650"/>
              <a:gd name="T86" fmla="*/ 2147483646 w 487"/>
              <a:gd name="T87" fmla="*/ 2147483646 h 650"/>
              <a:gd name="T88" fmla="*/ 2147483646 w 487"/>
              <a:gd name="T89" fmla="*/ 2147483646 h 650"/>
              <a:gd name="T90" fmla="*/ 0 w 487"/>
              <a:gd name="T91" fmla="*/ 2147483646 h 650"/>
              <a:gd name="T92" fmla="*/ 0 w 487"/>
              <a:gd name="T93" fmla="*/ 2147483646 h 6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7" h="650">
                <a:moveTo>
                  <a:pt x="0" y="528"/>
                </a:moveTo>
                <a:lnTo>
                  <a:pt x="1" y="546"/>
                </a:lnTo>
                <a:lnTo>
                  <a:pt x="8" y="563"/>
                </a:lnTo>
                <a:lnTo>
                  <a:pt x="19" y="578"/>
                </a:lnTo>
                <a:lnTo>
                  <a:pt x="34" y="593"/>
                </a:lnTo>
                <a:lnTo>
                  <a:pt x="55" y="608"/>
                </a:lnTo>
                <a:lnTo>
                  <a:pt x="80" y="619"/>
                </a:lnTo>
                <a:lnTo>
                  <a:pt x="109" y="630"/>
                </a:lnTo>
                <a:lnTo>
                  <a:pt x="140" y="639"/>
                </a:lnTo>
                <a:lnTo>
                  <a:pt x="173" y="646"/>
                </a:lnTo>
                <a:lnTo>
                  <a:pt x="208" y="648"/>
                </a:lnTo>
                <a:lnTo>
                  <a:pt x="244" y="650"/>
                </a:lnTo>
                <a:lnTo>
                  <a:pt x="280" y="648"/>
                </a:lnTo>
                <a:lnTo>
                  <a:pt x="314" y="646"/>
                </a:lnTo>
                <a:lnTo>
                  <a:pt x="348" y="639"/>
                </a:lnTo>
                <a:lnTo>
                  <a:pt x="379" y="630"/>
                </a:lnTo>
                <a:lnTo>
                  <a:pt x="407" y="619"/>
                </a:lnTo>
                <a:lnTo>
                  <a:pt x="432" y="608"/>
                </a:lnTo>
                <a:lnTo>
                  <a:pt x="453" y="593"/>
                </a:lnTo>
                <a:lnTo>
                  <a:pt x="469" y="578"/>
                </a:lnTo>
                <a:lnTo>
                  <a:pt x="481" y="563"/>
                </a:lnTo>
                <a:lnTo>
                  <a:pt x="486" y="546"/>
                </a:lnTo>
                <a:lnTo>
                  <a:pt x="487" y="528"/>
                </a:lnTo>
                <a:lnTo>
                  <a:pt x="487" y="122"/>
                </a:lnTo>
                <a:lnTo>
                  <a:pt x="486" y="105"/>
                </a:lnTo>
                <a:lnTo>
                  <a:pt x="481" y="89"/>
                </a:lnTo>
                <a:lnTo>
                  <a:pt x="469" y="72"/>
                </a:lnTo>
                <a:lnTo>
                  <a:pt x="453" y="57"/>
                </a:lnTo>
                <a:lnTo>
                  <a:pt x="432" y="43"/>
                </a:lnTo>
                <a:lnTo>
                  <a:pt x="407" y="30"/>
                </a:lnTo>
                <a:lnTo>
                  <a:pt x="379" y="21"/>
                </a:lnTo>
                <a:lnTo>
                  <a:pt x="348" y="11"/>
                </a:lnTo>
                <a:lnTo>
                  <a:pt x="314" y="6"/>
                </a:lnTo>
                <a:lnTo>
                  <a:pt x="280" y="1"/>
                </a:lnTo>
                <a:lnTo>
                  <a:pt x="244" y="0"/>
                </a:lnTo>
                <a:lnTo>
                  <a:pt x="208" y="1"/>
                </a:lnTo>
                <a:lnTo>
                  <a:pt x="173" y="6"/>
                </a:lnTo>
                <a:lnTo>
                  <a:pt x="140" y="11"/>
                </a:lnTo>
                <a:lnTo>
                  <a:pt x="109" y="21"/>
                </a:lnTo>
                <a:lnTo>
                  <a:pt x="80" y="30"/>
                </a:lnTo>
                <a:lnTo>
                  <a:pt x="55" y="43"/>
                </a:lnTo>
                <a:lnTo>
                  <a:pt x="34" y="57"/>
                </a:lnTo>
                <a:lnTo>
                  <a:pt x="19" y="72"/>
                </a:lnTo>
                <a:lnTo>
                  <a:pt x="8" y="89"/>
                </a:lnTo>
                <a:lnTo>
                  <a:pt x="1" y="105"/>
                </a:lnTo>
                <a:lnTo>
                  <a:pt x="0" y="122"/>
                </a:lnTo>
                <a:lnTo>
                  <a:pt x="0" y="528"/>
                </a:lnTo>
                <a:close/>
              </a:path>
            </a:pathLst>
          </a:custGeom>
          <a:solidFill>
            <a:srgbClr val="FFFFFF"/>
          </a:solidFill>
          <a:ln w="19050" cmpd="sng">
            <a:solidFill>
              <a:srgbClr val="000000"/>
            </a:solidFill>
            <a:prstDash val="solid"/>
            <a:round/>
            <a:headEnd/>
            <a:tailEnd/>
          </a:ln>
        </p:spPr>
        <p:txBody>
          <a:bodyPr/>
          <a:lstStyle/>
          <a:p>
            <a:endParaRPr lang="en-US"/>
          </a:p>
        </p:txBody>
      </p:sp>
      <p:sp>
        <p:nvSpPr>
          <p:cNvPr id="29722" name="Line 30"/>
          <p:cNvSpPr>
            <a:spLocks noChangeShapeType="1"/>
          </p:cNvSpPr>
          <p:nvPr/>
        </p:nvSpPr>
        <p:spPr bwMode="auto">
          <a:xfrm>
            <a:off x="8402288" y="4445000"/>
            <a:ext cx="1587" cy="5349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3" name="Line 31"/>
          <p:cNvSpPr>
            <a:spLocks noChangeShapeType="1"/>
          </p:cNvSpPr>
          <p:nvPr/>
        </p:nvSpPr>
        <p:spPr bwMode="auto">
          <a:xfrm flipV="1">
            <a:off x="8402288" y="4254500"/>
            <a:ext cx="1587" cy="1905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4" name="Rectangle 32"/>
          <p:cNvSpPr>
            <a:spLocks noChangeArrowheads="1"/>
          </p:cNvSpPr>
          <p:nvPr/>
        </p:nvSpPr>
        <p:spPr bwMode="auto">
          <a:xfrm>
            <a:off x="8346725" y="4160837"/>
            <a:ext cx="109538" cy="190500"/>
          </a:xfrm>
          <a:prstGeom prst="rect">
            <a:avLst/>
          </a:prstGeom>
          <a:solidFill>
            <a:srgbClr val="FFFFFF"/>
          </a:solidFill>
          <a:ln w="1905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9725" name="Line 33"/>
          <p:cNvSpPr>
            <a:spLocks noChangeShapeType="1"/>
          </p:cNvSpPr>
          <p:nvPr/>
        </p:nvSpPr>
        <p:spPr bwMode="auto">
          <a:xfrm>
            <a:off x="8311800" y="4300537"/>
            <a:ext cx="182563"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6" name="Line 34"/>
          <p:cNvSpPr>
            <a:spLocks noChangeShapeType="1"/>
          </p:cNvSpPr>
          <p:nvPr/>
        </p:nvSpPr>
        <p:spPr bwMode="auto">
          <a:xfrm>
            <a:off x="8311800" y="4217987"/>
            <a:ext cx="1825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7" name="Freeform 35"/>
          <p:cNvSpPr>
            <a:spLocks/>
          </p:cNvSpPr>
          <p:nvPr/>
        </p:nvSpPr>
        <p:spPr bwMode="auto">
          <a:xfrm>
            <a:off x="8265763" y="4827587"/>
            <a:ext cx="274637" cy="150813"/>
          </a:xfrm>
          <a:custGeom>
            <a:avLst/>
            <a:gdLst>
              <a:gd name="T0" fmla="*/ 0 w 244"/>
              <a:gd name="T1" fmla="*/ 0 h 128"/>
              <a:gd name="T2" fmla="*/ 0 w 244"/>
              <a:gd name="T3" fmla="*/ 2147483646 h 128"/>
              <a:gd name="T4" fmla="*/ 2147483646 w 244"/>
              <a:gd name="T5" fmla="*/ 2147483646 h 128"/>
              <a:gd name="T6" fmla="*/ 2147483646 w 244"/>
              <a:gd name="T7" fmla="*/ 2147483646 h 128"/>
              <a:gd name="T8" fmla="*/ 2147483646 w 244"/>
              <a:gd name="T9" fmla="*/ 2147483646 h 128"/>
              <a:gd name="T10" fmla="*/ 2147483646 w 244"/>
              <a:gd name="T11" fmla="*/ 2147483646 h 128"/>
              <a:gd name="T12" fmla="*/ 2147483646 w 244"/>
              <a:gd name="T13" fmla="*/ 2147483646 h 128"/>
              <a:gd name="T14" fmla="*/ 2147483646 w 244"/>
              <a:gd name="T15" fmla="*/ 2147483646 h 128"/>
              <a:gd name="T16" fmla="*/ 2147483646 w 244"/>
              <a:gd name="T17" fmla="*/ 2147483646 h 128"/>
              <a:gd name="T18" fmla="*/ 2147483646 w 244"/>
              <a:gd name="T19" fmla="*/ 0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4" h="128">
                <a:moveTo>
                  <a:pt x="0" y="0"/>
                </a:moveTo>
                <a:lnTo>
                  <a:pt x="0" y="97"/>
                </a:lnTo>
                <a:lnTo>
                  <a:pt x="33" y="112"/>
                </a:lnTo>
                <a:lnTo>
                  <a:pt x="68" y="123"/>
                </a:lnTo>
                <a:lnTo>
                  <a:pt x="104" y="128"/>
                </a:lnTo>
                <a:lnTo>
                  <a:pt x="140" y="128"/>
                </a:lnTo>
                <a:lnTo>
                  <a:pt x="176" y="123"/>
                </a:lnTo>
                <a:lnTo>
                  <a:pt x="210" y="112"/>
                </a:lnTo>
                <a:lnTo>
                  <a:pt x="244" y="97"/>
                </a:lnTo>
                <a:lnTo>
                  <a:pt x="244"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8" name="Freeform 36"/>
          <p:cNvSpPr>
            <a:spLocks/>
          </p:cNvSpPr>
          <p:nvPr/>
        </p:nvSpPr>
        <p:spPr bwMode="auto">
          <a:xfrm>
            <a:off x="8402288" y="5246687"/>
            <a:ext cx="231775" cy="222250"/>
          </a:xfrm>
          <a:custGeom>
            <a:avLst/>
            <a:gdLst>
              <a:gd name="T0" fmla="*/ 0 w 205"/>
              <a:gd name="T1" fmla="*/ 0 h 189"/>
              <a:gd name="T2" fmla="*/ 0 w 205"/>
              <a:gd name="T3" fmla="*/ 2147483646 h 189"/>
              <a:gd name="T4" fmla="*/ 2147483646 w 205"/>
              <a:gd name="T5" fmla="*/ 2147483646 h 189"/>
              <a:gd name="T6" fmla="*/ 0 60000 65536"/>
              <a:gd name="T7" fmla="*/ 0 60000 65536"/>
              <a:gd name="T8" fmla="*/ 0 60000 65536"/>
            </a:gdLst>
            <a:ahLst/>
            <a:cxnLst>
              <a:cxn ang="T6">
                <a:pos x="T0" y="T1"/>
              </a:cxn>
              <a:cxn ang="T7">
                <a:pos x="T2" y="T3"/>
              </a:cxn>
              <a:cxn ang="T8">
                <a:pos x="T4" y="T5"/>
              </a:cxn>
            </a:cxnLst>
            <a:rect l="0" t="0" r="r" b="b"/>
            <a:pathLst>
              <a:path w="205" h="189">
                <a:moveTo>
                  <a:pt x="0" y="0"/>
                </a:moveTo>
                <a:lnTo>
                  <a:pt x="0" y="189"/>
                </a:lnTo>
                <a:lnTo>
                  <a:pt x="205" y="189"/>
                </a:lnTo>
              </a:path>
            </a:pathLst>
          </a:custGeom>
          <a:noFill/>
          <a:ln w="19050"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9" name="Line 37"/>
          <p:cNvSpPr>
            <a:spLocks noChangeShapeType="1"/>
          </p:cNvSpPr>
          <p:nvPr/>
        </p:nvSpPr>
        <p:spPr bwMode="auto">
          <a:xfrm>
            <a:off x="7797450" y="4641850"/>
            <a:ext cx="323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730" name="Group 38"/>
          <p:cNvGrpSpPr>
            <a:grpSpLocks/>
          </p:cNvGrpSpPr>
          <p:nvPr/>
        </p:nvGrpSpPr>
        <p:grpSpPr bwMode="auto">
          <a:xfrm>
            <a:off x="3606450" y="5440362"/>
            <a:ext cx="457200" cy="357188"/>
            <a:chOff x="2089" y="1549"/>
            <a:chExt cx="288" cy="225"/>
          </a:xfrm>
        </p:grpSpPr>
        <p:sp>
          <p:nvSpPr>
            <p:cNvPr id="29734" name="Freeform 39"/>
            <p:cNvSpPr>
              <a:spLocks/>
            </p:cNvSpPr>
            <p:nvPr/>
          </p:nvSpPr>
          <p:spPr bwMode="auto">
            <a:xfrm>
              <a:off x="2089" y="1630"/>
              <a:ext cx="288" cy="144"/>
            </a:xfrm>
            <a:custGeom>
              <a:avLst/>
              <a:gdLst>
                <a:gd name="T0" fmla="*/ 0 w 288"/>
                <a:gd name="T1" fmla="*/ 0 h 144"/>
                <a:gd name="T2" fmla="*/ 288 w 288"/>
                <a:gd name="T3" fmla="*/ 144 h 144"/>
                <a:gd name="T4" fmla="*/ 288 w 288"/>
                <a:gd name="T5" fmla="*/ 0 h 144"/>
                <a:gd name="T6" fmla="*/ 0 w 288"/>
                <a:gd name="T7" fmla="*/ 144 h 144"/>
                <a:gd name="T8" fmla="*/ 0 w 288"/>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144">
                  <a:moveTo>
                    <a:pt x="0" y="0"/>
                  </a:moveTo>
                  <a:lnTo>
                    <a:pt x="288" y="144"/>
                  </a:lnTo>
                  <a:lnTo>
                    <a:pt x="288" y="0"/>
                  </a:lnTo>
                  <a:lnTo>
                    <a:pt x="0" y="144"/>
                  </a:lnTo>
                  <a:lnTo>
                    <a:pt x="0" y="0"/>
                  </a:lnTo>
                  <a:close/>
                </a:path>
              </a:pathLst>
            </a:custGeom>
            <a:solidFill>
              <a:srgbClr val="FFFFFF"/>
            </a:solidFill>
            <a:ln w="12700" cmpd="sng">
              <a:solidFill>
                <a:srgbClr val="000000"/>
              </a:solidFill>
              <a:prstDash val="solid"/>
              <a:round/>
              <a:headEnd/>
              <a:tailEnd/>
            </a:ln>
          </p:spPr>
          <p:txBody>
            <a:bodyPr/>
            <a:lstStyle/>
            <a:p>
              <a:endParaRPr lang="en-US"/>
            </a:p>
          </p:txBody>
        </p:sp>
        <p:sp>
          <p:nvSpPr>
            <p:cNvPr id="29735" name="Freeform 40"/>
            <p:cNvSpPr>
              <a:spLocks/>
            </p:cNvSpPr>
            <p:nvPr/>
          </p:nvSpPr>
          <p:spPr bwMode="auto">
            <a:xfrm>
              <a:off x="2175" y="1549"/>
              <a:ext cx="116" cy="25"/>
            </a:xfrm>
            <a:custGeom>
              <a:avLst/>
              <a:gdLst>
                <a:gd name="T0" fmla="*/ 0 w 116"/>
                <a:gd name="T1" fmla="*/ 25 h 25"/>
                <a:gd name="T2" fmla="*/ 8 w 116"/>
                <a:gd name="T3" fmla="*/ 16 h 25"/>
                <a:gd name="T4" fmla="*/ 22 w 116"/>
                <a:gd name="T5" fmla="*/ 6 h 25"/>
                <a:gd name="T6" fmla="*/ 39 w 116"/>
                <a:gd name="T7" fmla="*/ 2 h 25"/>
                <a:gd name="T8" fmla="*/ 58 w 116"/>
                <a:gd name="T9" fmla="*/ 0 h 25"/>
                <a:gd name="T10" fmla="*/ 77 w 116"/>
                <a:gd name="T11" fmla="*/ 2 h 25"/>
                <a:gd name="T12" fmla="*/ 94 w 116"/>
                <a:gd name="T13" fmla="*/ 6 h 25"/>
                <a:gd name="T14" fmla="*/ 108 w 116"/>
                <a:gd name="T15" fmla="*/ 16 h 25"/>
                <a:gd name="T16" fmla="*/ 116 w 116"/>
                <a:gd name="T17" fmla="*/ 25 h 25"/>
                <a:gd name="T18" fmla="*/ 0 w 116"/>
                <a:gd name="T19" fmla="*/ 25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25">
                  <a:moveTo>
                    <a:pt x="0" y="25"/>
                  </a:moveTo>
                  <a:lnTo>
                    <a:pt x="8" y="16"/>
                  </a:lnTo>
                  <a:lnTo>
                    <a:pt x="22" y="6"/>
                  </a:lnTo>
                  <a:lnTo>
                    <a:pt x="39" y="2"/>
                  </a:lnTo>
                  <a:lnTo>
                    <a:pt x="58" y="0"/>
                  </a:lnTo>
                  <a:lnTo>
                    <a:pt x="77" y="2"/>
                  </a:lnTo>
                  <a:lnTo>
                    <a:pt x="94" y="6"/>
                  </a:lnTo>
                  <a:lnTo>
                    <a:pt x="108" y="16"/>
                  </a:lnTo>
                  <a:lnTo>
                    <a:pt x="116" y="25"/>
                  </a:lnTo>
                  <a:lnTo>
                    <a:pt x="0" y="25"/>
                  </a:lnTo>
                  <a:close/>
                </a:path>
              </a:pathLst>
            </a:custGeom>
            <a:solidFill>
              <a:srgbClr val="FFFFFF"/>
            </a:solidFill>
            <a:ln w="12700" cmpd="sng">
              <a:solidFill>
                <a:srgbClr val="000000"/>
              </a:solidFill>
              <a:prstDash val="solid"/>
              <a:round/>
              <a:headEnd/>
              <a:tailEnd/>
            </a:ln>
          </p:spPr>
          <p:txBody>
            <a:bodyPr/>
            <a:lstStyle/>
            <a:p>
              <a:endParaRPr lang="en-US"/>
            </a:p>
          </p:txBody>
        </p:sp>
        <p:sp>
          <p:nvSpPr>
            <p:cNvPr id="29736" name="Line 41"/>
            <p:cNvSpPr>
              <a:spLocks noChangeShapeType="1"/>
            </p:cNvSpPr>
            <p:nvPr/>
          </p:nvSpPr>
          <p:spPr bwMode="auto">
            <a:xfrm flipV="1">
              <a:off x="2233" y="1574"/>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31" name="Text Box 44"/>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9732" name="Rectangle 45"/>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3" name="TextBox 42"/>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2" name="TextBox 1"/>
          <p:cNvSpPr txBox="1"/>
          <p:nvPr/>
        </p:nvSpPr>
        <p:spPr>
          <a:xfrm>
            <a:off x="1330324" y="768350"/>
            <a:ext cx="7737475" cy="461665"/>
          </a:xfrm>
          <a:prstGeom prst="rect">
            <a:avLst/>
          </a:prstGeom>
          <a:noFill/>
        </p:spPr>
        <p:txBody>
          <a:bodyPr wrap="square" rtlCol="0">
            <a:spAutoFit/>
          </a:bodyPr>
          <a:lstStyle/>
          <a:p>
            <a:pPr algn="ctr"/>
            <a:r>
              <a:rPr lang="en-US" b="1" dirty="0" smtClean="0">
                <a:latin typeface="Calibri" panose="020F0502020204030204" pitchFamily="34" charset="0"/>
              </a:rPr>
              <a:t>Workshop 1 </a:t>
            </a:r>
            <a:endParaRPr lang="en-US" b="1" dirty="0">
              <a:latin typeface="Calibri" panose="020F0502020204030204" pitchFamily="34" charset="0"/>
            </a:endParaRPr>
          </a:p>
        </p:txBody>
      </p:sp>
    </p:spTree>
    <p:extLst>
      <p:ext uri="{BB962C8B-B14F-4D97-AF65-F5344CB8AC3E}">
        <p14:creationId xmlns:p14="http://schemas.microsoft.com/office/powerpoint/2010/main" val="15015165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5"/>
          <p:cNvSpPr txBox="1">
            <a:spLocks noChangeArrowheads="1"/>
          </p:cNvSpPr>
          <p:nvPr/>
        </p:nvSpPr>
        <p:spPr bwMode="auto">
          <a:xfrm>
            <a:off x="1371600" y="708820"/>
            <a:ext cx="769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400" b="1" dirty="0" smtClean="0">
                <a:solidFill>
                  <a:srgbClr val="3333CC"/>
                </a:solidFill>
                <a:latin typeface="Calibri" panose="020F0502020204030204" pitchFamily="34" charset="0"/>
              </a:rPr>
              <a:t>Solution</a:t>
            </a:r>
            <a:r>
              <a:rPr lang="en-US" altLang="en-US" sz="2400" b="1" dirty="0" smtClean="0">
                <a:latin typeface="Calibri" panose="020F0502020204030204" pitchFamily="34" charset="0"/>
              </a:rPr>
              <a:t> - The </a:t>
            </a:r>
            <a:r>
              <a:rPr lang="en-US" altLang="en-US" sz="2400" b="1" dirty="0">
                <a:latin typeface="Calibri" panose="020F0502020204030204" pitchFamily="34" charset="0"/>
              </a:rPr>
              <a:t>design will define a boundary of the operating window - </a:t>
            </a:r>
            <a:r>
              <a:rPr lang="en-US" altLang="en-US" sz="2400" b="1" dirty="0">
                <a:solidFill>
                  <a:srgbClr val="FF0000"/>
                </a:solidFill>
                <a:latin typeface="Calibri" panose="020F0502020204030204" pitchFamily="34" charset="0"/>
              </a:rPr>
              <a:t>Worst case</a:t>
            </a:r>
            <a:r>
              <a:rPr lang="en-US" altLang="en-US" sz="2400" b="1" dirty="0">
                <a:latin typeface="Calibri" panose="020F0502020204030204" pitchFamily="34" charset="0"/>
              </a:rPr>
              <a:t> gives the largest pump. </a:t>
            </a:r>
          </a:p>
        </p:txBody>
      </p:sp>
      <p:sp>
        <p:nvSpPr>
          <p:cNvPr id="31748" name="Text Box 6"/>
          <p:cNvSpPr txBox="1">
            <a:spLocks noChangeArrowheads="1"/>
          </p:cNvSpPr>
          <p:nvPr/>
        </p:nvSpPr>
        <p:spPr bwMode="auto">
          <a:xfrm>
            <a:off x="1371600" y="5356226"/>
            <a:ext cx="7772400" cy="1477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b="1" dirty="0">
                <a:latin typeface="Calibri" panose="020F0502020204030204" pitchFamily="34" charset="0"/>
              </a:rPr>
              <a:t>What variables must we determine?  </a:t>
            </a:r>
          </a:p>
          <a:p>
            <a:pPr>
              <a:spcBef>
                <a:spcPct val="50000"/>
              </a:spcBef>
              <a:buFontTx/>
              <a:buNone/>
            </a:pPr>
            <a:r>
              <a:rPr lang="en-US" altLang="en-US" sz="2000" b="1" dirty="0">
                <a:latin typeface="Calibri" panose="020F0502020204030204" pitchFamily="34" charset="0"/>
              </a:rPr>
              <a:t>- Pipe diameter - </a:t>
            </a:r>
            <a:r>
              <a:rPr lang="en-US" altLang="en-US" sz="2000" b="1" dirty="0">
                <a:solidFill>
                  <a:schemeClr val="accent2"/>
                </a:solidFill>
                <a:latin typeface="Calibri" panose="020F0502020204030204" pitchFamily="34" charset="0"/>
              </a:rPr>
              <a:t>by guideline </a:t>
            </a:r>
            <a:r>
              <a:rPr lang="en-US" altLang="en-US" sz="2000" b="1" dirty="0" smtClean="0">
                <a:solidFill>
                  <a:schemeClr val="accent2"/>
                </a:solidFill>
                <a:latin typeface="Calibri" panose="020F0502020204030204" pitchFamily="34" charset="0"/>
              </a:rPr>
              <a:t>liquid velocity </a:t>
            </a:r>
            <a:r>
              <a:rPr lang="en-US" altLang="en-US" sz="2000" b="1" dirty="0" smtClean="0">
                <a:solidFill>
                  <a:schemeClr val="accent2"/>
                </a:solidFill>
                <a:latin typeface="Calibri" panose="020F0502020204030204" pitchFamily="34" charset="0"/>
                <a:cs typeface="Times New Roman" panose="02020603050405020304" pitchFamily="18" charset="0"/>
              </a:rPr>
              <a:t>≈</a:t>
            </a:r>
            <a:r>
              <a:rPr lang="en-US" altLang="en-US" sz="2000" b="1" dirty="0" smtClean="0">
                <a:solidFill>
                  <a:schemeClr val="accent2"/>
                </a:solidFill>
                <a:latin typeface="Calibri" panose="020F0502020204030204" pitchFamily="34" charset="0"/>
              </a:rPr>
              <a:t> </a:t>
            </a:r>
            <a:r>
              <a:rPr lang="en-US" altLang="en-US" sz="2000" b="1" dirty="0">
                <a:solidFill>
                  <a:schemeClr val="accent2"/>
                </a:solidFill>
                <a:latin typeface="Calibri" panose="020F0502020204030204" pitchFamily="34" charset="0"/>
              </a:rPr>
              <a:t>1 </a:t>
            </a:r>
            <a:r>
              <a:rPr lang="en-US" altLang="en-US" sz="2000" b="1" dirty="0" smtClean="0">
                <a:solidFill>
                  <a:schemeClr val="accent2"/>
                </a:solidFill>
                <a:latin typeface="Calibri" panose="020F0502020204030204" pitchFamily="34" charset="0"/>
              </a:rPr>
              <a:t>m/s ( </a:t>
            </a:r>
            <a:r>
              <a:rPr lang="en-US" altLang="en-US" sz="2000" b="1" dirty="0">
                <a:solidFill>
                  <a:schemeClr val="accent2"/>
                </a:solidFill>
                <a:latin typeface="Calibri" panose="020F0502020204030204" pitchFamily="34" charset="0"/>
              </a:rPr>
              <a:t>Gas: 30 m/s)</a:t>
            </a:r>
          </a:p>
          <a:p>
            <a:pPr>
              <a:spcBef>
                <a:spcPct val="0"/>
              </a:spcBef>
              <a:buFontTx/>
              <a:buNone/>
            </a:pPr>
            <a:r>
              <a:rPr lang="en-US" altLang="en-US" sz="2000" b="1" dirty="0">
                <a:latin typeface="Calibri" panose="020F0502020204030204" pitchFamily="34" charset="0"/>
              </a:rPr>
              <a:t>- Pump horsepower - </a:t>
            </a:r>
            <a:r>
              <a:rPr lang="en-US" altLang="en-US" sz="2000" b="1" dirty="0">
                <a:solidFill>
                  <a:schemeClr val="accent2"/>
                </a:solidFill>
                <a:latin typeface="Calibri" panose="020F0502020204030204" pitchFamily="34" charset="0"/>
              </a:rPr>
              <a:t>from</a:t>
            </a:r>
            <a:r>
              <a:rPr lang="en-US" altLang="en-US" sz="2000" b="1" dirty="0">
                <a:latin typeface="Calibri" panose="020F0502020204030204" pitchFamily="34" charset="0"/>
              </a:rPr>
              <a:t> </a:t>
            </a:r>
            <a:r>
              <a:rPr lang="en-US" altLang="en-US" sz="2000" b="1" dirty="0">
                <a:solidFill>
                  <a:schemeClr val="accent2"/>
                </a:solidFill>
                <a:latin typeface="Calibri" panose="020F0502020204030204" pitchFamily="34" charset="0"/>
              </a:rPr>
              <a:t>highest flow rate and  P</a:t>
            </a:r>
            <a:r>
              <a:rPr lang="en-US" altLang="en-US" sz="2000" b="1" baseline="-25000" dirty="0">
                <a:solidFill>
                  <a:schemeClr val="accent2"/>
                </a:solidFill>
                <a:latin typeface="Calibri" panose="020F0502020204030204" pitchFamily="34" charset="0"/>
              </a:rPr>
              <a:t>P </a:t>
            </a:r>
            <a:r>
              <a:rPr lang="en-US" altLang="en-US" sz="2000" b="1" dirty="0">
                <a:solidFill>
                  <a:schemeClr val="accent2"/>
                </a:solidFill>
                <a:latin typeface="Calibri" panose="020F0502020204030204" pitchFamily="34" charset="0"/>
              </a:rPr>
              <a:t>and </a:t>
            </a:r>
          </a:p>
          <a:p>
            <a:pPr>
              <a:spcBef>
                <a:spcPct val="0"/>
              </a:spcBef>
              <a:buFontTx/>
              <a:buNone/>
            </a:pPr>
            <a:r>
              <a:rPr lang="en-US" altLang="en-US" sz="2000" b="1" dirty="0">
                <a:solidFill>
                  <a:schemeClr val="accent2"/>
                </a:solidFill>
                <a:latin typeface="Calibri" panose="020F0502020204030204" pitchFamily="34" charset="0"/>
              </a:rPr>
              <a:t>		        the lowest suction pressure</a:t>
            </a:r>
          </a:p>
        </p:txBody>
      </p:sp>
      <p:sp>
        <p:nvSpPr>
          <p:cNvPr id="31749" name="Freeform 7"/>
          <p:cNvSpPr>
            <a:spLocks noEditPoints="1"/>
          </p:cNvSpPr>
          <p:nvPr/>
        </p:nvSpPr>
        <p:spPr bwMode="auto">
          <a:xfrm>
            <a:off x="2667000" y="4027488"/>
            <a:ext cx="457200" cy="503237"/>
          </a:xfrm>
          <a:custGeom>
            <a:avLst/>
            <a:gdLst>
              <a:gd name="T0" fmla="*/ 0 w 576"/>
              <a:gd name="T1" fmla="*/ 2147483646 h 633"/>
              <a:gd name="T2" fmla="*/ 2147483646 w 576"/>
              <a:gd name="T3" fmla="*/ 2147483646 h 633"/>
              <a:gd name="T4" fmla="*/ 2147483646 w 576"/>
              <a:gd name="T5" fmla="*/ 2147483646 h 633"/>
              <a:gd name="T6" fmla="*/ 2147483646 w 576"/>
              <a:gd name="T7" fmla="*/ 2147483646 h 633"/>
              <a:gd name="T8" fmla="*/ 2147483646 w 576"/>
              <a:gd name="T9" fmla="*/ 2147483646 h 633"/>
              <a:gd name="T10" fmla="*/ 2147483646 w 576"/>
              <a:gd name="T11" fmla="*/ 2147483646 h 633"/>
              <a:gd name="T12" fmla="*/ 2147483646 w 576"/>
              <a:gd name="T13" fmla="*/ 2147483646 h 633"/>
              <a:gd name="T14" fmla="*/ 2147483646 w 576"/>
              <a:gd name="T15" fmla="*/ 2147483646 h 633"/>
              <a:gd name="T16" fmla="*/ 2147483646 w 576"/>
              <a:gd name="T17" fmla="*/ 2147483646 h 633"/>
              <a:gd name="T18" fmla="*/ 2147483646 w 576"/>
              <a:gd name="T19" fmla="*/ 2147483646 h 633"/>
              <a:gd name="T20" fmla="*/ 2147483646 w 576"/>
              <a:gd name="T21" fmla="*/ 0 h 633"/>
              <a:gd name="T22" fmla="*/ 2147483646 w 576"/>
              <a:gd name="T23" fmla="*/ 2147483646 h 633"/>
              <a:gd name="T24" fmla="*/ 2147483646 w 576"/>
              <a:gd name="T25" fmla="*/ 2147483646 h 633"/>
              <a:gd name="T26" fmla="*/ 2147483646 w 576"/>
              <a:gd name="T27" fmla="*/ 2147483646 h 633"/>
              <a:gd name="T28" fmla="*/ 2147483646 w 576"/>
              <a:gd name="T29" fmla="*/ 2147483646 h 633"/>
              <a:gd name="T30" fmla="*/ 2147483646 w 576"/>
              <a:gd name="T31" fmla="*/ 2147483646 h 633"/>
              <a:gd name="T32" fmla="*/ 2147483646 w 576"/>
              <a:gd name="T33" fmla="*/ 2147483646 h 633"/>
              <a:gd name="T34" fmla="*/ 2147483646 w 576"/>
              <a:gd name="T35" fmla="*/ 2147483646 h 633"/>
              <a:gd name="T36" fmla="*/ 2147483646 w 576"/>
              <a:gd name="T37" fmla="*/ 2147483646 h 633"/>
              <a:gd name="T38" fmla="*/ 2147483646 w 576"/>
              <a:gd name="T39" fmla="*/ 2147483646 h 633"/>
              <a:gd name="T40" fmla="*/ 2147483646 w 576"/>
              <a:gd name="T41" fmla="*/ 2147483646 h 633"/>
              <a:gd name="T42" fmla="*/ 2147483646 w 576"/>
              <a:gd name="T43" fmla="*/ 2147483646 h 633"/>
              <a:gd name="T44" fmla="*/ 2147483646 w 576"/>
              <a:gd name="T45" fmla="*/ 2147483646 h 633"/>
              <a:gd name="T46" fmla="*/ 2147483646 w 576"/>
              <a:gd name="T47" fmla="*/ 2147483646 h 633"/>
              <a:gd name="T48" fmla="*/ 2147483646 w 576"/>
              <a:gd name="T49" fmla="*/ 2147483646 h 633"/>
              <a:gd name="T50" fmla="*/ 2147483646 w 576"/>
              <a:gd name="T51" fmla="*/ 2147483646 h 633"/>
              <a:gd name="T52" fmla="*/ 2147483646 w 576"/>
              <a:gd name="T53" fmla="*/ 2147483646 h 633"/>
              <a:gd name="T54" fmla="*/ 2147483646 w 576"/>
              <a:gd name="T55" fmla="*/ 2147483646 h 633"/>
              <a:gd name="T56" fmla="*/ 2147483646 w 576"/>
              <a:gd name="T57" fmla="*/ 2147483646 h 633"/>
              <a:gd name="T58" fmla="*/ 2147483646 w 576"/>
              <a:gd name="T59" fmla="*/ 2147483646 h 633"/>
              <a:gd name="T60" fmla="*/ 2147483646 w 576"/>
              <a:gd name="T61" fmla="*/ 2147483646 h 633"/>
              <a:gd name="T62" fmla="*/ 2147483646 w 576"/>
              <a:gd name="T63" fmla="*/ 2147483646 h 633"/>
              <a:gd name="T64" fmla="*/ 2147483646 w 576"/>
              <a:gd name="T65" fmla="*/ 2147483646 h 633"/>
              <a:gd name="T66" fmla="*/ 2147483646 w 576"/>
              <a:gd name="T67" fmla="*/ 2147483646 h 633"/>
              <a:gd name="T68" fmla="*/ 2147483646 w 576"/>
              <a:gd name="T69" fmla="*/ 2147483646 h 633"/>
              <a:gd name="T70" fmla="*/ 2147483646 w 576"/>
              <a:gd name="T71" fmla="*/ 2147483646 h 633"/>
              <a:gd name="T72" fmla="*/ 2147483646 w 576"/>
              <a:gd name="T73" fmla="*/ 2147483646 h 633"/>
              <a:gd name="T74" fmla="*/ 2147483646 w 576"/>
              <a:gd name="T75" fmla="*/ 2147483646 h 633"/>
              <a:gd name="T76" fmla="*/ 2147483646 w 576"/>
              <a:gd name="T77" fmla="*/ 2147483646 h 633"/>
              <a:gd name="T78" fmla="*/ 2147483646 w 576"/>
              <a:gd name="T79" fmla="*/ 2147483646 h 633"/>
              <a:gd name="T80" fmla="*/ 0 w 576"/>
              <a:gd name="T81" fmla="*/ 2147483646 h 633"/>
              <a:gd name="T82" fmla="*/ 2147483646 w 576"/>
              <a:gd name="T83" fmla="*/ 2147483646 h 633"/>
              <a:gd name="T84" fmla="*/ 0 w 576"/>
              <a:gd name="T85" fmla="*/ 2147483646 h 633"/>
              <a:gd name="T86" fmla="*/ 2147483646 w 576"/>
              <a:gd name="T87" fmla="*/ 2147483646 h 633"/>
              <a:gd name="T88" fmla="*/ 2147483646 w 576"/>
              <a:gd name="T89" fmla="*/ 2147483646 h 633"/>
              <a:gd name="T90" fmla="*/ 2147483646 w 576"/>
              <a:gd name="T91" fmla="*/ 2147483646 h 633"/>
              <a:gd name="T92" fmla="*/ 2147483646 w 576"/>
              <a:gd name="T93" fmla="*/ 2147483646 h 633"/>
              <a:gd name="T94" fmla="*/ 2147483646 w 576"/>
              <a:gd name="T95" fmla="*/ 2147483646 h 633"/>
              <a:gd name="T96" fmla="*/ 2147483646 w 576"/>
              <a:gd name="T97" fmla="*/ 2147483646 h 633"/>
              <a:gd name="T98" fmla="*/ 2147483646 w 576"/>
              <a:gd name="T99" fmla="*/ 2147483646 h 633"/>
              <a:gd name="T100" fmla="*/ 2147483646 w 576"/>
              <a:gd name="T101" fmla="*/ 2147483646 h 633"/>
              <a:gd name="T102" fmla="*/ 2147483646 w 576"/>
              <a:gd name="T103" fmla="*/ 2147483646 h 6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 h="633">
                <a:moveTo>
                  <a:pt x="0" y="288"/>
                </a:moveTo>
                <a:lnTo>
                  <a:pt x="4" y="244"/>
                </a:lnTo>
                <a:lnTo>
                  <a:pt x="14" y="200"/>
                </a:lnTo>
                <a:lnTo>
                  <a:pt x="31" y="157"/>
                </a:lnTo>
                <a:lnTo>
                  <a:pt x="56" y="119"/>
                </a:lnTo>
                <a:lnTo>
                  <a:pt x="85" y="84"/>
                </a:lnTo>
                <a:lnTo>
                  <a:pt x="119" y="56"/>
                </a:lnTo>
                <a:lnTo>
                  <a:pt x="158" y="33"/>
                </a:lnTo>
                <a:lnTo>
                  <a:pt x="200" y="15"/>
                </a:lnTo>
                <a:lnTo>
                  <a:pt x="242" y="4"/>
                </a:lnTo>
                <a:lnTo>
                  <a:pt x="288" y="0"/>
                </a:lnTo>
                <a:lnTo>
                  <a:pt x="332" y="4"/>
                </a:lnTo>
                <a:lnTo>
                  <a:pt x="376" y="15"/>
                </a:lnTo>
                <a:lnTo>
                  <a:pt x="418" y="33"/>
                </a:lnTo>
                <a:lnTo>
                  <a:pt x="457" y="56"/>
                </a:lnTo>
                <a:lnTo>
                  <a:pt x="491" y="84"/>
                </a:lnTo>
                <a:lnTo>
                  <a:pt x="520" y="119"/>
                </a:lnTo>
                <a:lnTo>
                  <a:pt x="545" y="157"/>
                </a:lnTo>
                <a:lnTo>
                  <a:pt x="562" y="200"/>
                </a:lnTo>
                <a:lnTo>
                  <a:pt x="572" y="244"/>
                </a:lnTo>
                <a:lnTo>
                  <a:pt x="576" y="288"/>
                </a:lnTo>
                <a:lnTo>
                  <a:pt x="572" y="334"/>
                </a:lnTo>
                <a:lnTo>
                  <a:pt x="562" y="378"/>
                </a:lnTo>
                <a:lnTo>
                  <a:pt x="545" y="418"/>
                </a:lnTo>
                <a:lnTo>
                  <a:pt x="520" y="459"/>
                </a:lnTo>
                <a:lnTo>
                  <a:pt x="491" y="491"/>
                </a:lnTo>
                <a:lnTo>
                  <a:pt x="457" y="522"/>
                </a:lnTo>
                <a:lnTo>
                  <a:pt x="418" y="545"/>
                </a:lnTo>
                <a:lnTo>
                  <a:pt x="376" y="562"/>
                </a:lnTo>
                <a:lnTo>
                  <a:pt x="332" y="574"/>
                </a:lnTo>
                <a:lnTo>
                  <a:pt x="288" y="576"/>
                </a:lnTo>
                <a:lnTo>
                  <a:pt x="242" y="574"/>
                </a:lnTo>
                <a:lnTo>
                  <a:pt x="200" y="562"/>
                </a:lnTo>
                <a:lnTo>
                  <a:pt x="158" y="545"/>
                </a:lnTo>
                <a:lnTo>
                  <a:pt x="119" y="522"/>
                </a:lnTo>
                <a:lnTo>
                  <a:pt x="85" y="491"/>
                </a:lnTo>
                <a:lnTo>
                  <a:pt x="56" y="459"/>
                </a:lnTo>
                <a:lnTo>
                  <a:pt x="31" y="418"/>
                </a:lnTo>
                <a:lnTo>
                  <a:pt x="14" y="378"/>
                </a:lnTo>
                <a:lnTo>
                  <a:pt x="4" y="334"/>
                </a:lnTo>
                <a:lnTo>
                  <a:pt x="0" y="288"/>
                </a:lnTo>
                <a:close/>
                <a:moveTo>
                  <a:pt x="144" y="535"/>
                </a:moveTo>
                <a:lnTo>
                  <a:pt x="0" y="633"/>
                </a:lnTo>
                <a:lnTo>
                  <a:pt x="576" y="633"/>
                </a:lnTo>
                <a:lnTo>
                  <a:pt x="432" y="535"/>
                </a:lnTo>
                <a:lnTo>
                  <a:pt x="393" y="556"/>
                </a:lnTo>
                <a:lnTo>
                  <a:pt x="351" y="568"/>
                </a:lnTo>
                <a:lnTo>
                  <a:pt x="309" y="576"/>
                </a:lnTo>
                <a:lnTo>
                  <a:pt x="267" y="576"/>
                </a:lnTo>
                <a:lnTo>
                  <a:pt x="223" y="568"/>
                </a:lnTo>
                <a:lnTo>
                  <a:pt x="183" y="556"/>
                </a:lnTo>
                <a:lnTo>
                  <a:pt x="144" y="535"/>
                </a:lnTo>
                <a:close/>
              </a:path>
            </a:pathLst>
          </a:custGeom>
          <a:solidFill>
            <a:srgbClr val="FFFFFF"/>
          </a:solidFill>
          <a:ln w="19050" cmpd="sng">
            <a:solidFill>
              <a:srgbClr val="000000"/>
            </a:solidFill>
            <a:prstDash val="solid"/>
            <a:round/>
            <a:headEnd/>
            <a:tailEnd/>
          </a:ln>
        </p:spPr>
        <p:txBody>
          <a:bodyPr/>
          <a:lstStyle/>
          <a:p>
            <a:endParaRPr lang="en-US">
              <a:latin typeface="Calibri" panose="020F0502020204030204" pitchFamily="34" charset="0"/>
            </a:endParaRPr>
          </a:p>
        </p:txBody>
      </p:sp>
      <p:sp>
        <p:nvSpPr>
          <p:cNvPr id="31750" name="Line 8"/>
          <p:cNvSpPr>
            <a:spLocks noChangeShapeType="1"/>
          </p:cNvSpPr>
          <p:nvPr/>
        </p:nvSpPr>
        <p:spPr bwMode="auto">
          <a:xfrm>
            <a:off x="2438400" y="4256088"/>
            <a:ext cx="3968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1751" name="Freeform 9"/>
          <p:cNvSpPr>
            <a:spLocks/>
          </p:cNvSpPr>
          <p:nvPr/>
        </p:nvSpPr>
        <p:spPr bwMode="auto">
          <a:xfrm>
            <a:off x="2825750" y="4221163"/>
            <a:ext cx="69850" cy="69850"/>
          </a:xfrm>
          <a:custGeom>
            <a:avLst/>
            <a:gdLst>
              <a:gd name="T0" fmla="*/ 0 w 88"/>
              <a:gd name="T1" fmla="*/ 0 h 88"/>
              <a:gd name="T2" fmla="*/ 2147483646 w 88"/>
              <a:gd name="T3" fmla="*/ 2147483646 h 88"/>
              <a:gd name="T4" fmla="*/ 0 w 88"/>
              <a:gd name="T5" fmla="*/ 2147483646 h 88"/>
              <a:gd name="T6" fmla="*/ 0 w 88"/>
              <a:gd name="T7" fmla="*/ 0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88">
                <a:moveTo>
                  <a:pt x="0" y="0"/>
                </a:moveTo>
                <a:lnTo>
                  <a:pt x="88" y="44"/>
                </a:lnTo>
                <a:lnTo>
                  <a:pt x="0" y="88"/>
                </a:lnTo>
                <a:lnTo>
                  <a:pt x="0" y="0"/>
                </a:lnTo>
                <a:close/>
              </a:path>
            </a:pathLst>
          </a:custGeom>
          <a:solidFill>
            <a:srgbClr val="000000"/>
          </a:solidFill>
          <a:ln w="19050" cmpd="sng">
            <a:solidFill>
              <a:srgbClr val="000000"/>
            </a:solidFill>
            <a:prstDash val="solid"/>
            <a:round/>
            <a:headEnd/>
            <a:tailEnd/>
          </a:ln>
        </p:spPr>
        <p:txBody>
          <a:bodyPr/>
          <a:lstStyle/>
          <a:p>
            <a:endParaRPr lang="en-US">
              <a:latin typeface="Calibri" panose="020F0502020204030204" pitchFamily="34" charset="0"/>
            </a:endParaRPr>
          </a:p>
        </p:txBody>
      </p:sp>
      <p:grpSp>
        <p:nvGrpSpPr>
          <p:cNvPr id="31752" name="Group 10"/>
          <p:cNvGrpSpPr>
            <a:grpSpLocks/>
          </p:cNvGrpSpPr>
          <p:nvPr/>
        </p:nvGrpSpPr>
        <p:grpSpPr bwMode="auto">
          <a:xfrm>
            <a:off x="2895600" y="3992563"/>
            <a:ext cx="1143000" cy="76200"/>
            <a:chOff x="2016" y="2304"/>
            <a:chExt cx="288" cy="44"/>
          </a:xfrm>
        </p:grpSpPr>
        <p:sp>
          <p:nvSpPr>
            <p:cNvPr id="31792" name="Line 11"/>
            <p:cNvSpPr>
              <a:spLocks noChangeShapeType="1"/>
            </p:cNvSpPr>
            <p:nvPr/>
          </p:nvSpPr>
          <p:spPr bwMode="auto">
            <a:xfrm>
              <a:off x="2016" y="2326"/>
              <a:ext cx="24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1793" name="Freeform 12"/>
            <p:cNvSpPr>
              <a:spLocks/>
            </p:cNvSpPr>
            <p:nvPr/>
          </p:nvSpPr>
          <p:spPr bwMode="auto">
            <a:xfrm>
              <a:off x="2260" y="2304"/>
              <a:ext cx="44" cy="44"/>
            </a:xfrm>
            <a:custGeom>
              <a:avLst/>
              <a:gdLst>
                <a:gd name="T0" fmla="*/ 0 w 88"/>
                <a:gd name="T1" fmla="*/ 0 h 88"/>
                <a:gd name="T2" fmla="*/ 6 w 88"/>
                <a:gd name="T3" fmla="*/ 3 h 88"/>
                <a:gd name="T4" fmla="*/ 0 w 88"/>
                <a:gd name="T5" fmla="*/ 6 h 88"/>
                <a:gd name="T6" fmla="*/ 0 w 88"/>
                <a:gd name="T7" fmla="*/ 0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88">
                  <a:moveTo>
                    <a:pt x="0" y="0"/>
                  </a:moveTo>
                  <a:lnTo>
                    <a:pt x="88" y="44"/>
                  </a:lnTo>
                  <a:lnTo>
                    <a:pt x="0" y="88"/>
                  </a:lnTo>
                  <a:lnTo>
                    <a:pt x="0" y="0"/>
                  </a:lnTo>
                  <a:close/>
                </a:path>
              </a:pathLst>
            </a:custGeom>
            <a:solidFill>
              <a:srgbClr val="000000"/>
            </a:solidFill>
            <a:ln w="19050" cmpd="sng">
              <a:solidFill>
                <a:srgbClr val="000000"/>
              </a:solidFill>
              <a:prstDash val="solid"/>
              <a:round/>
              <a:headEnd/>
              <a:tailEnd/>
            </a:ln>
          </p:spPr>
          <p:txBody>
            <a:bodyPr/>
            <a:lstStyle/>
            <a:p>
              <a:endParaRPr lang="en-US">
                <a:latin typeface="Calibri" panose="020F0502020204030204" pitchFamily="34" charset="0"/>
              </a:endParaRPr>
            </a:p>
          </p:txBody>
        </p:sp>
      </p:grpSp>
      <p:sp>
        <p:nvSpPr>
          <p:cNvPr id="31753" name="AutoShape 13"/>
          <p:cNvSpPr>
            <a:spLocks noChangeArrowheads="1"/>
          </p:cNvSpPr>
          <p:nvPr/>
        </p:nvSpPr>
        <p:spPr bwMode="auto">
          <a:xfrm>
            <a:off x="1600200" y="3459163"/>
            <a:ext cx="838200" cy="1066800"/>
          </a:xfrm>
          <a:prstGeom prst="flowChartMagneticDisk">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Calibri" panose="020F0502020204030204" pitchFamily="34" charset="0"/>
            </a:endParaRPr>
          </a:p>
        </p:txBody>
      </p:sp>
      <p:sp>
        <p:nvSpPr>
          <p:cNvPr id="31754" name="Freeform 14"/>
          <p:cNvSpPr>
            <a:spLocks/>
          </p:cNvSpPr>
          <p:nvPr/>
        </p:nvSpPr>
        <p:spPr bwMode="auto">
          <a:xfrm>
            <a:off x="4038600" y="3808413"/>
            <a:ext cx="457200" cy="457200"/>
          </a:xfrm>
          <a:custGeom>
            <a:avLst/>
            <a:gdLst>
              <a:gd name="T0" fmla="*/ 0 w 576"/>
              <a:gd name="T1" fmla="*/ 2147483646 h 575"/>
              <a:gd name="T2" fmla="*/ 2147483646 w 576"/>
              <a:gd name="T3" fmla="*/ 2147483646 h 575"/>
              <a:gd name="T4" fmla="*/ 2147483646 w 576"/>
              <a:gd name="T5" fmla="*/ 2147483646 h 575"/>
              <a:gd name="T6" fmla="*/ 2147483646 w 576"/>
              <a:gd name="T7" fmla="*/ 2147483646 h 575"/>
              <a:gd name="T8" fmla="*/ 2147483646 w 576"/>
              <a:gd name="T9" fmla="*/ 2147483646 h 575"/>
              <a:gd name="T10" fmla="*/ 2147483646 w 576"/>
              <a:gd name="T11" fmla="*/ 2147483646 h 575"/>
              <a:gd name="T12" fmla="*/ 2147483646 w 576"/>
              <a:gd name="T13" fmla="*/ 2147483646 h 575"/>
              <a:gd name="T14" fmla="*/ 2147483646 w 576"/>
              <a:gd name="T15" fmla="*/ 2147483646 h 575"/>
              <a:gd name="T16" fmla="*/ 2147483646 w 576"/>
              <a:gd name="T17" fmla="*/ 2147483646 h 575"/>
              <a:gd name="T18" fmla="*/ 2147483646 w 576"/>
              <a:gd name="T19" fmla="*/ 2147483646 h 575"/>
              <a:gd name="T20" fmla="*/ 2147483646 w 576"/>
              <a:gd name="T21" fmla="*/ 0 h 575"/>
              <a:gd name="T22" fmla="*/ 2147483646 w 576"/>
              <a:gd name="T23" fmla="*/ 2147483646 h 575"/>
              <a:gd name="T24" fmla="*/ 2147483646 w 576"/>
              <a:gd name="T25" fmla="*/ 2147483646 h 575"/>
              <a:gd name="T26" fmla="*/ 2147483646 w 576"/>
              <a:gd name="T27" fmla="*/ 2147483646 h 575"/>
              <a:gd name="T28" fmla="*/ 2147483646 w 576"/>
              <a:gd name="T29" fmla="*/ 2147483646 h 575"/>
              <a:gd name="T30" fmla="*/ 2147483646 w 576"/>
              <a:gd name="T31" fmla="*/ 2147483646 h 575"/>
              <a:gd name="T32" fmla="*/ 2147483646 w 576"/>
              <a:gd name="T33" fmla="*/ 2147483646 h 575"/>
              <a:gd name="T34" fmla="*/ 2147483646 w 576"/>
              <a:gd name="T35" fmla="*/ 2147483646 h 575"/>
              <a:gd name="T36" fmla="*/ 2147483646 w 576"/>
              <a:gd name="T37" fmla="*/ 2147483646 h 575"/>
              <a:gd name="T38" fmla="*/ 2147483646 w 576"/>
              <a:gd name="T39" fmla="*/ 2147483646 h 575"/>
              <a:gd name="T40" fmla="*/ 2147483646 w 576"/>
              <a:gd name="T41" fmla="*/ 2147483646 h 575"/>
              <a:gd name="T42" fmla="*/ 2147483646 w 576"/>
              <a:gd name="T43" fmla="*/ 2147483646 h 575"/>
              <a:gd name="T44" fmla="*/ 2147483646 w 576"/>
              <a:gd name="T45" fmla="*/ 2147483646 h 575"/>
              <a:gd name="T46" fmla="*/ 2147483646 w 576"/>
              <a:gd name="T47" fmla="*/ 2147483646 h 575"/>
              <a:gd name="T48" fmla="*/ 2147483646 w 576"/>
              <a:gd name="T49" fmla="*/ 2147483646 h 575"/>
              <a:gd name="T50" fmla="*/ 2147483646 w 576"/>
              <a:gd name="T51" fmla="*/ 2147483646 h 575"/>
              <a:gd name="T52" fmla="*/ 2147483646 w 576"/>
              <a:gd name="T53" fmla="*/ 2147483646 h 575"/>
              <a:gd name="T54" fmla="*/ 2147483646 w 576"/>
              <a:gd name="T55" fmla="*/ 2147483646 h 575"/>
              <a:gd name="T56" fmla="*/ 2147483646 w 576"/>
              <a:gd name="T57" fmla="*/ 2147483646 h 575"/>
              <a:gd name="T58" fmla="*/ 2147483646 w 576"/>
              <a:gd name="T59" fmla="*/ 2147483646 h 575"/>
              <a:gd name="T60" fmla="*/ 2147483646 w 576"/>
              <a:gd name="T61" fmla="*/ 2147483646 h 575"/>
              <a:gd name="T62" fmla="*/ 2147483646 w 576"/>
              <a:gd name="T63" fmla="*/ 2147483646 h 575"/>
              <a:gd name="T64" fmla="*/ 2147483646 w 576"/>
              <a:gd name="T65" fmla="*/ 2147483646 h 575"/>
              <a:gd name="T66" fmla="*/ 2147483646 w 576"/>
              <a:gd name="T67" fmla="*/ 2147483646 h 575"/>
              <a:gd name="T68" fmla="*/ 2147483646 w 576"/>
              <a:gd name="T69" fmla="*/ 2147483646 h 575"/>
              <a:gd name="T70" fmla="*/ 2147483646 w 576"/>
              <a:gd name="T71" fmla="*/ 2147483646 h 575"/>
              <a:gd name="T72" fmla="*/ 2147483646 w 576"/>
              <a:gd name="T73" fmla="*/ 2147483646 h 575"/>
              <a:gd name="T74" fmla="*/ 2147483646 w 576"/>
              <a:gd name="T75" fmla="*/ 2147483646 h 575"/>
              <a:gd name="T76" fmla="*/ 2147483646 w 576"/>
              <a:gd name="T77" fmla="*/ 2147483646 h 575"/>
              <a:gd name="T78" fmla="*/ 2147483646 w 576"/>
              <a:gd name="T79" fmla="*/ 2147483646 h 575"/>
              <a:gd name="T80" fmla="*/ 0 w 576"/>
              <a:gd name="T81" fmla="*/ 2147483646 h 5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76" h="575">
                <a:moveTo>
                  <a:pt x="0" y="287"/>
                </a:moveTo>
                <a:lnTo>
                  <a:pt x="4" y="243"/>
                </a:lnTo>
                <a:lnTo>
                  <a:pt x="13" y="199"/>
                </a:lnTo>
                <a:lnTo>
                  <a:pt x="31" y="157"/>
                </a:lnTo>
                <a:lnTo>
                  <a:pt x="56" y="118"/>
                </a:lnTo>
                <a:lnTo>
                  <a:pt x="84" y="84"/>
                </a:lnTo>
                <a:lnTo>
                  <a:pt x="119" y="55"/>
                </a:lnTo>
                <a:lnTo>
                  <a:pt x="157" y="32"/>
                </a:lnTo>
                <a:lnTo>
                  <a:pt x="200" y="15"/>
                </a:lnTo>
                <a:lnTo>
                  <a:pt x="244" y="3"/>
                </a:lnTo>
                <a:lnTo>
                  <a:pt x="288" y="0"/>
                </a:lnTo>
                <a:lnTo>
                  <a:pt x="334" y="3"/>
                </a:lnTo>
                <a:lnTo>
                  <a:pt x="376" y="15"/>
                </a:lnTo>
                <a:lnTo>
                  <a:pt x="419" y="32"/>
                </a:lnTo>
                <a:lnTo>
                  <a:pt x="457" y="55"/>
                </a:lnTo>
                <a:lnTo>
                  <a:pt x="492" y="84"/>
                </a:lnTo>
                <a:lnTo>
                  <a:pt x="520" y="118"/>
                </a:lnTo>
                <a:lnTo>
                  <a:pt x="545" y="157"/>
                </a:lnTo>
                <a:lnTo>
                  <a:pt x="563" y="199"/>
                </a:lnTo>
                <a:lnTo>
                  <a:pt x="572" y="243"/>
                </a:lnTo>
                <a:lnTo>
                  <a:pt x="576" y="287"/>
                </a:lnTo>
                <a:lnTo>
                  <a:pt x="572" y="333"/>
                </a:lnTo>
                <a:lnTo>
                  <a:pt x="563" y="377"/>
                </a:lnTo>
                <a:lnTo>
                  <a:pt x="545" y="417"/>
                </a:lnTo>
                <a:lnTo>
                  <a:pt x="520" y="458"/>
                </a:lnTo>
                <a:lnTo>
                  <a:pt x="492" y="490"/>
                </a:lnTo>
                <a:lnTo>
                  <a:pt x="457" y="521"/>
                </a:lnTo>
                <a:lnTo>
                  <a:pt x="419" y="544"/>
                </a:lnTo>
                <a:lnTo>
                  <a:pt x="376" y="561"/>
                </a:lnTo>
                <a:lnTo>
                  <a:pt x="334" y="573"/>
                </a:lnTo>
                <a:lnTo>
                  <a:pt x="288" y="575"/>
                </a:lnTo>
                <a:lnTo>
                  <a:pt x="244" y="573"/>
                </a:lnTo>
                <a:lnTo>
                  <a:pt x="200" y="561"/>
                </a:lnTo>
                <a:lnTo>
                  <a:pt x="157" y="544"/>
                </a:lnTo>
                <a:lnTo>
                  <a:pt x="119" y="521"/>
                </a:lnTo>
                <a:lnTo>
                  <a:pt x="84" y="490"/>
                </a:lnTo>
                <a:lnTo>
                  <a:pt x="56" y="458"/>
                </a:lnTo>
                <a:lnTo>
                  <a:pt x="31" y="417"/>
                </a:lnTo>
                <a:lnTo>
                  <a:pt x="13" y="377"/>
                </a:lnTo>
                <a:lnTo>
                  <a:pt x="4" y="333"/>
                </a:lnTo>
                <a:lnTo>
                  <a:pt x="0" y="287"/>
                </a:lnTo>
                <a:close/>
              </a:path>
            </a:pathLst>
          </a:custGeom>
          <a:solidFill>
            <a:srgbClr val="FFFFFF"/>
          </a:solidFill>
          <a:ln w="19050" cmpd="sng">
            <a:solidFill>
              <a:srgbClr val="000000"/>
            </a:solidFill>
            <a:prstDash val="solid"/>
            <a:round/>
            <a:headEnd/>
            <a:tailEnd/>
          </a:ln>
        </p:spPr>
        <p:txBody>
          <a:bodyPr/>
          <a:lstStyle/>
          <a:p>
            <a:endParaRPr lang="en-US">
              <a:latin typeface="Calibri" panose="020F0502020204030204" pitchFamily="34" charset="0"/>
            </a:endParaRPr>
          </a:p>
        </p:txBody>
      </p:sp>
      <p:sp>
        <p:nvSpPr>
          <p:cNvPr id="31755" name="Freeform 15"/>
          <p:cNvSpPr>
            <a:spLocks/>
          </p:cNvSpPr>
          <p:nvPr/>
        </p:nvSpPr>
        <p:spPr bwMode="auto">
          <a:xfrm>
            <a:off x="4038600" y="3922713"/>
            <a:ext cx="457200" cy="228600"/>
          </a:xfrm>
          <a:custGeom>
            <a:avLst/>
            <a:gdLst>
              <a:gd name="T0" fmla="*/ 0 w 576"/>
              <a:gd name="T1" fmla="*/ 2147483646 h 288"/>
              <a:gd name="T2" fmla="*/ 2147483646 w 576"/>
              <a:gd name="T3" fmla="*/ 2147483646 h 288"/>
              <a:gd name="T4" fmla="*/ 2147483646 w 576"/>
              <a:gd name="T5" fmla="*/ 0 h 288"/>
              <a:gd name="T6" fmla="*/ 2147483646 w 576"/>
              <a:gd name="T7" fmla="*/ 2147483646 h 288"/>
              <a:gd name="T8" fmla="*/ 2147483646 w 576"/>
              <a:gd name="T9" fmla="*/ 2147483646 h 288"/>
              <a:gd name="T10" fmla="*/ 2147483646 w 576"/>
              <a:gd name="T11" fmla="*/ 2147483646 h 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 h="288">
                <a:moveTo>
                  <a:pt x="0" y="136"/>
                </a:moveTo>
                <a:lnTo>
                  <a:pt x="73" y="136"/>
                </a:lnTo>
                <a:lnTo>
                  <a:pt x="217" y="0"/>
                </a:lnTo>
                <a:lnTo>
                  <a:pt x="374" y="288"/>
                </a:lnTo>
                <a:lnTo>
                  <a:pt x="505" y="136"/>
                </a:lnTo>
                <a:lnTo>
                  <a:pt x="576" y="13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sp>
        <p:nvSpPr>
          <p:cNvPr id="31756" name="Line 16"/>
          <p:cNvSpPr>
            <a:spLocks noChangeShapeType="1"/>
          </p:cNvSpPr>
          <p:nvPr/>
        </p:nvSpPr>
        <p:spPr bwMode="auto">
          <a:xfrm>
            <a:off x="4267200" y="3306763"/>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31757" name="Line 17"/>
          <p:cNvSpPr>
            <a:spLocks noChangeShapeType="1"/>
          </p:cNvSpPr>
          <p:nvPr/>
        </p:nvSpPr>
        <p:spPr bwMode="auto">
          <a:xfrm>
            <a:off x="4267200" y="4297363"/>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31758" name="Line 18"/>
          <p:cNvSpPr>
            <a:spLocks noChangeShapeType="1"/>
          </p:cNvSpPr>
          <p:nvPr/>
        </p:nvSpPr>
        <p:spPr bwMode="auto">
          <a:xfrm>
            <a:off x="4495800" y="40386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31759" name="Line 19"/>
          <p:cNvSpPr>
            <a:spLocks noChangeShapeType="1"/>
          </p:cNvSpPr>
          <p:nvPr/>
        </p:nvSpPr>
        <p:spPr bwMode="auto">
          <a:xfrm flipV="1">
            <a:off x="5715000" y="24384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31760" name="Line 20"/>
          <p:cNvSpPr>
            <a:spLocks noChangeShapeType="1"/>
          </p:cNvSpPr>
          <p:nvPr/>
        </p:nvSpPr>
        <p:spPr bwMode="auto">
          <a:xfrm>
            <a:off x="5715000" y="2452688"/>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31761" name="Freeform 21"/>
          <p:cNvSpPr>
            <a:spLocks/>
          </p:cNvSpPr>
          <p:nvPr/>
        </p:nvSpPr>
        <p:spPr bwMode="auto">
          <a:xfrm>
            <a:off x="6477000" y="2239963"/>
            <a:ext cx="457200" cy="457200"/>
          </a:xfrm>
          <a:custGeom>
            <a:avLst/>
            <a:gdLst>
              <a:gd name="T0" fmla="*/ 0 w 576"/>
              <a:gd name="T1" fmla="*/ 2147483646 h 575"/>
              <a:gd name="T2" fmla="*/ 2147483646 w 576"/>
              <a:gd name="T3" fmla="*/ 2147483646 h 575"/>
              <a:gd name="T4" fmla="*/ 2147483646 w 576"/>
              <a:gd name="T5" fmla="*/ 2147483646 h 575"/>
              <a:gd name="T6" fmla="*/ 2147483646 w 576"/>
              <a:gd name="T7" fmla="*/ 2147483646 h 575"/>
              <a:gd name="T8" fmla="*/ 2147483646 w 576"/>
              <a:gd name="T9" fmla="*/ 2147483646 h 575"/>
              <a:gd name="T10" fmla="*/ 2147483646 w 576"/>
              <a:gd name="T11" fmla="*/ 2147483646 h 575"/>
              <a:gd name="T12" fmla="*/ 2147483646 w 576"/>
              <a:gd name="T13" fmla="*/ 2147483646 h 575"/>
              <a:gd name="T14" fmla="*/ 2147483646 w 576"/>
              <a:gd name="T15" fmla="*/ 2147483646 h 575"/>
              <a:gd name="T16" fmla="*/ 2147483646 w 576"/>
              <a:gd name="T17" fmla="*/ 2147483646 h 575"/>
              <a:gd name="T18" fmla="*/ 2147483646 w 576"/>
              <a:gd name="T19" fmla="*/ 2147483646 h 575"/>
              <a:gd name="T20" fmla="*/ 2147483646 w 576"/>
              <a:gd name="T21" fmla="*/ 0 h 575"/>
              <a:gd name="T22" fmla="*/ 2147483646 w 576"/>
              <a:gd name="T23" fmla="*/ 2147483646 h 575"/>
              <a:gd name="T24" fmla="*/ 2147483646 w 576"/>
              <a:gd name="T25" fmla="*/ 2147483646 h 575"/>
              <a:gd name="T26" fmla="*/ 2147483646 w 576"/>
              <a:gd name="T27" fmla="*/ 2147483646 h 575"/>
              <a:gd name="T28" fmla="*/ 2147483646 w 576"/>
              <a:gd name="T29" fmla="*/ 2147483646 h 575"/>
              <a:gd name="T30" fmla="*/ 2147483646 w 576"/>
              <a:gd name="T31" fmla="*/ 2147483646 h 575"/>
              <a:gd name="T32" fmla="*/ 2147483646 w 576"/>
              <a:gd name="T33" fmla="*/ 2147483646 h 575"/>
              <a:gd name="T34" fmla="*/ 2147483646 w 576"/>
              <a:gd name="T35" fmla="*/ 2147483646 h 575"/>
              <a:gd name="T36" fmla="*/ 2147483646 w 576"/>
              <a:gd name="T37" fmla="*/ 2147483646 h 575"/>
              <a:gd name="T38" fmla="*/ 2147483646 w 576"/>
              <a:gd name="T39" fmla="*/ 2147483646 h 575"/>
              <a:gd name="T40" fmla="*/ 2147483646 w 576"/>
              <a:gd name="T41" fmla="*/ 2147483646 h 575"/>
              <a:gd name="T42" fmla="*/ 2147483646 w 576"/>
              <a:gd name="T43" fmla="*/ 2147483646 h 575"/>
              <a:gd name="T44" fmla="*/ 2147483646 w 576"/>
              <a:gd name="T45" fmla="*/ 2147483646 h 575"/>
              <a:gd name="T46" fmla="*/ 2147483646 w 576"/>
              <a:gd name="T47" fmla="*/ 2147483646 h 575"/>
              <a:gd name="T48" fmla="*/ 2147483646 w 576"/>
              <a:gd name="T49" fmla="*/ 2147483646 h 575"/>
              <a:gd name="T50" fmla="*/ 2147483646 w 576"/>
              <a:gd name="T51" fmla="*/ 2147483646 h 575"/>
              <a:gd name="T52" fmla="*/ 2147483646 w 576"/>
              <a:gd name="T53" fmla="*/ 2147483646 h 575"/>
              <a:gd name="T54" fmla="*/ 2147483646 w 576"/>
              <a:gd name="T55" fmla="*/ 2147483646 h 575"/>
              <a:gd name="T56" fmla="*/ 2147483646 w 576"/>
              <a:gd name="T57" fmla="*/ 2147483646 h 575"/>
              <a:gd name="T58" fmla="*/ 2147483646 w 576"/>
              <a:gd name="T59" fmla="*/ 2147483646 h 575"/>
              <a:gd name="T60" fmla="*/ 2147483646 w 576"/>
              <a:gd name="T61" fmla="*/ 2147483646 h 575"/>
              <a:gd name="T62" fmla="*/ 2147483646 w 576"/>
              <a:gd name="T63" fmla="*/ 2147483646 h 575"/>
              <a:gd name="T64" fmla="*/ 2147483646 w 576"/>
              <a:gd name="T65" fmla="*/ 2147483646 h 575"/>
              <a:gd name="T66" fmla="*/ 2147483646 w 576"/>
              <a:gd name="T67" fmla="*/ 2147483646 h 575"/>
              <a:gd name="T68" fmla="*/ 2147483646 w 576"/>
              <a:gd name="T69" fmla="*/ 2147483646 h 575"/>
              <a:gd name="T70" fmla="*/ 2147483646 w 576"/>
              <a:gd name="T71" fmla="*/ 2147483646 h 575"/>
              <a:gd name="T72" fmla="*/ 2147483646 w 576"/>
              <a:gd name="T73" fmla="*/ 2147483646 h 575"/>
              <a:gd name="T74" fmla="*/ 2147483646 w 576"/>
              <a:gd name="T75" fmla="*/ 2147483646 h 575"/>
              <a:gd name="T76" fmla="*/ 2147483646 w 576"/>
              <a:gd name="T77" fmla="*/ 2147483646 h 575"/>
              <a:gd name="T78" fmla="*/ 2147483646 w 576"/>
              <a:gd name="T79" fmla="*/ 2147483646 h 575"/>
              <a:gd name="T80" fmla="*/ 0 w 576"/>
              <a:gd name="T81" fmla="*/ 2147483646 h 5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76" h="575">
                <a:moveTo>
                  <a:pt x="0" y="287"/>
                </a:moveTo>
                <a:lnTo>
                  <a:pt x="4" y="243"/>
                </a:lnTo>
                <a:lnTo>
                  <a:pt x="13" y="199"/>
                </a:lnTo>
                <a:lnTo>
                  <a:pt x="31" y="157"/>
                </a:lnTo>
                <a:lnTo>
                  <a:pt x="56" y="118"/>
                </a:lnTo>
                <a:lnTo>
                  <a:pt x="84" y="84"/>
                </a:lnTo>
                <a:lnTo>
                  <a:pt x="119" y="55"/>
                </a:lnTo>
                <a:lnTo>
                  <a:pt x="157" y="32"/>
                </a:lnTo>
                <a:lnTo>
                  <a:pt x="200" y="15"/>
                </a:lnTo>
                <a:lnTo>
                  <a:pt x="244" y="3"/>
                </a:lnTo>
                <a:lnTo>
                  <a:pt x="288" y="0"/>
                </a:lnTo>
                <a:lnTo>
                  <a:pt x="334" y="3"/>
                </a:lnTo>
                <a:lnTo>
                  <a:pt x="376" y="15"/>
                </a:lnTo>
                <a:lnTo>
                  <a:pt x="419" y="32"/>
                </a:lnTo>
                <a:lnTo>
                  <a:pt x="457" y="55"/>
                </a:lnTo>
                <a:lnTo>
                  <a:pt x="492" y="84"/>
                </a:lnTo>
                <a:lnTo>
                  <a:pt x="520" y="118"/>
                </a:lnTo>
                <a:lnTo>
                  <a:pt x="545" y="157"/>
                </a:lnTo>
                <a:lnTo>
                  <a:pt x="563" y="199"/>
                </a:lnTo>
                <a:lnTo>
                  <a:pt x="572" y="243"/>
                </a:lnTo>
                <a:lnTo>
                  <a:pt x="576" y="287"/>
                </a:lnTo>
                <a:lnTo>
                  <a:pt x="572" y="333"/>
                </a:lnTo>
                <a:lnTo>
                  <a:pt x="563" y="377"/>
                </a:lnTo>
                <a:lnTo>
                  <a:pt x="545" y="417"/>
                </a:lnTo>
                <a:lnTo>
                  <a:pt x="520" y="458"/>
                </a:lnTo>
                <a:lnTo>
                  <a:pt x="492" y="490"/>
                </a:lnTo>
                <a:lnTo>
                  <a:pt x="457" y="521"/>
                </a:lnTo>
                <a:lnTo>
                  <a:pt x="419" y="544"/>
                </a:lnTo>
                <a:lnTo>
                  <a:pt x="376" y="561"/>
                </a:lnTo>
                <a:lnTo>
                  <a:pt x="334" y="573"/>
                </a:lnTo>
                <a:lnTo>
                  <a:pt x="288" y="575"/>
                </a:lnTo>
                <a:lnTo>
                  <a:pt x="244" y="573"/>
                </a:lnTo>
                <a:lnTo>
                  <a:pt x="200" y="561"/>
                </a:lnTo>
                <a:lnTo>
                  <a:pt x="157" y="544"/>
                </a:lnTo>
                <a:lnTo>
                  <a:pt x="119" y="521"/>
                </a:lnTo>
                <a:lnTo>
                  <a:pt x="84" y="490"/>
                </a:lnTo>
                <a:lnTo>
                  <a:pt x="56" y="458"/>
                </a:lnTo>
                <a:lnTo>
                  <a:pt x="31" y="417"/>
                </a:lnTo>
                <a:lnTo>
                  <a:pt x="13" y="377"/>
                </a:lnTo>
                <a:lnTo>
                  <a:pt x="4" y="333"/>
                </a:lnTo>
                <a:lnTo>
                  <a:pt x="0" y="287"/>
                </a:lnTo>
                <a:close/>
              </a:path>
            </a:pathLst>
          </a:custGeom>
          <a:solidFill>
            <a:srgbClr val="FFFFFF"/>
          </a:solidFill>
          <a:ln w="19050" cmpd="sng">
            <a:solidFill>
              <a:srgbClr val="000000"/>
            </a:solidFill>
            <a:prstDash val="solid"/>
            <a:round/>
            <a:headEnd/>
            <a:tailEnd/>
          </a:ln>
        </p:spPr>
        <p:txBody>
          <a:bodyPr/>
          <a:lstStyle/>
          <a:p>
            <a:endParaRPr lang="en-US">
              <a:latin typeface="Calibri" panose="020F0502020204030204" pitchFamily="34" charset="0"/>
            </a:endParaRPr>
          </a:p>
        </p:txBody>
      </p:sp>
      <p:sp>
        <p:nvSpPr>
          <p:cNvPr id="31762" name="Freeform 22"/>
          <p:cNvSpPr>
            <a:spLocks/>
          </p:cNvSpPr>
          <p:nvPr/>
        </p:nvSpPr>
        <p:spPr bwMode="auto">
          <a:xfrm>
            <a:off x="6477000" y="2354263"/>
            <a:ext cx="457200" cy="228600"/>
          </a:xfrm>
          <a:custGeom>
            <a:avLst/>
            <a:gdLst>
              <a:gd name="T0" fmla="*/ 0 w 576"/>
              <a:gd name="T1" fmla="*/ 2147483646 h 288"/>
              <a:gd name="T2" fmla="*/ 2147483646 w 576"/>
              <a:gd name="T3" fmla="*/ 2147483646 h 288"/>
              <a:gd name="T4" fmla="*/ 2147483646 w 576"/>
              <a:gd name="T5" fmla="*/ 0 h 288"/>
              <a:gd name="T6" fmla="*/ 2147483646 w 576"/>
              <a:gd name="T7" fmla="*/ 2147483646 h 288"/>
              <a:gd name="T8" fmla="*/ 2147483646 w 576"/>
              <a:gd name="T9" fmla="*/ 2147483646 h 288"/>
              <a:gd name="T10" fmla="*/ 2147483646 w 576"/>
              <a:gd name="T11" fmla="*/ 2147483646 h 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 h="288">
                <a:moveTo>
                  <a:pt x="0" y="136"/>
                </a:moveTo>
                <a:lnTo>
                  <a:pt x="73" y="136"/>
                </a:lnTo>
                <a:lnTo>
                  <a:pt x="217" y="0"/>
                </a:lnTo>
                <a:lnTo>
                  <a:pt x="374" y="288"/>
                </a:lnTo>
                <a:lnTo>
                  <a:pt x="505" y="136"/>
                </a:lnTo>
                <a:lnTo>
                  <a:pt x="576" y="13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sp>
        <p:nvSpPr>
          <p:cNvPr id="31763" name="Line 23"/>
          <p:cNvSpPr>
            <a:spLocks noChangeShapeType="1"/>
          </p:cNvSpPr>
          <p:nvPr/>
        </p:nvSpPr>
        <p:spPr bwMode="auto">
          <a:xfrm>
            <a:off x="6705600" y="1935163"/>
            <a:ext cx="0" cy="336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31764" name="Line 24"/>
          <p:cNvSpPr>
            <a:spLocks noChangeShapeType="1"/>
          </p:cNvSpPr>
          <p:nvPr/>
        </p:nvSpPr>
        <p:spPr bwMode="auto">
          <a:xfrm>
            <a:off x="6705600" y="2728913"/>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31765" name="Line 25"/>
          <p:cNvSpPr>
            <a:spLocks noChangeShapeType="1"/>
          </p:cNvSpPr>
          <p:nvPr/>
        </p:nvSpPr>
        <p:spPr bwMode="auto">
          <a:xfrm>
            <a:off x="6934200" y="2468563"/>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31766" name="Line 26"/>
          <p:cNvSpPr>
            <a:spLocks noChangeShapeType="1"/>
          </p:cNvSpPr>
          <p:nvPr/>
        </p:nvSpPr>
        <p:spPr bwMode="auto">
          <a:xfrm>
            <a:off x="7543800" y="2468563"/>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31767" name="Freeform 27"/>
          <p:cNvSpPr>
            <a:spLocks/>
          </p:cNvSpPr>
          <p:nvPr/>
        </p:nvSpPr>
        <p:spPr bwMode="auto">
          <a:xfrm>
            <a:off x="7837488" y="3181350"/>
            <a:ext cx="620712" cy="419100"/>
          </a:xfrm>
          <a:custGeom>
            <a:avLst/>
            <a:gdLst>
              <a:gd name="T0" fmla="*/ 2147483646 w 551"/>
              <a:gd name="T1" fmla="*/ 0 h 357"/>
              <a:gd name="T2" fmla="*/ 2147483646 w 551"/>
              <a:gd name="T3" fmla="*/ 2147483646 h 357"/>
              <a:gd name="T4" fmla="*/ 2147483646 w 551"/>
              <a:gd name="T5" fmla="*/ 2147483646 h 357"/>
              <a:gd name="T6" fmla="*/ 2147483646 w 551"/>
              <a:gd name="T7" fmla="*/ 2147483646 h 357"/>
              <a:gd name="T8" fmla="*/ 0 w 551"/>
              <a:gd name="T9" fmla="*/ 2147483646 h 357"/>
              <a:gd name="T10" fmla="*/ 0 w 551"/>
              <a:gd name="T11" fmla="*/ 2147483646 h 357"/>
              <a:gd name="T12" fmla="*/ 0 w 551"/>
              <a:gd name="T13" fmla="*/ 2147483646 h 357"/>
              <a:gd name="T14" fmla="*/ 2147483646 w 551"/>
              <a:gd name="T15" fmla="*/ 2147483646 h 357"/>
              <a:gd name="T16" fmla="*/ 2147483646 w 551"/>
              <a:gd name="T17" fmla="*/ 2147483646 h 357"/>
              <a:gd name="T18" fmla="*/ 2147483646 w 551"/>
              <a:gd name="T19" fmla="*/ 2147483646 h 357"/>
              <a:gd name="T20" fmla="*/ 2147483646 w 551"/>
              <a:gd name="T21" fmla="*/ 2147483646 h 357"/>
              <a:gd name="T22" fmla="*/ 2147483646 w 551"/>
              <a:gd name="T23" fmla="*/ 2147483646 h 357"/>
              <a:gd name="T24" fmla="*/ 2147483646 w 551"/>
              <a:gd name="T25" fmla="*/ 2147483646 h 357"/>
              <a:gd name="T26" fmla="*/ 2147483646 w 551"/>
              <a:gd name="T27" fmla="*/ 2147483646 h 357"/>
              <a:gd name="T28" fmla="*/ 2147483646 w 551"/>
              <a:gd name="T29" fmla="*/ 2147483646 h 357"/>
              <a:gd name="T30" fmla="*/ 2147483646 w 551"/>
              <a:gd name="T31" fmla="*/ 2147483646 h 357"/>
              <a:gd name="T32" fmla="*/ 2147483646 w 551"/>
              <a:gd name="T33" fmla="*/ 2147483646 h 357"/>
              <a:gd name="T34" fmla="*/ 2147483646 w 551"/>
              <a:gd name="T35" fmla="*/ 2147483646 h 357"/>
              <a:gd name="T36" fmla="*/ 2147483646 w 551"/>
              <a:gd name="T37" fmla="*/ 2147483646 h 357"/>
              <a:gd name="T38" fmla="*/ 2147483646 w 551"/>
              <a:gd name="T39" fmla="*/ 2147483646 h 357"/>
              <a:gd name="T40" fmla="*/ 2147483646 w 551"/>
              <a:gd name="T41" fmla="*/ 2147483646 h 357"/>
              <a:gd name="T42" fmla="*/ 2147483646 w 551"/>
              <a:gd name="T43" fmla="*/ 2147483646 h 357"/>
              <a:gd name="T44" fmla="*/ 2147483646 w 551"/>
              <a:gd name="T45" fmla="*/ 2147483646 h 357"/>
              <a:gd name="T46" fmla="*/ 2147483646 w 551"/>
              <a:gd name="T47" fmla="*/ 2147483646 h 357"/>
              <a:gd name="T48" fmla="*/ 2147483646 w 551"/>
              <a:gd name="T49" fmla="*/ 2147483646 h 357"/>
              <a:gd name="T50" fmla="*/ 2147483646 w 551"/>
              <a:gd name="T51" fmla="*/ 2147483646 h 357"/>
              <a:gd name="T52" fmla="*/ 2147483646 w 551"/>
              <a:gd name="T53" fmla="*/ 2147483646 h 357"/>
              <a:gd name="T54" fmla="*/ 2147483646 w 551"/>
              <a:gd name="T55" fmla="*/ 2147483646 h 357"/>
              <a:gd name="T56" fmla="*/ 2147483646 w 551"/>
              <a:gd name="T57" fmla="*/ 2147483646 h 357"/>
              <a:gd name="T58" fmla="*/ 2147483646 w 551"/>
              <a:gd name="T59" fmla="*/ 2147483646 h 357"/>
              <a:gd name="T60" fmla="*/ 2147483646 w 551"/>
              <a:gd name="T61" fmla="*/ 2147483646 h 357"/>
              <a:gd name="T62" fmla="*/ 2147483646 w 551"/>
              <a:gd name="T63" fmla="*/ 2147483646 h 357"/>
              <a:gd name="T64" fmla="*/ 2147483646 w 551"/>
              <a:gd name="T65" fmla="*/ 2147483646 h 357"/>
              <a:gd name="T66" fmla="*/ 2147483646 w 551"/>
              <a:gd name="T67" fmla="*/ 2147483646 h 357"/>
              <a:gd name="T68" fmla="*/ 2147483646 w 551"/>
              <a:gd name="T69" fmla="*/ 0 h 357"/>
              <a:gd name="T70" fmla="*/ 2147483646 w 551"/>
              <a:gd name="T71" fmla="*/ 0 h 3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1" h="357">
                <a:moveTo>
                  <a:pt x="32" y="0"/>
                </a:moveTo>
                <a:lnTo>
                  <a:pt x="21" y="2"/>
                </a:lnTo>
                <a:lnTo>
                  <a:pt x="9" y="9"/>
                </a:lnTo>
                <a:lnTo>
                  <a:pt x="3" y="19"/>
                </a:lnTo>
                <a:lnTo>
                  <a:pt x="0" y="31"/>
                </a:lnTo>
                <a:lnTo>
                  <a:pt x="0" y="202"/>
                </a:lnTo>
                <a:lnTo>
                  <a:pt x="0" y="223"/>
                </a:lnTo>
                <a:lnTo>
                  <a:pt x="5" y="242"/>
                </a:lnTo>
                <a:lnTo>
                  <a:pt x="16" y="260"/>
                </a:lnTo>
                <a:lnTo>
                  <a:pt x="32" y="278"/>
                </a:lnTo>
                <a:lnTo>
                  <a:pt x="51" y="296"/>
                </a:lnTo>
                <a:lnTo>
                  <a:pt x="75" y="311"/>
                </a:lnTo>
                <a:lnTo>
                  <a:pt x="102" y="324"/>
                </a:lnTo>
                <a:lnTo>
                  <a:pt x="133" y="335"/>
                </a:lnTo>
                <a:lnTo>
                  <a:pt x="166" y="345"/>
                </a:lnTo>
                <a:lnTo>
                  <a:pt x="202" y="352"/>
                </a:lnTo>
                <a:lnTo>
                  <a:pt x="238" y="356"/>
                </a:lnTo>
                <a:lnTo>
                  <a:pt x="276" y="357"/>
                </a:lnTo>
                <a:lnTo>
                  <a:pt x="313" y="356"/>
                </a:lnTo>
                <a:lnTo>
                  <a:pt x="350" y="352"/>
                </a:lnTo>
                <a:lnTo>
                  <a:pt x="385" y="345"/>
                </a:lnTo>
                <a:lnTo>
                  <a:pt x="418" y="335"/>
                </a:lnTo>
                <a:lnTo>
                  <a:pt x="450" y="324"/>
                </a:lnTo>
                <a:lnTo>
                  <a:pt x="478" y="311"/>
                </a:lnTo>
                <a:lnTo>
                  <a:pt x="501" y="296"/>
                </a:lnTo>
                <a:lnTo>
                  <a:pt x="521" y="278"/>
                </a:lnTo>
                <a:lnTo>
                  <a:pt x="536" y="260"/>
                </a:lnTo>
                <a:lnTo>
                  <a:pt x="546" y="242"/>
                </a:lnTo>
                <a:lnTo>
                  <a:pt x="551" y="223"/>
                </a:lnTo>
                <a:lnTo>
                  <a:pt x="551" y="202"/>
                </a:lnTo>
                <a:lnTo>
                  <a:pt x="551" y="31"/>
                </a:lnTo>
                <a:lnTo>
                  <a:pt x="550" y="19"/>
                </a:lnTo>
                <a:lnTo>
                  <a:pt x="543" y="9"/>
                </a:lnTo>
                <a:lnTo>
                  <a:pt x="532" y="2"/>
                </a:lnTo>
                <a:lnTo>
                  <a:pt x="519" y="0"/>
                </a:lnTo>
                <a:lnTo>
                  <a:pt x="32" y="0"/>
                </a:lnTo>
                <a:close/>
              </a:path>
            </a:pathLst>
          </a:custGeom>
          <a:solidFill>
            <a:srgbClr val="FFFFFF"/>
          </a:solidFill>
          <a:ln w="19050" cmpd="sng">
            <a:solidFill>
              <a:srgbClr val="000000"/>
            </a:solidFill>
            <a:round/>
            <a:headEnd/>
            <a:tailEnd/>
          </a:ln>
        </p:spPr>
        <p:txBody>
          <a:bodyPr/>
          <a:lstStyle/>
          <a:p>
            <a:endParaRPr lang="en-US">
              <a:latin typeface="Calibri" panose="020F0502020204030204" pitchFamily="34" charset="0"/>
            </a:endParaRPr>
          </a:p>
        </p:txBody>
      </p:sp>
      <p:sp>
        <p:nvSpPr>
          <p:cNvPr id="31768" name="Freeform 28"/>
          <p:cNvSpPr>
            <a:spLocks/>
          </p:cNvSpPr>
          <p:nvPr/>
        </p:nvSpPr>
        <p:spPr bwMode="auto">
          <a:xfrm>
            <a:off x="7837488" y="3181350"/>
            <a:ext cx="620712" cy="419100"/>
          </a:xfrm>
          <a:custGeom>
            <a:avLst/>
            <a:gdLst>
              <a:gd name="T0" fmla="*/ 2147483646 w 551"/>
              <a:gd name="T1" fmla="*/ 0 h 357"/>
              <a:gd name="T2" fmla="*/ 2147483646 w 551"/>
              <a:gd name="T3" fmla="*/ 2147483646 h 357"/>
              <a:gd name="T4" fmla="*/ 2147483646 w 551"/>
              <a:gd name="T5" fmla="*/ 2147483646 h 357"/>
              <a:gd name="T6" fmla="*/ 2147483646 w 551"/>
              <a:gd name="T7" fmla="*/ 2147483646 h 357"/>
              <a:gd name="T8" fmla="*/ 0 w 551"/>
              <a:gd name="T9" fmla="*/ 2147483646 h 357"/>
              <a:gd name="T10" fmla="*/ 0 w 551"/>
              <a:gd name="T11" fmla="*/ 2147483646 h 357"/>
              <a:gd name="T12" fmla="*/ 0 w 551"/>
              <a:gd name="T13" fmla="*/ 2147483646 h 357"/>
              <a:gd name="T14" fmla="*/ 2147483646 w 551"/>
              <a:gd name="T15" fmla="*/ 2147483646 h 357"/>
              <a:gd name="T16" fmla="*/ 2147483646 w 551"/>
              <a:gd name="T17" fmla="*/ 2147483646 h 357"/>
              <a:gd name="T18" fmla="*/ 2147483646 w 551"/>
              <a:gd name="T19" fmla="*/ 2147483646 h 357"/>
              <a:gd name="T20" fmla="*/ 2147483646 w 551"/>
              <a:gd name="T21" fmla="*/ 2147483646 h 357"/>
              <a:gd name="T22" fmla="*/ 2147483646 w 551"/>
              <a:gd name="T23" fmla="*/ 2147483646 h 357"/>
              <a:gd name="T24" fmla="*/ 2147483646 w 551"/>
              <a:gd name="T25" fmla="*/ 2147483646 h 357"/>
              <a:gd name="T26" fmla="*/ 2147483646 w 551"/>
              <a:gd name="T27" fmla="*/ 2147483646 h 357"/>
              <a:gd name="T28" fmla="*/ 2147483646 w 551"/>
              <a:gd name="T29" fmla="*/ 2147483646 h 357"/>
              <a:gd name="T30" fmla="*/ 2147483646 w 551"/>
              <a:gd name="T31" fmla="*/ 2147483646 h 357"/>
              <a:gd name="T32" fmla="*/ 2147483646 w 551"/>
              <a:gd name="T33" fmla="*/ 2147483646 h 357"/>
              <a:gd name="T34" fmla="*/ 2147483646 w 551"/>
              <a:gd name="T35" fmla="*/ 2147483646 h 357"/>
              <a:gd name="T36" fmla="*/ 2147483646 w 551"/>
              <a:gd name="T37" fmla="*/ 2147483646 h 357"/>
              <a:gd name="T38" fmla="*/ 2147483646 w 551"/>
              <a:gd name="T39" fmla="*/ 2147483646 h 357"/>
              <a:gd name="T40" fmla="*/ 2147483646 w 551"/>
              <a:gd name="T41" fmla="*/ 2147483646 h 357"/>
              <a:gd name="T42" fmla="*/ 2147483646 w 551"/>
              <a:gd name="T43" fmla="*/ 2147483646 h 357"/>
              <a:gd name="T44" fmla="*/ 2147483646 w 551"/>
              <a:gd name="T45" fmla="*/ 2147483646 h 357"/>
              <a:gd name="T46" fmla="*/ 2147483646 w 551"/>
              <a:gd name="T47" fmla="*/ 2147483646 h 357"/>
              <a:gd name="T48" fmla="*/ 2147483646 w 551"/>
              <a:gd name="T49" fmla="*/ 2147483646 h 357"/>
              <a:gd name="T50" fmla="*/ 2147483646 w 551"/>
              <a:gd name="T51" fmla="*/ 2147483646 h 357"/>
              <a:gd name="T52" fmla="*/ 2147483646 w 551"/>
              <a:gd name="T53" fmla="*/ 2147483646 h 357"/>
              <a:gd name="T54" fmla="*/ 2147483646 w 551"/>
              <a:gd name="T55" fmla="*/ 2147483646 h 357"/>
              <a:gd name="T56" fmla="*/ 2147483646 w 551"/>
              <a:gd name="T57" fmla="*/ 2147483646 h 357"/>
              <a:gd name="T58" fmla="*/ 2147483646 w 551"/>
              <a:gd name="T59" fmla="*/ 2147483646 h 357"/>
              <a:gd name="T60" fmla="*/ 2147483646 w 551"/>
              <a:gd name="T61" fmla="*/ 2147483646 h 357"/>
              <a:gd name="T62" fmla="*/ 2147483646 w 551"/>
              <a:gd name="T63" fmla="*/ 2147483646 h 357"/>
              <a:gd name="T64" fmla="*/ 2147483646 w 551"/>
              <a:gd name="T65" fmla="*/ 2147483646 h 357"/>
              <a:gd name="T66" fmla="*/ 2147483646 w 551"/>
              <a:gd name="T67" fmla="*/ 2147483646 h 357"/>
              <a:gd name="T68" fmla="*/ 2147483646 w 551"/>
              <a:gd name="T69" fmla="*/ 0 h 3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 h="357">
                <a:moveTo>
                  <a:pt x="32" y="0"/>
                </a:moveTo>
                <a:lnTo>
                  <a:pt x="21" y="2"/>
                </a:lnTo>
                <a:lnTo>
                  <a:pt x="9" y="9"/>
                </a:lnTo>
                <a:lnTo>
                  <a:pt x="3" y="19"/>
                </a:lnTo>
                <a:lnTo>
                  <a:pt x="0" y="31"/>
                </a:lnTo>
                <a:lnTo>
                  <a:pt x="0" y="202"/>
                </a:lnTo>
                <a:lnTo>
                  <a:pt x="0" y="223"/>
                </a:lnTo>
                <a:lnTo>
                  <a:pt x="5" y="242"/>
                </a:lnTo>
                <a:lnTo>
                  <a:pt x="16" y="260"/>
                </a:lnTo>
                <a:lnTo>
                  <a:pt x="32" y="278"/>
                </a:lnTo>
                <a:lnTo>
                  <a:pt x="51" y="296"/>
                </a:lnTo>
                <a:lnTo>
                  <a:pt x="75" y="311"/>
                </a:lnTo>
                <a:lnTo>
                  <a:pt x="102" y="324"/>
                </a:lnTo>
                <a:lnTo>
                  <a:pt x="133" y="335"/>
                </a:lnTo>
                <a:lnTo>
                  <a:pt x="166" y="345"/>
                </a:lnTo>
                <a:lnTo>
                  <a:pt x="202" y="352"/>
                </a:lnTo>
                <a:lnTo>
                  <a:pt x="238" y="356"/>
                </a:lnTo>
                <a:lnTo>
                  <a:pt x="276" y="357"/>
                </a:lnTo>
                <a:lnTo>
                  <a:pt x="313" y="356"/>
                </a:lnTo>
                <a:lnTo>
                  <a:pt x="350" y="352"/>
                </a:lnTo>
                <a:lnTo>
                  <a:pt x="385" y="345"/>
                </a:lnTo>
                <a:lnTo>
                  <a:pt x="418" y="335"/>
                </a:lnTo>
                <a:lnTo>
                  <a:pt x="450" y="324"/>
                </a:lnTo>
                <a:lnTo>
                  <a:pt x="478" y="311"/>
                </a:lnTo>
                <a:lnTo>
                  <a:pt x="501" y="296"/>
                </a:lnTo>
                <a:lnTo>
                  <a:pt x="521" y="278"/>
                </a:lnTo>
                <a:lnTo>
                  <a:pt x="536" y="260"/>
                </a:lnTo>
                <a:lnTo>
                  <a:pt x="546" y="242"/>
                </a:lnTo>
                <a:lnTo>
                  <a:pt x="551" y="223"/>
                </a:lnTo>
                <a:lnTo>
                  <a:pt x="551" y="202"/>
                </a:lnTo>
                <a:lnTo>
                  <a:pt x="551" y="31"/>
                </a:lnTo>
                <a:lnTo>
                  <a:pt x="550" y="19"/>
                </a:lnTo>
                <a:lnTo>
                  <a:pt x="543" y="9"/>
                </a:lnTo>
                <a:lnTo>
                  <a:pt x="532" y="2"/>
                </a:lnTo>
                <a:lnTo>
                  <a:pt x="519"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sp>
        <p:nvSpPr>
          <p:cNvPr id="31769" name="Freeform 29"/>
          <p:cNvSpPr>
            <a:spLocks/>
          </p:cNvSpPr>
          <p:nvPr/>
        </p:nvSpPr>
        <p:spPr bwMode="auto">
          <a:xfrm>
            <a:off x="7874000" y="2798763"/>
            <a:ext cx="549275" cy="763587"/>
          </a:xfrm>
          <a:custGeom>
            <a:avLst/>
            <a:gdLst>
              <a:gd name="T0" fmla="*/ 0 w 487"/>
              <a:gd name="T1" fmla="*/ 2147483646 h 650"/>
              <a:gd name="T2" fmla="*/ 2147483646 w 487"/>
              <a:gd name="T3" fmla="*/ 2147483646 h 650"/>
              <a:gd name="T4" fmla="*/ 2147483646 w 487"/>
              <a:gd name="T5" fmla="*/ 2147483646 h 650"/>
              <a:gd name="T6" fmla="*/ 2147483646 w 487"/>
              <a:gd name="T7" fmla="*/ 2147483646 h 650"/>
              <a:gd name="T8" fmla="*/ 2147483646 w 487"/>
              <a:gd name="T9" fmla="*/ 2147483646 h 650"/>
              <a:gd name="T10" fmla="*/ 2147483646 w 487"/>
              <a:gd name="T11" fmla="*/ 2147483646 h 650"/>
              <a:gd name="T12" fmla="*/ 2147483646 w 487"/>
              <a:gd name="T13" fmla="*/ 2147483646 h 650"/>
              <a:gd name="T14" fmla="*/ 2147483646 w 487"/>
              <a:gd name="T15" fmla="*/ 2147483646 h 650"/>
              <a:gd name="T16" fmla="*/ 2147483646 w 487"/>
              <a:gd name="T17" fmla="*/ 2147483646 h 650"/>
              <a:gd name="T18" fmla="*/ 2147483646 w 487"/>
              <a:gd name="T19" fmla="*/ 2147483646 h 650"/>
              <a:gd name="T20" fmla="*/ 2147483646 w 487"/>
              <a:gd name="T21" fmla="*/ 2147483646 h 650"/>
              <a:gd name="T22" fmla="*/ 2147483646 w 487"/>
              <a:gd name="T23" fmla="*/ 2147483646 h 650"/>
              <a:gd name="T24" fmla="*/ 2147483646 w 487"/>
              <a:gd name="T25" fmla="*/ 2147483646 h 650"/>
              <a:gd name="T26" fmla="*/ 2147483646 w 487"/>
              <a:gd name="T27" fmla="*/ 2147483646 h 650"/>
              <a:gd name="T28" fmla="*/ 2147483646 w 487"/>
              <a:gd name="T29" fmla="*/ 2147483646 h 650"/>
              <a:gd name="T30" fmla="*/ 2147483646 w 487"/>
              <a:gd name="T31" fmla="*/ 2147483646 h 650"/>
              <a:gd name="T32" fmla="*/ 2147483646 w 487"/>
              <a:gd name="T33" fmla="*/ 2147483646 h 650"/>
              <a:gd name="T34" fmla="*/ 2147483646 w 487"/>
              <a:gd name="T35" fmla="*/ 2147483646 h 650"/>
              <a:gd name="T36" fmla="*/ 2147483646 w 487"/>
              <a:gd name="T37" fmla="*/ 2147483646 h 650"/>
              <a:gd name="T38" fmla="*/ 2147483646 w 487"/>
              <a:gd name="T39" fmla="*/ 2147483646 h 650"/>
              <a:gd name="T40" fmla="*/ 2147483646 w 487"/>
              <a:gd name="T41" fmla="*/ 2147483646 h 650"/>
              <a:gd name="T42" fmla="*/ 2147483646 w 487"/>
              <a:gd name="T43" fmla="*/ 2147483646 h 650"/>
              <a:gd name="T44" fmla="*/ 2147483646 w 487"/>
              <a:gd name="T45" fmla="*/ 2147483646 h 650"/>
              <a:gd name="T46" fmla="*/ 2147483646 w 487"/>
              <a:gd name="T47" fmla="*/ 2147483646 h 650"/>
              <a:gd name="T48" fmla="*/ 2147483646 w 487"/>
              <a:gd name="T49" fmla="*/ 2147483646 h 650"/>
              <a:gd name="T50" fmla="*/ 2147483646 w 487"/>
              <a:gd name="T51" fmla="*/ 2147483646 h 650"/>
              <a:gd name="T52" fmla="*/ 2147483646 w 487"/>
              <a:gd name="T53" fmla="*/ 2147483646 h 650"/>
              <a:gd name="T54" fmla="*/ 2147483646 w 487"/>
              <a:gd name="T55" fmla="*/ 2147483646 h 650"/>
              <a:gd name="T56" fmla="*/ 2147483646 w 487"/>
              <a:gd name="T57" fmla="*/ 2147483646 h 650"/>
              <a:gd name="T58" fmla="*/ 2147483646 w 487"/>
              <a:gd name="T59" fmla="*/ 2147483646 h 650"/>
              <a:gd name="T60" fmla="*/ 2147483646 w 487"/>
              <a:gd name="T61" fmla="*/ 2147483646 h 650"/>
              <a:gd name="T62" fmla="*/ 2147483646 w 487"/>
              <a:gd name="T63" fmla="*/ 2147483646 h 650"/>
              <a:gd name="T64" fmla="*/ 2147483646 w 487"/>
              <a:gd name="T65" fmla="*/ 2147483646 h 650"/>
              <a:gd name="T66" fmla="*/ 2147483646 w 487"/>
              <a:gd name="T67" fmla="*/ 2147483646 h 650"/>
              <a:gd name="T68" fmla="*/ 2147483646 w 487"/>
              <a:gd name="T69" fmla="*/ 0 h 650"/>
              <a:gd name="T70" fmla="*/ 2147483646 w 487"/>
              <a:gd name="T71" fmla="*/ 2147483646 h 650"/>
              <a:gd name="T72" fmla="*/ 2147483646 w 487"/>
              <a:gd name="T73" fmla="*/ 2147483646 h 650"/>
              <a:gd name="T74" fmla="*/ 2147483646 w 487"/>
              <a:gd name="T75" fmla="*/ 2147483646 h 650"/>
              <a:gd name="T76" fmla="*/ 2147483646 w 487"/>
              <a:gd name="T77" fmla="*/ 2147483646 h 650"/>
              <a:gd name="T78" fmla="*/ 2147483646 w 487"/>
              <a:gd name="T79" fmla="*/ 2147483646 h 650"/>
              <a:gd name="T80" fmla="*/ 2147483646 w 487"/>
              <a:gd name="T81" fmla="*/ 2147483646 h 650"/>
              <a:gd name="T82" fmla="*/ 2147483646 w 487"/>
              <a:gd name="T83" fmla="*/ 2147483646 h 650"/>
              <a:gd name="T84" fmla="*/ 2147483646 w 487"/>
              <a:gd name="T85" fmla="*/ 2147483646 h 650"/>
              <a:gd name="T86" fmla="*/ 2147483646 w 487"/>
              <a:gd name="T87" fmla="*/ 2147483646 h 650"/>
              <a:gd name="T88" fmla="*/ 2147483646 w 487"/>
              <a:gd name="T89" fmla="*/ 2147483646 h 650"/>
              <a:gd name="T90" fmla="*/ 0 w 487"/>
              <a:gd name="T91" fmla="*/ 2147483646 h 650"/>
              <a:gd name="T92" fmla="*/ 0 w 487"/>
              <a:gd name="T93" fmla="*/ 2147483646 h 6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7" h="650">
                <a:moveTo>
                  <a:pt x="0" y="528"/>
                </a:moveTo>
                <a:lnTo>
                  <a:pt x="1" y="546"/>
                </a:lnTo>
                <a:lnTo>
                  <a:pt x="8" y="563"/>
                </a:lnTo>
                <a:lnTo>
                  <a:pt x="19" y="578"/>
                </a:lnTo>
                <a:lnTo>
                  <a:pt x="34" y="593"/>
                </a:lnTo>
                <a:lnTo>
                  <a:pt x="55" y="608"/>
                </a:lnTo>
                <a:lnTo>
                  <a:pt x="80" y="619"/>
                </a:lnTo>
                <a:lnTo>
                  <a:pt x="109" y="630"/>
                </a:lnTo>
                <a:lnTo>
                  <a:pt x="140" y="639"/>
                </a:lnTo>
                <a:lnTo>
                  <a:pt x="173" y="646"/>
                </a:lnTo>
                <a:lnTo>
                  <a:pt x="208" y="648"/>
                </a:lnTo>
                <a:lnTo>
                  <a:pt x="244" y="650"/>
                </a:lnTo>
                <a:lnTo>
                  <a:pt x="280" y="648"/>
                </a:lnTo>
                <a:lnTo>
                  <a:pt x="314" y="646"/>
                </a:lnTo>
                <a:lnTo>
                  <a:pt x="348" y="639"/>
                </a:lnTo>
                <a:lnTo>
                  <a:pt x="379" y="630"/>
                </a:lnTo>
                <a:lnTo>
                  <a:pt x="407" y="619"/>
                </a:lnTo>
                <a:lnTo>
                  <a:pt x="432" y="608"/>
                </a:lnTo>
                <a:lnTo>
                  <a:pt x="453" y="593"/>
                </a:lnTo>
                <a:lnTo>
                  <a:pt x="469" y="578"/>
                </a:lnTo>
                <a:lnTo>
                  <a:pt x="481" y="563"/>
                </a:lnTo>
                <a:lnTo>
                  <a:pt x="486" y="546"/>
                </a:lnTo>
                <a:lnTo>
                  <a:pt x="487" y="528"/>
                </a:lnTo>
                <a:lnTo>
                  <a:pt x="487" y="122"/>
                </a:lnTo>
                <a:lnTo>
                  <a:pt x="486" y="105"/>
                </a:lnTo>
                <a:lnTo>
                  <a:pt x="481" y="89"/>
                </a:lnTo>
                <a:lnTo>
                  <a:pt x="469" y="72"/>
                </a:lnTo>
                <a:lnTo>
                  <a:pt x="453" y="57"/>
                </a:lnTo>
                <a:lnTo>
                  <a:pt x="432" y="43"/>
                </a:lnTo>
                <a:lnTo>
                  <a:pt x="407" y="30"/>
                </a:lnTo>
                <a:lnTo>
                  <a:pt x="379" y="21"/>
                </a:lnTo>
                <a:lnTo>
                  <a:pt x="348" y="11"/>
                </a:lnTo>
                <a:lnTo>
                  <a:pt x="314" y="6"/>
                </a:lnTo>
                <a:lnTo>
                  <a:pt x="280" y="1"/>
                </a:lnTo>
                <a:lnTo>
                  <a:pt x="244" y="0"/>
                </a:lnTo>
                <a:lnTo>
                  <a:pt x="208" y="1"/>
                </a:lnTo>
                <a:lnTo>
                  <a:pt x="173" y="6"/>
                </a:lnTo>
                <a:lnTo>
                  <a:pt x="140" y="11"/>
                </a:lnTo>
                <a:lnTo>
                  <a:pt x="109" y="21"/>
                </a:lnTo>
                <a:lnTo>
                  <a:pt x="80" y="30"/>
                </a:lnTo>
                <a:lnTo>
                  <a:pt x="55" y="43"/>
                </a:lnTo>
                <a:lnTo>
                  <a:pt x="34" y="57"/>
                </a:lnTo>
                <a:lnTo>
                  <a:pt x="19" y="72"/>
                </a:lnTo>
                <a:lnTo>
                  <a:pt x="8" y="89"/>
                </a:lnTo>
                <a:lnTo>
                  <a:pt x="1" y="105"/>
                </a:lnTo>
                <a:lnTo>
                  <a:pt x="0" y="122"/>
                </a:lnTo>
                <a:lnTo>
                  <a:pt x="0" y="528"/>
                </a:lnTo>
                <a:close/>
              </a:path>
            </a:pathLst>
          </a:custGeom>
          <a:solidFill>
            <a:srgbClr val="FFFFFF"/>
          </a:solidFill>
          <a:ln w="19050" cmpd="sng">
            <a:solidFill>
              <a:srgbClr val="000000"/>
            </a:solidFill>
            <a:prstDash val="solid"/>
            <a:round/>
            <a:headEnd/>
            <a:tailEnd/>
          </a:ln>
        </p:spPr>
        <p:txBody>
          <a:bodyPr/>
          <a:lstStyle/>
          <a:p>
            <a:endParaRPr lang="en-US">
              <a:latin typeface="Calibri" panose="020F0502020204030204" pitchFamily="34" charset="0"/>
            </a:endParaRPr>
          </a:p>
        </p:txBody>
      </p:sp>
      <p:sp>
        <p:nvSpPr>
          <p:cNvPr id="31770" name="Line 30"/>
          <p:cNvSpPr>
            <a:spLocks noChangeShapeType="1"/>
          </p:cNvSpPr>
          <p:nvPr/>
        </p:nvSpPr>
        <p:spPr bwMode="auto">
          <a:xfrm>
            <a:off x="8148638" y="2798763"/>
            <a:ext cx="1587" cy="5349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1771" name="Line 31"/>
          <p:cNvSpPr>
            <a:spLocks noChangeShapeType="1"/>
          </p:cNvSpPr>
          <p:nvPr/>
        </p:nvSpPr>
        <p:spPr bwMode="auto">
          <a:xfrm flipV="1">
            <a:off x="8148638" y="2608263"/>
            <a:ext cx="1587" cy="1905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1772" name="Rectangle 32"/>
          <p:cNvSpPr>
            <a:spLocks noChangeArrowheads="1"/>
          </p:cNvSpPr>
          <p:nvPr/>
        </p:nvSpPr>
        <p:spPr bwMode="auto">
          <a:xfrm>
            <a:off x="8093075" y="2514600"/>
            <a:ext cx="109538" cy="190500"/>
          </a:xfrm>
          <a:prstGeom prst="rect">
            <a:avLst/>
          </a:prstGeom>
          <a:solidFill>
            <a:srgbClr val="FFFFFF"/>
          </a:solidFill>
          <a:ln w="1905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Calibri" panose="020F0502020204030204" pitchFamily="34" charset="0"/>
            </a:endParaRPr>
          </a:p>
        </p:txBody>
      </p:sp>
      <p:sp>
        <p:nvSpPr>
          <p:cNvPr id="31773" name="Line 33"/>
          <p:cNvSpPr>
            <a:spLocks noChangeShapeType="1"/>
          </p:cNvSpPr>
          <p:nvPr/>
        </p:nvSpPr>
        <p:spPr bwMode="auto">
          <a:xfrm>
            <a:off x="8058150" y="2654300"/>
            <a:ext cx="182563"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1774" name="Line 34"/>
          <p:cNvSpPr>
            <a:spLocks noChangeShapeType="1"/>
          </p:cNvSpPr>
          <p:nvPr/>
        </p:nvSpPr>
        <p:spPr bwMode="auto">
          <a:xfrm>
            <a:off x="8058150" y="2571750"/>
            <a:ext cx="18256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1775" name="Freeform 35"/>
          <p:cNvSpPr>
            <a:spLocks/>
          </p:cNvSpPr>
          <p:nvPr/>
        </p:nvSpPr>
        <p:spPr bwMode="auto">
          <a:xfrm>
            <a:off x="8012113" y="3181350"/>
            <a:ext cx="274637" cy="150813"/>
          </a:xfrm>
          <a:custGeom>
            <a:avLst/>
            <a:gdLst>
              <a:gd name="T0" fmla="*/ 0 w 244"/>
              <a:gd name="T1" fmla="*/ 0 h 128"/>
              <a:gd name="T2" fmla="*/ 0 w 244"/>
              <a:gd name="T3" fmla="*/ 2147483646 h 128"/>
              <a:gd name="T4" fmla="*/ 2147483646 w 244"/>
              <a:gd name="T5" fmla="*/ 2147483646 h 128"/>
              <a:gd name="T6" fmla="*/ 2147483646 w 244"/>
              <a:gd name="T7" fmla="*/ 2147483646 h 128"/>
              <a:gd name="T8" fmla="*/ 2147483646 w 244"/>
              <a:gd name="T9" fmla="*/ 2147483646 h 128"/>
              <a:gd name="T10" fmla="*/ 2147483646 w 244"/>
              <a:gd name="T11" fmla="*/ 2147483646 h 128"/>
              <a:gd name="T12" fmla="*/ 2147483646 w 244"/>
              <a:gd name="T13" fmla="*/ 2147483646 h 128"/>
              <a:gd name="T14" fmla="*/ 2147483646 w 244"/>
              <a:gd name="T15" fmla="*/ 2147483646 h 128"/>
              <a:gd name="T16" fmla="*/ 2147483646 w 244"/>
              <a:gd name="T17" fmla="*/ 2147483646 h 128"/>
              <a:gd name="T18" fmla="*/ 2147483646 w 244"/>
              <a:gd name="T19" fmla="*/ 0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4" h="128">
                <a:moveTo>
                  <a:pt x="0" y="0"/>
                </a:moveTo>
                <a:lnTo>
                  <a:pt x="0" y="97"/>
                </a:lnTo>
                <a:lnTo>
                  <a:pt x="33" y="112"/>
                </a:lnTo>
                <a:lnTo>
                  <a:pt x="68" y="123"/>
                </a:lnTo>
                <a:lnTo>
                  <a:pt x="104" y="128"/>
                </a:lnTo>
                <a:lnTo>
                  <a:pt x="140" y="128"/>
                </a:lnTo>
                <a:lnTo>
                  <a:pt x="176" y="123"/>
                </a:lnTo>
                <a:lnTo>
                  <a:pt x="210" y="112"/>
                </a:lnTo>
                <a:lnTo>
                  <a:pt x="244" y="97"/>
                </a:lnTo>
                <a:lnTo>
                  <a:pt x="244"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sp>
        <p:nvSpPr>
          <p:cNvPr id="31776" name="Freeform 36"/>
          <p:cNvSpPr>
            <a:spLocks/>
          </p:cNvSpPr>
          <p:nvPr/>
        </p:nvSpPr>
        <p:spPr bwMode="auto">
          <a:xfrm>
            <a:off x="8148638" y="3600450"/>
            <a:ext cx="231775" cy="222250"/>
          </a:xfrm>
          <a:custGeom>
            <a:avLst/>
            <a:gdLst>
              <a:gd name="T0" fmla="*/ 0 w 205"/>
              <a:gd name="T1" fmla="*/ 0 h 189"/>
              <a:gd name="T2" fmla="*/ 0 w 205"/>
              <a:gd name="T3" fmla="*/ 2147483646 h 189"/>
              <a:gd name="T4" fmla="*/ 2147483646 w 205"/>
              <a:gd name="T5" fmla="*/ 2147483646 h 189"/>
              <a:gd name="T6" fmla="*/ 0 60000 65536"/>
              <a:gd name="T7" fmla="*/ 0 60000 65536"/>
              <a:gd name="T8" fmla="*/ 0 60000 65536"/>
            </a:gdLst>
            <a:ahLst/>
            <a:cxnLst>
              <a:cxn ang="T6">
                <a:pos x="T0" y="T1"/>
              </a:cxn>
              <a:cxn ang="T7">
                <a:pos x="T2" y="T3"/>
              </a:cxn>
              <a:cxn ang="T8">
                <a:pos x="T4" y="T5"/>
              </a:cxn>
            </a:cxnLst>
            <a:rect l="0" t="0" r="r" b="b"/>
            <a:pathLst>
              <a:path w="205" h="189">
                <a:moveTo>
                  <a:pt x="0" y="0"/>
                </a:moveTo>
                <a:lnTo>
                  <a:pt x="0" y="189"/>
                </a:lnTo>
                <a:lnTo>
                  <a:pt x="205" y="189"/>
                </a:lnTo>
              </a:path>
            </a:pathLst>
          </a:custGeom>
          <a:noFill/>
          <a:ln w="19050"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sp>
        <p:nvSpPr>
          <p:cNvPr id="31777" name="Line 37"/>
          <p:cNvSpPr>
            <a:spLocks noChangeShapeType="1"/>
          </p:cNvSpPr>
          <p:nvPr/>
        </p:nvSpPr>
        <p:spPr bwMode="auto">
          <a:xfrm>
            <a:off x="7543800" y="2995613"/>
            <a:ext cx="323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grpSp>
        <p:nvGrpSpPr>
          <p:cNvPr id="31778" name="Group 38"/>
          <p:cNvGrpSpPr>
            <a:grpSpLocks/>
          </p:cNvGrpSpPr>
          <p:nvPr/>
        </p:nvGrpSpPr>
        <p:grpSpPr bwMode="auto">
          <a:xfrm>
            <a:off x="3352800" y="3794125"/>
            <a:ext cx="457200" cy="357188"/>
            <a:chOff x="2089" y="1549"/>
            <a:chExt cx="288" cy="225"/>
          </a:xfrm>
        </p:grpSpPr>
        <p:sp>
          <p:nvSpPr>
            <p:cNvPr id="31789" name="Freeform 39"/>
            <p:cNvSpPr>
              <a:spLocks/>
            </p:cNvSpPr>
            <p:nvPr/>
          </p:nvSpPr>
          <p:spPr bwMode="auto">
            <a:xfrm>
              <a:off x="2089" y="1630"/>
              <a:ext cx="288" cy="144"/>
            </a:xfrm>
            <a:custGeom>
              <a:avLst/>
              <a:gdLst>
                <a:gd name="T0" fmla="*/ 0 w 288"/>
                <a:gd name="T1" fmla="*/ 0 h 144"/>
                <a:gd name="T2" fmla="*/ 288 w 288"/>
                <a:gd name="T3" fmla="*/ 144 h 144"/>
                <a:gd name="T4" fmla="*/ 288 w 288"/>
                <a:gd name="T5" fmla="*/ 0 h 144"/>
                <a:gd name="T6" fmla="*/ 0 w 288"/>
                <a:gd name="T7" fmla="*/ 144 h 144"/>
                <a:gd name="T8" fmla="*/ 0 w 288"/>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144">
                  <a:moveTo>
                    <a:pt x="0" y="0"/>
                  </a:moveTo>
                  <a:lnTo>
                    <a:pt x="288" y="144"/>
                  </a:lnTo>
                  <a:lnTo>
                    <a:pt x="288" y="0"/>
                  </a:lnTo>
                  <a:lnTo>
                    <a:pt x="0" y="144"/>
                  </a:lnTo>
                  <a:lnTo>
                    <a:pt x="0" y="0"/>
                  </a:lnTo>
                  <a:close/>
                </a:path>
              </a:pathLst>
            </a:custGeom>
            <a:solidFill>
              <a:srgbClr val="FFFFFF"/>
            </a:solidFill>
            <a:ln w="12700" cmpd="sng">
              <a:solidFill>
                <a:srgbClr val="000000"/>
              </a:solidFill>
              <a:prstDash val="solid"/>
              <a:round/>
              <a:headEnd/>
              <a:tailEnd/>
            </a:ln>
          </p:spPr>
          <p:txBody>
            <a:bodyPr/>
            <a:lstStyle/>
            <a:p>
              <a:endParaRPr lang="en-US">
                <a:latin typeface="Calibri" panose="020F0502020204030204" pitchFamily="34" charset="0"/>
              </a:endParaRPr>
            </a:p>
          </p:txBody>
        </p:sp>
        <p:sp>
          <p:nvSpPr>
            <p:cNvPr id="31790" name="Freeform 40"/>
            <p:cNvSpPr>
              <a:spLocks/>
            </p:cNvSpPr>
            <p:nvPr/>
          </p:nvSpPr>
          <p:spPr bwMode="auto">
            <a:xfrm>
              <a:off x="2175" y="1549"/>
              <a:ext cx="116" cy="25"/>
            </a:xfrm>
            <a:custGeom>
              <a:avLst/>
              <a:gdLst>
                <a:gd name="T0" fmla="*/ 0 w 116"/>
                <a:gd name="T1" fmla="*/ 25 h 25"/>
                <a:gd name="T2" fmla="*/ 8 w 116"/>
                <a:gd name="T3" fmla="*/ 16 h 25"/>
                <a:gd name="T4" fmla="*/ 22 w 116"/>
                <a:gd name="T5" fmla="*/ 6 h 25"/>
                <a:gd name="T6" fmla="*/ 39 w 116"/>
                <a:gd name="T7" fmla="*/ 2 h 25"/>
                <a:gd name="T8" fmla="*/ 58 w 116"/>
                <a:gd name="T9" fmla="*/ 0 h 25"/>
                <a:gd name="T10" fmla="*/ 77 w 116"/>
                <a:gd name="T11" fmla="*/ 2 h 25"/>
                <a:gd name="T12" fmla="*/ 94 w 116"/>
                <a:gd name="T13" fmla="*/ 6 h 25"/>
                <a:gd name="T14" fmla="*/ 108 w 116"/>
                <a:gd name="T15" fmla="*/ 16 h 25"/>
                <a:gd name="T16" fmla="*/ 116 w 116"/>
                <a:gd name="T17" fmla="*/ 25 h 25"/>
                <a:gd name="T18" fmla="*/ 0 w 116"/>
                <a:gd name="T19" fmla="*/ 25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25">
                  <a:moveTo>
                    <a:pt x="0" y="25"/>
                  </a:moveTo>
                  <a:lnTo>
                    <a:pt x="8" y="16"/>
                  </a:lnTo>
                  <a:lnTo>
                    <a:pt x="22" y="6"/>
                  </a:lnTo>
                  <a:lnTo>
                    <a:pt x="39" y="2"/>
                  </a:lnTo>
                  <a:lnTo>
                    <a:pt x="58" y="0"/>
                  </a:lnTo>
                  <a:lnTo>
                    <a:pt x="77" y="2"/>
                  </a:lnTo>
                  <a:lnTo>
                    <a:pt x="94" y="6"/>
                  </a:lnTo>
                  <a:lnTo>
                    <a:pt x="108" y="16"/>
                  </a:lnTo>
                  <a:lnTo>
                    <a:pt x="116" y="25"/>
                  </a:lnTo>
                  <a:lnTo>
                    <a:pt x="0" y="25"/>
                  </a:lnTo>
                  <a:close/>
                </a:path>
              </a:pathLst>
            </a:custGeom>
            <a:solidFill>
              <a:srgbClr val="FFFFFF"/>
            </a:solidFill>
            <a:ln w="12700" cmpd="sng">
              <a:solidFill>
                <a:srgbClr val="000000"/>
              </a:solidFill>
              <a:prstDash val="solid"/>
              <a:round/>
              <a:headEnd/>
              <a:tailEnd/>
            </a:ln>
          </p:spPr>
          <p:txBody>
            <a:bodyPr/>
            <a:lstStyle/>
            <a:p>
              <a:endParaRPr lang="en-US">
                <a:latin typeface="Calibri" panose="020F0502020204030204" pitchFamily="34" charset="0"/>
              </a:endParaRPr>
            </a:p>
          </p:txBody>
        </p:sp>
        <p:sp>
          <p:nvSpPr>
            <p:cNvPr id="31791" name="Line 41"/>
            <p:cNvSpPr>
              <a:spLocks noChangeShapeType="1"/>
            </p:cNvSpPr>
            <p:nvPr/>
          </p:nvSpPr>
          <p:spPr bwMode="auto">
            <a:xfrm flipV="1">
              <a:off x="2233" y="1574"/>
              <a:ext cx="1"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31779" name="Text Box 42"/>
          <p:cNvSpPr txBox="1">
            <a:spLocks noChangeArrowheads="1"/>
          </p:cNvSpPr>
          <p:nvPr/>
        </p:nvSpPr>
        <p:spPr bwMode="auto">
          <a:xfrm>
            <a:off x="2851150" y="3262313"/>
            <a:ext cx="609600"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dirty="0" smtClean="0">
                <a:solidFill>
                  <a:schemeClr val="accent2"/>
                </a:solidFill>
                <a:latin typeface="Calibri" panose="020F0502020204030204" pitchFamily="34" charset="0"/>
              </a:rPr>
              <a:t>P</a:t>
            </a:r>
            <a:r>
              <a:rPr lang="en-US" altLang="en-US" sz="2400" baseline="-25000" dirty="0" smtClean="0">
                <a:solidFill>
                  <a:schemeClr val="accent2"/>
                </a:solidFill>
                <a:latin typeface="Calibri" panose="020F0502020204030204" pitchFamily="34" charset="0"/>
              </a:rPr>
              <a:t>p</a:t>
            </a:r>
            <a:endParaRPr lang="en-US" altLang="en-US" sz="2400" baseline="-25000" dirty="0">
              <a:solidFill>
                <a:schemeClr val="accent2"/>
              </a:solidFill>
              <a:latin typeface="Calibri" panose="020F0502020204030204" pitchFamily="34" charset="0"/>
            </a:endParaRPr>
          </a:p>
        </p:txBody>
      </p:sp>
      <p:sp>
        <p:nvSpPr>
          <p:cNvPr id="31780" name="AutoShape 43"/>
          <p:cNvSpPr>
            <a:spLocks noChangeArrowheads="1"/>
          </p:cNvSpPr>
          <p:nvPr/>
        </p:nvSpPr>
        <p:spPr bwMode="auto">
          <a:xfrm>
            <a:off x="7543800" y="1600200"/>
            <a:ext cx="1371600" cy="685800"/>
          </a:xfrm>
          <a:prstGeom prst="wedgeRectCallout">
            <a:avLst>
              <a:gd name="adj1" fmla="val 7292"/>
              <a:gd name="adj2" fmla="val 96528"/>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b="1">
                <a:latin typeface="Calibri" panose="020F0502020204030204" pitchFamily="34" charset="0"/>
              </a:rPr>
              <a:t>Highest vessel</a:t>
            </a:r>
          </a:p>
          <a:p>
            <a:pPr algn="ctr">
              <a:spcBef>
                <a:spcPct val="0"/>
              </a:spcBef>
              <a:buFontTx/>
              <a:buNone/>
            </a:pPr>
            <a:r>
              <a:rPr lang="en-US" altLang="en-US" sz="1400" b="1">
                <a:latin typeface="Calibri" panose="020F0502020204030204" pitchFamily="34" charset="0"/>
              </a:rPr>
              <a:t>pressure</a:t>
            </a:r>
          </a:p>
        </p:txBody>
      </p:sp>
      <p:sp>
        <p:nvSpPr>
          <p:cNvPr id="31781" name="AutoShape 44"/>
          <p:cNvSpPr>
            <a:spLocks noChangeArrowheads="1"/>
          </p:cNvSpPr>
          <p:nvPr/>
        </p:nvSpPr>
        <p:spPr bwMode="auto">
          <a:xfrm>
            <a:off x="6096000" y="3429000"/>
            <a:ext cx="1371600" cy="685800"/>
          </a:xfrm>
          <a:prstGeom prst="wedgeRectCallout">
            <a:avLst>
              <a:gd name="adj1" fmla="val 1736"/>
              <a:gd name="adj2" fmla="val -14328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b="1">
                <a:latin typeface="Calibri" panose="020F0502020204030204" pitchFamily="34" charset="0"/>
              </a:rPr>
              <a:t>Highest </a:t>
            </a:r>
          </a:p>
          <a:p>
            <a:pPr algn="ctr">
              <a:spcBef>
                <a:spcPct val="0"/>
              </a:spcBef>
              <a:buFontTx/>
              <a:buNone/>
            </a:pPr>
            <a:r>
              <a:rPr lang="en-US" altLang="en-US" sz="1400" b="1">
                <a:latin typeface="Calibri" panose="020F0502020204030204" pitchFamily="34" charset="0"/>
              </a:rPr>
              <a:t>pressure drop</a:t>
            </a:r>
          </a:p>
        </p:txBody>
      </p:sp>
      <p:sp>
        <p:nvSpPr>
          <p:cNvPr id="31782" name="AutoShape 45"/>
          <p:cNvSpPr>
            <a:spLocks noChangeArrowheads="1"/>
          </p:cNvSpPr>
          <p:nvPr/>
        </p:nvSpPr>
        <p:spPr bwMode="auto">
          <a:xfrm>
            <a:off x="4724400" y="4343400"/>
            <a:ext cx="1371600" cy="685800"/>
          </a:xfrm>
          <a:prstGeom prst="wedgeRectCallout">
            <a:avLst>
              <a:gd name="adj1" fmla="val -61574"/>
              <a:gd name="adj2" fmla="val -78935"/>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b="1">
                <a:latin typeface="Calibri" panose="020F0502020204030204" pitchFamily="34" charset="0"/>
              </a:rPr>
              <a:t>Highest </a:t>
            </a:r>
          </a:p>
          <a:p>
            <a:pPr algn="ctr">
              <a:spcBef>
                <a:spcPct val="0"/>
              </a:spcBef>
              <a:buFontTx/>
              <a:buNone/>
            </a:pPr>
            <a:r>
              <a:rPr lang="en-US" altLang="en-US" sz="1400" b="1">
                <a:latin typeface="Calibri" panose="020F0502020204030204" pitchFamily="34" charset="0"/>
              </a:rPr>
              <a:t>pressure drop</a:t>
            </a:r>
          </a:p>
        </p:txBody>
      </p:sp>
      <p:sp>
        <p:nvSpPr>
          <p:cNvPr id="31783" name="Line 46"/>
          <p:cNvSpPr>
            <a:spLocks noChangeShapeType="1"/>
          </p:cNvSpPr>
          <p:nvPr/>
        </p:nvSpPr>
        <p:spPr bwMode="auto">
          <a:xfrm>
            <a:off x="3124200" y="3733800"/>
            <a:ext cx="0" cy="3048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
        <p:nvSpPr>
          <p:cNvPr id="31784" name="AutoShape 47"/>
          <p:cNvSpPr>
            <a:spLocks noChangeArrowheads="1"/>
          </p:cNvSpPr>
          <p:nvPr/>
        </p:nvSpPr>
        <p:spPr bwMode="auto">
          <a:xfrm>
            <a:off x="3200400" y="2057400"/>
            <a:ext cx="1371600" cy="685800"/>
          </a:xfrm>
          <a:prstGeom prst="wedgeRectCallout">
            <a:avLst>
              <a:gd name="adj1" fmla="val 128472"/>
              <a:gd name="adj2" fmla="val 116898"/>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b="1">
                <a:latin typeface="Calibri" panose="020F0502020204030204" pitchFamily="34" charset="0"/>
              </a:rPr>
              <a:t>Highest flow,</a:t>
            </a:r>
          </a:p>
          <a:p>
            <a:pPr algn="ctr">
              <a:spcBef>
                <a:spcPct val="0"/>
              </a:spcBef>
              <a:buFontTx/>
              <a:buNone/>
            </a:pPr>
            <a:r>
              <a:rPr lang="en-US" altLang="en-US" sz="1400" b="1">
                <a:latin typeface="Calibri" panose="020F0502020204030204" pitchFamily="34" charset="0"/>
              </a:rPr>
              <a:t>largest friction</a:t>
            </a:r>
          </a:p>
          <a:p>
            <a:pPr algn="ctr">
              <a:spcBef>
                <a:spcPct val="0"/>
              </a:spcBef>
              <a:buFontTx/>
              <a:buNone/>
            </a:pPr>
            <a:r>
              <a:rPr lang="en-US" altLang="en-US" sz="1400" b="1">
                <a:latin typeface="Calibri" panose="020F0502020204030204" pitchFamily="34" charset="0"/>
              </a:rPr>
              <a:t> factor</a:t>
            </a:r>
          </a:p>
        </p:txBody>
      </p:sp>
      <p:sp>
        <p:nvSpPr>
          <p:cNvPr id="31785" name="AutoShape 48"/>
          <p:cNvSpPr>
            <a:spLocks noChangeArrowheads="1"/>
          </p:cNvSpPr>
          <p:nvPr/>
        </p:nvSpPr>
        <p:spPr bwMode="auto">
          <a:xfrm>
            <a:off x="1447800" y="2133600"/>
            <a:ext cx="1371600" cy="685800"/>
          </a:xfrm>
          <a:prstGeom prst="wedgeRectCallout">
            <a:avLst>
              <a:gd name="adj1" fmla="val -17014"/>
              <a:gd name="adj2" fmla="val 13240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400" b="1">
                <a:latin typeface="Calibri" panose="020F0502020204030204" pitchFamily="34" charset="0"/>
              </a:rPr>
              <a:t>Lowest level </a:t>
            </a:r>
          </a:p>
          <a:p>
            <a:pPr algn="ctr">
              <a:spcBef>
                <a:spcPct val="0"/>
              </a:spcBef>
              <a:buFontTx/>
              <a:buNone/>
            </a:pPr>
            <a:r>
              <a:rPr lang="en-US" altLang="en-US" sz="1400" b="1">
                <a:latin typeface="Calibri" panose="020F0502020204030204" pitchFamily="34" charset="0"/>
              </a:rPr>
              <a:t>(lowest head)</a:t>
            </a:r>
          </a:p>
        </p:txBody>
      </p:sp>
      <p:sp>
        <p:nvSpPr>
          <p:cNvPr id="31786" name="Text Box 51"/>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1787" name="Rectangle 52"/>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0" name="TextBox 49"/>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Tree>
    <p:extLst>
      <p:ext uri="{BB962C8B-B14F-4D97-AF65-F5344CB8AC3E}">
        <p14:creationId xmlns:p14="http://schemas.microsoft.com/office/powerpoint/2010/main" val="24416402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6" name="Text Box 51"/>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1787" name="Rectangle 52"/>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0" name="TextBox 49"/>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49" name="Text Box 6"/>
          <p:cNvSpPr txBox="1">
            <a:spLocks noChangeArrowheads="1"/>
          </p:cNvSpPr>
          <p:nvPr/>
        </p:nvSpPr>
        <p:spPr bwMode="auto">
          <a:xfrm>
            <a:off x="1579561" y="1460457"/>
            <a:ext cx="7239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effectLst/>
                <a:uLnTx/>
                <a:uFillTx/>
                <a:latin typeface="Times New Roman" panose="02020603050405020304" pitchFamily="18" charset="0"/>
                <a:ea typeface="+mn-ea"/>
                <a:cs typeface="+mn-cs"/>
              </a:rPr>
              <a:t>Equipment </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must function correctly within the operating </a:t>
            </a:r>
            <a:r>
              <a:rPr kumimoji="0" lang="en-US" altLang="en-US" sz="2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window.  Discuss issues that would limit the usefulness of the flow sensor measurement and suggest improvements to the design.</a:t>
            </a:r>
            <a:endPar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1" name="Freeform 7"/>
          <p:cNvSpPr>
            <a:spLocks noEditPoints="1"/>
          </p:cNvSpPr>
          <p:nvPr/>
        </p:nvSpPr>
        <p:spPr bwMode="auto">
          <a:xfrm>
            <a:off x="3200400" y="5292725"/>
            <a:ext cx="457200" cy="503238"/>
          </a:xfrm>
          <a:custGeom>
            <a:avLst/>
            <a:gdLst>
              <a:gd name="T0" fmla="*/ 0 w 576"/>
              <a:gd name="T1" fmla="*/ 2147483646 h 633"/>
              <a:gd name="T2" fmla="*/ 2147483646 w 576"/>
              <a:gd name="T3" fmla="*/ 2147483646 h 633"/>
              <a:gd name="T4" fmla="*/ 2147483646 w 576"/>
              <a:gd name="T5" fmla="*/ 2147483646 h 633"/>
              <a:gd name="T6" fmla="*/ 2147483646 w 576"/>
              <a:gd name="T7" fmla="*/ 2147483646 h 633"/>
              <a:gd name="T8" fmla="*/ 2147483646 w 576"/>
              <a:gd name="T9" fmla="*/ 2147483646 h 633"/>
              <a:gd name="T10" fmla="*/ 2147483646 w 576"/>
              <a:gd name="T11" fmla="*/ 2147483646 h 633"/>
              <a:gd name="T12" fmla="*/ 2147483646 w 576"/>
              <a:gd name="T13" fmla="*/ 2147483646 h 633"/>
              <a:gd name="T14" fmla="*/ 2147483646 w 576"/>
              <a:gd name="T15" fmla="*/ 2147483646 h 633"/>
              <a:gd name="T16" fmla="*/ 2147483646 w 576"/>
              <a:gd name="T17" fmla="*/ 2147483646 h 633"/>
              <a:gd name="T18" fmla="*/ 2147483646 w 576"/>
              <a:gd name="T19" fmla="*/ 2147483646 h 633"/>
              <a:gd name="T20" fmla="*/ 2147483646 w 576"/>
              <a:gd name="T21" fmla="*/ 0 h 633"/>
              <a:gd name="T22" fmla="*/ 2147483646 w 576"/>
              <a:gd name="T23" fmla="*/ 2147483646 h 633"/>
              <a:gd name="T24" fmla="*/ 2147483646 w 576"/>
              <a:gd name="T25" fmla="*/ 2147483646 h 633"/>
              <a:gd name="T26" fmla="*/ 2147483646 w 576"/>
              <a:gd name="T27" fmla="*/ 2147483646 h 633"/>
              <a:gd name="T28" fmla="*/ 2147483646 w 576"/>
              <a:gd name="T29" fmla="*/ 2147483646 h 633"/>
              <a:gd name="T30" fmla="*/ 2147483646 w 576"/>
              <a:gd name="T31" fmla="*/ 2147483646 h 633"/>
              <a:gd name="T32" fmla="*/ 2147483646 w 576"/>
              <a:gd name="T33" fmla="*/ 2147483646 h 633"/>
              <a:gd name="T34" fmla="*/ 2147483646 w 576"/>
              <a:gd name="T35" fmla="*/ 2147483646 h 633"/>
              <a:gd name="T36" fmla="*/ 2147483646 w 576"/>
              <a:gd name="T37" fmla="*/ 2147483646 h 633"/>
              <a:gd name="T38" fmla="*/ 2147483646 w 576"/>
              <a:gd name="T39" fmla="*/ 2147483646 h 633"/>
              <a:gd name="T40" fmla="*/ 2147483646 w 576"/>
              <a:gd name="T41" fmla="*/ 2147483646 h 633"/>
              <a:gd name="T42" fmla="*/ 2147483646 w 576"/>
              <a:gd name="T43" fmla="*/ 2147483646 h 633"/>
              <a:gd name="T44" fmla="*/ 2147483646 w 576"/>
              <a:gd name="T45" fmla="*/ 2147483646 h 633"/>
              <a:gd name="T46" fmla="*/ 2147483646 w 576"/>
              <a:gd name="T47" fmla="*/ 2147483646 h 633"/>
              <a:gd name="T48" fmla="*/ 2147483646 w 576"/>
              <a:gd name="T49" fmla="*/ 2147483646 h 633"/>
              <a:gd name="T50" fmla="*/ 2147483646 w 576"/>
              <a:gd name="T51" fmla="*/ 2147483646 h 633"/>
              <a:gd name="T52" fmla="*/ 2147483646 w 576"/>
              <a:gd name="T53" fmla="*/ 2147483646 h 633"/>
              <a:gd name="T54" fmla="*/ 2147483646 w 576"/>
              <a:gd name="T55" fmla="*/ 2147483646 h 633"/>
              <a:gd name="T56" fmla="*/ 2147483646 w 576"/>
              <a:gd name="T57" fmla="*/ 2147483646 h 633"/>
              <a:gd name="T58" fmla="*/ 2147483646 w 576"/>
              <a:gd name="T59" fmla="*/ 2147483646 h 633"/>
              <a:gd name="T60" fmla="*/ 2147483646 w 576"/>
              <a:gd name="T61" fmla="*/ 2147483646 h 633"/>
              <a:gd name="T62" fmla="*/ 2147483646 w 576"/>
              <a:gd name="T63" fmla="*/ 2147483646 h 633"/>
              <a:gd name="T64" fmla="*/ 2147483646 w 576"/>
              <a:gd name="T65" fmla="*/ 2147483646 h 633"/>
              <a:gd name="T66" fmla="*/ 2147483646 w 576"/>
              <a:gd name="T67" fmla="*/ 2147483646 h 633"/>
              <a:gd name="T68" fmla="*/ 2147483646 w 576"/>
              <a:gd name="T69" fmla="*/ 2147483646 h 633"/>
              <a:gd name="T70" fmla="*/ 2147483646 w 576"/>
              <a:gd name="T71" fmla="*/ 2147483646 h 633"/>
              <a:gd name="T72" fmla="*/ 2147483646 w 576"/>
              <a:gd name="T73" fmla="*/ 2147483646 h 633"/>
              <a:gd name="T74" fmla="*/ 2147483646 w 576"/>
              <a:gd name="T75" fmla="*/ 2147483646 h 633"/>
              <a:gd name="T76" fmla="*/ 2147483646 w 576"/>
              <a:gd name="T77" fmla="*/ 2147483646 h 633"/>
              <a:gd name="T78" fmla="*/ 2147483646 w 576"/>
              <a:gd name="T79" fmla="*/ 2147483646 h 633"/>
              <a:gd name="T80" fmla="*/ 0 w 576"/>
              <a:gd name="T81" fmla="*/ 2147483646 h 633"/>
              <a:gd name="T82" fmla="*/ 2147483646 w 576"/>
              <a:gd name="T83" fmla="*/ 2147483646 h 633"/>
              <a:gd name="T84" fmla="*/ 0 w 576"/>
              <a:gd name="T85" fmla="*/ 2147483646 h 633"/>
              <a:gd name="T86" fmla="*/ 2147483646 w 576"/>
              <a:gd name="T87" fmla="*/ 2147483646 h 633"/>
              <a:gd name="T88" fmla="*/ 2147483646 w 576"/>
              <a:gd name="T89" fmla="*/ 2147483646 h 633"/>
              <a:gd name="T90" fmla="*/ 2147483646 w 576"/>
              <a:gd name="T91" fmla="*/ 2147483646 h 633"/>
              <a:gd name="T92" fmla="*/ 2147483646 w 576"/>
              <a:gd name="T93" fmla="*/ 2147483646 h 633"/>
              <a:gd name="T94" fmla="*/ 2147483646 w 576"/>
              <a:gd name="T95" fmla="*/ 2147483646 h 633"/>
              <a:gd name="T96" fmla="*/ 2147483646 w 576"/>
              <a:gd name="T97" fmla="*/ 2147483646 h 633"/>
              <a:gd name="T98" fmla="*/ 2147483646 w 576"/>
              <a:gd name="T99" fmla="*/ 2147483646 h 633"/>
              <a:gd name="T100" fmla="*/ 2147483646 w 576"/>
              <a:gd name="T101" fmla="*/ 2147483646 h 633"/>
              <a:gd name="T102" fmla="*/ 2147483646 w 576"/>
              <a:gd name="T103" fmla="*/ 2147483646 h 6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 h="633">
                <a:moveTo>
                  <a:pt x="0" y="288"/>
                </a:moveTo>
                <a:lnTo>
                  <a:pt x="4" y="244"/>
                </a:lnTo>
                <a:lnTo>
                  <a:pt x="14" y="200"/>
                </a:lnTo>
                <a:lnTo>
                  <a:pt x="31" y="157"/>
                </a:lnTo>
                <a:lnTo>
                  <a:pt x="56" y="119"/>
                </a:lnTo>
                <a:lnTo>
                  <a:pt x="85" y="84"/>
                </a:lnTo>
                <a:lnTo>
                  <a:pt x="119" y="56"/>
                </a:lnTo>
                <a:lnTo>
                  <a:pt x="158" y="33"/>
                </a:lnTo>
                <a:lnTo>
                  <a:pt x="200" y="15"/>
                </a:lnTo>
                <a:lnTo>
                  <a:pt x="242" y="4"/>
                </a:lnTo>
                <a:lnTo>
                  <a:pt x="288" y="0"/>
                </a:lnTo>
                <a:lnTo>
                  <a:pt x="332" y="4"/>
                </a:lnTo>
                <a:lnTo>
                  <a:pt x="376" y="15"/>
                </a:lnTo>
                <a:lnTo>
                  <a:pt x="418" y="33"/>
                </a:lnTo>
                <a:lnTo>
                  <a:pt x="457" y="56"/>
                </a:lnTo>
                <a:lnTo>
                  <a:pt x="491" y="84"/>
                </a:lnTo>
                <a:lnTo>
                  <a:pt x="520" y="119"/>
                </a:lnTo>
                <a:lnTo>
                  <a:pt x="545" y="157"/>
                </a:lnTo>
                <a:lnTo>
                  <a:pt x="562" y="200"/>
                </a:lnTo>
                <a:lnTo>
                  <a:pt x="572" y="244"/>
                </a:lnTo>
                <a:lnTo>
                  <a:pt x="576" y="288"/>
                </a:lnTo>
                <a:lnTo>
                  <a:pt x="572" y="334"/>
                </a:lnTo>
                <a:lnTo>
                  <a:pt x="562" y="378"/>
                </a:lnTo>
                <a:lnTo>
                  <a:pt x="545" y="418"/>
                </a:lnTo>
                <a:lnTo>
                  <a:pt x="520" y="459"/>
                </a:lnTo>
                <a:lnTo>
                  <a:pt x="491" y="491"/>
                </a:lnTo>
                <a:lnTo>
                  <a:pt x="457" y="522"/>
                </a:lnTo>
                <a:lnTo>
                  <a:pt x="418" y="545"/>
                </a:lnTo>
                <a:lnTo>
                  <a:pt x="376" y="562"/>
                </a:lnTo>
                <a:lnTo>
                  <a:pt x="332" y="574"/>
                </a:lnTo>
                <a:lnTo>
                  <a:pt x="288" y="576"/>
                </a:lnTo>
                <a:lnTo>
                  <a:pt x="242" y="574"/>
                </a:lnTo>
                <a:lnTo>
                  <a:pt x="200" y="562"/>
                </a:lnTo>
                <a:lnTo>
                  <a:pt x="158" y="545"/>
                </a:lnTo>
                <a:lnTo>
                  <a:pt x="119" y="522"/>
                </a:lnTo>
                <a:lnTo>
                  <a:pt x="85" y="491"/>
                </a:lnTo>
                <a:lnTo>
                  <a:pt x="56" y="459"/>
                </a:lnTo>
                <a:lnTo>
                  <a:pt x="31" y="418"/>
                </a:lnTo>
                <a:lnTo>
                  <a:pt x="14" y="378"/>
                </a:lnTo>
                <a:lnTo>
                  <a:pt x="4" y="334"/>
                </a:lnTo>
                <a:lnTo>
                  <a:pt x="0" y="288"/>
                </a:lnTo>
                <a:close/>
                <a:moveTo>
                  <a:pt x="144" y="535"/>
                </a:moveTo>
                <a:lnTo>
                  <a:pt x="0" y="633"/>
                </a:lnTo>
                <a:lnTo>
                  <a:pt x="576" y="633"/>
                </a:lnTo>
                <a:lnTo>
                  <a:pt x="432" y="535"/>
                </a:lnTo>
                <a:lnTo>
                  <a:pt x="393" y="556"/>
                </a:lnTo>
                <a:lnTo>
                  <a:pt x="351" y="568"/>
                </a:lnTo>
                <a:lnTo>
                  <a:pt x="309" y="576"/>
                </a:lnTo>
                <a:lnTo>
                  <a:pt x="267" y="576"/>
                </a:lnTo>
                <a:lnTo>
                  <a:pt x="223" y="568"/>
                </a:lnTo>
                <a:lnTo>
                  <a:pt x="183" y="556"/>
                </a:lnTo>
                <a:lnTo>
                  <a:pt x="144" y="535"/>
                </a:lnTo>
                <a:close/>
              </a:path>
            </a:pathLst>
          </a:custGeom>
          <a:solidFill>
            <a:srgbClr val="FFFFFF"/>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2" name="Line 8"/>
          <p:cNvSpPr>
            <a:spLocks noChangeShapeType="1"/>
          </p:cNvSpPr>
          <p:nvPr/>
        </p:nvSpPr>
        <p:spPr bwMode="auto">
          <a:xfrm>
            <a:off x="2971800" y="5521325"/>
            <a:ext cx="39687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3" name="Freeform 9"/>
          <p:cNvSpPr>
            <a:spLocks/>
          </p:cNvSpPr>
          <p:nvPr/>
        </p:nvSpPr>
        <p:spPr bwMode="auto">
          <a:xfrm>
            <a:off x="3359150" y="5486400"/>
            <a:ext cx="69850" cy="69850"/>
          </a:xfrm>
          <a:custGeom>
            <a:avLst/>
            <a:gdLst>
              <a:gd name="T0" fmla="*/ 0 w 88"/>
              <a:gd name="T1" fmla="*/ 0 h 88"/>
              <a:gd name="T2" fmla="*/ 2147483646 w 88"/>
              <a:gd name="T3" fmla="*/ 2147483646 h 88"/>
              <a:gd name="T4" fmla="*/ 0 w 88"/>
              <a:gd name="T5" fmla="*/ 2147483646 h 88"/>
              <a:gd name="T6" fmla="*/ 0 w 88"/>
              <a:gd name="T7" fmla="*/ 0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88">
                <a:moveTo>
                  <a:pt x="0" y="0"/>
                </a:moveTo>
                <a:lnTo>
                  <a:pt x="88" y="44"/>
                </a:lnTo>
                <a:lnTo>
                  <a:pt x="0" y="88"/>
                </a:lnTo>
                <a:lnTo>
                  <a:pt x="0" y="0"/>
                </a:lnTo>
                <a:close/>
              </a:path>
            </a:pathLst>
          </a:custGeom>
          <a:solidFill>
            <a:srgbClr val="000000"/>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54" name="Group 10"/>
          <p:cNvGrpSpPr>
            <a:grpSpLocks/>
          </p:cNvGrpSpPr>
          <p:nvPr/>
        </p:nvGrpSpPr>
        <p:grpSpPr bwMode="auto">
          <a:xfrm>
            <a:off x="3429000" y="5257800"/>
            <a:ext cx="1143000" cy="76200"/>
            <a:chOff x="2016" y="2304"/>
            <a:chExt cx="288" cy="44"/>
          </a:xfrm>
        </p:grpSpPr>
        <p:sp>
          <p:nvSpPr>
            <p:cNvPr id="55" name="Line 11"/>
            <p:cNvSpPr>
              <a:spLocks noChangeShapeType="1"/>
            </p:cNvSpPr>
            <p:nvPr/>
          </p:nvSpPr>
          <p:spPr bwMode="auto">
            <a:xfrm>
              <a:off x="2016" y="2326"/>
              <a:ext cx="24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 name="Freeform 12"/>
            <p:cNvSpPr>
              <a:spLocks/>
            </p:cNvSpPr>
            <p:nvPr/>
          </p:nvSpPr>
          <p:spPr bwMode="auto">
            <a:xfrm>
              <a:off x="2260" y="2304"/>
              <a:ext cx="44" cy="44"/>
            </a:xfrm>
            <a:custGeom>
              <a:avLst/>
              <a:gdLst>
                <a:gd name="T0" fmla="*/ 0 w 88"/>
                <a:gd name="T1" fmla="*/ 0 h 88"/>
                <a:gd name="T2" fmla="*/ 6 w 88"/>
                <a:gd name="T3" fmla="*/ 3 h 88"/>
                <a:gd name="T4" fmla="*/ 0 w 88"/>
                <a:gd name="T5" fmla="*/ 6 h 88"/>
                <a:gd name="T6" fmla="*/ 0 w 88"/>
                <a:gd name="T7" fmla="*/ 0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88">
                  <a:moveTo>
                    <a:pt x="0" y="0"/>
                  </a:moveTo>
                  <a:lnTo>
                    <a:pt x="88" y="44"/>
                  </a:lnTo>
                  <a:lnTo>
                    <a:pt x="0" y="88"/>
                  </a:lnTo>
                  <a:lnTo>
                    <a:pt x="0" y="0"/>
                  </a:lnTo>
                  <a:close/>
                </a:path>
              </a:pathLst>
            </a:custGeom>
            <a:solidFill>
              <a:srgbClr val="000000"/>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7" name="AutoShape 13"/>
          <p:cNvSpPr>
            <a:spLocks noChangeArrowheads="1"/>
          </p:cNvSpPr>
          <p:nvPr/>
        </p:nvSpPr>
        <p:spPr bwMode="auto">
          <a:xfrm>
            <a:off x="1828800" y="4419600"/>
            <a:ext cx="1143000" cy="1371600"/>
          </a:xfrm>
          <a:prstGeom prst="flowChartMagneticDisk">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58" name="Group 14"/>
          <p:cNvGrpSpPr>
            <a:grpSpLocks/>
          </p:cNvGrpSpPr>
          <p:nvPr/>
        </p:nvGrpSpPr>
        <p:grpSpPr bwMode="auto">
          <a:xfrm>
            <a:off x="5435600" y="5057775"/>
            <a:ext cx="457200" cy="355600"/>
            <a:chOff x="2736" y="1979"/>
            <a:chExt cx="288" cy="224"/>
          </a:xfrm>
        </p:grpSpPr>
        <p:sp>
          <p:nvSpPr>
            <p:cNvPr id="59" name="Freeform 15"/>
            <p:cNvSpPr>
              <a:spLocks/>
            </p:cNvSpPr>
            <p:nvPr/>
          </p:nvSpPr>
          <p:spPr bwMode="auto">
            <a:xfrm>
              <a:off x="2736" y="2059"/>
              <a:ext cx="288" cy="144"/>
            </a:xfrm>
            <a:custGeom>
              <a:avLst/>
              <a:gdLst>
                <a:gd name="T0" fmla="*/ 0 w 576"/>
                <a:gd name="T1" fmla="*/ 0 h 288"/>
                <a:gd name="T2" fmla="*/ 36 w 576"/>
                <a:gd name="T3" fmla="*/ 18 h 288"/>
                <a:gd name="T4" fmla="*/ 36 w 576"/>
                <a:gd name="T5" fmla="*/ 0 h 288"/>
                <a:gd name="T6" fmla="*/ 0 w 576"/>
                <a:gd name="T7" fmla="*/ 18 h 288"/>
                <a:gd name="T8" fmla="*/ 0 w 576"/>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 h="288">
                  <a:moveTo>
                    <a:pt x="0" y="0"/>
                  </a:moveTo>
                  <a:lnTo>
                    <a:pt x="576" y="288"/>
                  </a:lnTo>
                  <a:lnTo>
                    <a:pt x="576" y="0"/>
                  </a:lnTo>
                  <a:lnTo>
                    <a:pt x="0" y="288"/>
                  </a:lnTo>
                  <a:lnTo>
                    <a:pt x="0" y="0"/>
                  </a:lnTo>
                  <a:close/>
                </a:path>
              </a:pathLst>
            </a:custGeom>
            <a:solidFill>
              <a:srgbClr val="FFFFFF"/>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 name="Freeform 16"/>
            <p:cNvSpPr>
              <a:spLocks/>
            </p:cNvSpPr>
            <p:nvPr/>
          </p:nvSpPr>
          <p:spPr bwMode="auto">
            <a:xfrm>
              <a:off x="2822" y="1979"/>
              <a:ext cx="116" cy="25"/>
            </a:xfrm>
            <a:custGeom>
              <a:avLst/>
              <a:gdLst>
                <a:gd name="T0" fmla="*/ 0 w 230"/>
                <a:gd name="T1" fmla="*/ 4 h 50"/>
                <a:gd name="T2" fmla="*/ 1 w 230"/>
                <a:gd name="T3" fmla="*/ 3 h 50"/>
                <a:gd name="T4" fmla="*/ 2 w 230"/>
                <a:gd name="T5" fmla="*/ 2 h 50"/>
                <a:gd name="T6" fmla="*/ 4 w 230"/>
                <a:gd name="T7" fmla="*/ 1 h 50"/>
                <a:gd name="T8" fmla="*/ 5 w 230"/>
                <a:gd name="T9" fmla="*/ 1 h 50"/>
                <a:gd name="T10" fmla="*/ 7 w 230"/>
                <a:gd name="T11" fmla="*/ 0 h 50"/>
                <a:gd name="T12" fmla="*/ 9 w 230"/>
                <a:gd name="T13" fmla="*/ 0 h 50"/>
                <a:gd name="T14" fmla="*/ 10 w 230"/>
                <a:gd name="T15" fmla="*/ 1 h 50"/>
                <a:gd name="T16" fmla="*/ 12 w 230"/>
                <a:gd name="T17" fmla="*/ 1 h 50"/>
                <a:gd name="T18" fmla="*/ 13 w 230"/>
                <a:gd name="T19" fmla="*/ 2 h 50"/>
                <a:gd name="T20" fmla="*/ 14 w 230"/>
                <a:gd name="T21" fmla="*/ 3 h 50"/>
                <a:gd name="T22" fmla="*/ 15 w 230"/>
                <a:gd name="T23" fmla="*/ 4 h 50"/>
                <a:gd name="T24" fmla="*/ 0 w 230"/>
                <a:gd name="T25" fmla="*/ 4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 h="50">
                  <a:moveTo>
                    <a:pt x="0" y="50"/>
                  </a:moveTo>
                  <a:lnTo>
                    <a:pt x="11" y="34"/>
                  </a:lnTo>
                  <a:lnTo>
                    <a:pt x="27" y="21"/>
                  </a:lnTo>
                  <a:lnTo>
                    <a:pt x="50" y="11"/>
                  </a:lnTo>
                  <a:lnTo>
                    <a:pt x="75" y="4"/>
                  </a:lnTo>
                  <a:lnTo>
                    <a:pt x="102" y="0"/>
                  </a:lnTo>
                  <a:lnTo>
                    <a:pt x="128" y="0"/>
                  </a:lnTo>
                  <a:lnTo>
                    <a:pt x="157" y="4"/>
                  </a:lnTo>
                  <a:lnTo>
                    <a:pt x="182" y="11"/>
                  </a:lnTo>
                  <a:lnTo>
                    <a:pt x="203" y="21"/>
                  </a:lnTo>
                  <a:lnTo>
                    <a:pt x="219" y="34"/>
                  </a:lnTo>
                  <a:lnTo>
                    <a:pt x="230" y="50"/>
                  </a:lnTo>
                  <a:lnTo>
                    <a:pt x="0" y="50"/>
                  </a:lnTo>
                  <a:close/>
                </a:path>
              </a:pathLst>
            </a:custGeom>
            <a:solidFill>
              <a:srgbClr val="FFFFFF"/>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 name="Line 17"/>
            <p:cNvSpPr>
              <a:spLocks noChangeShapeType="1"/>
            </p:cNvSpPr>
            <p:nvPr/>
          </p:nvSpPr>
          <p:spPr bwMode="auto">
            <a:xfrm flipV="1">
              <a:off x="2880" y="2004"/>
              <a:ext cx="1" cy="12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2" name="Freeform 18"/>
          <p:cNvSpPr>
            <a:spLocks/>
          </p:cNvSpPr>
          <p:nvPr/>
        </p:nvSpPr>
        <p:spPr bwMode="auto">
          <a:xfrm>
            <a:off x="4572000" y="5073650"/>
            <a:ext cx="457200" cy="457200"/>
          </a:xfrm>
          <a:custGeom>
            <a:avLst/>
            <a:gdLst>
              <a:gd name="T0" fmla="*/ 0 w 576"/>
              <a:gd name="T1" fmla="*/ 2147483646 h 575"/>
              <a:gd name="T2" fmla="*/ 2147483646 w 576"/>
              <a:gd name="T3" fmla="*/ 2147483646 h 575"/>
              <a:gd name="T4" fmla="*/ 2147483646 w 576"/>
              <a:gd name="T5" fmla="*/ 2147483646 h 575"/>
              <a:gd name="T6" fmla="*/ 2147483646 w 576"/>
              <a:gd name="T7" fmla="*/ 2147483646 h 575"/>
              <a:gd name="T8" fmla="*/ 2147483646 w 576"/>
              <a:gd name="T9" fmla="*/ 2147483646 h 575"/>
              <a:gd name="T10" fmla="*/ 2147483646 w 576"/>
              <a:gd name="T11" fmla="*/ 2147483646 h 575"/>
              <a:gd name="T12" fmla="*/ 2147483646 w 576"/>
              <a:gd name="T13" fmla="*/ 2147483646 h 575"/>
              <a:gd name="T14" fmla="*/ 2147483646 w 576"/>
              <a:gd name="T15" fmla="*/ 2147483646 h 575"/>
              <a:gd name="T16" fmla="*/ 2147483646 w 576"/>
              <a:gd name="T17" fmla="*/ 2147483646 h 575"/>
              <a:gd name="T18" fmla="*/ 2147483646 w 576"/>
              <a:gd name="T19" fmla="*/ 2147483646 h 575"/>
              <a:gd name="T20" fmla="*/ 2147483646 w 576"/>
              <a:gd name="T21" fmla="*/ 0 h 575"/>
              <a:gd name="T22" fmla="*/ 2147483646 w 576"/>
              <a:gd name="T23" fmla="*/ 2147483646 h 575"/>
              <a:gd name="T24" fmla="*/ 2147483646 w 576"/>
              <a:gd name="T25" fmla="*/ 2147483646 h 575"/>
              <a:gd name="T26" fmla="*/ 2147483646 w 576"/>
              <a:gd name="T27" fmla="*/ 2147483646 h 575"/>
              <a:gd name="T28" fmla="*/ 2147483646 w 576"/>
              <a:gd name="T29" fmla="*/ 2147483646 h 575"/>
              <a:gd name="T30" fmla="*/ 2147483646 w 576"/>
              <a:gd name="T31" fmla="*/ 2147483646 h 575"/>
              <a:gd name="T32" fmla="*/ 2147483646 w 576"/>
              <a:gd name="T33" fmla="*/ 2147483646 h 575"/>
              <a:gd name="T34" fmla="*/ 2147483646 w 576"/>
              <a:gd name="T35" fmla="*/ 2147483646 h 575"/>
              <a:gd name="T36" fmla="*/ 2147483646 w 576"/>
              <a:gd name="T37" fmla="*/ 2147483646 h 575"/>
              <a:gd name="T38" fmla="*/ 2147483646 w 576"/>
              <a:gd name="T39" fmla="*/ 2147483646 h 575"/>
              <a:gd name="T40" fmla="*/ 2147483646 w 576"/>
              <a:gd name="T41" fmla="*/ 2147483646 h 575"/>
              <a:gd name="T42" fmla="*/ 2147483646 w 576"/>
              <a:gd name="T43" fmla="*/ 2147483646 h 575"/>
              <a:gd name="T44" fmla="*/ 2147483646 w 576"/>
              <a:gd name="T45" fmla="*/ 2147483646 h 575"/>
              <a:gd name="T46" fmla="*/ 2147483646 w 576"/>
              <a:gd name="T47" fmla="*/ 2147483646 h 575"/>
              <a:gd name="T48" fmla="*/ 2147483646 w 576"/>
              <a:gd name="T49" fmla="*/ 2147483646 h 575"/>
              <a:gd name="T50" fmla="*/ 2147483646 w 576"/>
              <a:gd name="T51" fmla="*/ 2147483646 h 575"/>
              <a:gd name="T52" fmla="*/ 2147483646 w 576"/>
              <a:gd name="T53" fmla="*/ 2147483646 h 575"/>
              <a:gd name="T54" fmla="*/ 2147483646 w 576"/>
              <a:gd name="T55" fmla="*/ 2147483646 h 575"/>
              <a:gd name="T56" fmla="*/ 2147483646 w 576"/>
              <a:gd name="T57" fmla="*/ 2147483646 h 575"/>
              <a:gd name="T58" fmla="*/ 2147483646 w 576"/>
              <a:gd name="T59" fmla="*/ 2147483646 h 575"/>
              <a:gd name="T60" fmla="*/ 2147483646 w 576"/>
              <a:gd name="T61" fmla="*/ 2147483646 h 575"/>
              <a:gd name="T62" fmla="*/ 2147483646 w 576"/>
              <a:gd name="T63" fmla="*/ 2147483646 h 575"/>
              <a:gd name="T64" fmla="*/ 2147483646 w 576"/>
              <a:gd name="T65" fmla="*/ 2147483646 h 575"/>
              <a:gd name="T66" fmla="*/ 2147483646 w 576"/>
              <a:gd name="T67" fmla="*/ 2147483646 h 575"/>
              <a:gd name="T68" fmla="*/ 2147483646 w 576"/>
              <a:gd name="T69" fmla="*/ 2147483646 h 575"/>
              <a:gd name="T70" fmla="*/ 2147483646 w 576"/>
              <a:gd name="T71" fmla="*/ 2147483646 h 575"/>
              <a:gd name="T72" fmla="*/ 2147483646 w 576"/>
              <a:gd name="T73" fmla="*/ 2147483646 h 575"/>
              <a:gd name="T74" fmla="*/ 2147483646 w 576"/>
              <a:gd name="T75" fmla="*/ 2147483646 h 575"/>
              <a:gd name="T76" fmla="*/ 2147483646 w 576"/>
              <a:gd name="T77" fmla="*/ 2147483646 h 575"/>
              <a:gd name="T78" fmla="*/ 2147483646 w 576"/>
              <a:gd name="T79" fmla="*/ 2147483646 h 575"/>
              <a:gd name="T80" fmla="*/ 0 w 576"/>
              <a:gd name="T81" fmla="*/ 2147483646 h 5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76" h="575">
                <a:moveTo>
                  <a:pt x="0" y="287"/>
                </a:moveTo>
                <a:lnTo>
                  <a:pt x="4" y="243"/>
                </a:lnTo>
                <a:lnTo>
                  <a:pt x="13" y="199"/>
                </a:lnTo>
                <a:lnTo>
                  <a:pt x="31" y="157"/>
                </a:lnTo>
                <a:lnTo>
                  <a:pt x="56" y="118"/>
                </a:lnTo>
                <a:lnTo>
                  <a:pt x="84" y="84"/>
                </a:lnTo>
                <a:lnTo>
                  <a:pt x="119" y="55"/>
                </a:lnTo>
                <a:lnTo>
                  <a:pt x="157" y="32"/>
                </a:lnTo>
                <a:lnTo>
                  <a:pt x="200" y="15"/>
                </a:lnTo>
                <a:lnTo>
                  <a:pt x="244" y="3"/>
                </a:lnTo>
                <a:lnTo>
                  <a:pt x="288" y="0"/>
                </a:lnTo>
                <a:lnTo>
                  <a:pt x="334" y="3"/>
                </a:lnTo>
                <a:lnTo>
                  <a:pt x="376" y="15"/>
                </a:lnTo>
                <a:lnTo>
                  <a:pt x="419" y="32"/>
                </a:lnTo>
                <a:lnTo>
                  <a:pt x="457" y="55"/>
                </a:lnTo>
                <a:lnTo>
                  <a:pt x="492" y="84"/>
                </a:lnTo>
                <a:lnTo>
                  <a:pt x="520" y="118"/>
                </a:lnTo>
                <a:lnTo>
                  <a:pt x="545" y="157"/>
                </a:lnTo>
                <a:lnTo>
                  <a:pt x="563" y="199"/>
                </a:lnTo>
                <a:lnTo>
                  <a:pt x="572" y="243"/>
                </a:lnTo>
                <a:lnTo>
                  <a:pt x="576" y="287"/>
                </a:lnTo>
                <a:lnTo>
                  <a:pt x="572" y="333"/>
                </a:lnTo>
                <a:lnTo>
                  <a:pt x="563" y="377"/>
                </a:lnTo>
                <a:lnTo>
                  <a:pt x="545" y="417"/>
                </a:lnTo>
                <a:lnTo>
                  <a:pt x="520" y="458"/>
                </a:lnTo>
                <a:lnTo>
                  <a:pt x="492" y="490"/>
                </a:lnTo>
                <a:lnTo>
                  <a:pt x="457" y="521"/>
                </a:lnTo>
                <a:lnTo>
                  <a:pt x="419" y="544"/>
                </a:lnTo>
                <a:lnTo>
                  <a:pt x="376" y="561"/>
                </a:lnTo>
                <a:lnTo>
                  <a:pt x="334" y="573"/>
                </a:lnTo>
                <a:lnTo>
                  <a:pt x="288" y="575"/>
                </a:lnTo>
                <a:lnTo>
                  <a:pt x="244" y="573"/>
                </a:lnTo>
                <a:lnTo>
                  <a:pt x="200" y="561"/>
                </a:lnTo>
                <a:lnTo>
                  <a:pt x="157" y="544"/>
                </a:lnTo>
                <a:lnTo>
                  <a:pt x="119" y="521"/>
                </a:lnTo>
                <a:lnTo>
                  <a:pt x="84" y="490"/>
                </a:lnTo>
                <a:lnTo>
                  <a:pt x="56" y="458"/>
                </a:lnTo>
                <a:lnTo>
                  <a:pt x="31" y="417"/>
                </a:lnTo>
                <a:lnTo>
                  <a:pt x="13" y="377"/>
                </a:lnTo>
                <a:lnTo>
                  <a:pt x="4" y="333"/>
                </a:lnTo>
                <a:lnTo>
                  <a:pt x="0" y="287"/>
                </a:lnTo>
                <a:close/>
              </a:path>
            </a:pathLst>
          </a:custGeom>
          <a:solidFill>
            <a:srgbClr val="FFFFFF"/>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 name="Freeform 19"/>
          <p:cNvSpPr>
            <a:spLocks/>
          </p:cNvSpPr>
          <p:nvPr/>
        </p:nvSpPr>
        <p:spPr bwMode="auto">
          <a:xfrm>
            <a:off x="4572000" y="5187950"/>
            <a:ext cx="457200" cy="228600"/>
          </a:xfrm>
          <a:custGeom>
            <a:avLst/>
            <a:gdLst>
              <a:gd name="T0" fmla="*/ 0 w 576"/>
              <a:gd name="T1" fmla="*/ 2147483646 h 288"/>
              <a:gd name="T2" fmla="*/ 2147483646 w 576"/>
              <a:gd name="T3" fmla="*/ 2147483646 h 288"/>
              <a:gd name="T4" fmla="*/ 2147483646 w 576"/>
              <a:gd name="T5" fmla="*/ 0 h 288"/>
              <a:gd name="T6" fmla="*/ 2147483646 w 576"/>
              <a:gd name="T7" fmla="*/ 2147483646 h 288"/>
              <a:gd name="T8" fmla="*/ 2147483646 w 576"/>
              <a:gd name="T9" fmla="*/ 2147483646 h 288"/>
              <a:gd name="T10" fmla="*/ 2147483646 w 576"/>
              <a:gd name="T11" fmla="*/ 2147483646 h 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 h="288">
                <a:moveTo>
                  <a:pt x="0" y="136"/>
                </a:moveTo>
                <a:lnTo>
                  <a:pt x="73" y="136"/>
                </a:lnTo>
                <a:lnTo>
                  <a:pt x="217" y="0"/>
                </a:lnTo>
                <a:lnTo>
                  <a:pt x="374" y="288"/>
                </a:lnTo>
                <a:lnTo>
                  <a:pt x="505" y="136"/>
                </a:lnTo>
                <a:lnTo>
                  <a:pt x="576" y="13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 name="Line 20"/>
          <p:cNvSpPr>
            <a:spLocks noChangeShapeType="1"/>
          </p:cNvSpPr>
          <p:nvPr/>
        </p:nvSpPr>
        <p:spPr bwMode="auto">
          <a:xfrm>
            <a:off x="4800600" y="4572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5" name="Line 21"/>
          <p:cNvSpPr>
            <a:spLocks noChangeShapeType="1"/>
          </p:cNvSpPr>
          <p:nvPr/>
        </p:nvSpPr>
        <p:spPr bwMode="auto">
          <a:xfrm>
            <a:off x="4800600" y="55626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 name="Text Box 22"/>
          <p:cNvSpPr txBox="1">
            <a:spLocks noChangeArrowheads="1"/>
          </p:cNvSpPr>
          <p:nvPr/>
        </p:nvSpPr>
        <p:spPr bwMode="auto">
          <a:xfrm>
            <a:off x="4343400" y="39624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heating</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7" name="Line 23"/>
          <p:cNvSpPr>
            <a:spLocks noChangeShapeType="1"/>
          </p:cNvSpPr>
          <p:nvPr/>
        </p:nvSpPr>
        <p:spPr bwMode="auto">
          <a:xfrm flipV="1">
            <a:off x="5029200" y="5310188"/>
            <a:ext cx="407988" cy="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 name="Line 24"/>
          <p:cNvSpPr>
            <a:spLocks noChangeShapeType="1"/>
          </p:cNvSpPr>
          <p:nvPr/>
        </p:nvSpPr>
        <p:spPr bwMode="auto">
          <a:xfrm>
            <a:off x="5915025" y="5322888"/>
            <a:ext cx="1698625" cy="4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9" name="Oval 25"/>
          <p:cNvSpPr>
            <a:spLocks noChangeArrowheads="1"/>
          </p:cNvSpPr>
          <p:nvPr/>
        </p:nvSpPr>
        <p:spPr bwMode="auto">
          <a:xfrm>
            <a:off x="6172200" y="4343400"/>
            <a:ext cx="6858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FC</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 name="Line 26"/>
          <p:cNvSpPr>
            <a:spLocks noChangeShapeType="1"/>
          </p:cNvSpPr>
          <p:nvPr/>
        </p:nvSpPr>
        <p:spPr bwMode="auto">
          <a:xfrm flipH="1">
            <a:off x="5646738" y="4648200"/>
            <a:ext cx="5254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 name="Line 27"/>
          <p:cNvSpPr>
            <a:spLocks noChangeShapeType="1"/>
          </p:cNvSpPr>
          <p:nvPr/>
        </p:nvSpPr>
        <p:spPr bwMode="auto">
          <a:xfrm flipV="1">
            <a:off x="5654675" y="4645025"/>
            <a:ext cx="0" cy="4048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 name="Line 28"/>
          <p:cNvSpPr>
            <a:spLocks noChangeShapeType="1"/>
          </p:cNvSpPr>
          <p:nvPr/>
        </p:nvSpPr>
        <p:spPr bwMode="auto">
          <a:xfrm>
            <a:off x="6524625" y="4953000"/>
            <a:ext cx="1588"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 name="Text Box 35"/>
          <p:cNvSpPr txBox="1">
            <a:spLocks noChangeArrowheads="1"/>
          </p:cNvSpPr>
          <p:nvPr/>
        </p:nvSpPr>
        <p:spPr bwMode="auto">
          <a:xfrm>
            <a:off x="1981200" y="4921250"/>
            <a:ext cx="838200" cy="63976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Cold (20C) liquid</a:t>
            </a:r>
          </a:p>
        </p:txBody>
      </p:sp>
      <p:sp>
        <p:nvSpPr>
          <p:cNvPr id="81" name="Text Box 36"/>
          <p:cNvSpPr txBox="1">
            <a:spLocks noChangeArrowheads="1"/>
          </p:cNvSpPr>
          <p:nvPr/>
        </p:nvSpPr>
        <p:spPr bwMode="auto">
          <a:xfrm>
            <a:off x="6324600" y="370205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Orifice meter</a:t>
            </a:r>
          </a:p>
        </p:txBody>
      </p:sp>
      <p:sp>
        <p:nvSpPr>
          <p:cNvPr id="83" name="TextBox 82"/>
          <p:cNvSpPr txBox="1"/>
          <p:nvPr/>
        </p:nvSpPr>
        <p:spPr>
          <a:xfrm>
            <a:off x="1330324" y="768350"/>
            <a:ext cx="7737475" cy="461665"/>
          </a:xfrm>
          <a:prstGeom prst="rect">
            <a:avLst/>
          </a:prstGeom>
          <a:noFill/>
        </p:spPr>
        <p:txBody>
          <a:bodyPr wrap="square" rtlCol="0">
            <a:spAutoFit/>
          </a:bodyPr>
          <a:lstStyle/>
          <a:p>
            <a:pPr algn="ctr"/>
            <a:r>
              <a:rPr lang="en-US" b="1" dirty="0" smtClean="0">
                <a:latin typeface="Calibri" panose="020F0502020204030204" pitchFamily="34" charset="0"/>
              </a:rPr>
              <a:t>Workshop 2 </a:t>
            </a:r>
            <a:endParaRPr lang="en-US" b="1" dirty="0">
              <a:latin typeface="Calibri" panose="020F0502020204030204" pitchFamily="34" charset="0"/>
            </a:endParaRPr>
          </a:p>
        </p:txBody>
      </p:sp>
    </p:spTree>
    <p:extLst>
      <p:ext uri="{BB962C8B-B14F-4D97-AF65-F5344CB8AC3E}">
        <p14:creationId xmlns:p14="http://schemas.microsoft.com/office/powerpoint/2010/main" val="17609317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Line 1026"/>
          <p:cNvSpPr>
            <a:spLocks noChangeShapeType="1"/>
          </p:cNvSpPr>
          <p:nvPr/>
        </p:nvSpPr>
        <p:spPr bwMode="auto">
          <a:xfrm>
            <a:off x="2667000" y="3657600"/>
            <a:ext cx="0" cy="266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275" name="Line 1027"/>
          <p:cNvSpPr>
            <a:spLocks noChangeShapeType="1"/>
          </p:cNvSpPr>
          <p:nvPr/>
        </p:nvSpPr>
        <p:spPr bwMode="auto">
          <a:xfrm>
            <a:off x="2667000" y="6324600"/>
            <a:ext cx="472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48" name="Freeform 1028"/>
          <p:cNvSpPr>
            <a:spLocks/>
          </p:cNvSpPr>
          <p:nvPr/>
        </p:nvSpPr>
        <p:spPr bwMode="auto">
          <a:xfrm>
            <a:off x="2667000" y="4038600"/>
            <a:ext cx="3732213" cy="1435100"/>
          </a:xfrm>
          <a:custGeom>
            <a:avLst/>
            <a:gdLst>
              <a:gd name="T0" fmla="*/ 0 w 2399"/>
              <a:gd name="T1" fmla="*/ 2147483646 h 904"/>
              <a:gd name="T2" fmla="*/ 2147483646 w 2399"/>
              <a:gd name="T3" fmla="*/ 2147483646 h 904"/>
              <a:gd name="T4" fmla="*/ 2147483646 w 2399"/>
              <a:gd name="T5" fmla="*/ 2147483646 h 904"/>
              <a:gd name="T6" fmla="*/ 2147483646 w 2399"/>
              <a:gd name="T7" fmla="*/ 2147483646 h 904"/>
              <a:gd name="T8" fmla="*/ 2147483646 w 2399"/>
              <a:gd name="T9" fmla="*/ 2147483646 h 904"/>
              <a:gd name="T10" fmla="*/ 2147483646 w 2399"/>
              <a:gd name="T11" fmla="*/ 2147483646 h 904"/>
              <a:gd name="T12" fmla="*/ 2147483646 w 2399"/>
              <a:gd name="T13" fmla="*/ 2147483646 h 904"/>
              <a:gd name="T14" fmla="*/ 2147483646 w 2399"/>
              <a:gd name="T15" fmla="*/ 2147483646 h 904"/>
              <a:gd name="T16" fmla="*/ 2147483646 w 2399"/>
              <a:gd name="T17" fmla="*/ 2147483646 h 904"/>
              <a:gd name="T18" fmla="*/ 2147483646 w 2399"/>
              <a:gd name="T19" fmla="*/ 2147483646 h 904"/>
              <a:gd name="T20" fmla="*/ 2147483646 w 2399"/>
              <a:gd name="T21" fmla="*/ 2147483646 h 9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99" h="904">
                <a:moveTo>
                  <a:pt x="0" y="40"/>
                </a:moveTo>
                <a:cubicBezTo>
                  <a:pt x="292" y="40"/>
                  <a:pt x="584" y="40"/>
                  <a:pt x="720" y="40"/>
                </a:cubicBezTo>
                <a:cubicBezTo>
                  <a:pt x="856" y="40"/>
                  <a:pt x="776" y="32"/>
                  <a:pt x="816" y="40"/>
                </a:cubicBezTo>
                <a:cubicBezTo>
                  <a:pt x="856" y="48"/>
                  <a:pt x="912" y="0"/>
                  <a:pt x="960" y="88"/>
                </a:cubicBezTo>
                <a:cubicBezTo>
                  <a:pt x="1008" y="176"/>
                  <a:pt x="1064" y="440"/>
                  <a:pt x="1104" y="568"/>
                </a:cubicBezTo>
                <a:cubicBezTo>
                  <a:pt x="1144" y="696"/>
                  <a:pt x="1168" y="808"/>
                  <a:pt x="1200" y="856"/>
                </a:cubicBezTo>
                <a:cubicBezTo>
                  <a:pt x="1232" y="904"/>
                  <a:pt x="1264" y="888"/>
                  <a:pt x="1296" y="856"/>
                </a:cubicBezTo>
                <a:cubicBezTo>
                  <a:pt x="1328" y="824"/>
                  <a:pt x="1352" y="760"/>
                  <a:pt x="1392" y="664"/>
                </a:cubicBezTo>
                <a:cubicBezTo>
                  <a:pt x="1432" y="568"/>
                  <a:pt x="1446" y="355"/>
                  <a:pt x="1536" y="280"/>
                </a:cubicBezTo>
                <a:cubicBezTo>
                  <a:pt x="1626" y="205"/>
                  <a:pt x="1789" y="224"/>
                  <a:pt x="1933" y="212"/>
                </a:cubicBezTo>
                <a:cubicBezTo>
                  <a:pt x="2077" y="200"/>
                  <a:pt x="2238" y="203"/>
                  <a:pt x="2399" y="206"/>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82949" name="Group 1029"/>
          <p:cNvGrpSpPr>
            <a:grpSpLocks/>
          </p:cNvGrpSpPr>
          <p:nvPr/>
        </p:nvGrpSpPr>
        <p:grpSpPr bwMode="auto">
          <a:xfrm>
            <a:off x="2667000" y="4114800"/>
            <a:ext cx="1828800" cy="1335088"/>
            <a:chOff x="1584" y="2544"/>
            <a:chExt cx="1152" cy="841"/>
          </a:xfrm>
        </p:grpSpPr>
        <p:sp>
          <p:nvSpPr>
            <p:cNvPr id="54297" name="Text Box 1030"/>
            <p:cNvSpPr txBox="1">
              <a:spLocks noChangeArrowheads="1"/>
            </p:cNvSpPr>
            <p:nvPr/>
          </p:nvSpPr>
          <p:spPr bwMode="auto">
            <a:xfrm>
              <a:off x="1584" y="2928"/>
              <a:ext cx="11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Unicode MS" panose="020B0604020202020204" pitchFamily="34" charset="-128"/>
                  <a:ea typeface="+mn-ea"/>
                  <a:cs typeface="+mn-cs"/>
                  <a:sym typeface="Symbol" panose="05050102010706020507" pitchFamily="18" charset="2"/>
                </a:rPr>
                <a:t>P</a:t>
              </a:r>
              <a:r>
                <a:rPr kumimoji="0" lang="en-US" altLang="en-US" sz="1200" b="1" i="0" u="none" strike="noStrike" kern="1200" cap="none" spc="0" normalizeH="0" baseline="-25000" noProof="0">
                  <a:ln>
                    <a:noFill/>
                  </a:ln>
                  <a:solidFill>
                    <a:srgbClr val="000000"/>
                  </a:solidFill>
                  <a:effectLst/>
                  <a:uLnTx/>
                  <a:uFillTx/>
                  <a:latin typeface="Arial Unicode MS" panose="020B0604020202020204" pitchFamily="34" charset="-128"/>
                  <a:ea typeface="+mn-ea"/>
                  <a:cs typeface="+mn-cs"/>
                  <a:sym typeface="Symbol" panose="05050102010706020507" pitchFamily="18" charset="2"/>
                </a:rPr>
                <a:t>orifice</a:t>
              </a:r>
              <a:r>
                <a:rPr kumimoji="0" lang="en-US" altLang="en-US" sz="1800" b="1" i="0" u="none" strike="noStrike" kern="1200" cap="none" spc="0" normalizeH="0" baseline="0" noProof="0">
                  <a:ln>
                    <a:noFill/>
                  </a:ln>
                  <a:solidFill>
                    <a:srgbClr val="000000"/>
                  </a:solidFill>
                  <a:effectLst/>
                  <a:uLnTx/>
                  <a:uFillTx/>
                  <a:latin typeface="Arial Unicode MS" panose="020B0604020202020204" pitchFamily="34" charset="-128"/>
                  <a:ea typeface="+mn-ea"/>
                  <a:cs typeface="+mn-cs"/>
                  <a:sym typeface="Symbol" panose="05050102010706020507" pitchFamily="18" charset="2"/>
                </a:rPr>
                <a:t>=P</a:t>
              </a:r>
              <a:r>
                <a:rPr kumimoji="0" lang="en-US" altLang="en-US" sz="1800" b="1" i="0" u="none" strike="noStrike" kern="1200" cap="none" spc="0" normalizeH="0" baseline="-25000" noProof="0">
                  <a:ln>
                    <a:noFill/>
                  </a:ln>
                  <a:solidFill>
                    <a:srgbClr val="000000"/>
                  </a:solidFill>
                  <a:effectLst/>
                  <a:uLnTx/>
                  <a:uFillTx/>
                  <a:latin typeface="Arial Unicode MS" panose="020B0604020202020204" pitchFamily="34" charset="-128"/>
                  <a:ea typeface="+mn-ea"/>
                  <a:cs typeface="+mn-cs"/>
                  <a:sym typeface="Symbol" panose="05050102010706020507" pitchFamily="18" charset="2"/>
                </a:rPr>
                <a:t>1</a:t>
              </a:r>
              <a:r>
                <a:rPr kumimoji="0" lang="en-US" altLang="en-US" sz="1800" b="1" i="0" u="none" strike="noStrike" kern="1200" cap="none" spc="0" normalizeH="0" baseline="0" noProof="0">
                  <a:ln>
                    <a:noFill/>
                  </a:ln>
                  <a:solidFill>
                    <a:srgbClr val="000000"/>
                  </a:solidFill>
                  <a:effectLst/>
                  <a:uLnTx/>
                  <a:uFillTx/>
                  <a:latin typeface="Arial Unicode MS" panose="020B0604020202020204" pitchFamily="34" charset="-128"/>
                  <a:ea typeface="+mn-ea"/>
                  <a:cs typeface="+mn-cs"/>
                  <a:sym typeface="Symbol" panose="05050102010706020507" pitchFamily="18" charset="2"/>
                </a:rPr>
                <a:t> – P</a:t>
              </a:r>
              <a:r>
                <a:rPr kumimoji="0" lang="en-US" altLang="en-US" sz="1800" b="1" i="0" u="none" strike="noStrike" kern="1200" cap="none" spc="0" normalizeH="0" baseline="-25000" noProof="0">
                  <a:ln>
                    <a:noFill/>
                  </a:ln>
                  <a:solidFill>
                    <a:srgbClr val="000000"/>
                  </a:solidFill>
                  <a:effectLst/>
                  <a:uLnTx/>
                  <a:uFillTx/>
                  <a:latin typeface="Arial Unicode MS" panose="020B0604020202020204" pitchFamily="34" charset="-128"/>
                  <a:ea typeface="+mn-ea"/>
                  <a:cs typeface="+mn-cs"/>
                  <a:sym typeface="Symbol" panose="05050102010706020507" pitchFamily="18" charset="2"/>
                </a:rPr>
                <a:t>3</a:t>
              </a:r>
              <a:endParaRPr kumimoji="0" lang="en-US" altLang="en-US" sz="1800" b="1" i="0" u="none" strike="noStrike" kern="1200" cap="none" spc="0" normalizeH="0" baseline="-25000" noProof="0">
                <a:ln>
                  <a:noFill/>
                </a:ln>
                <a:solidFill>
                  <a:srgbClr val="000000"/>
                </a:solidFill>
                <a:effectLst/>
                <a:uLnTx/>
                <a:uFillTx/>
                <a:latin typeface="Arial Unicode MS" panose="020B0604020202020204" pitchFamily="34" charset="-128"/>
                <a:ea typeface="+mn-ea"/>
                <a:cs typeface="+mn-cs"/>
              </a:endParaRPr>
            </a:p>
          </p:txBody>
        </p:sp>
        <p:sp>
          <p:nvSpPr>
            <p:cNvPr id="54298" name="Line 1031"/>
            <p:cNvSpPr>
              <a:spLocks noChangeShapeType="1"/>
            </p:cNvSpPr>
            <p:nvPr/>
          </p:nvSpPr>
          <p:spPr bwMode="auto">
            <a:xfrm flipH="1">
              <a:off x="2106" y="3384"/>
              <a:ext cx="62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299" name="Line 1032"/>
            <p:cNvSpPr>
              <a:spLocks noChangeShapeType="1"/>
            </p:cNvSpPr>
            <p:nvPr/>
          </p:nvSpPr>
          <p:spPr bwMode="auto">
            <a:xfrm>
              <a:off x="2256" y="3168"/>
              <a:ext cx="0" cy="217"/>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300" name="Line 1033"/>
            <p:cNvSpPr>
              <a:spLocks noChangeShapeType="1"/>
            </p:cNvSpPr>
            <p:nvPr/>
          </p:nvSpPr>
          <p:spPr bwMode="auto">
            <a:xfrm flipV="1">
              <a:off x="2256" y="2544"/>
              <a:ext cx="0" cy="336"/>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54278" name="Text Box 1034"/>
          <p:cNvSpPr txBox="1">
            <a:spLocks noChangeArrowheads="1"/>
          </p:cNvSpPr>
          <p:nvPr/>
        </p:nvSpPr>
        <p:spPr bwMode="auto">
          <a:xfrm>
            <a:off x="3505200" y="6400800"/>
            <a:ext cx="297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Distance </a:t>
            </a: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279" name="Text Box 1035"/>
          <p:cNvSpPr txBox="1">
            <a:spLocks noChangeArrowheads="1"/>
          </p:cNvSpPr>
          <p:nvPr/>
        </p:nvSpPr>
        <p:spPr bwMode="auto">
          <a:xfrm rot="-5400000">
            <a:off x="1485900" y="46863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pressure</a:t>
            </a:r>
          </a:p>
        </p:txBody>
      </p:sp>
      <p:grpSp>
        <p:nvGrpSpPr>
          <p:cNvPr id="54281" name="Group 1037"/>
          <p:cNvGrpSpPr>
            <a:grpSpLocks/>
          </p:cNvGrpSpPr>
          <p:nvPr/>
        </p:nvGrpSpPr>
        <p:grpSpPr bwMode="auto">
          <a:xfrm>
            <a:off x="4244975" y="3062288"/>
            <a:ext cx="3914775" cy="885825"/>
            <a:chOff x="0" y="0"/>
            <a:chExt cx="2466" cy="558"/>
          </a:xfrm>
        </p:grpSpPr>
        <p:sp>
          <p:nvSpPr>
            <p:cNvPr id="54295" name="Rectangle 1038"/>
            <p:cNvSpPr>
              <a:spLocks noChangeArrowheads="1"/>
            </p:cNvSpPr>
            <p:nvPr/>
          </p:nvSpPr>
          <p:spPr bwMode="auto">
            <a:xfrm>
              <a:off x="0" y="0"/>
              <a:ext cx="2466" cy="5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296" name="Rectangle 1039"/>
            <p:cNvSpPr>
              <a:spLocks noChangeArrowheads="1"/>
            </p:cNvSpPr>
            <p:nvPr/>
          </p:nvSpPr>
          <p:spPr bwMode="auto">
            <a:xfrm>
              <a:off x="0" y="0"/>
              <a:ext cx="2466" cy="5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41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54282" name="Group 1040"/>
          <p:cNvGrpSpPr>
            <a:grpSpLocks/>
          </p:cNvGrpSpPr>
          <p:nvPr/>
        </p:nvGrpSpPr>
        <p:grpSpPr bwMode="auto">
          <a:xfrm>
            <a:off x="2620963" y="1524000"/>
            <a:ext cx="4191000" cy="2057400"/>
            <a:chOff x="1536" y="2793"/>
            <a:chExt cx="1543" cy="904"/>
          </a:xfrm>
        </p:grpSpPr>
        <p:pic>
          <p:nvPicPr>
            <p:cNvPr id="54292" name="Picture 10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2793"/>
              <a:ext cx="1543" cy="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93" name="Freeform 1042"/>
            <p:cNvSpPr>
              <a:spLocks/>
            </p:cNvSpPr>
            <p:nvPr/>
          </p:nvSpPr>
          <p:spPr bwMode="auto">
            <a:xfrm>
              <a:off x="1591" y="3168"/>
              <a:ext cx="1134" cy="175"/>
            </a:xfrm>
            <a:custGeom>
              <a:avLst/>
              <a:gdLst>
                <a:gd name="T0" fmla="*/ 0 w 920"/>
                <a:gd name="T1" fmla="*/ 342 h 131"/>
                <a:gd name="T2" fmla="*/ 195 w 920"/>
                <a:gd name="T3" fmla="*/ 407 h 131"/>
                <a:gd name="T4" fmla="*/ 635 w 920"/>
                <a:gd name="T5" fmla="*/ 293 h 131"/>
                <a:gd name="T6" fmla="*/ 844 w 920"/>
                <a:gd name="T7" fmla="*/ 116 h 131"/>
                <a:gd name="T8" fmla="*/ 991 w 920"/>
                <a:gd name="T9" fmla="*/ 31 h 131"/>
                <a:gd name="T10" fmla="*/ 1347 w 920"/>
                <a:gd name="T11" fmla="*/ 1 h 131"/>
                <a:gd name="T12" fmla="*/ 1516 w 920"/>
                <a:gd name="T13" fmla="*/ 59 h 131"/>
                <a:gd name="T14" fmla="*/ 1853 w 920"/>
                <a:gd name="T15" fmla="*/ 350 h 131"/>
                <a:gd name="T16" fmla="*/ 2124 w 920"/>
                <a:gd name="T17" fmla="*/ 378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0" h="131">
                  <a:moveTo>
                    <a:pt x="0" y="108"/>
                  </a:moveTo>
                  <a:cubicBezTo>
                    <a:pt x="19" y="119"/>
                    <a:pt x="38" y="131"/>
                    <a:pt x="84" y="128"/>
                  </a:cubicBezTo>
                  <a:cubicBezTo>
                    <a:pt x="130" y="125"/>
                    <a:pt x="228" y="107"/>
                    <a:pt x="275" y="92"/>
                  </a:cubicBezTo>
                  <a:cubicBezTo>
                    <a:pt x="322" y="77"/>
                    <a:pt x="340" y="51"/>
                    <a:pt x="366" y="37"/>
                  </a:cubicBezTo>
                  <a:cubicBezTo>
                    <a:pt x="392" y="23"/>
                    <a:pt x="393" y="16"/>
                    <a:pt x="429" y="10"/>
                  </a:cubicBezTo>
                  <a:cubicBezTo>
                    <a:pt x="465" y="4"/>
                    <a:pt x="546" y="0"/>
                    <a:pt x="584" y="1"/>
                  </a:cubicBezTo>
                  <a:cubicBezTo>
                    <a:pt x="622" y="2"/>
                    <a:pt x="621" y="1"/>
                    <a:pt x="657" y="19"/>
                  </a:cubicBezTo>
                  <a:cubicBezTo>
                    <a:pt x="693" y="37"/>
                    <a:pt x="758" y="93"/>
                    <a:pt x="802" y="110"/>
                  </a:cubicBezTo>
                  <a:cubicBezTo>
                    <a:pt x="846" y="127"/>
                    <a:pt x="897" y="118"/>
                    <a:pt x="920" y="11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294" name="Freeform 1043"/>
            <p:cNvSpPr>
              <a:spLocks/>
            </p:cNvSpPr>
            <p:nvPr/>
          </p:nvSpPr>
          <p:spPr bwMode="auto">
            <a:xfrm flipV="1">
              <a:off x="1613" y="2874"/>
              <a:ext cx="1134" cy="175"/>
            </a:xfrm>
            <a:custGeom>
              <a:avLst/>
              <a:gdLst>
                <a:gd name="T0" fmla="*/ 0 w 920"/>
                <a:gd name="T1" fmla="*/ 342 h 131"/>
                <a:gd name="T2" fmla="*/ 195 w 920"/>
                <a:gd name="T3" fmla="*/ 407 h 131"/>
                <a:gd name="T4" fmla="*/ 635 w 920"/>
                <a:gd name="T5" fmla="*/ 293 h 131"/>
                <a:gd name="T6" fmla="*/ 844 w 920"/>
                <a:gd name="T7" fmla="*/ 116 h 131"/>
                <a:gd name="T8" fmla="*/ 991 w 920"/>
                <a:gd name="T9" fmla="*/ 31 h 131"/>
                <a:gd name="T10" fmla="*/ 1347 w 920"/>
                <a:gd name="T11" fmla="*/ 1 h 131"/>
                <a:gd name="T12" fmla="*/ 1516 w 920"/>
                <a:gd name="T13" fmla="*/ 59 h 131"/>
                <a:gd name="T14" fmla="*/ 1853 w 920"/>
                <a:gd name="T15" fmla="*/ 350 h 131"/>
                <a:gd name="T16" fmla="*/ 2124 w 920"/>
                <a:gd name="T17" fmla="*/ 378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0" h="131">
                  <a:moveTo>
                    <a:pt x="0" y="108"/>
                  </a:moveTo>
                  <a:cubicBezTo>
                    <a:pt x="19" y="119"/>
                    <a:pt x="38" y="131"/>
                    <a:pt x="84" y="128"/>
                  </a:cubicBezTo>
                  <a:cubicBezTo>
                    <a:pt x="130" y="125"/>
                    <a:pt x="228" y="107"/>
                    <a:pt x="275" y="92"/>
                  </a:cubicBezTo>
                  <a:cubicBezTo>
                    <a:pt x="322" y="77"/>
                    <a:pt x="340" y="51"/>
                    <a:pt x="366" y="37"/>
                  </a:cubicBezTo>
                  <a:cubicBezTo>
                    <a:pt x="392" y="23"/>
                    <a:pt x="393" y="16"/>
                    <a:pt x="429" y="10"/>
                  </a:cubicBezTo>
                  <a:cubicBezTo>
                    <a:pt x="465" y="4"/>
                    <a:pt x="546" y="0"/>
                    <a:pt x="584" y="1"/>
                  </a:cubicBezTo>
                  <a:cubicBezTo>
                    <a:pt x="622" y="2"/>
                    <a:pt x="621" y="1"/>
                    <a:pt x="657" y="19"/>
                  </a:cubicBezTo>
                  <a:cubicBezTo>
                    <a:pt x="693" y="37"/>
                    <a:pt x="758" y="93"/>
                    <a:pt x="802" y="110"/>
                  </a:cubicBezTo>
                  <a:cubicBezTo>
                    <a:pt x="846" y="127"/>
                    <a:pt x="897" y="118"/>
                    <a:pt x="920" y="11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82964" name="Group 1044"/>
          <p:cNvGrpSpPr>
            <a:grpSpLocks/>
          </p:cNvGrpSpPr>
          <p:nvPr/>
        </p:nvGrpSpPr>
        <p:grpSpPr bwMode="auto">
          <a:xfrm>
            <a:off x="3316288" y="990600"/>
            <a:ext cx="5629275" cy="693738"/>
            <a:chOff x="1974" y="576"/>
            <a:chExt cx="3546" cy="437"/>
          </a:xfrm>
        </p:grpSpPr>
        <p:sp>
          <p:nvSpPr>
            <p:cNvPr id="54284" name="Oval 1045"/>
            <p:cNvSpPr>
              <a:spLocks noChangeArrowheads="1"/>
            </p:cNvSpPr>
            <p:nvPr/>
          </p:nvSpPr>
          <p:spPr bwMode="auto">
            <a:xfrm>
              <a:off x="2208" y="576"/>
              <a:ext cx="384" cy="336"/>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285" name="Text Box 1046"/>
            <p:cNvSpPr txBox="1">
              <a:spLocks noChangeArrowheads="1"/>
            </p:cNvSpPr>
            <p:nvPr/>
          </p:nvSpPr>
          <p:spPr bwMode="auto">
            <a:xfrm>
              <a:off x="2160" y="624"/>
              <a:ext cx="5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Unicode MS" panose="020B0604020202020204" pitchFamily="34" charset="-128"/>
                  <a:ea typeface="+mn-ea"/>
                  <a:cs typeface="+mn-cs"/>
                  <a:sym typeface="Symbol" panose="05050102010706020507" pitchFamily="18" charset="2"/>
                </a:rPr>
                <a:t>P</a:t>
              </a:r>
              <a:r>
                <a:rPr kumimoji="0" lang="en-US" altLang="en-US" sz="1200" b="1" i="0" u="none" strike="noStrike" kern="1200" cap="none" spc="0" normalizeH="0" baseline="-25000" noProof="0">
                  <a:ln>
                    <a:noFill/>
                  </a:ln>
                  <a:solidFill>
                    <a:srgbClr val="000000"/>
                  </a:solidFill>
                  <a:effectLst/>
                  <a:uLnTx/>
                  <a:uFillTx/>
                  <a:latin typeface="Arial Unicode MS" panose="020B0604020202020204" pitchFamily="34" charset="-128"/>
                  <a:ea typeface="+mn-ea"/>
                  <a:cs typeface="+mn-cs"/>
                  <a:sym typeface="Symbol" panose="05050102010706020507" pitchFamily="18" charset="2"/>
                </a:rPr>
                <a:t>orifice</a:t>
              </a:r>
              <a:endParaRPr kumimoji="0" lang="en-US" altLang="en-US" sz="1800" b="1" i="0" u="none" strike="noStrike" kern="1200" cap="none" spc="0" normalizeH="0" baseline="-25000" noProof="0">
                <a:ln>
                  <a:noFill/>
                </a:ln>
                <a:solidFill>
                  <a:srgbClr val="000000"/>
                </a:solidFill>
                <a:effectLst/>
                <a:uLnTx/>
                <a:uFillTx/>
                <a:latin typeface="Arial Unicode MS" panose="020B0604020202020204" pitchFamily="34" charset="-128"/>
                <a:ea typeface="+mn-ea"/>
                <a:cs typeface="+mn-cs"/>
              </a:endParaRPr>
            </a:p>
          </p:txBody>
        </p:sp>
        <p:sp>
          <p:nvSpPr>
            <p:cNvPr id="54286" name="Line 1047"/>
            <p:cNvSpPr>
              <a:spLocks noChangeShapeType="1"/>
            </p:cNvSpPr>
            <p:nvPr/>
          </p:nvSpPr>
          <p:spPr bwMode="auto">
            <a:xfrm flipH="1" flipV="1">
              <a:off x="2801" y="754"/>
              <a:ext cx="3" cy="2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287" name="Line 1048"/>
            <p:cNvSpPr>
              <a:spLocks noChangeShapeType="1"/>
            </p:cNvSpPr>
            <p:nvPr/>
          </p:nvSpPr>
          <p:spPr bwMode="auto">
            <a:xfrm flipV="1">
              <a:off x="1979" y="751"/>
              <a:ext cx="0" cy="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288" name="Line 1049"/>
            <p:cNvSpPr>
              <a:spLocks noChangeShapeType="1"/>
            </p:cNvSpPr>
            <p:nvPr/>
          </p:nvSpPr>
          <p:spPr bwMode="auto">
            <a:xfrm>
              <a:off x="1974" y="756"/>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289" name="Line 1050"/>
            <p:cNvSpPr>
              <a:spLocks noChangeShapeType="1"/>
            </p:cNvSpPr>
            <p:nvPr/>
          </p:nvSpPr>
          <p:spPr bwMode="auto">
            <a:xfrm>
              <a:off x="2598" y="756"/>
              <a:ext cx="2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290" name="Line 1051"/>
            <p:cNvSpPr>
              <a:spLocks noChangeShapeType="1"/>
            </p:cNvSpPr>
            <p:nvPr/>
          </p:nvSpPr>
          <p:spPr bwMode="auto">
            <a:xfrm>
              <a:off x="3120" y="720"/>
              <a:ext cx="528" cy="0"/>
            </a:xfrm>
            <a:prstGeom prst="line">
              <a:avLst/>
            </a:prstGeom>
            <a:noFill/>
            <a:ln w="952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291" name="Text Box 1052"/>
            <p:cNvSpPr txBox="1">
              <a:spLocks noChangeArrowheads="1"/>
            </p:cNvSpPr>
            <p:nvPr/>
          </p:nvSpPr>
          <p:spPr bwMode="auto">
            <a:xfrm>
              <a:off x="3648" y="576"/>
              <a:ext cx="1872" cy="256"/>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3333CC"/>
                  </a:solidFill>
                  <a:effectLst/>
                  <a:uLnTx/>
                  <a:uFillTx/>
                  <a:latin typeface="Arial Unicode MS" panose="020B0604020202020204" pitchFamily="34" charset="-128"/>
                  <a:ea typeface="+mn-ea"/>
                  <a:cs typeface="+mn-cs"/>
                </a:rPr>
                <a:t>Measure pressure drop</a:t>
              </a:r>
            </a:p>
          </p:txBody>
        </p:sp>
      </p:grpSp>
      <p:sp>
        <p:nvSpPr>
          <p:cNvPr id="29" name="Text Box 51"/>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0" name="Rectangle 52"/>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1" name="TextBox 30"/>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Tree>
    <p:extLst>
      <p:ext uri="{BB962C8B-B14F-4D97-AF65-F5344CB8AC3E}">
        <p14:creationId xmlns:p14="http://schemas.microsoft.com/office/powerpoint/2010/main" val="3435467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wipe(left)">
                                      <p:cBhvr>
                                        <p:cTn id="7" dur="500"/>
                                        <p:tgtEl>
                                          <p:spTgt spid="829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2949"/>
                                        </p:tgtEl>
                                        <p:attrNameLst>
                                          <p:attrName>style.visibility</p:attrName>
                                        </p:attrNameLst>
                                      </p:cBhvr>
                                      <p:to>
                                        <p:strVal val="visible"/>
                                      </p:to>
                                    </p:set>
                                    <p:animEffect transition="in" filter="blinds(horizontal)">
                                      <p:cBhvr>
                                        <p:cTn id="12" dur="500"/>
                                        <p:tgtEl>
                                          <p:spTgt spid="829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2964"/>
                                        </p:tgtEl>
                                        <p:attrNameLst>
                                          <p:attrName>style.visibility</p:attrName>
                                        </p:attrNameLst>
                                      </p:cBhvr>
                                      <p:to>
                                        <p:strVal val="visible"/>
                                      </p:to>
                                    </p:set>
                                    <p:animEffect transition="in" filter="blinds(horizontal)">
                                      <p:cBhvr>
                                        <p:cTn id="17" dur="500"/>
                                        <p:tgtEl>
                                          <p:spTgt spid="82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2743200" y="152400"/>
            <a:ext cx="3657600" cy="1524000"/>
            <a:chOff x="1536" y="2793"/>
            <a:chExt cx="1543" cy="904"/>
          </a:xfrm>
        </p:grpSpPr>
        <p:pic>
          <p:nvPicPr>
            <p:cNvPr id="5838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2793"/>
              <a:ext cx="1543" cy="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90" name="Freeform 4"/>
            <p:cNvSpPr>
              <a:spLocks/>
            </p:cNvSpPr>
            <p:nvPr/>
          </p:nvSpPr>
          <p:spPr bwMode="auto">
            <a:xfrm>
              <a:off x="1591" y="3168"/>
              <a:ext cx="1134" cy="175"/>
            </a:xfrm>
            <a:custGeom>
              <a:avLst/>
              <a:gdLst>
                <a:gd name="T0" fmla="*/ 0 w 920"/>
                <a:gd name="T1" fmla="*/ 342 h 131"/>
                <a:gd name="T2" fmla="*/ 195 w 920"/>
                <a:gd name="T3" fmla="*/ 407 h 131"/>
                <a:gd name="T4" fmla="*/ 635 w 920"/>
                <a:gd name="T5" fmla="*/ 293 h 131"/>
                <a:gd name="T6" fmla="*/ 844 w 920"/>
                <a:gd name="T7" fmla="*/ 116 h 131"/>
                <a:gd name="T8" fmla="*/ 991 w 920"/>
                <a:gd name="T9" fmla="*/ 31 h 131"/>
                <a:gd name="T10" fmla="*/ 1347 w 920"/>
                <a:gd name="T11" fmla="*/ 1 h 131"/>
                <a:gd name="T12" fmla="*/ 1516 w 920"/>
                <a:gd name="T13" fmla="*/ 59 h 131"/>
                <a:gd name="T14" fmla="*/ 1853 w 920"/>
                <a:gd name="T15" fmla="*/ 350 h 131"/>
                <a:gd name="T16" fmla="*/ 2124 w 920"/>
                <a:gd name="T17" fmla="*/ 378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0" h="131">
                  <a:moveTo>
                    <a:pt x="0" y="108"/>
                  </a:moveTo>
                  <a:cubicBezTo>
                    <a:pt x="19" y="119"/>
                    <a:pt x="38" y="131"/>
                    <a:pt x="84" y="128"/>
                  </a:cubicBezTo>
                  <a:cubicBezTo>
                    <a:pt x="130" y="125"/>
                    <a:pt x="228" y="107"/>
                    <a:pt x="275" y="92"/>
                  </a:cubicBezTo>
                  <a:cubicBezTo>
                    <a:pt x="322" y="77"/>
                    <a:pt x="340" y="51"/>
                    <a:pt x="366" y="37"/>
                  </a:cubicBezTo>
                  <a:cubicBezTo>
                    <a:pt x="392" y="23"/>
                    <a:pt x="393" y="16"/>
                    <a:pt x="429" y="10"/>
                  </a:cubicBezTo>
                  <a:cubicBezTo>
                    <a:pt x="465" y="4"/>
                    <a:pt x="546" y="0"/>
                    <a:pt x="584" y="1"/>
                  </a:cubicBezTo>
                  <a:cubicBezTo>
                    <a:pt x="622" y="2"/>
                    <a:pt x="621" y="1"/>
                    <a:pt x="657" y="19"/>
                  </a:cubicBezTo>
                  <a:cubicBezTo>
                    <a:pt x="693" y="37"/>
                    <a:pt x="758" y="93"/>
                    <a:pt x="802" y="110"/>
                  </a:cubicBezTo>
                  <a:cubicBezTo>
                    <a:pt x="846" y="127"/>
                    <a:pt x="897" y="118"/>
                    <a:pt x="920" y="11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391" name="Freeform 5"/>
            <p:cNvSpPr>
              <a:spLocks/>
            </p:cNvSpPr>
            <p:nvPr/>
          </p:nvSpPr>
          <p:spPr bwMode="auto">
            <a:xfrm flipV="1">
              <a:off x="1613" y="2874"/>
              <a:ext cx="1134" cy="175"/>
            </a:xfrm>
            <a:custGeom>
              <a:avLst/>
              <a:gdLst>
                <a:gd name="T0" fmla="*/ 0 w 920"/>
                <a:gd name="T1" fmla="*/ 342 h 131"/>
                <a:gd name="T2" fmla="*/ 195 w 920"/>
                <a:gd name="T3" fmla="*/ 407 h 131"/>
                <a:gd name="T4" fmla="*/ 635 w 920"/>
                <a:gd name="T5" fmla="*/ 293 h 131"/>
                <a:gd name="T6" fmla="*/ 844 w 920"/>
                <a:gd name="T7" fmla="*/ 116 h 131"/>
                <a:gd name="T8" fmla="*/ 991 w 920"/>
                <a:gd name="T9" fmla="*/ 31 h 131"/>
                <a:gd name="T10" fmla="*/ 1347 w 920"/>
                <a:gd name="T11" fmla="*/ 1 h 131"/>
                <a:gd name="T12" fmla="*/ 1516 w 920"/>
                <a:gd name="T13" fmla="*/ 59 h 131"/>
                <a:gd name="T14" fmla="*/ 1853 w 920"/>
                <a:gd name="T15" fmla="*/ 350 h 131"/>
                <a:gd name="T16" fmla="*/ 2124 w 920"/>
                <a:gd name="T17" fmla="*/ 378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0" h="131">
                  <a:moveTo>
                    <a:pt x="0" y="108"/>
                  </a:moveTo>
                  <a:cubicBezTo>
                    <a:pt x="19" y="119"/>
                    <a:pt x="38" y="131"/>
                    <a:pt x="84" y="128"/>
                  </a:cubicBezTo>
                  <a:cubicBezTo>
                    <a:pt x="130" y="125"/>
                    <a:pt x="228" y="107"/>
                    <a:pt x="275" y="92"/>
                  </a:cubicBezTo>
                  <a:cubicBezTo>
                    <a:pt x="322" y="77"/>
                    <a:pt x="340" y="51"/>
                    <a:pt x="366" y="37"/>
                  </a:cubicBezTo>
                  <a:cubicBezTo>
                    <a:pt x="392" y="23"/>
                    <a:pt x="393" y="16"/>
                    <a:pt x="429" y="10"/>
                  </a:cubicBezTo>
                  <a:cubicBezTo>
                    <a:pt x="465" y="4"/>
                    <a:pt x="546" y="0"/>
                    <a:pt x="584" y="1"/>
                  </a:cubicBezTo>
                  <a:cubicBezTo>
                    <a:pt x="622" y="2"/>
                    <a:pt x="621" y="1"/>
                    <a:pt x="657" y="19"/>
                  </a:cubicBezTo>
                  <a:cubicBezTo>
                    <a:pt x="693" y="37"/>
                    <a:pt x="758" y="93"/>
                    <a:pt x="802" y="110"/>
                  </a:cubicBezTo>
                  <a:cubicBezTo>
                    <a:pt x="846" y="127"/>
                    <a:pt x="897" y="118"/>
                    <a:pt x="920" y="11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87046" name="Group 6"/>
          <p:cNvGrpSpPr>
            <a:grpSpLocks/>
          </p:cNvGrpSpPr>
          <p:nvPr/>
        </p:nvGrpSpPr>
        <p:grpSpPr bwMode="auto">
          <a:xfrm>
            <a:off x="152400" y="1981200"/>
            <a:ext cx="7239000" cy="938213"/>
            <a:chOff x="96" y="1248"/>
            <a:chExt cx="4560" cy="591"/>
          </a:xfrm>
        </p:grpSpPr>
        <p:pic>
          <p:nvPicPr>
            <p:cNvPr id="58387" name="Picture 7" descr="http://www.pc-education.mcmaster.ca/instrumentation/images/Bernoull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 y="1248"/>
              <a:ext cx="2688"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8" name="Text Box 8"/>
            <p:cNvSpPr txBox="1">
              <a:spLocks noChangeArrowheads="1"/>
            </p:cNvSpPr>
            <p:nvPr/>
          </p:nvSpPr>
          <p:spPr bwMode="auto">
            <a:xfrm>
              <a:off x="96" y="1440"/>
              <a:ext cx="12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Unicode MS" panose="020B0604020202020204" pitchFamily="34" charset="-128"/>
                  <a:ea typeface="+mn-ea"/>
                  <a:cs typeface="+mn-cs"/>
                </a:rPr>
                <a:t>Bernoulli’s eqn.</a:t>
              </a:r>
            </a:p>
          </p:txBody>
        </p:sp>
      </p:grpSp>
      <p:grpSp>
        <p:nvGrpSpPr>
          <p:cNvPr id="87049" name="Group 9"/>
          <p:cNvGrpSpPr>
            <a:grpSpLocks/>
          </p:cNvGrpSpPr>
          <p:nvPr/>
        </p:nvGrpSpPr>
        <p:grpSpPr bwMode="auto">
          <a:xfrm>
            <a:off x="103188" y="3124200"/>
            <a:ext cx="7315200" cy="901700"/>
            <a:chOff x="96" y="1968"/>
            <a:chExt cx="4608" cy="568"/>
          </a:xfrm>
        </p:grpSpPr>
        <p:pic>
          <p:nvPicPr>
            <p:cNvPr id="58385" name="Picture 10" descr="http://www.pc-education.mcmaster.ca/instrumentation/images/Orifice_eqn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 y="1968"/>
              <a:ext cx="2688"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6" name="Text Box 11"/>
            <p:cNvSpPr txBox="1">
              <a:spLocks noChangeArrowheads="1"/>
            </p:cNvSpPr>
            <p:nvPr/>
          </p:nvSpPr>
          <p:spPr bwMode="auto">
            <a:xfrm>
              <a:off x="96" y="2016"/>
              <a:ext cx="14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Unicode MS" panose="020B0604020202020204" pitchFamily="34" charset="-128"/>
                  <a:ea typeface="+mn-ea"/>
                  <a:cs typeface="+mn-cs"/>
                </a:rPr>
                <a:t>General meter  eqn.</a:t>
              </a:r>
            </a:p>
          </p:txBody>
        </p:sp>
      </p:grpSp>
      <p:grpSp>
        <p:nvGrpSpPr>
          <p:cNvPr id="87052" name="Group 12"/>
          <p:cNvGrpSpPr>
            <a:grpSpLocks/>
          </p:cNvGrpSpPr>
          <p:nvPr/>
        </p:nvGrpSpPr>
        <p:grpSpPr bwMode="auto">
          <a:xfrm>
            <a:off x="152400" y="4267200"/>
            <a:ext cx="8686800" cy="1144588"/>
            <a:chOff x="96" y="2688"/>
            <a:chExt cx="5472" cy="721"/>
          </a:xfrm>
        </p:grpSpPr>
        <p:pic>
          <p:nvPicPr>
            <p:cNvPr id="58382" name="Picture 13" descr="http://www.pc-education.mcmaster.ca/instrumentation/images/Orifice_eqn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2" y="2688"/>
              <a:ext cx="163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3" name="Text Box 14"/>
            <p:cNvSpPr txBox="1">
              <a:spLocks noChangeArrowheads="1"/>
            </p:cNvSpPr>
            <p:nvPr/>
          </p:nvSpPr>
          <p:spPr bwMode="auto">
            <a:xfrm>
              <a:off x="96" y="2832"/>
              <a:ext cx="1728"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Unicode MS" panose="020B0604020202020204" pitchFamily="34" charset="-128"/>
                  <a:ea typeface="+mn-ea"/>
                  <a:cs typeface="+mn-cs"/>
                </a:rPr>
                <a:t>Installed orifice meter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Unicode MS" panose="020B0604020202020204" pitchFamily="34" charset="-128"/>
                  <a:ea typeface="+mn-ea"/>
                  <a:cs typeface="+mn-cs"/>
                </a:rPr>
                <a:t>(requires density measurement)</a:t>
              </a:r>
            </a:p>
          </p:txBody>
        </p:sp>
        <p:sp>
          <p:nvSpPr>
            <p:cNvPr id="58384" name="Text Box 15"/>
            <p:cNvSpPr txBox="1">
              <a:spLocks noChangeArrowheads="1"/>
            </p:cNvSpPr>
            <p:nvPr/>
          </p:nvSpPr>
          <p:spPr bwMode="auto">
            <a:xfrm>
              <a:off x="4608" y="2832"/>
              <a:ext cx="960"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r>
                <a:rPr kumimoji="0" lang="en-US" altLang="en-US" sz="12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0</a:t>
              </a: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 = aver. density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C</a:t>
              </a:r>
              <a:r>
                <a:rPr kumimoji="0" lang="en-US" altLang="en-US" sz="12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0</a:t>
              </a: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 = constant for specific meter</a:t>
              </a: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87056" name="Group 16"/>
          <p:cNvGrpSpPr>
            <a:grpSpLocks/>
          </p:cNvGrpSpPr>
          <p:nvPr/>
        </p:nvGrpSpPr>
        <p:grpSpPr bwMode="auto">
          <a:xfrm>
            <a:off x="152400" y="5562600"/>
            <a:ext cx="8839200" cy="990600"/>
            <a:chOff x="96" y="3476"/>
            <a:chExt cx="5568" cy="624"/>
          </a:xfrm>
        </p:grpSpPr>
        <p:sp>
          <p:nvSpPr>
            <p:cNvPr id="58378" name="Rectangle 17"/>
            <p:cNvSpPr>
              <a:spLocks noChangeArrowheads="1"/>
            </p:cNvSpPr>
            <p:nvPr/>
          </p:nvSpPr>
          <p:spPr bwMode="auto">
            <a:xfrm>
              <a:off x="96" y="3476"/>
              <a:ext cx="5568" cy="62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379" name="Text Box 18"/>
            <p:cNvSpPr txBox="1">
              <a:spLocks noChangeArrowheads="1"/>
            </p:cNvSpPr>
            <p:nvPr/>
          </p:nvSpPr>
          <p:spPr bwMode="auto">
            <a:xfrm>
              <a:off x="96" y="3600"/>
              <a:ext cx="1728" cy="43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Unicode MS" panose="020B0604020202020204" pitchFamily="34" charset="-128"/>
                  <a:ea typeface="+mn-ea"/>
                  <a:cs typeface="+mn-cs"/>
                </a:rPr>
                <a:t>Installed orifice meter</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Unicode MS" panose="020B0604020202020204" pitchFamily="34" charset="-128"/>
                  <a:ea typeface="+mn-ea"/>
                  <a:cs typeface="+mn-cs"/>
                </a:rPr>
                <a:t>(assuming constant density)</a:t>
              </a:r>
            </a:p>
          </p:txBody>
        </p:sp>
        <p:graphicFrame>
          <p:nvGraphicFramePr>
            <p:cNvPr id="58380" name="Object 19"/>
            <p:cNvGraphicFramePr>
              <a:graphicFrameLocks noChangeAspect="1"/>
            </p:cNvGraphicFramePr>
            <p:nvPr/>
          </p:nvGraphicFramePr>
          <p:xfrm>
            <a:off x="2448" y="3504"/>
            <a:ext cx="1536" cy="436"/>
          </p:xfrm>
          <a:graphic>
            <a:graphicData uri="http://schemas.openxmlformats.org/presentationml/2006/ole">
              <mc:AlternateContent xmlns:mc="http://schemas.openxmlformats.org/markup-compatibility/2006">
                <mc:Choice xmlns:v="urn:schemas-microsoft-com:vml" Requires="v">
                  <p:oleObj spid="_x0000_s111631" name="Equation" r:id="rId8" imgW="939392" imgH="266584" progId="Equation.3">
                    <p:embed/>
                  </p:oleObj>
                </mc:Choice>
                <mc:Fallback>
                  <p:oleObj name="Equation" r:id="rId8" imgW="939392" imgH="266584" progId="Equation.3">
                    <p:embed/>
                    <p:pic>
                      <p:nvPicPr>
                        <p:cNvPr id="5838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8" y="3504"/>
                          <a:ext cx="1536" cy="436"/>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81" name="Text Box 20"/>
            <p:cNvSpPr txBox="1">
              <a:spLocks noChangeArrowheads="1"/>
            </p:cNvSpPr>
            <p:nvPr/>
          </p:nvSpPr>
          <p:spPr bwMode="auto">
            <a:xfrm>
              <a:off x="4368" y="3552"/>
              <a:ext cx="1152" cy="51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Most common flow calculation, </a:t>
              </a: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does not require density measurement</a:t>
              </a:r>
            </a:p>
          </p:txBody>
        </p:sp>
      </p:grpSp>
      <p:sp>
        <p:nvSpPr>
          <p:cNvPr id="58375" name="Text Box 21"/>
          <p:cNvSpPr txBox="1">
            <a:spLocks noChangeArrowheads="1"/>
          </p:cNvSpPr>
          <p:nvPr/>
        </p:nvSpPr>
        <p:spPr bwMode="auto">
          <a:xfrm>
            <a:off x="6934200" y="152400"/>
            <a:ext cx="1981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v = velocity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 = volumetric flow rate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  =  frictional losses</a:t>
            </a:r>
          </a:p>
          <a:p>
            <a:pPr marL="0" marR="0" lvl="0" indent="0" algn="l" defTabSz="914400" rtl="0" eaLnBrk="1" fontAlgn="base" latinLnBrk="0" hangingPunct="1">
              <a:lnSpc>
                <a:spcPct val="100000"/>
              </a:lnSpc>
              <a:spcBef>
                <a:spcPct val="50000"/>
              </a:spcBef>
              <a:spcAft>
                <a:spcPct val="0"/>
              </a:spcAft>
              <a:buClrTx/>
              <a:buSzTx/>
              <a:buFont typeface="Symbol" panose="05050102010706020507" pitchFamily="18" charset="2"/>
              <a:buChar char="r"/>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 density</a:t>
            </a:r>
          </a:p>
          <a:p>
            <a:pPr marL="0" marR="0" lvl="0" indent="0" algn="l" defTabSz="914400" rtl="0" eaLnBrk="1" fontAlgn="base" latinLnBrk="0" hangingPunct="1">
              <a:lnSpc>
                <a:spcPct val="100000"/>
              </a:lnSpc>
              <a:spcBef>
                <a:spcPct val="50000"/>
              </a:spcBef>
              <a:spcAft>
                <a:spcPct val="0"/>
              </a:spcAft>
              <a:buClrTx/>
              <a:buSzTx/>
              <a:buFont typeface="Symbol" panose="05050102010706020507" pitchFamily="18" charset="2"/>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 cross sectional area</a:t>
            </a:r>
          </a:p>
        </p:txBody>
      </p:sp>
      <p:pic>
        <p:nvPicPr>
          <p:cNvPr id="58376" name="Picture 22" descr="C:\Program Files\Microsoft Office\Clipart\corpbas\j0078625.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4800" y="228600"/>
            <a:ext cx="44291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AutoShape 23"/>
          <p:cNvSpPr>
            <a:spLocks noChangeArrowheads="1"/>
          </p:cNvSpPr>
          <p:nvPr/>
        </p:nvSpPr>
        <p:spPr bwMode="auto">
          <a:xfrm>
            <a:off x="1066800" y="228600"/>
            <a:ext cx="1295400" cy="685800"/>
          </a:xfrm>
          <a:prstGeom prst="wedgeRoundRectCallout">
            <a:avLst>
              <a:gd name="adj1" fmla="val -65074"/>
              <a:gd name="adj2" fmla="val -8796"/>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Relate the pressure drop to the flow rate</a:t>
            </a:r>
          </a:p>
        </p:txBody>
      </p:sp>
    </p:spTree>
    <p:extLst>
      <p:ext uri="{BB962C8B-B14F-4D97-AF65-F5344CB8AC3E}">
        <p14:creationId xmlns:p14="http://schemas.microsoft.com/office/powerpoint/2010/main" val="1121223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7046"/>
                                        </p:tgtEl>
                                        <p:attrNameLst>
                                          <p:attrName>style.visibility</p:attrName>
                                        </p:attrNameLst>
                                      </p:cBhvr>
                                      <p:to>
                                        <p:strVal val="visible"/>
                                      </p:to>
                                    </p:set>
                                    <p:animEffect transition="in" filter="blinds(horizontal)">
                                      <p:cBhvr>
                                        <p:cTn id="7" dur="500"/>
                                        <p:tgtEl>
                                          <p:spTgt spid="870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7049"/>
                                        </p:tgtEl>
                                        <p:attrNameLst>
                                          <p:attrName>style.visibility</p:attrName>
                                        </p:attrNameLst>
                                      </p:cBhvr>
                                      <p:to>
                                        <p:strVal val="visible"/>
                                      </p:to>
                                    </p:set>
                                    <p:animEffect transition="in" filter="blinds(horizontal)">
                                      <p:cBhvr>
                                        <p:cTn id="12" dur="500"/>
                                        <p:tgtEl>
                                          <p:spTgt spid="870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7052"/>
                                        </p:tgtEl>
                                        <p:attrNameLst>
                                          <p:attrName>style.visibility</p:attrName>
                                        </p:attrNameLst>
                                      </p:cBhvr>
                                      <p:to>
                                        <p:strVal val="visible"/>
                                      </p:to>
                                    </p:set>
                                    <p:animEffect transition="in" filter="blinds(horizontal)">
                                      <p:cBhvr>
                                        <p:cTn id="17" dur="500"/>
                                        <p:tgtEl>
                                          <p:spTgt spid="870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7056"/>
                                        </p:tgtEl>
                                        <p:attrNameLst>
                                          <p:attrName>style.visibility</p:attrName>
                                        </p:attrNameLst>
                                      </p:cBhvr>
                                      <p:to>
                                        <p:strVal val="visible"/>
                                      </p:to>
                                    </p:set>
                                    <p:animEffect transition="in" filter="blinds(horizontal)">
                                      <p:cBhvr>
                                        <p:cTn id="22" dur="500"/>
                                        <p:tgtEl>
                                          <p:spTgt spid="87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2"/>
          <p:cNvGrpSpPr>
            <a:grpSpLocks/>
          </p:cNvGrpSpPr>
          <p:nvPr/>
        </p:nvGrpSpPr>
        <p:grpSpPr bwMode="auto">
          <a:xfrm>
            <a:off x="838200" y="3810000"/>
            <a:ext cx="6019800" cy="2316163"/>
            <a:chOff x="1104" y="1392"/>
            <a:chExt cx="3792" cy="1459"/>
          </a:xfrm>
        </p:grpSpPr>
        <p:sp>
          <p:nvSpPr>
            <p:cNvPr id="60453" name="Freeform 3"/>
            <p:cNvSpPr>
              <a:spLocks noEditPoints="1"/>
            </p:cNvSpPr>
            <p:nvPr/>
          </p:nvSpPr>
          <p:spPr bwMode="auto">
            <a:xfrm>
              <a:off x="1694" y="2475"/>
              <a:ext cx="253" cy="260"/>
            </a:xfrm>
            <a:custGeom>
              <a:avLst/>
              <a:gdLst>
                <a:gd name="T0" fmla="*/ 0 w 576"/>
                <a:gd name="T1" fmla="*/ 8 h 633"/>
                <a:gd name="T2" fmla="*/ 0 w 576"/>
                <a:gd name="T3" fmla="*/ 7 h 633"/>
                <a:gd name="T4" fmla="*/ 0 w 576"/>
                <a:gd name="T5" fmla="*/ 6 h 633"/>
                <a:gd name="T6" fmla="*/ 1 w 576"/>
                <a:gd name="T7" fmla="*/ 5 h 633"/>
                <a:gd name="T8" fmla="*/ 2 w 576"/>
                <a:gd name="T9" fmla="*/ 3 h 633"/>
                <a:gd name="T10" fmla="*/ 3 w 576"/>
                <a:gd name="T11" fmla="*/ 2 h 633"/>
                <a:gd name="T12" fmla="*/ 4 w 576"/>
                <a:gd name="T13" fmla="*/ 2 h 633"/>
                <a:gd name="T14" fmla="*/ 6 w 576"/>
                <a:gd name="T15" fmla="*/ 1 h 633"/>
                <a:gd name="T16" fmla="*/ 7 w 576"/>
                <a:gd name="T17" fmla="*/ 0 h 633"/>
                <a:gd name="T18" fmla="*/ 9 w 576"/>
                <a:gd name="T19" fmla="*/ 0 h 633"/>
                <a:gd name="T20" fmla="*/ 11 w 576"/>
                <a:gd name="T21" fmla="*/ 0 h 633"/>
                <a:gd name="T22" fmla="*/ 12 w 576"/>
                <a:gd name="T23" fmla="*/ 0 h 633"/>
                <a:gd name="T24" fmla="*/ 14 w 576"/>
                <a:gd name="T25" fmla="*/ 0 h 633"/>
                <a:gd name="T26" fmla="*/ 16 w 576"/>
                <a:gd name="T27" fmla="*/ 1 h 633"/>
                <a:gd name="T28" fmla="*/ 17 w 576"/>
                <a:gd name="T29" fmla="*/ 2 h 633"/>
                <a:gd name="T30" fmla="*/ 18 w 576"/>
                <a:gd name="T31" fmla="*/ 2 h 633"/>
                <a:gd name="T32" fmla="*/ 19 w 576"/>
                <a:gd name="T33" fmla="*/ 3 h 633"/>
                <a:gd name="T34" fmla="*/ 20 w 576"/>
                <a:gd name="T35" fmla="*/ 5 h 633"/>
                <a:gd name="T36" fmla="*/ 21 w 576"/>
                <a:gd name="T37" fmla="*/ 6 h 633"/>
                <a:gd name="T38" fmla="*/ 21 w 576"/>
                <a:gd name="T39" fmla="*/ 7 h 633"/>
                <a:gd name="T40" fmla="*/ 22 w 576"/>
                <a:gd name="T41" fmla="*/ 8 h 633"/>
                <a:gd name="T42" fmla="*/ 21 w 576"/>
                <a:gd name="T43" fmla="*/ 9 h 633"/>
                <a:gd name="T44" fmla="*/ 21 w 576"/>
                <a:gd name="T45" fmla="*/ 11 h 633"/>
                <a:gd name="T46" fmla="*/ 20 w 576"/>
                <a:gd name="T47" fmla="*/ 12 h 633"/>
                <a:gd name="T48" fmla="*/ 19 w 576"/>
                <a:gd name="T49" fmla="*/ 13 h 633"/>
                <a:gd name="T50" fmla="*/ 18 w 576"/>
                <a:gd name="T51" fmla="*/ 14 h 633"/>
                <a:gd name="T52" fmla="*/ 17 w 576"/>
                <a:gd name="T53" fmla="*/ 15 h 633"/>
                <a:gd name="T54" fmla="*/ 16 w 576"/>
                <a:gd name="T55" fmla="*/ 16 h 633"/>
                <a:gd name="T56" fmla="*/ 14 w 576"/>
                <a:gd name="T57" fmla="*/ 16 h 633"/>
                <a:gd name="T58" fmla="*/ 12 w 576"/>
                <a:gd name="T59" fmla="*/ 16 h 633"/>
                <a:gd name="T60" fmla="*/ 11 w 576"/>
                <a:gd name="T61" fmla="*/ 16 h 633"/>
                <a:gd name="T62" fmla="*/ 9 w 576"/>
                <a:gd name="T63" fmla="*/ 16 h 633"/>
                <a:gd name="T64" fmla="*/ 7 w 576"/>
                <a:gd name="T65" fmla="*/ 16 h 633"/>
                <a:gd name="T66" fmla="*/ 6 w 576"/>
                <a:gd name="T67" fmla="*/ 16 h 633"/>
                <a:gd name="T68" fmla="*/ 4 w 576"/>
                <a:gd name="T69" fmla="*/ 15 h 633"/>
                <a:gd name="T70" fmla="*/ 3 w 576"/>
                <a:gd name="T71" fmla="*/ 14 h 633"/>
                <a:gd name="T72" fmla="*/ 2 w 576"/>
                <a:gd name="T73" fmla="*/ 13 h 633"/>
                <a:gd name="T74" fmla="*/ 1 w 576"/>
                <a:gd name="T75" fmla="*/ 12 h 633"/>
                <a:gd name="T76" fmla="*/ 0 w 576"/>
                <a:gd name="T77" fmla="*/ 11 h 633"/>
                <a:gd name="T78" fmla="*/ 0 w 576"/>
                <a:gd name="T79" fmla="*/ 9 h 633"/>
                <a:gd name="T80" fmla="*/ 0 w 576"/>
                <a:gd name="T81" fmla="*/ 8 h 633"/>
                <a:gd name="T82" fmla="*/ 5 w 576"/>
                <a:gd name="T83" fmla="*/ 15 h 633"/>
                <a:gd name="T84" fmla="*/ 0 w 576"/>
                <a:gd name="T85" fmla="*/ 18 h 633"/>
                <a:gd name="T86" fmla="*/ 22 w 576"/>
                <a:gd name="T87" fmla="*/ 18 h 633"/>
                <a:gd name="T88" fmla="*/ 16 w 576"/>
                <a:gd name="T89" fmla="*/ 15 h 633"/>
                <a:gd name="T90" fmla="*/ 14 w 576"/>
                <a:gd name="T91" fmla="*/ 16 h 633"/>
                <a:gd name="T92" fmla="*/ 13 w 576"/>
                <a:gd name="T93" fmla="*/ 16 h 633"/>
                <a:gd name="T94" fmla="*/ 11 w 576"/>
                <a:gd name="T95" fmla="*/ 16 h 633"/>
                <a:gd name="T96" fmla="*/ 10 w 576"/>
                <a:gd name="T97" fmla="*/ 16 h 633"/>
                <a:gd name="T98" fmla="*/ 8 w 576"/>
                <a:gd name="T99" fmla="*/ 16 h 633"/>
                <a:gd name="T100" fmla="*/ 7 w 576"/>
                <a:gd name="T101" fmla="*/ 16 h 633"/>
                <a:gd name="T102" fmla="*/ 5 w 576"/>
                <a:gd name="T103" fmla="*/ 15 h 6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 h="633">
                  <a:moveTo>
                    <a:pt x="0" y="288"/>
                  </a:moveTo>
                  <a:lnTo>
                    <a:pt x="4" y="244"/>
                  </a:lnTo>
                  <a:lnTo>
                    <a:pt x="14" y="200"/>
                  </a:lnTo>
                  <a:lnTo>
                    <a:pt x="31" y="157"/>
                  </a:lnTo>
                  <a:lnTo>
                    <a:pt x="56" y="119"/>
                  </a:lnTo>
                  <a:lnTo>
                    <a:pt x="85" y="84"/>
                  </a:lnTo>
                  <a:lnTo>
                    <a:pt x="119" y="56"/>
                  </a:lnTo>
                  <a:lnTo>
                    <a:pt x="158" y="33"/>
                  </a:lnTo>
                  <a:lnTo>
                    <a:pt x="200" y="15"/>
                  </a:lnTo>
                  <a:lnTo>
                    <a:pt x="242" y="4"/>
                  </a:lnTo>
                  <a:lnTo>
                    <a:pt x="288" y="0"/>
                  </a:lnTo>
                  <a:lnTo>
                    <a:pt x="332" y="4"/>
                  </a:lnTo>
                  <a:lnTo>
                    <a:pt x="376" y="15"/>
                  </a:lnTo>
                  <a:lnTo>
                    <a:pt x="418" y="33"/>
                  </a:lnTo>
                  <a:lnTo>
                    <a:pt x="457" y="56"/>
                  </a:lnTo>
                  <a:lnTo>
                    <a:pt x="491" y="84"/>
                  </a:lnTo>
                  <a:lnTo>
                    <a:pt x="520" y="119"/>
                  </a:lnTo>
                  <a:lnTo>
                    <a:pt x="545" y="157"/>
                  </a:lnTo>
                  <a:lnTo>
                    <a:pt x="562" y="200"/>
                  </a:lnTo>
                  <a:lnTo>
                    <a:pt x="572" y="244"/>
                  </a:lnTo>
                  <a:lnTo>
                    <a:pt x="576" y="288"/>
                  </a:lnTo>
                  <a:lnTo>
                    <a:pt x="572" y="334"/>
                  </a:lnTo>
                  <a:lnTo>
                    <a:pt x="562" y="378"/>
                  </a:lnTo>
                  <a:lnTo>
                    <a:pt x="545" y="418"/>
                  </a:lnTo>
                  <a:lnTo>
                    <a:pt x="520" y="459"/>
                  </a:lnTo>
                  <a:lnTo>
                    <a:pt x="491" y="491"/>
                  </a:lnTo>
                  <a:lnTo>
                    <a:pt x="457" y="522"/>
                  </a:lnTo>
                  <a:lnTo>
                    <a:pt x="418" y="545"/>
                  </a:lnTo>
                  <a:lnTo>
                    <a:pt x="376" y="562"/>
                  </a:lnTo>
                  <a:lnTo>
                    <a:pt x="332" y="574"/>
                  </a:lnTo>
                  <a:lnTo>
                    <a:pt x="288" y="576"/>
                  </a:lnTo>
                  <a:lnTo>
                    <a:pt x="242" y="574"/>
                  </a:lnTo>
                  <a:lnTo>
                    <a:pt x="200" y="562"/>
                  </a:lnTo>
                  <a:lnTo>
                    <a:pt x="158" y="545"/>
                  </a:lnTo>
                  <a:lnTo>
                    <a:pt x="119" y="522"/>
                  </a:lnTo>
                  <a:lnTo>
                    <a:pt x="85" y="491"/>
                  </a:lnTo>
                  <a:lnTo>
                    <a:pt x="56" y="459"/>
                  </a:lnTo>
                  <a:lnTo>
                    <a:pt x="31" y="418"/>
                  </a:lnTo>
                  <a:lnTo>
                    <a:pt x="14" y="378"/>
                  </a:lnTo>
                  <a:lnTo>
                    <a:pt x="4" y="334"/>
                  </a:lnTo>
                  <a:lnTo>
                    <a:pt x="0" y="288"/>
                  </a:lnTo>
                  <a:close/>
                  <a:moveTo>
                    <a:pt x="144" y="535"/>
                  </a:moveTo>
                  <a:lnTo>
                    <a:pt x="0" y="633"/>
                  </a:lnTo>
                  <a:lnTo>
                    <a:pt x="576" y="633"/>
                  </a:lnTo>
                  <a:lnTo>
                    <a:pt x="432" y="535"/>
                  </a:lnTo>
                  <a:lnTo>
                    <a:pt x="393" y="556"/>
                  </a:lnTo>
                  <a:lnTo>
                    <a:pt x="351" y="568"/>
                  </a:lnTo>
                  <a:lnTo>
                    <a:pt x="309" y="576"/>
                  </a:lnTo>
                  <a:lnTo>
                    <a:pt x="267" y="576"/>
                  </a:lnTo>
                  <a:lnTo>
                    <a:pt x="223" y="568"/>
                  </a:lnTo>
                  <a:lnTo>
                    <a:pt x="183" y="556"/>
                  </a:lnTo>
                  <a:lnTo>
                    <a:pt x="144" y="535"/>
                  </a:lnTo>
                  <a:close/>
                </a:path>
              </a:pathLst>
            </a:custGeom>
            <a:solidFill>
              <a:srgbClr val="FFFFFF"/>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54" name="Line 4"/>
            <p:cNvSpPr>
              <a:spLocks noChangeShapeType="1"/>
            </p:cNvSpPr>
            <p:nvPr/>
          </p:nvSpPr>
          <p:spPr bwMode="auto">
            <a:xfrm>
              <a:off x="1567" y="2593"/>
              <a:ext cx="22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55" name="Freeform 5"/>
            <p:cNvSpPr>
              <a:spLocks/>
            </p:cNvSpPr>
            <p:nvPr/>
          </p:nvSpPr>
          <p:spPr bwMode="auto">
            <a:xfrm>
              <a:off x="1782" y="2575"/>
              <a:ext cx="38" cy="36"/>
            </a:xfrm>
            <a:custGeom>
              <a:avLst/>
              <a:gdLst>
                <a:gd name="T0" fmla="*/ 0 w 88"/>
                <a:gd name="T1" fmla="*/ 0 h 88"/>
                <a:gd name="T2" fmla="*/ 3 w 88"/>
                <a:gd name="T3" fmla="*/ 1 h 88"/>
                <a:gd name="T4" fmla="*/ 0 w 88"/>
                <a:gd name="T5" fmla="*/ 2 h 88"/>
                <a:gd name="T6" fmla="*/ 0 w 88"/>
                <a:gd name="T7" fmla="*/ 0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88">
                  <a:moveTo>
                    <a:pt x="0" y="0"/>
                  </a:moveTo>
                  <a:lnTo>
                    <a:pt x="88" y="44"/>
                  </a:lnTo>
                  <a:lnTo>
                    <a:pt x="0" y="88"/>
                  </a:lnTo>
                  <a:lnTo>
                    <a:pt x="0" y="0"/>
                  </a:lnTo>
                  <a:close/>
                </a:path>
              </a:pathLst>
            </a:custGeom>
            <a:solidFill>
              <a:srgbClr val="000000"/>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60456" name="Group 6"/>
            <p:cNvGrpSpPr>
              <a:grpSpLocks/>
            </p:cNvGrpSpPr>
            <p:nvPr/>
          </p:nvGrpSpPr>
          <p:grpSpPr bwMode="auto">
            <a:xfrm>
              <a:off x="1820" y="2457"/>
              <a:ext cx="632" cy="39"/>
              <a:chOff x="2016" y="2304"/>
              <a:chExt cx="288" cy="44"/>
            </a:xfrm>
          </p:grpSpPr>
          <p:sp>
            <p:nvSpPr>
              <p:cNvPr id="60484" name="Line 7"/>
              <p:cNvSpPr>
                <a:spLocks noChangeShapeType="1"/>
              </p:cNvSpPr>
              <p:nvPr/>
            </p:nvSpPr>
            <p:spPr bwMode="auto">
              <a:xfrm>
                <a:off x="2016" y="2326"/>
                <a:ext cx="24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85" name="Freeform 8"/>
              <p:cNvSpPr>
                <a:spLocks/>
              </p:cNvSpPr>
              <p:nvPr/>
            </p:nvSpPr>
            <p:spPr bwMode="auto">
              <a:xfrm>
                <a:off x="2260" y="2304"/>
                <a:ext cx="44" cy="44"/>
              </a:xfrm>
              <a:custGeom>
                <a:avLst/>
                <a:gdLst>
                  <a:gd name="T0" fmla="*/ 0 w 88"/>
                  <a:gd name="T1" fmla="*/ 0 h 88"/>
                  <a:gd name="T2" fmla="*/ 6 w 88"/>
                  <a:gd name="T3" fmla="*/ 3 h 88"/>
                  <a:gd name="T4" fmla="*/ 0 w 88"/>
                  <a:gd name="T5" fmla="*/ 6 h 88"/>
                  <a:gd name="T6" fmla="*/ 0 w 88"/>
                  <a:gd name="T7" fmla="*/ 0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88">
                    <a:moveTo>
                      <a:pt x="0" y="0"/>
                    </a:moveTo>
                    <a:lnTo>
                      <a:pt x="88" y="44"/>
                    </a:lnTo>
                    <a:lnTo>
                      <a:pt x="0" y="88"/>
                    </a:lnTo>
                    <a:lnTo>
                      <a:pt x="0" y="0"/>
                    </a:lnTo>
                    <a:close/>
                  </a:path>
                </a:pathLst>
              </a:custGeom>
              <a:solidFill>
                <a:srgbClr val="000000"/>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0457" name="AutoShape 9"/>
            <p:cNvSpPr>
              <a:spLocks noChangeArrowheads="1"/>
            </p:cNvSpPr>
            <p:nvPr/>
          </p:nvSpPr>
          <p:spPr bwMode="auto">
            <a:xfrm>
              <a:off x="1104" y="2181"/>
              <a:ext cx="463" cy="552"/>
            </a:xfrm>
            <a:prstGeom prst="flowChartMagneticDisk">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60458" name="Group 10"/>
            <p:cNvGrpSpPr>
              <a:grpSpLocks/>
            </p:cNvGrpSpPr>
            <p:nvPr/>
          </p:nvGrpSpPr>
          <p:grpSpPr bwMode="auto">
            <a:xfrm>
              <a:off x="2452" y="2361"/>
              <a:ext cx="253" cy="237"/>
              <a:chOff x="2452" y="2361"/>
              <a:chExt cx="253" cy="237"/>
            </a:xfrm>
          </p:grpSpPr>
          <p:sp>
            <p:nvSpPr>
              <p:cNvPr id="60482" name="Freeform 11"/>
              <p:cNvSpPr>
                <a:spLocks/>
              </p:cNvSpPr>
              <p:nvPr/>
            </p:nvSpPr>
            <p:spPr bwMode="auto">
              <a:xfrm>
                <a:off x="2452" y="2361"/>
                <a:ext cx="253" cy="237"/>
              </a:xfrm>
              <a:custGeom>
                <a:avLst/>
                <a:gdLst>
                  <a:gd name="T0" fmla="*/ 0 w 576"/>
                  <a:gd name="T1" fmla="*/ 8 h 575"/>
                  <a:gd name="T2" fmla="*/ 0 w 576"/>
                  <a:gd name="T3" fmla="*/ 7 h 575"/>
                  <a:gd name="T4" fmla="*/ 0 w 576"/>
                  <a:gd name="T5" fmla="*/ 6 h 575"/>
                  <a:gd name="T6" fmla="*/ 1 w 576"/>
                  <a:gd name="T7" fmla="*/ 5 h 575"/>
                  <a:gd name="T8" fmla="*/ 2 w 576"/>
                  <a:gd name="T9" fmla="*/ 3 h 575"/>
                  <a:gd name="T10" fmla="*/ 3 w 576"/>
                  <a:gd name="T11" fmla="*/ 2 h 575"/>
                  <a:gd name="T12" fmla="*/ 4 w 576"/>
                  <a:gd name="T13" fmla="*/ 2 h 575"/>
                  <a:gd name="T14" fmla="*/ 6 w 576"/>
                  <a:gd name="T15" fmla="*/ 1 h 575"/>
                  <a:gd name="T16" fmla="*/ 7 w 576"/>
                  <a:gd name="T17" fmla="*/ 0 h 575"/>
                  <a:gd name="T18" fmla="*/ 9 w 576"/>
                  <a:gd name="T19" fmla="*/ 0 h 575"/>
                  <a:gd name="T20" fmla="*/ 11 w 576"/>
                  <a:gd name="T21" fmla="*/ 0 h 575"/>
                  <a:gd name="T22" fmla="*/ 13 w 576"/>
                  <a:gd name="T23" fmla="*/ 0 h 575"/>
                  <a:gd name="T24" fmla="*/ 14 w 576"/>
                  <a:gd name="T25" fmla="*/ 0 h 575"/>
                  <a:gd name="T26" fmla="*/ 16 w 576"/>
                  <a:gd name="T27" fmla="*/ 1 h 575"/>
                  <a:gd name="T28" fmla="*/ 17 w 576"/>
                  <a:gd name="T29" fmla="*/ 2 h 575"/>
                  <a:gd name="T30" fmla="*/ 18 w 576"/>
                  <a:gd name="T31" fmla="*/ 2 h 575"/>
                  <a:gd name="T32" fmla="*/ 19 w 576"/>
                  <a:gd name="T33" fmla="*/ 3 h 575"/>
                  <a:gd name="T34" fmla="*/ 20 w 576"/>
                  <a:gd name="T35" fmla="*/ 5 h 575"/>
                  <a:gd name="T36" fmla="*/ 21 w 576"/>
                  <a:gd name="T37" fmla="*/ 6 h 575"/>
                  <a:gd name="T38" fmla="*/ 21 w 576"/>
                  <a:gd name="T39" fmla="*/ 7 h 575"/>
                  <a:gd name="T40" fmla="*/ 22 w 576"/>
                  <a:gd name="T41" fmla="*/ 8 h 575"/>
                  <a:gd name="T42" fmla="*/ 21 w 576"/>
                  <a:gd name="T43" fmla="*/ 9 h 575"/>
                  <a:gd name="T44" fmla="*/ 21 w 576"/>
                  <a:gd name="T45" fmla="*/ 11 h 575"/>
                  <a:gd name="T46" fmla="*/ 20 w 576"/>
                  <a:gd name="T47" fmla="*/ 12 h 575"/>
                  <a:gd name="T48" fmla="*/ 19 w 576"/>
                  <a:gd name="T49" fmla="*/ 13 h 575"/>
                  <a:gd name="T50" fmla="*/ 18 w 576"/>
                  <a:gd name="T51" fmla="*/ 14 h 575"/>
                  <a:gd name="T52" fmla="*/ 17 w 576"/>
                  <a:gd name="T53" fmla="*/ 15 h 575"/>
                  <a:gd name="T54" fmla="*/ 16 w 576"/>
                  <a:gd name="T55" fmla="*/ 16 h 575"/>
                  <a:gd name="T56" fmla="*/ 14 w 576"/>
                  <a:gd name="T57" fmla="*/ 16 h 575"/>
                  <a:gd name="T58" fmla="*/ 13 w 576"/>
                  <a:gd name="T59" fmla="*/ 16 h 575"/>
                  <a:gd name="T60" fmla="*/ 11 w 576"/>
                  <a:gd name="T61" fmla="*/ 16 h 575"/>
                  <a:gd name="T62" fmla="*/ 9 w 576"/>
                  <a:gd name="T63" fmla="*/ 16 h 575"/>
                  <a:gd name="T64" fmla="*/ 7 w 576"/>
                  <a:gd name="T65" fmla="*/ 16 h 575"/>
                  <a:gd name="T66" fmla="*/ 6 w 576"/>
                  <a:gd name="T67" fmla="*/ 16 h 575"/>
                  <a:gd name="T68" fmla="*/ 4 w 576"/>
                  <a:gd name="T69" fmla="*/ 15 h 575"/>
                  <a:gd name="T70" fmla="*/ 3 w 576"/>
                  <a:gd name="T71" fmla="*/ 14 h 575"/>
                  <a:gd name="T72" fmla="*/ 2 w 576"/>
                  <a:gd name="T73" fmla="*/ 13 h 575"/>
                  <a:gd name="T74" fmla="*/ 1 w 576"/>
                  <a:gd name="T75" fmla="*/ 12 h 575"/>
                  <a:gd name="T76" fmla="*/ 0 w 576"/>
                  <a:gd name="T77" fmla="*/ 11 h 575"/>
                  <a:gd name="T78" fmla="*/ 0 w 576"/>
                  <a:gd name="T79" fmla="*/ 9 h 575"/>
                  <a:gd name="T80" fmla="*/ 0 w 576"/>
                  <a:gd name="T81" fmla="*/ 8 h 5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76" h="575">
                    <a:moveTo>
                      <a:pt x="0" y="287"/>
                    </a:moveTo>
                    <a:lnTo>
                      <a:pt x="4" y="243"/>
                    </a:lnTo>
                    <a:lnTo>
                      <a:pt x="13" y="199"/>
                    </a:lnTo>
                    <a:lnTo>
                      <a:pt x="31" y="157"/>
                    </a:lnTo>
                    <a:lnTo>
                      <a:pt x="56" y="118"/>
                    </a:lnTo>
                    <a:lnTo>
                      <a:pt x="84" y="84"/>
                    </a:lnTo>
                    <a:lnTo>
                      <a:pt x="119" y="55"/>
                    </a:lnTo>
                    <a:lnTo>
                      <a:pt x="157" y="32"/>
                    </a:lnTo>
                    <a:lnTo>
                      <a:pt x="200" y="15"/>
                    </a:lnTo>
                    <a:lnTo>
                      <a:pt x="244" y="3"/>
                    </a:lnTo>
                    <a:lnTo>
                      <a:pt x="288" y="0"/>
                    </a:lnTo>
                    <a:lnTo>
                      <a:pt x="334" y="3"/>
                    </a:lnTo>
                    <a:lnTo>
                      <a:pt x="376" y="15"/>
                    </a:lnTo>
                    <a:lnTo>
                      <a:pt x="419" y="32"/>
                    </a:lnTo>
                    <a:lnTo>
                      <a:pt x="457" y="55"/>
                    </a:lnTo>
                    <a:lnTo>
                      <a:pt x="492" y="84"/>
                    </a:lnTo>
                    <a:lnTo>
                      <a:pt x="520" y="118"/>
                    </a:lnTo>
                    <a:lnTo>
                      <a:pt x="545" y="157"/>
                    </a:lnTo>
                    <a:lnTo>
                      <a:pt x="563" y="199"/>
                    </a:lnTo>
                    <a:lnTo>
                      <a:pt x="572" y="243"/>
                    </a:lnTo>
                    <a:lnTo>
                      <a:pt x="576" y="287"/>
                    </a:lnTo>
                    <a:lnTo>
                      <a:pt x="572" y="333"/>
                    </a:lnTo>
                    <a:lnTo>
                      <a:pt x="563" y="377"/>
                    </a:lnTo>
                    <a:lnTo>
                      <a:pt x="545" y="417"/>
                    </a:lnTo>
                    <a:lnTo>
                      <a:pt x="520" y="458"/>
                    </a:lnTo>
                    <a:lnTo>
                      <a:pt x="492" y="490"/>
                    </a:lnTo>
                    <a:lnTo>
                      <a:pt x="457" y="521"/>
                    </a:lnTo>
                    <a:lnTo>
                      <a:pt x="419" y="544"/>
                    </a:lnTo>
                    <a:lnTo>
                      <a:pt x="376" y="561"/>
                    </a:lnTo>
                    <a:lnTo>
                      <a:pt x="334" y="573"/>
                    </a:lnTo>
                    <a:lnTo>
                      <a:pt x="288" y="575"/>
                    </a:lnTo>
                    <a:lnTo>
                      <a:pt x="244" y="573"/>
                    </a:lnTo>
                    <a:lnTo>
                      <a:pt x="200" y="561"/>
                    </a:lnTo>
                    <a:lnTo>
                      <a:pt x="157" y="544"/>
                    </a:lnTo>
                    <a:lnTo>
                      <a:pt x="119" y="521"/>
                    </a:lnTo>
                    <a:lnTo>
                      <a:pt x="84" y="490"/>
                    </a:lnTo>
                    <a:lnTo>
                      <a:pt x="56" y="458"/>
                    </a:lnTo>
                    <a:lnTo>
                      <a:pt x="31" y="417"/>
                    </a:lnTo>
                    <a:lnTo>
                      <a:pt x="13" y="377"/>
                    </a:lnTo>
                    <a:lnTo>
                      <a:pt x="4" y="333"/>
                    </a:lnTo>
                    <a:lnTo>
                      <a:pt x="0" y="287"/>
                    </a:lnTo>
                    <a:close/>
                  </a:path>
                </a:pathLst>
              </a:custGeom>
              <a:solidFill>
                <a:srgbClr val="FFFFFF"/>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83" name="Freeform 12"/>
              <p:cNvSpPr>
                <a:spLocks/>
              </p:cNvSpPr>
              <p:nvPr/>
            </p:nvSpPr>
            <p:spPr bwMode="auto">
              <a:xfrm>
                <a:off x="2452" y="2420"/>
                <a:ext cx="253" cy="119"/>
              </a:xfrm>
              <a:custGeom>
                <a:avLst/>
                <a:gdLst>
                  <a:gd name="T0" fmla="*/ 0 w 576"/>
                  <a:gd name="T1" fmla="*/ 4 h 288"/>
                  <a:gd name="T2" fmla="*/ 3 w 576"/>
                  <a:gd name="T3" fmla="*/ 4 h 288"/>
                  <a:gd name="T4" fmla="*/ 8 w 576"/>
                  <a:gd name="T5" fmla="*/ 0 h 288"/>
                  <a:gd name="T6" fmla="*/ 14 w 576"/>
                  <a:gd name="T7" fmla="*/ 8 h 288"/>
                  <a:gd name="T8" fmla="*/ 19 w 576"/>
                  <a:gd name="T9" fmla="*/ 4 h 288"/>
                  <a:gd name="T10" fmla="*/ 22 w 576"/>
                  <a:gd name="T11" fmla="*/ 4 h 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 h="288">
                    <a:moveTo>
                      <a:pt x="0" y="136"/>
                    </a:moveTo>
                    <a:lnTo>
                      <a:pt x="73" y="136"/>
                    </a:lnTo>
                    <a:lnTo>
                      <a:pt x="217" y="0"/>
                    </a:lnTo>
                    <a:lnTo>
                      <a:pt x="374" y="288"/>
                    </a:lnTo>
                    <a:lnTo>
                      <a:pt x="505" y="136"/>
                    </a:lnTo>
                    <a:lnTo>
                      <a:pt x="576" y="13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0459" name="Line 13"/>
            <p:cNvSpPr>
              <a:spLocks noChangeShapeType="1"/>
            </p:cNvSpPr>
            <p:nvPr/>
          </p:nvSpPr>
          <p:spPr bwMode="auto">
            <a:xfrm>
              <a:off x="2579" y="2102"/>
              <a:ext cx="0" cy="2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60" name="Line 14"/>
            <p:cNvSpPr>
              <a:spLocks noChangeShapeType="1"/>
            </p:cNvSpPr>
            <p:nvPr/>
          </p:nvSpPr>
          <p:spPr bwMode="auto">
            <a:xfrm>
              <a:off x="2579" y="2614"/>
              <a:ext cx="0" cy="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61" name="Line 15"/>
            <p:cNvSpPr>
              <a:spLocks noChangeShapeType="1"/>
            </p:cNvSpPr>
            <p:nvPr/>
          </p:nvSpPr>
          <p:spPr bwMode="auto">
            <a:xfrm>
              <a:off x="2705" y="2480"/>
              <a:ext cx="67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62" name="Line 16"/>
            <p:cNvSpPr>
              <a:spLocks noChangeShapeType="1"/>
            </p:cNvSpPr>
            <p:nvPr/>
          </p:nvSpPr>
          <p:spPr bwMode="auto">
            <a:xfrm flipV="1">
              <a:off x="3379" y="1652"/>
              <a:ext cx="0" cy="8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63" name="Line 17"/>
            <p:cNvSpPr>
              <a:spLocks noChangeShapeType="1"/>
            </p:cNvSpPr>
            <p:nvPr/>
          </p:nvSpPr>
          <p:spPr bwMode="auto">
            <a:xfrm>
              <a:off x="3379" y="1660"/>
              <a:ext cx="4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60464" name="Group 18"/>
            <p:cNvGrpSpPr>
              <a:grpSpLocks/>
            </p:cNvGrpSpPr>
            <p:nvPr/>
          </p:nvGrpSpPr>
          <p:grpSpPr bwMode="auto">
            <a:xfrm>
              <a:off x="3801" y="1550"/>
              <a:ext cx="252" cy="236"/>
              <a:chOff x="3801" y="1550"/>
              <a:chExt cx="252" cy="236"/>
            </a:xfrm>
          </p:grpSpPr>
          <p:sp>
            <p:nvSpPr>
              <p:cNvPr id="60480" name="Freeform 19"/>
              <p:cNvSpPr>
                <a:spLocks/>
              </p:cNvSpPr>
              <p:nvPr/>
            </p:nvSpPr>
            <p:spPr bwMode="auto">
              <a:xfrm>
                <a:off x="3801" y="1550"/>
                <a:ext cx="252" cy="236"/>
              </a:xfrm>
              <a:custGeom>
                <a:avLst/>
                <a:gdLst>
                  <a:gd name="T0" fmla="*/ 0 w 576"/>
                  <a:gd name="T1" fmla="*/ 8 h 575"/>
                  <a:gd name="T2" fmla="*/ 0 w 576"/>
                  <a:gd name="T3" fmla="*/ 7 h 575"/>
                  <a:gd name="T4" fmla="*/ 0 w 576"/>
                  <a:gd name="T5" fmla="*/ 6 h 575"/>
                  <a:gd name="T6" fmla="*/ 1 w 576"/>
                  <a:gd name="T7" fmla="*/ 5 h 575"/>
                  <a:gd name="T8" fmla="*/ 2 w 576"/>
                  <a:gd name="T9" fmla="*/ 3 h 575"/>
                  <a:gd name="T10" fmla="*/ 3 w 576"/>
                  <a:gd name="T11" fmla="*/ 2 h 575"/>
                  <a:gd name="T12" fmla="*/ 4 w 576"/>
                  <a:gd name="T13" fmla="*/ 2 h 575"/>
                  <a:gd name="T14" fmla="*/ 6 w 576"/>
                  <a:gd name="T15" fmla="*/ 1 h 575"/>
                  <a:gd name="T16" fmla="*/ 7 w 576"/>
                  <a:gd name="T17" fmla="*/ 0 h 575"/>
                  <a:gd name="T18" fmla="*/ 9 w 576"/>
                  <a:gd name="T19" fmla="*/ 0 h 575"/>
                  <a:gd name="T20" fmla="*/ 11 w 576"/>
                  <a:gd name="T21" fmla="*/ 0 h 575"/>
                  <a:gd name="T22" fmla="*/ 12 w 576"/>
                  <a:gd name="T23" fmla="*/ 0 h 575"/>
                  <a:gd name="T24" fmla="*/ 14 w 576"/>
                  <a:gd name="T25" fmla="*/ 0 h 575"/>
                  <a:gd name="T26" fmla="*/ 15 w 576"/>
                  <a:gd name="T27" fmla="*/ 1 h 575"/>
                  <a:gd name="T28" fmla="*/ 17 w 576"/>
                  <a:gd name="T29" fmla="*/ 2 h 575"/>
                  <a:gd name="T30" fmla="*/ 18 w 576"/>
                  <a:gd name="T31" fmla="*/ 2 h 575"/>
                  <a:gd name="T32" fmla="*/ 19 w 576"/>
                  <a:gd name="T33" fmla="*/ 3 h 575"/>
                  <a:gd name="T34" fmla="*/ 20 w 576"/>
                  <a:gd name="T35" fmla="*/ 5 h 575"/>
                  <a:gd name="T36" fmla="*/ 21 w 576"/>
                  <a:gd name="T37" fmla="*/ 6 h 575"/>
                  <a:gd name="T38" fmla="*/ 21 w 576"/>
                  <a:gd name="T39" fmla="*/ 7 h 575"/>
                  <a:gd name="T40" fmla="*/ 21 w 576"/>
                  <a:gd name="T41" fmla="*/ 8 h 575"/>
                  <a:gd name="T42" fmla="*/ 21 w 576"/>
                  <a:gd name="T43" fmla="*/ 9 h 575"/>
                  <a:gd name="T44" fmla="*/ 21 w 576"/>
                  <a:gd name="T45" fmla="*/ 11 h 575"/>
                  <a:gd name="T46" fmla="*/ 20 w 576"/>
                  <a:gd name="T47" fmla="*/ 12 h 575"/>
                  <a:gd name="T48" fmla="*/ 19 w 576"/>
                  <a:gd name="T49" fmla="*/ 13 h 575"/>
                  <a:gd name="T50" fmla="*/ 18 w 576"/>
                  <a:gd name="T51" fmla="*/ 14 h 575"/>
                  <a:gd name="T52" fmla="*/ 17 w 576"/>
                  <a:gd name="T53" fmla="*/ 15 h 575"/>
                  <a:gd name="T54" fmla="*/ 15 w 576"/>
                  <a:gd name="T55" fmla="*/ 16 h 575"/>
                  <a:gd name="T56" fmla="*/ 14 w 576"/>
                  <a:gd name="T57" fmla="*/ 16 h 575"/>
                  <a:gd name="T58" fmla="*/ 12 w 576"/>
                  <a:gd name="T59" fmla="*/ 16 h 575"/>
                  <a:gd name="T60" fmla="*/ 11 w 576"/>
                  <a:gd name="T61" fmla="*/ 16 h 575"/>
                  <a:gd name="T62" fmla="*/ 9 w 576"/>
                  <a:gd name="T63" fmla="*/ 16 h 575"/>
                  <a:gd name="T64" fmla="*/ 7 w 576"/>
                  <a:gd name="T65" fmla="*/ 16 h 575"/>
                  <a:gd name="T66" fmla="*/ 6 w 576"/>
                  <a:gd name="T67" fmla="*/ 16 h 575"/>
                  <a:gd name="T68" fmla="*/ 4 w 576"/>
                  <a:gd name="T69" fmla="*/ 15 h 575"/>
                  <a:gd name="T70" fmla="*/ 3 w 576"/>
                  <a:gd name="T71" fmla="*/ 14 h 575"/>
                  <a:gd name="T72" fmla="*/ 2 w 576"/>
                  <a:gd name="T73" fmla="*/ 13 h 575"/>
                  <a:gd name="T74" fmla="*/ 1 w 576"/>
                  <a:gd name="T75" fmla="*/ 12 h 575"/>
                  <a:gd name="T76" fmla="*/ 0 w 576"/>
                  <a:gd name="T77" fmla="*/ 11 h 575"/>
                  <a:gd name="T78" fmla="*/ 0 w 576"/>
                  <a:gd name="T79" fmla="*/ 9 h 575"/>
                  <a:gd name="T80" fmla="*/ 0 w 576"/>
                  <a:gd name="T81" fmla="*/ 8 h 5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76" h="575">
                    <a:moveTo>
                      <a:pt x="0" y="287"/>
                    </a:moveTo>
                    <a:lnTo>
                      <a:pt x="4" y="243"/>
                    </a:lnTo>
                    <a:lnTo>
                      <a:pt x="13" y="199"/>
                    </a:lnTo>
                    <a:lnTo>
                      <a:pt x="31" y="157"/>
                    </a:lnTo>
                    <a:lnTo>
                      <a:pt x="56" y="118"/>
                    </a:lnTo>
                    <a:lnTo>
                      <a:pt x="84" y="84"/>
                    </a:lnTo>
                    <a:lnTo>
                      <a:pt x="119" y="55"/>
                    </a:lnTo>
                    <a:lnTo>
                      <a:pt x="157" y="32"/>
                    </a:lnTo>
                    <a:lnTo>
                      <a:pt x="200" y="15"/>
                    </a:lnTo>
                    <a:lnTo>
                      <a:pt x="244" y="3"/>
                    </a:lnTo>
                    <a:lnTo>
                      <a:pt x="288" y="0"/>
                    </a:lnTo>
                    <a:lnTo>
                      <a:pt x="334" y="3"/>
                    </a:lnTo>
                    <a:lnTo>
                      <a:pt x="376" y="15"/>
                    </a:lnTo>
                    <a:lnTo>
                      <a:pt x="419" y="32"/>
                    </a:lnTo>
                    <a:lnTo>
                      <a:pt x="457" y="55"/>
                    </a:lnTo>
                    <a:lnTo>
                      <a:pt x="492" y="84"/>
                    </a:lnTo>
                    <a:lnTo>
                      <a:pt x="520" y="118"/>
                    </a:lnTo>
                    <a:lnTo>
                      <a:pt x="545" y="157"/>
                    </a:lnTo>
                    <a:lnTo>
                      <a:pt x="563" y="199"/>
                    </a:lnTo>
                    <a:lnTo>
                      <a:pt x="572" y="243"/>
                    </a:lnTo>
                    <a:lnTo>
                      <a:pt x="576" y="287"/>
                    </a:lnTo>
                    <a:lnTo>
                      <a:pt x="572" y="333"/>
                    </a:lnTo>
                    <a:lnTo>
                      <a:pt x="563" y="377"/>
                    </a:lnTo>
                    <a:lnTo>
                      <a:pt x="545" y="417"/>
                    </a:lnTo>
                    <a:lnTo>
                      <a:pt x="520" y="458"/>
                    </a:lnTo>
                    <a:lnTo>
                      <a:pt x="492" y="490"/>
                    </a:lnTo>
                    <a:lnTo>
                      <a:pt x="457" y="521"/>
                    </a:lnTo>
                    <a:lnTo>
                      <a:pt x="419" y="544"/>
                    </a:lnTo>
                    <a:lnTo>
                      <a:pt x="376" y="561"/>
                    </a:lnTo>
                    <a:lnTo>
                      <a:pt x="334" y="573"/>
                    </a:lnTo>
                    <a:lnTo>
                      <a:pt x="288" y="575"/>
                    </a:lnTo>
                    <a:lnTo>
                      <a:pt x="244" y="573"/>
                    </a:lnTo>
                    <a:lnTo>
                      <a:pt x="200" y="561"/>
                    </a:lnTo>
                    <a:lnTo>
                      <a:pt x="157" y="544"/>
                    </a:lnTo>
                    <a:lnTo>
                      <a:pt x="119" y="521"/>
                    </a:lnTo>
                    <a:lnTo>
                      <a:pt x="84" y="490"/>
                    </a:lnTo>
                    <a:lnTo>
                      <a:pt x="56" y="458"/>
                    </a:lnTo>
                    <a:lnTo>
                      <a:pt x="31" y="417"/>
                    </a:lnTo>
                    <a:lnTo>
                      <a:pt x="13" y="377"/>
                    </a:lnTo>
                    <a:lnTo>
                      <a:pt x="4" y="333"/>
                    </a:lnTo>
                    <a:lnTo>
                      <a:pt x="0" y="287"/>
                    </a:lnTo>
                    <a:close/>
                  </a:path>
                </a:pathLst>
              </a:custGeom>
              <a:solidFill>
                <a:srgbClr val="FFFFFF"/>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81" name="Freeform 20"/>
              <p:cNvSpPr>
                <a:spLocks/>
              </p:cNvSpPr>
              <p:nvPr/>
            </p:nvSpPr>
            <p:spPr bwMode="auto">
              <a:xfrm>
                <a:off x="3801" y="1609"/>
                <a:ext cx="252" cy="118"/>
              </a:xfrm>
              <a:custGeom>
                <a:avLst/>
                <a:gdLst>
                  <a:gd name="T0" fmla="*/ 0 w 576"/>
                  <a:gd name="T1" fmla="*/ 4 h 288"/>
                  <a:gd name="T2" fmla="*/ 3 w 576"/>
                  <a:gd name="T3" fmla="*/ 4 h 288"/>
                  <a:gd name="T4" fmla="*/ 8 w 576"/>
                  <a:gd name="T5" fmla="*/ 0 h 288"/>
                  <a:gd name="T6" fmla="*/ 14 w 576"/>
                  <a:gd name="T7" fmla="*/ 8 h 288"/>
                  <a:gd name="T8" fmla="*/ 18 w 576"/>
                  <a:gd name="T9" fmla="*/ 4 h 288"/>
                  <a:gd name="T10" fmla="*/ 21 w 576"/>
                  <a:gd name="T11" fmla="*/ 4 h 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 h="288">
                    <a:moveTo>
                      <a:pt x="0" y="136"/>
                    </a:moveTo>
                    <a:lnTo>
                      <a:pt x="73" y="136"/>
                    </a:lnTo>
                    <a:lnTo>
                      <a:pt x="217" y="0"/>
                    </a:lnTo>
                    <a:lnTo>
                      <a:pt x="374" y="288"/>
                    </a:lnTo>
                    <a:lnTo>
                      <a:pt x="505" y="136"/>
                    </a:lnTo>
                    <a:lnTo>
                      <a:pt x="576" y="13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0465" name="Line 21"/>
            <p:cNvSpPr>
              <a:spLocks noChangeShapeType="1"/>
            </p:cNvSpPr>
            <p:nvPr/>
          </p:nvSpPr>
          <p:spPr bwMode="auto">
            <a:xfrm>
              <a:off x="3927" y="1392"/>
              <a:ext cx="0" cy="1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66" name="Line 22"/>
            <p:cNvSpPr>
              <a:spLocks noChangeShapeType="1"/>
            </p:cNvSpPr>
            <p:nvPr/>
          </p:nvSpPr>
          <p:spPr bwMode="auto">
            <a:xfrm>
              <a:off x="3927" y="1803"/>
              <a:ext cx="0" cy="2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67" name="Line 23"/>
            <p:cNvSpPr>
              <a:spLocks noChangeShapeType="1"/>
            </p:cNvSpPr>
            <p:nvPr/>
          </p:nvSpPr>
          <p:spPr bwMode="auto">
            <a:xfrm>
              <a:off x="4053" y="1668"/>
              <a:ext cx="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68" name="Line 24"/>
            <p:cNvSpPr>
              <a:spLocks noChangeShapeType="1"/>
            </p:cNvSpPr>
            <p:nvPr/>
          </p:nvSpPr>
          <p:spPr bwMode="auto">
            <a:xfrm>
              <a:off x="4390" y="1668"/>
              <a:ext cx="0" cy="2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69" name="Freeform 25"/>
            <p:cNvSpPr>
              <a:spLocks/>
            </p:cNvSpPr>
            <p:nvPr/>
          </p:nvSpPr>
          <p:spPr bwMode="auto">
            <a:xfrm>
              <a:off x="4553" y="2037"/>
              <a:ext cx="343" cy="217"/>
            </a:xfrm>
            <a:custGeom>
              <a:avLst/>
              <a:gdLst>
                <a:gd name="T0" fmla="*/ 4 w 551"/>
                <a:gd name="T1" fmla="*/ 0 h 357"/>
                <a:gd name="T2" fmla="*/ 3 w 551"/>
                <a:gd name="T3" fmla="*/ 1 h 357"/>
                <a:gd name="T4" fmla="*/ 1 w 551"/>
                <a:gd name="T5" fmla="*/ 1 h 357"/>
                <a:gd name="T6" fmla="*/ 1 w 551"/>
                <a:gd name="T7" fmla="*/ 2 h 357"/>
                <a:gd name="T8" fmla="*/ 0 w 551"/>
                <a:gd name="T9" fmla="*/ 4 h 357"/>
                <a:gd name="T10" fmla="*/ 0 w 551"/>
                <a:gd name="T11" fmla="*/ 28 h 357"/>
                <a:gd name="T12" fmla="*/ 0 w 551"/>
                <a:gd name="T13" fmla="*/ 30 h 357"/>
                <a:gd name="T14" fmla="*/ 1 w 551"/>
                <a:gd name="T15" fmla="*/ 33 h 357"/>
                <a:gd name="T16" fmla="*/ 2 w 551"/>
                <a:gd name="T17" fmla="*/ 35 h 357"/>
                <a:gd name="T18" fmla="*/ 4 w 551"/>
                <a:gd name="T19" fmla="*/ 38 h 357"/>
                <a:gd name="T20" fmla="*/ 7 w 551"/>
                <a:gd name="T21" fmla="*/ 40 h 357"/>
                <a:gd name="T22" fmla="*/ 11 w 551"/>
                <a:gd name="T23" fmla="*/ 43 h 357"/>
                <a:gd name="T24" fmla="*/ 15 w 551"/>
                <a:gd name="T25" fmla="*/ 44 h 357"/>
                <a:gd name="T26" fmla="*/ 20 w 551"/>
                <a:gd name="T27" fmla="*/ 46 h 357"/>
                <a:gd name="T28" fmla="*/ 25 w 551"/>
                <a:gd name="T29" fmla="*/ 47 h 357"/>
                <a:gd name="T30" fmla="*/ 31 w 551"/>
                <a:gd name="T31" fmla="*/ 48 h 357"/>
                <a:gd name="T32" fmla="*/ 35 w 551"/>
                <a:gd name="T33" fmla="*/ 49 h 357"/>
                <a:gd name="T34" fmla="*/ 42 w 551"/>
                <a:gd name="T35" fmla="*/ 49 h 357"/>
                <a:gd name="T36" fmla="*/ 47 w 551"/>
                <a:gd name="T37" fmla="*/ 49 h 357"/>
                <a:gd name="T38" fmla="*/ 53 w 551"/>
                <a:gd name="T39" fmla="*/ 48 h 357"/>
                <a:gd name="T40" fmla="*/ 58 w 551"/>
                <a:gd name="T41" fmla="*/ 47 h 357"/>
                <a:gd name="T42" fmla="*/ 63 w 551"/>
                <a:gd name="T43" fmla="*/ 46 h 357"/>
                <a:gd name="T44" fmla="*/ 67 w 551"/>
                <a:gd name="T45" fmla="*/ 44 h 357"/>
                <a:gd name="T46" fmla="*/ 72 w 551"/>
                <a:gd name="T47" fmla="*/ 43 h 357"/>
                <a:gd name="T48" fmla="*/ 75 w 551"/>
                <a:gd name="T49" fmla="*/ 40 h 357"/>
                <a:gd name="T50" fmla="*/ 78 w 551"/>
                <a:gd name="T51" fmla="*/ 38 h 357"/>
                <a:gd name="T52" fmla="*/ 80 w 551"/>
                <a:gd name="T53" fmla="*/ 35 h 357"/>
                <a:gd name="T54" fmla="*/ 82 w 551"/>
                <a:gd name="T55" fmla="*/ 33 h 357"/>
                <a:gd name="T56" fmla="*/ 83 w 551"/>
                <a:gd name="T57" fmla="*/ 30 h 357"/>
                <a:gd name="T58" fmla="*/ 83 w 551"/>
                <a:gd name="T59" fmla="*/ 28 h 357"/>
                <a:gd name="T60" fmla="*/ 83 w 551"/>
                <a:gd name="T61" fmla="*/ 4 h 357"/>
                <a:gd name="T62" fmla="*/ 83 w 551"/>
                <a:gd name="T63" fmla="*/ 2 h 357"/>
                <a:gd name="T64" fmla="*/ 82 w 551"/>
                <a:gd name="T65" fmla="*/ 1 h 357"/>
                <a:gd name="T66" fmla="*/ 80 w 551"/>
                <a:gd name="T67" fmla="*/ 1 h 357"/>
                <a:gd name="T68" fmla="*/ 78 w 551"/>
                <a:gd name="T69" fmla="*/ 0 h 357"/>
                <a:gd name="T70" fmla="*/ 4 w 551"/>
                <a:gd name="T71" fmla="*/ 0 h 3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1" h="357">
                  <a:moveTo>
                    <a:pt x="32" y="0"/>
                  </a:moveTo>
                  <a:lnTo>
                    <a:pt x="21" y="2"/>
                  </a:lnTo>
                  <a:lnTo>
                    <a:pt x="9" y="9"/>
                  </a:lnTo>
                  <a:lnTo>
                    <a:pt x="3" y="19"/>
                  </a:lnTo>
                  <a:lnTo>
                    <a:pt x="0" y="31"/>
                  </a:lnTo>
                  <a:lnTo>
                    <a:pt x="0" y="202"/>
                  </a:lnTo>
                  <a:lnTo>
                    <a:pt x="0" y="223"/>
                  </a:lnTo>
                  <a:lnTo>
                    <a:pt x="5" y="242"/>
                  </a:lnTo>
                  <a:lnTo>
                    <a:pt x="16" y="260"/>
                  </a:lnTo>
                  <a:lnTo>
                    <a:pt x="32" y="278"/>
                  </a:lnTo>
                  <a:lnTo>
                    <a:pt x="51" y="296"/>
                  </a:lnTo>
                  <a:lnTo>
                    <a:pt x="75" y="311"/>
                  </a:lnTo>
                  <a:lnTo>
                    <a:pt x="102" y="324"/>
                  </a:lnTo>
                  <a:lnTo>
                    <a:pt x="133" y="335"/>
                  </a:lnTo>
                  <a:lnTo>
                    <a:pt x="166" y="345"/>
                  </a:lnTo>
                  <a:lnTo>
                    <a:pt x="202" y="352"/>
                  </a:lnTo>
                  <a:lnTo>
                    <a:pt x="238" y="356"/>
                  </a:lnTo>
                  <a:lnTo>
                    <a:pt x="276" y="357"/>
                  </a:lnTo>
                  <a:lnTo>
                    <a:pt x="313" y="356"/>
                  </a:lnTo>
                  <a:lnTo>
                    <a:pt x="350" y="352"/>
                  </a:lnTo>
                  <a:lnTo>
                    <a:pt x="385" y="345"/>
                  </a:lnTo>
                  <a:lnTo>
                    <a:pt x="418" y="335"/>
                  </a:lnTo>
                  <a:lnTo>
                    <a:pt x="450" y="324"/>
                  </a:lnTo>
                  <a:lnTo>
                    <a:pt x="478" y="311"/>
                  </a:lnTo>
                  <a:lnTo>
                    <a:pt x="501" y="296"/>
                  </a:lnTo>
                  <a:lnTo>
                    <a:pt x="521" y="278"/>
                  </a:lnTo>
                  <a:lnTo>
                    <a:pt x="536" y="260"/>
                  </a:lnTo>
                  <a:lnTo>
                    <a:pt x="546" y="242"/>
                  </a:lnTo>
                  <a:lnTo>
                    <a:pt x="551" y="223"/>
                  </a:lnTo>
                  <a:lnTo>
                    <a:pt x="551" y="202"/>
                  </a:lnTo>
                  <a:lnTo>
                    <a:pt x="551" y="31"/>
                  </a:lnTo>
                  <a:lnTo>
                    <a:pt x="550" y="19"/>
                  </a:lnTo>
                  <a:lnTo>
                    <a:pt x="543" y="9"/>
                  </a:lnTo>
                  <a:lnTo>
                    <a:pt x="532" y="2"/>
                  </a:lnTo>
                  <a:lnTo>
                    <a:pt x="519" y="0"/>
                  </a:lnTo>
                  <a:lnTo>
                    <a:pt x="32" y="0"/>
                  </a:lnTo>
                  <a:close/>
                </a:path>
              </a:pathLst>
            </a:custGeom>
            <a:solidFill>
              <a:srgbClr val="FFFFFF"/>
            </a:solidFill>
            <a:ln w="19050" cmpd="sng">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70" name="Freeform 26"/>
            <p:cNvSpPr>
              <a:spLocks/>
            </p:cNvSpPr>
            <p:nvPr/>
          </p:nvSpPr>
          <p:spPr bwMode="auto">
            <a:xfrm>
              <a:off x="4553" y="2037"/>
              <a:ext cx="343" cy="217"/>
            </a:xfrm>
            <a:custGeom>
              <a:avLst/>
              <a:gdLst>
                <a:gd name="T0" fmla="*/ 4 w 551"/>
                <a:gd name="T1" fmla="*/ 0 h 357"/>
                <a:gd name="T2" fmla="*/ 3 w 551"/>
                <a:gd name="T3" fmla="*/ 1 h 357"/>
                <a:gd name="T4" fmla="*/ 1 w 551"/>
                <a:gd name="T5" fmla="*/ 1 h 357"/>
                <a:gd name="T6" fmla="*/ 1 w 551"/>
                <a:gd name="T7" fmla="*/ 2 h 357"/>
                <a:gd name="T8" fmla="*/ 0 w 551"/>
                <a:gd name="T9" fmla="*/ 4 h 357"/>
                <a:gd name="T10" fmla="*/ 0 w 551"/>
                <a:gd name="T11" fmla="*/ 28 h 357"/>
                <a:gd name="T12" fmla="*/ 0 w 551"/>
                <a:gd name="T13" fmla="*/ 30 h 357"/>
                <a:gd name="T14" fmla="*/ 1 w 551"/>
                <a:gd name="T15" fmla="*/ 33 h 357"/>
                <a:gd name="T16" fmla="*/ 2 w 551"/>
                <a:gd name="T17" fmla="*/ 35 h 357"/>
                <a:gd name="T18" fmla="*/ 4 w 551"/>
                <a:gd name="T19" fmla="*/ 38 h 357"/>
                <a:gd name="T20" fmla="*/ 7 w 551"/>
                <a:gd name="T21" fmla="*/ 40 h 357"/>
                <a:gd name="T22" fmla="*/ 11 w 551"/>
                <a:gd name="T23" fmla="*/ 43 h 357"/>
                <a:gd name="T24" fmla="*/ 15 w 551"/>
                <a:gd name="T25" fmla="*/ 44 h 357"/>
                <a:gd name="T26" fmla="*/ 20 w 551"/>
                <a:gd name="T27" fmla="*/ 46 h 357"/>
                <a:gd name="T28" fmla="*/ 25 w 551"/>
                <a:gd name="T29" fmla="*/ 47 h 357"/>
                <a:gd name="T30" fmla="*/ 31 w 551"/>
                <a:gd name="T31" fmla="*/ 48 h 357"/>
                <a:gd name="T32" fmla="*/ 35 w 551"/>
                <a:gd name="T33" fmla="*/ 49 h 357"/>
                <a:gd name="T34" fmla="*/ 42 w 551"/>
                <a:gd name="T35" fmla="*/ 49 h 357"/>
                <a:gd name="T36" fmla="*/ 47 w 551"/>
                <a:gd name="T37" fmla="*/ 49 h 357"/>
                <a:gd name="T38" fmla="*/ 53 w 551"/>
                <a:gd name="T39" fmla="*/ 48 h 357"/>
                <a:gd name="T40" fmla="*/ 58 w 551"/>
                <a:gd name="T41" fmla="*/ 47 h 357"/>
                <a:gd name="T42" fmla="*/ 63 w 551"/>
                <a:gd name="T43" fmla="*/ 46 h 357"/>
                <a:gd name="T44" fmla="*/ 67 w 551"/>
                <a:gd name="T45" fmla="*/ 44 h 357"/>
                <a:gd name="T46" fmla="*/ 72 w 551"/>
                <a:gd name="T47" fmla="*/ 43 h 357"/>
                <a:gd name="T48" fmla="*/ 75 w 551"/>
                <a:gd name="T49" fmla="*/ 40 h 357"/>
                <a:gd name="T50" fmla="*/ 78 w 551"/>
                <a:gd name="T51" fmla="*/ 38 h 357"/>
                <a:gd name="T52" fmla="*/ 80 w 551"/>
                <a:gd name="T53" fmla="*/ 35 h 357"/>
                <a:gd name="T54" fmla="*/ 82 w 551"/>
                <a:gd name="T55" fmla="*/ 33 h 357"/>
                <a:gd name="T56" fmla="*/ 83 w 551"/>
                <a:gd name="T57" fmla="*/ 30 h 357"/>
                <a:gd name="T58" fmla="*/ 83 w 551"/>
                <a:gd name="T59" fmla="*/ 28 h 357"/>
                <a:gd name="T60" fmla="*/ 83 w 551"/>
                <a:gd name="T61" fmla="*/ 4 h 357"/>
                <a:gd name="T62" fmla="*/ 83 w 551"/>
                <a:gd name="T63" fmla="*/ 2 h 357"/>
                <a:gd name="T64" fmla="*/ 82 w 551"/>
                <a:gd name="T65" fmla="*/ 1 h 357"/>
                <a:gd name="T66" fmla="*/ 80 w 551"/>
                <a:gd name="T67" fmla="*/ 1 h 357"/>
                <a:gd name="T68" fmla="*/ 78 w 551"/>
                <a:gd name="T69" fmla="*/ 0 h 3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 h="357">
                  <a:moveTo>
                    <a:pt x="32" y="0"/>
                  </a:moveTo>
                  <a:lnTo>
                    <a:pt x="21" y="2"/>
                  </a:lnTo>
                  <a:lnTo>
                    <a:pt x="9" y="9"/>
                  </a:lnTo>
                  <a:lnTo>
                    <a:pt x="3" y="19"/>
                  </a:lnTo>
                  <a:lnTo>
                    <a:pt x="0" y="31"/>
                  </a:lnTo>
                  <a:lnTo>
                    <a:pt x="0" y="202"/>
                  </a:lnTo>
                  <a:lnTo>
                    <a:pt x="0" y="223"/>
                  </a:lnTo>
                  <a:lnTo>
                    <a:pt x="5" y="242"/>
                  </a:lnTo>
                  <a:lnTo>
                    <a:pt x="16" y="260"/>
                  </a:lnTo>
                  <a:lnTo>
                    <a:pt x="32" y="278"/>
                  </a:lnTo>
                  <a:lnTo>
                    <a:pt x="51" y="296"/>
                  </a:lnTo>
                  <a:lnTo>
                    <a:pt x="75" y="311"/>
                  </a:lnTo>
                  <a:lnTo>
                    <a:pt x="102" y="324"/>
                  </a:lnTo>
                  <a:lnTo>
                    <a:pt x="133" y="335"/>
                  </a:lnTo>
                  <a:lnTo>
                    <a:pt x="166" y="345"/>
                  </a:lnTo>
                  <a:lnTo>
                    <a:pt x="202" y="352"/>
                  </a:lnTo>
                  <a:lnTo>
                    <a:pt x="238" y="356"/>
                  </a:lnTo>
                  <a:lnTo>
                    <a:pt x="276" y="357"/>
                  </a:lnTo>
                  <a:lnTo>
                    <a:pt x="313" y="356"/>
                  </a:lnTo>
                  <a:lnTo>
                    <a:pt x="350" y="352"/>
                  </a:lnTo>
                  <a:lnTo>
                    <a:pt x="385" y="345"/>
                  </a:lnTo>
                  <a:lnTo>
                    <a:pt x="418" y="335"/>
                  </a:lnTo>
                  <a:lnTo>
                    <a:pt x="450" y="324"/>
                  </a:lnTo>
                  <a:lnTo>
                    <a:pt x="478" y="311"/>
                  </a:lnTo>
                  <a:lnTo>
                    <a:pt x="501" y="296"/>
                  </a:lnTo>
                  <a:lnTo>
                    <a:pt x="521" y="278"/>
                  </a:lnTo>
                  <a:lnTo>
                    <a:pt x="536" y="260"/>
                  </a:lnTo>
                  <a:lnTo>
                    <a:pt x="546" y="242"/>
                  </a:lnTo>
                  <a:lnTo>
                    <a:pt x="551" y="223"/>
                  </a:lnTo>
                  <a:lnTo>
                    <a:pt x="551" y="202"/>
                  </a:lnTo>
                  <a:lnTo>
                    <a:pt x="551" y="31"/>
                  </a:lnTo>
                  <a:lnTo>
                    <a:pt x="550" y="19"/>
                  </a:lnTo>
                  <a:lnTo>
                    <a:pt x="543" y="9"/>
                  </a:lnTo>
                  <a:lnTo>
                    <a:pt x="532" y="2"/>
                  </a:lnTo>
                  <a:lnTo>
                    <a:pt x="519"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71" name="Freeform 27"/>
            <p:cNvSpPr>
              <a:spLocks/>
            </p:cNvSpPr>
            <p:nvPr/>
          </p:nvSpPr>
          <p:spPr bwMode="auto">
            <a:xfrm>
              <a:off x="4573" y="1839"/>
              <a:ext cx="304" cy="395"/>
            </a:xfrm>
            <a:custGeom>
              <a:avLst/>
              <a:gdLst>
                <a:gd name="T0" fmla="*/ 0 w 487"/>
                <a:gd name="T1" fmla="*/ 72 h 650"/>
                <a:gd name="T2" fmla="*/ 1 w 487"/>
                <a:gd name="T3" fmla="*/ 75 h 650"/>
                <a:gd name="T4" fmla="*/ 1 w 487"/>
                <a:gd name="T5" fmla="*/ 77 h 650"/>
                <a:gd name="T6" fmla="*/ 2 w 487"/>
                <a:gd name="T7" fmla="*/ 78 h 650"/>
                <a:gd name="T8" fmla="*/ 5 w 487"/>
                <a:gd name="T9" fmla="*/ 81 h 650"/>
                <a:gd name="T10" fmla="*/ 8 w 487"/>
                <a:gd name="T11" fmla="*/ 83 h 650"/>
                <a:gd name="T12" fmla="*/ 12 w 487"/>
                <a:gd name="T13" fmla="*/ 84 h 650"/>
                <a:gd name="T14" fmla="*/ 16 w 487"/>
                <a:gd name="T15" fmla="*/ 86 h 650"/>
                <a:gd name="T16" fmla="*/ 21 w 487"/>
                <a:gd name="T17" fmla="*/ 87 h 650"/>
                <a:gd name="T18" fmla="*/ 26 w 487"/>
                <a:gd name="T19" fmla="*/ 88 h 650"/>
                <a:gd name="T20" fmla="*/ 32 w 487"/>
                <a:gd name="T21" fmla="*/ 88 h 650"/>
                <a:gd name="T22" fmla="*/ 37 w 487"/>
                <a:gd name="T23" fmla="*/ 89 h 650"/>
                <a:gd name="T24" fmla="*/ 42 w 487"/>
                <a:gd name="T25" fmla="*/ 88 h 650"/>
                <a:gd name="T26" fmla="*/ 47 w 487"/>
                <a:gd name="T27" fmla="*/ 88 h 650"/>
                <a:gd name="T28" fmla="*/ 52 w 487"/>
                <a:gd name="T29" fmla="*/ 87 h 650"/>
                <a:gd name="T30" fmla="*/ 57 w 487"/>
                <a:gd name="T31" fmla="*/ 86 h 650"/>
                <a:gd name="T32" fmla="*/ 62 w 487"/>
                <a:gd name="T33" fmla="*/ 84 h 650"/>
                <a:gd name="T34" fmla="*/ 66 w 487"/>
                <a:gd name="T35" fmla="*/ 83 h 650"/>
                <a:gd name="T36" fmla="*/ 69 w 487"/>
                <a:gd name="T37" fmla="*/ 81 h 650"/>
                <a:gd name="T38" fmla="*/ 71 w 487"/>
                <a:gd name="T39" fmla="*/ 78 h 650"/>
                <a:gd name="T40" fmla="*/ 73 w 487"/>
                <a:gd name="T41" fmla="*/ 77 h 650"/>
                <a:gd name="T42" fmla="*/ 74 w 487"/>
                <a:gd name="T43" fmla="*/ 75 h 650"/>
                <a:gd name="T44" fmla="*/ 74 w 487"/>
                <a:gd name="T45" fmla="*/ 72 h 650"/>
                <a:gd name="T46" fmla="*/ 74 w 487"/>
                <a:gd name="T47" fmla="*/ 16 h 650"/>
                <a:gd name="T48" fmla="*/ 74 w 487"/>
                <a:gd name="T49" fmla="*/ 15 h 650"/>
                <a:gd name="T50" fmla="*/ 73 w 487"/>
                <a:gd name="T51" fmla="*/ 12 h 650"/>
                <a:gd name="T52" fmla="*/ 71 w 487"/>
                <a:gd name="T53" fmla="*/ 10 h 650"/>
                <a:gd name="T54" fmla="*/ 69 w 487"/>
                <a:gd name="T55" fmla="*/ 8 h 650"/>
                <a:gd name="T56" fmla="*/ 66 w 487"/>
                <a:gd name="T57" fmla="*/ 6 h 650"/>
                <a:gd name="T58" fmla="*/ 62 w 487"/>
                <a:gd name="T59" fmla="*/ 4 h 650"/>
                <a:gd name="T60" fmla="*/ 57 w 487"/>
                <a:gd name="T61" fmla="*/ 3 h 650"/>
                <a:gd name="T62" fmla="*/ 52 w 487"/>
                <a:gd name="T63" fmla="*/ 1 h 650"/>
                <a:gd name="T64" fmla="*/ 47 w 487"/>
                <a:gd name="T65" fmla="*/ 1 h 650"/>
                <a:gd name="T66" fmla="*/ 42 w 487"/>
                <a:gd name="T67" fmla="*/ 1 h 650"/>
                <a:gd name="T68" fmla="*/ 37 w 487"/>
                <a:gd name="T69" fmla="*/ 0 h 650"/>
                <a:gd name="T70" fmla="*/ 32 w 487"/>
                <a:gd name="T71" fmla="*/ 1 h 650"/>
                <a:gd name="T72" fmla="*/ 26 w 487"/>
                <a:gd name="T73" fmla="*/ 1 h 650"/>
                <a:gd name="T74" fmla="*/ 21 w 487"/>
                <a:gd name="T75" fmla="*/ 1 h 650"/>
                <a:gd name="T76" fmla="*/ 16 w 487"/>
                <a:gd name="T77" fmla="*/ 3 h 650"/>
                <a:gd name="T78" fmla="*/ 12 w 487"/>
                <a:gd name="T79" fmla="*/ 4 h 650"/>
                <a:gd name="T80" fmla="*/ 8 w 487"/>
                <a:gd name="T81" fmla="*/ 6 h 650"/>
                <a:gd name="T82" fmla="*/ 5 w 487"/>
                <a:gd name="T83" fmla="*/ 8 h 650"/>
                <a:gd name="T84" fmla="*/ 2 w 487"/>
                <a:gd name="T85" fmla="*/ 10 h 650"/>
                <a:gd name="T86" fmla="*/ 1 w 487"/>
                <a:gd name="T87" fmla="*/ 12 h 650"/>
                <a:gd name="T88" fmla="*/ 1 w 487"/>
                <a:gd name="T89" fmla="*/ 15 h 650"/>
                <a:gd name="T90" fmla="*/ 0 w 487"/>
                <a:gd name="T91" fmla="*/ 16 h 650"/>
                <a:gd name="T92" fmla="*/ 0 w 487"/>
                <a:gd name="T93" fmla="*/ 72 h 6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7" h="650">
                  <a:moveTo>
                    <a:pt x="0" y="528"/>
                  </a:moveTo>
                  <a:lnTo>
                    <a:pt x="1" y="546"/>
                  </a:lnTo>
                  <a:lnTo>
                    <a:pt x="8" y="563"/>
                  </a:lnTo>
                  <a:lnTo>
                    <a:pt x="19" y="578"/>
                  </a:lnTo>
                  <a:lnTo>
                    <a:pt x="34" y="593"/>
                  </a:lnTo>
                  <a:lnTo>
                    <a:pt x="55" y="608"/>
                  </a:lnTo>
                  <a:lnTo>
                    <a:pt x="80" y="619"/>
                  </a:lnTo>
                  <a:lnTo>
                    <a:pt x="109" y="630"/>
                  </a:lnTo>
                  <a:lnTo>
                    <a:pt x="140" y="639"/>
                  </a:lnTo>
                  <a:lnTo>
                    <a:pt x="173" y="646"/>
                  </a:lnTo>
                  <a:lnTo>
                    <a:pt x="208" y="648"/>
                  </a:lnTo>
                  <a:lnTo>
                    <a:pt x="244" y="650"/>
                  </a:lnTo>
                  <a:lnTo>
                    <a:pt x="280" y="648"/>
                  </a:lnTo>
                  <a:lnTo>
                    <a:pt x="314" y="646"/>
                  </a:lnTo>
                  <a:lnTo>
                    <a:pt x="348" y="639"/>
                  </a:lnTo>
                  <a:lnTo>
                    <a:pt x="379" y="630"/>
                  </a:lnTo>
                  <a:lnTo>
                    <a:pt x="407" y="619"/>
                  </a:lnTo>
                  <a:lnTo>
                    <a:pt x="432" y="608"/>
                  </a:lnTo>
                  <a:lnTo>
                    <a:pt x="453" y="593"/>
                  </a:lnTo>
                  <a:lnTo>
                    <a:pt x="469" y="578"/>
                  </a:lnTo>
                  <a:lnTo>
                    <a:pt x="481" y="563"/>
                  </a:lnTo>
                  <a:lnTo>
                    <a:pt x="486" y="546"/>
                  </a:lnTo>
                  <a:lnTo>
                    <a:pt x="487" y="528"/>
                  </a:lnTo>
                  <a:lnTo>
                    <a:pt x="487" y="122"/>
                  </a:lnTo>
                  <a:lnTo>
                    <a:pt x="486" y="105"/>
                  </a:lnTo>
                  <a:lnTo>
                    <a:pt x="481" y="89"/>
                  </a:lnTo>
                  <a:lnTo>
                    <a:pt x="469" y="72"/>
                  </a:lnTo>
                  <a:lnTo>
                    <a:pt x="453" y="57"/>
                  </a:lnTo>
                  <a:lnTo>
                    <a:pt x="432" y="43"/>
                  </a:lnTo>
                  <a:lnTo>
                    <a:pt x="407" y="30"/>
                  </a:lnTo>
                  <a:lnTo>
                    <a:pt x="379" y="21"/>
                  </a:lnTo>
                  <a:lnTo>
                    <a:pt x="348" y="11"/>
                  </a:lnTo>
                  <a:lnTo>
                    <a:pt x="314" y="6"/>
                  </a:lnTo>
                  <a:lnTo>
                    <a:pt x="280" y="1"/>
                  </a:lnTo>
                  <a:lnTo>
                    <a:pt x="244" y="0"/>
                  </a:lnTo>
                  <a:lnTo>
                    <a:pt x="208" y="1"/>
                  </a:lnTo>
                  <a:lnTo>
                    <a:pt x="173" y="6"/>
                  </a:lnTo>
                  <a:lnTo>
                    <a:pt x="140" y="11"/>
                  </a:lnTo>
                  <a:lnTo>
                    <a:pt x="109" y="21"/>
                  </a:lnTo>
                  <a:lnTo>
                    <a:pt x="80" y="30"/>
                  </a:lnTo>
                  <a:lnTo>
                    <a:pt x="55" y="43"/>
                  </a:lnTo>
                  <a:lnTo>
                    <a:pt x="34" y="57"/>
                  </a:lnTo>
                  <a:lnTo>
                    <a:pt x="19" y="72"/>
                  </a:lnTo>
                  <a:lnTo>
                    <a:pt x="8" y="89"/>
                  </a:lnTo>
                  <a:lnTo>
                    <a:pt x="1" y="105"/>
                  </a:lnTo>
                  <a:lnTo>
                    <a:pt x="0" y="122"/>
                  </a:lnTo>
                  <a:lnTo>
                    <a:pt x="0" y="528"/>
                  </a:lnTo>
                  <a:close/>
                </a:path>
              </a:pathLst>
            </a:custGeom>
            <a:solidFill>
              <a:srgbClr val="FFFFFF"/>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72" name="Line 28"/>
            <p:cNvSpPr>
              <a:spLocks noChangeShapeType="1"/>
            </p:cNvSpPr>
            <p:nvPr/>
          </p:nvSpPr>
          <p:spPr bwMode="auto">
            <a:xfrm>
              <a:off x="4725" y="1839"/>
              <a:ext cx="1" cy="2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73" name="Line 29"/>
            <p:cNvSpPr>
              <a:spLocks noChangeShapeType="1"/>
            </p:cNvSpPr>
            <p:nvPr/>
          </p:nvSpPr>
          <p:spPr bwMode="auto">
            <a:xfrm flipV="1">
              <a:off x="4725" y="1740"/>
              <a:ext cx="1" cy="9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74" name="Rectangle 30"/>
            <p:cNvSpPr>
              <a:spLocks noChangeArrowheads="1"/>
            </p:cNvSpPr>
            <p:nvPr/>
          </p:nvSpPr>
          <p:spPr bwMode="auto">
            <a:xfrm>
              <a:off x="4694" y="1692"/>
              <a:ext cx="61" cy="98"/>
            </a:xfrm>
            <a:prstGeom prst="rect">
              <a:avLst/>
            </a:prstGeom>
            <a:solidFill>
              <a:srgbClr val="FFFFFF"/>
            </a:solidFill>
            <a:ln w="1905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75" name="Line 31"/>
            <p:cNvSpPr>
              <a:spLocks noChangeShapeType="1"/>
            </p:cNvSpPr>
            <p:nvPr/>
          </p:nvSpPr>
          <p:spPr bwMode="auto">
            <a:xfrm>
              <a:off x="4675" y="1764"/>
              <a:ext cx="101"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76" name="Line 32"/>
            <p:cNvSpPr>
              <a:spLocks noChangeShapeType="1"/>
            </p:cNvSpPr>
            <p:nvPr/>
          </p:nvSpPr>
          <p:spPr bwMode="auto">
            <a:xfrm>
              <a:off x="4675" y="1721"/>
              <a:ext cx="10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77" name="Freeform 33"/>
            <p:cNvSpPr>
              <a:spLocks/>
            </p:cNvSpPr>
            <p:nvPr/>
          </p:nvSpPr>
          <p:spPr bwMode="auto">
            <a:xfrm>
              <a:off x="4649" y="2037"/>
              <a:ext cx="152" cy="78"/>
            </a:xfrm>
            <a:custGeom>
              <a:avLst/>
              <a:gdLst>
                <a:gd name="T0" fmla="*/ 0 w 244"/>
                <a:gd name="T1" fmla="*/ 0 h 128"/>
                <a:gd name="T2" fmla="*/ 0 w 244"/>
                <a:gd name="T3" fmla="*/ 13 h 128"/>
                <a:gd name="T4" fmla="*/ 5 w 244"/>
                <a:gd name="T5" fmla="*/ 15 h 128"/>
                <a:gd name="T6" fmla="*/ 10 w 244"/>
                <a:gd name="T7" fmla="*/ 17 h 128"/>
                <a:gd name="T8" fmla="*/ 16 w 244"/>
                <a:gd name="T9" fmla="*/ 18 h 128"/>
                <a:gd name="T10" fmla="*/ 21 w 244"/>
                <a:gd name="T11" fmla="*/ 18 h 128"/>
                <a:gd name="T12" fmla="*/ 27 w 244"/>
                <a:gd name="T13" fmla="*/ 17 h 128"/>
                <a:gd name="T14" fmla="*/ 32 w 244"/>
                <a:gd name="T15" fmla="*/ 15 h 128"/>
                <a:gd name="T16" fmla="*/ 37 w 244"/>
                <a:gd name="T17" fmla="*/ 13 h 128"/>
                <a:gd name="T18" fmla="*/ 37 w 244"/>
                <a:gd name="T19" fmla="*/ 0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4" h="128">
                  <a:moveTo>
                    <a:pt x="0" y="0"/>
                  </a:moveTo>
                  <a:lnTo>
                    <a:pt x="0" y="97"/>
                  </a:lnTo>
                  <a:lnTo>
                    <a:pt x="33" y="112"/>
                  </a:lnTo>
                  <a:lnTo>
                    <a:pt x="68" y="123"/>
                  </a:lnTo>
                  <a:lnTo>
                    <a:pt x="104" y="128"/>
                  </a:lnTo>
                  <a:lnTo>
                    <a:pt x="140" y="128"/>
                  </a:lnTo>
                  <a:lnTo>
                    <a:pt x="176" y="123"/>
                  </a:lnTo>
                  <a:lnTo>
                    <a:pt x="210" y="112"/>
                  </a:lnTo>
                  <a:lnTo>
                    <a:pt x="244" y="97"/>
                  </a:lnTo>
                  <a:lnTo>
                    <a:pt x="244" y="0"/>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78" name="Freeform 34"/>
            <p:cNvSpPr>
              <a:spLocks/>
            </p:cNvSpPr>
            <p:nvPr/>
          </p:nvSpPr>
          <p:spPr bwMode="auto">
            <a:xfrm>
              <a:off x="4725" y="2254"/>
              <a:ext cx="128" cy="115"/>
            </a:xfrm>
            <a:custGeom>
              <a:avLst/>
              <a:gdLst>
                <a:gd name="T0" fmla="*/ 0 w 205"/>
                <a:gd name="T1" fmla="*/ 0 h 189"/>
                <a:gd name="T2" fmla="*/ 0 w 205"/>
                <a:gd name="T3" fmla="*/ 26 h 189"/>
                <a:gd name="T4" fmla="*/ 31 w 205"/>
                <a:gd name="T5" fmla="*/ 26 h 189"/>
                <a:gd name="T6" fmla="*/ 0 60000 65536"/>
                <a:gd name="T7" fmla="*/ 0 60000 65536"/>
                <a:gd name="T8" fmla="*/ 0 60000 65536"/>
              </a:gdLst>
              <a:ahLst/>
              <a:cxnLst>
                <a:cxn ang="T6">
                  <a:pos x="T0" y="T1"/>
                </a:cxn>
                <a:cxn ang="T7">
                  <a:pos x="T2" y="T3"/>
                </a:cxn>
                <a:cxn ang="T8">
                  <a:pos x="T4" y="T5"/>
                </a:cxn>
              </a:cxnLst>
              <a:rect l="0" t="0" r="r" b="b"/>
              <a:pathLst>
                <a:path w="205" h="189">
                  <a:moveTo>
                    <a:pt x="0" y="0"/>
                  </a:moveTo>
                  <a:lnTo>
                    <a:pt x="0" y="189"/>
                  </a:lnTo>
                  <a:lnTo>
                    <a:pt x="205" y="189"/>
                  </a:lnTo>
                </a:path>
              </a:pathLst>
            </a:custGeom>
            <a:noFill/>
            <a:ln w="19050"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79" name="Line 35"/>
            <p:cNvSpPr>
              <a:spLocks noChangeShapeType="1"/>
            </p:cNvSpPr>
            <p:nvPr/>
          </p:nvSpPr>
          <p:spPr bwMode="auto">
            <a:xfrm>
              <a:off x="4390" y="1941"/>
              <a:ext cx="179"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60419" name="Group 36"/>
          <p:cNvGrpSpPr>
            <a:grpSpLocks/>
          </p:cNvGrpSpPr>
          <p:nvPr/>
        </p:nvGrpSpPr>
        <p:grpSpPr bwMode="auto">
          <a:xfrm>
            <a:off x="3783013" y="5286375"/>
            <a:ext cx="457200" cy="357188"/>
            <a:chOff x="3001" y="1981"/>
            <a:chExt cx="288" cy="225"/>
          </a:xfrm>
        </p:grpSpPr>
        <p:sp>
          <p:nvSpPr>
            <p:cNvPr id="60450" name="Freeform 37"/>
            <p:cNvSpPr>
              <a:spLocks/>
            </p:cNvSpPr>
            <p:nvPr/>
          </p:nvSpPr>
          <p:spPr bwMode="auto">
            <a:xfrm>
              <a:off x="3001" y="2062"/>
              <a:ext cx="288" cy="144"/>
            </a:xfrm>
            <a:custGeom>
              <a:avLst/>
              <a:gdLst>
                <a:gd name="T0" fmla="*/ 0 w 288"/>
                <a:gd name="T1" fmla="*/ 0 h 144"/>
                <a:gd name="T2" fmla="*/ 288 w 288"/>
                <a:gd name="T3" fmla="*/ 144 h 144"/>
                <a:gd name="T4" fmla="*/ 288 w 288"/>
                <a:gd name="T5" fmla="*/ 0 h 144"/>
                <a:gd name="T6" fmla="*/ 0 w 288"/>
                <a:gd name="T7" fmla="*/ 144 h 144"/>
                <a:gd name="T8" fmla="*/ 0 w 288"/>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144">
                  <a:moveTo>
                    <a:pt x="0" y="0"/>
                  </a:moveTo>
                  <a:lnTo>
                    <a:pt x="288" y="144"/>
                  </a:lnTo>
                  <a:lnTo>
                    <a:pt x="288" y="0"/>
                  </a:lnTo>
                  <a:lnTo>
                    <a:pt x="0" y="144"/>
                  </a:lnTo>
                  <a:lnTo>
                    <a:pt x="0" y="0"/>
                  </a:lnTo>
                  <a:close/>
                </a:path>
              </a:pathLst>
            </a:custGeom>
            <a:solidFill>
              <a:schemeClr val="bg1"/>
            </a:solidFill>
            <a:ln w="28575" cmpd="sng">
              <a:solidFill>
                <a:schemeClr val="accent2"/>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51" name="Freeform 38"/>
            <p:cNvSpPr>
              <a:spLocks/>
            </p:cNvSpPr>
            <p:nvPr/>
          </p:nvSpPr>
          <p:spPr bwMode="auto">
            <a:xfrm>
              <a:off x="3087" y="1981"/>
              <a:ext cx="116" cy="25"/>
            </a:xfrm>
            <a:custGeom>
              <a:avLst/>
              <a:gdLst>
                <a:gd name="T0" fmla="*/ 0 w 116"/>
                <a:gd name="T1" fmla="*/ 25 h 25"/>
                <a:gd name="T2" fmla="*/ 8 w 116"/>
                <a:gd name="T3" fmla="*/ 16 h 25"/>
                <a:gd name="T4" fmla="*/ 22 w 116"/>
                <a:gd name="T5" fmla="*/ 6 h 25"/>
                <a:gd name="T6" fmla="*/ 39 w 116"/>
                <a:gd name="T7" fmla="*/ 2 h 25"/>
                <a:gd name="T8" fmla="*/ 58 w 116"/>
                <a:gd name="T9" fmla="*/ 0 h 25"/>
                <a:gd name="T10" fmla="*/ 77 w 116"/>
                <a:gd name="T11" fmla="*/ 2 h 25"/>
                <a:gd name="T12" fmla="*/ 94 w 116"/>
                <a:gd name="T13" fmla="*/ 6 h 25"/>
                <a:gd name="T14" fmla="*/ 108 w 116"/>
                <a:gd name="T15" fmla="*/ 16 h 25"/>
                <a:gd name="T16" fmla="*/ 116 w 116"/>
                <a:gd name="T17" fmla="*/ 25 h 25"/>
                <a:gd name="T18" fmla="*/ 0 w 116"/>
                <a:gd name="T19" fmla="*/ 25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 h="25">
                  <a:moveTo>
                    <a:pt x="0" y="25"/>
                  </a:moveTo>
                  <a:lnTo>
                    <a:pt x="8" y="16"/>
                  </a:lnTo>
                  <a:lnTo>
                    <a:pt x="22" y="6"/>
                  </a:lnTo>
                  <a:lnTo>
                    <a:pt x="39" y="2"/>
                  </a:lnTo>
                  <a:lnTo>
                    <a:pt x="58" y="0"/>
                  </a:lnTo>
                  <a:lnTo>
                    <a:pt x="77" y="2"/>
                  </a:lnTo>
                  <a:lnTo>
                    <a:pt x="94" y="6"/>
                  </a:lnTo>
                  <a:lnTo>
                    <a:pt x="108" y="16"/>
                  </a:lnTo>
                  <a:lnTo>
                    <a:pt x="116" y="25"/>
                  </a:lnTo>
                  <a:lnTo>
                    <a:pt x="0" y="25"/>
                  </a:lnTo>
                  <a:close/>
                </a:path>
              </a:pathLst>
            </a:custGeom>
            <a:solidFill>
              <a:schemeClr val="bg1"/>
            </a:solidFill>
            <a:ln w="28575" cmpd="sng">
              <a:solidFill>
                <a:schemeClr val="accent2"/>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52" name="Line 39"/>
            <p:cNvSpPr>
              <a:spLocks noChangeShapeType="1"/>
            </p:cNvSpPr>
            <p:nvPr/>
          </p:nvSpPr>
          <p:spPr bwMode="auto">
            <a:xfrm flipV="1">
              <a:off x="3145" y="2006"/>
              <a:ext cx="1" cy="12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0420" name="Oval 40"/>
          <p:cNvSpPr>
            <a:spLocks noChangeArrowheads="1"/>
          </p:cNvSpPr>
          <p:nvPr/>
        </p:nvSpPr>
        <p:spPr bwMode="auto">
          <a:xfrm>
            <a:off x="2286000" y="4495800"/>
            <a:ext cx="6096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Symbol" panose="05050102010706020507" pitchFamily="18" charset="2"/>
              </a:rPr>
              <a:t>P</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421" name="Line 41"/>
          <p:cNvSpPr>
            <a:spLocks noChangeShapeType="1"/>
          </p:cNvSpPr>
          <p:nvPr/>
        </p:nvSpPr>
        <p:spPr bwMode="auto">
          <a:xfrm>
            <a:off x="3997325" y="3043238"/>
            <a:ext cx="0" cy="222885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22" name="Text Box 42"/>
          <p:cNvSpPr txBox="1">
            <a:spLocks noChangeArrowheads="1"/>
          </p:cNvSpPr>
          <p:nvPr/>
        </p:nvSpPr>
        <p:spPr bwMode="auto">
          <a:xfrm>
            <a:off x="2819400" y="61722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cooling</a:t>
            </a:r>
          </a:p>
        </p:txBody>
      </p:sp>
      <p:sp>
        <p:nvSpPr>
          <p:cNvPr id="60423" name="Line 43"/>
          <p:cNvSpPr>
            <a:spLocks noChangeShapeType="1"/>
          </p:cNvSpPr>
          <p:nvPr/>
        </p:nvSpPr>
        <p:spPr bwMode="auto">
          <a:xfrm>
            <a:off x="2609850" y="5100638"/>
            <a:ext cx="0" cy="428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24" name="Line 44"/>
          <p:cNvSpPr>
            <a:spLocks noChangeShapeType="1"/>
          </p:cNvSpPr>
          <p:nvPr/>
        </p:nvSpPr>
        <p:spPr bwMode="auto">
          <a:xfrm flipH="1">
            <a:off x="2557463" y="5100638"/>
            <a:ext cx="4762" cy="423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25" name="Oval 45"/>
          <p:cNvSpPr>
            <a:spLocks noChangeArrowheads="1"/>
          </p:cNvSpPr>
          <p:nvPr/>
        </p:nvSpPr>
        <p:spPr bwMode="auto">
          <a:xfrm>
            <a:off x="2286000" y="3429000"/>
            <a:ext cx="6096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Symbol" panose="05050102010706020507" pitchFamily="18" charset="2"/>
              </a:rPr>
              <a:t>    </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426" name="Line 46"/>
          <p:cNvSpPr>
            <a:spLocks noChangeShapeType="1"/>
          </p:cNvSpPr>
          <p:nvPr/>
        </p:nvSpPr>
        <p:spPr bwMode="auto">
          <a:xfrm>
            <a:off x="2500313" y="3567113"/>
            <a:ext cx="261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27" name="Line 47"/>
          <p:cNvSpPr>
            <a:spLocks noChangeShapeType="1"/>
          </p:cNvSpPr>
          <p:nvPr/>
        </p:nvSpPr>
        <p:spPr bwMode="auto">
          <a:xfrm flipV="1">
            <a:off x="2590800" y="4038600"/>
            <a:ext cx="0" cy="457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28" name="Oval 48"/>
          <p:cNvSpPr>
            <a:spLocks noChangeArrowheads="1"/>
          </p:cNvSpPr>
          <p:nvPr/>
        </p:nvSpPr>
        <p:spPr bwMode="auto">
          <a:xfrm>
            <a:off x="2286000" y="2438400"/>
            <a:ext cx="6096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Symbol" panose="05050102010706020507" pitchFamily="18" charset="2"/>
              </a:rPr>
              <a:t>K</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429" name="Line 49"/>
          <p:cNvSpPr>
            <a:spLocks noChangeShapeType="1"/>
          </p:cNvSpPr>
          <p:nvPr/>
        </p:nvSpPr>
        <p:spPr bwMode="auto">
          <a:xfrm flipV="1">
            <a:off x="2590800" y="3048000"/>
            <a:ext cx="0" cy="381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30" name="Text Box 50"/>
          <p:cNvSpPr txBox="1">
            <a:spLocks noChangeArrowheads="1"/>
          </p:cNvSpPr>
          <p:nvPr/>
        </p:nvSpPr>
        <p:spPr bwMode="auto">
          <a:xfrm>
            <a:off x="609600" y="34290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Take square root of measurement</a:t>
            </a:r>
          </a:p>
        </p:txBody>
      </p:sp>
      <p:sp>
        <p:nvSpPr>
          <p:cNvPr id="60431" name="Text Box 51"/>
          <p:cNvSpPr txBox="1">
            <a:spLocks noChangeArrowheads="1"/>
          </p:cNvSpPr>
          <p:nvPr/>
        </p:nvSpPr>
        <p:spPr bwMode="auto">
          <a:xfrm>
            <a:off x="609600" y="2514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Multiply signal by meter constant K</a:t>
            </a:r>
          </a:p>
        </p:txBody>
      </p:sp>
      <p:sp>
        <p:nvSpPr>
          <p:cNvPr id="60432" name="Oval 52"/>
          <p:cNvSpPr>
            <a:spLocks noChangeArrowheads="1"/>
          </p:cNvSpPr>
          <p:nvPr/>
        </p:nvSpPr>
        <p:spPr bwMode="auto">
          <a:xfrm>
            <a:off x="3681413" y="2438400"/>
            <a:ext cx="609600" cy="6096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Symbol" panose="05050102010706020507" pitchFamily="18" charset="2"/>
              </a:rPr>
              <a:t>FC</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433" name="Line 53"/>
          <p:cNvSpPr>
            <a:spLocks noChangeShapeType="1"/>
          </p:cNvSpPr>
          <p:nvPr/>
        </p:nvSpPr>
        <p:spPr bwMode="auto">
          <a:xfrm>
            <a:off x="2895600" y="2743200"/>
            <a:ext cx="7620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34" name="Text Box 54"/>
          <p:cNvSpPr txBox="1">
            <a:spLocks noChangeArrowheads="1"/>
          </p:cNvSpPr>
          <p:nvPr/>
        </p:nvSpPr>
        <p:spPr bwMode="auto">
          <a:xfrm>
            <a:off x="609600" y="4419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Measure pressure difference</a:t>
            </a:r>
          </a:p>
        </p:txBody>
      </p:sp>
      <p:sp>
        <p:nvSpPr>
          <p:cNvPr id="60435" name="Text Box 55"/>
          <p:cNvSpPr txBox="1">
            <a:spLocks noChangeArrowheads="1"/>
          </p:cNvSpPr>
          <p:nvPr/>
        </p:nvSpPr>
        <p:spPr bwMode="auto">
          <a:xfrm>
            <a:off x="2057400" y="1676400"/>
            <a:ext cx="2590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“Measured value” to flow controller</a:t>
            </a:r>
          </a:p>
        </p:txBody>
      </p:sp>
      <p:sp>
        <p:nvSpPr>
          <p:cNvPr id="60436" name="Line 56"/>
          <p:cNvSpPr>
            <a:spLocks noChangeShapeType="1"/>
          </p:cNvSpPr>
          <p:nvPr/>
        </p:nvSpPr>
        <p:spPr bwMode="auto">
          <a:xfrm>
            <a:off x="3200400" y="1905000"/>
            <a:ext cx="0" cy="762000"/>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37" name="Line 57"/>
          <p:cNvSpPr>
            <a:spLocks noChangeShapeType="1"/>
          </p:cNvSpPr>
          <p:nvPr/>
        </p:nvSpPr>
        <p:spPr bwMode="auto">
          <a:xfrm>
            <a:off x="2209800" y="19050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60438" name="Group 58"/>
          <p:cNvGrpSpPr>
            <a:grpSpLocks/>
          </p:cNvGrpSpPr>
          <p:nvPr/>
        </p:nvGrpSpPr>
        <p:grpSpPr bwMode="auto">
          <a:xfrm flipH="1">
            <a:off x="6324600" y="2362200"/>
            <a:ext cx="1068388" cy="1697038"/>
            <a:chOff x="3696" y="960"/>
            <a:chExt cx="673" cy="1069"/>
          </a:xfrm>
        </p:grpSpPr>
        <p:grpSp>
          <p:nvGrpSpPr>
            <p:cNvPr id="60442" name="Group 59"/>
            <p:cNvGrpSpPr>
              <a:grpSpLocks/>
            </p:cNvGrpSpPr>
            <p:nvPr/>
          </p:nvGrpSpPr>
          <p:grpSpPr bwMode="auto">
            <a:xfrm>
              <a:off x="3696" y="960"/>
              <a:ext cx="673" cy="1069"/>
              <a:chOff x="3696" y="960"/>
              <a:chExt cx="673" cy="1069"/>
            </a:xfrm>
          </p:grpSpPr>
          <p:sp>
            <p:nvSpPr>
              <p:cNvPr id="60444" name="Freeform 60"/>
              <p:cNvSpPr>
                <a:spLocks/>
              </p:cNvSpPr>
              <p:nvPr/>
            </p:nvSpPr>
            <p:spPr bwMode="auto">
              <a:xfrm>
                <a:off x="3808" y="1191"/>
                <a:ext cx="283" cy="434"/>
              </a:xfrm>
              <a:custGeom>
                <a:avLst/>
                <a:gdLst>
                  <a:gd name="T0" fmla="*/ 1 w 847"/>
                  <a:gd name="T1" fmla="*/ 2 h 1302"/>
                  <a:gd name="T2" fmla="*/ 1 w 847"/>
                  <a:gd name="T3" fmla="*/ 1 h 1302"/>
                  <a:gd name="T4" fmla="*/ 2 w 847"/>
                  <a:gd name="T5" fmla="*/ 0 h 1302"/>
                  <a:gd name="T6" fmla="*/ 4 w 847"/>
                  <a:gd name="T7" fmla="*/ 0 h 1302"/>
                  <a:gd name="T8" fmla="*/ 5 w 847"/>
                  <a:gd name="T9" fmla="*/ 1 h 1302"/>
                  <a:gd name="T10" fmla="*/ 7 w 847"/>
                  <a:gd name="T11" fmla="*/ 2 h 1302"/>
                  <a:gd name="T12" fmla="*/ 9 w 847"/>
                  <a:gd name="T13" fmla="*/ 5 h 1302"/>
                  <a:gd name="T14" fmla="*/ 10 w 847"/>
                  <a:gd name="T15" fmla="*/ 7 h 1302"/>
                  <a:gd name="T16" fmla="*/ 11 w 847"/>
                  <a:gd name="T17" fmla="*/ 10 h 1302"/>
                  <a:gd name="T18" fmla="*/ 11 w 847"/>
                  <a:gd name="T19" fmla="*/ 12 h 1302"/>
                  <a:gd name="T20" fmla="*/ 10 w 847"/>
                  <a:gd name="T21" fmla="*/ 14 h 1302"/>
                  <a:gd name="T22" fmla="*/ 9 w 847"/>
                  <a:gd name="T23" fmla="*/ 15 h 1302"/>
                  <a:gd name="T24" fmla="*/ 7 w 847"/>
                  <a:gd name="T25" fmla="*/ 16 h 1302"/>
                  <a:gd name="T26" fmla="*/ 6 w 847"/>
                  <a:gd name="T27" fmla="*/ 16 h 1302"/>
                  <a:gd name="T28" fmla="*/ 3 w 847"/>
                  <a:gd name="T29" fmla="*/ 16 h 1302"/>
                  <a:gd name="T30" fmla="*/ 2 w 847"/>
                  <a:gd name="T31" fmla="*/ 15 h 1302"/>
                  <a:gd name="T32" fmla="*/ 0 w 847"/>
                  <a:gd name="T33" fmla="*/ 13 h 1302"/>
                  <a:gd name="T34" fmla="*/ 0 w 847"/>
                  <a:gd name="T35" fmla="*/ 11 h 1302"/>
                  <a:gd name="T36" fmla="*/ 0 w 847"/>
                  <a:gd name="T37" fmla="*/ 9 h 1302"/>
                  <a:gd name="T38" fmla="*/ 0 w 847"/>
                  <a:gd name="T39" fmla="*/ 5 h 1302"/>
                  <a:gd name="T40" fmla="*/ 1 w 847"/>
                  <a:gd name="T41" fmla="*/ 2 h 13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7" h="1302">
                    <a:moveTo>
                      <a:pt x="66" y="186"/>
                    </a:moveTo>
                    <a:lnTo>
                      <a:pt x="103" y="85"/>
                    </a:lnTo>
                    <a:lnTo>
                      <a:pt x="196" y="0"/>
                    </a:lnTo>
                    <a:lnTo>
                      <a:pt x="299" y="0"/>
                    </a:lnTo>
                    <a:lnTo>
                      <a:pt x="420" y="85"/>
                    </a:lnTo>
                    <a:lnTo>
                      <a:pt x="541" y="186"/>
                    </a:lnTo>
                    <a:lnTo>
                      <a:pt x="708" y="382"/>
                    </a:lnTo>
                    <a:lnTo>
                      <a:pt x="801" y="595"/>
                    </a:lnTo>
                    <a:lnTo>
                      <a:pt x="847" y="846"/>
                    </a:lnTo>
                    <a:lnTo>
                      <a:pt x="847" y="1005"/>
                    </a:lnTo>
                    <a:lnTo>
                      <a:pt x="801" y="1125"/>
                    </a:lnTo>
                    <a:lnTo>
                      <a:pt x="727" y="1246"/>
                    </a:lnTo>
                    <a:lnTo>
                      <a:pt x="578" y="1292"/>
                    </a:lnTo>
                    <a:lnTo>
                      <a:pt x="466" y="1302"/>
                    </a:lnTo>
                    <a:lnTo>
                      <a:pt x="252" y="1292"/>
                    </a:lnTo>
                    <a:lnTo>
                      <a:pt x="141" y="1189"/>
                    </a:lnTo>
                    <a:lnTo>
                      <a:pt x="28" y="1070"/>
                    </a:lnTo>
                    <a:lnTo>
                      <a:pt x="0" y="912"/>
                    </a:lnTo>
                    <a:lnTo>
                      <a:pt x="0" y="744"/>
                    </a:lnTo>
                    <a:lnTo>
                      <a:pt x="38" y="410"/>
                    </a:lnTo>
                    <a:lnTo>
                      <a:pt x="66"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45" name="Freeform 61"/>
              <p:cNvSpPr>
                <a:spLocks/>
              </p:cNvSpPr>
              <p:nvPr/>
            </p:nvSpPr>
            <p:spPr bwMode="auto">
              <a:xfrm>
                <a:off x="3950" y="1192"/>
                <a:ext cx="419" cy="254"/>
              </a:xfrm>
              <a:custGeom>
                <a:avLst/>
                <a:gdLst>
                  <a:gd name="T0" fmla="*/ 1 w 1256"/>
                  <a:gd name="T1" fmla="*/ 0 h 763"/>
                  <a:gd name="T2" fmla="*/ 2 w 1256"/>
                  <a:gd name="T3" fmla="*/ 0 h 763"/>
                  <a:gd name="T4" fmla="*/ 6 w 1256"/>
                  <a:gd name="T5" fmla="*/ 3 h 763"/>
                  <a:gd name="T6" fmla="*/ 8 w 1256"/>
                  <a:gd name="T7" fmla="*/ 4 h 763"/>
                  <a:gd name="T8" fmla="*/ 12 w 1256"/>
                  <a:gd name="T9" fmla="*/ 7 h 763"/>
                  <a:gd name="T10" fmla="*/ 16 w 1256"/>
                  <a:gd name="T11" fmla="*/ 9 h 763"/>
                  <a:gd name="T12" fmla="*/ 16 w 1256"/>
                  <a:gd name="T13" fmla="*/ 9 h 763"/>
                  <a:gd name="T14" fmla="*/ 15 w 1256"/>
                  <a:gd name="T15" fmla="*/ 9 h 763"/>
                  <a:gd name="T16" fmla="*/ 13 w 1256"/>
                  <a:gd name="T17" fmla="*/ 8 h 763"/>
                  <a:gd name="T18" fmla="*/ 12 w 1256"/>
                  <a:gd name="T19" fmla="*/ 8 h 763"/>
                  <a:gd name="T20" fmla="*/ 12 w 1256"/>
                  <a:gd name="T21" fmla="*/ 8 h 763"/>
                  <a:gd name="T22" fmla="*/ 11 w 1256"/>
                  <a:gd name="T23" fmla="*/ 9 h 763"/>
                  <a:gd name="T24" fmla="*/ 10 w 1256"/>
                  <a:gd name="T25" fmla="*/ 9 h 763"/>
                  <a:gd name="T26" fmla="*/ 9 w 1256"/>
                  <a:gd name="T27" fmla="*/ 8 h 763"/>
                  <a:gd name="T28" fmla="*/ 9 w 1256"/>
                  <a:gd name="T29" fmla="*/ 7 h 763"/>
                  <a:gd name="T30" fmla="*/ 9 w 1256"/>
                  <a:gd name="T31" fmla="*/ 6 h 763"/>
                  <a:gd name="T32" fmla="*/ 8 w 1256"/>
                  <a:gd name="T33" fmla="*/ 5 h 763"/>
                  <a:gd name="T34" fmla="*/ 5 w 1256"/>
                  <a:gd name="T35" fmla="*/ 4 h 763"/>
                  <a:gd name="T36" fmla="*/ 3 w 1256"/>
                  <a:gd name="T37" fmla="*/ 3 h 763"/>
                  <a:gd name="T38" fmla="*/ 2 w 1256"/>
                  <a:gd name="T39" fmla="*/ 3 h 763"/>
                  <a:gd name="T40" fmla="*/ 0 w 1256"/>
                  <a:gd name="T41" fmla="*/ 2 h 763"/>
                  <a:gd name="T42" fmla="*/ 0 w 1256"/>
                  <a:gd name="T43" fmla="*/ 1 h 763"/>
                  <a:gd name="T44" fmla="*/ 1 w 1256"/>
                  <a:gd name="T45" fmla="*/ 0 h 7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56" h="763">
                    <a:moveTo>
                      <a:pt x="55" y="0"/>
                    </a:moveTo>
                    <a:lnTo>
                      <a:pt x="139" y="28"/>
                    </a:lnTo>
                    <a:lnTo>
                      <a:pt x="465" y="242"/>
                    </a:lnTo>
                    <a:lnTo>
                      <a:pt x="659" y="345"/>
                    </a:lnTo>
                    <a:lnTo>
                      <a:pt x="957" y="531"/>
                    </a:lnTo>
                    <a:lnTo>
                      <a:pt x="1256" y="707"/>
                    </a:lnTo>
                    <a:lnTo>
                      <a:pt x="1256" y="754"/>
                    </a:lnTo>
                    <a:lnTo>
                      <a:pt x="1209" y="763"/>
                    </a:lnTo>
                    <a:lnTo>
                      <a:pt x="1023" y="642"/>
                    </a:lnTo>
                    <a:lnTo>
                      <a:pt x="976" y="642"/>
                    </a:lnTo>
                    <a:lnTo>
                      <a:pt x="948" y="679"/>
                    </a:lnTo>
                    <a:lnTo>
                      <a:pt x="892" y="707"/>
                    </a:lnTo>
                    <a:lnTo>
                      <a:pt x="827" y="707"/>
                    </a:lnTo>
                    <a:lnTo>
                      <a:pt x="752" y="632"/>
                    </a:lnTo>
                    <a:lnTo>
                      <a:pt x="724" y="539"/>
                    </a:lnTo>
                    <a:lnTo>
                      <a:pt x="744" y="465"/>
                    </a:lnTo>
                    <a:lnTo>
                      <a:pt x="613" y="391"/>
                    </a:lnTo>
                    <a:lnTo>
                      <a:pt x="445" y="325"/>
                    </a:lnTo>
                    <a:lnTo>
                      <a:pt x="269" y="252"/>
                    </a:lnTo>
                    <a:lnTo>
                      <a:pt x="139" y="205"/>
                    </a:lnTo>
                    <a:lnTo>
                      <a:pt x="36" y="131"/>
                    </a:lnTo>
                    <a:lnTo>
                      <a:pt x="0" y="56"/>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46" name="Freeform 62"/>
              <p:cNvSpPr>
                <a:spLocks/>
              </p:cNvSpPr>
              <p:nvPr/>
            </p:nvSpPr>
            <p:spPr bwMode="auto">
              <a:xfrm>
                <a:off x="3696" y="1189"/>
                <a:ext cx="174" cy="422"/>
              </a:xfrm>
              <a:custGeom>
                <a:avLst/>
                <a:gdLst>
                  <a:gd name="T0" fmla="*/ 4 w 522"/>
                  <a:gd name="T1" fmla="*/ 1 h 1266"/>
                  <a:gd name="T2" fmla="*/ 5 w 522"/>
                  <a:gd name="T3" fmla="*/ 0 h 1266"/>
                  <a:gd name="T4" fmla="*/ 6 w 522"/>
                  <a:gd name="T5" fmla="*/ 0 h 1266"/>
                  <a:gd name="T6" fmla="*/ 6 w 522"/>
                  <a:gd name="T7" fmla="*/ 1 h 1266"/>
                  <a:gd name="T8" fmla="*/ 6 w 522"/>
                  <a:gd name="T9" fmla="*/ 2 h 1266"/>
                  <a:gd name="T10" fmla="*/ 4 w 522"/>
                  <a:gd name="T11" fmla="*/ 3 h 1266"/>
                  <a:gd name="T12" fmla="*/ 3 w 522"/>
                  <a:gd name="T13" fmla="*/ 5 h 1266"/>
                  <a:gd name="T14" fmla="*/ 1 w 522"/>
                  <a:gd name="T15" fmla="*/ 6 h 1266"/>
                  <a:gd name="T16" fmla="*/ 1 w 522"/>
                  <a:gd name="T17" fmla="*/ 7 h 1266"/>
                  <a:gd name="T18" fmla="*/ 1 w 522"/>
                  <a:gd name="T19" fmla="*/ 8 h 1266"/>
                  <a:gd name="T20" fmla="*/ 4 w 522"/>
                  <a:gd name="T21" fmla="*/ 10 h 1266"/>
                  <a:gd name="T22" fmla="*/ 4 w 522"/>
                  <a:gd name="T23" fmla="*/ 11 h 1266"/>
                  <a:gd name="T24" fmla="*/ 5 w 522"/>
                  <a:gd name="T25" fmla="*/ 11 h 1266"/>
                  <a:gd name="T26" fmla="*/ 4 w 522"/>
                  <a:gd name="T27" fmla="*/ 12 h 1266"/>
                  <a:gd name="T28" fmla="*/ 4 w 522"/>
                  <a:gd name="T29" fmla="*/ 13 h 1266"/>
                  <a:gd name="T30" fmla="*/ 3 w 522"/>
                  <a:gd name="T31" fmla="*/ 14 h 1266"/>
                  <a:gd name="T32" fmla="*/ 4 w 522"/>
                  <a:gd name="T33" fmla="*/ 15 h 1266"/>
                  <a:gd name="T34" fmla="*/ 4 w 522"/>
                  <a:gd name="T35" fmla="*/ 16 h 1266"/>
                  <a:gd name="T36" fmla="*/ 3 w 522"/>
                  <a:gd name="T37" fmla="*/ 15 h 1266"/>
                  <a:gd name="T38" fmla="*/ 3 w 522"/>
                  <a:gd name="T39" fmla="*/ 14 h 1266"/>
                  <a:gd name="T40" fmla="*/ 3 w 522"/>
                  <a:gd name="T41" fmla="*/ 13 h 1266"/>
                  <a:gd name="T42" fmla="*/ 3 w 522"/>
                  <a:gd name="T43" fmla="*/ 12 h 1266"/>
                  <a:gd name="T44" fmla="*/ 4 w 522"/>
                  <a:gd name="T45" fmla="*/ 11 h 1266"/>
                  <a:gd name="T46" fmla="*/ 3 w 522"/>
                  <a:gd name="T47" fmla="*/ 11 h 1266"/>
                  <a:gd name="T48" fmla="*/ 2 w 522"/>
                  <a:gd name="T49" fmla="*/ 10 h 1266"/>
                  <a:gd name="T50" fmla="*/ 1 w 522"/>
                  <a:gd name="T51" fmla="*/ 9 h 1266"/>
                  <a:gd name="T52" fmla="*/ 0 w 522"/>
                  <a:gd name="T53" fmla="*/ 7 h 1266"/>
                  <a:gd name="T54" fmla="*/ 0 w 522"/>
                  <a:gd name="T55" fmla="*/ 6 h 1266"/>
                  <a:gd name="T56" fmla="*/ 1 w 522"/>
                  <a:gd name="T57" fmla="*/ 5 h 1266"/>
                  <a:gd name="T58" fmla="*/ 2 w 522"/>
                  <a:gd name="T59" fmla="*/ 4 h 1266"/>
                  <a:gd name="T60" fmla="*/ 3 w 522"/>
                  <a:gd name="T61" fmla="*/ 3 h 1266"/>
                  <a:gd name="T62" fmla="*/ 4 w 522"/>
                  <a:gd name="T63" fmla="*/ 1 h 12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2" h="1266">
                    <a:moveTo>
                      <a:pt x="289" y="121"/>
                    </a:moveTo>
                    <a:lnTo>
                      <a:pt x="400" y="0"/>
                    </a:lnTo>
                    <a:lnTo>
                      <a:pt x="485" y="10"/>
                    </a:lnTo>
                    <a:lnTo>
                      <a:pt x="522" y="75"/>
                    </a:lnTo>
                    <a:lnTo>
                      <a:pt x="475" y="159"/>
                    </a:lnTo>
                    <a:lnTo>
                      <a:pt x="335" y="279"/>
                    </a:lnTo>
                    <a:lnTo>
                      <a:pt x="224" y="392"/>
                    </a:lnTo>
                    <a:lnTo>
                      <a:pt x="83" y="503"/>
                    </a:lnTo>
                    <a:lnTo>
                      <a:pt x="83" y="558"/>
                    </a:lnTo>
                    <a:lnTo>
                      <a:pt x="111" y="643"/>
                    </a:lnTo>
                    <a:lnTo>
                      <a:pt x="289" y="782"/>
                    </a:lnTo>
                    <a:lnTo>
                      <a:pt x="364" y="865"/>
                    </a:lnTo>
                    <a:lnTo>
                      <a:pt x="372" y="912"/>
                    </a:lnTo>
                    <a:lnTo>
                      <a:pt x="344" y="967"/>
                    </a:lnTo>
                    <a:lnTo>
                      <a:pt x="289" y="1023"/>
                    </a:lnTo>
                    <a:lnTo>
                      <a:pt x="271" y="1134"/>
                    </a:lnTo>
                    <a:lnTo>
                      <a:pt x="307" y="1237"/>
                    </a:lnTo>
                    <a:lnTo>
                      <a:pt x="297" y="1266"/>
                    </a:lnTo>
                    <a:lnTo>
                      <a:pt x="251" y="1246"/>
                    </a:lnTo>
                    <a:lnTo>
                      <a:pt x="224" y="1163"/>
                    </a:lnTo>
                    <a:lnTo>
                      <a:pt x="224" y="1051"/>
                    </a:lnTo>
                    <a:lnTo>
                      <a:pt x="261" y="977"/>
                    </a:lnTo>
                    <a:lnTo>
                      <a:pt x="307" y="894"/>
                    </a:lnTo>
                    <a:lnTo>
                      <a:pt x="279" y="865"/>
                    </a:lnTo>
                    <a:lnTo>
                      <a:pt x="186" y="772"/>
                    </a:lnTo>
                    <a:lnTo>
                      <a:pt x="75" y="698"/>
                    </a:lnTo>
                    <a:lnTo>
                      <a:pt x="0" y="605"/>
                    </a:lnTo>
                    <a:lnTo>
                      <a:pt x="0" y="465"/>
                    </a:lnTo>
                    <a:lnTo>
                      <a:pt x="47" y="400"/>
                    </a:lnTo>
                    <a:lnTo>
                      <a:pt x="149" y="336"/>
                    </a:lnTo>
                    <a:lnTo>
                      <a:pt x="251" y="214"/>
                    </a:lnTo>
                    <a:lnTo>
                      <a:pt x="289"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47" name="Freeform 63"/>
              <p:cNvSpPr>
                <a:spLocks/>
              </p:cNvSpPr>
              <p:nvPr/>
            </p:nvSpPr>
            <p:spPr bwMode="auto">
              <a:xfrm>
                <a:off x="3863" y="960"/>
                <a:ext cx="193" cy="217"/>
              </a:xfrm>
              <a:custGeom>
                <a:avLst/>
                <a:gdLst>
                  <a:gd name="T0" fmla="*/ 2 w 580"/>
                  <a:gd name="T1" fmla="*/ 8 h 651"/>
                  <a:gd name="T2" fmla="*/ 2 w 580"/>
                  <a:gd name="T3" fmla="*/ 8 h 651"/>
                  <a:gd name="T4" fmla="*/ 1 w 580"/>
                  <a:gd name="T5" fmla="*/ 8 h 651"/>
                  <a:gd name="T6" fmla="*/ 0 w 580"/>
                  <a:gd name="T7" fmla="*/ 6 h 651"/>
                  <a:gd name="T8" fmla="*/ 0 w 580"/>
                  <a:gd name="T9" fmla="*/ 4 h 651"/>
                  <a:gd name="T10" fmla="*/ 1 w 580"/>
                  <a:gd name="T11" fmla="*/ 2 h 651"/>
                  <a:gd name="T12" fmla="*/ 2 w 580"/>
                  <a:gd name="T13" fmla="*/ 0 h 651"/>
                  <a:gd name="T14" fmla="*/ 3 w 580"/>
                  <a:gd name="T15" fmla="*/ 0 h 651"/>
                  <a:gd name="T16" fmla="*/ 5 w 580"/>
                  <a:gd name="T17" fmla="*/ 0 h 651"/>
                  <a:gd name="T18" fmla="*/ 5 w 580"/>
                  <a:gd name="T19" fmla="*/ 1 h 651"/>
                  <a:gd name="T20" fmla="*/ 6 w 580"/>
                  <a:gd name="T21" fmla="*/ 2 h 651"/>
                  <a:gd name="T22" fmla="*/ 5 w 580"/>
                  <a:gd name="T23" fmla="*/ 4 h 651"/>
                  <a:gd name="T24" fmla="*/ 5 w 580"/>
                  <a:gd name="T25" fmla="*/ 5 h 651"/>
                  <a:gd name="T26" fmla="*/ 6 w 580"/>
                  <a:gd name="T27" fmla="*/ 6 h 651"/>
                  <a:gd name="T28" fmla="*/ 7 w 580"/>
                  <a:gd name="T29" fmla="*/ 7 h 651"/>
                  <a:gd name="T30" fmla="*/ 7 w 580"/>
                  <a:gd name="T31" fmla="*/ 7 h 651"/>
                  <a:gd name="T32" fmla="*/ 7 w 580"/>
                  <a:gd name="T33" fmla="*/ 7 h 651"/>
                  <a:gd name="T34" fmla="*/ 5 w 580"/>
                  <a:gd name="T35" fmla="*/ 6 h 651"/>
                  <a:gd name="T36" fmla="*/ 4 w 580"/>
                  <a:gd name="T37" fmla="*/ 7 h 651"/>
                  <a:gd name="T38" fmla="*/ 3 w 580"/>
                  <a:gd name="T39" fmla="*/ 8 h 651"/>
                  <a:gd name="T40" fmla="*/ 2 w 580"/>
                  <a:gd name="T41" fmla="*/ 8 h 6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0" h="651">
                    <a:moveTo>
                      <a:pt x="196" y="651"/>
                    </a:moveTo>
                    <a:lnTo>
                      <a:pt x="122" y="651"/>
                    </a:lnTo>
                    <a:lnTo>
                      <a:pt x="47" y="614"/>
                    </a:lnTo>
                    <a:lnTo>
                      <a:pt x="0" y="511"/>
                    </a:lnTo>
                    <a:lnTo>
                      <a:pt x="0" y="335"/>
                    </a:lnTo>
                    <a:lnTo>
                      <a:pt x="65" y="139"/>
                    </a:lnTo>
                    <a:lnTo>
                      <a:pt x="168" y="10"/>
                    </a:lnTo>
                    <a:lnTo>
                      <a:pt x="261" y="0"/>
                    </a:lnTo>
                    <a:lnTo>
                      <a:pt x="374" y="18"/>
                    </a:lnTo>
                    <a:lnTo>
                      <a:pt x="429" y="103"/>
                    </a:lnTo>
                    <a:lnTo>
                      <a:pt x="449" y="186"/>
                    </a:lnTo>
                    <a:lnTo>
                      <a:pt x="429" y="297"/>
                    </a:lnTo>
                    <a:lnTo>
                      <a:pt x="411" y="400"/>
                    </a:lnTo>
                    <a:lnTo>
                      <a:pt x="523" y="493"/>
                    </a:lnTo>
                    <a:lnTo>
                      <a:pt x="580" y="548"/>
                    </a:lnTo>
                    <a:lnTo>
                      <a:pt x="580" y="586"/>
                    </a:lnTo>
                    <a:lnTo>
                      <a:pt x="552" y="586"/>
                    </a:lnTo>
                    <a:lnTo>
                      <a:pt x="392" y="465"/>
                    </a:lnTo>
                    <a:lnTo>
                      <a:pt x="336" y="548"/>
                    </a:lnTo>
                    <a:lnTo>
                      <a:pt x="243" y="623"/>
                    </a:lnTo>
                    <a:lnTo>
                      <a:pt x="196" y="6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48" name="Freeform 64"/>
              <p:cNvSpPr>
                <a:spLocks/>
              </p:cNvSpPr>
              <p:nvPr/>
            </p:nvSpPr>
            <p:spPr bwMode="auto">
              <a:xfrm>
                <a:off x="3786" y="1536"/>
                <a:ext cx="158" cy="493"/>
              </a:xfrm>
              <a:custGeom>
                <a:avLst/>
                <a:gdLst>
                  <a:gd name="T0" fmla="*/ 2 w 472"/>
                  <a:gd name="T1" fmla="*/ 6 h 1477"/>
                  <a:gd name="T2" fmla="*/ 2 w 472"/>
                  <a:gd name="T3" fmla="*/ 4 h 1477"/>
                  <a:gd name="T4" fmla="*/ 2 w 472"/>
                  <a:gd name="T5" fmla="*/ 1 h 1477"/>
                  <a:gd name="T6" fmla="*/ 3 w 472"/>
                  <a:gd name="T7" fmla="*/ 0 h 1477"/>
                  <a:gd name="T8" fmla="*/ 4 w 472"/>
                  <a:gd name="T9" fmla="*/ 1 h 1477"/>
                  <a:gd name="T10" fmla="*/ 4 w 472"/>
                  <a:gd name="T11" fmla="*/ 3 h 1477"/>
                  <a:gd name="T12" fmla="*/ 4 w 472"/>
                  <a:gd name="T13" fmla="*/ 6 h 1477"/>
                  <a:gd name="T14" fmla="*/ 4 w 472"/>
                  <a:gd name="T15" fmla="*/ 9 h 1477"/>
                  <a:gd name="T16" fmla="*/ 3 w 472"/>
                  <a:gd name="T17" fmla="*/ 11 h 1477"/>
                  <a:gd name="T18" fmla="*/ 2 w 472"/>
                  <a:gd name="T19" fmla="*/ 14 h 1477"/>
                  <a:gd name="T20" fmla="*/ 1 w 472"/>
                  <a:gd name="T21" fmla="*/ 15 h 1477"/>
                  <a:gd name="T22" fmla="*/ 1 w 472"/>
                  <a:gd name="T23" fmla="*/ 16 h 1477"/>
                  <a:gd name="T24" fmla="*/ 3 w 472"/>
                  <a:gd name="T25" fmla="*/ 16 h 1477"/>
                  <a:gd name="T26" fmla="*/ 5 w 472"/>
                  <a:gd name="T27" fmla="*/ 16 h 1477"/>
                  <a:gd name="T28" fmla="*/ 6 w 472"/>
                  <a:gd name="T29" fmla="*/ 18 h 1477"/>
                  <a:gd name="T30" fmla="*/ 6 w 472"/>
                  <a:gd name="T31" fmla="*/ 18 h 1477"/>
                  <a:gd name="T32" fmla="*/ 4 w 472"/>
                  <a:gd name="T33" fmla="*/ 18 h 1477"/>
                  <a:gd name="T34" fmla="*/ 4 w 472"/>
                  <a:gd name="T35" fmla="*/ 18 h 1477"/>
                  <a:gd name="T36" fmla="*/ 2 w 472"/>
                  <a:gd name="T37" fmla="*/ 17 h 1477"/>
                  <a:gd name="T38" fmla="*/ 1 w 472"/>
                  <a:gd name="T39" fmla="*/ 16 h 1477"/>
                  <a:gd name="T40" fmla="*/ 0 w 472"/>
                  <a:gd name="T41" fmla="*/ 16 h 1477"/>
                  <a:gd name="T42" fmla="*/ 0 w 472"/>
                  <a:gd name="T43" fmla="*/ 15 h 1477"/>
                  <a:gd name="T44" fmla="*/ 1 w 472"/>
                  <a:gd name="T45" fmla="*/ 14 h 1477"/>
                  <a:gd name="T46" fmla="*/ 2 w 472"/>
                  <a:gd name="T47" fmla="*/ 13 h 1477"/>
                  <a:gd name="T48" fmla="*/ 3 w 472"/>
                  <a:gd name="T49" fmla="*/ 11 h 1477"/>
                  <a:gd name="T50" fmla="*/ 3 w 472"/>
                  <a:gd name="T51" fmla="*/ 9 h 1477"/>
                  <a:gd name="T52" fmla="*/ 3 w 472"/>
                  <a:gd name="T53" fmla="*/ 7 h 1477"/>
                  <a:gd name="T54" fmla="*/ 2 w 472"/>
                  <a:gd name="T55" fmla="*/ 5 h 1477"/>
                  <a:gd name="T56" fmla="*/ 2 w 472"/>
                  <a:gd name="T57" fmla="*/ 6 h 14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72" h="1477">
                    <a:moveTo>
                      <a:pt x="156" y="455"/>
                    </a:moveTo>
                    <a:lnTo>
                      <a:pt x="148" y="297"/>
                    </a:lnTo>
                    <a:lnTo>
                      <a:pt x="128" y="103"/>
                    </a:lnTo>
                    <a:lnTo>
                      <a:pt x="213" y="0"/>
                    </a:lnTo>
                    <a:lnTo>
                      <a:pt x="322" y="46"/>
                    </a:lnTo>
                    <a:lnTo>
                      <a:pt x="351" y="279"/>
                    </a:lnTo>
                    <a:lnTo>
                      <a:pt x="351" y="492"/>
                    </a:lnTo>
                    <a:lnTo>
                      <a:pt x="322" y="761"/>
                    </a:lnTo>
                    <a:lnTo>
                      <a:pt x="249" y="928"/>
                    </a:lnTo>
                    <a:lnTo>
                      <a:pt x="193" y="1096"/>
                    </a:lnTo>
                    <a:lnTo>
                      <a:pt x="119" y="1207"/>
                    </a:lnTo>
                    <a:lnTo>
                      <a:pt x="119" y="1253"/>
                    </a:lnTo>
                    <a:lnTo>
                      <a:pt x="249" y="1281"/>
                    </a:lnTo>
                    <a:lnTo>
                      <a:pt x="361" y="1327"/>
                    </a:lnTo>
                    <a:lnTo>
                      <a:pt x="472" y="1430"/>
                    </a:lnTo>
                    <a:lnTo>
                      <a:pt x="444" y="1457"/>
                    </a:lnTo>
                    <a:lnTo>
                      <a:pt x="351" y="1477"/>
                    </a:lnTo>
                    <a:lnTo>
                      <a:pt x="286" y="1439"/>
                    </a:lnTo>
                    <a:lnTo>
                      <a:pt x="166" y="1346"/>
                    </a:lnTo>
                    <a:lnTo>
                      <a:pt x="63" y="1291"/>
                    </a:lnTo>
                    <a:lnTo>
                      <a:pt x="8" y="1281"/>
                    </a:lnTo>
                    <a:lnTo>
                      <a:pt x="0" y="1216"/>
                    </a:lnTo>
                    <a:lnTo>
                      <a:pt x="73" y="1114"/>
                    </a:lnTo>
                    <a:lnTo>
                      <a:pt x="148" y="1030"/>
                    </a:lnTo>
                    <a:lnTo>
                      <a:pt x="203" y="900"/>
                    </a:lnTo>
                    <a:lnTo>
                      <a:pt x="231" y="742"/>
                    </a:lnTo>
                    <a:lnTo>
                      <a:pt x="213" y="595"/>
                    </a:lnTo>
                    <a:lnTo>
                      <a:pt x="166" y="409"/>
                    </a:lnTo>
                    <a:lnTo>
                      <a:pt x="156" y="4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449" name="Freeform 65"/>
              <p:cNvSpPr>
                <a:spLocks/>
              </p:cNvSpPr>
              <p:nvPr/>
            </p:nvSpPr>
            <p:spPr bwMode="auto">
              <a:xfrm>
                <a:off x="3919" y="1555"/>
                <a:ext cx="149" cy="461"/>
              </a:xfrm>
              <a:custGeom>
                <a:avLst/>
                <a:gdLst>
                  <a:gd name="T0" fmla="*/ 2 w 446"/>
                  <a:gd name="T1" fmla="*/ 0 h 1384"/>
                  <a:gd name="T2" fmla="*/ 3 w 446"/>
                  <a:gd name="T3" fmla="*/ 1 h 1384"/>
                  <a:gd name="T4" fmla="*/ 3 w 446"/>
                  <a:gd name="T5" fmla="*/ 1 h 1384"/>
                  <a:gd name="T6" fmla="*/ 3 w 446"/>
                  <a:gd name="T7" fmla="*/ 3 h 1384"/>
                  <a:gd name="T8" fmla="*/ 4 w 446"/>
                  <a:gd name="T9" fmla="*/ 6 h 1384"/>
                  <a:gd name="T10" fmla="*/ 3 w 446"/>
                  <a:gd name="T11" fmla="*/ 10 h 1384"/>
                  <a:gd name="T12" fmla="*/ 2 w 446"/>
                  <a:gd name="T13" fmla="*/ 13 h 1384"/>
                  <a:gd name="T14" fmla="*/ 2 w 446"/>
                  <a:gd name="T15" fmla="*/ 14 h 1384"/>
                  <a:gd name="T16" fmla="*/ 2 w 446"/>
                  <a:gd name="T17" fmla="*/ 15 h 1384"/>
                  <a:gd name="T18" fmla="*/ 4 w 446"/>
                  <a:gd name="T19" fmla="*/ 15 h 1384"/>
                  <a:gd name="T20" fmla="*/ 5 w 446"/>
                  <a:gd name="T21" fmla="*/ 16 h 1384"/>
                  <a:gd name="T22" fmla="*/ 6 w 446"/>
                  <a:gd name="T23" fmla="*/ 16 h 1384"/>
                  <a:gd name="T24" fmla="*/ 5 w 446"/>
                  <a:gd name="T25" fmla="*/ 17 h 1384"/>
                  <a:gd name="T26" fmla="*/ 3 w 446"/>
                  <a:gd name="T27" fmla="*/ 17 h 1384"/>
                  <a:gd name="T28" fmla="*/ 3 w 446"/>
                  <a:gd name="T29" fmla="*/ 16 h 1384"/>
                  <a:gd name="T30" fmla="*/ 2 w 446"/>
                  <a:gd name="T31" fmla="*/ 16 h 1384"/>
                  <a:gd name="T32" fmla="*/ 1 w 446"/>
                  <a:gd name="T33" fmla="*/ 15 h 1384"/>
                  <a:gd name="T34" fmla="*/ 0 w 446"/>
                  <a:gd name="T35" fmla="*/ 15 h 1384"/>
                  <a:gd name="T36" fmla="*/ 0 w 446"/>
                  <a:gd name="T37" fmla="*/ 14 h 1384"/>
                  <a:gd name="T38" fmla="*/ 1 w 446"/>
                  <a:gd name="T39" fmla="*/ 13 h 1384"/>
                  <a:gd name="T40" fmla="*/ 2 w 446"/>
                  <a:gd name="T41" fmla="*/ 12 h 1384"/>
                  <a:gd name="T42" fmla="*/ 2 w 446"/>
                  <a:gd name="T43" fmla="*/ 10 h 1384"/>
                  <a:gd name="T44" fmla="*/ 3 w 446"/>
                  <a:gd name="T45" fmla="*/ 8 h 1384"/>
                  <a:gd name="T46" fmla="*/ 2 w 446"/>
                  <a:gd name="T47" fmla="*/ 6 h 1384"/>
                  <a:gd name="T48" fmla="*/ 2 w 446"/>
                  <a:gd name="T49" fmla="*/ 4 h 1384"/>
                  <a:gd name="T50" fmla="*/ 1 w 446"/>
                  <a:gd name="T51" fmla="*/ 3 h 1384"/>
                  <a:gd name="T52" fmla="*/ 1 w 446"/>
                  <a:gd name="T53" fmla="*/ 1 h 1384"/>
                  <a:gd name="T54" fmla="*/ 2 w 446"/>
                  <a:gd name="T55" fmla="*/ 0 h 13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46" h="1384">
                    <a:moveTo>
                      <a:pt x="131" y="0"/>
                    </a:moveTo>
                    <a:lnTo>
                      <a:pt x="214" y="46"/>
                    </a:lnTo>
                    <a:lnTo>
                      <a:pt x="242" y="111"/>
                    </a:lnTo>
                    <a:lnTo>
                      <a:pt x="280" y="279"/>
                    </a:lnTo>
                    <a:lnTo>
                      <a:pt x="289" y="501"/>
                    </a:lnTo>
                    <a:lnTo>
                      <a:pt x="260" y="807"/>
                    </a:lnTo>
                    <a:lnTo>
                      <a:pt x="177" y="1021"/>
                    </a:lnTo>
                    <a:lnTo>
                      <a:pt x="131" y="1114"/>
                    </a:lnTo>
                    <a:lnTo>
                      <a:pt x="131" y="1198"/>
                    </a:lnTo>
                    <a:lnTo>
                      <a:pt x="317" y="1254"/>
                    </a:lnTo>
                    <a:lnTo>
                      <a:pt x="438" y="1309"/>
                    </a:lnTo>
                    <a:lnTo>
                      <a:pt x="446" y="1337"/>
                    </a:lnTo>
                    <a:lnTo>
                      <a:pt x="400" y="1384"/>
                    </a:lnTo>
                    <a:lnTo>
                      <a:pt x="280" y="1384"/>
                    </a:lnTo>
                    <a:lnTo>
                      <a:pt x="214" y="1327"/>
                    </a:lnTo>
                    <a:lnTo>
                      <a:pt x="141" y="1282"/>
                    </a:lnTo>
                    <a:lnTo>
                      <a:pt x="74" y="1226"/>
                    </a:lnTo>
                    <a:lnTo>
                      <a:pt x="0" y="1198"/>
                    </a:lnTo>
                    <a:lnTo>
                      <a:pt x="9" y="1161"/>
                    </a:lnTo>
                    <a:lnTo>
                      <a:pt x="74" y="1086"/>
                    </a:lnTo>
                    <a:lnTo>
                      <a:pt x="141" y="985"/>
                    </a:lnTo>
                    <a:lnTo>
                      <a:pt x="196" y="845"/>
                    </a:lnTo>
                    <a:lnTo>
                      <a:pt x="214" y="669"/>
                    </a:lnTo>
                    <a:lnTo>
                      <a:pt x="196" y="473"/>
                    </a:lnTo>
                    <a:lnTo>
                      <a:pt x="141" y="315"/>
                    </a:lnTo>
                    <a:lnTo>
                      <a:pt x="84" y="241"/>
                    </a:lnTo>
                    <a:lnTo>
                      <a:pt x="48" y="121"/>
                    </a:lnTo>
                    <a:lnTo>
                      <a:pt x="1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0443" name="Freeform 66"/>
            <p:cNvSpPr>
              <a:spLocks/>
            </p:cNvSpPr>
            <p:nvPr/>
          </p:nvSpPr>
          <p:spPr bwMode="auto">
            <a:xfrm>
              <a:off x="3900" y="1222"/>
              <a:ext cx="131" cy="277"/>
            </a:xfrm>
            <a:custGeom>
              <a:avLst/>
              <a:gdLst>
                <a:gd name="T0" fmla="*/ 0 w 392"/>
                <a:gd name="T1" fmla="*/ 0 h 832"/>
                <a:gd name="T2" fmla="*/ 1 w 392"/>
                <a:gd name="T3" fmla="*/ 0 h 832"/>
                <a:gd name="T4" fmla="*/ 2 w 392"/>
                <a:gd name="T5" fmla="*/ 0 h 832"/>
                <a:gd name="T6" fmla="*/ 1 w 392"/>
                <a:gd name="T7" fmla="*/ 2 h 832"/>
                <a:gd name="T8" fmla="*/ 4 w 392"/>
                <a:gd name="T9" fmla="*/ 7 h 832"/>
                <a:gd name="T10" fmla="*/ 5 w 392"/>
                <a:gd name="T11" fmla="*/ 8 h 832"/>
                <a:gd name="T12" fmla="*/ 4 w 392"/>
                <a:gd name="T13" fmla="*/ 10 h 832"/>
                <a:gd name="T14" fmla="*/ 3 w 392"/>
                <a:gd name="T15" fmla="*/ 9 h 832"/>
                <a:gd name="T16" fmla="*/ 3 w 392"/>
                <a:gd name="T17" fmla="*/ 7 h 832"/>
                <a:gd name="T18" fmla="*/ 1 w 392"/>
                <a:gd name="T19" fmla="*/ 2 h 832"/>
                <a:gd name="T20" fmla="*/ 0 w 392"/>
                <a:gd name="T21" fmla="*/ 0 h 8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832">
                  <a:moveTo>
                    <a:pt x="0" y="28"/>
                  </a:moveTo>
                  <a:lnTo>
                    <a:pt x="75" y="0"/>
                  </a:lnTo>
                  <a:lnTo>
                    <a:pt x="131" y="10"/>
                  </a:lnTo>
                  <a:lnTo>
                    <a:pt x="112" y="141"/>
                  </a:lnTo>
                  <a:lnTo>
                    <a:pt x="355" y="551"/>
                  </a:lnTo>
                  <a:lnTo>
                    <a:pt x="392" y="672"/>
                  </a:lnTo>
                  <a:lnTo>
                    <a:pt x="355" y="832"/>
                  </a:lnTo>
                  <a:lnTo>
                    <a:pt x="243" y="729"/>
                  </a:lnTo>
                  <a:lnTo>
                    <a:pt x="224" y="588"/>
                  </a:lnTo>
                  <a:lnTo>
                    <a:pt x="85" y="131"/>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0439" name="AutoShape 67"/>
          <p:cNvSpPr>
            <a:spLocks noChangeArrowheads="1"/>
          </p:cNvSpPr>
          <p:nvPr/>
        </p:nvSpPr>
        <p:spPr bwMode="auto">
          <a:xfrm>
            <a:off x="5029200" y="990600"/>
            <a:ext cx="3733800" cy="1066800"/>
          </a:xfrm>
          <a:prstGeom prst="wedgeRoundRectCallout">
            <a:avLst>
              <a:gd name="adj1" fmla="val -7227"/>
              <a:gd name="adj2" fmla="val 76042"/>
              <a:gd name="adj3" fmla="val 16667"/>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When an orifice meter is used, the calculations in yellow are performed.  Typically, they are </a:t>
            </a:r>
            <a:r>
              <a:rPr kumimoji="0" lang="en-US" altLang="en-US" sz="1400" b="1" i="0" u="sng" strike="noStrike" kern="1200" cap="none" spc="0" normalizeH="0" baseline="0" noProof="0">
                <a:ln>
                  <a:noFill/>
                </a:ln>
                <a:solidFill>
                  <a:srgbClr val="000000"/>
                </a:solidFill>
                <a:effectLst/>
                <a:uLnTx/>
                <a:uFillTx/>
                <a:latin typeface="Times New Roman" panose="02020603050405020304" pitchFamily="18" charset="0"/>
                <a:ea typeface="+mn-ea"/>
                <a:cs typeface="+mn-cs"/>
              </a:rPr>
              <a:t>not shown</a:t>
            </a: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on a process drawing.</a:t>
            </a:r>
          </a:p>
        </p:txBody>
      </p:sp>
      <p:sp>
        <p:nvSpPr>
          <p:cNvPr id="60441" name="Text Box 69"/>
          <p:cNvSpPr txBox="1">
            <a:spLocks noChangeArrowheads="1"/>
          </p:cNvSpPr>
          <p:nvPr/>
        </p:nvSpPr>
        <p:spPr bwMode="auto">
          <a:xfrm>
            <a:off x="885825" y="5424488"/>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liquid</a:t>
            </a:r>
          </a:p>
        </p:txBody>
      </p:sp>
    </p:spTree>
    <p:extLst>
      <p:ext uri="{BB962C8B-B14F-4D97-AF65-F5344CB8AC3E}">
        <p14:creationId xmlns:p14="http://schemas.microsoft.com/office/powerpoint/2010/main" val="30644294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
          <p:cNvGrpSpPr>
            <a:grpSpLocks/>
          </p:cNvGrpSpPr>
          <p:nvPr/>
        </p:nvGrpSpPr>
        <p:grpSpPr bwMode="auto">
          <a:xfrm>
            <a:off x="2743200" y="1143000"/>
            <a:ext cx="3657600" cy="1524000"/>
            <a:chOff x="1536" y="2793"/>
            <a:chExt cx="1543" cy="904"/>
          </a:xfrm>
        </p:grpSpPr>
        <p:pic>
          <p:nvPicPr>
            <p:cNvPr id="62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2793"/>
              <a:ext cx="1543" cy="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84" name="Freeform 4"/>
            <p:cNvSpPr>
              <a:spLocks/>
            </p:cNvSpPr>
            <p:nvPr/>
          </p:nvSpPr>
          <p:spPr bwMode="auto">
            <a:xfrm>
              <a:off x="1591" y="3168"/>
              <a:ext cx="1134" cy="175"/>
            </a:xfrm>
            <a:custGeom>
              <a:avLst/>
              <a:gdLst>
                <a:gd name="T0" fmla="*/ 0 w 920"/>
                <a:gd name="T1" fmla="*/ 342 h 131"/>
                <a:gd name="T2" fmla="*/ 195 w 920"/>
                <a:gd name="T3" fmla="*/ 407 h 131"/>
                <a:gd name="T4" fmla="*/ 635 w 920"/>
                <a:gd name="T5" fmla="*/ 293 h 131"/>
                <a:gd name="T6" fmla="*/ 844 w 920"/>
                <a:gd name="T7" fmla="*/ 116 h 131"/>
                <a:gd name="T8" fmla="*/ 991 w 920"/>
                <a:gd name="T9" fmla="*/ 31 h 131"/>
                <a:gd name="T10" fmla="*/ 1347 w 920"/>
                <a:gd name="T11" fmla="*/ 1 h 131"/>
                <a:gd name="T12" fmla="*/ 1516 w 920"/>
                <a:gd name="T13" fmla="*/ 59 h 131"/>
                <a:gd name="T14" fmla="*/ 1853 w 920"/>
                <a:gd name="T15" fmla="*/ 350 h 131"/>
                <a:gd name="T16" fmla="*/ 2124 w 920"/>
                <a:gd name="T17" fmla="*/ 378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0" h="131">
                  <a:moveTo>
                    <a:pt x="0" y="108"/>
                  </a:moveTo>
                  <a:cubicBezTo>
                    <a:pt x="19" y="119"/>
                    <a:pt x="38" y="131"/>
                    <a:pt x="84" y="128"/>
                  </a:cubicBezTo>
                  <a:cubicBezTo>
                    <a:pt x="130" y="125"/>
                    <a:pt x="228" y="107"/>
                    <a:pt x="275" y="92"/>
                  </a:cubicBezTo>
                  <a:cubicBezTo>
                    <a:pt x="322" y="77"/>
                    <a:pt x="340" y="51"/>
                    <a:pt x="366" y="37"/>
                  </a:cubicBezTo>
                  <a:cubicBezTo>
                    <a:pt x="392" y="23"/>
                    <a:pt x="393" y="16"/>
                    <a:pt x="429" y="10"/>
                  </a:cubicBezTo>
                  <a:cubicBezTo>
                    <a:pt x="465" y="4"/>
                    <a:pt x="546" y="0"/>
                    <a:pt x="584" y="1"/>
                  </a:cubicBezTo>
                  <a:cubicBezTo>
                    <a:pt x="622" y="2"/>
                    <a:pt x="621" y="1"/>
                    <a:pt x="657" y="19"/>
                  </a:cubicBezTo>
                  <a:cubicBezTo>
                    <a:pt x="693" y="37"/>
                    <a:pt x="758" y="93"/>
                    <a:pt x="802" y="110"/>
                  </a:cubicBezTo>
                  <a:cubicBezTo>
                    <a:pt x="846" y="127"/>
                    <a:pt x="897" y="118"/>
                    <a:pt x="920" y="11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485" name="Freeform 5"/>
            <p:cNvSpPr>
              <a:spLocks/>
            </p:cNvSpPr>
            <p:nvPr/>
          </p:nvSpPr>
          <p:spPr bwMode="auto">
            <a:xfrm flipV="1">
              <a:off x="1613" y="2874"/>
              <a:ext cx="1134" cy="175"/>
            </a:xfrm>
            <a:custGeom>
              <a:avLst/>
              <a:gdLst>
                <a:gd name="T0" fmla="*/ 0 w 920"/>
                <a:gd name="T1" fmla="*/ 342 h 131"/>
                <a:gd name="T2" fmla="*/ 195 w 920"/>
                <a:gd name="T3" fmla="*/ 407 h 131"/>
                <a:gd name="T4" fmla="*/ 635 w 920"/>
                <a:gd name="T5" fmla="*/ 293 h 131"/>
                <a:gd name="T6" fmla="*/ 844 w 920"/>
                <a:gd name="T7" fmla="*/ 116 h 131"/>
                <a:gd name="T8" fmla="*/ 991 w 920"/>
                <a:gd name="T9" fmla="*/ 31 h 131"/>
                <a:gd name="T10" fmla="*/ 1347 w 920"/>
                <a:gd name="T11" fmla="*/ 1 h 131"/>
                <a:gd name="T12" fmla="*/ 1516 w 920"/>
                <a:gd name="T13" fmla="*/ 59 h 131"/>
                <a:gd name="T14" fmla="*/ 1853 w 920"/>
                <a:gd name="T15" fmla="*/ 350 h 131"/>
                <a:gd name="T16" fmla="*/ 2124 w 920"/>
                <a:gd name="T17" fmla="*/ 378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0" h="131">
                  <a:moveTo>
                    <a:pt x="0" y="108"/>
                  </a:moveTo>
                  <a:cubicBezTo>
                    <a:pt x="19" y="119"/>
                    <a:pt x="38" y="131"/>
                    <a:pt x="84" y="128"/>
                  </a:cubicBezTo>
                  <a:cubicBezTo>
                    <a:pt x="130" y="125"/>
                    <a:pt x="228" y="107"/>
                    <a:pt x="275" y="92"/>
                  </a:cubicBezTo>
                  <a:cubicBezTo>
                    <a:pt x="322" y="77"/>
                    <a:pt x="340" y="51"/>
                    <a:pt x="366" y="37"/>
                  </a:cubicBezTo>
                  <a:cubicBezTo>
                    <a:pt x="392" y="23"/>
                    <a:pt x="393" y="16"/>
                    <a:pt x="429" y="10"/>
                  </a:cubicBezTo>
                  <a:cubicBezTo>
                    <a:pt x="465" y="4"/>
                    <a:pt x="546" y="0"/>
                    <a:pt x="584" y="1"/>
                  </a:cubicBezTo>
                  <a:cubicBezTo>
                    <a:pt x="622" y="2"/>
                    <a:pt x="621" y="1"/>
                    <a:pt x="657" y="19"/>
                  </a:cubicBezTo>
                  <a:cubicBezTo>
                    <a:pt x="693" y="37"/>
                    <a:pt x="758" y="93"/>
                    <a:pt x="802" y="110"/>
                  </a:cubicBezTo>
                  <a:cubicBezTo>
                    <a:pt x="846" y="127"/>
                    <a:pt x="897" y="118"/>
                    <a:pt x="920" y="11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62467" name="Group 6"/>
          <p:cNvGrpSpPr>
            <a:grpSpLocks/>
          </p:cNvGrpSpPr>
          <p:nvPr/>
        </p:nvGrpSpPr>
        <p:grpSpPr bwMode="auto">
          <a:xfrm>
            <a:off x="1066800" y="2743200"/>
            <a:ext cx="7315200" cy="901700"/>
            <a:chOff x="96" y="1968"/>
            <a:chExt cx="4608" cy="568"/>
          </a:xfrm>
        </p:grpSpPr>
        <p:pic>
          <p:nvPicPr>
            <p:cNvPr id="62481" name="Picture 7" descr="http://www.pc-education.mcmaster.ca/instrumentation/images/Orifice_eq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 y="1968"/>
              <a:ext cx="2688"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2" name="Text Box 8"/>
            <p:cNvSpPr txBox="1">
              <a:spLocks noChangeArrowheads="1"/>
            </p:cNvSpPr>
            <p:nvPr/>
          </p:nvSpPr>
          <p:spPr bwMode="auto">
            <a:xfrm>
              <a:off x="96" y="2016"/>
              <a:ext cx="14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Unicode MS" panose="020B0604020202020204" pitchFamily="34" charset="-128"/>
                  <a:ea typeface="+mn-ea"/>
                  <a:cs typeface="+mn-cs"/>
                </a:rPr>
                <a:t>General meter  eqn.</a:t>
              </a:r>
            </a:p>
          </p:txBody>
        </p:sp>
      </p:grpSp>
      <p:sp>
        <p:nvSpPr>
          <p:cNvPr id="62468" name="Text Box 9"/>
          <p:cNvSpPr txBox="1">
            <a:spLocks noChangeArrowheads="1"/>
          </p:cNvSpPr>
          <p:nvPr/>
        </p:nvSpPr>
        <p:spPr bwMode="auto">
          <a:xfrm>
            <a:off x="6934200" y="1143000"/>
            <a:ext cx="1981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v = velocity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 = volumetric flow rate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  =  frictional losses</a:t>
            </a:r>
          </a:p>
          <a:p>
            <a:pPr marL="0" marR="0" lvl="0" indent="0" algn="l" defTabSz="914400" rtl="0" eaLnBrk="1" fontAlgn="base" latinLnBrk="0" hangingPunct="1">
              <a:lnSpc>
                <a:spcPct val="100000"/>
              </a:lnSpc>
              <a:spcBef>
                <a:spcPct val="50000"/>
              </a:spcBef>
              <a:spcAft>
                <a:spcPct val="0"/>
              </a:spcAft>
              <a:buClrTx/>
              <a:buSzTx/>
              <a:buFont typeface="Symbol" panose="05050102010706020507" pitchFamily="18" charset="2"/>
              <a:buChar char="r"/>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 density</a:t>
            </a:r>
          </a:p>
          <a:p>
            <a:pPr marL="0" marR="0" lvl="0" indent="0" algn="l" defTabSz="914400" rtl="0" eaLnBrk="1" fontAlgn="base" latinLnBrk="0" hangingPunct="1">
              <a:lnSpc>
                <a:spcPct val="100000"/>
              </a:lnSpc>
              <a:spcBef>
                <a:spcPct val="50000"/>
              </a:spcBef>
              <a:spcAft>
                <a:spcPct val="0"/>
              </a:spcAft>
              <a:buClrTx/>
              <a:buSzTx/>
              <a:buFont typeface="Symbol" panose="05050102010706020507" pitchFamily="18" charset="2"/>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 cross sectional area</a:t>
            </a:r>
          </a:p>
        </p:txBody>
      </p:sp>
      <p:pic>
        <p:nvPicPr>
          <p:cNvPr id="62469" name="Picture 10" descr="C:\Program Files\Microsoft Office\Clipart\corpbas\j0078625.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1219200"/>
            <a:ext cx="44291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AutoShape 11"/>
          <p:cNvSpPr>
            <a:spLocks noChangeArrowheads="1"/>
          </p:cNvSpPr>
          <p:nvPr/>
        </p:nvSpPr>
        <p:spPr bwMode="auto">
          <a:xfrm>
            <a:off x="1066800" y="1219200"/>
            <a:ext cx="1295400" cy="685800"/>
          </a:xfrm>
          <a:prstGeom prst="wedgeRoundRectCallout">
            <a:avLst>
              <a:gd name="adj1" fmla="val -65074"/>
              <a:gd name="adj2" fmla="val -8796"/>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Relate the pressure drop to the flow rate</a:t>
            </a:r>
          </a:p>
        </p:txBody>
      </p:sp>
      <p:sp>
        <p:nvSpPr>
          <p:cNvPr id="62471" name="Line 12"/>
          <p:cNvSpPr>
            <a:spLocks noChangeShapeType="1"/>
          </p:cNvSpPr>
          <p:nvPr/>
        </p:nvSpPr>
        <p:spPr bwMode="auto">
          <a:xfrm>
            <a:off x="1828800" y="36068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472" name="Line 13"/>
          <p:cNvSpPr>
            <a:spLocks noChangeShapeType="1"/>
          </p:cNvSpPr>
          <p:nvPr/>
        </p:nvSpPr>
        <p:spPr bwMode="auto">
          <a:xfrm>
            <a:off x="1828800" y="5969000"/>
            <a:ext cx="464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473" name="Text Box 14"/>
          <p:cNvSpPr txBox="1">
            <a:spLocks noChangeArrowheads="1"/>
          </p:cNvSpPr>
          <p:nvPr/>
        </p:nvSpPr>
        <p:spPr bwMode="auto">
          <a:xfrm>
            <a:off x="304800" y="4445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mn-ea"/>
                <a:cs typeface="+mn-cs"/>
              </a:rPr>
              <a:t>meter</a:t>
            </a:r>
          </a:p>
        </p:txBody>
      </p:sp>
      <p:sp>
        <p:nvSpPr>
          <p:cNvPr id="62474" name="Freeform 15"/>
          <p:cNvSpPr>
            <a:spLocks/>
          </p:cNvSpPr>
          <p:nvPr/>
        </p:nvSpPr>
        <p:spPr bwMode="auto">
          <a:xfrm>
            <a:off x="1828800" y="4114800"/>
            <a:ext cx="4572000" cy="1854200"/>
          </a:xfrm>
          <a:custGeom>
            <a:avLst/>
            <a:gdLst>
              <a:gd name="T0" fmla="*/ 0 w 2880"/>
              <a:gd name="T1" fmla="*/ 2147483646 h 1168"/>
              <a:gd name="T2" fmla="*/ 2147483646 w 2880"/>
              <a:gd name="T3" fmla="*/ 2147483646 h 1168"/>
              <a:gd name="T4" fmla="*/ 2147483646 w 2880"/>
              <a:gd name="T5" fmla="*/ 2147483646 h 1168"/>
              <a:gd name="T6" fmla="*/ 2147483646 w 2880"/>
              <a:gd name="T7" fmla="*/ 2147483646 h 1168"/>
              <a:gd name="T8" fmla="*/ 2147483646 w 2880"/>
              <a:gd name="T9" fmla="*/ 2147483646 h 1168"/>
              <a:gd name="T10" fmla="*/ 2147483646 w 2880"/>
              <a:gd name="T11" fmla="*/ 2147483646 h 1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0" h="1168">
                <a:moveTo>
                  <a:pt x="0" y="1168"/>
                </a:moveTo>
                <a:cubicBezTo>
                  <a:pt x="80" y="876"/>
                  <a:pt x="160" y="584"/>
                  <a:pt x="288" y="400"/>
                </a:cubicBezTo>
                <a:cubicBezTo>
                  <a:pt x="416" y="216"/>
                  <a:pt x="536" y="128"/>
                  <a:pt x="768" y="64"/>
                </a:cubicBezTo>
                <a:cubicBezTo>
                  <a:pt x="1000" y="0"/>
                  <a:pt x="1384" y="24"/>
                  <a:pt x="1680" y="16"/>
                </a:cubicBezTo>
                <a:cubicBezTo>
                  <a:pt x="1976" y="8"/>
                  <a:pt x="2344" y="16"/>
                  <a:pt x="2544" y="16"/>
                </a:cubicBezTo>
                <a:cubicBezTo>
                  <a:pt x="2744" y="16"/>
                  <a:pt x="2812" y="16"/>
                  <a:pt x="2880" y="1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475" name="Text Box 16"/>
          <p:cNvSpPr txBox="1">
            <a:spLocks noChangeArrowheads="1"/>
          </p:cNvSpPr>
          <p:nvPr/>
        </p:nvSpPr>
        <p:spPr bwMode="auto">
          <a:xfrm>
            <a:off x="2895600" y="6197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Reynolds number</a:t>
            </a:r>
          </a:p>
        </p:txBody>
      </p:sp>
      <p:grpSp>
        <p:nvGrpSpPr>
          <p:cNvPr id="91153" name="Group 17"/>
          <p:cNvGrpSpPr>
            <a:grpSpLocks/>
          </p:cNvGrpSpPr>
          <p:nvPr/>
        </p:nvGrpSpPr>
        <p:grpSpPr bwMode="auto">
          <a:xfrm>
            <a:off x="3200400" y="3530600"/>
            <a:ext cx="4792663" cy="2438400"/>
            <a:chOff x="2160" y="1936"/>
            <a:chExt cx="3019" cy="1536"/>
          </a:xfrm>
        </p:grpSpPr>
        <p:sp>
          <p:nvSpPr>
            <p:cNvPr id="62478" name="Line 18"/>
            <p:cNvSpPr>
              <a:spLocks noChangeShapeType="1"/>
            </p:cNvSpPr>
            <p:nvPr/>
          </p:nvSpPr>
          <p:spPr bwMode="auto">
            <a:xfrm flipV="1">
              <a:off x="2160" y="1936"/>
              <a:ext cx="0" cy="1536"/>
            </a:xfrm>
            <a:prstGeom prst="line">
              <a:avLst/>
            </a:prstGeom>
            <a:noFill/>
            <a:ln w="952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479" name="Line 19"/>
            <p:cNvSpPr>
              <a:spLocks noChangeShapeType="1"/>
            </p:cNvSpPr>
            <p:nvPr/>
          </p:nvSpPr>
          <p:spPr bwMode="auto">
            <a:xfrm>
              <a:off x="2160" y="2880"/>
              <a:ext cx="288"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480" name="Text Box 20"/>
            <p:cNvSpPr txBox="1">
              <a:spLocks noChangeArrowheads="1"/>
            </p:cNvSpPr>
            <p:nvPr/>
          </p:nvSpPr>
          <p:spPr bwMode="auto">
            <a:xfrm>
              <a:off x="2443" y="2478"/>
              <a:ext cx="2736" cy="756"/>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We assume that the meter coefficient is constant.  The flow accuracy is acceptable only for higher values of flow, typically 25-100% of the maximum for an orifice</a:t>
              </a:r>
            </a:p>
          </p:txBody>
        </p:sp>
      </p:grpSp>
    </p:spTree>
    <p:extLst>
      <p:ext uri="{BB962C8B-B14F-4D97-AF65-F5344CB8AC3E}">
        <p14:creationId xmlns:p14="http://schemas.microsoft.com/office/powerpoint/2010/main" val="2475012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1153"/>
                                        </p:tgtEl>
                                        <p:attrNameLst>
                                          <p:attrName>style.visibility</p:attrName>
                                        </p:attrNameLst>
                                      </p:cBhvr>
                                      <p:to>
                                        <p:strVal val="visible"/>
                                      </p:to>
                                    </p:set>
                                    <p:anim calcmode="lin" valueType="num">
                                      <p:cBhvr additive="base">
                                        <p:cTn id="7" dur="500" fill="hold"/>
                                        <p:tgtEl>
                                          <p:spTgt spid="91153"/>
                                        </p:tgtEl>
                                        <p:attrNameLst>
                                          <p:attrName>ppt_x</p:attrName>
                                        </p:attrNameLst>
                                      </p:cBhvr>
                                      <p:tavLst>
                                        <p:tav tm="0">
                                          <p:val>
                                            <p:strVal val="1+#ppt_w/2"/>
                                          </p:val>
                                        </p:tav>
                                        <p:tav tm="100000">
                                          <p:val>
                                            <p:strVal val="#ppt_x"/>
                                          </p:val>
                                        </p:tav>
                                      </p:tavLst>
                                    </p:anim>
                                    <p:anim calcmode="lin" valueType="num">
                                      <p:cBhvr additive="base">
                                        <p:cTn id="8" dur="500" fill="hold"/>
                                        <p:tgtEl>
                                          <p:spTgt spid="91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Line 2"/>
          <p:cNvSpPr>
            <a:spLocks noChangeShapeType="1"/>
          </p:cNvSpPr>
          <p:nvPr/>
        </p:nvSpPr>
        <p:spPr bwMode="auto">
          <a:xfrm>
            <a:off x="1143000" y="3429000"/>
            <a:ext cx="0" cy="266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15" name="Line 3"/>
          <p:cNvSpPr>
            <a:spLocks noChangeShapeType="1"/>
          </p:cNvSpPr>
          <p:nvPr/>
        </p:nvSpPr>
        <p:spPr bwMode="auto">
          <a:xfrm>
            <a:off x="1143000" y="6096000"/>
            <a:ext cx="3810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16" name="Freeform 4"/>
          <p:cNvSpPr>
            <a:spLocks/>
          </p:cNvSpPr>
          <p:nvPr/>
        </p:nvSpPr>
        <p:spPr bwMode="auto">
          <a:xfrm>
            <a:off x="1143000" y="3810000"/>
            <a:ext cx="3732213" cy="1435100"/>
          </a:xfrm>
          <a:custGeom>
            <a:avLst/>
            <a:gdLst>
              <a:gd name="T0" fmla="*/ 0 w 2399"/>
              <a:gd name="T1" fmla="*/ 2147483646 h 904"/>
              <a:gd name="T2" fmla="*/ 2147483646 w 2399"/>
              <a:gd name="T3" fmla="*/ 2147483646 h 904"/>
              <a:gd name="T4" fmla="*/ 2147483646 w 2399"/>
              <a:gd name="T5" fmla="*/ 2147483646 h 904"/>
              <a:gd name="T6" fmla="*/ 2147483646 w 2399"/>
              <a:gd name="T7" fmla="*/ 2147483646 h 904"/>
              <a:gd name="T8" fmla="*/ 2147483646 w 2399"/>
              <a:gd name="T9" fmla="*/ 2147483646 h 904"/>
              <a:gd name="T10" fmla="*/ 2147483646 w 2399"/>
              <a:gd name="T11" fmla="*/ 2147483646 h 904"/>
              <a:gd name="T12" fmla="*/ 2147483646 w 2399"/>
              <a:gd name="T13" fmla="*/ 2147483646 h 904"/>
              <a:gd name="T14" fmla="*/ 2147483646 w 2399"/>
              <a:gd name="T15" fmla="*/ 2147483646 h 904"/>
              <a:gd name="T16" fmla="*/ 2147483646 w 2399"/>
              <a:gd name="T17" fmla="*/ 2147483646 h 904"/>
              <a:gd name="T18" fmla="*/ 2147483646 w 2399"/>
              <a:gd name="T19" fmla="*/ 2147483646 h 904"/>
              <a:gd name="T20" fmla="*/ 2147483646 w 2399"/>
              <a:gd name="T21" fmla="*/ 2147483646 h 9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99" h="904">
                <a:moveTo>
                  <a:pt x="0" y="40"/>
                </a:moveTo>
                <a:cubicBezTo>
                  <a:pt x="292" y="40"/>
                  <a:pt x="584" y="40"/>
                  <a:pt x="720" y="40"/>
                </a:cubicBezTo>
                <a:cubicBezTo>
                  <a:pt x="856" y="40"/>
                  <a:pt x="776" y="32"/>
                  <a:pt x="816" y="40"/>
                </a:cubicBezTo>
                <a:cubicBezTo>
                  <a:pt x="856" y="48"/>
                  <a:pt x="912" y="0"/>
                  <a:pt x="960" y="88"/>
                </a:cubicBezTo>
                <a:cubicBezTo>
                  <a:pt x="1008" y="176"/>
                  <a:pt x="1064" y="440"/>
                  <a:pt x="1104" y="568"/>
                </a:cubicBezTo>
                <a:cubicBezTo>
                  <a:pt x="1144" y="696"/>
                  <a:pt x="1168" y="808"/>
                  <a:pt x="1200" y="856"/>
                </a:cubicBezTo>
                <a:cubicBezTo>
                  <a:pt x="1232" y="904"/>
                  <a:pt x="1264" y="888"/>
                  <a:pt x="1296" y="856"/>
                </a:cubicBezTo>
                <a:cubicBezTo>
                  <a:pt x="1328" y="824"/>
                  <a:pt x="1352" y="760"/>
                  <a:pt x="1392" y="664"/>
                </a:cubicBezTo>
                <a:cubicBezTo>
                  <a:pt x="1432" y="568"/>
                  <a:pt x="1446" y="355"/>
                  <a:pt x="1536" y="280"/>
                </a:cubicBezTo>
                <a:cubicBezTo>
                  <a:pt x="1626" y="205"/>
                  <a:pt x="1789" y="224"/>
                  <a:pt x="1933" y="212"/>
                </a:cubicBezTo>
                <a:cubicBezTo>
                  <a:pt x="2077" y="200"/>
                  <a:pt x="2238" y="203"/>
                  <a:pt x="2399" y="20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17" name="Text Box 5"/>
          <p:cNvSpPr txBox="1">
            <a:spLocks noChangeArrowheads="1"/>
          </p:cNvSpPr>
          <p:nvPr/>
        </p:nvSpPr>
        <p:spPr bwMode="auto">
          <a:xfrm>
            <a:off x="1219200" y="44958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Unicode MS" panose="020B0604020202020204" pitchFamily="34" charset="-128"/>
                <a:ea typeface="+mn-ea"/>
                <a:cs typeface="+mn-cs"/>
                <a:sym typeface="Symbol" panose="05050102010706020507" pitchFamily="18" charset="2"/>
              </a:rPr>
              <a:t>P</a:t>
            </a:r>
            <a:r>
              <a:rPr kumimoji="0" lang="en-US" altLang="en-US" sz="1200" b="1" i="0" u="none" strike="noStrike" kern="1200" cap="none" spc="0" normalizeH="0" baseline="-25000" noProof="0">
                <a:ln>
                  <a:noFill/>
                </a:ln>
                <a:solidFill>
                  <a:srgbClr val="000000"/>
                </a:solidFill>
                <a:effectLst/>
                <a:uLnTx/>
                <a:uFillTx/>
                <a:latin typeface="Arial Unicode MS" panose="020B0604020202020204" pitchFamily="34" charset="-128"/>
                <a:ea typeface="+mn-ea"/>
                <a:cs typeface="+mn-cs"/>
                <a:sym typeface="Symbol" panose="05050102010706020507" pitchFamily="18" charset="2"/>
              </a:rPr>
              <a:t>orifice</a:t>
            </a:r>
            <a:r>
              <a:rPr kumimoji="0" lang="en-US" altLang="en-US" sz="1800" b="1" i="0" u="none" strike="noStrike" kern="1200" cap="none" spc="0" normalizeH="0" baseline="0" noProof="0">
                <a:ln>
                  <a:noFill/>
                </a:ln>
                <a:solidFill>
                  <a:srgbClr val="000000"/>
                </a:solidFill>
                <a:effectLst/>
                <a:uLnTx/>
                <a:uFillTx/>
                <a:latin typeface="Arial Unicode MS" panose="020B0604020202020204" pitchFamily="34" charset="-128"/>
                <a:ea typeface="+mn-ea"/>
                <a:cs typeface="+mn-cs"/>
                <a:sym typeface="Symbol" panose="05050102010706020507" pitchFamily="18" charset="2"/>
              </a:rPr>
              <a:t>=P</a:t>
            </a:r>
            <a:r>
              <a:rPr kumimoji="0" lang="en-US" altLang="en-US" sz="1800" b="1" i="0" u="none" strike="noStrike" kern="1200" cap="none" spc="0" normalizeH="0" baseline="-25000" noProof="0">
                <a:ln>
                  <a:noFill/>
                </a:ln>
                <a:solidFill>
                  <a:srgbClr val="000000"/>
                </a:solidFill>
                <a:effectLst/>
                <a:uLnTx/>
                <a:uFillTx/>
                <a:latin typeface="Arial Unicode MS" panose="020B0604020202020204" pitchFamily="34" charset="-128"/>
                <a:ea typeface="+mn-ea"/>
                <a:cs typeface="+mn-cs"/>
                <a:sym typeface="Symbol" panose="05050102010706020507" pitchFamily="18" charset="2"/>
              </a:rPr>
              <a:t>1</a:t>
            </a:r>
            <a:r>
              <a:rPr kumimoji="0" lang="en-US" altLang="en-US" sz="1800" b="1" i="0" u="none" strike="noStrike" kern="1200" cap="none" spc="0" normalizeH="0" baseline="0" noProof="0">
                <a:ln>
                  <a:noFill/>
                </a:ln>
                <a:solidFill>
                  <a:srgbClr val="000000"/>
                </a:solidFill>
                <a:effectLst/>
                <a:uLnTx/>
                <a:uFillTx/>
                <a:latin typeface="Arial Unicode MS" panose="020B0604020202020204" pitchFamily="34" charset="-128"/>
                <a:ea typeface="+mn-ea"/>
                <a:cs typeface="+mn-cs"/>
                <a:sym typeface="Symbol" panose="05050102010706020507" pitchFamily="18" charset="2"/>
              </a:rPr>
              <a:t> – P</a:t>
            </a:r>
            <a:r>
              <a:rPr kumimoji="0" lang="en-US" altLang="en-US" sz="1800" b="1" i="0" u="none" strike="noStrike" kern="1200" cap="none" spc="0" normalizeH="0" baseline="-25000" noProof="0">
                <a:ln>
                  <a:noFill/>
                </a:ln>
                <a:solidFill>
                  <a:srgbClr val="000000"/>
                </a:solidFill>
                <a:effectLst/>
                <a:uLnTx/>
                <a:uFillTx/>
                <a:latin typeface="Arial Unicode MS" panose="020B0604020202020204" pitchFamily="34" charset="-128"/>
                <a:ea typeface="+mn-ea"/>
                <a:cs typeface="+mn-cs"/>
                <a:sym typeface="Symbol" panose="05050102010706020507" pitchFamily="18" charset="2"/>
              </a:rPr>
              <a:t>3</a:t>
            </a:r>
            <a:endParaRPr kumimoji="0" lang="en-US" altLang="en-US" sz="1800" b="1" i="0" u="none" strike="noStrike" kern="1200" cap="none" spc="0" normalizeH="0" baseline="-25000" noProof="0">
              <a:ln>
                <a:noFill/>
              </a:ln>
              <a:solidFill>
                <a:srgbClr val="000000"/>
              </a:solidFill>
              <a:effectLst/>
              <a:uLnTx/>
              <a:uFillTx/>
              <a:latin typeface="Arial Unicode MS" panose="020B0604020202020204" pitchFamily="34" charset="-128"/>
              <a:ea typeface="+mn-ea"/>
              <a:cs typeface="+mn-cs"/>
            </a:endParaRPr>
          </a:p>
        </p:txBody>
      </p:sp>
      <p:sp>
        <p:nvSpPr>
          <p:cNvPr id="64518" name="Line 6"/>
          <p:cNvSpPr>
            <a:spLocks noChangeShapeType="1"/>
          </p:cNvSpPr>
          <p:nvPr/>
        </p:nvSpPr>
        <p:spPr bwMode="auto">
          <a:xfrm flipH="1">
            <a:off x="2047875" y="5219700"/>
            <a:ext cx="990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19" name="Line 7"/>
          <p:cNvSpPr>
            <a:spLocks noChangeShapeType="1"/>
          </p:cNvSpPr>
          <p:nvPr/>
        </p:nvSpPr>
        <p:spPr bwMode="auto">
          <a:xfrm>
            <a:off x="2286000" y="4876800"/>
            <a:ext cx="0" cy="34448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20" name="Line 8"/>
          <p:cNvSpPr>
            <a:spLocks noChangeShapeType="1"/>
          </p:cNvSpPr>
          <p:nvPr/>
        </p:nvSpPr>
        <p:spPr bwMode="auto">
          <a:xfrm flipV="1">
            <a:off x="2286000" y="3886200"/>
            <a:ext cx="0" cy="533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21" name="Text Box 9"/>
          <p:cNvSpPr txBox="1">
            <a:spLocks noChangeArrowheads="1"/>
          </p:cNvSpPr>
          <p:nvPr/>
        </p:nvSpPr>
        <p:spPr bwMode="auto">
          <a:xfrm>
            <a:off x="1981200" y="6172200"/>
            <a:ext cx="297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Distance </a:t>
            </a: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sym typeface="Symbol" panose="05050102010706020507" pitchFamily="18" charset="2"/>
              </a:rPr>
              <a: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22" name="Text Box 10"/>
          <p:cNvSpPr txBox="1">
            <a:spLocks noChangeArrowheads="1"/>
          </p:cNvSpPr>
          <p:nvPr/>
        </p:nvSpPr>
        <p:spPr bwMode="auto">
          <a:xfrm rot="-5400000">
            <a:off x="-38100" y="44577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pressure</a:t>
            </a:r>
          </a:p>
        </p:txBody>
      </p:sp>
      <p:grpSp>
        <p:nvGrpSpPr>
          <p:cNvPr id="64524" name="Group 12"/>
          <p:cNvGrpSpPr>
            <a:grpSpLocks/>
          </p:cNvGrpSpPr>
          <p:nvPr/>
        </p:nvGrpSpPr>
        <p:grpSpPr bwMode="auto">
          <a:xfrm>
            <a:off x="1143000" y="1066800"/>
            <a:ext cx="4191000" cy="2057400"/>
            <a:chOff x="1536" y="2793"/>
            <a:chExt cx="1543" cy="904"/>
          </a:xfrm>
        </p:grpSpPr>
        <p:pic>
          <p:nvPicPr>
            <p:cNvPr id="645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2793"/>
              <a:ext cx="1543" cy="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38" name="Freeform 14"/>
            <p:cNvSpPr>
              <a:spLocks/>
            </p:cNvSpPr>
            <p:nvPr/>
          </p:nvSpPr>
          <p:spPr bwMode="auto">
            <a:xfrm>
              <a:off x="1591" y="3168"/>
              <a:ext cx="1134" cy="175"/>
            </a:xfrm>
            <a:custGeom>
              <a:avLst/>
              <a:gdLst>
                <a:gd name="T0" fmla="*/ 0 w 920"/>
                <a:gd name="T1" fmla="*/ 342 h 131"/>
                <a:gd name="T2" fmla="*/ 195 w 920"/>
                <a:gd name="T3" fmla="*/ 407 h 131"/>
                <a:gd name="T4" fmla="*/ 635 w 920"/>
                <a:gd name="T5" fmla="*/ 293 h 131"/>
                <a:gd name="T6" fmla="*/ 844 w 920"/>
                <a:gd name="T7" fmla="*/ 116 h 131"/>
                <a:gd name="T8" fmla="*/ 991 w 920"/>
                <a:gd name="T9" fmla="*/ 31 h 131"/>
                <a:gd name="T10" fmla="*/ 1347 w 920"/>
                <a:gd name="T11" fmla="*/ 1 h 131"/>
                <a:gd name="T12" fmla="*/ 1516 w 920"/>
                <a:gd name="T13" fmla="*/ 59 h 131"/>
                <a:gd name="T14" fmla="*/ 1853 w 920"/>
                <a:gd name="T15" fmla="*/ 350 h 131"/>
                <a:gd name="T16" fmla="*/ 2124 w 920"/>
                <a:gd name="T17" fmla="*/ 378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0" h="131">
                  <a:moveTo>
                    <a:pt x="0" y="108"/>
                  </a:moveTo>
                  <a:cubicBezTo>
                    <a:pt x="19" y="119"/>
                    <a:pt x="38" y="131"/>
                    <a:pt x="84" y="128"/>
                  </a:cubicBezTo>
                  <a:cubicBezTo>
                    <a:pt x="130" y="125"/>
                    <a:pt x="228" y="107"/>
                    <a:pt x="275" y="92"/>
                  </a:cubicBezTo>
                  <a:cubicBezTo>
                    <a:pt x="322" y="77"/>
                    <a:pt x="340" y="51"/>
                    <a:pt x="366" y="37"/>
                  </a:cubicBezTo>
                  <a:cubicBezTo>
                    <a:pt x="392" y="23"/>
                    <a:pt x="393" y="16"/>
                    <a:pt x="429" y="10"/>
                  </a:cubicBezTo>
                  <a:cubicBezTo>
                    <a:pt x="465" y="4"/>
                    <a:pt x="546" y="0"/>
                    <a:pt x="584" y="1"/>
                  </a:cubicBezTo>
                  <a:cubicBezTo>
                    <a:pt x="622" y="2"/>
                    <a:pt x="621" y="1"/>
                    <a:pt x="657" y="19"/>
                  </a:cubicBezTo>
                  <a:cubicBezTo>
                    <a:pt x="693" y="37"/>
                    <a:pt x="758" y="93"/>
                    <a:pt x="802" y="110"/>
                  </a:cubicBezTo>
                  <a:cubicBezTo>
                    <a:pt x="846" y="127"/>
                    <a:pt x="897" y="118"/>
                    <a:pt x="920" y="11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39" name="Freeform 15"/>
            <p:cNvSpPr>
              <a:spLocks/>
            </p:cNvSpPr>
            <p:nvPr/>
          </p:nvSpPr>
          <p:spPr bwMode="auto">
            <a:xfrm flipV="1">
              <a:off x="1613" y="2874"/>
              <a:ext cx="1134" cy="175"/>
            </a:xfrm>
            <a:custGeom>
              <a:avLst/>
              <a:gdLst>
                <a:gd name="T0" fmla="*/ 0 w 920"/>
                <a:gd name="T1" fmla="*/ 342 h 131"/>
                <a:gd name="T2" fmla="*/ 195 w 920"/>
                <a:gd name="T3" fmla="*/ 407 h 131"/>
                <a:gd name="T4" fmla="*/ 635 w 920"/>
                <a:gd name="T5" fmla="*/ 293 h 131"/>
                <a:gd name="T6" fmla="*/ 844 w 920"/>
                <a:gd name="T7" fmla="*/ 116 h 131"/>
                <a:gd name="T8" fmla="*/ 991 w 920"/>
                <a:gd name="T9" fmla="*/ 31 h 131"/>
                <a:gd name="T10" fmla="*/ 1347 w 920"/>
                <a:gd name="T11" fmla="*/ 1 h 131"/>
                <a:gd name="T12" fmla="*/ 1516 w 920"/>
                <a:gd name="T13" fmla="*/ 59 h 131"/>
                <a:gd name="T14" fmla="*/ 1853 w 920"/>
                <a:gd name="T15" fmla="*/ 350 h 131"/>
                <a:gd name="T16" fmla="*/ 2124 w 920"/>
                <a:gd name="T17" fmla="*/ 378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0" h="131">
                  <a:moveTo>
                    <a:pt x="0" y="108"/>
                  </a:moveTo>
                  <a:cubicBezTo>
                    <a:pt x="19" y="119"/>
                    <a:pt x="38" y="131"/>
                    <a:pt x="84" y="128"/>
                  </a:cubicBezTo>
                  <a:cubicBezTo>
                    <a:pt x="130" y="125"/>
                    <a:pt x="228" y="107"/>
                    <a:pt x="275" y="92"/>
                  </a:cubicBezTo>
                  <a:cubicBezTo>
                    <a:pt x="322" y="77"/>
                    <a:pt x="340" y="51"/>
                    <a:pt x="366" y="37"/>
                  </a:cubicBezTo>
                  <a:cubicBezTo>
                    <a:pt x="392" y="23"/>
                    <a:pt x="393" y="16"/>
                    <a:pt x="429" y="10"/>
                  </a:cubicBezTo>
                  <a:cubicBezTo>
                    <a:pt x="465" y="4"/>
                    <a:pt x="546" y="0"/>
                    <a:pt x="584" y="1"/>
                  </a:cubicBezTo>
                  <a:cubicBezTo>
                    <a:pt x="622" y="2"/>
                    <a:pt x="621" y="1"/>
                    <a:pt x="657" y="19"/>
                  </a:cubicBezTo>
                  <a:cubicBezTo>
                    <a:pt x="693" y="37"/>
                    <a:pt x="758" y="93"/>
                    <a:pt x="802" y="110"/>
                  </a:cubicBezTo>
                  <a:cubicBezTo>
                    <a:pt x="846" y="127"/>
                    <a:pt x="897" y="118"/>
                    <a:pt x="920" y="11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4525" name="Text Box 16"/>
          <p:cNvSpPr txBox="1">
            <a:spLocks noChangeArrowheads="1"/>
          </p:cNvSpPr>
          <p:nvPr/>
        </p:nvSpPr>
        <p:spPr bwMode="auto">
          <a:xfrm>
            <a:off x="5867400" y="1219200"/>
            <a:ext cx="2819400" cy="1196975"/>
          </a:xfrm>
          <a:prstGeom prst="rect">
            <a:avLst/>
          </a:prstGeom>
          <a:solidFill>
            <a:srgbClr val="CCFF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What is a key disadvantage of the orifice meter?</a:t>
            </a:r>
          </a:p>
        </p:txBody>
      </p:sp>
      <p:grpSp>
        <p:nvGrpSpPr>
          <p:cNvPr id="93201" name="Group 17"/>
          <p:cNvGrpSpPr>
            <a:grpSpLocks/>
          </p:cNvGrpSpPr>
          <p:nvPr/>
        </p:nvGrpSpPr>
        <p:grpSpPr bwMode="auto">
          <a:xfrm>
            <a:off x="5029200" y="3505200"/>
            <a:ext cx="3810000" cy="2840038"/>
            <a:chOff x="3168" y="2208"/>
            <a:chExt cx="2400" cy="1789"/>
          </a:xfrm>
        </p:grpSpPr>
        <p:sp>
          <p:nvSpPr>
            <p:cNvPr id="64535" name="Text Box 18"/>
            <p:cNvSpPr txBox="1">
              <a:spLocks noChangeArrowheads="1"/>
            </p:cNvSpPr>
            <p:nvPr/>
          </p:nvSpPr>
          <p:spPr bwMode="auto">
            <a:xfrm>
              <a:off x="3408" y="2208"/>
              <a:ext cx="2160" cy="1789"/>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a:ln>
                    <a:noFill/>
                  </a:ln>
                  <a:solidFill>
                    <a:srgbClr val="3333CC"/>
                  </a:solidFill>
                  <a:effectLst/>
                  <a:uLnTx/>
                  <a:uFillTx/>
                  <a:latin typeface="Times New Roman" panose="02020603050405020304" pitchFamily="18" charset="0"/>
                  <a:ea typeface="+mn-ea"/>
                  <a:cs typeface="+mn-cs"/>
                </a:rPr>
                <a:t>Pressure loss</a:t>
              </a: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When cost of pressure increase (P</a:t>
              </a:r>
              <a:r>
                <a:rPr kumimoji="0" lang="en-US" altLang="en-US" sz="2400" b="1" i="0" u="none" strike="noStrike" kern="1200" cap="none" spc="0" normalizeH="0" baseline="-25000" noProof="0">
                  <a:ln>
                    <a:noFill/>
                  </a:ln>
                  <a:solidFill>
                    <a:srgbClr val="3333CC"/>
                  </a:solidFill>
                  <a:effectLst/>
                  <a:uLnTx/>
                  <a:uFillTx/>
                  <a:latin typeface="Times New Roman" panose="02020603050405020304" pitchFamily="18" charset="0"/>
                  <a:ea typeface="+mn-ea"/>
                  <a:cs typeface="+mn-cs"/>
                </a:rPr>
                <a:t>1</a:t>
              </a: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 by pumping or compression is high, we want to avoid the “non-recoverable” pressure loss.</a:t>
              </a:r>
            </a:p>
          </p:txBody>
        </p:sp>
        <p:sp>
          <p:nvSpPr>
            <p:cNvPr id="64536" name="Line 19"/>
            <p:cNvSpPr>
              <a:spLocks noChangeShapeType="1"/>
            </p:cNvSpPr>
            <p:nvPr/>
          </p:nvSpPr>
          <p:spPr bwMode="auto">
            <a:xfrm flipH="1">
              <a:off x="3168" y="2515"/>
              <a:ext cx="240"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93204" name="Group 20"/>
          <p:cNvGrpSpPr>
            <a:grpSpLocks/>
          </p:cNvGrpSpPr>
          <p:nvPr/>
        </p:nvGrpSpPr>
        <p:grpSpPr bwMode="auto">
          <a:xfrm>
            <a:off x="2590800" y="3082925"/>
            <a:ext cx="2819400" cy="2644775"/>
            <a:chOff x="1632" y="1942"/>
            <a:chExt cx="1776" cy="1666"/>
          </a:xfrm>
        </p:grpSpPr>
        <p:sp>
          <p:nvSpPr>
            <p:cNvPr id="64528" name="Text Box 21"/>
            <p:cNvSpPr txBox="1">
              <a:spLocks noChangeArrowheads="1"/>
            </p:cNvSpPr>
            <p:nvPr/>
          </p:nvSpPr>
          <p:spPr bwMode="auto">
            <a:xfrm>
              <a:off x="2304" y="1942"/>
              <a:ext cx="1104" cy="21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3333CC"/>
                  </a:solidFill>
                  <a:effectLst/>
                  <a:uLnTx/>
                  <a:uFillTx/>
                  <a:latin typeface="Arial Unicode MS" panose="020B0604020202020204" pitchFamily="34" charset="-128"/>
                  <a:ea typeface="+mn-ea"/>
                  <a:cs typeface="+mn-cs"/>
                  <a:sym typeface="Symbol" panose="05050102010706020507" pitchFamily="18" charset="2"/>
                </a:rPr>
                <a:t>P</a:t>
              </a:r>
              <a:r>
                <a:rPr kumimoji="0" lang="en-US" altLang="en-US" sz="1600" b="1" i="0" u="none" strike="noStrike" kern="1200" cap="none" spc="0" normalizeH="0" baseline="-25000" noProof="0">
                  <a:ln>
                    <a:noFill/>
                  </a:ln>
                  <a:solidFill>
                    <a:srgbClr val="3333CC"/>
                  </a:solidFill>
                  <a:effectLst/>
                  <a:uLnTx/>
                  <a:uFillTx/>
                  <a:latin typeface="Arial Unicode MS" panose="020B0604020202020204" pitchFamily="34" charset="-128"/>
                  <a:ea typeface="+mn-ea"/>
                  <a:cs typeface="+mn-cs"/>
                  <a:sym typeface="Symbol" panose="05050102010706020507" pitchFamily="18" charset="2"/>
                </a:rPr>
                <a:t>loss  </a:t>
              </a:r>
              <a:r>
                <a:rPr kumimoji="0" lang="en-US" altLang="en-US" sz="1600" b="1" i="0" u="none" strike="noStrike" kern="1200" cap="none" spc="0" normalizeH="0" baseline="0" noProof="0">
                  <a:ln>
                    <a:noFill/>
                  </a:ln>
                  <a:solidFill>
                    <a:srgbClr val="3333CC"/>
                  </a:solidFill>
                  <a:effectLst/>
                  <a:uLnTx/>
                  <a:uFillTx/>
                  <a:latin typeface="Arial Unicode MS" panose="020B0604020202020204" pitchFamily="34" charset="-128"/>
                  <a:ea typeface="+mn-ea"/>
                  <a:cs typeface="+mn-cs"/>
                  <a:sym typeface="Symbol" panose="05050102010706020507" pitchFamily="18" charset="2"/>
                </a:rPr>
                <a:t>= P</a:t>
              </a:r>
              <a:r>
                <a:rPr kumimoji="0" lang="en-US" altLang="en-US" sz="1600" b="1" i="0" u="none" strike="noStrike" kern="1200" cap="none" spc="0" normalizeH="0" baseline="-25000" noProof="0">
                  <a:ln>
                    <a:noFill/>
                  </a:ln>
                  <a:solidFill>
                    <a:srgbClr val="3333CC"/>
                  </a:solidFill>
                  <a:effectLst/>
                  <a:uLnTx/>
                  <a:uFillTx/>
                  <a:latin typeface="Arial Unicode MS" panose="020B0604020202020204" pitchFamily="34" charset="-128"/>
                  <a:ea typeface="+mn-ea"/>
                  <a:cs typeface="+mn-cs"/>
                  <a:sym typeface="Symbol" panose="05050102010706020507" pitchFamily="18" charset="2"/>
                </a:rPr>
                <a:t>1</a:t>
              </a:r>
              <a:r>
                <a:rPr kumimoji="0" lang="en-US" altLang="en-US" sz="1600" b="1" i="0" u="none" strike="noStrike" kern="1200" cap="none" spc="0" normalizeH="0" baseline="0" noProof="0">
                  <a:ln>
                    <a:noFill/>
                  </a:ln>
                  <a:solidFill>
                    <a:srgbClr val="3333CC"/>
                  </a:solidFill>
                  <a:effectLst/>
                  <a:uLnTx/>
                  <a:uFillTx/>
                  <a:latin typeface="Arial Unicode MS" panose="020B0604020202020204" pitchFamily="34" charset="-128"/>
                  <a:ea typeface="+mn-ea"/>
                  <a:cs typeface="+mn-cs"/>
                  <a:sym typeface="Symbol" panose="05050102010706020507" pitchFamily="18" charset="2"/>
                </a:rPr>
                <a:t> – P</a:t>
              </a:r>
              <a:r>
                <a:rPr kumimoji="0" lang="en-US" altLang="en-US" sz="1600" b="1" i="0" u="none" strike="noStrike" kern="1200" cap="none" spc="0" normalizeH="0" baseline="-25000" noProof="0">
                  <a:ln>
                    <a:noFill/>
                  </a:ln>
                  <a:solidFill>
                    <a:srgbClr val="3333CC"/>
                  </a:solidFill>
                  <a:effectLst/>
                  <a:uLnTx/>
                  <a:uFillTx/>
                  <a:latin typeface="Arial Unicode MS" panose="020B0604020202020204" pitchFamily="34" charset="-128"/>
                  <a:ea typeface="+mn-ea"/>
                  <a:cs typeface="+mn-cs"/>
                  <a:sym typeface="Symbol" panose="05050102010706020507" pitchFamily="18" charset="2"/>
                </a:rPr>
                <a:t>2</a:t>
              </a:r>
              <a:endParaRPr kumimoji="0" lang="en-US" altLang="en-US" sz="1600" b="1" i="0" u="none" strike="noStrike" kern="1200" cap="none" spc="0" normalizeH="0" baseline="-25000" noProof="0">
                <a:ln>
                  <a:noFill/>
                </a:ln>
                <a:solidFill>
                  <a:srgbClr val="3333CC"/>
                </a:solidFill>
                <a:effectLst/>
                <a:uLnTx/>
                <a:uFillTx/>
                <a:latin typeface="Arial Unicode MS" panose="020B0604020202020204" pitchFamily="34" charset="-128"/>
                <a:ea typeface="+mn-ea"/>
                <a:cs typeface="+mn-cs"/>
              </a:endParaRPr>
            </a:p>
          </p:txBody>
        </p:sp>
        <p:grpSp>
          <p:nvGrpSpPr>
            <p:cNvPr id="64529" name="Group 22"/>
            <p:cNvGrpSpPr>
              <a:grpSpLocks/>
            </p:cNvGrpSpPr>
            <p:nvPr/>
          </p:nvGrpSpPr>
          <p:grpSpPr bwMode="auto">
            <a:xfrm>
              <a:off x="1632" y="2160"/>
              <a:ext cx="1536" cy="1448"/>
              <a:chOff x="1632" y="2160"/>
              <a:chExt cx="1536" cy="1448"/>
            </a:xfrm>
          </p:grpSpPr>
          <p:grpSp>
            <p:nvGrpSpPr>
              <p:cNvPr id="64530" name="Group 23"/>
              <p:cNvGrpSpPr>
                <a:grpSpLocks/>
              </p:cNvGrpSpPr>
              <p:nvPr/>
            </p:nvGrpSpPr>
            <p:grpSpPr bwMode="auto">
              <a:xfrm>
                <a:off x="1632" y="2160"/>
                <a:ext cx="1440" cy="768"/>
                <a:chOff x="1632" y="2160"/>
                <a:chExt cx="1440" cy="768"/>
              </a:xfrm>
            </p:grpSpPr>
            <p:sp>
              <p:nvSpPr>
                <p:cNvPr id="64532" name="Line 24"/>
                <p:cNvSpPr>
                  <a:spLocks noChangeShapeType="1"/>
                </p:cNvSpPr>
                <p:nvPr/>
              </p:nvSpPr>
              <p:spPr bwMode="auto">
                <a:xfrm>
                  <a:off x="1632" y="2437"/>
                  <a:ext cx="1440" cy="0"/>
                </a:xfrm>
                <a:prstGeom prst="line">
                  <a:avLst/>
                </a:prstGeom>
                <a:noFill/>
                <a:ln w="1905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33" name="Line 25"/>
                <p:cNvSpPr>
                  <a:spLocks noChangeShapeType="1"/>
                </p:cNvSpPr>
                <p:nvPr/>
              </p:nvSpPr>
              <p:spPr bwMode="auto">
                <a:xfrm flipV="1">
                  <a:off x="2784" y="2592"/>
                  <a:ext cx="0" cy="336"/>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534" name="Line 26"/>
                <p:cNvSpPr>
                  <a:spLocks noChangeShapeType="1"/>
                </p:cNvSpPr>
                <p:nvPr/>
              </p:nvSpPr>
              <p:spPr bwMode="auto">
                <a:xfrm>
                  <a:off x="2784" y="2160"/>
                  <a:ext cx="0" cy="288"/>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4531" name="Text Box 27"/>
              <p:cNvSpPr txBox="1">
                <a:spLocks noChangeArrowheads="1"/>
              </p:cNvSpPr>
              <p:nvPr/>
            </p:nvSpPr>
            <p:spPr bwMode="auto">
              <a:xfrm>
                <a:off x="2352" y="2928"/>
                <a:ext cx="816" cy="68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Non-recoverable pressure drop</a:t>
                </a:r>
              </a:p>
            </p:txBody>
          </p:sp>
        </p:grpSp>
      </p:grpSp>
    </p:spTree>
    <p:extLst>
      <p:ext uri="{BB962C8B-B14F-4D97-AF65-F5344CB8AC3E}">
        <p14:creationId xmlns:p14="http://schemas.microsoft.com/office/powerpoint/2010/main" val="3755395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3204"/>
                                        </p:tgtEl>
                                        <p:attrNameLst>
                                          <p:attrName>style.visibility</p:attrName>
                                        </p:attrNameLst>
                                      </p:cBhvr>
                                      <p:to>
                                        <p:strVal val="visible"/>
                                      </p:to>
                                    </p:set>
                                    <p:animEffect transition="in" filter="wipe(left)">
                                      <p:cBhvr>
                                        <p:cTn id="7" dur="500"/>
                                        <p:tgtEl>
                                          <p:spTgt spid="93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3201"/>
                                        </p:tgtEl>
                                        <p:attrNameLst>
                                          <p:attrName>style.visibility</p:attrName>
                                        </p:attrNameLst>
                                      </p:cBhvr>
                                      <p:to>
                                        <p:strVal val="visible"/>
                                      </p:to>
                                    </p:set>
                                    <p:animEffect transition="in" filter="blinds(horizontal)">
                                      <p:cBhvr>
                                        <p:cTn id="12" dur="500"/>
                                        <p:tgtEl>
                                          <p:spTgt spid="93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5341938" y="3914775"/>
            <a:ext cx="2601912" cy="250031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64" name="Text Box 6"/>
          <p:cNvSpPr txBox="1">
            <a:spLocks noChangeArrowheads="1"/>
          </p:cNvSpPr>
          <p:nvPr/>
        </p:nvSpPr>
        <p:spPr bwMode="auto">
          <a:xfrm>
            <a:off x="1524000" y="1066800"/>
            <a:ext cx="7239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effectLst/>
                <a:uLnTx/>
                <a:uFillTx/>
                <a:latin typeface="Times New Roman" panose="02020603050405020304" pitchFamily="18" charset="0"/>
                <a:ea typeface="+mn-ea"/>
                <a:cs typeface="+mn-cs"/>
              </a:rPr>
              <a:t>Equipment </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must function correctly within the operating window</a:t>
            </a:r>
          </a:p>
        </p:txBody>
      </p:sp>
      <p:sp>
        <p:nvSpPr>
          <p:cNvPr id="66565" name="Freeform 7"/>
          <p:cNvSpPr>
            <a:spLocks noEditPoints="1"/>
          </p:cNvSpPr>
          <p:nvPr/>
        </p:nvSpPr>
        <p:spPr bwMode="auto">
          <a:xfrm>
            <a:off x="3048000" y="3495675"/>
            <a:ext cx="457200" cy="503238"/>
          </a:xfrm>
          <a:custGeom>
            <a:avLst/>
            <a:gdLst>
              <a:gd name="T0" fmla="*/ 0 w 576"/>
              <a:gd name="T1" fmla="*/ 2147483646 h 633"/>
              <a:gd name="T2" fmla="*/ 2147483646 w 576"/>
              <a:gd name="T3" fmla="*/ 2147483646 h 633"/>
              <a:gd name="T4" fmla="*/ 2147483646 w 576"/>
              <a:gd name="T5" fmla="*/ 2147483646 h 633"/>
              <a:gd name="T6" fmla="*/ 2147483646 w 576"/>
              <a:gd name="T7" fmla="*/ 2147483646 h 633"/>
              <a:gd name="T8" fmla="*/ 2147483646 w 576"/>
              <a:gd name="T9" fmla="*/ 2147483646 h 633"/>
              <a:gd name="T10" fmla="*/ 2147483646 w 576"/>
              <a:gd name="T11" fmla="*/ 2147483646 h 633"/>
              <a:gd name="T12" fmla="*/ 2147483646 w 576"/>
              <a:gd name="T13" fmla="*/ 2147483646 h 633"/>
              <a:gd name="T14" fmla="*/ 2147483646 w 576"/>
              <a:gd name="T15" fmla="*/ 2147483646 h 633"/>
              <a:gd name="T16" fmla="*/ 2147483646 w 576"/>
              <a:gd name="T17" fmla="*/ 2147483646 h 633"/>
              <a:gd name="T18" fmla="*/ 2147483646 w 576"/>
              <a:gd name="T19" fmla="*/ 2147483646 h 633"/>
              <a:gd name="T20" fmla="*/ 2147483646 w 576"/>
              <a:gd name="T21" fmla="*/ 0 h 633"/>
              <a:gd name="T22" fmla="*/ 2147483646 w 576"/>
              <a:gd name="T23" fmla="*/ 2147483646 h 633"/>
              <a:gd name="T24" fmla="*/ 2147483646 w 576"/>
              <a:gd name="T25" fmla="*/ 2147483646 h 633"/>
              <a:gd name="T26" fmla="*/ 2147483646 w 576"/>
              <a:gd name="T27" fmla="*/ 2147483646 h 633"/>
              <a:gd name="T28" fmla="*/ 2147483646 w 576"/>
              <a:gd name="T29" fmla="*/ 2147483646 h 633"/>
              <a:gd name="T30" fmla="*/ 2147483646 w 576"/>
              <a:gd name="T31" fmla="*/ 2147483646 h 633"/>
              <a:gd name="T32" fmla="*/ 2147483646 w 576"/>
              <a:gd name="T33" fmla="*/ 2147483646 h 633"/>
              <a:gd name="T34" fmla="*/ 2147483646 w 576"/>
              <a:gd name="T35" fmla="*/ 2147483646 h 633"/>
              <a:gd name="T36" fmla="*/ 2147483646 w 576"/>
              <a:gd name="T37" fmla="*/ 2147483646 h 633"/>
              <a:gd name="T38" fmla="*/ 2147483646 w 576"/>
              <a:gd name="T39" fmla="*/ 2147483646 h 633"/>
              <a:gd name="T40" fmla="*/ 2147483646 w 576"/>
              <a:gd name="T41" fmla="*/ 2147483646 h 633"/>
              <a:gd name="T42" fmla="*/ 2147483646 w 576"/>
              <a:gd name="T43" fmla="*/ 2147483646 h 633"/>
              <a:gd name="T44" fmla="*/ 2147483646 w 576"/>
              <a:gd name="T45" fmla="*/ 2147483646 h 633"/>
              <a:gd name="T46" fmla="*/ 2147483646 w 576"/>
              <a:gd name="T47" fmla="*/ 2147483646 h 633"/>
              <a:gd name="T48" fmla="*/ 2147483646 w 576"/>
              <a:gd name="T49" fmla="*/ 2147483646 h 633"/>
              <a:gd name="T50" fmla="*/ 2147483646 w 576"/>
              <a:gd name="T51" fmla="*/ 2147483646 h 633"/>
              <a:gd name="T52" fmla="*/ 2147483646 w 576"/>
              <a:gd name="T53" fmla="*/ 2147483646 h 633"/>
              <a:gd name="T54" fmla="*/ 2147483646 w 576"/>
              <a:gd name="T55" fmla="*/ 2147483646 h 633"/>
              <a:gd name="T56" fmla="*/ 2147483646 w 576"/>
              <a:gd name="T57" fmla="*/ 2147483646 h 633"/>
              <a:gd name="T58" fmla="*/ 2147483646 w 576"/>
              <a:gd name="T59" fmla="*/ 2147483646 h 633"/>
              <a:gd name="T60" fmla="*/ 2147483646 w 576"/>
              <a:gd name="T61" fmla="*/ 2147483646 h 633"/>
              <a:gd name="T62" fmla="*/ 2147483646 w 576"/>
              <a:gd name="T63" fmla="*/ 2147483646 h 633"/>
              <a:gd name="T64" fmla="*/ 2147483646 w 576"/>
              <a:gd name="T65" fmla="*/ 2147483646 h 633"/>
              <a:gd name="T66" fmla="*/ 2147483646 w 576"/>
              <a:gd name="T67" fmla="*/ 2147483646 h 633"/>
              <a:gd name="T68" fmla="*/ 2147483646 w 576"/>
              <a:gd name="T69" fmla="*/ 2147483646 h 633"/>
              <a:gd name="T70" fmla="*/ 2147483646 w 576"/>
              <a:gd name="T71" fmla="*/ 2147483646 h 633"/>
              <a:gd name="T72" fmla="*/ 2147483646 w 576"/>
              <a:gd name="T73" fmla="*/ 2147483646 h 633"/>
              <a:gd name="T74" fmla="*/ 2147483646 w 576"/>
              <a:gd name="T75" fmla="*/ 2147483646 h 633"/>
              <a:gd name="T76" fmla="*/ 2147483646 w 576"/>
              <a:gd name="T77" fmla="*/ 2147483646 h 633"/>
              <a:gd name="T78" fmla="*/ 2147483646 w 576"/>
              <a:gd name="T79" fmla="*/ 2147483646 h 633"/>
              <a:gd name="T80" fmla="*/ 0 w 576"/>
              <a:gd name="T81" fmla="*/ 2147483646 h 633"/>
              <a:gd name="T82" fmla="*/ 2147483646 w 576"/>
              <a:gd name="T83" fmla="*/ 2147483646 h 633"/>
              <a:gd name="T84" fmla="*/ 0 w 576"/>
              <a:gd name="T85" fmla="*/ 2147483646 h 633"/>
              <a:gd name="T86" fmla="*/ 2147483646 w 576"/>
              <a:gd name="T87" fmla="*/ 2147483646 h 633"/>
              <a:gd name="T88" fmla="*/ 2147483646 w 576"/>
              <a:gd name="T89" fmla="*/ 2147483646 h 633"/>
              <a:gd name="T90" fmla="*/ 2147483646 w 576"/>
              <a:gd name="T91" fmla="*/ 2147483646 h 633"/>
              <a:gd name="T92" fmla="*/ 2147483646 w 576"/>
              <a:gd name="T93" fmla="*/ 2147483646 h 633"/>
              <a:gd name="T94" fmla="*/ 2147483646 w 576"/>
              <a:gd name="T95" fmla="*/ 2147483646 h 633"/>
              <a:gd name="T96" fmla="*/ 2147483646 w 576"/>
              <a:gd name="T97" fmla="*/ 2147483646 h 633"/>
              <a:gd name="T98" fmla="*/ 2147483646 w 576"/>
              <a:gd name="T99" fmla="*/ 2147483646 h 633"/>
              <a:gd name="T100" fmla="*/ 2147483646 w 576"/>
              <a:gd name="T101" fmla="*/ 2147483646 h 633"/>
              <a:gd name="T102" fmla="*/ 2147483646 w 576"/>
              <a:gd name="T103" fmla="*/ 2147483646 h 6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 h="633">
                <a:moveTo>
                  <a:pt x="0" y="288"/>
                </a:moveTo>
                <a:lnTo>
                  <a:pt x="4" y="244"/>
                </a:lnTo>
                <a:lnTo>
                  <a:pt x="14" y="200"/>
                </a:lnTo>
                <a:lnTo>
                  <a:pt x="31" y="157"/>
                </a:lnTo>
                <a:lnTo>
                  <a:pt x="56" y="119"/>
                </a:lnTo>
                <a:lnTo>
                  <a:pt x="85" y="84"/>
                </a:lnTo>
                <a:lnTo>
                  <a:pt x="119" y="56"/>
                </a:lnTo>
                <a:lnTo>
                  <a:pt x="158" y="33"/>
                </a:lnTo>
                <a:lnTo>
                  <a:pt x="200" y="15"/>
                </a:lnTo>
                <a:lnTo>
                  <a:pt x="242" y="4"/>
                </a:lnTo>
                <a:lnTo>
                  <a:pt x="288" y="0"/>
                </a:lnTo>
                <a:lnTo>
                  <a:pt x="332" y="4"/>
                </a:lnTo>
                <a:lnTo>
                  <a:pt x="376" y="15"/>
                </a:lnTo>
                <a:lnTo>
                  <a:pt x="418" y="33"/>
                </a:lnTo>
                <a:lnTo>
                  <a:pt x="457" y="56"/>
                </a:lnTo>
                <a:lnTo>
                  <a:pt x="491" y="84"/>
                </a:lnTo>
                <a:lnTo>
                  <a:pt x="520" y="119"/>
                </a:lnTo>
                <a:lnTo>
                  <a:pt x="545" y="157"/>
                </a:lnTo>
                <a:lnTo>
                  <a:pt x="562" y="200"/>
                </a:lnTo>
                <a:lnTo>
                  <a:pt x="572" y="244"/>
                </a:lnTo>
                <a:lnTo>
                  <a:pt x="576" y="288"/>
                </a:lnTo>
                <a:lnTo>
                  <a:pt x="572" y="334"/>
                </a:lnTo>
                <a:lnTo>
                  <a:pt x="562" y="378"/>
                </a:lnTo>
                <a:lnTo>
                  <a:pt x="545" y="418"/>
                </a:lnTo>
                <a:lnTo>
                  <a:pt x="520" y="459"/>
                </a:lnTo>
                <a:lnTo>
                  <a:pt x="491" y="491"/>
                </a:lnTo>
                <a:lnTo>
                  <a:pt x="457" y="522"/>
                </a:lnTo>
                <a:lnTo>
                  <a:pt x="418" y="545"/>
                </a:lnTo>
                <a:lnTo>
                  <a:pt x="376" y="562"/>
                </a:lnTo>
                <a:lnTo>
                  <a:pt x="332" y="574"/>
                </a:lnTo>
                <a:lnTo>
                  <a:pt x="288" y="576"/>
                </a:lnTo>
                <a:lnTo>
                  <a:pt x="242" y="574"/>
                </a:lnTo>
                <a:lnTo>
                  <a:pt x="200" y="562"/>
                </a:lnTo>
                <a:lnTo>
                  <a:pt x="158" y="545"/>
                </a:lnTo>
                <a:lnTo>
                  <a:pt x="119" y="522"/>
                </a:lnTo>
                <a:lnTo>
                  <a:pt x="85" y="491"/>
                </a:lnTo>
                <a:lnTo>
                  <a:pt x="56" y="459"/>
                </a:lnTo>
                <a:lnTo>
                  <a:pt x="31" y="418"/>
                </a:lnTo>
                <a:lnTo>
                  <a:pt x="14" y="378"/>
                </a:lnTo>
                <a:lnTo>
                  <a:pt x="4" y="334"/>
                </a:lnTo>
                <a:lnTo>
                  <a:pt x="0" y="288"/>
                </a:lnTo>
                <a:close/>
                <a:moveTo>
                  <a:pt x="144" y="535"/>
                </a:moveTo>
                <a:lnTo>
                  <a:pt x="0" y="633"/>
                </a:lnTo>
                <a:lnTo>
                  <a:pt x="576" y="633"/>
                </a:lnTo>
                <a:lnTo>
                  <a:pt x="432" y="535"/>
                </a:lnTo>
                <a:lnTo>
                  <a:pt x="393" y="556"/>
                </a:lnTo>
                <a:lnTo>
                  <a:pt x="351" y="568"/>
                </a:lnTo>
                <a:lnTo>
                  <a:pt x="309" y="576"/>
                </a:lnTo>
                <a:lnTo>
                  <a:pt x="267" y="576"/>
                </a:lnTo>
                <a:lnTo>
                  <a:pt x="223" y="568"/>
                </a:lnTo>
                <a:lnTo>
                  <a:pt x="183" y="556"/>
                </a:lnTo>
                <a:lnTo>
                  <a:pt x="144" y="535"/>
                </a:lnTo>
                <a:close/>
              </a:path>
            </a:pathLst>
          </a:custGeom>
          <a:solidFill>
            <a:srgbClr val="FFFFFF"/>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66" name="Line 8"/>
          <p:cNvSpPr>
            <a:spLocks noChangeShapeType="1"/>
          </p:cNvSpPr>
          <p:nvPr/>
        </p:nvSpPr>
        <p:spPr bwMode="auto">
          <a:xfrm>
            <a:off x="2819400" y="3724275"/>
            <a:ext cx="39687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67" name="Freeform 9"/>
          <p:cNvSpPr>
            <a:spLocks/>
          </p:cNvSpPr>
          <p:nvPr/>
        </p:nvSpPr>
        <p:spPr bwMode="auto">
          <a:xfrm>
            <a:off x="3206750" y="3689350"/>
            <a:ext cx="69850" cy="69850"/>
          </a:xfrm>
          <a:custGeom>
            <a:avLst/>
            <a:gdLst>
              <a:gd name="T0" fmla="*/ 0 w 88"/>
              <a:gd name="T1" fmla="*/ 0 h 88"/>
              <a:gd name="T2" fmla="*/ 2147483646 w 88"/>
              <a:gd name="T3" fmla="*/ 2147483646 h 88"/>
              <a:gd name="T4" fmla="*/ 0 w 88"/>
              <a:gd name="T5" fmla="*/ 2147483646 h 88"/>
              <a:gd name="T6" fmla="*/ 0 w 88"/>
              <a:gd name="T7" fmla="*/ 0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88">
                <a:moveTo>
                  <a:pt x="0" y="0"/>
                </a:moveTo>
                <a:lnTo>
                  <a:pt x="88" y="44"/>
                </a:lnTo>
                <a:lnTo>
                  <a:pt x="0" y="88"/>
                </a:lnTo>
                <a:lnTo>
                  <a:pt x="0" y="0"/>
                </a:lnTo>
                <a:close/>
              </a:path>
            </a:pathLst>
          </a:custGeom>
          <a:solidFill>
            <a:srgbClr val="000000"/>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66568" name="Group 10"/>
          <p:cNvGrpSpPr>
            <a:grpSpLocks/>
          </p:cNvGrpSpPr>
          <p:nvPr/>
        </p:nvGrpSpPr>
        <p:grpSpPr bwMode="auto">
          <a:xfrm>
            <a:off x="3276600" y="3460750"/>
            <a:ext cx="1143000" cy="76200"/>
            <a:chOff x="2016" y="2304"/>
            <a:chExt cx="288" cy="44"/>
          </a:xfrm>
        </p:grpSpPr>
        <p:sp>
          <p:nvSpPr>
            <p:cNvPr id="66598" name="Line 11"/>
            <p:cNvSpPr>
              <a:spLocks noChangeShapeType="1"/>
            </p:cNvSpPr>
            <p:nvPr/>
          </p:nvSpPr>
          <p:spPr bwMode="auto">
            <a:xfrm>
              <a:off x="2016" y="2326"/>
              <a:ext cx="24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99" name="Freeform 12"/>
            <p:cNvSpPr>
              <a:spLocks/>
            </p:cNvSpPr>
            <p:nvPr/>
          </p:nvSpPr>
          <p:spPr bwMode="auto">
            <a:xfrm>
              <a:off x="2260" y="2304"/>
              <a:ext cx="44" cy="44"/>
            </a:xfrm>
            <a:custGeom>
              <a:avLst/>
              <a:gdLst>
                <a:gd name="T0" fmla="*/ 0 w 88"/>
                <a:gd name="T1" fmla="*/ 0 h 88"/>
                <a:gd name="T2" fmla="*/ 6 w 88"/>
                <a:gd name="T3" fmla="*/ 3 h 88"/>
                <a:gd name="T4" fmla="*/ 0 w 88"/>
                <a:gd name="T5" fmla="*/ 6 h 88"/>
                <a:gd name="T6" fmla="*/ 0 w 88"/>
                <a:gd name="T7" fmla="*/ 0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88">
                  <a:moveTo>
                    <a:pt x="0" y="0"/>
                  </a:moveTo>
                  <a:lnTo>
                    <a:pt x="88" y="44"/>
                  </a:lnTo>
                  <a:lnTo>
                    <a:pt x="0" y="88"/>
                  </a:lnTo>
                  <a:lnTo>
                    <a:pt x="0" y="0"/>
                  </a:lnTo>
                  <a:close/>
                </a:path>
              </a:pathLst>
            </a:custGeom>
            <a:solidFill>
              <a:srgbClr val="000000"/>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6569" name="AutoShape 13"/>
          <p:cNvSpPr>
            <a:spLocks noChangeArrowheads="1"/>
          </p:cNvSpPr>
          <p:nvPr/>
        </p:nvSpPr>
        <p:spPr bwMode="auto">
          <a:xfrm>
            <a:off x="1676400" y="2622550"/>
            <a:ext cx="1143000" cy="1371600"/>
          </a:xfrm>
          <a:prstGeom prst="flowChartMagneticDisk">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66570" name="Group 14"/>
          <p:cNvGrpSpPr>
            <a:grpSpLocks/>
          </p:cNvGrpSpPr>
          <p:nvPr/>
        </p:nvGrpSpPr>
        <p:grpSpPr bwMode="auto">
          <a:xfrm>
            <a:off x="5283200" y="3260725"/>
            <a:ext cx="457200" cy="355600"/>
            <a:chOff x="2736" y="1979"/>
            <a:chExt cx="288" cy="224"/>
          </a:xfrm>
        </p:grpSpPr>
        <p:sp>
          <p:nvSpPr>
            <p:cNvPr id="66595" name="Freeform 15"/>
            <p:cNvSpPr>
              <a:spLocks/>
            </p:cNvSpPr>
            <p:nvPr/>
          </p:nvSpPr>
          <p:spPr bwMode="auto">
            <a:xfrm>
              <a:off x="2736" y="2059"/>
              <a:ext cx="288" cy="144"/>
            </a:xfrm>
            <a:custGeom>
              <a:avLst/>
              <a:gdLst>
                <a:gd name="T0" fmla="*/ 0 w 576"/>
                <a:gd name="T1" fmla="*/ 0 h 288"/>
                <a:gd name="T2" fmla="*/ 36 w 576"/>
                <a:gd name="T3" fmla="*/ 18 h 288"/>
                <a:gd name="T4" fmla="*/ 36 w 576"/>
                <a:gd name="T5" fmla="*/ 0 h 288"/>
                <a:gd name="T6" fmla="*/ 0 w 576"/>
                <a:gd name="T7" fmla="*/ 18 h 288"/>
                <a:gd name="T8" fmla="*/ 0 w 576"/>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 h="288">
                  <a:moveTo>
                    <a:pt x="0" y="0"/>
                  </a:moveTo>
                  <a:lnTo>
                    <a:pt x="576" y="288"/>
                  </a:lnTo>
                  <a:lnTo>
                    <a:pt x="576" y="0"/>
                  </a:lnTo>
                  <a:lnTo>
                    <a:pt x="0" y="288"/>
                  </a:lnTo>
                  <a:lnTo>
                    <a:pt x="0" y="0"/>
                  </a:lnTo>
                  <a:close/>
                </a:path>
              </a:pathLst>
            </a:custGeom>
            <a:solidFill>
              <a:srgbClr val="FFFFFF"/>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96" name="Freeform 16"/>
            <p:cNvSpPr>
              <a:spLocks/>
            </p:cNvSpPr>
            <p:nvPr/>
          </p:nvSpPr>
          <p:spPr bwMode="auto">
            <a:xfrm>
              <a:off x="2822" y="1979"/>
              <a:ext cx="116" cy="25"/>
            </a:xfrm>
            <a:custGeom>
              <a:avLst/>
              <a:gdLst>
                <a:gd name="T0" fmla="*/ 0 w 230"/>
                <a:gd name="T1" fmla="*/ 4 h 50"/>
                <a:gd name="T2" fmla="*/ 1 w 230"/>
                <a:gd name="T3" fmla="*/ 3 h 50"/>
                <a:gd name="T4" fmla="*/ 2 w 230"/>
                <a:gd name="T5" fmla="*/ 2 h 50"/>
                <a:gd name="T6" fmla="*/ 4 w 230"/>
                <a:gd name="T7" fmla="*/ 1 h 50"/>
                <a:gd name="T8" fmla="*/ 5 w 230"/>
                <a:gd name="T9" fmla="*/ 1 h 50"/>
                <a:gd name="T10" fmla="*/ 7 w 230"/>
                <a:gd name="T11" fmla="*/ 0 h 50"/>
                <a:gd name="T12" fmla="*/ 9 w 230"/>
                <a:gd name="T13" fmla="*/ 0 h 50"/>
                <a:gd name="T14" fmla="*/ 10 w 230"/>
                <a:gd name="T15" fmla="*/ 1 h 50"/>
                <a:gd name="T16" fmla="*/ 12 w 230"/>
                <a:gd name="T17" fmla="*/ 1 h 50"/>
                <a:gd name="T18" fmla="*/ 13 w 230"/>
                <a:gd name="T19" fmla="*/ 2 h 50"/>
                <a:gd name="T20" fmla="*/ 14 w 230"/>
                <a:gd name="T21" fmla="*/ 3 h 50"/>
                <a:gd name="T22" fmla="*/ 15 w 230"/>
                <a:gd name="T23" fmla="*/ 4 h 50"/>
                <a:gd name="T24" fmla="*/ 0 w 230"/>
                <a:gd name="T25" fmla="*/ 4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 h="50">
                  <a:moveTo>
                    <a:pt x="0" y="50"/>
                  </a:moveTo>
                  <a:lnTo>
                    <a:pt x="11" y="34"/>
                  </a:lnTo>
                  <a:lnTo>
                    <a:pt x="27" y="21"/>
                  </a:lnTo>
                  <a:lnTo>
                    <a:pt x="50" y="11"/>
                  </a:lnTo>
                  <a:lnTo>
                    <a:pt x="75" y="4"/>
                  </a:lnTo>
                  <a:lnTo>
                    <a:pt x="102" y="0"/>
                  </a:lnTo>
                  <a:lnTo>
                    <a:pt x="128" y="0"/>
                  </a:lnTo>
                  <a:lnTo>
                    <a:pt x="157" y="4"/>
                  </a:lnTo>
                  <a:lnTo>
                    <a:pt x="182" y="11"/>
                  </a:lnTo>
                  <a:lnTo>
                    <a:pt x="203" y="21"/>
                  </a:lnTo>
                  <a:lnTo>
                    <a:pt x="219" y="34"/>
                  </a:lnTo>
                  <a:lnTo>
                    <a:pt x="230" y="50"/>
                  </a:lnTo>
                  <a:lnTo>
                    <a:pt x="0" y="50"/>
                  </a:lnTo>
                  <a:close/>
                </a:path>
              </a:pathLst>
            </a:custGeom>
            <a:solidFill>
              <a:srgbClr val="FFFFFF"/>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97" name="Line 17"/>
            <p:cNvSpPr>
              <a:spLocks noChangeShapeType="1"/>
            </p:cNvSpPr>
            <p:nvPr/>
          </p:nvSpPr>
          <p:spPr bwMode="auto">
            <a:xfrm flipV="1">
              <a:off x="2880" y="2004"/>
              <a:ext cx="1" cy="12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6571" name="Freeform 18"/>
          <p:cNvSpPr>
            <a:spLocks/>
          </p:cNvSpPr>
          <p:nvPr/>
        </p:nvSpPr>
        <p:spPr bwMode="auto">
          <a:xfrm>
            <a:off x="4419600" y="3276600"/>
            <a:ext cx="457200" cy="457200"/>
          </a:xfrm>
          <a:custGeom>
            <a:avLst/>
            <a:gdLst>
              <a:gd name="T0" fmla="*/ 0 w 576"/>
              <a:gd name="T1" fmla="*/ 2147483646 h 575"/>
              <a:gd name="T2" fmla="*/ 2147483646 w 576"/>
              <a:gd name="T3" fmla="*/ 2147483646 h 575"/>
              <a:gd name="T4" fmla="*/ 2147483646 w 576"/>
              <a:gd name="T5" fmla="*/ 2147483646 h 575"/>
              <a:gd name="T6" fmla="*/ 2147483646 w 576"/>
              <a:gd name="T7" fmla="*/ 2147483646 h 575"/>
              <a:gd name="T8" fmla="*/ 2147483646 w 576"/>
              <a:gd name="T9" fmla="*/ 2147483646 h 575"/>
              <a:gd name="T10" fmla="*/ 2147483646 w 576"/>
              <a:gd name="T11" fmla="*/ 2147483646 h 575"/>
              <a:gd name="T12" fmla="*/ 2147483646 w 576"/>
              <a:gd name="T13" fmla="*/ 2147483646 h 575"/>
              <a:gd name="T14" fmla="*/ 2147483646 w 576"/>
              <a:gd name="T15" fmla="*/ 2147483646 h 575"/>
              <a:gd name="T16" fmla="*/ 2147483646 w 576"/>
              <a:gd name="T17" fmla="*/ 2147483646 h 575"/>
              <a:gd name="T18" fmla="*/ 2147483646 w 576"/>
              <a:gd name="T19" fmla="*/ 2147483646 h 575"/>
              <a:gd name="T20" fmla="*/ 2147483646 w 576"/>
              <a:gd name="T21" fmla="*/ 0 h 575"/>
              <a:gd name="T22" fmla="*/ 2147483646 w 576"/>
              <a:gd name="T23" fmla="*/ 2147483646 h 575"/>
              <a:gd name="T24" fmla="*/ 2147483646 w 576"/>
              <a:gd name="T25" fmla="*/ 2147483646 h 575"/>
              <a:gd name="T26" fmla="*/ 2147483646 w 576"/>
              <a:gd name="T27" fmla="*/ 2147483646 h 575"/>
              <a:gd name="T28" fmla="*/ 2147483646 w 576"/>
              <a:gd name="T29" fmla="*/ 2147483646 h 575"/>
              <a:gd name="T30" fmla="*/ 2147483646 w 576"/>
              <a:gd name="T31" fmla="*/ 2147483646 h 575"/>
              <a:gd name="T32" fmla="*/ 2147483646 w 576"/>
              <a:gd name="T33" fmla="*/ 2147483646 h 575"/>
              <a:gd name="T34" fmla="*/ 2147483646 w 576"/>
              <a:gd name="T35" fmla="*/ 2147483646 h 575"/>
              <a:gd name="T36" fmla="*/ 2147483646 w 576"/>
              <a:gd name="T37" fmla="*/ 2147483646 h 575"/>
              <a:gd name="T38" fmla="*/ 2147483646 w 576"/>
              <a:gd name="T39" fmla="*/ 2147483646 h 575"/>
              <a:gd name="T40" fmla="*/ 2147483646 w 576"/>
              <a:gd name="T41" fmla="*/ 2147483646 h 575"/>
              <a:gd name="T42" fmla="*/ 2147483646 w 576"/>
              <a:gd name="T43" fmla="*/ 2147483646 h 575"/>
              <a:gd name="T44" fmla="*/ 2147483646 w 576"/>
              <a:gd name="T45" fmla="*/ 2147483646 h 575"/>
              <a:gd name="T46" fmla="*/ 2147483646 w 576"/>
              <a:gd name="T47" fmla="*/ 2147483646 h 575"/>
              <a:gd name="T48" fmla="*/ 2147483646 w 576"/>
              <a:gd name="T49" fmla="*/ 2147483646 h 575"/>
              <a:gd name="T50" fmla="*/ 2147483646 w 576"/>
              <a:gd name="T51" fmla="*/ 2147483646 h 575"/>
              <a:gd name="T52" fmla="*/ 2147483646 w 576"/>
              <a:gd name="T53" fmla="*/ 2147483646 h 575"/>
              <a:gd name="T54" fmla="*/ 2147483646 w 576"/>
              <a:gd name="T55" fmla="*/ 2147483646 h 575"/>
              <a:gd name="T56" fmla="*/ 2147483646 w 576"/>
              <a:gd name="T57" fmla="*/ 2147483646 h 575"/>
              <a:gd name="T58" fmla="*/ 2147483646 w 576"/>
              <a:gd name="T59" fmla="*/ 2147483646 h 575"/>
              <a:gd name="T60" fmla="*/ 2147483646 w 576"/>
              <a:gd name="T61" fmla="*/ 2147483646 h 575"/>
              <a:gd name="T62" fmla="*/ 2147483646 w 576"/>
              <a:gd name="T63" fmla="*/ 2147483646 h 575"/>
              <a:gd name="T64" fmla="*/ 2147483646 w 576"/>
              <a:gd name="T65" fmla="*/ 2147483646 h 575"/>
              <a:gd name="T66" fmla="*/ 2147483646 w 576"/>
              <a:gd name="T67" fmla="*/ 2147483646 h 575"/>
              <a:gd name="T68" fmla="*/ 2147483646 w 576"/>
              <a:gd name="T69" fmla="*/ 2147483646 h 575"/>
              <a:gd name="T70" fmla="*/ 2147483646 w 576"/>
              <a:gd name="T71" fmla="*/ 2147483646 h 575"/>
              <a:gd name="T72" fmla="*/ 2147483646 w 576"/>
              <a:gd name="T73" fmla="*/ 2147483646 h 575"/>
              <a:gd name="T74" fmla="*/ 2147483646 w 576"/>
              <a:gd name="T75" fmla="*/ 2147483646 h 575"/>
              <a:gd name="T76" fmla="*/ 2147483646 w 576"/>
              <a:gd name="T77" fmla="*/ 2147483646 h 575"/>
              <a:gd name="T78" fmla="*/ 2147483646 w 576"/>
              <a:gd name="T79" fmla="*/ 2147483646 h 575"/>
              <a:gd name="T80" fmla="*/ 0 w 576"/>
              <a:gd name="T81" fmla="*/ 2147483646 h 5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76" h="575">
                <a:moveTo>
                  <a:pt x="0" y="287"/>
                </a:moveTo>
                <a:lnTo>
                  <a:pt x="4" y="243"/>
                </a:lnTo>
                <a:lnTo>
                  <a:pt x="13" y="199"/>
                </a:lnTo>
                <a:lnTo>
                  <a:pt x="31" y="157"/>
                </a:lnTo>
                <a:lnTo>
                  <a:pt x="56" y="118"/>
                </a:lnTo>
                <a:lnTo>
                  <a:pt x="84" y="84"/>
                </a:lnTo>
                <a:lnTo>
                  <a:pt x="119" y="55"/>
                </a:lnTo>
                <a:lnTo>
                  <a:pt x="157" y="32"/>
                </a:lnTo>
                <a:lnTo>
                  <a:pt x="200" y="15"/>
                </a:lnTo>
                <a:lnTo>
                  <a:pt x="244" y="3"/>
                </a:lnTo>
                <a:lnTo>
                  <a:pt x="288" y="0"/>
                </a:lnTo>
                <a:lnTo>
                  <a:pt x="334" y="3"/>
                </a:lnTo>
                <a:lnTo>
                  <a:pt x="376" y="15"/>
                </a:lnTo>
                <a:lnTo>
                  <a:pt x="419" y="32"/>
                </a:lnTo>
                <a:lnTo>
                  <a:pt x="457" y="55"/>
                </a:lnTo>
                <a:lnTo>
                  <a:pt x="492" y="84"/>
                </a:lnTo>
                <a:lnTo>
                  <a:pt x="520" y="118"/>
                </a:lnTo>
                <a:lnTo>
                  <a:pt x="545" y="157"/>
                </a:lnTo>
                <a:lnTo>
                  <a:pt x="563" y="199"/>
                </a:lnTo>
                <a:lnTo>
                  <a:pt x="572" y="243"/>
                </a:lnTo>
                <a:lnTo>
                  <a:pt x="576" y="287"/>
                </a:lnTo>
                <a:lnTo>
                  <a:pt x="572" y="333"/>
                </a:lnTo>
                <a:lnTo>
                  <a:pt x="563" y="377"/>
                </a:lnTo>
                <a:lnTo>
                  <a:pt x="545" y="417"/>
                </a:lnTo>
                <a:lnTo>
                  <a:pt x="520" y="458"/>
                </a:lnTo>
                <a:lnTo>
                  <a:pt x="492" y="490"/>
                </a:lnTo>
                <a:lnTo>
                  <a:pt x="457" y="521"/>
                </a:lnTo>
                <a:lnTo>
                  <a:pt x="419" y="544"/>
                </a:lnTo>
                <a:lnTo>
                  <a:pt x="376" y="561"/>
                </a:lnTo>
                <a:lnTo>
                  <a:pt x="334" y="573"/>
                </a:lnTo>
                <a:lnTo>
                  <a:pt x="288" y="575"/>
                </a:lnTo>
                <a:lnTo>
                  <a:pt x="244" y="573"/>
                </a:lnTo>
                <a:lnTo>
                  <a:pt x="200" y="561"/>
                </a:lnTo>
                <a:lnTo>
                  <a:pt x="157" y="544"/>
                </a:lnTo>
                <a:lnTo>
                  <a:pt x="119" y="521"/>
                </a:lnTo>
                <a:lnTo>
                  <a:pt x="84" y="490"/>
                </a:lnTo>
                <a:lnTo>
                  <a:pt x="56" y="458"/>
                </a:lnTo>
                <a:lnTo>
                  <a:pt x="31" y="417"/>
                </a:lnTo>
                <a:lnTo>
                  <a:pt x="13" y="377"/>
                </a:lnTo>
                <a:lnTo>
                  <a:pt x="4" y="333"/>
                </a:lnTo>
                <a:lnTo>
                  <a:pt x="0" y="287"/>
                </a:lnTo>
                <a:close/>
              </a:path>
            </a:pathLst>
          </a:custGeom>
          <a:solidFill>
            <a:srgbClr val="FFFFFF"/>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72" name="Freeform 19"/>
          <p:cNvSpPr>
            <a:spLocks/>
          </p:cNvSpPr>
          <p:nvPr/>
        </p:nvSpPr>
        <p:spPr bwMode="auto">
          <a:xfrm>
            <a:off x="4419600" y="3390900"/>
            <a:ext cx="457200" cy="228600"/>
          </a:xfrm>
          <a:custGeom>
            <a:avLst/>
            <a:gdLst>
              <a:gd name="T0" fmla="*/ 0 w 576"/>
              <a:gd name="T1" fmla="*/ 2147483646 h 288"/>
              <a:gd name="T2" fmla="*/ 2147483646 w 576"/>
              <a:gd name="T3" fmla="*/ 2147483646 h 288"/>
              <a:gd name="T4" fmla="*/ 2147483646 w 576"/>
              <a:gd name="T5" fmla="*/ 0 h 288"/>
              <a:gd name="T6" fmla="*/ 2147483646 w 576"/>
              <a:gd name="T7" fmla="*/ 2147483646 h 288"/>
              <a:gd name="T8" fmla="*/ 2147483646 w 576"/>
              <a:gd name="T9" fmla="*/ 2147483646 h 288"/>
              <a:gd name="T10" fmla="*/ 2147483646 w 576"/>
              <a:gd name="T11" fmla="*/ 2147483646 h 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 h="288">
                <a:moveTo>
                  <a:pt x="0" y="136"/>
                </a:moveTo>
                <a:lnTo>
                  <a:pt x="73" y="136"/>
                </a:lnTo>
                <a:lnTo>
                  <a:pt x="217" y="0"/>
                </a:lnTo>
                <a:lnTo>
                  <a:pt x="374" y="288"/>
                </a:lnTo>
                <a:lnTo>
                  <a:pt x="505" y="136"/>
                </a:lnTo>
                <a:lnTo>
                  <a:pt x="576" y="13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73" name="Line 20"/>
          <p:cNvSpPr>
            <a:spLocks noChangeShapeType="1"/>
          </p:cNvSpPr>
          <p:nvPr/>
        </p:nvSpPr>
        <p:spPr bwMode="auto">
          <a:xfrm>
            <a:off x="4648200" y="277495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74" name="Line 21"/>
          <p:cNvSpPr>
            <a:spLocks noChangeShapeType="1"/>
          </p:cNvSpPr>
          <p:nvPr/>
        </p:nvSpPr>
        <p:spPr bwMode="auto">
          <a:xfrm>
            <a:off x="4648200" y="376555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75" name="Text Box 22"/>
          <p:cNvSpPr txBox="1">
            <a:spLocks noChangeArrowheads="1"/>
          </p:cNvSpPr>
          <p:nvPr/>
        </p:nvSpPr>
        <p:spPr bwMode="auto">
          <a:xfrm>
            <a:off x="4191000" y="216535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heating</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76" name="Line 23"/>
          <p:cNvSpPr>
            <a:spLocks noChangeShapeType="1"/>
          </p:cNvSpPr>
          <p:nvPr/>
        </p:nvSpPr>
        <p:spPr bwMode="auto">
          <a:xfrm flipV="1">
            <a:off x="4876800" y="3513138"/>
            <a:ext cx="407988" cy="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77" name="Line 24"/>
          <p:cNvSpPr>
            <a:spLocks noChangeShapeType="1"/>
          </p:cNvSpPr>
          <p:nvPr/>
        </p:nvSpPr>
        <p:spPr bwMode="auto">
          <a:xfrm>
            <a:off x="5762625" y="3525838"/>
            <a:ext cx="1698625" cy="4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78" name="Oval 25"/>
          <p:cNvSpPr>
            <a:spLocks noChangeArrowheads="1"/>
          </p:cNvSpPr>
          <p:nvPr/>
        </p:nvSpPr>
        <p:spPr bwMode="auto">
          <a:xfrm>
            <a:off x="6019800" y="2546350"/>
            <a:ext cx="6858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FC</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79" name="Line 26"/>
          <p:cNvSpPr>
            <a:spLocks noChangeShapeType="1"/>
          </p:cNvSpPr>
          <p:nvPr/>
        </p:nvSpPr>
        <p:spPr bwMode="auto">
          <a:xfrm flipH="1">
            <a:off x="5494338" y="2851150"/>
            <a:ext cx="5254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80" name="Line 27"/>
          <p:cNvSpPr>
            <a:spLocks noChangeShapeType="1"/>
          </p:cNvSpPr>
          <p:nvPr/>
        </p:nvSpPr>
        <p:spPr bwMode="auto">
          <a:xfrm flipV="1">
            <a:off x="5502275" y="2847975"/>
            <a:ext cx="0" cy="4048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81" name="Line 28"/>
          <p:cNvSpPr>
            <a:spLocks noChangeShapeType="1"/>
          </p:cNvSpPr>
          <p:nvPr/>
        </p:nvSpPr>
        <p:spPr bwMode="auto">
          <a:xfrm>
            <a:off x="6372225" y="3155950"/>
            <a:ext cx="1588"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66582"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8138" y="3990975"/>
            <a:ext cx="2449512"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83" name="Freeform 30"/>
          <p:cNvSpPr>
            <a:spLocks/>
          </p:cNvSpPr>
          <p:nvPr/>
        </p:nvSpPr>
        <p:spPr bwMode="auto">
          <a:xfrm>
            <a:off x="5505450" y="4586288"/>
            <a:ext cx="1800225" cy="277812"/>
          </a:xfrm>
          <a:custGeom>
            <a:avLst/>
            <a:gdLst>
              <a:gd name="T0" fmla="*/ 0 w 920"/>
              <a:gd name="T1" fmla="*/ 2147483646 h 131"/>
              <a:gd name="T2" fmla="*/ 2147483646 w 920"/>
              <a:gd name="T3" fmla="*/ 2147483646 h 131"/>
              <a:gd name="T4" fmla="*/ 2147483646 w 920"/>
              <a:gd name="T5" fmla="*/ 2147483646 h 131"/>
              <a:gd name="T6" fmla="*/ 2147483646 w 920"/>
              <a:gd name="T7" fmla="*/ 2147483646 h 131"/>
              <a:gd name="T8" fmla="*/ 2147483646 w 920"/>
              <a:gd name="T9" fmla="*/ 2147483646 h 131"/>
              <a:gd name="T10" fmla="*/ 2147483646 w 920"/>
              <a:gd name="T11" fmla="*/ 2147483646 h 131"/>
              <a:gd name="T12" fmla="*/ 2147483646 w 920"/>
              <a:gd name="T13" fmla="*/ 2147483646 h 131"/>
              <a:gd name="T14" fmla="*/ 2147483646 w 920"/>
              <a:gd name="T15" fmla="*/ 2147483646 h 131"/>
              <a:gd name="T16" fmla="*/ 2147483646 w 920"/>
              <a:gd name="T17" fmla="*/ 2147483646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0" h="131">
                <a:moveTo>
                  <a:pt x="0" y="108"/>
                </a:moveTo>
                <a:cubicBezTo>
                  <a:pt x="19" y="119"/>
                  <a:pt x="38" y="131"/>
                  <a:pt x="84" y="128"/>
                </a:cubicBezTo>
                <a:cubicBezTo>
                  <a:pt x="130" y="125"/>
                  <a:pt x="228" y="107"/>
                  <a:pt x="275" y="92"/>
                </a:cubicBezTo>
                <a:cubicBezTo>
                  <a:pt x="322" y="77"/>
                  <a:pt x="340" y="51"/>
                  <a:pt x="366" y="37"/>
                </a:cubicBezTo>
                <a:cubicBezTo>
                  <a:pt x="392" y="23"/>
                  <a:pt x="393" y="16"/>
                  <a:pt x="429" y="10"/>
                </a:cubicBezTo>
                <a:cubicBezTo>
                  <a:pt x="465" y="4"/>
                  <a:pt x="546" y="0"/>
                  <a:pt x="584" y="1"/>
                </a:cubicBezTo>
                <a:cubicBezTo>
                  <a:pt x="622" y="2"/>
                  <a:pt x="621" y="1"/>
                  <a:pt x="657" y="19"/>
                </a:cubicBezTo>
                <a:cubicBezTo>
                  <a:pt x="693" y="37"/>
                  <a:pt x="758" y="93"/>
                  <a:pt x="802" y="110"/>
                </a:cubicBezTo>
                <a:cubicBezTo>
                  <a:pt x="846" y="127"/>
                  <a:pt x="897" y="118"/>
                  <a:pt x="920" y="11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84" name="Freeform 31"/>
          <p:cNvSpPr>
            <a:spLocks/>
          </p:cNvSpPr>
          <p:nvPr/>
        </p:nvSpPr>
        <p:spPr bwMode="auto">
          <a:xfrm flipV="1">
            <a:off x="5540375" y="4119563"/>
            <a:ext cx="1800225" cy="277812"/>
          </a:xfrm>
          <a:custGeom>
            <a:avLst/>
            <a:gdLst>
              <a:gd name="T0" fmla="*/ 0 w 920"/>
              <a:gd name="T1" fmla="*/ 2147483646 h 131"/>
              <a:gd name="T2" fmla="*/ 2147483646 w 920"/>
              <a:gd name="T3" fmla="*/ 2147483646 h 131"/>
              <a:gd name="T4" fmla="*/ 2147483646 w 920"/>
              <a:gd name="T5" fmla="*/ 2147483646 h 131"/>
              <a:gd name="T6" fmla="*/ 2147483646 w 920"/>
              <a:gd name="T7" fmla="*/ 2147483646 h 131"/>
              <a:gd name="T8" fmla="*/ 2147483646 w 920"/>
              <a:gd name="T9" fmla="*/ 2147483646 h 131"/>
              <a:gd name="T10" fmla="*/ 2147483646 w 920"/>
              <a:gd name="T11" fmla="*/ 2147483646 h 131"/>
              <a:gd name="T12" fmla="*/ 2147483646 w 920"/>
              <a:gd name="T13" fmla="*/ 2147483646 h 131"/>
              <a:gd name="T14" fmla="*/ 2147483646 w 920"/>
              <a:gd name="T15" fmla="*/ 2147483646 h 131"/>
              <a:gd name="T16" fmla="*/ 2147483646 w 920"/>
              <a:gd name="T17" fmla="*/ 2147483646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0" h="131">
                <a:moveTo>
                  <a:pt x="0" y="108"/>
                </a:moveTo>
                <a:cubicBezTo>
                  <a:pt x="19" y="119"/>
                  <a:pt x="38" y="131"/>
                  <a:pt x="84" y="128"/>
                </a:cubicBezTo>
                <a:cubicBezTo>
                  <a:pt x="130" y="125"/>
                  <a:pt x="228" y="107"/>
                  <a:pt x="275" y="92"/>
                </a:cubicBezTo>
                <a:cubicBezTo>
                  <a:pt x="322" y="77"/>
                  <a:pt x="340" y="51"/>
                  <a:pt x="366" y="37"/>
                </a:cubicBezTo>
                <a:cubicBezTo>
                  <a:pt x="392" y="23"/>
                  <a:pt x="393" y="16"/>
                  <a:pt x="429" y="10"/>
                </a:cubicBezTo>
                <a:cubicBezTo>
                  <a:pt x="465" y="4"/>
                  <a:pt x="546" y="0"/>
                  <a:pt x="584" y="1"/>
                </a:cubicBezTo>
                <a:cubicBezTo>
                  <a:pt x="622" y="2"/>
                  <a:pt x="621" y="1"/>
                  <a:pt x="657" y="19"/>
                </a:cubicBezTo>
                <a:cubicBezTo>
                  <a:pt x="693" y="37"/>
                  <a:pt x="758" y="93"/>
                  <a:pt x="802" y="110"/>
                </a:cubicBezTo>
                <a:cubicBezTo>
                  <a:pt x="846" y="127"/>
                  <a:pt x="897" y="118"/>
                  <a:pt x="920" y="11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85" name="Text Box 32"/>
          <p:cNvSpPr txBox="1">
            <a:spLocks noChangeArrowheads="1"/>
          </p:cNvSpPr>
          <p:nvPr/>
        </p:nvSpPr>
        <p:spPr bwMode="auto">
          <a:xfrm>
            <a:off x="5438775" y="5407025"/>
            <a:ext cx="2362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Velocity increases; Bernoulli says that pressure decreases</a:t>
            </a:r>
            <a:endPar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86" name="AutoShape 33"/>
          <p:cNvSpPr>
            <a:spLocks noChangeArrowheads="1"/>
          </p:cNvSpPr>
          <p:nvPr/>
        </p:nvSpPr>
        <p:spPr bwMode="auto">
          <a:xfrm>
            <a:off x="1447800" y="4191000"/>
            <a:ext cx="3124200" cy="1371600"/>
          </a:xfrm>
          <a:prstGeom prst="wedgeRoundRectCallout">
            <a:avLst>
              <a:gd name="adj1" fmla="val 17380"/>
              <a:gd name="adj2" fmla="val 5972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 fluid can partially vaporize.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 pressure difference will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not reliability indicate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 flow rate!</a:t>
            </a:r>
          </a:p>
        </p:txBody>
      </p:sp>
      <p:sp>
        <p:nvSpPr>
          <p:cNvPr id="66587" name="Line 34"/>
          <p:cNvSpPr>
            <a:spLocks noChangeShapeType="1"/>
          </p:cNvSpPr>
          <p:nvPr/>
        </p:nvSpPr>
        <p:spPr bwMode="auto">
          <a:xfrm flipV="1">
            <a:off x="4343400" y="4495800"/>
            <a:ext cx="2286000" cy="14478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66588" name="Object 35"/>
          <p:cNvGraphicFramePr>
            <a:graphicFrameLocks noChangeAspect="1"/>
          </p:cNvGraphicFramePr>
          <p:nvPr/>
        </p:nvGraphicFramePr>
        <p:xfrm>
          <a:off x="3962400" y="5638800"/>
          <a:ext cx="315913" cy="962025"/>
        </p:xfrm>
        <a:graphic>
          <a:graphicData uri="http://schemas.openxmlformats.org/presentationml/2006/ole">
            <mc:AlternateContent xmlns:mc="http://schemas.openxmlformats.org/markup-compatibility/2006">
              <mc:Choice xmlns:v="urn:schemas-microsoft-com:vml" Requires="v">
                <p:oleObj spid="_x0000_s112655" name="Clip" r:id="rId5" imgW="1296063" imgH="3934305" progId="MS_ClipArt_Gallery.5">
                  <p:embed/>
                </p:oleObj>
              </mc:Choice>
              <mc:Fallback>
                <p:oleObj name="Clip" r:id="rId5" imgW="1296063" imgH="3934305" progId="MS_ClipArt_Gallery.5">
                  <p:embed/>
                  <p:pic>
                    <p:nvPicPr>
                      <p:cNvPr id="66588" name="Object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5638800"/>
                        <a:ext cx="315913"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589" name="AutoShape 36"/>
          <p:cNvSpPr>
            <a:spLocks noChangeArrowheads="1"/>
          </p:cNvSpPr>
          <p:nvPr/>
        </p:nvSpPr>
        <p:spPr bwMode="auto">
          <a:xfrm>
            <a:off x="6267450" y="3595688"/>
            <a:ext cx="228600" cy="304800"/>
          </a:xfrm>
          <a:prstGeom prst="downArrow">
            <a:avLst>
              <a:gd name="adj1" fmla="val 50000"/>
              <a:gd name="adj2" fmla="val 33333"/>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590" name="Text Box 37"/>
          <p:cNvSpPr txBox="1">
            <a:spLocks noChangeArrowheads="1"/>
          </p:cNvSpPr>
          <p:nvPr/>
        </p:nvSpPr>
        <p:spPr bwMode="auto">
          <a:xfrm>
            <a:off x="1828800" y="3200400"/>
            <a:ext cx="838200" cy="63976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Cold (20C) liquid</a:t>
            </a:r>
          </a:p>
        </p:txBody>
      </p:sp>
      <p:sp>
        <p:nvSpPr>
          <p:cNvPr id="66591" name="Text Box 38"/>
          <p:cNvSpPr txBox="1">
            <a:spLocks noChangeArrowheads="1"/>
          </p:cNvSpPr>
          <p:nvPr/>
        </p:nvSpPr>
        <p:spPr bwMode="auto">
          <a:xfrm>
            <a:off x="6172200" y="19050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Orifice meter</a:t>
            </a:r>
          </a:p>
        </p:txBody>
      </p:sp>
      <p:sp>
        <p:nvSpPr>
          <p:cNvPr id="40" name="Text Box 51"/>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41" name="Rectangle 52"/>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2" name="TextBox 41"/>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Tree>
    <p:extLst>
      <p:ext uri="{BB962C8B-B14F-4D97-AF65-F5344CB8AC3E}">
        <p14:creationId xmlns:p14="http://schemas.microsoft.com/office/powerpoint/2010/main" val="11486834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2286000" y="4038600"/>
            <a:ext cx="2601913" cy="1600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12" name="Text Box 6"/>
          <p:cNvSpPr txBox="1">
            <a:spLocks noChangeArrowheads="1"/>
          </p:cNvSpPr>
          <p:nvPr/>
        </p:nvSpPr>
        <p:spPr bwMode="auto">
          <a:xfrm>
            <a:off x="1524000" y="1066800"/>
            <a:ext cx="7239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Equipment</a:t>
            </a: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must function correctly within the operating window</a:t>
            </a:r>
          </a:p>
        </p:txBody>
      </p:sp>
      <p:sp>
        <p:nvSpPr>
          <p:cNvPr id="68613" name="Freeform 7"/>
          <p:cNvSpPr>
            <a:spLocks noEditPoints="1"/>
          </p:cNvSpPr>
          <p:nvPr/>
        </p:nvSpPr>
        <p:spPr bwMode="auto">
          <a:xfrm>
            <a:off x="3048000" y="3495675"/>
            <a:ext cx="457200" cy="503238"/>
          </a:xfrm>
          <a:custGeom>
            <a:avLst/>
            <a:gdLst>
              <a:gd name="T0" fmla="*/ 0 w 576"/>
              <a:gd name="T1" fmla="*/ 2147483646 h 633"/>
              <a:gd name="T2" fmla="*/ 2147483646 w 576"/>
              <a:gd name="T3" fmla="*/ 2147483646 h 633"/>
              <a:gd name="T4" fmla="*/ 2147483646 w 576"/>
              <a:gd name="T5" fmla="*/ 2147483646 h 633"/>
              <a:gd name="T6" fmla="*/ 2147483646 w 576"/>
              <a:gd name="T7" fmla="*/ 2147483646 h 633"/>
              <a:gd name="T8" fmla="*/ 2147483646 w 576"/>
              <a:gd name="T9" fmla="*/ 2147483646 h 633"/>
              <a:gd name="T10" fmla="*/ 2147483646 w 576"/>
              <a:gd name="T11" fmla="*/ 2147483646 h 633"/>
              <a:gd name="T12" fmla="*/ 2147483646 w 576"/>
              <a:gd name="T13" fmla="*/ 2147483646 h 633"/>
              <a:gd name="T14" fmla="*/ 2147483646 w 576"/>
              <a:gd name="T15" fmla="*/ 2147483646 h 633"/>
              <a:gd name="T16" fmla="*/ 2147483646 w 576"/>
              <a:gd name="T17" fmla="*/ 2147483646 h 633"/>
              <a:gd name="T18" fmla="*/ 2147483646 w 576"/>
              <a:gd name="T19" fmla="*/ 2147483646 h 633"/>
              <a:gd name="T20" fmla="*/ 2147483646 w 576"/>
              <a:gd name="T21" fmla="*/ 0 h 633"/>
              <a:gd name="T22" fmla="*/ 2147483646 w 576"/>
              <a:gd name="T23" fmla="*/ 2147483646 h 633"/>
              <a:gd name="T24" fmla="*/ 2147483646 w 576"/>
              <a:gd name="T25" fmla="*/ 2147483646 h 633"/>
              <a:gd name="T26" fmla="*/ 2147483646 w 576"/>
              <a:gd name="T27" fmla="*/ 2147483646 h 633"/>
              <a:gd name="T28" fmla="*/ 2147483646 w 576"/>
              <a:gd name="T29" fmla="*/ 2147483646 h 633"/>
              <a:gd name="T30" fmla="*/ 2147483646 w 576"/>
              <a:gd name="T31" fmla="*/ 2147483646 h 633"/>
              <a:gd name="T32" fmla="*/ 2147483646 w 576"/>
              <a:gd name="T33" fmla="*/ 2147483646 h 633"/>
              <a:gd name="T34" fmla="*/ 2147483646 w 576"/>
              <a:gd name="T35" fmla="*/ 2147483646 h 633"/>
              <a:gd name="T36" fmla="*/ 2147483646 w 576"/>
              <a:gd name="T37" fmla="*/ 2147483646 h 633"/>
              <a:gd name="T38" fmla="*/ 2147483646 w 576"/>
              <a:gd name="T39" fmla="*/ 2147483646 h 633"/>
              <a:gd name="T40" fmla="*/ 2147483646 w 576"/>
              <a:gd name="T41" fmla="*/ 2147483646 h 633"/>
              <a:gd name="T42" fmla="*/ 2147483646 w 576"/>
              <a:gd name="T43" fmla="*/ 2147483646 h 633"/>
              <a:gd name="T44" fmla="*/ 2147483646 w 576"/>
              <a:gd name="T45" fmla="*/ 2147483646 h 633"/>
              <a:gd name="T46" fmla="*/ 2147483646 w 576"/>
              <a:gd name="T47" fmla="*/ 2147483646 h 633"/>
              <a:gd name="T48" fmla="*/ 2147483646 w 576"/>
              <a:gd name="T49" fmla="*/ 2147483646 h 633"/>
              <a:gd name="T50" fmla="*/ 2147483646 w 576"/>
              <a:gd name="T51" fmla="*/ 2147483646 h 633"/>
              <a:gd name="T52" fmla="*/ 2147483646 w 576"/>
              <a:gd name="T53" fmla="*/ 2147483646 h 633"/>
              <a:gd name="T54" fmla="*/ 2147483646 w 576"/>
              <a:gd name="T55" fmla="*/ 2147483646 h 633"/>
              <a:gd name="T56" fmla="*/ 2147483646 w 576"/>
              <a:gd name="T57" fmla="*/ 2147483646 h 633"/>
              <a:gd name="T58" fmla="*/ 2147483646 w 576"/>
              <a:gd name="T59" fmla="*/ 2147483646 h 633"/>
              <a:gd name="T60" fmla="*/ 2147483646 w 576"/>
              <a:gd name="T61" fmla="*/ 2147483646 h 633"/>
              <a:gd name="T62" fmla="*/ 2147483646 w 576"/>
              <a:gd name="T63" fmla="*/ 2147483646 h 633"/>
              <a:gd name="T64" fmla="*/ 2147483646 w 576"/>
              <a:gd name="T65" fmla="*/ 2147483646 h 633"/>
              <a:gd name="T66" fmla="*/ 2147483646 w 576"/>
              <a:gd name="T67" fmla="*/ 2147483646 h 633"/>
              <a:gd name="T68" fmla="*/ 2147483646 w 576"/>
              <a:gd name="T69" fmla="*/ 2147483646 h 633"/>
              <a:gd name="T70" fmla="*/ 2147483646 w 576"/>
              <a:gd name="T71" fmla="*/ 2147483646 h 633"/>
              <a:gd name="T72" fmla="*/ 2147483646 w 576"/>
              <a:gd name="T73" fmla="*/ 2147483646 h 633"/>
              <a:gd name="T74" fmla="*/ 2147483646 w 576"/>
              <a:gd name="T75" fmla="*/ 2147483646 h 633"/>
              <a:gd name="T76" fmla="*/ 2147483646 w 576"/>
              <a:gd name="T77" fmla="*/ 2147483646 h 633"/>
              <a:gd name="T78" fmla="*/ 2147483646 w 576"/>
              <a:gd name="T79" fmla="*/ 2147483646 h 633"/>
              <a:gd name="T80" fmla="*/ 0 w 576"/>
              <a:gd name="T81" fmla="*/ 2147483646 h 633"/>
              <a:gd name="T82" fmla="*/ 2147483646 w 576"/>
              <a:gd name="T83" fmla="*/ 2147483646 h 633"/>
              <a:gd name="T84" fmla="*/ 0 w 576"/>
              <a:gd name="T85" fmla="*/ 2147483646 h 633"/>
              <a:gd name="T86" fmla="*/ 2147483646 w 576"/>
              <a:gd name="T87" fmla="*/ 2147483646 h 633"/>
              <a:gd name="T88" fmla="*/ 2147483646 w 576"/>
              <a:gd name="T89" fmla="*/ 2147483646 h 633"/>
              <a:gd name="T90" fmla="*/ 2147483646 w 576"/>
              <a:gd name="T91" fmla="*/ 2147483646 h 633"/>
              <a:gd name="T92" fmla="*/ 2147483646 w 576"/>
              <a:gd name="T93" fmla="*/ 2147483646 h 633"/>
              <a:gd name="T94" fmla="*/ 2147483646 w 576"/>
              <a:gd name="T95" fmla="*/ 2147483646 h 633"/>
              <a:gd name="T96" fmla="*/ 2147483646 w 576"/>
              <a:gd name="T97" fmla="*/ 2147483646 h 633"/>
              <a:gd name="T98" fmla="*/ 2147483646 w 576"/>
              <a:gd name="T99" fmla="*/ 2147483646 h 633"/>
              <a:gd name="T100" fmla="*/ 2147483646 w 576"/>
              <a:gd name="T101" fmla="*/ 2147483646 h 633"/>
              <a:gd name="T102" fmla="*/ 2147483646 w 576"/>
              <a:gd name="T103" fmla="*/ 2147483646 h 6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 h="633">
                <a:moveTo>
                  <a:pt x="0" y="288"/>
                </a:moveTo>
                <a:lnTo>
                  <a:pt x="4" y="244"/>
                </a:lnTo>
                <a:lnTo>
                  <a:pt x="14" y="200"/>
                </a:lnTo>
                <a:lnTo>
                  <a:pt x="31" y="157"/>
                </a:lnTo>
                <a:lnTo>
                  <a:pt x="56" y="119"/>
                </a:lnTo>
                <a:lnTo>
                  <a:pt x="85" y="84"/>
                </a:lnTo>
                <a:lnTo>
                  <a:pt x="119" y="56"/>
                </a:lnTo>
                <a:lnTo>
                  <a:pt x="158" y="33"/>
                </a:lnTo>
                <a:lnTo>
                  <a:pt x="200" y="15"/>
                </a:lnTo>
                <a:lnTo>
                  <a:pt x="242" y="4"/>
                </a:lnTo>
                <a:lnTo>
                  <a:pt x="288" y="0"/>
                </a:lnTo>
                <a:lnTo>
                  <a:pt x="332" y="4"/>
                </a:lnTo>
                <a:lnTo>
                  <a:pt x="376" y="15"/>
                </a:lnTo>
                <a:lnTo>
                  <a:pt x="418" y="33"/>
                </a:lnTo>
                <a:lnTo>
                  <a:pt x="457" y="56"/>
                </a:lnTo>
                <a:lnTo>
                  <a:pt x="491" y="84"/>
                </a:lnTo>
                <a:lnTo>
                  <a:pt x="520" y="119"/>
                </a:lnTo>
                <a:lnTo>
                  <a:pt x="545" y="157"/>
                </a:lnTo>
                <a:lnTo>
                  <a:pt x="562" y="200"/>
                </a:lnTo>
                <a:lnTo>
                  <a:pt x="572" y="244"/>
                </a:lnTo>
                <a:lnTo>
                  <a:pt x="576" y="288"/>
                </a:lnTo>
                <a:lnTo>
                  <a:pt x="572" y="334"/>
                </a:lnTo>
                <a:lnTo>
                  <a:pt x="562" y="378"/>
                </a:lnTo>
                <a:lnTo>
                  <a:pt x="545" y="418"/>
                </a:lnTo>
                <a:lnTo>
                  <a:pt x="520" y="459"/>
                </a:lnTo>
                <a:lnTo>
                  <a:pt x="491" y="491"/>
                </a:lnTo>
                <a:lnTo>
                  <a:pt x="457" y="522"/>
                </a:lnTo>
                <a:lnTo>
                  <a:pt x="418" y="545"/>
                </a:lnTo>
                <a:lnTo>
                  <a:pt x="376" y="562"/>
                </a:lnTo>
                <a:lnTo>
                  <a:pt x="332" y="574"/>
                </a:lnTo>
                <a:lnTo>
                  <a:pt x="288" y="576"/>
                </a:lnTo>
                <a:lnTo>
                  <a:pt x="242" y="574"/>
                </a:lnTo>
                <a:lnTo>
                  <a:pt x="200" y="562"/>
                </a:lnTo>
                <a:lnTo>
                  <a:pt x="158" y="545"/>
                </a:lnTo>
                <a:lnTo>
                  <a:pt x="119" y="522"/>
                </a:lnTo>
                <a:lnTo>
                  <a:pt x="85" y="491"/>
                </a:lnTo>
                <a:lnTo>
                  <a:pt x="56" y="459"/>
                </a:lnTo>
                <a:lnTo>
                  <a:pt x="31" y="418"/>
                </a:lnTo>
                <a:lnTo>
                  <a:pt x="14" y="378"/>
                </a:lnTo>
                <a:lnTo>
                  <a:pt x="4" y="334"/>
                </a:lnTo>
                <a:lnTo>
                  <a:pt x="0" y="288"/>
                </a:lnTo>
                <a:close/>
                <a:moveTo>
                  <a:pt x="144" y="535"/>
                </a:moveTo>
                <a:lnTo>
                  <a:pt x="0" y="633"/>
                </a:lnTo>
                <a:lnTo>
                  <a:pt x="576" y="633"/>
                </a:lnTo>
                <a:lnTo>
                  <a:pt x="432" y="535"/>
                </a:lnTo>
                <a:lnTo>
                  <a:pt x="393" y="556"/>
                </a:lnTo>
                <a:lnTo>
                  <a:pt x="351" y="568"/>
                </a:lnTo>
                <a:lnTo>
                  <a:pt x="309" y="576"/>
                </a:lnTo>
                <a:lnTo>
                  <a:pt x="267" y="576"/>
                </a:lnTo>
                <a:lnTo>
                  <a:pt x="223" y="568"/>
                </a:lnTo>
                <a:lnTo>
                  <a:pt x="183" y="556"/>
                </a:lnTo>
                <a:lnTo>
                  <a:pt x="144" y="535"/>
                </a:lnTo>
                <a:close/>
              </a:path>
            </a:pathLst>
          </a:custGeom>
          <a:solidFill>
            <a:srgbClr val="FFFFFF"/>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14" name="Line 8"/>
          <p:cNvSpPr>
            <a:spLocks noChangeShapeType="1"/>
          </p:cNvSpPr>
          <p:nvPr/>
        </p:nvSpPr>
        <p:spPr bwMode="auto">
          <a:xfrm>
            <a:off x="2819400" y="3724275"/>
            <a:ext cx="39687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15" name="Freeform 9"/>
          <p:cNvSpPr>
            <a:spLocks/>
          </p:cNvSpPr>
          <p:nvPr/>
        </p:nvSpPr>
        <p:spPr bwMode="auto">
          <a:xfrm>
            <a:off x="3206750" y="3689350"/>
            <a:ext cx="69850" cy="69850"/>
          </a:xfrm>
          <a:custGeom>
            <a:avLst/>
            <a:gdLst>
              <a:gd name="T0" fmla="*/ 0 w 88"/>
              <a:gd name="T1" fmla="*/ 0 h 88"/>
              <a:gd name="T2" fmla="*/ 2147483646 w 88"/>
              <a:gd name="T3" fmla="*/ 2147483646 h 88"/>
              <a:gd name="T4" fmla="*/ 0 w 88"/>
              <a:gd name="T5" fmla="*/ 2147483646 h 88"/>
              <a:gd name="T6" fmla="*/ 0 w 88"/>
              <a:gd name="T7" fmla="*/ 0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88">
                <a:moveTo>
                  <a:pt x="0" y="0"/>
                </a:moveTo>
                <a:lnTo>
                  <a:pt x="88" y="44"/>
                </a:lnTo>
                <a:lnTo>
                  <a:pt x="0" y="88"/>
                </a:lnTo>
                <a:lnTo>
                  <a:pt x="0" y="0"/>
                </a:lnTo>
                <a:close/>
              </a:path>
            </a:pathLst>
          </a:custGeom>
          <a:solidFill>
            <a:srgbClr val="000000"/>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68616" name="Group 10"/>
          <p:cNvGrpSpPr>
            <a:grpSpLocks/>
          </p:cNvGrpSpPr>
          <p:nvPr/>
        </p:nvGrpSpPr>
        <p:grpSpPr bwMode="auto">
          <a:xfrm>
            <a:off x="3276600" y="3460750"/>
            <a:ext cx="1143000" cy="76200"/>
            <a:chOff x="2016" y="2304"/>
            <a:chExt cx="288" cy="44"/>
          </a:xfrm>
        </p:grpSpPr>
        <p:sp>
          <p:nvSpPr>
            <p:cNvPr id="68659" name="Line 11"/>
            <p:cNvSpPr>
              <a:spLocks noChangeShapeType="1"/>
            </p:cNvSpPr>
            <p:nvPr/>
          </p:nvSpPr>
          <p:spPr bwMode="auto">
            <a:xfrm>
              <a:off x="2016" y="2326"/>
              <a:ext cx="24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60" name="Freeform 12"/>
            <p:cNvSpPr>
              <a:spLocks/>
            </p:cNvSpPr>
            <p:nvPr/>
          </p:nvSpPr>
          <p:spPr bwMode="auto">
            <a:xfrm>
              <a:off x="2260" y="2304"/>
              <a:ext cx="44" cy="44"/>
            </a:xfrm>
            <a:custGeom>
              <a:avLst/>
              <a:gdLst>
                <a:gd name="T0" fmla="*/ 0 w 88"/>
                <a:gd name="T1" fmla="*/ 0 h 88"/>
                <a:gd name="T2" fmla="*/ 6 w 88"/>
                <a:gd name="T3" fmla="*/ 3 h 88"/>
                <a:gd name="T4" fmla="*/ 0 w 88"/>
                <a:gd name="T5" fmla="*/ 6 h 88"/>
                <a:gd name="T6" fmla="*/ 0 w 88"/>
                <a:gd name="T7" fmla="*/ 0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88">
                  <a:moveTo>
                    <a:pt x="0" y="0"/>
                  </a:moveTo>
                  <a:lnTo>
                    <a:pt x="88" y="44"/>
                  </a:lnTo>
                  <a:lnTo>
                    <a:pt x="0" y="88"/>
                  </a:lnTo>
                  <a:lnTo>
                    <a:pt x="0" y="0"/>
                  </a:lnTo>
                  <a:close/>
                </a:path>
              </a:pathLst>
            </a:custGeom>
            <a:solidFill>
              <a:srgbClr val="000000"/>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8617" name="AutoShape 13"/>
          <p:cNvSpPr>
            <a:spLocks noChangeArrowheads="1"/>
          </p:cNvSpPr>
          <p:nvPr/>
        </p:nvSpPr>
        <p:spPr bwMode="auto">
          <a:xfrm>
            <a:off x="1676400" y="2622550"/>
            <a:ext cx="1143000" cy="1371600"/>
          </a:xfrm>
          <a:prstGeom prst="flowChartMagneticDisk">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68618" name="Group 14"/>
          <p:cNvGrpSpPr>
            <a:grpSpLocks/>
          </p:cNvGrpSpPr>
          <p:nvPr/>
        </p:nvGrpSpPr>
        <p:grpSpPr bwMode="auto">
          <a:xfrm>
            <a:off x="5283200" y="3260725"/>
            <a:ext cx="457200" cy="355600"/>
            <a:chOff x="2736" y="1979"/>
            <a:chExt cx="288" cy="224"/>
          </a:xfrm>
        </p:grpSpPr>
        <p:sp>
          <p:nvSpPr>
            <p:cNvPr id="68656" name="Freeform 15"/>
            <p:cNvSpPr>
              <a:spLocks/>
            </p:cNvSpPr>
            <p:nvPr/>
          </p:nvSpPr>
          <p:spPr bwMode="auto">
            <a:xfrm>
              <a:off x="2736" y="2059"/>
              <a:ext cx="288" cy="144"/>
            </a:xfrm>
            <a:custGeom>
              <a:avLst/>
              <a:gdLst>
                <a:gd name="T0" fmla="*/ 0 w 576"/>
                <a:gd name="T1" fmla="*/ 0 h 288"/>
                <a:gd name="T2" fmla="*/ 36 w 576"/>
                <a:gd name="T3" fmla="*/ 18 h 288"/>
                <a:gd name="T4" fmla="*/ 36 w 576"/>
                <a:gd name="T5" fmla="*/ 0 h 288"/>
                <a:gd name="T6" fmla="*/ 0 w 576"/>
                <a:gd name="T7" fmla="*/ 18 h 288"/>
                <a:gd name="T8" fmla="*/ 0 w 576"/>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 h="288">
                  <a:moveTo>
                    <a:pt x="0" y="0"/>
                  </a:moveTo>
                  <a:lnTo>
                    <a:pt x="576" y="288"/>
                  </a:lnTo>
                  <a:lnTo>
                    <a:pt x="576" y="0"/>
                  </a:lnTo>
                  <a:lnTo>
                    <a:pt x="0" y="288"/>
                  </a:lnTo>
                  <a:lnTo>
                    <a:pt x="0" y="0"/>
                  </a:lnTo>
                  <a:close/>
                </a:path>
              </a:pathLst>
            </a:custGeom>
            <a:solidFill>
              <a:srgbClr val="FFFFFF"/>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57" name="Freeform 16"/>
            <p:cNvSpPr>
              <a:spLocks/>
            </p:cNvSpPr>
            <p:nvPr/>
          </p:nvSpPr>
          <p:spPr bwMode="auto">
            <a:xfrm>
              <a:off x="2822" y="1979"/>
              <a:ext cx="116" cy="25"/>
            </a:xfrm>
            <a:custGeom>
              <a:avLst/>
              <a:gdLst>
                <a:gd name="T0" fmla="*/ 0 w 230"/>
                <a:gd name="T1" fmla="*/ 4 h 50"/>
                <a:gd name="T2" fmla="*/ 1 w 230"/>
                <a:gd name="T3" fmla="*/ 3 h 50"/>
                <a:gd name="T4" fmla="*/ 2 w 230"/>
                <a:gd name="T5" fmla="*/ 2 h 50"/>
                <a:gd name="T6" fmla="*/ 4 w 230"/>
                <a:gd name="T7" fmla="*/ 1 h 50"/>
                <a:gd name="T8" fmla="*/ 5 w 230"/>
                <a:gd name="T9" fmla="*/ 1 h 50"/>
                <a:gd name="T10" fmla="*/ 7 w 230"/>
                <a:gd name="T11" fmla="*/ 0 h 50"/>
                <a:gd name="T12" fmla="*/ 9 w 230"/>
                <a:gd name="T13" fmla="*/ 0 h 50"/>
                <a:gd name="T14" fmla="*/ 10 w 230"/>
                <a:gd name="T15" fmla="*/ 1 h 50"/>
                <a:gd name="T16" fmla="*/ 12 w 230"/>
                <a:gd name="T17" fmla="*/ 1 h 50"/>
                <a:gd name="T18" fmla="*/ 13 w 230"/>
                <a:gd name="T19" fmla="*/ 2 h 50"/>
                <a:gd name="T20" fmla="*/ 14 w 230"/>
                <a:gd name="T21" fmla="*/ 3 h 50"/>
                <a:gd name="T22" fmla="*/ 15 w 230"/>
                <a:gd name="T23" fmla="*/ 4 h 50"/>
                <a:gd name="T24" fmla="*/ 0 w 230"/>
                <a:gd name="T25" fmla="*/ 4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 h="50">
                  <a:moveTo>
                    <a:pt x="0" y="50"/>
                  </a:moveTo>
                  <a:lnTo>
                    <a:pt x="11" y="34"/>
                  </a:lnTo>
                  <a:lnTo>
                    <a:pt x="27" y="21"/>
                  </a:lnTo>
                  <a:lnTo>
                    <a:pt x="50" y="11"/>
                  </a:lnTo>
                  <a:lnTo>
                    <a:pt x="75" y="4"/>
                  </a:lnTo>
                  <a:lnTo>
                    <a:pt x="102" y="0"/>
                  </a:lnTo>
                  <a:lnTo>
                    <a:pt x="128" y="0"/>
                  </a:lnTo>
                  <a:lnTo>
                    <a:pt x="157" y="4"/>
                  </a:lnTo>
                  <a:lnTo>
                    <a:pt x="182" y="11"/>
                  </a:lnTo>
                  <a:lnTo>
                    <a:pt x="203" y="21"/>
                  </a:lnTo>
                  <a:lnTo>
                    <a:pt x="219" y="34"/>
                  </a:lnTo>
                  <a:lnTo>
                    <a:pt x="230" y="50"/>
                  </a:lnTo>
                  <a:lnTo>
                    <a:pt x="0" y="50"/>
                  </a:lnTo>
                  <a:close/>
                </a:path>
              </a:pathLst>
            </a:custGeom>
            <a:solidFill>
              <a:srgbClr val="FFFFFF"/>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58" name="Line 17"/>
            <p:cNvSpPr>
              <a:spLocks noChangeShapeType="1"/>
            </p:cNvSpPr>
            <p:nvPr/>
          </p:nvSpPr>
          <p:spPr bwMode="auto">
            <a:xfrm flipV="1">
              <a:off x="2880" y="2004"/>
              <a:ext cx="1" cy="12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8619" name="Freeform 18"/>
          <p:cNvSpPr>
            <a:spLocks/>
          </p:cNvSpPr>
          <p:nvPr/>
        </p:nvSpPr>
        <p:spPr bwMode="auto">
          <a:xfrm>
            <a:off x="4419600" y="3276600"/>
            <a:ext cx="457200" cy="457200"/>
          </a:xfrm>
          <a:custGeom>
            <a:avLst/>
            <a:gdLst>
              <a:gd name="T0" fmla="*/ 0 w 576"/>
              <a:gd name="T1" fmla="*/ 2147483646 h 575"/>
              <a:gd name="T2" fmla="*/ 2147483646 w 576"/>
              <a:gd name="T3" fmla="*/ 2147483646 h 575"/>
              <a:gd name="T4" fmla="*/ 2147483646 w 576"/>
              <a:gd name="T5" fmla="*/ 2147483646 h 575"/>
              <a:gd name="T6" fmla="*/ 2147483646 w 576"/>
              <a:gd name="T7" fmla="*/ 2147483646 h 575"/>
              <a:gd name="T8" fmla="*/ 2147483646 w 576"/>
              <a:gd name="T9" fmla="*/ 2147483646 h 575"/>
              <a:gd name="T10" fmla="*/ 2147483646 w 576"/>
              <a:gd name="T11" fmla="*/ 2147483646 h 575"/>
              <a:gd name="T12" fmla="*/ 2147483646 w 576"/>
              <a:gd name="T13" fmla="*/ 2147483646 h 575"/>
              <a:gd name="T14" fmla="*/ 2147483646 w 576"/>
              <a:gd name="T15" fmla="*/ 2147483646 h 575"/>
              <a:gd name="T16" fmla="*/ 2147483646 w 576"/>
              <a:gd name="T17" fmla="*/ 2147483646 h 575"/>
              <a:gd name="T18" fmla="*/ 2147483646 w 576"/>
              <a:gd name="T19" fmla="*/ 2147483646 h 575"/>
              <a:gd name="T20" fmla="*/ 2147483646 w 576"/>
              <a:gd name="T21" fmla="*/ 0 h 575"/>
              <a:gd name="T22" fmla="*/ 2147483646 w 576"/>
              <a:gd name="T23" fmla="*/ 2147483646 h 575"/>
              <a:gd name="T24" fmla="*/ 2147483646 w 576"/>
              <a:gd name="T25" fmla="*/ 2147483646 h 575"/>
              <a:gd name="T26" fmla="*/ 2147483646 w 576"/>
              <a:gd name="T27" fmla="*/ 2147483646 h 575"/>
              <a:gd name="T28" fmla="*/ 2147483646 w 576"/>
              <a:gd name="T29" fmla="*/ 2147483646 h 575"/>
              <a:gd name="T30" fmla="*/ 2147483646 w 576"/>
              <a:gd name="T31" fmla="*/ 2147483646 h 575"/>
              <a:gd name="T32" fmla="*/ 2147483646 w 576"/>
              <a:gd name="T33" fmla="*/ 2147483646 h 575"/>
              <a:gd name="T34" fmla="*/ 2147483646 w 576"/>
              <a:gd name="T35" fmla="*/ 2147483646 h 575"/>
              <a:gd name="T36" fmla="*/ 2147483646 w 576"/>
              <a:gd name="T37" fmla="*/ 2147483646 h 575"/>
              <a:gd name="T38" fmla="*/ 2147483646 w 576"/>
              <a:gd name="T39" fmla="*/ 2147483646 h 575"/>
              <a:gd name="T40" fmla="*/ 2147483646 w 576"/>
              <a:gd name="T41" fmla="*/ 2147483646 h 575"/>
              <a:gd name="T42" fmla="*/ 2147483646 w 576"/>
              <a:gd name="T43" fmla="*/ 2147483646 h 575"/>
              <a:gd name="T44" fmla="*/ 2147483646 w 576"/>
              <a:gd name="T45" fmla="*/ 2147483646 h 575"/>
              <a:gd name="T46" fmla="*/ 2147483646 w 576"/>
              <a:gd name="T47" fmla="*/ 2147483646 h 575"/>
              <a:gd name="T48" fmla="*/ 2147483646 w 576"/>
              <a:gd name="T49" fmla="*/ 2147483646 h 575"/>
              <a:gd name="T50" fmla="*/ 2147483646 w 576"/>
              <a:gd name="T51" fmla="*/ 2147483646 h 575"/>
              <a:gd name="T52" fmla="*/ 2147483646 w 576"/>
              <a:gd name="T53" fmla="*/ 2147483646 h 575"/>
              <a:gd name="T54" fmla="*/ 2147483646 w 576"/>
              <a:gd name="T55" fmla="*/ 2147483646 h 575"/>
              <a:gd name="T56" fmla="*/ 2147483646 w 576"/>
              <a:gd name="T57" fmla="*/ 2147483646 h 575"/>
              <a:gd name="T58" fmla="*/ 2147483646 w 576"/>
              <a:gd name="T59" fmla="*/ 2147483646 h 575"/>
              <a:gd name="T60" fmla="*/ 2147483646 w 576"/>
              <a:gd name="T61" fmla="*/ 2147483646 h 575"/>
              <a:gd name="T62" fmla="*/ 2147483646 w 576"/>
              <a:gd name="T63" fmla="*/ 2147483646 h 575"/>
              <a:gd name="T64" fmla="*/ 2147483646 w 576"/>
              <a:gd name="T65" fmla="*/ 2147483646 h 575"/>
              <a:gd name="T66" fmla="*/ 2147483646 w 576"/>
              <a:gd name="T67" fmla="*/ 2147483646 h 575"/>
              <a:gd name="T68" fmla="*/ 2147483646 w 576"/>
              <a:gd name="T69" fmla="*/ 2147483646 h 575"/>
              <a:gd name="T70" fmla="*/ 2147483646 w 576"/>
              <a:gd name="T71" fmla="*/ 2147483646 h 575"/>
              <a:gd name="T72" fmla="*/ 2147483646 w 576"/>
              <a:gd name="T73" fmla="*/ 2147483646 h 575"/>
              <a:gd name="T74" fmla="*/ 2147483646 w 576"/>
              <a:gd name="T75" fmla="*/ 2147483646 h 575"/>
              <a:gd name="T76" fmla="*/ 2147483646 w 576"/>
              <a:gd name="T77" fmla="*/ 2147483646 h 575"/>
              <a:gd name="T78" fmla="*/ 2147483646 w 576"/>
              <a:gd name="T79" fmla="*/ 2147483646 h 575"/>
              <a:gd name="T80" fmla="*/ 0 w 576"/>
              <a:gd name="T81" fmla="*/ 2147483646 h 5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76" h="575">
                <a:moveTo>
                  <a:pt x="0" y="287"/>
                </a:moveTo>
                <a:lnTo>
                  <a:pt x="4" y="243"/>
                </a:lnTo>
                <a:lnTo>
                  <a:pt x="13" y="199"/>
                </a:lnTo>
                <a:lnTo>
                  <a:pt x="31" y="157"/>
                </a:lnTo>
                <a:lnTo>
                  <a:pt x="56" y="118"/>
                </a:lnTo>
                <a:lnTo>
                  <a:pt x="84" y="84"/>
                </a:lnTo>
                <a:lnTo>
                  <a:pt x="119" y="55"/>
                </a:lnTo>
                <a:lnTo>
                  <a:pt x="157" y="32"/>
                </a:lnTo>
                <a:lnTo>
                  <a:pt x="200" y="15"/>
                </a:lnTo>
                <a:lnTo>
                  <a:pt x="244" y="3"/>
                </a:lnTo>
                <a:lnTo>
                  <a:pt x="288" y="0"/>
                </a:lnTo>
                <a:lnTo>
                  <a:pt x="334" y="3"/>
                </a:lnTo>
                <a:lnTo>
                  <a:pt x="376" y="15"/>
                </a:lnTo>
                <a:lnTo>
                  <a:pt x="419" y="32"/>
                </a:lnTo>
                <a:lnTo>
                  <a:pt x="457" y="55"/>
                </a:lnTo>
                <a:lnTo>
                  <a:pt x="492" y="84"/>
                </a:lnTo>
                <a:lnTo>
                  <a:pt x="520" y="118"/>
                </a:lnTo>
                <a:lnTo>
                  <a:pt x="545" y="157"/>
                </a:lnTo>
                <a:lnTo>
                  <a:pt x="563" y="199"/>
                </a:lnTo>
                <a:lnTo>
                  <a:pt x="572" y="243"/>
                </a:lnTo>
                <a:lnTo>
                  <a:pt x="576" y="287"/>
                </a:lnTo>
                <a:lnTo>
                  <a:pt x="572" y="333"/>
                </a:lnTo>
                <a:lnTo>
                  <a:pt x="563" y="377"/>
                </a:lnTo>
                <a:lnTo>
                  <a:pt x="545" y="417"/>
                </a:lnTo>
                <a:lnTo>
                  <a:pt x="520" y="458"/>
                </a:lnTo>
                <a:lnTo>
                  <a:pt x="492" y="490"/>
                </a:lnTo>
                <a:lnTo>
                  <a:pt x="457" y="521"/>
                </a:lnTo>
                <a:lnTo>
                  <a:pt x="419" y="544"/>
                </a:lnTo>
                <a:lnTo>
                  <a:pt x="376" y="561"/>
                </a:lnTo>
                <a:lnTo>
                  <a:pt x="334" y="573"/>
                </a:lnTo>
                <a:lnTo>
                  <a:pt x="288" y="575"/>
                </a:lnTo>
                <a:lnTo>
                  <a:pt x="244" y="573"/>
                </a:lnTo>
                <a:lnTo>
                  <a:pt x="200" y="561"/>
                </a:lnTo>
                <a:lnTo>
                  <a:pt x="157" y="544"/>
                </a:lnTo>
                <a:lnTo>
                  <a:pt x="119" y="521"/>
                </a:lnTo>
                <a:lnTo>
                  <a:pt x="84" y="490"/>
                </a:lnTo>
                <a:lnTo>
                  <a:pt x="56" y="458"/>
                </a:lnTo>
                <a:lnTo>
                  <a:pt x="31" y="417"/>
                </a:lnTo>
                <a:lnTo>
                  <a:pt x="13" y="377"/>
                </a:lnTo>
                <a:lnTo>
                  <a:pt x="4" y="333"/>
                </a:lnTo>
                <a:lnTo>
                  <a:pt x="0" y="287"/>
                </a:lnTo>
                <a:close/>
              </a:path>
            </a:pathLst>
          </a:custGeom>
          <a:solidFill>
            <a:srgbClr val="FFFFFF"/>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20" name="Freeform 19"/>
          <p:cNvSpPr>
            <a:spLocks/>
          </p:cNvSpPr>
          <p:nvPr/>
        </p:nvSpPr>
        <p:spPr bwMode="auto">
          <a:xfrm>
            <a:off x="4419600" y="3390900"/>
            <a:ext cx="457200" cy="228600"/>
          </a:xfrm>
          <a:custGeom>
            <a:avLst/>
            <a:gdLst>
              <a:gd name="T0" fmla="*/ 0 w 576"/>
              <a:gd name="T1" fmla="*/ 2147483646 h 288"/>
              <a:gd name="T2" fmla="*/ 2147483646 w 576"/>
              <a:gd name="T3" fmla="*/ 2147483646 h 288"/>
              <a:gd name="T4" fmla="*/ 2147483646 w 576"/>
              <a:gd name="T5" fmla="*/ 0 h 288"/>
              <a:gd name="T6" fmla="*/ 2147483646 w 576"/>
              <a:gd name="T7" fmla="*/ 2147483646 h 288"/>
              <a:gd name="T8" fmla="*/ 2147483646 w 576"/>
              <a:gd name="T9" fmla="*/ 2147483646 h 288"/>
              <a:gd name="T10" fmla="*/ 2147483646 w 576"/>
              <a:gd name="T11" fmla="*/ 2147483646 h 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 h="288">
                <a:moveTo>
                  <a:pt x="0" y="136"/>
                </a:moveTo>
                <a:lnTo>
                  <a:pt x="73" y="136"/>
                </a:lnTo>
                <a:lnTo>
                  <a:pt x="217" y="0"/>
                </a:lnTo>
                <a:lnTo>
                  <a:pt x="374" y="288"/>
                </a:lnTo>
                <a:lnTo>
                  <a:pt x="505" y="136"/>
                </a:lnTo>
                <a:lnTo>
                  <a:pt x="576" y="136"/>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21" name="Line 20"/>
          <p:cNvSpPr>
            <a:spLocks noChangeShapeType="1"/>
          </p:cNvSpPr>
          <p:nvPr/>
        </p:nvSpPr>
        <p:spPr bwMode="auto">
          <a:xfrm>
            <a:off x="4648200" y="277495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22" name="Line 21"/>
          <p:cNvSpPr>
            <a:spLocks noChangeShapeType="1"/>
          </p:cNvSpPr>
          <p:nvPr/>
        </p:nvSpPr>
        <p:spPr bwMode="auto">
          <a:xfrm>
            <a:off x="4648200" y="376555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23" name="Text Box 22"/>
          <p:cNvSpPr txBox="1">
            <a:spLocks noChangeArrowheads="1"/>
          </p:cNvSpPr>
          <p:nvPr/>
        </p:nvSpPr>
        <p:spPr bwMode="auto">
          <a:xfrm>
            <a:off x="4191000" y="216535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heating</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24" name="Line 23"/>
          <p:cNvSpPr>
            <a:spLocks noChangeShapeType="1"/>
          </p:cNvSpPr>
          <p:nvPr/>
        </p:nvSpPr>
        <p:spPr bwMode="auto">
          <a:xfrm flipV="1">
            <a:off x="4876800" y="3513138"/>
            <a:ext cx="407988" cy="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25" name="Line 24"/>
          <p:cNvSpPr>
            <a:spLocks noChangeShapeType="1"/>
          </p:cNvSpPr>
          <p:nvPr/>
        </p:nvSpPr>
        <p:spPr bwMode="auto">
          <a:xfrm>
            <a:off x="5762625" y="3525838"/>
            <a:ext cx="1698625" cy="4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68626"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114800"/>
            <a:ext cx="2449513"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27" name="Freeform 29"/>
          <p:cNvSpPr>
            <a:spLocks/>
          </p:cNvSpPr>
          <p:nvPr/>
        </p:nvSpPr>
        <p:spPr bwMode="auto">
          <a:xfrm>
            <a:off x="2449513" y="4710113"/>
            <a:ext cx="1800225" cy="277812"/>
          </a:xfrm>
          <a:custGeom>
            <a:avLst/>
            <a:gdLst>
              <a:gd name="T0" fmla="*/ 0 w 920"/>
              <a:gd name="T1" fmla="*/ 2147483646 h 131"/>
              <a:gd name="T2" fmla="*/ 2147483646 w 920"/>
              <a:gd name="T3" fmla="*/ 2147483646 h 131"/>
              <a:gd name="T4" fmla="*/ 2147483646 w 920"/>
              <a:gd name="T5" fmla="*/ 2147483646 h 131"/>
              <a:gd name="T6" fmla="*/ 2147483646 w 920"/>
              <a:gd name="T7" fmla="*/ 2147483646 h 131"/>
              <a:gd name="T8" fmla="*/ 2147483646 w 920"/>
              <a:gd name="T9" fmla="*/ 2147483646 h 131"/>
              <a:gd name="T10" fmla="*/ 2147483646 w 920"/>
              <a:gd name="T11" fmla="*/ 2147483646 h 131"/>
              <a:gd name="T12" fmla="*/ 2147483646 w 920"/>
              <a:gd name="T13" fmla="*/ 2147483646 h 131"/>
              <a:gd name="T14" fmla="*/ 2147483646 w 920"/>
              <a:gd name="T15" fmla="*/ 2147483646 h 131"/>
              <a:gd name="T16" fmla="*/ 2147483646 w 920"/>
              <a:gd name="T17" fmla="*/ 2147483646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0" h="131">
                <a:moveTo>
                  <a:pt x="0" y="108"/>
                </a:moveTo>
                <a:cubicBezTo>
                  <a:pt x="19" y="119"/>
                  <a:pt x="38" y="131"/>
                  <a:pt x="84" y="128"/>
                </a:cubicBezTo>
                <a:cubicBezTo>
                  <a:pt x="130" y="125"/>
                  <a:pt x="228" y="107"/>
                  <a:pt x="275" y="92"/>
                </a:cubicBezTo>
                <a:cubicBezTo>
                  <a:pt x="322" y="77"/>
                  <a:pt x="340" y="51"/>
                  <a:pt x="366" y="37"/>
                </a:cubicBezTo>
                <a:cubicBezTo>
                  <a:pt x="392" y="23"/>
                  <a:pt x="393" y="16"/>
                  <a:pt x="429" y="10"/>
                </a:cubicBezTo>
                <a:cubicBezTo>
                  <a:pt x="465" y="4"/>
                  <a:pt x="546" y="0"/>
                  <a:pt x="584" y="1"/>
                </a:cubicBezTo>
                <a:cubicBezTo>
                  <a:pt x="622" y="2"/>
                  <a:pt x="621" y="1"/>
                  <a:pt x="657" y="19"/>
                </a:cubicBezTo>
                <a:cubicBezTo>
                  <a:pt x="693" y="37"/>
                  <a:pt x="758" y="93"/>
                  <a:pt x="802" y="110"/>
                </a:cubicBezTo>
                <a:cubicBezTo>
                  <a:pt x="846" y="127"/>
                  <a:pt x="897" y="118"/>
                  <a:pt x="920" y="11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28" name="Freeform 30"/>
          <p:cNvSpPr>
            <a:spLocks/>
          </p:cNvSpPr>
          <p:nvPr/>
        </p:nvSpPr>
        <p:spPr bwMode="auto">
          <a:xfrm flipV="1">
            <a:off x="2484438" y="4243388"/>
            <a:ext cx="1800225" cy="277812"/>
          </a:xfrm>
          <a:custGeom>
            <a:avLst/>
            <a:gdLst>
              <a:gd name="T0" fmla="*/ 0 w 920"/>
              <a:gd name="T1" fmla="*/ 2147483646 h 131"/>
              <a:gd name="T2" fmla="*/ 2147483646 w 920"/>
              <a:gd name="T3" fmla="*/ 2147483646 h 131"/>
              <a:gd name="T4" fmla="*/ 2147483646 w 920"/>
              <a:gd name="T5" fmla="*/ 2147483646 h 131"/>
              <a:gd name="T6" fmla="*/ 2147483646 w 920"/>
              <a:gd name="T7" fmla="*/ 2147483646 h 131"/>
              <a:gd name="T8" fmla="*/ 2147483646 w 920"/>
              <a:gd name="T9" fmla="*/ 2147483646 h 131"/>
              <a:gd name="T10" fmla="*/ 2147483646 w 920"/>
              <a:gd name="T11" fmla="*/ 2147483646 h 131"/>
              <a:gd name="T12" fmla="*/ 2147483646 w 920"/>
              <a:gd name="T13" fmla="*/ 2147483646 h 131"/>
              <a:gd name="T14" fmla="*/ 2147483646 w 920"/>
              <a:gd name="T15" fmla="*/ 2147483646 h 131"/>
              <a:gd name="T16" fmla="*/ 2147483646 w 920"/>
              <a:gd name="T17" fmla="*/ 2147483646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0" h="131">
                <a:moveTo>
                  <a:pt x="0" y="108"/>
                </a:moveTo>
                <a:cubicBezTo>
                  <a:pt x="19" y="119"/>
                  <a:pt x="38" y="131"/>
                  <a:pt x="84" y="128"/>
                </a:cubicBezTo>
                <a:cubicBezTo>
                  <a:pt x="130" y="125"/>
                  <a:pt x="228" y="107"/>
                  <a:pt x="275" y="92"/>
                </a:cubicBezTo>
                <a:cubicBezTo>
                  <a:pt x="322" y="77"/>
                  <a:pt x="340" y="51"/>
                  <a:pt x="366" y="37"/>
                </a:cubicBezTo>
                <a:cubicBezTo>
                  <a:pt x="392" y="23"/>
                  <a:pt x="393" y="16"/>
                  <a:pt x="429" y="10"/>
                </a:cubicBezTo>
                <a:cubicBezTo>
                  <a:pt x="465" y="4"/>
                  <a:pt x="546" y="0"/>
                  <a:pt x="584" y="1"/>
                </a:cubicBezTo>
                <a:cubicBezTo>
                  <a:pt x="622" y="2"/>
                  <a:pt x="621" y="1"/>
                  <a:pt x="657" y="19"/>
                </a:cubicBezTo>
                <a:cubicBezTo>
                  <a:pt x="693" y="37"/>
                  <a:pt x="758" y="93"/>
                  <a:pt x="802" y="110"/>
                </a:cubicBezTo>
                <a:cubicBezTo>
                  <a:pt x="846" y="127"/>
                  <a:pt x="897" y="118"/>
                  <a:pt x="920" y="11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29" name="AutoShape 31"/>
          <p:cNvSpPr>
            <a:spLocks noChangeArrowheads="1"/>
          </p:cNvSpPr>
          <p:nvPr/>
        </p:nvSpPr>
        <p:spPr bwMode="auto">
          <a:xfrm>
            <a:off x="5486400" y="3810000"/>
            <a:ext cx="3124200" cy="2286000"/>
          </a:xfrm>
          <a:prstGeom prst="wedgeRoundRectCallout">
            <a:avLst>
              <a:gd name="adj1" fmla="val -57875"/>
              <a:gd name="adj2" fmla="val 4131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Simple solution,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Locate flow</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measurement where the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n-US" altLang="en-US" sz="16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pressure is highest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  and temperature lowest</a:t>
            </a: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Ensure that </a:t>
            </a:r>
            <a:r>
              <a:rPr kumimoji="0" lang="en-US" altLang="en-US" sz="16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flashing does not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  occur</a:t>
            </a: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 design calc’s</a:t>
            </a:r>
          </a:p>
        </p:txBody>
      </p:sp>
      <p:sp>
        <p:nvSpPr>
          <p:cNvPr id="68630" name="Line 32"/>
          <p:cNvSpPr>
            <a:spLocks noChangeShapeType="1"/>
          </p:cNvSpPr>
          <p:nvPr/>
        </p:nvSpPr>
        <p:spPr bwMode="auto">
          <a:xfrm flipH="1" flipV="1">
            <a:off x="3429000" y="4648200"/>
            <a:ext cx="1371600" cy="1219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68631" name="Group 33"/>
          <p:cNvGrpSpPr>
            <a:grpSpLocks/>
          </p:cNvGrpSpPr>
          <p:nvPr/>
        </p:nvGrpSpPr>
        <p:grpSpPr bwMode="auto">
          <a:xfrm flipH="1">
            <a:off x="4876800" y="5715000"/>
            <a:ext cx="315913" cy="962025"/>
            <a:chOff x="2496" y="3552"/>
            <a:chExt cx="199" cy="606"/>
          </a:xfrm>
        </p:grpSpPr>
        <p:grpSp>
          <p:nvGrpSpPr>
            <p:cNvPr id="68643" name="Group 34"/>
            <p:cNvGrpSpPr>
              <a:grpSpLocks/>
            </p:cNvGrpSpPr>
            <p:nvPr/>
          </p:nvGrpSpPr>
          <p:grpSpPr bwMode="auto">
            <a:xfrm>
              <a:off x="2525" y="3552"/>
              <a:ext cx="108" cy="106"/>
              <a:chOff x="2525" y="3552"/>
              <a:chExt cx="108" cy="106"/>
            </a:xfrm>
          </p:grpSpPr>
          <p:sp>
            <p:nvSpPr>
              <p:cNvPr id="68651" name="Freeform 35"/>
              <p:cNvSpPr>
                <a:spLocks/>
              </p:cNvSpPr>
              <p:nvPr/>
            </p:nvSpPr>
            <p:spPr bwMode="auto">
              <a:xfrm>
                <a:off x="2564" y="3593"/>
                <a:ext cx="36" cy="65"/>
              </a:xfrm>
              <a:custGeom>
                <a:avLst/>
                <a:gdLst>
                  <a:gd name="T0" fmla="*/ 0 w 182"/>
                  <a:gd name="T1" fmla="*/ 0 h 324"/>
                  <a:gd name="T2" fmla="*/ 0 w 182"/>
                  <a:gd name="T3" fmla="*/ 0 h 324"/>
                  <a:gd name="T4" fmla="*/ 0 w 182"/>
                  <a:gd name="T5" fmla="*/ 0 h 324"/>
                  <a:gd name="T6" fmla="*/ 0 w 182"/>
                  <a:gd name="T7" fmla="*/ 0 h 324"/>
                  <a:gd name="T8" fmla="*/ 0 w 182"/>
                  <a:gd name="T9" fmla="*/ 0 h 324"/>
                  <a:gd name="T10" fmla="*/ 0 w 182"/>
                  <a:gd name="T11" fmla="*/ 0 h 324"/>
                  <a:gd name="T12" fmla="*/ 0 w 182"/>
                  <a:gd name="T13" fmla="*/ 0 h 324"/>
                  <a:gd name="T14" fmla="*/ 0 w 182"/>
                  <a:gd name="T15" fmla="*/ 0 h 324"/>
                  <a:gd name="T16" fmla="*/ 0 w 182"/>
                  <a:gd name="T17" fmla="*/ 0 h 324"/>
                  <a:gd name="T18" fmla="*/ 0 w 182"/>
                  <a:gd name="T19" fmla="*/ 0 h 324"/>
                  <a:gd name="T20" fmla="*/ 0 w 182"/>
                  <a:gd name="T21" fmla="*/ 0 h 324"/>
                  <a:gd name="T22" fmla="*/ 0 w 182"/>
                  <a:gd name="T23" fmla="*/ 0 h 324"/>
                  <a:gd name="T24" fmla="*/ 0 w 182"/>
                  <a:gd name="T25" fmla="*/ 0 h 324"/>
                  <a:gd name="T26" fmla="*/ 0 w 182"/>
                  <a:gd name="T27" fmla="*/ 0 h 324"/>
                  <a:gd name="T28" fmla="*/ 0 w 182"/>
                  <a:gd name="T29" fmla="*/ 0 h 324"/>
                  <a:gd name="T30" fmla="*/ 0 w 182"/>
                  <a:gd name="T31" fmla="*/ 0 h 324"/>
                  <a:gd name="T32" fmla="*/ 0 w 182"/>
                  <a:gd name="T33" fmla="*/ 0 h 324"/>
                  <a:gd name="T34" fmla="*/ 0 w 182"/>
                  <a:gd name="T35" fmla="*/ 0 h 324"/>
                  <a:gd name="T36" fmla="*/ 0 w 182"/>
                  <a:gd name="T37" fmla="*/ 0 h 324"/>
                  <a:gd name="T38" fmla="*/ 0 w 182"/>
                  <a:gd name="T39" fmla="*/ 1 h 324"/>
                  <a:gd name="T40" fmla="*/ 0 w 182"/>
                  <a:gd name="T41" fmla="*/ 0 h 3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2" h="324">
                    <a:moveTo>
                      <a:pt x="59" y="294"/>
                    </a:moveTo>
                    <a:lnTo>
                      <a:pt x="61" y="241"/>
                    </a:lnTo>
                    <a:lnTo>
                      <a:pt x="49" y="201"/>
                    </a:lnTo>
                    <a:lnTo>
                      <a:pt x="27" y="166"/>
                    </a:lnTo>
                    <a:lnTo>
                      <a:pt x="0" y="114"/>
                    </a:lnTo>
                    <a:lnTo>
                      <a:pt x="3" y="79"/>
                    </a:lnTo>
                    <a:lnTo>
                      <a:pt x="21" y="36"/>
                    </a:lnTo>
                    <a:lnTo>
                      <a:pt x="55" y="8"/>
                    </a:lnTo>
                    <a:lnTo>
                      <a:pt x="86" y="0"/>
                    </a:lnTo>
                    <a:lnTo>
                      <a:pt x="117" y="6"/>
                    </a:lnTo>
                    <a:lnTo>
                      <a:pt x="138" y="18"/>
                    </a:lnTo>
                    <a:lnTo>
                      <a:pt x="166" y="43"/>
                    </a:lnTo>
                    <a:lnTo>
                      <a:pt x="182" y="79"/>
                    </a:lnTo>
                    <a:lnTo>
                      <a:pt x="176" y="117"/>
                    </a:lnTo>
                    <a:lnTo>
                      <a:pt x="154" y="150"/>
                    </a:lnTo>
                    <a:lnTo>
                      <a:pt x="123" y="203"/>
                    </a:lnTo>
                    <a:lnTo>
                      <a:pt x="117" y="241"/>
                    </a:lnTo>
                    <a:lnTo>
                      <a:pt x="120" y="272"/>
                    </a:lnTo>
                    <a:lnTo>
                      <a:pt x="105" y="302"/>
                    </a:lnTo>
                    <a:lnTo>
                      <a:pt x="89" y="324"/>
                    </a:lnTo>
                    <a:lnTo>
                      <a:pt x="59" y="294"/>
                    </a:lnTo>
                    <a:close/>
                  </a:path>
                </a:pathLst>
              </a:custGeom>
              <a:solidFill>
                <a:srgbClr val="FFFF00"/>
              </a:solidFill>
              <a:ln w="3175">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52" name="Freeform 36"/>
              <p:cNvSpPr>
                <a:spLocks/>
              </p:cNvSpPr>
              <p:nvPr/>
            </p:nvSpPr>
            <p:spPr bwMode="auto">
              <a:xfrm>
                <a:off x="2525" y="3590"/>
                <a:ext cx="26" cy="12"/>
              </a:xfrm>
              <a:custGeom>
                <a:avLst/>
                <a:gdLst>
                  <a:gd name="T0" fmla="*/ 0 w 133"/>
                  <a:gd name="T1" fmla="*/ 0 h 62"/>
                  <a:gd name="T2" fmla="*/ 0 w 133"/>
                  <a:gd name="T3" fmla="*/ 0 h 62"/>
                  <a:gd name="T4" fmla="*/ 0 w 133"/>
                  <a:gd name="T5" fmla="*/ 0 h 62"/>
                  <a:gd name="T6" fmla="*/ 0 w 133"/>
                  <a:gd name="T7" fmla="*/ 0 h 62"/>
                  <a:gd name="T8" fmla="*/ 0 w 133"/>
                  <a:gd name="T9" fmla="*/ 0 h 62"/>
                  <a:gd name="T10" fmla="*/ 0 w 133"/>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3" h="62">
                    <a:moveTo>
                      <a:pt x="133" y="62"/>
                    </a:moveTo>
                    <a:lnTo>
                      <a:pt x="22" y="42"/>
                    </a:lnTo>
                    <a:lnTo>
                      <a:pt x="0" y="20"/>
                    </a:lnTo>
                    <a:lnTo>
                      <a:pt x="8" y="2"/>
                    </a:lnTo>
                    <a:lnTo>
                      <a:pt x="34" y="0"/>
                    </a:lnTo>
                    <a:lnTo>
                      <a:pt x="133"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53" name="Freeform 37"/>
              <p:cNvSpPr>
                <a:spLocks/>
              </p:cNvSpPr>
              <p:nvPr/>
            </p:nvSpPr>
            <p:spPr bwMode="auto">
              <a:xfrm>
                <a:off x="2551" y="3557"/>
                <a:ext cx="12" cy="21"/>
              </a:xfrm>
              <a:custGeom>
                <a:avLst/>
                <a:gdLst>
                  <a:gd name="T0" fmla="*/ 0 w 59"/>
                  <a:gd name="T1" fmla="*/ 0 h 103"/>
                  <a:gd name="T2" fmla="*/ 0 w 59"/>
                  <a:gd name="T3" fmla="*/ 0 h 103"/>
                  <a:gd name="T4" fmla="*/ 0 w 59"/>
                  <a:gd name="T5" fmla="*/ 0 h 103"/>
                  <a:gd name="T6" fmla="*/ 0 w 59"/>
                  <a:gd name="T7" fmla="*/ 0 h 103"/>
                  <a:gd name="T8" fmla="*/ 0 w 59"/>
                  <a:gd name="T9" fmla="*/ 0 h 103"/>
                  <a:gd name="T10" fmla="*/ 0 w 59"/>
                  <a:gd name="T11" fmla="*/ 0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103">
                    <a:moveTo>
                      <a:pt x="59" y="103"/>
                    </a:moveTo>
                    <a:lnTo>
                      <a:pt x="0" y="38"/>
                    </a:lnTo>
                    <a:lnTo>
                      <a:pt x="6" y="10"/>
                    </a:lnTo>
                    <a:lnTo>
                      <a:pt x="34" y="0"/>
                    </a:lnTo>
                    <a:lnTo>
                      <a:pt x="50" y="19"/>
                    </a:lnTo>
                    <a:lnTo>
                      <a:pt x="59"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54" name="Freeform 38"/>
              <p:cNvSpPr>
                <a:spLocks/>
              </p:cNvSpPr>
              <p:nvPr/>
            </p:nvSpPr>
            <p:spPr bwMode="auto">
              <a:xfrm>
                <a:off x="2589" y="3552"/>
                <a:ext cx="10" cy="24"/>
              </a:xfrm>
              <a:custGeom>
                <a:avLst/>
                <a:gdLst>
                  <a:gd name="T0" fmla="*/ 0 w 50"/>
                  <a:gd name="T1" fmla="*/ 0 h 123"/>
                  <a:gd name="T2" fmla="*/ 0 w 50"/>
                  <a:gd name="T3" fmla="*/ 0 h 123"/>
                  <a:gd name="T4" fmla="*/ 0 w 50"/>
                  <a:gd name="T5" fmla="*/ 0 h 123"/>
                  <a:gd name="T6" fmla="*/ 0 w 50"/>
                  <a:gd name="T7" fmla="*/ 0 h 123"/>
                  <a:gd name="T8" fmla="*/ 0 w 50"/>
                  <a:gd name="T9" fmla="*/ 0 h 123"/>
                  <a:gd name="T10" fmla="*/ 0 w 50"/>
                  <a:gd name="T11" fmla="*/ 0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123">
                    <a:moveTo>
                      <a:pt x="7" y="123"/>
                    </a:moveTo>
                    <a:lnTo>
                      <a:pt x="0" y="32"/>
                    </a:lnTo>
                    <a:lnTo>
                      <a:pt x="27" y="0"/>
                    </a:lnTo>
                    <a:lnTo>
                      <a:pt x="50" y="13"/>
                    </a:lnTo>
                    <a:lnTo>
                      <a:pt x="46" y="38"/>
                    </a:lnTo>
                    <a:lnTo>
                      <a:pt x="7"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55" name="Freeform 39"/>
              <p:cNvSpPr>
                <a:spLocks/>
              </p:cNvSpPr>
              <p:nvPr/>
            </p:nvSpPr>
            <p:spPr bwMode="auto">
              <a:xfrm>
                <a:off x="2609" y="3571"/>
                <a:ext cx="24" cy="15"/>
              </a:xfrm>
              <a:custGeom>
                <a:avLst/>
                <a:gdLst>
                  <a:gd name="T0" fmla="*/ 0 w 120"/>
                  <a:gd name="T1" fmla="*/ 0 h 77"/>
                  <a:gd name="T2" fmla="*/ 0 w 120"/>
                  <a:gd name="T3" fmla="*/ 0 h 77"/>
                  <a:gd name="T4" fmla="*/ 0 w 120"/>
                  <a:gd name="T5" fmla="*/ 0 h 77"/>
                  <a:gd name="T6" fmla="*/ 0 w 120"/>
                  <a:gd name="T7" fmla="*/ 0 h 77"/>
                  <a:gd name="T8" fmla="*/ 0 w 120"/>
                  <a:gd name="T9" fmla="*/ 0 h 77"/>
                  <a:gd name="T10" fmla="*/ 0 w 120"/>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77">
                    <a:moveTo>
                      <a:pt x="0" y="77"/>
                    </a:moveTo>
                    <a:lnTo>
                      <a:pt x="90" y="0"/>
                    </a:lnTo>
                    <a:lnTo>
                      <a:pt x="120" y="15"/>
                    </a:lnTo>
                    <a:lnTo>
                      <a:pt x="118" y="41"/>
                    </a:lnTo>
                    <a:lnTo>
                      <a:pt x="102" y="53"/>
                    </a:lnTo>
                    <a:lnTo>
                      <a:pt x="0"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68644" name="Group 40"/>
            <p:cNvGrpSpPr>
              <a:grpSpLocks/>
            </p:cNvGrpSpPr>
            <p:nvPr/>
          </p:nvGrpSpPr>
          <p:grpSpPr bwMode="auto">
            <a:xfrm>
              <a:off x="2496" y="3588"/>
              <a:ext cx="199" cy="570"/>
              <a:chOff x="2496" y="3588"/>
              <a:chExt cx="199" cy="570"/>
            </a:xfrm>
          </p:grpSpPr>
          <p:sp>
            <p:nvSpPr>
              <p:cNvPr id="68645" name="Freeform 41"/>
              <p:cNvSpPr>
                <a:spLocks/>
              </p:cNvSpPr>
              <p:nvPr/>
            </p:nvSpPr>
            <p:spPr bwMode="auto">
              <a:xfrm>
                <a:off x="2532" y="3682"/>
                <a:ext cx="100" cy="99"/>
              </a:xfrm>
              <a:custGeom>
                <a:avLst/>
                <a:gdLst>
                  <a:gd name="T0" fmla="*/ 1 w 500"/>
                  <a:gd name="T1" fmla="*/ 0 h 496"/>
                  <a:gd name="T2" fmla="*/ 0 w 500"/>
                  <a:gd name="T3" fmla="*/ 0 h 496"/>
                  <a:gd name="T4" fmla="*/ 0 w 500"/>
                  <a:gd name="T5" fmla="*/ 0 h 496"/>
                  <a:gd name="T6" fmla="*/ 0 w 500"/>
                  <a:gd name="T7" fmla="*/ 0 h 496"/>
                  <a:gd name="T8" fmla="*/ 0 w 500"/>
                  <a:gd name="T9" fmla="*/ 0 h 496"/>
                  <a:gd name="T10" fmla="*/ 0 w 500"/>
                  <a:gd name="T11" fmla="*/ 0 h 496"/>
                  <a:gd name="T12" fmla="*/ 0 w 500"/>
                  <a:gd name="T13" fmla="*/ 0 h 496"/>
                  <a:gd name="T14" fmla="*/ 0 w 500"/>
                  <a:gd name="T15" fmla="*/ 0 h 496"/>
                  <a:gd name="T16" fmla="*/ 0 w 500"/>
                  <a:gd name="T17" fmla="*/ 1 h 496"/>
                  <a:gd name="T18" fmla="*/ 0 w 500"/>
                  <a:gd name="T19" fmla="*/ 1 h 496"/>
                  <a:gd name="T20" fmla="*/ 0 w 500"/>
                  <a:gd name="T21" fmla="*/ 1 h 496"/>
                  <a:gd name="T22" fmla="*/ 0 w 500"/>
                  <a:gd name="T23" fmla="*/ 1 h 496"/>
                  <a:gd name="T24" fmla="*/ 1 w 500"/>
                  <a:gd name="T25" fmla="*/ 1 h 496"/>
                  <a:gd name="T26" fmla="*/ 1 w 500"/>
                  <a:gd name="T27" fmla="*/ 1 h 496"/>
                  <a:gd name="T28" fmla="*/ 1 w 500"/>
                  <a:gd name="T29" fmla="*/ 1 h 496"/>
                  <a:gd name="T30" fmla="*/ 1 w 500"/>
                  <a:gd name="T31" fmla="*/ 0 h 496"/>
                  <a:gd name="T32" fmla="*/ 1 w 500"/>
                  <a:gd name="T33" fmla="*/ 0 h 496"/>
                  <a:gd name="T34" fmla="*/ 1 w 500"/>
                  <a:gd name="T35" fmla="*/ 0 h 496"/>
                  <a:gd name="T36" fmla="*/ 1 w 500"/>
                  <a:gd name="T37" fmla="*/ 0 h 496"/>
                  <a:gd name="T38" fmla="*/ 1 w 500"/>
                  <a:gd name="T39" fmla="*/ 0 h 496"/>
                  <a:gd name="T40" fmla="*/ 1 w 500"/>
                  <a:gd name="T41" fmla="*/ 0 h 496"/>
                  <a:gd name="T42" fmla="*/ 1 w 500"/>
                  <a:gd name="T43" fmla="*/ 0 h 4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0" h="496">
                    <a:moveTo>
                      <a:pt x="326" y="143"/>
                    </a:moveTo>
                    <a:lnTo>
                      <a:pt x="265" y="50"/>
                    </a:lnTo>
                    <a:lnTo>
                      <a:pt x="203" y="0"/>
                    </a:lnTo>
                    <a:lnTo>
                      <a:pt x="130" y="0"/>
                    </a:lnTo>
                    <a:lnTo>
                      <a:pt x="49" y="32"/>
                    </a:lnTo>
                    <a:lnTo>
                      <a:pt x="13" y="87"/>
                    </a:lnTo>
                    <a:lnTo>
                      <a:pt x="0" y="162"/>
                    </a:lnTo>
                    <a:lnTo>
                      <a:pt x="13" y="261"/>
                    </a:lnTo>
                    <a:lnTo>
                      <a:pt x="62" y="372"/>
                    </a:lnTo>
                    <a:lnTo>
                      <a:pt x="148" y="447"/>
                    </a:lnTo>
                    <a:lnTo>
                      <a:pt x="215" y="484"/>
                    </a:lnTo>
                    <a:lnTo>
                      <a:pt x="284" y="496"/>
                    </a:lnTo>
                    <a:lnTo>
                      <a:pt x="339" y="478"/>
                    </a:lnTo>
                    <a:lnTo>
                      <a:pt x="369" y="447"/>
                    </a:lnTo>
                    <a:lnTo>
                      <a:pt x="389" y="372"/>
                    </a:lnTo>
                    <a:lnTo>
                      <a:pt x="383" y="285"/>
                    </a:lnTo>
                    <a:lnTo>
                      <a:pt x="363" y="212"/>
                    </a:lnTo>
                    <a:lnTo>
                      <a:pt x="486" y="143"/>
                    </a:lnTo>
                    <a:lnTo>
                      <a:pt x="500" y="113"/>
                    </a:lnTo>
                    <a:lnTo>
                      <a:pt x="486" y="99"/>
                    </a:lnTo>
                    <a:lnTo>
                      <a:pt x="351" y="180"/>
                    </a:lnTo>
                    <a:lnTo>
                      <a:pt x="326"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46" name="Freeform 42"/>
              <p:cNvSpPr>
                <a:spLocks/>
              </p:cNvSpPr>
              <p:nvPr/>
            </p:nvSpPr>
            <p:spPr bwMode="auto">
              <a:xfrm>
                <a:off x="2603" y="3588"/>
                <a:ext cx="89" cy="221"/>
              </a:xfrm>
              <a:custGeom>
                <a:avLst/>
                <a:gdLst>
                  <a:gd name="T0" fmla="*/ 0 w 445"/>
                  <a:gd name="T1" fmla="*/ 1 h 1108"/>
                  <a:gd name="T2" fmla="*/ 0 w 445"/>
                  <a:gd name="T3" fmla="*/ 2 h 1108"/>
                  <a:gd name="T4" fmla="*/ 0 w 445"/>
                  <a:gd name="T5" fmla="*/ 2 h 1108"/>
                  <a:gd name="T6" fmla="*/ 0 w 445"/>
                  <a:gd name="T7" fmla="*/ 2 h 1108"/>
                  <a:gd name="T8" fmla="*/ 0 w 445"/>
                  <a:gd name="T9" fmla="*/ 2 h 1108"/>
                  <a:gd name="T10" fmla="*/ 0 w 445"/>
                  <a:gd name="T11" fmla="*/ 2 h 1108"/>
                  <a:gd name="T12" fmla="*/ 0 w 445"/>
                  <a:gd name="T13" fmla="*/ 2 h 1108"/>
                  <a:gd name="T14" fmla="*/ 0 w 445"/>
                  <a:gd name="T15" fmla="*/ 2 h 1108"/>
                  <a:gd name="T16" fmla="*/ 1 w 445"/>
                  <a:gd name="T17" fmla="*/ 1 h 1108"/>
                  <a:gd name="T18" fmla="*/ 1 w 445"/>
                  <a:gd name="T19" fmla="*/ 1 h 1108"/>
                  <a:gd name="T20" fmla="*/ 1 w 445"/>
                  <a:gd name="T21" fmla="*/ 1 h 1108"/>
                  <a:gd name="T22" fmla="*/ 1 w 445"/>
                  <a:gd name="T23" fmla="*/ 1 h 1108"/>
                  <a:gd name="T24" fmla="*/ 1 w 445"/>
                  <a:gd name="T25" fmla="*/ 1 h 1108"/>
                  <a:gd name="T26" fmla="*/ 1 w 445"/>
                  <a:gd name="T27" fmla="*/ 0 h 1108"/>
                  <a:gd name="T28" fmla="*/ 1 w 445"/>
                  <a:gd name="T29" fmla="*/ 0 h 1108"/>
                  <a:gd name="T30" fmla="*/ 1 w 445"/>
                  <a:gd name="T31" fmla="*/ 0 h 1108"/>
                  <a:gd name="T32" fmla="*/ 1 w 445"/>
                  <a:gd name="T33" fmla="*/ 0 h 1108"/>
                  <a:gd name="T34" fmla="*/ 1 w 445"/>
                  <a:gd name="T35" fmla="*/ 0 h 1108"/>
                  <a:gd name="T36" fmla="*/ 1 w 445"/>
                  <a:gd name="T37" fmla="*/ 0 h 1108"/>
                  <a:gd name="T38" fmla="*/ 1 w 445"/>
                  <a:gd name="T39" fmla="*/ 0 h 1108"/>
                  <a:gd name="T40" fmla="*/ 1 w 445"/>
                  <a:gd name="T41" fmla="*/ 0 h 1108"/>
                  <a:gd name="T42" fmla="*/ 1 w 445"/>
                  <a:gd name="T43" fmla="*/ 0 h 1108"/>
                  <a:gd name="T44" fmla="*/ 0 w 445"/>
                  <a:gd name="T45" fmla="*/ 0 h 1108"/>
                  <a:gd name="T46" fmla="*/ 0 w 445"/>
                  <a:gd name="T47" fmla="*/ 0 h 1108"/>
                  <a:gd name="T48" fmla="*/ 0 w 445"/>
                  <a:gd name="T49" fmla="*/ 0 h 1108"/>
                  <a:gd name="T50" fmla="*/ 0 w 445"/>
                  <a:gd name="T51" fmla="*/ 0 h 1108"/>
                  <a:gd name="T52" fmla="*/ 0 w 445"/>
                  <a:gd name="T53" fmla="*/ 0 h 1108"/>
                  <a:gd name="T54" fmla="*/ 0 w 445"/>
                  <a:gd name="T55" fmla="*/ 0 h 1108"/>
                  <a:gd name="T56" fmla="*/ 0 w 445"/>
                  <a:gd name="T57" fmla="*/ 0 h 1108"/>
                  <a:gd name="T58" fmla="*/ 1 w 445"/>
                  <a:gd name="T59" fmla="*/ 0 h 1108"/>
                  <a:gd name="T60" fmla="*/ 1 w 445"/>
                  <a:gd name="T61" fmla="*/ 0 h 1108"/>
                  <a:gd name="T62" fmla="*/ 1 w 445"/>
                  <a:gd name="T63" fmla="*/ 1 h 1108"/>
                  <a:gd name="T64" fmla="*/ 1 w 445"/>
                  <a:gd name="T65" fmla="*/ 1 h 1108"/>
                  <a:gd name="T66" fmla="*/ 1 w 445"/>
                  <a:gd name="T67" fmla="*/ 1 h 1108"/>
                  <a:gd name="T68" fmla="*/ 1 w 445"/>
                  <a:gd name="T69" fmla="*/ 1 h 1108"/>
                  <a:gd name="T70" fmla="*/ 1 w 445"/>
                  <a:gd name="T71" fmla="*/ 1 h 1108"/>
                  <a:gd name="T72" fmla="*/ 0 w 445"/>
                  <a:gd name="T73" fmla="*/ 1 h 1108"/>
                  <a:gd name="T74" fmla="*/ 0 w 445"/>
                  <a:gd name="T75" fmla="*/ 1 h 1108"/>
                  <a:gd name="T76" fmla="*/ 0 w 445"/>
                  <a:gd name="T77" fmla="*/ 1 h 1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45" h="1108">
                    <a:moveTo>
                      <a:pt x="123" y="936"/>
                    </a:moveTo>
                    <a:lnTo>
                      <a:pt x="43" y="997"/>
                    </a:lnTo>
                    <a:lnTo>
                      <a:pt x="18" y="1016"/>
                    </a:lnTo>
                    <a:lnTo>
                      <a:pt x="0" y="1059"/>
                    </a:lnTo>
                    <a:lnTo>
                      <a:pt x="25" y="1102"/>
                    </a:lnTo>
                    <a:lnTo>
                      <a:pt x="49" y="1108"/>
                    </a:lnTo>
                    <a:lnTo>
                      <a:pt x="123" y="1084"/>
                    </a:lnTo>
                    <a:lnTo>
                      <a:pt x="235" y="997"/>
                    </a:lnTo>
                    <a:lnTo>
                      <a:pt x="333" y="893"/>
                    </a:lnTo>
                    <a:lnTo>
                      <a:pt x="438" y="774"/>
                    </a:lnTo>
                    <a:lnTo>
                      <a:pt x="445" y="725"/>
                    </a:lnTo>
                    <a:lnTo>
                      <a:pt x="445" y="589"/>
                    </a:lnTo>
                    <a:lnTo>
                      <a:pt x="414" y="378"/>
                    </a:lnTo>
                    <a:lnTo>
                      <a:pt x="432" y="255"/>
                    </a:lnTo>
                    <a:lnTo>
                      <a:pt x="445" y="204"/>
                    </a:lnTo>
                    <a:lnTo>
                      <a:pt x="426" y="180"/>
                    </a:lnTo>
                    <a:lnTo>
                      <a:pt x="382" y="155"/>
                    </a:lnTo>
                    <a:lnTo>
                      <a:pt x="352" y="137"/>
                    </a:lnTo>
                    <a:lnTo>
                      <a:pt x="370" y="26"/>
                    </a:lnTo>
                    <a:lnTo>
                      <a:pt x="358" y="0"/>
                    </a:lnTo>
                    <a:lnTo>
                      <a:pt x="333" y="7"/>
                    </a:lnTo>
                    <a:lnTo>
                      <a:pt x="321" y="149"/>
                    </a:lnTo>
                    <a:lnTo>
                      <a:pt x="309" y="186"/>
                    </a:lnTo>
                    <a:lnTo>
                      <a:pt x="303" y="210"/>
                    </a:lnTo>
                    <a:lnTo>
                      <a:pt x="253" y="192"/>
                    </a:lnTo>
                    <a:lnTo>
                      <a:pt x="216" y="192"/>
                    </a:lnTo>
                    <a:lnTo>
                      <a:pt x="216" y="217"/>
                    </a:lnTo>
                    <a:lnTo>
                      <a:pt x="241" y="236"/>
                    </a:lnTo>
                    <a:lnTo>
                      <a:pt x="285" y="236"/>
                    </a:lnTo>
                    <a:lnTo>
                      <a:pt x="315" y="261"/>
                    </a:lnTo>
                    <a:lnTo>
                      <a:pt x="340" y="304"/>
                    </a:lnTo>
                    <a:lnTo>
                      <a:pt x="364" y="372"/>
                    </a:lnTo>
                    <a:lnTo>
                      <a:pt x="382" y="508"/>
                    </a:lnTo>
                    <a:lnTo>
                      <a:pt x="382" y="632"/>
                    </a:lnTo>
                    <a:lnTo>
                      <a:pt x="370" y="731"/>
                    </a:lnTo>
                    <a:lnTo>
                      <a:pt x="346" y="774"/>
                    </a:lnTo>
                    <a:lnTo>
                      <a:pt x="259" y="836"/>
                    </a:lnTo>
                    <a:lnTo>
                      <a:pt x="166" y="893"/>
                    </a:lnTo>
                    <a:lnTo>
                      <a:pt x="123" y="9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47" name="Freeform 43"/>
              <p:cNvSpPr>
                <a:spLocks/>
              </p:cNvSpPr>
              <p:nvPr/>
            </p:nvSpPr>
            <p:spPr bwMode="auto">
              <a:xfrm>
                <a:off x="2496" y="3792"/>
                <a:ext cx="80" cy="134"/>
              </a:xfrm>
              <a:custGeom>
                <a:avLst/>
                <a:gdLst>
                  <a:gd name="T0" fmla="*/ 1 w 402"/>
                  <a:gd name="T1" fmla="*/ 0 h 669"/>
                  <a:gd name="T2" fmla="*/ 1 w 402"/>
                  <a:gd name="T3" fmla="*/ 0 h 669"/>
                  <a:gd name="T4" fmla="*/ 0 w 402"/>
                  <a:gd name="T5" fmla="*/ 0 h 669"/>
                  <a:gd name="T6" fmla="*/ 0 w 402"/>
                  <a:gd name="T7" fmla="*/ 0 h 669"/>
                  <a:gd name="T8" fmla="*/ 0 w 402"/>
                  <a:gd name="T9" fmla="*/ 0 h 669"/>
                  <a:gd name="T10" fmla="*/ 0 w 402"/>
                  <a:gd name="T11" fmla="*/ 0 h 669"/>
                  <a:gd name="T12" fmla="*/ 0 w 402"/>
                  <a:gd name="T13" fmla="*/ 1 h 669"/>
                  <a:gd name="T14" fmla="*/ 0 w 402"/>
                  <a:gd name="T15" fmla="*/ 1 h 669"/>
                  <a:gd name="T16" fmla="*/ 0 w 402"/>
                  <a:gd name="T17" fmla="*/ 1 h 669"/>
                  <a:gd name="T18" fmla="*/ 0 w 402"/>
                  <a:gd name="T19" fmla="*/ 1 h 669"/>
                  <a:gd name="T20" fmla="*/ 0 w 402"/>
                  <a:gd name="T21" fmla="*/ 1 h 669"/>
                  <a:gd name="T22" fmla="*/ 0 w 402"/>
                  <a:gd name="T23" fmla="*/ 1 h 669"/>
                  <a:gd name="T24" fmla="*/ 0 w 402"/>
                  <a:gd name="T25" fmla="*/ 1 h 669"/>
                  <a:gd name="T26" fmla="*/ 0 w 402"/>
                  <a:gd name="T27" fmla="*/ 1 h 669"/>
                  <a:gd name="T28" fmla="*/ 0 w 402"/>
                  <a:gd name="T29" fmla="*/ 1 h 669"/>
                  <a:gd name="T30" fmla="*/ 0 w 402"/>
                  <a:gd name="T31" fmla="*/ 1 h 669"/>
                  <a:gd name="T32" fmla="*/ 0 w 402"/>
                  <a:gd name="T33" fmla="*/ 1 h 669"/>
                  <a:gd name="T34" fmla="*/ 0 w 402"/>
                  <a:gd name="T35" fmla="*/ 1 h 669"/>
                  <a:gd name="T36" fmla="*/ 0 w 402"/>
                  <a:gd name="T37" fmla="*/ 1 h 669"/>
                  <a:gd name="T38" fmla="*/ 0 w 402"/>
                  <a:gd name="T39" fmla="*/ 1 h 669"/>
                  <a:gd name="T40" fmla="*/ 0 w 402"/>
                  <a:gd name="T41" fmla="*/ 1 h 669"/>
                  <a:gd name="T42" fmla="*/ 1 w 402"/>
                  <a:gd name="T43" fmla="*/ 1 h 669"/>
                  <a:gd name="T44" fmla="*/ 1 w 402"/>
                  <a:gd name="T45" fmla="*/ 1 h 669"/>
                  <a:gd name="T46" fmla="*/ 1 w 402"/>
                  <a:gd name="T47" fmla="*/ 1 h 669"/>
                  <a:gd name="T48" fmla="*/ 1 w 402"/>
                  <a:gd name="T49" fmla="*/ 1 h 669"/>
                  <a:gd name="T50" fmla="*/ 0 w 402"/>
                  <a:gd name="T51" fmla="*/ 1 h 669"/>
                  <a:gd name="T52" fmla="*/ 0 w 402"/>
                  <a:gd name="T53" fmla="*/ 1 h 669"/>
                  <a:gd name="T54" fmla="*/ 0 w 402"/>
                  <a:gd name="T55" fmla="*/ 1 h 669"/>
                  <a:gd name="T56" fmla="*/ 0 w 402"/>
                  <a:gd name="T57" fmla="*/ 1 h 669"/>
                  <a:gd name="T58" fmla="*/ 0 w 402"/>
                  <a:gd name="T59" fmla="*/ 0 h 669"/>
                  <a:gd name="T60" fmla="*/ 0 w 402"/>
                  <a:gd name="T61" fmla="*/ 0 h 669"/>
                  <a:gd name="T62" fmla="*/ 0 w 402"/>
                  <a:gd name="T63" fmla="*/ 0 h 669"/>
                  <a:gd name="T64" fmla="*/ 1 w 402"/>
                  <a:gd name="T65" fmla="*/ 0 h 669"/>
                  <a:gd name="T66" fmla="*/ 1 w 402"/>
                  <a:gd name="T67" fmla="*/ 0 h 669"/>
                  <a:gd name="T68" fmla="*/ 1 w 402"/>
                  <a:gd name="T69" fmla="*/ 0 h 669"/>
                  <a:gd name="T70" fmla="*/ 1 w 402"/>
                  <a:gd name="T71" fmla="*/ 0 h 6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2" h="669">
                    <a:moveTo>
                      <a:pt x="402" y="19"/>
                    </a:moveTo>
                    <a:lnTo>
                      <a:pt x="358" y="0"/>
                    </a:lnTo>
                    <a:lnTo>
                      <a:pt x="265" y="7"/>
                    </a:lnTo>
                    <a:lnTo>
                      <a:pt x="184" y="69"/>
                    </a:lnTo>
                    <a:lnTo>
                      <a:pt x="67" y="199"/>
                    </a:lnTo>
                    <a:lnTo>
                      <a:pt x="6" y="304"/>
                    </a:lnTo>
                    <a:lnTo>
                      <a:pt x="0" y="341"/>
                    </a:lnTo>
                    <a:lnTo>
                      <a:pt x="31" y="410"/>
                    </a:lnTo>
                    <a:lnTo>
                      <a:pt x="98" y="440"/>
                    </a:lnTo>
                    <a:lnTo>
                      <a:pt x="184" y="477"/>
                    </a:lnTo>
                    <a:lnTo>
                      <a:pt x="253" y="495"/>
                    </a:lnTo>
                    <a:lnTo>
                      <a:pt x="283" y="527"/>
                    </a:lnTo>
                    <a:lnTo>
                      <a:pt x="265" y="570"/>
                    </a:lnTo>
                    <a:lnTo>
                      <a:pt x="216" y="620"/>
                    </a:lnTo>
                    <a:lnTo>
                      <a:pt x="154" y="626"/>
                    </a:lnTo>
                    <a:lnTo>
                      <a:pt x="111" y="607"/>
                    </a:lnTo>
                    <a:lnTo>
                      <a:pt x="85" y="626"/>
                    </a:lnTo>
                    <a:lnTo>
                      <a:pt x="92" y="651"/>
                    </a:lnTo>
                    <a:lnTo>
                      <a:pt x="142" y="669"/>
                    </a:lnTo>
                    <a:lnTo>
                      <a:pt x="216" y="669"/>
                    </a:lnTo>
                    <a:lnTo>
                      <a:pt x="283" y="651"/>
                    </a:lnTo>
                    <a:lnTo>
                      <a:pt x="321" y="626"/>
                    </a:lnTo>
                    <a:lnTo>
                      <a:pt x="346" y="582"/>
                    </a:lnTo>
                    <a:lnTo>
                      <a:pt x="358" y="533"/>
                    </a:lnTo>
                    <a:lnTo>
                      <a:pt x="327" y="489"/>
                    </a:lnTo>
                    <a:lnTo>
                      <a:pt x="253" y="459"/>
                    </a:lnTo>
                    <a:lnTo>
                      <a:pt x="166" y="434"/>
                    </a:lnTo>
                    <a:lnTo>
                      <a:pt x="92" y="391"/>
                    </a:lnTo>
                    <a:lnTo>
                      <a:pt x="73" y="353"/>
                    </a:lnTo>
                    <a:lnTo>
                      <a:pt x="85" y="286"/>
                    </a:lnTo>
                    <a:lnTo>
                      <a:pt x="142" y="199"/>
                    </a:lnTo>
                    <a:lnTo>
                      <a:pt x="210" y="149"/>
                    </a:lnTo>
                    <a:lnTo>
                      <a:pt x="315" y="112"/>
                    </a:lnTo>
                    <a:lnTo>
                      <a:pt x="402" y="94"/>
                    </a:lnTo>
                    <a:lnTo>
                      <a:pt x="402" y="43"/>
                    </a:lnTo>
                    <a:lnTo>
                      <a:pt x="40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48" name="Freeform 44"/>
              <p:cNvSpPr>
                <a:spLocks/>
              </p:cNvSpPr>
              <p:nvPr/>
            </p:nvSpPr>
            <p:spPr bwMode="auto">
              <a:xfrm>
                <a:off x="2561" y="3786"/>
                <a:ext cx="76" cy="165"/>
              </a:xfrm>
              <a:custGeom>
                <a:avLst/>
                <a:gdLst>
                  <a:gd name="T0" fmla="*/ 1 w 376"/>
                  <a:gd name="T1" fmla="*/ 0 h 823"/>
                  <a:gd name="T2" fmla="*/ 0 w 376"/>
                  <a:gd name="T3" fmla="*/ 0 h 823"/>
                  <a:gd name="T4" fmla="*/ 0 w 376"/>
                  <a:gd name="T5" fmla="*/ 0 h 823"/>
                  <a:gd name="T6" fmla="*/ 0 w 376"/>
                  <a:gd name="T7" fmla="*/ 0 h 823"/>
                  <a:gd name="T8" fmla="*/ 0 w 376"/>
                  <a:gd name="T9" fmla="*/ 0 h 823"/>
                  <a:gd name="T10" fmla="*/ 0 w 376"/>
                  <a:gd name="T11" fmla="*/ 0 h 823"/>
                  <a:gd name="T12" fmla="*/ 0 w 376"/>
                  <a:gd name="T13" fmla="*/ 0 h 823"/>
                  <a:gd name="T14" fmla="*/ 0 w 376"/>
                  <a:gd name="T15" fmla="*/ 1 h 823"/>
                  <a:gd name="T16" fmla="*/ 0 w 376"/>
                  <a:gd name="T17" fmla="*/ 1 h 823"/>
                  <a:gd name="T18" fmla="*/ 0 w 376"/>
                  <a:gd name="T19" fmla="*/ 1 h 823"/>
                  <a:gd name="T20" fmla="*/ 0 w 376"/>
                  <a:gd name="T21" fmla="*/ 1 h 823"/>
                  <a:gd name="T22" fmla="*/ 0 w 376"/>
                  <a:gd name="T23" fmla="*/ 1 h 823"/>
                  <a:gd name="T24" fmla="*/ 0 w 376"/>
                  <a:gd name="T25" fmla="*/ 1 h 823"/>
                  <a:gd name="T26" fmla="*/ 0 w 376"/>
                  <a:gd name="T27" fmla="*/ 1 h 823"/>
                  <a:gd name="T28" fmla="*/ 0 w 376"/>
                  <a:gd name="T29" fmla="*/ 1 h 823"/>
                  <a:gd name="T30" fmla="*/ 0 w 376"/>
                  <a:gd name="T31" fmla="*/ 1 h 823"/>
                  <a:gd name="T32" fmla="*/ 1 w 376"/>
                  <a:gd name="T33" fmla="*/ 1 h 823"/>
                  <a:gd name="T34" fmla="*/ 1 w 376"/>
                  <a:gd name="T35" fmla="*/ 1 h 823"/>
                  <a:gd name="T36" fmla="*/ 1 w 376"/>
                  <a:gd name="T37" fmla="*/ 1 h 823"/>
                  <a:gd name="T38" fmla="*/ 1 w 376"/>
                  <a:gd name="T39" fmla="*/ 1 h 823"/>
                  <a:gd name="T40" fmla="*/ 1 w 376"/>
                  <a:gd name="T41" fmla="*/ 0 h 8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6" h="823">
                    <a:moveTo>
                      <a:pt x="327" y="259"/>
                    </a:moveTo>
                    <a:lnTo>
                      <a:pt x="290" y="105"/>
                    </a:lnTo>
                    <a:lnTo>
                      <a:pt x="247" y="30"/>
                    </a:lnTo>
                    <a:lnTo>
                      <a:pt x="154" y="0"/>
                    </a:lnTo>
                    <a:lnTo>
                      <a:pt x="61" y="12"/>
                    </a:lnTo>
                    <a:lnTo>
                      <a:pt x="19" y="93"/>
                    </a:lnTo>
                    <a:lnTo>
                      <a:pt x="25" y="192"/>
                    </a:lnTo>
                    <a:lnTo>
                      <a:pt x="49" y="353"/>
                    </a:lnTo>
                    <a:lnTo>
                      <a:pt x="49" y="495"/>
                    </a:lnTo>
                    <a:lnTo>
                      <a:pt x="19" y="618"/>
                    </a:lnTo>
                    <a:lnTo>
                      <a:pt x="0" y="687"/>
                    </a:lnTo>
                    <a:lnTo>
                      <a:pt x="12" y="748"/>
                    </a:lnTo>
                    <a:lnTo>
                      <a:pt x="55" y="780"/>
                    </a:lnTo>
                    <a:lnTo>
                      <a:pt x="111" y="811"/>
                    </a:lnTo>
                    <a:lnTo>
                      <a:pt x="166" y="823"/>
                    </a:lnTo>
                    <a:lnTo>
                      <a:pt x="235" y="823"/>
                    </a:lnTo>
                    <a:lnTo>
                      <a:pt x="315" y="760"/>
                    </a:lnTo>
                    <a:lnTo>
                      <a:pt x="376" y="631"/>
                    </a:lnTo>
                    <a:lnTo>
                      <a:pt x="370" y="513"/>
                    </a:lnTo>
                    <a:lnTo>
                      <a:pt x="333" y="377"/>
                    </a:lnTo>
                    <a:lnTo>
                      <a:pt x="327" y="2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49" name="Freeform 45"/>
              <p:cNvSpPr>
                <a:spLocks/>
              </p:cNvSpPr>
              <p:nvPr/>
            </p:nvSpPr>
            <p:spPr bwMode="auto">
              <a:xfrm>
                <a:off x="2539" y="3920"/>
                <a:ext cx="57" cy="238"/>
              </a:xfrm>
              <a:custGeom>
                <a:avLst/>
                <a:gdLst>
                  <a:gd name="T0" fmla="*/ 0 w 286"/>
                  <a:gd name="T1" fmla="*/ 0 h 1189"/>
                  <a:gd name="T2" fmla="*/ 0 w 286"/>
                  <a:gd name="T3" fmla="*/ 0 h 1189"/>
                  <a:gd name="T4" fmla="*/ 0 w 286"/>
                  <a:gd name="T5" fmla="*/ 0 h 1189"/>
                  <a:gd name="T6" fmla="*/ 0 w 286"/>
                  <a:gd name="T7" fmla="*/ 0 h 1189"/>
                  <a:gd name="T8" fmla="*/ 0 w 286"/>
                  <a:gd name="T9" fmla="*/ 1 h 1189"/>
                  <a:gd name="T10" fmla="*/ 0 w 286"/>
                  <a:gd name="T11" fmla="*/ 1 h 1189"/>
                  <a:gd name="T12" fmla="*/ 0 w 286"/>
                  <a:gd name="T13" fmla="*/ 1 h 1189"/>
                  <a:gd name="T14" fmla="*/ 0 w 286"/>
                  <a:gd name="T15" fmla="*/ 1 h 1189"/>
                  <a:gd name="T16" fmla="*/ 0 w 286"/>
                  <a:gd name="T17" fmla="*/ 1 h 1189"/>
                  <a:gd name="T18" fmla="*/ 0 w 286"/>
                  <a:gd name="T19" fmla="*/ 2 h 1189"/>
                  <a:gd name="T20" fmla="*/ 0 w 286"/>
                  <a:gd name="T21" fmla="*/ 2 h 1189"/>
                  <a:gd name="T22" fmla="*/ 0 w 286"/>
                  <a:gd name="T23" fmla="*/ 2 h 1189"/>
                  <a:gd name="T24" fmla="*/ 0 w 286"/>
                  <a:gd name="T25" fmla="*/ 2 h 1189"/>
                  <a:gd name="T26" fmla="*/ 0 w 286"/>
                  <a:gd name="T27" fmla="*/ 2 h 1189"/>
                  <a:gd name="T28" fmla="*/ 0 w 286"/>
                  <a:gd name="T29" fmla="*/ 2 h 1189"/>
                  <a:gd name="T30" fmla="*/ 0 w 286"/>
                  <a:gd name="T31" fmla="*/ 2 h 1189"/>
                  <a:gd name="T32" fmla="*/ 0 w 286"/>
                  <a:gd name="T33" fmla="*/ 2 h 1189"/>
                  <a:gd name="T34" fmla="*/ 0 w 286"/>
                  <a:gd name="T35" fmla="*/ 2 h 1189"/>
                  <a:gd name="T36" fmla="*/ 0 w 286"/>
                  <a:gd name="T37" fmla="*/ 2 h 1189"/>
                  <a:gd name="T38" fmla="*/ 0 w 286"/>
                  <a:gd name="T39" fmla="*/ 2 h 1189"/>
                  <a:gd name="T40" fmla="*/ 0 w 286"/>
                  <a:gd name="T41" fmla="*/ 1 h 1189"/>
                  <a:gd name="T42" fmla="*/ 0 w 286"/>
                  <a:gd name="T43" fmla="*/ 1 h 1189"/>
                  <a:gd name="T44" fmla="*/ 0 w 286"/>
                  <a:gd name="T45" fmla="*/ 1 h 1189"/>
                  <a:gd name="T46" fmla="*/ 0 w 286"/>
                  <a:gd name="T47" fmla="*/ 1 h 1189"/>
                  <a:gd name="T48" fmla="*/ 0 w 286"/>
                  <a:gd name="T49" fmla="*/ 1 h 1189"/>
                  <a:gd name="T50" fmla="*/ 0 w 286"/>
                  <a:gd name="T51" fmla="*/ 1 h 1189"/>
                  <a:gd name="T52" fmla="*/ 0 w 286"/>
                  <a:gd name="T53" fmla="*/ 1 h 1189"/>
                  <a:gd name="T54" fmla="*/ 0 w 286"/>
                  <a:gd name="T55" fmla="*/ 0 h 1189"/>
                  <a:gd name="T56" fmla="*/ 0 w 286"/>
                  <a:gd name="T57" fmla="*/ 0 h 11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6" h="1189">
                    <a:moveTo>
                      <a:pt x="272" y="18"/>
                    </a:moveTo>
                    <a:lnTo>
                      <a:pt x="199" y="0"/>
                    </a:lnTo>
                    <a:lnTo>
                      <a:pt x="155" y="18"/>
                    </a:lnTo>
                    <a:lnTo>
                      <a:pt x="137" y="79"/>
                    </a:lnTo>
                    <a:lnTo>
                      <a:pt x="155" y="420"/>
                    </a:lnTo>
                    <a:lnTo>
                      <a:pt x="155" y="500"/>
                    </a:lnTo>
                    <a:lnTo>
                      <a:pt x="131" y="650"/>
                    </a:lnTo>
                    <a:lnTo>
                      <a:pt x="124" y="823"/>
                    </a:lnTo>
                    <a:lnTo>
                      <a:pt x="137" y="910"/>
                    </a:lnTo>
                    <a:lnTo>
                      <a:pt x="124" y="959"/>
                    </a:lnTo>
                    <a:lnTo>
                      <a:pt x="38" y="1033"/>
                    </a:lnTo>
                    <a:lnTo>
                      <a:pt x="0" y="1126"/>
                    </a:lnTo>
                    <a:lnTo>
                      <a:pt x="7" y="1157"/>
                    </a:lnTo>
                    <a:lnTo>
                      <a:pt x="74" y="1189"/>
                    </a:lnTo>
                    <a:lnTo>
                      <a:pt x="93" y="1175"/>
                    </a:lnTo>
                    <a:lnTo>
                      <a:pt x="100" y="1120"/>
                    </a:lnTo>
                    <a:lnTo>
                      <a:pt x="118" y="1039"/>
                    </a:lnTo>
                    <a:lnTo>
                      <a:pt x="149" y="1003"/>
                    </a:lnTo>
                    <a:lnTo>
                      <a:pt x="185" y="978"/>
                    </a:lnTo>
                    <a:lnTo>
                      <a:pt x="217" y="946"/>
                    </a:lnTo>
                    <a:lnTo>
                      <a:pt x="223" y="922"/>
                    </a:lnTo>
                    <a:lnTo>
                      <a:pt x="205" y="891"/>
                    </a:lnTo>
                    <a:lnTo>
                      <a:pt x="185" y="873"/>
                    </a:lnTo>
                    <a:lnTo>
                      <a:pt x="173" y="798"/>
                    </a:lnTo>
                    <a:lnTo>
                      <a:pt x="185" y="643"/>
                    </a:lnTo>
                    <a:lnTo>
                      <a:pt x="229" y="464"/>
                    </a:lnTo>
                    <a:lnTo>
                      <a:pt x="272" y="320"/>
                    </a:lnTo>
                    <a:lnTo>
                      <a:pt x="286" y="148"/>
                    </a:lnTo>
                    <a:lnTo>
                      <a:pt x="27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50" name="Freeform 46"/>
              <p:cNvSpPr>
                <a:spLocks/>
              </p:cNvSpPr>
              <p:nvPr/>
            </p:nvSpPr>
            <p:spPr bwMode="auto">
              <a:xfrm>
                <a:off x="2601" y="3920"/>
                <a:ext cx="94" cy="201"/>
              </a:xfrm>
              <a:custGeom>
                <a:avLst/>
                <a:gdLst>
                  <a:gd name="T0" fmla="*/ 0 w 469"/>
                  <a:gd name="T1" fmla="*/ 0 h 1003"/>
                  <a:gd name="T2" fmla="*/ 0 w 469"/>
                  <a:gd name="T3" fmla="*/ 0 h 1003"/>
                  <a:gd name="T4" fmla="*/ 0 w 469"/>
                  <a:gd name="T5" fmla="*/ 0 h 1003"/>
                  <a:gd name="T6" fmla="*/ 0 w 469"/>
                  <a:gd name="T7" fmla="*/ 0 h 1003"/>
                  <a:gd name="T8" fmla="*/ 0 w 469"/>
                  <a:gd name="T9" fmla="*/ 0 h 1003"/>
                  <a:gd name="T10" fmla="*/ 0 w 469"/>
                  <a:gd name="T11" fmla="*/ 0 h 1003"/>
                  <a:gd name="T12" fmla="*/ 0 w 469"/>
                  <a:gd name="T13" fmla="*/ 0 h 1003"/>
                  <a:gd name="T14" fmla="*/ 0 w 469"/>
                  <a:gd name="T15" fmla="*/ 1 h 1003"/>
                  <a:gd name="T16" fmla="*/ 0 w 469"/>
                  <a:gd name="T17" fmla="*/ 1 h 1003"/>
                  <a:gd name="T18" fmla="*/ 0 w 469"/>
                  <a:gd name="T19" fmla="*/ 1 h 1003"/>
                  <a:gd name="T20" fmla="*/ 0 w 469"/>
                  <a:gd name="T21" fmla="*/ 1 h 1003"/>
                  <a:gd name="T22" fmla="*/ 0 w 469"/>
                  <a:gd name="T23" fmla="*/ 1 h 1003"/>
                  <a:gd name="T24" fmla="*/ 0 w 469"/>
                  <a:gd name="T25" fmla="*/ 1 h 1003"/>
                  <a:gd name="T26" fmla="*/ 0 w 469"/>
                  <a:gd name="T27" fmla="*/ 1 h 1003"/>
                  <a:gd name="T28" fmla="*/ 0 w 469"/>
                  <a:gd name="T29" fmla="*/ 1 h 1003"/>
                  <a:gd name="T30" fmla="*/ 0 w 469"/>
                  <a:gd name="T31" fmla="*/ 1 h 1003"/>
                  <a:gd name="T32" fmla="*/ 0 w 469"/>
                  <a:gd name="T33" fmla="*/ 1 h 1003"/>
                  <a:gd name="T34" fmla="*/ 1 w 469"/>
                  <a:gd name="T35" fmla="*/ 2 h 1003"/>
                  <a:gd name="T36" fmla="*/ 1 w 469"/>
                  <a:gd name="T37" fmla="*/ 2 h 1003"/>
                  <a:gd name="T38" fmla="*/ 1 w 469"/>
                  <a:gd name="T39" fmla="*/ 2 h 1003"/>
                  <a:gd name="T40" fmla="*/ 1 w 469"/>
                  <a:gd name="T41" fmla="*/ 1 h 1003"/>
                  <a:gd name="T42" fmla="*/ 1 w 469"/>
                  <a:gd name="T43" fmla="*/ 1 h 1003"/>
                  <a:gd name="T44" fmla="*/ 1 w 469"/>
                  <a:gd name="T45" fmla="*/ 1 h 1003"/>
                  <a:gd name="T46" fmla="*/ 0 w 469"/>
                  <a:gd name="T47" fmla="*/ 1 h 1003"/>
                  <a:gd name="T48" fmla="*/ 0 w 469"/>
                  <a:gd name="T49" fmla="*/ 1 h 1003"/>
                  <a:gd name="T50" fmla="*/ 0 w 469"/>
                  <a:gd name="T51" fmla="*/ 1 h 1003"/>
                  <a:gd name="T52" fmla="*/ 0 w 469"/>
                  <a:gd name="T53" fmla="*/ 1 h 1003"/>
                  <a:gd name="T54" fmla="*/ 0 w 469"/>
                  <a:gd name="T55" fmla="*/ 1 h 1003"/>
                  <a:gd name="T56" fmla="*/ 0 w 469"/>
                  <a:gd name="T57" fmla="*/ 1 h 1003"/>
                  <a:gd name="T58" fmla="*/ 0 w 469"/>
                  <a:gd name="T59" fmla="*/ 1 h 1003"/>
                  <a:gd name="T60" fmla="*/ 0 w 469"/>
                  <a:gd name="T61" fmla="*/ 0 h 1003"/>
                  <a:gd name="T62" fmla="*/ 0 w 469"/>
                  <a:gd name="T63" fmla="*/ 0 h 10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9" h="1003">
                    <a:moveTo>
                      <a:pt x="154" y="148"/>
                    </a:moveTo>
                    <a:lnTo>
                      <a:pt x="142" y="49"/>
                    </a:lnTo>
                    <a:lnTo>
                      <a:pt x="87" y="0"/>
                    </a:lnTo>
                    <a:lnTo>
                      <a:pt x="6" y="6"/>
                    </a:lnTo>
                    <a:lnTo>
                      <a:pt x="0" y="49"/>
                    </a:lnTo>
                    <a:lnTo>
                      <a:pt x="6" y="142"/>
                    </a:lnTo>
                    <a:lnTo>
                      <a:pt x="49" y="284"/>
                    </a:lnTo>
                    <a:lnTo>
                      <a:pt x="81" y="389"/>
                    </a:lnTo>
                    <a:lnTo>
                      <a:pt x="117" y="531"/>
                    </a:lnTo>
                    <a:lnTo>
                      <a:pt x="129" y="655"/>
                    </a:lnTo>
                    <a:lnTo>
                      <a:pt x="129" y="754"/>
                    </a:lnTo>
                    <a:lnTo>
                      <a:pt x="111" y="829"/>
                    </a:lnTo>
                    <a:lnTo>
                      <a:pt x="93" y="853"/>
                    </a:lnTo>
                    <a:lnTo>
                      <a:pt x="93" y="878"/>
                    </a:lnTo>
                    <a:lnTo>
                      <a:pt x="117" y="916"/>
                    </a:lnTo>
                    <a:lnTo>
                      <a:pt x="160" y="928"/>
                    </a:lnTo>
                    <a:lnTo>
                      <a:pt x="228" y="928"/>
                    </a:lnTo>
                    <a:lnTo>
                      <a:pt x="352" y="959"/>
                    </a:lnTo>
                    <a:lnTo>
                      <a:pt x="388" y="1003"/>
                    </a:lnTo>
                    <a:lnTo>
                      <a:pt x="444" y="977"/>
                    </a:lnTo>
                    <a:lnTo>
                      <a:pt x="469" y="916"/>
                    </a:lnTo>
                    <a:lnTo>
                      <a:pt x="444" y="891"/>
                    </a:lnTo>
                    <a:lnTo>
                      <a:pt x="339" y="878"/>
                    </a:lnTo>
                    <a:lnTo>
                      <a:pt x="222" y="878"/>
                    </a:lnTo>
                    <a:lnTo>
                      <a:pt x="172" y="872"/>
                    </a:lnTo>
                    <a:lnTo>
                      <a:pt x="160" y="835"/>
                    </a:lnTo>
                    <a:lnTo>
                      <a:pt x="172" y="766"/>
                    </a:lnTo>
                    <a:lnTo>
                      <a:pt x="179" y="649"/>
                    </a:lnTo>
                    <a:lnTo>
                      <a:pt x="166" y="519"/>
                    </a:lnTo>
                    <a:lnTo>
                      <a:pt x="148" y="346"/>
                    </a:lnTo>
                    <a:lnTo>
                      <a:pt x="154" y="197"/>
                    </a:lnTo>
                    <a:lnTo>
                      <a:pt x="154"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grpSp>
        <p:nvGrpSpPr>
          <p:cNvPr id="23608" name="Group 56"/>
          <p:cNvGrpSpPr>
            <a:grpSpLocks/>
          </p:cNvGrpSpPr>
          <p:nvPr/>
        </p:nvGrpSpPr>
        <p:grpSpPr bwMode="auto">
          <a:xfrm>
            <a:off x="3352800" y="2057400"/>
            <a:ext cx="2149475" cy="1905000"/>
            <a:chOff x="2112" y="1296"/>
            <a:chExt cx="1354" cy="1200"/>
          </a:xfrm>
        </p:grpSpPr>
        <p:sp>
          <p:nvSpPr>
            <p:cNvPr id="68637" name="Oval 25"/>
            <p:cNvSpPr>
              <a:spLocks noChangeArrowheads="1"/>
            </p:cNvSpPr>
            <p:nvPr/>
          </p:nvSpPr>
          <p:spPr bwMode="auto">
            <a:xfrm>
              <a:off x="2112" y="1584"/>
              <a:ext cx="432" cy="38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FC</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38" name="Line 26"/>
            <p:cNvSpPr>
              <a:spLocks noChangeShapeType="1"/>
            </p:cNvSpPr>
            <p:nvPr/>
          </p:nvSpPr>
          <p:spPr bwMode="auto">
            <a:xfrm flipH="1" flipV="1">
              <a:off x="3464" y="1309"/>
              <a:ext cx="2" cy="7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39" name="Line 27"/>
            <p:cNvSpPr>
              <a:spLocks noChangeShapeType="1"/>
            </p:cNvSpPr>
            <p:nvPr/>
          </p:nvSpPr>
          <p:spPr bwMode="auto">
            <a:xfrm>
              <a:off x="2332" y="1951"/>
              <a:ext cx="1"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40" name="Line 47"/>
            <p:cNvSpPr>
              <a:spLocks noChangeShapeType="1"/>
            </p:cNvSpPr>
            <p:nvPr/>
          </p:nvSpPr>
          <p:spPr bwMode="auto">
            <a:xfrm flipH="1">
              <a:off x="2352" y="1296"/>
              <a:ext cx="110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41" name="Line 48"/>
            <p:cNvSpPr>
              <a:spLocks noChangeShapeType="1"/>
            </p:cNvSpPr>
            <p:nvPr/>
          </p:nvSpPr>
          <p:spPr bwMode="auto">
            <a:xfrm flipV="1">
              <a:off x="2336" y="1300"/>
              <a:ext cx="0" cy="27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42" name="AutoShape 49"/>
            <p:cNvSpPr>
              <a:spLocks noChangeArrowheads="1"/>
            </p:cNvSpPr>
            <p:nvPr/>
          </p:nvSpPr>
          <p:spPr bwMode="auto">
            <a:xfrm>
              <a:off x="2275" y="2247"/>
              <a:ext cx="125" cy="249"/>
            </a:xfrm>
            <a:prstGeom prst="downArrow">
              <a:avLst>
                <a:gd name="adj1" fmla="val 50000"/>
                <a:gd name="adj2" fmla="val 498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68633" name="Text Box 50"/>
          <p:cNvSpPr txBox="1">
            <a:spLocks noChangeArrowheads="1"/>
          </p:cNvSpPr>
          <p:nvPr/>
        </p:nvSpPr>
        <p:spPr bwMode="auto">
          <a:xfrm>
            <a:off x="1828800" y="3200400"/>
            <a:ext cx="838200" cy="639763"/>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Cold (20C) liquid</a:t>
            </a:r>
          </a:p>
        </p:txBody>
      </p:sp>
      <p:sp>
        <p:nvSpPr>
          <p:cNvPr id="68634" name="Text Box 53"/>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sng" strike="noStrike" kern="1200" cap="none" spc="0" normalizeH="0" baseline="0" noProof="0">
                <a:ln>
                  <a:noFill/>
                </a:ln>
                <a:solidFill>
                  <a:srgbClr val="FF0000"/>
                </a:solidFill>
                <a:effectLst/>
                <a:uLnTx/>
                <a:uFillTx/>
                <a:latin typeface="Times New Roman" panose="02020603050405020304" pitchFamily="18" charset="0"/>
                <a:ea typeface="+mn-ea"/>
                <a:cs typeface="+mn-cs"/>
              </a:rPr>
              <a:t>Key Operability issues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 Operating window</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 Flexibility/</a:t>
            </a: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controllability </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 Reliability</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 Safety &amp; equipment protection</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 Efficiency &amp; profitability</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6. Operation during transitions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7. Dynamic Performance</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8. Monitoring &amp; diagnosis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9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35" name="Rectangle 54"/>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3" name="TextBox 52"/>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Tree>
    <p:extLst>
      <p:ext uri="{BB962C8B-B14F-4D97-AF65-F5344CB8AC3E}">
        <p14:creationId xmlns:p14="http://schemas.microsoft.com/office/powerpoint/2010/main" val="2522722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608"/>
                                        </p:tgtEl>
                                        <p:attrNameLst>
                                          <p:attrName>style.visibility</p:attrName>
                                        </p:attrNameLst>
                                      </p:cBhvr>
                                      <p:to>
                                        <p:strVal val="visible"/>
                                      </p:to>
                                    </p:set>
                                    <p:animEffect transition="in" filter="blinds(horizontal)">
                                      <p:cBhvr>
                                        <p:cTn id="7" dur="500"/>
                                        <p:tgtEl>
                                          <p:spTgt spid="23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1"/>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3" name="Rectangle 82"/>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 name="TextBox 3"/>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5" name="TextBox 4"/>
          <p:cNvSpPr txBox="1"/>
          <p:nvPr/>
        </p:nvSpPr>
        <p:spPr>
          <a:xfrm>
            <a:off x="1481328" y="803324"/>
            <a:ext cx="7360920" cy="461665"/>
          </a:xfrm>
          <a:prstGeom prst="rect">
            <a:avLst/>
          </a:prstGeom>
          <a:solidFill>
            <a:schemeClr val="bg1">
              <a:lumMod val="95000"/>
            </a:schemeClr>
          </a:solidFill>
          <a:ln>
            <a:solidFill>
              <a:schemeClr val="tx1"/>
            </a:solidFill>
          </a:ln>
        </p:spPr>
        <p:txBody>
          <a:bodyPr wrap="square" rtlCol="0">
            <a:spAutoFit/>
          </a:bodyPr>
          <a:lstStyle/>
          <a:p>
            <a:r>
              <a:rPr lang="en-US" b="1" dirty="0" smtClean="0">
                <a:latin typeface="Calibri" panose="020F0502020204030204" pitchFamily="34" charset="0"/>
              </a:rPr>
              <a:t>An </a:t>
            </a:r>
            <a:r>
              <a:rPr lang="en-US" b="1" dirty="0" smtClean="0">
                <a:solidFill>
                  <a:srgbClr val="3333CC"/>
                </a:solidFill>
                <a:latin typeface="Calibri" panose="020F0502020204030204" pitchFamily="34" charset="0"/>
              </a:rPr>
              <a:t>operating window </a:t>
            </a:r>
            <a:r>
              <a:rPr lang="en-US" b="1" dirty="0" smtClean="0">
                <a:latin typeface="Calibri" panose="020F0502020204030204" pitchFamily="34" charset="0"/>
              </a:rPr>
              <a:t>defines the achievable operation</a:t>
            </a:r>
            <a:endParaRPr lang="en-US" b="1" dirty="0">
              <a:latin typeface="Calibri" panose="020F0502020204030204" pitchFamily="34" charset="0"/>
            </a:endParaRPr>
          </a:p>
        </p:txBody>
      </p:sp>
      <p:sp>
        <p:nvSpPr>
          <p:cNvPr id="6" name="TextBox 5"/>
          <p:cNvSpPr txBox="1"/>
          <p:nvPr/>
        </p:nvSpPr>
        <p:spPr>
          <a:xfrm>
            <a:off x="1478280" y="1471235"/>
            <a:ext cx="7360920" cy="830997"/>
          </a:xfrm>
          <a:prstGeom prst="rect">
            <a:avLst/>
          </a:prstGeom>
          <a:solidFill>
            <a:schemeClr val="bg1">
              <a:lumMod val="95000"/>
            </a:schemeClr>
          </a:solidFill>
          <a:ln>
            <a:solidFill>
              <a:schemeClr val="tx1"/>
            </a:solidFill>
          </a:ln>
        </p:spPr>
        <p:txBody>
          <a:bodyPr wrap="square" rtlCol="0">
            <a:spAutoFit/>
          </a:bodyPr>
          <a:lstStyle/>
          <a:p>
            <a:pPr marL="342900" indent="-342900">
              <a:buFont typeface="Arial" panose="020B0604020202020204" pitchFamily="34" charset="0"/>
              <a:buChar char="•"/>
            </a:pPr>
            <a:r>
              <a:rPr lang="en-US" b="1" dirty="0" smtClean="0">
                <a:latin typeface="Calibri" panose="020F0502020204030204" pitchFamily="34" charset="0"/>
              </a:rPr>
              <a:t>Variability</a:t>
            </a:r>
            <a:r>
              <a:rPr lang="en-US" dirty="0" smtClean="0">
                <a:latin typeface="Calibri" panose="020F0502020204030204" pitchFamily="34" charset="0"/>
              </a:rPr>
              <a:t> - We consider the range of variability that is likely to occur.</a:t>
            </a:r>
            <a:endParaRPr lang="en-US" dirty="0">
              <a:latin typeface="Calibri" panose="020F0502020204030204" pitchFamily="34" charset="0"/>
            </a:endParaRPr>
          </a:p>
        </p:txBody>
      </p:sp>
      <p:sp>
        <p:nvSpPr>
          <p:cNvPr id="7" name="TextBox 6"/>
          <p:cNvSpPr txBox="1"/>
          <p:nvPr/>
        </p:nvSpPr>
        <p:spPr>
          <a:xfrm>
            <a:off x="1487424" y="2671076"/>
            <a:ext cx="7360920" cy="830997"/>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b="1" dirty="0" smtClean="0">
                <a:latin typeface="Calibri" panose="020F0502020204030204" pitchFamily="34" charset="0"/>
              </a:rPr>
              <a:t>Bounds</a:t>
            </a:r>
            <a:r>
              <a:rPr lang="en-US" dirty="0" smtClean="0">
                <a:latin typeface="Calibri" panose="020F0502020204030204" pitchFamily="34" charset="0"/>
              </a:rPr>
              <a:t> – All equipment have upper and lower limits on the variables defining its operation.</a:t>
            </a:r>
          </a:p>
        </p:txBody>
      </p:sp>
      <p:sp>
        <p:nvSpPr>
          <p:cNvPr id="8" name="TextBox 7"/>
          <p:cNvSpPr txBox="1"/>
          <p:nvPr/>
        </p:nvSpPr>
        <p:spPr>
          <a:xfrm>
            <a:off x="1487424" y="3761461"/>
            <a:ext cx="7360920" cy="1200329"/>
          </a:xfrm>
          <a:prstGeom prst="rect">
            <a:avLst/>
          </a:prstGeom>
          <a:noFill/>
          <a:ln>
            <a:solidFill>
              <a:schemeClr val="tx1"/>
            </a:solidFill>
          </a:ln>
        </p:spPr>
        <p:txBody>
          <a:bodyPr wrap="square" rtlCol="0">
            <a:spAutoFit/>
          </a:bodyPr>
          <a:lstStyle/>
          <a:p>
            <a:pPr marL="342900" lvl="0" indent="-342900">
              <a:buFont typeface="Arial" panose="020B0604020202020204" pitchFamily="34" charset="0"/>
              <a:buChar char="•"/>
            </a:pPr>
            <a:r>
              <a:rPr lang="en-US" b="1" dirty="0" smtClean="0">
                <a:solidFill>
                  <a:srgbClr val="000000"/>
                </a:solidFill>
                <a:latin typeface="Calibri" panose="020F0502020204030204" pitchFamily="34" charset="0"/>
              </a:rPr>
              <a:t>Capacity –</a:t>
            </a:r>
            <a:r>
              <a:rPr lang="en-US" dirty="0" smtClean="0">
                <a:solidFill>
                  <a:srgbClr val="000000"/>
                </a:solidFill>
                <a:latin typeface="Calibri" panose="020F0502020204030204" pitchFamily="34" charset="0"/>
              </a:rPr>
              <a:t> </a:t>
            </a:r>
            <a:r>
              <a:rPr lang="en-US" dirty="0">
                <a:solidFill>
                  <a:srgbClr val="000000"/>
                </a:solidFill>
                <a:latin typeface="Calibri" panose="020F0502020204030204" pitchFamily="34" charset="0"/>
              </a:rPr>
              <a:t>T</a:t>
            </a:r>
            <a:r>
              <a:rPr lang="en-US" dirty="0" smtClean="0">
                <a:solidFill>
                  <a:srgbClr val="000000"/>
                </a:solidFill>
                <a:latin typeface="Calibri" panose="020F0502020204030204" pitchFamily="34" charset="0"/>
              </a:rPr>
              <a:t>he equipment should be designed to have sufficient capacity to achieve desired performance for the defined variability.</a:t>
            </a:r>
            <a:endParaRPr lang="en-US" dirty="0">
              <a:solidFill>
                <a:srgbClr val="000000"/>
              </a:solidFill>
              <a:latin typeface="Calibri" panose="020F0502020204030204" pitchFamily="34" charset="0"/>
            </a:endParaRPr>
          </a:p>
        </p:txBody>
      </p:sp>
      <p:grpSp>
        <p:nvGrpSpPr>
          <p:cNvPr id="11" name="Group 10"/>
          <p:cNvGrpSpPr/>
          <p:nvPr/>
        </p:nvGrpSpPr>
        <p:grpSpPr>
          <a:xfrm>
            <a:off x="1487424" y="5221178"/>
            <a:ext cx="7360920" cy="1380827"/>
            <a:chOff x="1487424" y="5221178"/>
            <a:chExt cx="7360920" cy="1380827"/>
          </a:xfrm>
        </p:grpSpPr>
        <p:sp>
          <p:nvSpPr>
            <p:cNvPr id="9" name="TextBox 8"/>
            <p:cNvSpPr txBox="1"/>
            <p:nvPr/>
          </p:nvSpPr>
          <p:spPr>
            <a:xfrm>
              <a:off x="1487424" y="5221178"/>
              <a:ext cx="7360920" cy="1200329"/>
            </a:xfrm>
            <a:prstGeom prst="rect">
              <a:avLst/>
            </a:prstGeom>
            <a:noFill/>
            <a:ln>
              <a:solidFill>
                <a:schemeClr val="tx1"/>
              </a:solidFill>
            </a:ln>
          </p:spPr>
          <p:txBody>
            <a:bodyPr wrap="square" rtlCol="0">
              <a:spAutoFit/>
            </a:bodyPr>
            <a:lstStyle/>
            <a:p>
              <a:pPr marL="342900" lvl="0" indent="-342900">
                <a:buFont typeface="Arial" panose="020B0604020202020204" pitchFamily="34" charset="0"/>
                <a:buChar char="•"/>
              </a:pPr>
              <a:r>
                <a:rPr lang="en-US" b="1" dirty="0" smtClean="0">
                  <a:solidFill>
                    <a:srgbClr val="000000"/>
                  </a:solidFill>
                  <a:latin typeface="Calibri" panose="020F0502020204030204" pitchFamily="34" charset="0"/>
                </a:rPr>
                <a:t>Flexibility –</a:t>
              </a:r>
              <a:r>
                <a:rPr lang="en-US" dirty="0" smtClean="0">
                  <a:solidFill>
                    <a:srgbClr val="000000"/>
                  </a:solidFill>
                  <a:latin typeface="Calibri" panose="020F0502020204030204" pitchFamily="34" charset="0"/>
                </a:rPr>
                <a:t> </a:t>
              </a:r>
              <a:r>
                <a:rPr lang="en-US" dirty="0">
                  <a:solidFill>
                    <a:srgbClr val="000000"/>
                  </a:solidFill>
                  <a:latin typeface="Calibri" panose="020F0502020204030204" pitchFamily="34" charset="0"/>
                </a:rPr>
                <a:t>T</a:t>
              </a:r>
              <a:r>
                <a:rPr lang="en-US" dirty="0" smtClean="0">
                  <a:solidFill>
                    <a:srgbClr val="000000"/>
                  </a:solidFill>
                  <a:latin typeface="Calibri" panose="020F0502020204030204" pitchFamily="34" charset="0"/>
                </a:rPr>
                <a:t>he equipment design must be enhanced to allow its performance to be modified in response to variability</a:t>
              </a:r>
              <a:endParaRPr lang="en-US" dirty="0">
                <a:solidFill>
                  <a:srgbClr val="000000"/>
                </a:solidFill>
                <a:latin typeface="Calibri" panose="020F0502020204030204" pitchFamily="34" charset="0"/>
              </a:endParaRPr>
            </a:p>
          </p:txBody>
        </p:sp>
        <p:sp>
          <p:nvSpPr>
            <p:cNvPr id="10" name="TextBox 9"/>
            <p:cNvSpPr txBox="1"/>
            <p:nvPr/>
          </p:nvSpPr>
          <p:spPr>
            <a:xfrm rot="20802929">
              <a:off x="4828154" y="6140340"/>
              <a:ext cx="1905000" cy="461665"/>
            </a:xfrm>
            <a:prstGeom prst="rect">
              <a:avLst/>
            </a:prstGeom>
            <a:solidFill>
              <a:schemeClr val="bg1">
                <a:lumMod val="95000"/>
              </a:schemeClr>
            </a:solidFill>
          </p:spPr>
          <p:txBody>
            <a:bodyPr wrap="square" rtlCol="0">
              <a:spAutoFit/>
            </a:bodyPr>
            <a:lstStyle/>
            <a:p>
              <a:r>
                <a:rPr lang="en-US" dirty="0" smtClean="0">
                  <a:solidFill>
                    <a:srgbClr val="3333CC"/>
                  </a:solidFill>
                  <a:latin typeface="Calibri" panose="020F0502020204030204" pitchFamily="34" charset="0"/>
                </a:rPr>
                <a:t>Next chapter</a:t>
              </a:r>
              <a:endParaRPr lang="en-US" dirty="0">
                <a:solidFill>
                  <a:srgbClr val="3333CC"/>
                </a:solidFill>
                <a:latin typeface="Calibri" panose="020F0502020204030204" pitchFamily="34" charset="0"/>
              </a:endParaRPr>
            </a:p>
          </p:txBody>
        </p:sp>
      </p:grpSp>
    </p:spTree>
    <p:extLst>
      <p:ext uri="{BB962C8B-B14F-4D97-AF65-F5344CB8AC3E}">
        <p14:creationId xmlns:p14="http://schemas.microsoft.com/office/powerpoint/2010/main" val="423085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34" name="Text Box 53"/>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sng" strike="noStrike" kern="1200" cap="none" spc="0" normalizeH="0" baseline="0" noProof="0">
                <a:ln>
                  <a:noFill/>
                </a:ln>
                <a:solidFill>
                  <a:srgbClr val="FF0000"/>
                </a:solidFill>
                <a:effectLst/>
                <a:uLnTx/>
                <a:uFillTx/>
                <a:latin typeface="Times New Roman" panose="02020603050405020304" pitchFamily="18" charset="0"/>
                <a:ea typeface="+mn-ea"/>
                <a:cs typeface="+mn-cs"/>
              </a:rPr>
              <a:t>Key Operability issues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 Operating window</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 Flexibility/</a:t>
            </a: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controllability </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 Reliability</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 Safety &amp; equipment protection</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 Efficiency &amp; profitability</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6. Operation during transitions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7. Dynamic Performance</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8. Monitoring &amp; diagnosis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9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35" name="Rectangle 54"/>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3" name="TextBox 52"/>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52" name="TextBox 51"/>
          <p:cNvSpPr txBox="1"/>
          <p:nvPr/>
        </p:nvSpPr>
        <p:spPr>
          <a:xfrm>
            <a:off x="1330324" y="768350"/>
            <a:ext cx="7737475" cy="461665"/>
          </a:xfrm>
          <a:prstGeom prst="rect">
            <a:avLst/>
          </a:prstGeom>
          <a:noFill/>
        </p:spPr>
        <p:txBody>
          <a:bodyPr wrap="square" rtlCol="0">
            <a:spAutoFit/>
          </a:bodyPr>
          <a:lstStyle/>
          <a:p>
            <a:pPr algn="ctr"/>
            <a:r>
              <a:rPr lang="en-US" b="1" dirty="0" smtClean="0">
                <a:latin typeface="Calibri" panose="020F0502020204030204" pitchFamily="34" charset="0"/>
              </a:rPr>
              <a:t>Workshop 3 </a:t>
            </a:r>
            <a:endParaRPr lang="en-US" b="1" dirty="0">
              <a:latin typeface="Calibri" panose="020F0502020204030204" pitchFamily="34" charset="0"/>
            </a:endParaRPr>
          </a:p>
        </p:txBody>
      </p:sp>
      <p:sp>
        <p:nvSpPr>
          <p:cNvPr id="54" name="Text Box 5"/>
          <p:cNvSpPr txBox="1">
            <a:spLocks noChangeArrowheads="1"/>
          </p:cNvSpPr>
          <p:nvPr/>
        </p:nvSpPr>
        <p:spPr bwMode="auto">
          <a:xfrm>
            <a:off x="1536700" y="1588090"/>
            <a:ext cx="7239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effectLst/>
                <a:uLnTx/>
                <a:uFillTx/>
                <a:latin typeface="Calibri" panose="020F0502020204030204" pitchFamily="34" charset="0"/>
              </a:rPr>
              <a:t>Equipment </a:t>
            </a: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rPr>
              <a:t>must function correctly within the operating </a:t>
            </a:r>
            <a:r>
              <a:rPr kumimoji="0" lang="en-US" altLang="en-US" sz="2400" b="1" i="0" u="none" strike="noStrike" kern="1200" cap="none" spc="0" normalizeH="0" baseline="0" noProof="0" dirty="0" smtClean="0">
                <a:ln>
                  <a:noFill/>
                </a:ln>
                <a:solidFill>
                  <a:srgbClr val="000000"/>
                </a:solidFill>
                <a:effectLst/>
                <a:uLnTx/>
                <a:uFillTx/>
                <a:latin typeface="Calibri" panose="020F0502020204030204" pitchFamily="34" charset="0"/>
              </a:rPr>
              <a:t>window.  Discuss the meaning of cavitation and how it can influence the design of the inventory and pumping at the bottoms of a distillation column.</a:t>
            </a:r>
            <a:endPar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ndParaRPr>
          </a:p>
        </p:txBody>
      </p:sp>
      <p:sp>
        <p:nvSpPr>
          <p:cNvPr id="55" name="AutoShape 6"/>
          <p:cNvSpPr>
            <a:spLocks noChangeArrowheads="1"/>
          </p:cNvSpPr>
          <p:nvPr/>
        </p:nvSpPr>
        <p:spPr bwMode="auto">
          <a:xfrm rot="5400000">
            <a:off x="4725987" y="4114800"/>
            <a:ext cx="1524000" cy="1219200"/>
          </a:xfrm>
          <a:prstGeom prst="flowChartDelay">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 name="Rectangle 7"/>
          <p:cNvSpPr>
            <a:spLocks noChangeArrowheads="1"/>
          </p:cNvSpPr>
          <p:nvPr/>
        </p:nvSpPr>
        <p:spPr bwMode="auto">
          <a:xfrm>
            <a:off x="4802187" y="3886200"/>
            <a:ext cx="15240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 name="Line 8"/>
          <p:cNvSpPr>
            <a:spLocks noChangeShapeType="1"/>
          </p:cNvSpPr>
          <p:nvPr/>
        </p:nvSpPr>
        <p:spPr bwMode="auto">
          <a:xfrm>
            <a:off x="4878387" y="4191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 name="Line 9"/>
          <p:cNvSpPr>
            <a:spLocks noChangeShapeType="1"/>
          </p:cNvSpPr>
          <p:nvPr/>
        </p:nvSpPr>
        <p:spPr bwMode="auto">
          <a:xfrm>
            <a:off x="5640387" y="4191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9" name="Line 10"/>
          <p:cNvSpPr>
            <a:spLocks noChangeShapeType="1"/>
          </p:cNvSpPr>
          <p:nvPr/>
        </p:nvSpPr>
        <p:spPr bwMode="auto">
          <a:xfrm>
            <a:off x="5335587" y="40386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 name="Line 11"/>
          <p:cNvSpPr>
            <a:spLocks noChangeShapeType="1"/>
          </p:cNvSpPr>
          <p:nvPr/>
        </p:nvSpPr>
        <p:spPr bwMode="auto">
          <a:xfrm>
            <a:off x="5640387" y="40386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 name="AutoShape 12"/>
          <p:cNvSpPr>
            <a:spLocks/>
          </p:cNvSpPr>
          <p:nvPr/>
        </p:nvSpPr>
        <p:spPr bwMode="auto">
          <a:xfrm rot="5400000">
            <a:off x="5421312" y="4371975"/>
            <a:ext cx="152400" cy="533400"/>
          </a:xfrm>
          <a:prstGeom prst="rightBracket">
            <a:avLst>
              <a:gd name="adj" fmla="val 291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 name="Line 13"/>
          <p:cNvSpPr>
            <a:spLocks noChangeShapeType="1"/>
          </p:cNvSpPr>
          <p:nvPr/>
        </p:nvSpPr>
        <p:spPr bwMode="auto">
          <a:xfrm>
            <a:off x="5468937" y="4724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 name="Line 14"/>
          <p:cNvSpPr>
            <a:spLocks noChangeShapeType="1"/>
          </p:cNvSpPr>
          <p:nvPr/>
        </p:nvSpPr>
        <p:spPr bwMode="auto">
          <a:xfrm>
            <a:off x="5468937" y="48768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 name="Line 15"/>
          <p:cNvSpPr>
            <a:spLocks noChangeShapeType="1"/>
          </p:cNvSpPr>
          <p:nvPr/>
        </p:nvSpPr>
        <p:spPr bwMode="auto">
          <a:xfrm>
            <a:off x="6459537" y="4876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5" name="Line 16"/>
          <p:cNvSpPr>
            <a:spLocks noChangeShapeType="1"/>
          </p:cNvSpPr>
          <p:nvPr/>
        </p:nvSpPr>
        <p:spPr bwMode="auto">
          <a:xfrm>
            <a:off x="6459537" y="64008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 name="Line 17"/>
          <p:cNvSpPr>
            <a:spLocks noChangeShapeType="1"/>
          </p:cNvSpPr>
          <p:nvPr/>
        </p:nvSpPr>
        <p:spPr bwMode="auto">
          <a:xfrm flipV="1">
            <a:off x="7221537" y="5791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7" name="Line 18"/>
          <p:cNvSpPr>
            <a:spLocks noChangeShapeType="1"/>
          </p:cNvSpPr>
          <p:nvPr/>
        </p:nvSpPr>
        <p:spPr bwMode="auto">
          <a:xfrm>
            <a:off x="5545137" y="4724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 name="Line 19"/>
          <p:cNvSpPr>
            <a:spLocks noChangeShapeType="1"/>
          </p:cNvSpPr>
          <p:nvPr/>
        </p:nvSpPr>
        <p:spPr bwMode="auto">
          <a:xfrm>
            <a:off x="5545137" y="48006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9" name="Line 20"/>
          <p:cNvSpPr>
            <a:spLocks noChangeShapeType="1"/>
          </p:cNvSpPr>
          <p:nvPr/>
        </p:nvSpPr>
        <p:spPr bwMode="auto">
          <a:xfrm>
            <a:off x="6535737" y="4800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 name="Line 21"/>
          <p:cNvSpPr>
            <a:spLocks noChangeShapeType="1"/>
          </p:cNvSpPr>
          <p:nvPr/>
        </p:nvSpPr>
        <p:spPr bwMode="auto">
          <a:xfrm>
            <a:off x="6535737" y="6324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 name="Line 22"/>
          <p:cNvSpPr>
            <a:spLocks noChangeShapeType="1"/>
          </p:cNvSpPr>
          <p:nvPr/>
        </p:nvSpPr>
        <p:spPr bwMode="auto">
          <a:xfrm flipV="1">
            <a:off x="7145337" y="57912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 name="Freeform 23"/>
          <p:cNvSpPr>
            <a:spLocks/>
          </p:cNvSpPr>
          <p:nvPr/>
        </p:nvSpPr>
        <p:spPr bwMode="auto">
          <a:xfrm>
            <a:off x="4725987" y="3724275"/>
            <a:ext cx="1628775" cy="179387"/>
          </a:xfrm>
          <a:custGeom>
            <a:avLst/>
            <a:gdLst>
              <a:gd name="T0" fmla="*/ 0 w 1026"/>
              <a:gd name="T1" fmla="*/ 2147483646 h 113"/>
              <a:gd name="T2" fmla="*/ 2147483646 w 1026"/>
              <a:gd name="T3" fmla="*/ 2147483646 h 113"/>
              <a:gd name="T4" fmla="*/ 2147483646 w 1026"/>
              <a:gd name="T5" fmla="*/ 2147483646 h 113"/>
              <a:gd name="T6" fmla="*/ 2147483646 w 1026"/>
              <a:gd name="T7" fmla="*/ 2147483646 h 113"/>
              <a:gd name="T8" fmla="*/ 2147483646 w 1026"/>
              <a:gd name="T9" fmla="*/ 2147483646 h 113"/>
              <a:gd name="T10" fmla="*/ 2147483646 w 1026"/>
              <a:gd name="T11" fmla="*/ 2147483646 h 113"/>
              <a:gd name="T12" fmla="*/ 2147483646 w 1026"/>
              <a:gd name="T13" fmla="*/ 2147483646 h 113"/>
              <a:gd name="T14" fmla="*/ 2147483646 w 1026"/>
              <a:gd name="T15" fmla="*/ 2147483646 h 113"/>
              <a:gd name="T16" fmla="*/ 2147483646 w 1026"/>
              <a:gd name="T17" fmla="*/ 2147483646 h 113"/>
              <a:gd name="T18" fmla="*/ 2147483646 w 1026"/>
              <a:gd name="T19" fmla="*/ 2147483646 h 113"/>
              <a:gd name="T20" fmla="*/ 2147483646 w 1026"/>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6" h="113">
                <a:moveTo>
                  <a:pt x="0" y="96"/>
                </a:moveTo>
                <a:cubicBezTo>
                  <a:pt x="41" y="70"/>
                  <a:pt x="82" y="45"/>
                  <a:pt x="126" y="30"/>
                </a:cubicBezTo>
                <a:cubicBezTo>
                  <a:pt x="170" y="15"/>
                  <a:pt x="222" y="7"/>
                  <a:pt x="264" y="6"/>
                </a:cubicBezTo>
                <a:cubicBezTo>
                  <a:pt x="306" y="5"/>
                  <a:pt x="341" y="12"/>
                  <a:pt x="378" y="24"/>
                </a:cubicBezTo>
                <a:cubicBezTo>
                  <a:pt x="415" y="36"/>
                  <a:pt x="456" y="64"/>
                  <a:pt x="486" y="78"/>
                </a:cubicBezTo>
                <a:cubicBezTo>
                  <a:pt x="516" y="92"/>
                  <a:pt x="524" y="103"/>
                  <a:pt x="558" y="108"/>
                </a:cubicBezTo>
                <a:cubicBezTo>
                  <a:pt x="592" y="113"/>
                  <a:pt x="649" y="112"/>
                  <a:pt x="690" y="108"/>
                </a:cubicBezTo>
                <a:cubicBezTo>
                  <a:pt x="731" y="104"/>
                  <a:pt x="773" y="93"/>
                  <a:pt x="804" y="84"/>
                </a:cubicBezTo>
                <a:cubicBezTo>
                  <a:pt x="835" y="75"/>
                  <a:pt x="853" y="65"/>
                  <a:pt x="876" y="54"/>
                </a:cubicBezTo>
                <a:cubicBezTo>
                  <a:pt x="899" y="43"/>
                  <a:pt x="917" y="27"/>
                  <a:pt x="942" y="18"/>
                </a:cubicBezTo>
                <a:cubicBezTo>
                  <a:pt x="967" y="9"/>
                  <a:pt x="996" y="4"/>
                  <a:pt x="102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3" name="Oval 24"/>
          <p:cNvSpPr>
            <a:spLocks noChangeArrowheads="1"/>
          </p:cNvSpPr>
          <p:nvPr/>
        </p:nvSpPr>
        <p:spPr bwMode="auto">
          <a:xfrm>
            <a:off x="6859587" y="5181600"/>
            <a:ext cx="685800" cy="609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4" name="Line 25"/>
          <p:cNvSpPr>
            <a:spLocks noChangeShapeType="1"/>
          </p:cNvSpPr>
          <p:nvPr/>
        </p:nvSpPr>
        <p:spPr bwMode="auto">
          <a:xfrm flipV="1">
            <a:off x="7240587" y="49530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5" name="Line 26"/>
          <p:cNvSpPr>
            <a:spLocks noChangeShapeType="1"/>
          </p:cNvSpPr>
          <p:nvPr/>
        </p:nvSpPr>
        <p:spPr bwMode="auto">
          <a:xfrm flipH="1">
            <a:off x="6630987" y="49530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6" name="Line 27"/>
          <p:cNvSpPr>
            <a:spLocks noChangeShapeType="1"/>
          </p:cNvSpPr>
          <p:nvPr/>
        </p:nvSpPr>
        <p:spPr bwMode="auto">
          <a:xfrm flipH="1">
            <a:off x="6069012" y="4953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7" name="Line 28"/>
          <p:cNvSpPr>
            <a:spLocks noChangeShapeType="1"/>
          </p:cNvSpPr>
          <p:nvPr/>
        </p:nvSpPr>
        <p:spPr bwMode="auto">
          <a:xfrm flipV="1">
            <a:off x="7164387" y="5029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8" name="Line 29"/>
          <p:cNvSpPr>
            <a:spLocks noChangeShapeType="1"/>
          </p:cNvSpPr>
          <p:nvPr/>
        </p:nvSpPr>
        <p:spPr bwMode="auto">
          <a:xfrm flipH="1">
            <a:off x="6630987" y="50292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 name="Line 30"/>
          <p:cNvSpPr>
            <a:spLocks noChangeShapeType="1"/>
          </p:cNvSpPr>
          <p:nvPr/>
        </p:nvSpPr>
        <p:spPr bwMode="auto">
          <a:xfrm flipH="1">
            <a:off x="6021387" y="50292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 name="Line 31"/>
          <p:cNvSpPr>
            <a:spLocks noChangeShapeType="1"/>
          </p:cNvSpPr>
          <p:nvPr/>
        </p:nvSpPr>
        <p:spPr bwMode="auto">
          <a:xfrm>
            <a:off x="5726112" y="48387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 name="Line 32"/>
          <p:cNvSpPr>
            <a:spLocks noChangeShapeType="1"/>
          </p:cNvSpPr>
          <p:nvPr/>
        </p:nvSpPr>
        <p:spPr bwMode="auto">
          <a:xfrm>
            <a:off x="6497637" y="5667375"/>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 name="Line 33"/>
          <p:cNvSpPr>
            <a:spLocks noChangeShapeType="1"/>
          </p:cNvSpPr>
          <p:nvPr/>
        </p:nvSpPr>
        <p:spPr bwMode="auto">
          <a:xfrm flipV="1">
            <a:off x="7183437" y="5876925"/>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 name="Line 34"/>
          <p:cNvSpPr>
            <a:spLocks noChangeShapeType="1"/>
          </p:cNvSpPr>
          <p:nvPr/>
        </p:nvSpPr>
        <p:spPr bwMode="auto">
          <a:xfrm flipH="1">
            <a:off x="6726237" y="4981575"/>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4" name="AutoShape 35"/>
          <p:cNvSpPr>
            <a:spLocks noChangeArrowheads="1"/>
          </p:cNvSpPr>
          <p:nvPr/>
        </p:nvSpPr>
        <p:spPr bwMode="auto">
          <a:xfrm rot="5400000">
            <a:off x="5230812" y="4743450"/>
            <a:ext cx="533400" cy="914400"/>
          </a:xfrm>
          <a:prstGeom prst="flowChartDelay">
            <a:avLst/>
          </a:prstGeom>
          <a:solidFill>
            <a:srgbClr val="BFF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 name="Rectangle 36"/>
          <p:cNvSpPr>
            <a:spLocks noChangeArrowheads="1"/>
          </p:cNvSpPr>
          <p:nvPr/>
        </p:nvSpPr>
        <p:spPr bwMode="auto">
          <a:xfrm>
            <a:off x="5030787" y="4933950"/>
            <a:ext cx="923925" cy="2857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6" name="Text Box 37"/>
          <p:cNvSpPr txBox="1">
            <a:spLocks noChangeArrowheads="1"/>
          </p:cNvSpPr>
          <p:nvPr/>
        </p:nvSpPr>
        <p:spPr bwMode="auto">
          <a:xfrm>
            <a:off x="2058987" y="5334000"/>
            <a:ext cx="137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Bottoms product</a:t>
            </a:r>
          </a:p>
        </p:txBody>
      </p:sp>
      <p:sp>
        <p:nvSpPr>
          <p:cNvPr id="87" name="Text Box 38"/>
          <p:cNvSpPr txBox="1">
            <a:spLocks noChangeArrowheads="1"/>
          </p:cNvSpPr>
          <p:nvPr/>
        </p:nvSpPr>
        <p:spPr bwMode="auto">
          <a:xfrm>
            <a:off x="7392987" y="5791200"/>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reboiler</a:t>
            </a:r>
          </a:p>
        </p:txBody>
      </p:sp>
      <p:sp>
        <p:nvSpPr>
          <p:cNvPr id="88" name="Line 39"/>
          <p:cNvSpPr>
            <a:spLocks noChangeShapeType="1"/>
          </p:cNvSpPr>
          <p:nvPr/>
        </p:nvSpPr>
        <p:spPr bwMode="auto">
          <a:xfrm flipH="1">
            <a:off x="6707187" y="54864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9" name="AutoShape 40"/>
          <p:cNvSpPr>
            <a:spLocks noChangeArrowheads="1"/>
          </p:cNvSpPr>
          <p:nvPr/>
        </p:nvSpPr>
        <p:spPr bwMode="auto">
          <a:xfrm>
            <a:off x="5283200" y="4543425"/>
            <a:ext cx="471487" cy="152400"/>
          </a:xfrm>
          <a:prstGeom prst="roundRect">
            <a:avLst>
              <a:gd name="adj" fmla="val 16667"/>
            </a:avLst>
          </a:prstGeom>
          <a:solidFill>
            <a:srgbClr val="BFF3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 name="Freeform 41"/>
          <p:cNvSpPr>
            <a:spLocks noEditPoints="1"/>
          </p:cNvSpPr>
          <p:nvPr/>
        </p:nvSpPr>
        <p:spPr bwMode="auto">
          <a:xfrm flipH="1">
            <a:off x="3963987" y="5140325"/>
            <a:ext cx="457200" cy="503237"/>
          </a:xfrm>
          <a:custGeom>
            <a:avLst/>
            <a:gdLst>
              <a:gd name="T0" fmla="*/ 0 w 576"/>
              <a:gd name="T1" fmla="*/ 2147483646 h 633"/>
              <a:gd name="T2" fmla="*/ 2147483646 w 576"/>
              <a:gd name="T3" fmla="*/ 2147483646 h 633"/>
              <a:gd name="T4" fmla="*/ 2147483646 w 576"/>
              <a:gd name="T5" fmla="*/ 2147483646 h 633"/>
              <a:gd name="T6" fmla="*/ 2147483646 w 576"/>
              <a:gd name="T7" fmla="*/ 2147483646 h 633"/>
              <a:gd name="T8" fmla="*/ 2147483646 w 576"/>
              <a:gd name="T9" fmla="*/ 2147483646 h 633"/>
              <a:gd name="T10" fmla="*/ 2147483646 w 576"/>
              <a:gd name="T11" fmla="*/ 2147483646 h 633"/>
              <a:gd name="T12" fmla="*/ 2147483646 w 576"/>
              <a:gd name="T13" fmla="*/ 2147483646 h 633"/>
              <a:gd name="T14" fmla="*/ 2147483646 w 576"/>
              <a:gd name="T15" fmla="*/ 2147483646 h 633"/>
              <a:gd name="T16" fmla="*/ 2147483646 w 576"/>
              <a:gd name="T17" fmla="*/ 2147483646 h 633"/>
              <a:gd name="T18" fmla="*/ 2147483646 w 576"/>
              <a:gd name="T19" fmla="*/ 2147483646 h 633"/>
              <a:gd name="T20" fmla="*/ 2147483646 w 576"/>
              <a:gd name="T21" fmla="*/ 0 h 633"/>
              <a:gd name="T22" fmla="*/ 2147483646 w 576"/>
              <a:gd name="T23" fmla="*/ 2147483646 h 633"/>
              <a:gd name="T24" fmla="*/ 2147483646 w 576"/>
              <a:gd name="T25" fmla="*/ 2147483646 h 633"/>
              <a:gd name="T26" fmla="*/ 2147483646 w 576"/>
              <a:gd name="T27" fmla="*/ 2147483646 h 633"/>
              <a:gd name="T28" fmla="*/ 2147483646 w 576"/>
              <a:gd name="T29" fmla="*/ 2147483646 h 633"/>
              <a:gd name="T30" fmla="*/ 2147483646 w 576"/>
              <a:gd name="T31" fmla="*/ 2147483646 h 633"/>
              <a:gd name="T32" fmla="*/ 2147483646 w 576"/>
              <a:gd name="T33" fmla="*/ 2147483646 h 633"/>
              <a:gd name="T34" fmla="*/ 2147483646 w 576"/>
              <a:gd name="T35" fmla="*/ 2147483646 h 633"/>
              <a:gd name="T36" fmla="*/ 2147483646 w 576"/>
              <a:gd name="T37" fmla="*/ 2147483646 h 633"/>
              <a:gd name="T38" fmla="*/ 2147483646 w 576"/>
              <a:gd name="T39" fmla="*/ 2147483646 h 633"/>
              <a:gd name="T40" fmla="*/ 2147483646 w 576"/>
              <a:gd name="T41" fmla="*/ 2147483646 h 633"/>
              <a:gd name="T42" fmla="*/ 2147483646 w 576"/>
              <a:gd name="T43" fmla="*/ 2147483646 h 633"/>
              <a:gd name="T44" fmla="*/ 2147483646 w 576"/>
              <a:gd name="T45" fmla="*/ 2147483646 h 633"/>
              <a:gd name="T46" fmla="*/ 2147483646 w 576"/>
              <a:gd name="T47" fmla="*/ 2147483646 h 633"/>
              <a:gd name="T48" fmla="*/ 2147483646 w 576"/>
              <a:gd name="T49" fmla="*/ 2147483646 h 633"/>
              <a:gd name="T50" fmla="*/ 2147483646 w 576"/>
              <a:gd name="T51" fmla="*/ 2147483646 h 633"/>
              <a:gd name="T52" fmla="*/ 2147483646 w 576"/>
              <a:gd name="T53" fmla="*/ 2147483646 h 633"/>
              <a:gd name="T54" fmla="*/ 2147483646 w 576"/>
              <a:gd name="T55" fmla="*/ 2147483646 h 633"/>
              <a:gd name="T56" fmla="*/ 2147483646 w 576"/>
              <a:gd name="T57" fmla="*/ 2147483646 h 633"/>
              <a:gd name="T58" fmla="*/ 2147483646 w 576"/>
              <a:gd name="T59" fmla="*/ 2147483646 h 633"/>
              <a:gd name="T60" fmla="*/ 2147483646 w 576"/>
              <a:gd name="T61" fmla="*/ 2147483646 h 633"/>
              <a:gd name="T62" fmla="*/ 2147483646 w 576"/>
              <a:gd name="T63" fmla="*/ 2147483646 h 633"/>
              <a:gd name="T64" fmla="*/ 2147483646 w 576"/>
              <a:gd name="T65" fmla="*/ 2147483646 h 633"/>
              <a:gd name="T66" fmla="*/ 2147483646 w 576"/>
              <a:gd name="T67" fmla="*/ 2147483646 h 633"/>
              <a:gd name="T68" fmla="*/ 2147483646 w 576"/>
              <a:gd name="T69" fmla="*/ 2147483646 h 633"/>
              <a:gd name="T70" fmla="*/ 2147483646 w 576"/>
              <a:gd name="T71" fmla="*/ 2147483646 h 633"/>
              <a:gd name="T72" fmla="*/ 2147483646 w 576"/>
              <a:gd name="T73" fmla="*/ 2147483646 h 633"/>
              <a:gd name="T74" fmla="*/ 2147483646 w 576"/>
              <a:gd name="T75" fmla="*/ 2147483646 h 633"/>
              <a:gd name="T76" fmla="*/ 2147483646 w 576"/>
              <a:gd name="T77" fmla="*/ 2147483646 h 633"/>
              <a:gd name="T78" fmla="*/ 2147483646 w 576"/>
              <a:gd name="T79" fmla="*/ 2147483646 h 633"/>
              <a:gd name="T80" fmla="*/ 0 w 576"/>
              <a:gd name="T81" fmla="*/ 2147483646 h 633"/>
              <a:gd name="T82" fmla="*/ 2147483646 w 576"/>
              <a:gd name="T83" fmla="*/ 2147483646 h 633"/>
              <a:gd name="T84" fmla="*/ 0 w 576"/>
              <a:gd name="T85" fmla="*/ 2147483646 h 633"/>
              <a:gd name="T86" fmla="*/ 2147483646 w 576"/>
              <a:gd name="T87" fmla="*/ 2147483646 h 633"/>
              <a:gd name="T88" fmla="*/ 2147483646 w 576"/>
              <a:gd name="T89" fmla="*/ 2147483646 h 633"/>
              <a:gd name="T90" fmla="*/ 2147483646 w 576"/>
              <a:gd name="T91" fmla="*/ 2147483646 h 633"/>
              <a:gd name="T92" fmla="*/ 2147483646 w 576"/>
              <a:gd name="T93" fmla="*/ 2147483646 h 633"/>
              <a:gd name="T94" fmla="*/ 2147483646 w 576"/>
              <a:gd name="T95" fmla="*/ 2147483646 h 633"/>
              <a:gd name="T96" fmla="*/ 2147483646 w 576"/>
              <a:gd name="T97" fmla="*/ 2147483646 h 633"/>
              <a:gd name="T98" fmla="*/ 2147483646 w 576"/>
              <a:gd name="T99" fmla="*/ 2147483646 h 633"/>
              <a:gd name="T100" fmla="*/ 2147483646 w 576"/>
              <a:gd name="T101" fmla="*/ 2147483646 h 633"/>
              <a:gd name="T102" fmla="*/ 2147483646 w 576"/>
              <a:gd name="T103" fmla="*/ 2147483646 h 6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 h="633">
                <a:moveTo>
                  <a:pt x="0" y="288"/>
                </a:moveTo>
                <a:lnTo>
                  <a:pt x="4" y="244"/>
                </a:lnTo>
                <a:lnTo>
                  <a:pt x="14" y="200"/>
                </a:lnTo>
                <a:lnTo>
                  <a:pt x="31" y="157"/>
                </a:lnTo>
                <a:lnTo>
                  <a:pt x="56" y="119"/>
                </a:lnTo>
                <a:lnTo>
                  <a:pt x="85" y="84"/>
                </a:lnTo>
                <a:lnTo>
                  <a:pt x="119" y="56"/>
                </a:lnTo>
                <a:lnTo>
                  <a:pt x="158" y="33"/>
                </a:lnTo>
                <a:lnTo>
                  <a:pt x="200" y="15"/>
                </a:lnTo>
                <a:lnTo>
                  <a:pt x="242" y="4"/>
                </a:lnTo>
                <a:lnTo>
                  <a:pt x="288" y="0"/>
                </a:lnTo>
                <a:lnTo>
                  <a:pt x="332" y="4"/>
                </a:lnTo>
                <a:lnTo>
                  <a:pt x="376" y="15"/>
                </a:lnTo>
                <a:lnTo>
                  <a:pt x="418" y="33"/>
                </a:lnTo>
                <a:lnTo>
                  <a:pt x="457" y="56"/>
                </a:lnTo>
                <a:lnTo>
                  <a:pt x="491" y="84"/>
                </a:lnTo>
                <a:lnTo>
                  <a:pt x="520" y="119"/>
                </a:lnTo>
                <a:lnTo>
                  <a:pt x="545" y="157"/>
                </a:lnTo>
                <a:lnTo>
                  <a:pt x="562" y="200"/>
                </a:lnTo>
                <a:lnTo>
                  <a:pt x="572" y="244"/>
                </a:lnTo>
                <a:lnTo>
                  <a:pt x="576" y="288"/>
                </a:lnTo>
                <a:lnTo>
                  <a:pt x="572" y="334"/>
                </a:lnTo>
                <a:lnTo>
                  <a:pt x="562" y="378"/>
                </a:lnTo>
                <a:lnTo>
                  <a:pt x="545" y="418"/>
                </a:lnTo>
                <a:lnTo>
                  <a:pt x="520" y="459"/>
                </a:lnTo>
                <a:lnTo>
                  <a:pt x="491" y="491"/>
                </a:lnTo>
                <a:lnTo>
                  <a:pt x="457" y="522"/>
                </a:lnTo>
                <a:lnTo>
                  <a:pt x="418" y="545"/>
                </a:lnTo>
                <a:lnTo>
                  <a:pt x="376" y="562"/>
                </a:lnTo>
                <a:lnTo>
                  <a:pt x="332" y="574"/>
                </a:lnTo>
                <a:lnTo>
                  <a:pt x="288" y="576"/>
                </a:lnTo>
                <a:lnTo>
                  <a:pt x="242" y="574"/>
                </a:lnTo>
                <a:lnTo>
                  <a:pt x="200" y="562"/>
                </a:lnTo>
                <a:lnTo>
                  <a:pt x="158" y="545"/>
                </a:lnTo>
                <a:lnTo>
                  <a:pt x="119" y="522"/>
                </a:lnTo>
                <a:lnTo>
                  <a:pt x="85" y="491"/>
                </a:lnTo>
                <a:lnTo>
                  <a:pt x="56" y="459"/>
                </a:lnTo>
                <a:lnTo>
                  <a:pt x="31" y="418"/>
                </a:lnTo>
                <a:lnTo>
                  <a:pt x="14" y="378"/>
                </a:lnTo>
                <a:lnTo>
                  <a:pt x="4" y="334"/>
                </a:lnTo>
                <a:lnTo>
                  <a:pt x="0" y="288"/>
                </a:lnTo>
                <a:close/>
                <a:moveTo>
                  <a:pt x="144" y="535"/>
                </a:moveTo>
                <a:lnTo>
                  <a:pt x="0" y="633"/>
                </a:lnTo>
                <a:lnTo>
                  <a:pt x="576" y="633"/>
                </a:lnTo>
                <a:lnTo>
                  <a:pt x="432" y="535"/>
                </a:lnTo>
                <a:lnTo>
                  <a:pt x="393" y="556"/>
                </a:lnTo>
                <a:lnTo>
                  <a:pt x="351" y="568"/>
                </a:lnTo>
                <a:lnTo>
                  <a:pt x="309" y="576"/>
                </a:lnTo>
                <a:lnTo>
                  <a:pt x="267" y="576"/>
                </a:lnTo>
                <a:lnTo>
                  <a:pt x="223" y="568"/>
                </a:lnTo>
                <a:lnTo>
                  <a:pt x="183" y="556"/>
                </a:lnTo>
                <a:lnTo>
                  <a:pt x="144" y="535"/>
                </a:lnTo>
                <a:close/>
              </a:path>
            </a:pathLst>
          </a:custGeom>
          <a:solidFill>
            <a:srgbClr val="FFFFFF"/>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1" name="Line 42"/>
          <p:cNvSpPr>
            <a:spLocks noChangeShapeType="1"/>
          </p:cNvSpPr>
          <p:nvPr/>
        </p:nvSpPr>
        <p:spPr bwMode="auto">
          <a:xfrm flipH="1" flipV="1">
            <a:off x="4252912" y="5370512"/>
            <a:ext cx="903288" cy="95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 name="Freeform 43"/>
          <p:cNvSpPr>
            <a:spLocks/>
          </p:cNvSpPr>
          <p:nvPr/>
        </p:nvSpPr>
        <p:spPr bwMode="auto">
          <a:xfrm flipH="1">
            <a:off x="4192587" y="5334000"/>
            <a:ext cx="69850" cy="69850"/>
          </a:xfrm>
          <a:custGeom>
            <a:avLst/>
            <a:gdLst>
              <a:gd name="T0" fmla="*/ 0 w 88"/>
              <a:gd name="T1" fmla="*/ 0 h 88"/>
              <a:gd name="T2" fmla="*/ 2147483646 w 88"/>
              <a:gd name="T3" fmla="*/ 2147483646 h 88"/>
              <a:gd name="T4" fmla="*/ 0 w 88"/>
              <a:gd name="T5" fmla="*/ 2147483646 h 88"/>
              <a:gd name="T6" fmla="*/ 0 w 88"/>
              <a:gd name="T7" fmla="*/ 0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88">
                <a:moveTo>
                  <a:pt x="0" y="0"/>
                </a:moveTo>
                <a:lnTo>
                  <a:pt x="88" y="44"/>
                </a:lnTo>
                <a:lnTo>
                  <a:pt x="0" y="88"/>
                </a:lnTo>
                <a:lnTo>
                  <a:pt x="0" y="0"/>
                </a:lnTo>
                <a:close/>
              </a:path>
            </a:pathLst>
          </a:custGeom>
          <a:solidFill>
            <a:srgbClr val="000000"/>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 name="Line 44"/>
          <p:cNvSpPr>
            <a:spLocks noChangeShapeType="1"/>
          </p:cNvSpPr>
          <p:nvPr/>
        </p:nvSpPr>
        <p:spPr bwMode="auto">
          <a:xfrm flipH="1">
            <a:off x="2530475" y="5141912"/>
            <a:ext cx="16446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4" name="Text Box 45"/>
          <p:cNvSpPr txBox="1">
            <a:spLocks noChangeArrowheads="1"/>
          </p:cNvSpPr>
          <p:nvPr/>
        </p:nvSpPr>
        <p:spPr bwMode="auto">
          <a:xfrm>
            <a:off x="3033712" y="4532312"/>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Centrifugal pump</a:t>
            </a:r>
          </a:p>
        </p:txBody>
      </p:sp>
    </p:spTree>
    <p:extLst>
      <p:ext uri="{BB962C8B-B14F-4D97-AF65-F5344CB8AC3E}">
        <p14:creationId xmlns:p14="http://schemas.microsoft.com/office/powerpoint/2010/main" val="27574250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34" name="Text Box 53"/>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sng" strike="noStrike" kern="1200" cap="none" spc="0" normalizeH="0" baseline="0" noProof="0">
                <a:ln>
                  <a:noFill/>
                </a:ln>
                <a:solidFill>
                  <a:srgbClr val="FF0000"/>
                </a:solidFill>
                <a:effectLst/>
                <a:uLnTx/>
                <a:uFillTx/>
                <a:latin typeface="Times New Roman" panose="02020603050405020304" pitchFamily="18" charset="0"/>
                <a:ea typeface="+mn-ea"/>
                <a:cs typeface="+mn-cs"/>
              </a:rPr>
              <a:t>Key Operability issues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 Operating window</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 Flexibility/</a:t>
            </a: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controllability </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 Reliability</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 Safety &amp; equipment protection</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 Efficiency &amp; profitability</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6. Operation during transitions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7. Dynamic Performance</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8. Monitoring &amp; diagnosis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9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635" name="Rectangle 54"/>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3" name="TextBox 52"/>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52" name="TextBox 51"/>
          <p:cNvSpPr txBox="1"/>
          <p:nvPr/>
        </p:nvSpPr>
        <p:spPr>
          <a:xfrm>
            <a:off x="1330324" y="768350"/>
            <a:ext cx="7737475" cy="461665"/>
          </a:xfrm>
          <a:prstGeom prst="rect">
            <a:avLst/>
          </a:prstGeom>
          <a:noFill/>
        </p:spPr>
        <p:txBody>
          <a:bodyPr wrap="square" rtlCol="0">
            <a:spAutoFit/>
          </a:bodyPr>
          <a:lstStyle/>
          <a:p>
            <a:pPr algn="ctr"/>
            <a:r>
              <a:rPr lang="en-US" b="1" dirty="0" smtClean="0">
                <a:latin typeface="Calibri" panose="020F0502020204030204" pitchFamily="34" charset="0"/>
              </a:rPr>
              <a:t>Workshop 3 </a:t>
            </a:r>
            <a:endParaRPr lang="en-US" b="1" dirty="0">
              <a:latin typeface="Calibri" panose="020F0502020204030204" pitchFamily="34" charset="0"/>
            </a:endParaRPr>
          </a:p>
        </p:txBody>
      </p:sp>
      <p:sp>
        <p:nvSpPr>
          <p:cNvPr id="55" name="AutoShape 6"/>
          <p:cNvSpPr>
            <a:spLocks noChangeArrowheads="1"/>
          </p:cNvSpPr>
          <p:nvPr/>
        </p:nvSpPr>
        <p:spPr bwMode="auto">
          <a:xfrm rot="5400000">
            <a:off x="4511675" y="2249488"/>
            <a:ext cx="1524000" cy="1219200"/>
          </a:xfrm>
          <a:prstGeom prst="flowChartDelay">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6" name="Rectangle 7"/>
          <p:cNvSpPr>
            <a:spLocks noChangeArrowheads="1"/>
          </p:cNvSpPr>
          <p:nvPr/>
        </p:nvSpPr>
        <p:spPr bwMode="auto">
          <a:xfrm>
            <a:off x="4587875" y="2020888"/>
            <a:ext cx="15240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7" name="Line 8"/>
          <p:cNvSpPr>
            <a:spLocks noChangeShapeType="1"/>
          </p:cNvSpPr>
          <p:nvPr/>
        </p:nvSpPr>
        <p:spPr bwMode="auto">
          <a:xfrm>
            <a:off x="4664075" y="2325688"/>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8" name="Line 9"/>
          <p:cNvSpPr>
            <a:spLocks noChangeShapeType="1"/>
          </p:cNvSpPr>
          <p:nvPr/>
        </p:nvSpPr>
        <p:spPr bwMode="auto">
          <a:xfrm>
            <a:off x="5426075" y="2325688"/>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9" name="Line 10"/>
          <p:cNvSpPr>
            <a:spLocks noChangeShapeType="1"/>
          </p:cNvSpPr>
          <p:nvPr/>
        </p:nvSpPr>
        <p:spPr bwMode="auto">
          <a:xfrm>
            <a:off x="5121275" y="2173288"/>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0" name="Line 11"/>
          <p:cNvSpPr>
            <a:spLocks noChangeShapeType="1"/>
          </p:cNvSpPr>
          <p:nvPr/>
        </p:nvSpPr>
        <p:spPr bwMode="auto">
          <a:xfrm>
            <a:off x="5426075" y="2173288"/>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 name="AutoShape 12"/>
          <p:cNvSpPr>
            <a:spLocks/>
          </p:cNvSpPr>
          <p:nvPr/>
        </p:nvSpPr>
        <p:spPr bwMode="auto">
          <a:xfrm rot="5400000">
            <a:off x="5207000" y="2506663"/>
            <a:ext cx="152400" cy="533400"/>
          </a:xfrm>
          <a:prstGeom prst="rightBracket">
            <a:avLst>
              <a:gd name="adj" fmla="val 291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2" name="Line 13"/>
          <p:cNvSpPr>
            <a:spLocks noChangeShapeType="1"/>
          </p:cNvSpPr>
          <p:nvPr/>
        </p:nvSpPr>
        <p:spPr bwMode="auto">
          <a:xfrm>
            <a:off x="5254625" y="2859088"/>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3" name="Line 14"/>
          <p:cNvSpPr>
            <a:spLocks noChangeShapeType="1"/>
          </p:cNvSpPr>
          <p:nvPr/>
        </p:nvSpPr>
        <p:spPr bwMode="auto">
          <a:xfrm>
            <a:off x="5254625" y="3011488"/>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4" name="Line 15"/>
          <p:cNvSpPr>
            <a:spLocks noChangeShapeType="1"/>
          </p:cNvSpPr>
          <p:nvPr/>
        </p:nvSpPr>
        <p:spPr bwMode="auto">
          <a:xfrm>
            <a:off x="6245225" y="3011488"/>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5" name="Line 16"/>
          <p:cNvSpPr>
            <a:spLocks noChangeShapeType="1"/>
          </p:cNvSpPr>
          <p:nvPr/>
        </p:nvSpPr>
        <p:spPr bwMode="auto">
          <a:xfrm>
            <a:off x="6245225" y="4535488"/>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6" name="Line 17"/>
          <p:cNvSpPr>
            <a:spLocks noChangeShapeType="1"/>
          </p:cNvSpPr>
          <p:nvPr/>
        </p:nvSpPr>
        <p:spPr bwMode="auto">
          <a:xfrm flipV="1">
            <a:off x="7007225" y="392588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7" name="Line 18"/>
          <p:cNvSpPr>
            <a:spLocks noChangeShapeType="1"/>
          </p:cNvSpPr>
          <p:nvPr/>
        </p:nvSpPr>
        <p:spPr bwMode="auto">
          <a:xfrm>
            <a:off x="5330825" y="285908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8" name="Line 19"/>
          <p:cNvSpPr>
            <a:spLocks noChangeShapeType="1"/>
          </p:cNvSpPr>
          <p:nvPr/>
        </p:nvSpPr>
        <p:spPr bwMode="auto">
          <a:xfrm>
            <a:off x="5330825" y="2935288"/>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9" name="Line 20"/>
          <p:cNvSpPr>
            <a:spLocks noChangeShapeType="1"/>
          </p:cNvSpPr>
          <p:nvPr/>
        </p:nvSpPr>
        <p:spPr bwMode="auto">
          <a:xfrm>
            <a:off x="6321425" y="2935288"/>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0" name="Line 21"/>
          <p:cNvSpPr>
            <a:spLocks noChangeShapeType="1"/>
          </p:cNvSpPr>
          <p:nvPr/>
        </p:nvSpPr>
        <p:spPr bwMode="auto">
          <a:xfrm>
            <a:off x="6321425" y="4459288"/>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 name="Line 22"/>
          <p:cNvSpPr>
            <a:spLocks noChangeShapeType="1"/>
          </p:cNvSpPr>
          <p:nvPr/>
        </p:nvSpPr>
        <p:spPr bwMode="auto">
          <a:xfrm flipV="1">
            <a:off x="6931025" y="3925888"/>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2" name="Freeform 23"/>
          <p:cNvSpPr>
            <a:spLocks/>
          </p:cNvSpPr>
          <p:nvPr/>
        </p:nvSpPr>
        <p:spPr bwMode="auto">
          <a:xfrm>
            <a:off x="4511675" y="1858963"/>
            <a:ext cx="1628775" cy="179387"/>
          </a:xfrm>
          <a:custGeom>
            <a:avLst/>
            <a:gdLst>
              <a:gd name="T0" fmla="*/ 0 w 1026"/>
              <a:gd name="T1" fmla="*/ 2147483646 h 113"/>
              <a:gd name="T2" fmla="*/ 2147483646 w 1026"/>
              <a:gd name="T3" fmla="*/ 2147483646 h 113"/>
              <a:gd name="T4" fmla="*/ 2147483646 w 1026"/>
              <a:gd name="T5" fmla="*/ 2147483646 h 113"/>
              <a:gd name="T6" fmla="*/ 2147483646 w 1026"/>
              <a:gd name="T7" fmla="*/ 2147483646 h 113"/>
              <a:gd name="T8" fmla="*/ 2147483646 w 1026"/>
              <a:gd name="T9" fmla="*/ 2147483646 h 113"/>
              <a:gd name="T10" fmla="*/ 2147483646 w 1026"/>
              <a:gd name="T11" fmla="*/ 2147483646 h 113"/>
              <a:gd name="T12" fmla="*/ 2147483646 w 1026"/>
              <a:gd name="T13" fmla="*/ 2147483646 h 113"/>
              <a:gd name="T14" fmla="*/ 2147483646 w 1026"/>
              <a:gd name="T15" fmla="*/ 2147483646 h 113"/>
              <a:gd name="T16" fmla="*/ 2147483646 w 1026"/>
              <a:gd name="T17" fmla="*/ 2147483646 h 113"/>
              <a:gd name="T18" fmla="*/ 2147483646 w 1026"/>
              <a:gd name="T19" fmla="*/ 2147483646 h 113"/>
              <a:gd name="T20" fmla="*/ 2147483646 w 1026"/>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6" h="113">
                <a:moveTo>
                  <a:pt x="0" y="96"/>
                </a:moveTo>
                <a:cubicBezTo>
                  <a:pt x="41" y="70"/>
                  <a:pt x="82" y="45"/>
                  <a:pt x="126" y="30"/>
                </a:cubicBezTo>
                <a:cubicBezTo>
                  <a:pt x="170" y="15"/>
                  <a:pt x="222" y="7"/>
                  <a:pt x="264" y="6"/>
                </a:cubicBezTo>
                <a:cubicBezTo>
                  <a:pt x="306" y="5"/>
                  <a:pt x="341" y="12"/>
                  <a:pt x="378" y="24"/>
                </a:cubicBezTo>
                <a:cubicBezTo>
                  <a:pt x="415" y="36"/>
                  <a:pt x="456" y="64"/>
                  <a:pt x="486" y="78"/>
                </a:cubicBezTo>
                <a:cubicBezTo>
                  <a:pt x="516" y="92"/>
                  <a:pt x="524" y="103"/>
                  <a:pt x="558" y="108"/>
                </a:cubicBezTo>
                <a:cubicBezTo>
                  <a:pt x="592" y="113"/>
                  <a:pt x="649" y="112"/>
                  <a:pt x="690" y="108"/>
                </a:cubicBezTo>
                <a:cubicBezTo>
                  <a:pt x="731" y="104"/>
                  <a:pt x="773" y="93"/>
                  <a:pt x="804" y="84"/>
                </a:cubicBezTo>
                <a:cubicBezTo>
                  <a:pt x="835" y="75"/>
                  <a:pt x="853" y="65"/>
                  <a:pt x="876" y="54"/>
                </a:cubicBezTo>
                <a:cubicBezTo>
                  <a:pt x="899" y="43"/>
                  <a:pt x="917" y="27"/>
                  <a:pt x="942" y="18"/>
                </a:cubicBezTo>
                <a:cubicBezTo>
                  <a:pt x="967" y="9"/>
                  <a:pt x="996" y="4"/>
                  <a:pt x="102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3" name="Oval 24"/>
          <p:cNvSpPr>
            <a:spLocks noChangeArrowheads="1"/>
          </p:cNvSpPr>
          <p:nvPr/>
        </p:nvSpPr>
        <p:spPr bwMode="auto">
          <a:xfrm>
            <a:off x="6645275" y="3316288"/>
            <a:ext cx="685800" cy="609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4" name="Line 25"/>
          <p:cNvSpPr>
            <a:spLocks noChangeShapeType="1"/>
          </p:cNvSpPr>
          <p:nvPr/>
        </p:nvSpPr>
        <p:spPr bwMode="auto">
          <a:xfrm flipV="1">
            <a:off x="7026275" y="3087688"/>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5" name="Line 26"/>
          <p:cNvSpPr>
            <a:spLocks noChangeShapeType="1"/>
          </p:cNvSpPr>
          <p:nvPr/>
        </p:nvSpPr>
        <p:spPr bwMode="auto">
          <a:xfrm flipH="1">
            <a:off x="6416675" y="3087688"/>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6" name="Line 27"/>
          <p:cNvSpPr>
            <a:spLocks noChangeShapeType="1"/>
          </p:cNvSpPr>
          <p:nvPr/>
        </p:nvSpPr>
        <p:spPr bwMode="auto">
          <a:xfrm flipH="1">
            <a:off x="5854700" y="30876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7" name="Line 28"/>
          <p:cNvSpPr>
            <a:spLocks noChangeShapeType="1"/>
          </p:cNvSpPr>
          <p:nvPr/>
        </p:nvSpPr>
        <p:spPr bwMode="auto">
          <a:xfrm flipV="1">
            <a:off x="6950075" y="3163888"/>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8" name="Line 29"/>
          <p:cNvSpPr>
            <a:spLocks noChangeShapeType="1"/>
          </p:cNvSpPr>
          <p:nvPr/>
        </p:nvSpPr>
        <p:spPr bwMode="auto">
          <a:xfrm flipH="1">
            <a:off x="6416675" y="3163888"/>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9" name="Line 30"/>
          <p:cNvSpPr>
            <a:spLocks noChangeShapeType="1"/>
          </p:cNvSpPr>
          <p:nvPr/>
        </p:nvSpPr>
        <p:spPr bwMode="auto">
          <a:xfrm flipH="1">
            <a:off x="5807075" y="3163888"/>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 name="Line 31"/>
          <p:cNvSpPr>
            <a:spLocks noChangeShapeType="1"/>
          </p:cNvSpPr>
          <p:nvPr/>
        </p:nvSpPr>
        <p:spPr bwMode="auto">
          <a:xfrm>
            <a:off x="5511800" y="2973388"/>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 name="Line 32"/>
          <p:cNvSpPr>
            <a:spLocks noChangeShapeType="1"/>
          </p:cNvSpPr>
          <p:nvPr/>
        </p:nvSpPr>
        <p:spPr bwMode="auto">
          <a:xfrm>
            <a:off x="6283325" y="3802063"/>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 name="Line 33"/>
          <p:cNvSpPr>
            <a:spLocks noChangeShapeType="1"/>
          </p:cNvSpPr>
          <p:nvPr/>
        </p:nvSpPr>
        <p:spPr bwMode="auto">
          <a:xfrm flipV="1">
            <a:off x="6969125" y="4011613"/>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 name="Line 34"/>
          <p:cNvSpPr>
            <a:spLocks noChangeShapeType="1"/>
          </p:cNvSpPr>
          <p:nvPr/>
        </p:nvSpPr>
        <p:spPr bwMode="auto">
          <a:xfrm flipH="1">
            <a:off x="6511925" y="3116263"/>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4" name="AutoShape 35"/>
          <p:cNvSpPr>
            <a:spLocks noChangeArrowheads="1"/>
          </p:cNvSpPr>
          <p:nvPr/>
        </p:nvSpPr>
        <p:spPr bwMode="auto">
          <a:xfrm rot="5400000">
            <a:off x="5016500" y="2878138"/>
            <a:ext cx="533400" cy="914400"/>
          </a:xfrm>
          <a:prstGeom prst="flowChartDelay">
            <a:avLst/>
          </a:prstGeom>
          <a:solidFill>
            <a:srgbClr val="BFF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 name="Rectangle 36"/>
          <p:cNvSpPr>
            <a:spLocks noChangeArrowheads="1"/>
          </p:cNvSpPr>
          <p:nvPr/>
        </p:nvSpPr>
        <p:spPr bwMode="auto">
          <a:xfrm>
            <a:off x="4816475" y="3068638"/>
            <a:ext cx="923925" cy="2857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6" name="Text Box 37"/>
          <p:cNvSpPr txBox="1">
            <a:spLocks noChangeArrowheads="1"/>
          </p:cNvSpPr>
          <p:nvPr/>
        </p:nvSpPr>
        <p:spPr bwMode="auto">
          <a:xfrm>
            <a:off x="1844675" y="3468688"/>
            <a:ext cx="137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Bottoms product</a:t>
            </a:r>
          </a:p>
        </p:txBody>
      </p:sp>
      <p:sp>
        <p:nvSpPr>
          <p:cNvPr id="87" name="Text Box 38"/>
          <p:cNvSpPr txBox="1">
            <a:spLocks noChangeArrowheads="1"/>
          </p:cNvSpPr>
          <p:nvPr/>
        </p:nvSpPr>
        <p:spPr bwMode="auto">
          <a:xfrm>
            <a:off x="7178675" y="39258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reboiler</a:t>
            </a:r>
          </a:p>
        </p:txBody>
      </p:sp>
      <p:sp>
        <p:nvSpPr>
          <p:cNvPr id="88" name="Line 39"/>
          <p:cNvSpPr>
            <a:spLocks noChangeShapeType="1"/>
          </p:cNvSpPr>
          <p:nvPr/>
        </p:nvSpPr>
        <p:spPr bwMode="auto">
          <a:xfrm flipH="1">
            <a:off x="6492875" y="3621088"/>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9" name="AutoShape 40"/>
          <p:cNvSpPr>
            <a:spLocks noChangeArrowheads="1"/>
          </p:cNvSpPr>
          <p:nvPr/>
        </p:nvSpPr>
        <p:spPr bwMode="auto">
          <a:xfrm>
            <a:off x="5068888" y="2678113"/>
            <a:ext cx="471487" cy="152400"/>
          </a:xfrm>
          <a:prstGeom prst="roundRect">
            <a:avLst>
              <a:gd name="adj" fmla="val 16667"/>
            </a:avLst>
          </a:prstGeom>
          <a:solidFill>
            <a:srgbClr val="BFF3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 name="Freeform 41"/>
          <p:cNvSpPr>
            <a:spLocks noEditPoints="1"/>
          </p:cNvSpPr>
          <p:nvPr/>
        </p:nvSpPr>
        <p:spPr bwMode="auto">
          <a:xfrm flipH="1">
            <a:off x="3749675" y="3275013"/>
            <a:ext cx="457200" cy="503237"/>
          </a:xfrm>
          <a:custGeom>
            <a:avLst/>
            <a:gdLst>
              <a:gd name="T0" fmla="*/ 0 w 576"/>
              <a:gd name="T1" fmla="*/ 2147483646 h 633"/>
              <a:gd name="T2" fmla="*/ 2147483646 w 576"/>
              <a:gd name="T3" fmla="*/ 2147483646 h 633"/>
              <a:gd name="T4" fmla="*/ 2147483646 w 576"/>
              <a:gd name="T5" fmla="*/ 2147483646 h 633"/>
              <a:gd name="T6" fmla="*/ 2147483646 w 576"/>
              <a:gd name="T7" fmla="*/ 2147483646 h 633"/>
              <a:gd name="T8" fmla="*/ 2147483646 w 576"/>
              <a:gd name="T9" fmla="*/ 2147483646 h 633"/>
              <a:gd name="T10" fmla="*/ 2147483646 w 576"/>
              <a:gd name="T11" fmla="*/ 2147483646 h 633"/>
              <a:gd name="T12" fmla="*/ 2147483646 w 576"/>
              <a:gd name="T13" fmla="*/ 2147483646 h 633"/>
              <a:gd name="T14" fmla="*/ 2147483646 w 576"/>
              <a:gd name="T15" fmla="*/ 2147483646 h 633"/>
              <a:gd name="T16" fmla="*/ 2147483646 w 576"/>
              <a:gd name="T17" fmla="*/ 2147483646 h 633"/>
              <a:gd name="T18" fmla="*/ 2147483646 w 576"/>
              <a:gd name="T19" fmla="*/ 2147483646 h 633"/>
              <a:gd name="T20" fmla="*/ 2147483646 w 576"/>
              <a:gd name="T21" fmla="*/ 0 h 633"/>
              <a:gd name="T22" fmla="*/ 2147483646 w 576"/>
              <a:gd name="T23" fmla="*/ 2147483646 h 633"/>
              <a:gd name="T24" fmla="*/ 2147483646 w 576"/>
              <a:gd name="T25" fmla="*/ 2147483646 h 633"/>
              <a:gd name="T26" fmla="*/ 2147483646 w 576"/>
              <a:gd name="T27" fmla="*/ 2147483646 h 633"/>
              <a:gd name="T28" fmla="*/ 2147483646 w 576"/>
              <a:gd name="T29" fmla="*/ 2147483646 h 633"/>
              <a:gd name="T30" fmla="*/ 2147483646 w 576"/>
              <a:gd name="T31" fmla="*/ 2147483646 h 633"/>
              <a:gd name="T32" fmla="*/ 2147483646 w 576"/>
              <a:gd name="T33" fmla="*/ 2147483646 h 633"/>
              <a:gd name="T34" fmla="*/ 2147483646 w 576"/>
              <a:gd name="T35" fmla="*/ 2147483646 h 633"/>
              <a:gd name="T36" fmla="*/ 2147483646 w 576"/>
              <a:gd name="T37" fmla="*/ 2147483646 h 633"/>
              <a:gd name="T38" fmla="*/ 2147483646 w 576"/>
              <a:gd name="T39" fmla="*/ 2147483646 h 633"/>
              <a:gd name="T40" fmla="*/ 2147483646 w 576"/>
              <a:gd name="T41" fmla="*/ 2147483646 h 633"/>
              <a:gd name="T42" fmla="*/ 2147483646 w 576"/>
              <a:gd name="T43" fmla="*/ 2147483646 h 633"/>
              <a:gd name="T44" fmla="*/ 2147483646 w 576"/>
              <a:gd name="T45" fmla="*/ 2147483646 h 633"/>
              <a:gd name="T46" fmla="*/ 2147483646 w 576"/>
              <a:gd name="T47" fmla="*/ 2147483646 h 633"/>
              <a:gd name="T48" fmla="*/ 2147483646 w 576"/>
              <a:gd name="T49" fmla="*/ 2147483646 h 633"/>
              <a:gd name="T50" fmla="*/ 2147483646 w 576"/>
              <a:gd name="T51" fmla="*/ 2147483646 h 633"/>
              <a:gd name="T52" fmla="*/ 2147483646 w 576"/>
              <a:gd name="T53" fmla="*/ 2147483646 h 633"/>
              <a:gd name="T54" fmla="*/ 2147483646 w 576"/>
              <a:gd name="T55" fmla="*/ 2147483646 h 633"/>
              <a:gd name="T56" fmla="*/ 2147483646 w 576"/>
              <a:gd name="T57" fmla="*/ 2147483646 h 633"/>
              <a:gd name="T58" fmla="*/ 2147483646 w 576"/>
              <a:gd name="T59" fmla="*/ 2147483646 h 633"/>
              <a:gd name="T60" fmla="*/ 2147483646 w 576"/>
              <a:gd name="T61" fmla="*/ 2147483646 h 633"/>
              <a:gd name="T62" fmla="*/ 2147483646 w 576"/>
              <a:gd name="T63" fmla="*/ 2147483646 h 633"/>
              <a:gd name="T64" fmla="*/ 2147483646 w 576"/>
              <a:gd name="T65" fmla="*/ 2147483646 h 633"/>
              <a:gd name="T66" fmla="*/ 2147483646 w 576"/>
              <a:gd name="T67" fmla="*/ 2147483646 h 633"/>
              <a:gd name="T68" fmla="*/ 2147483646 w 576"/>
              <a:gd name="T69" fmla="*/ 2147483646 h 633"/>
              <a:gd name="T70" fmla="*/ 2147483646 w 576"/>
              <a:gd name="T71" fmla="*/ 2147483646 h 633"/>
              <a:gd name="T72" fmla="*/ 2147483646 w 576"/>
              <a:gd name="T73" fmla="*/ 2147483646 h 633"/>
              <a:gd name="T74" fmla="*/ 2147483646 w 576"/>
              <a:gd name="T75" fmla="*/ 2147483646 h 633"/>
              <a:gd name="T76" fmla="*/ 2147483646 w 576"/>
              <a:gd name="T77" fmla="*/ 2147483646 h 633"/>
              <a:gd name="T78" fmla="*/ 2147483646 w 576"/>
              <a:gd name="T79" fmla="*/ 2147483646 h 633"/>
              <a:gd name="T80" fmla="*/ 0 w 576"/>
              <a:gd name="T81" fmla="*/ 2147483646 h 633"/>
              <a:gd name="T82" fmla="*/ 2147483646 w 576"/>
              <a:gd name="T83" fmla="*/ 2147483646 h 633"/>
              <a:gd name="T84" fmla="*/ 0 w 576"/>
              <a:gd name="T85" fmla="*/ 2147483646 h 633"/>
              <a:gd name="T86" fmla="*/ 2147483646 w 576"/>
              <a:gd name="T87" fmla="*/ 2147483646 h 633"/>
              <a:gd name="T88" fmla="*/ 2147483646 w 576"/>
              <a:gd name="T89" fmla="*/ 2147483646 h 633"/>
              <a:gd name="T90" fmla="*/ 2147483646 w 576"/>
              <a:gd name="T91" fmla="*/ 2147483646 h 633"/>
              <a:gd name="T92" fmla="*/ 2147483646 w 576"/>
              <a:gd name="T93" fmla="*/ 2147483646 h 633"/>
              <a:gd name="T94" fmla="*/ 2147483646 w 576"/>
              <a:gd name="T95" fmla="*/ 2147483646 h 633"/>
              <a:gd name="T96" fmla="*/ 2147483646 w 576"/>
              <a:gd name="T97" fmla="*/ 2147483646 h 633"/>
              <a:gd name="T98" fmla="*/ 2147483646 w 576"/>
              <a:gd name="T99" fmla="*/ 2147483646 h 633"/>
              <a:gd name="T100" fmla="*/ 2147483646 w 576"/>
              <a:gd name="T101" fmla="*/ 2147483646 h 633"/>
              <a:gd name="T102" fmla="*/ 2147483646 w 576"/>
              <a:gd name="T103" fmla="*/ 2147483646 h 6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 h="633">
                <a:moveTo>
                  <a:pt x="0" y="288"/>
                </a:moveTo>
                <a:lnTo>
                  <a:pt x="4" y="244"/>
                </a:lnTo>
                <a:lnTo>
                  <a:pt x="14" y="200"/>
                </a:lnTo>
                <a:lnTo>
                  <a:pt x="31" y="157"/>
                </a:lnTo>
                <a:lnTo>
                  <a:pt x="56" y="119"/>
                </a:lnTo>
                <a:lnTo>
                  <a:pt x="85" y="84"/>
                </a:lnTo>
                <a:lnTo>
                  <a:pt x="119" y="56"/>
                </a:lnTo>
                <a:lnTo>
                  <a:pt x="158" y="33"/>
                </a:lnTo>
                <a:lnTo>
                  <a:pt x="200" y="15"/>
                </a:lnTo>
                <a:lnTo>
                  <a:pt x="242" y="4"/>
                </a:lnTo>
                <a:lnTo>
                  <a:pt x="288" y="0"/>
                </a:lnTo>
                <a:lnTo>
                  <a:pt x="332" y="4"/>
                </a:lnTo>
                <a:lnTo>
                  <a:pt x="376" y="15"/>
                </a:lnTo>
                <a:lnTo>
                  <a:pt x="418" y="33"/>
                </a:lnTo>
                <a:lnTo>
                  <a:pt x="457" y="56"/>
                </a:lnTo>
                <a:lnTo>
                  <a:pt x="491" y="84"/>
                </a:lnTo>
                <a:lnTo>
                  <a:pt x="520" y="119"/>
                </a:lnTo>
                <a:lnTo>
                  <a:pt x="545" y="157"/>
                </a:lnTo>
                <a:lnTo>
                  <a:pt x="562" y="200"/>
                </a:lnTo>
                <a:lnTo>
                  <a:pt x="572" y="244"/>
                </a:lnTo>
                <a:lnTo>
                  <a:pt x="576" y="288"/>
                </a:lnTo>
                <a:lnTo>
                  <a:pt x="572" y="334"/>
                </a:lnTo>
                <a:lnTo>
                  <a:pt x="562" y="378"/>
                </a:lnTo>
                <a:lnTo>
                  <a:pt x="545" y="418"/>
                </a:lnTo>
                <a:lnTo>
                  <a:pt x="520" y="459"/>
                </a:lnTo>
                <a:lnTo>
                  <a:pt x="491" y="491"/>
                </a:lnTo>
                <a:lnTo>
                  <a:pt x="457" y="522"/>
                </a:lnTo>
                <a:lnTo>
                  <a:pt x="418" y="545"/>
                </a:lnTo>
                <a:lnTo>
                  <a:pt x="376" y="562"/>
                </a:lnTo>
                <a:lnTo>
                  <a:pt x="332" y="574"/>
                </a:lnTo>
                <a:lnTo>
                  <a:pt x="288" y="576"/>
                </a:lnTo>
                <a:lnTo>
                  <a:pt x="242" y="574"/>
                </a:lnTo>
                <a:lnTo>
                  <a:pt x="200" y="562"/>
                </a:lnTo>
                <a:lnTo>
                  <a:pt x="158" y="545"/>
                </a:lnTo>
                <a:lnTo>
                  <a:pt x="119" y="522"/>
                </a:lnTo>
                <a:lnTo>
                  <a:pt x="85" y="491"/>
                </a:lnTo>
                <a:lnTo>
                  <a:pt x="56" y="459"/>
                </a:lnTo>
                <a:lnTo>
                  <a:pt x="31" y="418"/>
                </a:lnTo>
                <a:lnTo>
                  <a:pt x="14" y="378"/>
                </a:lnTo>
                <a:lnTo>
                  <a:pt x="4" y="334"/>
                </a:lnTo>
                <a:lnTo>
                  <a:pt x="0" y="288"/>
                </a:lnTo>
                <a:close/>
                <a:moveTo>
                  <a:pt x="144" y="535"/>
                </a:moveTo>
                <a:lnTo>
                  <a:pt x="0" y="633"/>
                </a:lnTo>
                <a:lnTo>
                  <a:pt x="576" y="633"/>
                </a:lnTo>
                <a:lnTo>
                  <a:pt x="432" y="535"/>
                </a:lnTo>
                <a:lnTo>
                  <a:pt x="393" y="556"/>
                </a:lnTo>
                <a:lnTo>
                  <a:pt x="351" y="568"/>
                </a:lnTo>
                <a:lnTo>
                  <a:pt x="309" y="576"/>
                </a:lnTo>
                <a:lnTo>
                  <a:pt x="267" y="576"/>
                </a:lnTo>
                <a:lnTo>
                  <a:pt x="223" y="568"/>
                </a:lnTo>
                <a:lnTo>
                  <a:pt x="183" y="556"/>
                </a:lnTo>
                <a:lnTo>
                  <a:pt x="144" y="535"/>
                </a:lnTo>
                <a:close/>
              </a:path>
            </a:pathLst>
          </a:custGeom>
          <a:solidFill>
            <a:srgbClr val="FFFFFF"/>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1" name="Line 42"/>
          <p:cNvSpPr>
            <a:spLocks noChangeShapeType="1"/>
          </p:cNvSpPr>
          <p:nvPr/>
        </p:nvSpPr>
        <p:spPr bwMode="auto">
          <a:xfrm flipH="1" flipV="1">
            <a:off x="4038600" y="3505200"/>
            <a:ext cx="903288" cy="95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 name="Freeform 43"/>
          <p:cNvSpPr>
            <a:spLocks/>
          </p:cNvSpPr>
          <p:nvPr/>
        </p:nvSpPr>
        <p:spPr bwMode="auto">
          <a:xfrm flipH="1">
            <a:off x="3978275" y="3468688"/>
            <a:ext cx="69850" cy="69850"/>
          </a:xfrm>
          <a:custGeom>
            <a:avLst/>
            <a:gdLst>
              <a:gd name="T0" fmla="*/ 0 w 88"/>
              <a:gd name="T1" fmla="*/ 0 h 88"/>
              <a:gd name="T2" fmla="*/ 2147483646 w 88"/>
              <a:gd name="T3" fmla="*/ 2147483646 h 88"/>
              <a:gd name="T4" fmla="*/ 0 w 88"/>
              <a:gd name="T5" fmla="*/ 2147483646 h 88"/>
              <a:gd name="T6" fmla="*/ 0 w 88"/>
              <a:gd name="T7" fmla="*/ 0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88">
                <a:moveTo>
                  <a:pt x="0" y="0"/>
                </a:moveTo>
                <a:lnTo>
                  <a:pt x="88" y="44"/>
                </a:lnTo>
                <a:lnTo>
                  <a:pt x="0" y="88"/>
                </a:lnTo>
                <a:lnTo>
                  <a:pt x="0" y="0"/>
                </a:lnTo>
                <a:close/>
              </a:path>
            </a:pathLst>
          </a:custGeom>
          <a:solidFill>
            <a:srgbClr val="000000"/>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3" name="Line 44"/>
          <p:cNvSpPr>
            <a:spLocks noChangeShapeType="1"/>
          </p:cNvSpPr>
          <p:nvPr/>
        </p:nvSpPr>
        <p:spPr bwMode="auto">
          <a:xfrm flipH="1">
            <a:off x="2316163" y="3276600"/>
            <a:ext cx="16446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4" name="Text Box 45"/>
          <p:cNvSpPr txBox="1">
            <a:spLocks noChangeArrowheads="1"/>
          </p:cNvSpPr>
          <p:nvPr/>
        </p:nvSpPr>
        <p:spPr bwMode="auto">
          <a:xfrm>
            <a:off x="2819400" y="266700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Centrifugal pump</a:t>
            </a:r>
          </a:p>
        </p:txBody>
      </p:sp>
      <p:grpSp>
        <p:nvGrpSpPr>
          <p:cNvPr id="95" name="Group 46"/>
          <p:cNvGrpSpPr>
            <a:grpSpLocks/>
          </p:cNvGrpSpPr>
          <p:nvPr/>
        </p:nvGrpSpPr>
        <p:grpSpPr bwMode="auto">
          <a:xfrm>
            <a:off x="4038600" y="3886200"/>
            <a:ext cx="2286000" cy="2159000"/>
            <a:chOff x="2544" y="2448"/>
            <a:chExt cx="1440" cy="1360"/>
          </a:xfrm>
        </p:grpSpPr>
        <p:sp>
          <p:nvSpPr>
            <p:cNvPr id="96" name="AutoShape 47"/>
            <p:cNvSpPr>
              <a:spLocks/>
            </p:cNvSpPr>
            <p:nvPr/>
          </p:nvSpPr>
          <p:spPr bwMode="auto">
            <a:xfrm rot="5400000">
              <a:off x="2784" y="2208"/>
              <a:ext cx="144" cy="624"/>
            </a:xfrm>
            <a:prstGeom prst="rightBrace">
              <a:avLst>
                <a:gd name="adj1" fmla="val 3611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nvGrpSpPr>
            <p:cNvPr id="97" name="Group 48"/>
            <p:cNvGrpSpPr>
              <a:grpSpLocks/>
            </p:cNvGrpSpPr>
            <p:nvPr/>
          </p:nvGrpSpPr>
          <p:grpSpPr bwMode="auto">
            <a:xfrm>
              <a:off x="2784" y="2640"/>
              <a:ext cx="1200" cy="1168"/>
              <a:chOff x="2784" y="2640"/>
              <a:chExt cx="1200" cy="1168"/>
            </a:xfrm>
          </p:grpSpPr>
          <p:sp>
            <p:nvSpPr>
              <p:cNvPr id="98" name="Text Box 49"/>
              <p:cNvSpPr txBox="1">
                <a:spLocks noChangeArrowheads="1"/>
              </p:cNvSpPr>
              <p:nvPr/>
            </p:nvSpPr>
            <p:spPr bwMode="auto">
              <a:xfrm>
                <a:off x="2784" y="3168"/>
                <a:ext cx="1200" cy="64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Pressure drop due to flow frictional losses</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p:txBody>
          </p:sp>
          <p:sp>
            <p:nvSpPr>
              <p:cNvPr id="99" name="Line 50"/>
              <p:cNvSpPr>
                <a:spLocks noChangeShapeType="1"/>
              </p:cNvSpPr>
              <p:nvPr/>
            </p:nvSpPr>
            <p:spPr bwMode="auto">
              <a:xfrm flipH="1" flipV="1">
                <a:off x="2880" y="2640"/>
                <a:ext cx="480" cy="528"/>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grpSp>
        <p:nvGrpSpPr>
          <p:cNvPr id="100" name="Group 51"/>
          <p:cNvGrpSpPr>
            <a:grpSpLocks/>
          </p:cNvGrpSpPr>
          <p:nvPr/>
        </p:nvGrpSpPr>
        <p:grpSpPr bwMode="auto">
          <a:xfrm>
            <a:off x="1447800" y="3581400"/>
            <a:ext cx="2819400" cy="2463800"/>
            <a:chOff x="912" y="2256"/>
            <a:chExt cx="1776" cy="1552"/>
          </a:xfrm>
        </p:grpSpPr>
        <p:sp>
          <p:nvSpPr>
            <p:cNvPr id="101" name="Text Box 52"/>
            <p:cNvSpPr txBox="1">
              <a:spLocks noChangeArrowheads="1"/>
            </p:cNvSpPr>
            <p:nvPr/>
          </p:nvSpPr>
          <p:spPr bwMode="auto">
            <a:xfrm>
              <a:off x="912" y="3168"/>
              <a:ext cx="1776" cy="64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Pressure drop due to the velocity increase in the eye of the pump</a:t>
              </a:r>
            </a:p>
          </p:txBody>
        </p:sp>
        <p:sp>
          <p:nvSpPr>
            <p:cNvPr id="102" name="Line 53"/>
            <p:cNvSpPr>
              <a:spLocks noChangeShapeType="1"/>
            </p:cNvSpPr>
            <p:nvPr/>
          </p:nvSpPr>
          <p:spPr bwMode="auto">
            <a:xfrm flipV="1">
              <a:off x="1632" y="2256"/>
              <a:ext cx="864" cy="912"/>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103" name="Group 54"/>
          <p:cNvGrpSpPr>
            <a:grpSpLocks/>
          </p:cNvGrpSpPr>
          <p:nvPr/>
        </p:nvGrpSpPr>
        <p:grpSpPr bwMode="auto">
          <a:xfrm>
            <a:off x="6705600" y="4572000"/>
            <a:ext cx="2133600" cy="1995488"/>
            <a:chOff x="4224" y="2880"/>
            <a:chExt cx="1344" cy="1257"/>
          </a:xfrm>
        </p:grpSpPr>
        <p:grpSp>
          <p:nvGrpSpPr>
            <p:cNvPr id="104" name="Group 55"/>
            <p:cNvGrpSpPr>
              <a:grpSpLocks/>
            </p:cNvGrpSpPr>
            <p:nvPr/>
          </p:nvGrpSpPr>
          <p:grpSpPr bwMode="auto">
            <a:xfrm>
              <a:off x="4224" y="3360"/>
              <a:ext cx="316" cy="777"/>
              <a:chOff x="4416" y="3360"/>
              <a:chExt cx="316" cy="777"/>
            </a:xfrm>
          </p:grpSpPr>
          <p:grpSp>
            <p:nvGrpSpPr>
              <p:cNvPr id="106" name="Group 56"/>
              <p:cNvGrpSpPr>
                <a:grpSpLocks/>
              </p:cNvGrpSpPr>
              <p:nvPr/>
            </p:nvGrpSpPr>
            <p:grpSpPr bwMode="auto">
              <a:xfrm flipH="1">
                <a:off x="4416" y="3508"/>
                <a:ext cx="316" cy="629"/>
                <a:chOff x="4657" y="3461"/>
                <a:chExt cx="316" cy="629"/>
              </a:xfrm>
            </p:grpSpPr>
            <p:sp>
              <p:nvSpPr>
                <p:cNvPr id="110" name="Freeform 57"/>
                <p:cNvSpPr>
                  <a:spLocks/>
                </p:cNvSpPr>
                <p:nvPr/>
              </p:nvSpPr>
              <p:spPr bwMode="auto">
                <a:xfrm>
                  <a:off x="4757" y="3496"/>
                  <a:ext cx="124" cy="137"/>
                </a:xfrm>
                <a:custGeom>
                  <a:avLst/>
                  <a:gdLst>
                    <a:gd name="T0" fmla="*/ 1 w 496"/>
                    <a:gd name="T1" fmla="*/ 0 h 550"/>
                    <a:gd name="T2" fmla="*/ 1 w 496"/>
                    <a:gd name="T3" fmla="*/ 0 h 550"/>
                    <a:gd name="T4" fmla="*/ 1 w 496"/>
                    <a:gd name="T5" fmla="*/ 0 h 550"/>
                    <a:gd name="T6" fmla="*/ 1 w 496"/>
                    <a:gd name="T7" fmla="*/ 0 h 550"/>
                    <a:gd name="T8" fmla="*/ 0 w 496"/>
                    <a:gd name="T9" fmla="*/ 0 h 550"/>
                    <a:gd name="T10" fmla="*/ 0 w 496"/>
                    <a:gd name="T11" fmla="*/ 0 h 550"/>
                    <a:gd name="T12" fmla="*/ 0 w 496"/>
                    <a:gd name="T13" fmla="*/ 0 h 550"/>
                    <a:gd name="T14" fmla="*/ 0 w 496"/>
                    <a:gd name="T15" fmla="*/ 1 h 550"/>
                    <a:gd name="T16" fmla="*/ 0 w 496"/>
                    <a:gd name="T17" fmla="*/ 1 h 550"/>
                    <a:gd name="T18" fmla="*/ 0 w 496"/>
                    <a:gd name="T19" fmla="*/ 2 h 550"/>
                    <a:gd name="T20" fmla="*/ 1 w 496"/>
                    <a:gd name="T21" fmla="*/ 2 h 550"/>
                    <a:gd name="T22" fmla="*/ 1 w 496"/>
                    <a:gd name="T23" fmla="*/ 2 h 550"/>
                    <a:gd name="T24" fmla="*/ 1 w 496"/>
                    <a:gd name="T25" fmla="*/ 2 h 550"/>
                    <a:gd name="T26" fmla="*/ 1 w 496"/>
                    <a:gd name="T27" fmla="*/ 2 h 550"/>
                    <a:gd name="T28" fmla="*/ 1 w 496"/>
                    <a:gd name="T29" fmla="*/ 2 h 550"/>
                    <a:gd name="T30" fmla="*/ 2 w 496"/>
                    <a:gd name="T31" fmla="*/ 1 h 550"/>
                    <a:gd name="T32" fmla="*/ 1 w 496"/>
                    <a:gd name="T33" fmla="*/ 1 h 550"/>
                    <a:gd name="T34" fmla="*/ 2 w 496"/>
                    <a:gd name="T35" fmla="*/ 1 h 550"/>
                    <a:gd name="T36" fmla="*/ 2 w 496"/>
                    <a:gd name="T37" fmla="*/ 1 h 550"/>
                    <a:gd name="T38" fmla="*/ 1 w 496"/>
                    <a:gd name="T39" fmla="*/ 1 h 550"/>
                    <a:gd name="T40" fmla="*/ 1 w 496"/>
                    <a:gd name="T41" fmla="*/ 0 h 550"/>
                    <a:gd name="T42" fmla="*/ 1 w 496"/>
                    <a:gd name="T43" fmla="*/ 0 h 5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6" h="550">
                      <a:moveTo>
                        <a:pt x="258" y="127"/>
                      </a:moveTo>
                      <a:lnTo>
                        <a:pt x="215" y="71"/>
                      </a:lnTo>
                      <a:lnTo>
                        <a:pt x="154" y="28"/>
                      </a:lnTo>
                      <a:lnTo>
                        <a:pt x="100" y="0"/>
                      </a:lnTo>
                      <a:lnTo>
                        <a:pt x="57" y="8"/>
                      </a:lnTo>
                      <a:lnTo>
                        <a:pt x="25" y="39"/>
                      </a:lnTo>
                      <a:lnTo>
                        <a:pt x="0" y="135"/>
                      </a:lnTo>
                      <a:lnTo>
                        <a:pt x="10" y="244"/>
                      </a:lnTo>
                      <a:lnTo>
                        <a:pt x="36" y="349"/>
                      </a:lnTo>
                      <a:lnTo>
                        <a:pt x="64" y="431"/>
                      </a:lnTo>
                      <a:lnTo>
                        <a:pt x="118" y="515"/>
                      </a:lnTo>
                      <a:lnTo>
                        <a:pt x="165" y="550"/>
                      </a:lnTo>
                      <a:lnTo>
                        <a:pt x="229" y="550"/>
                      </a:lnTo>
                      <a:lnTo>
                        <a:pt x="294" y="526"/>
                      </a:lnTo>
                      <a:lnTo>
                        <a:pt x="327" y="465"/>
                      </a:lnTo>
                      <a:lnTo>
                        <a:pt x="344" y="388"/>
                      </a:lnTo>
                      <a:lnTo>
                        <a:pt x="337" y="293"/>
                      </a:lnTo>
                      <a:lnTo>
                        <a:pt x="488" y="304"/>
                      </a:lnTo>
                      <a:lnTo>
                        <a:pt x="496" y="261"/>
                      </a:lnTo>
                      <a:lnTo>
                        <a:pt x="323" y="244"/>
                      </a:lnTo>
                      <a:lnTo>
                        <a:pt x="280" y="145"/>
                      </a:lnTo>
                      <a:lnTo>
                        <a:pt x="258"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1" name="Freeform 58"/>
                <p:cNvSpPr>
                  <a:spLocks/>
                </p:cNvSpPr>
                <p:nvPr/>
              </p:nvSpPr>
              <p:spPr bwMode="auto">
                <a:xfrm>
                  <a:off x="4657" y="3461"/>
                  <a:ext cx="142" cy="220"/>
                </a:xfrm>
                <a:custGeom>
                  <a:avLst/>
                  <a:gdLst>
                    <a:gd name="T0" fmla="*/ 1 w 570"/>
                    <a:gd name="T1" fmla="*/ 0 h 882"/>
                    <a:gd name="T2" fmla="*/ 1 w 570"/>
                    <a:gd name="T3" fmla="*/ 0 h 882"/>
                    <a:gd name="T4" fmla="*/ 2 w 570"/>
                    <a:gd name="T5" fmla="*/ 0 h 882"/>
                    <a:gd name="T6" fmla="*/ 2 w 570"/>
                    <a:gd name="T7" fmla="*/ 0 h 882"/>
                    <a:gd name="T8" fmla="*/ 2 w 570"/>
                    <a:gd name="T9" fmla="*/ 0 h 882"/>
                    <a:gd name="T10" fmla="*/ 2 w 570"/>
                    <a:gd name="T11" fmla="*/ 0 h 882"/>
                    <a:gd name="T12" fmla="*/ 2 w 570"/>
                    <a:gd name="T13" fmla="*/ 0 h 882"/>
                    <a:gd name="T14" fmla="*/ 2 w 570"/>
                    <a:gd name="T15" fmla="*/ 0 h 882"/>
                    <a:gd name="T16" fmla="*/ 2 w 570"/>
                    <a:gd name="T17" fmla="*/ 0 h 882"/>
                    <a:gd name="T18" fmla="*/ 2 w 570"/>
                    <a:gd name="T19" fmla="*/ 0 h 882"/>
                    <a:gd name="T20" fmla="*/ 1 w 570"/>
                    <a:gd name="T21" fmla="*/ 0 h 882"/>
                    <a:gd name="T22" fmla="*/ 1 w 570"/>
                    <a:gd name="T23" fmla="*/ 0 h 882"/>
                    <a:gd name="T24" fmla="*/ 1 w 570"/>
                    <a:gd name="T25" fmla="*/ 0 h 882"/>
                    <a:gd name="T26" fmla="*/ 1 w 570"/>
                    <a:gd name="T27" fmla="*/ 0 h 882"/>
                    <a:gd name="T28" fmla="*/ 1 w 570"/>
                    <a:gd name="T29" fmla="*/ 1 h 882"/>
                    <a:gd name="T30" fmla="*/ 1 w 570"/>
                    <a:gd name="T31" fmla="*/ 1 h 882"/>
                    <a:gd name="T32" fmla="*/ 1 w 570"/>
                    <a:gd name="T33" fmla="*/ 0 h 882"/>
                    <a:gd name="T34" fmla="*/ 1 w 570"/>
                    <a:gd name="T35" fmla="*/ 1 h 882"/>
                    <a:gd name="T36" fmla="*/ 1 w 570"/>
                    <a:gd name="T37" fmla="*/ 1 h 882"/>
                    <a:gd name="T38" fmla="*/ 0 w 570"/>
                    <a:gd name="T39" fmla="*/ 1 h 882"/>
                    <a:gd name="T40" fmla="*/ 0 w 570"/>
                    <a:gd name="T41" fmla="*/ 2 h 882"/>
                    <a:gd name="T42" fmla="*/ 0 w 570"/>
                    <a:gd name="T43" fmla="*/ 2 h 882"/>
                    <a:gd name="T44" fmla="*/ 0 w 570"/>
                    <a:gd name="T45" fmla="*/ 2 h 882"/>
                    <a:gd name="T46" fmla="*/ 0 w 570"/>
                    <a:gd name="T47" fmla="*/ 2 h 882"/>
                    <a:gd name="T48" fmla="*/ 1 w 570"/>
                    <a:gd name="T49" fmla="*/ 3 h 882"/>
                    <a:gd name="T50" fmla="*/ 1 w 570"/>
                    <a:gd name="T51" fmla="*/ 3 h 882"/>
                    <a:gd name="T52" fmla="*/ 1 w 570"/>
                    <a:gd name="T53" fmla="*/ 3 h 882"/>
                    <a:gd name="T54" fmla="*/ 2 w 570"/>
                    <a:gd name="T55" fmla="*/ 3 h 882"/>
                    <a:gd name="T56" fmla="*/ 2 w 570"/>
                    <a:gd name="T57" fmla="*/ 3 h 882"/>
                    <a:gd name="T58" fmla="*/ 2 w 570"/>
                    <a:gd name="T59" fmla="*/ 3 h 882"/>
                    <a:gd name="T60" fmla="*/ 2 w 570"/>
                    <a:gd name="T61" fmla="*/ 3 h 882"/>
                    <a:gd name="T62" fmla="*/ 2 w 570"/>
                    <a:gd name="T63" fmla="*/ 3 h 882"/>
                    <a:gd name="T64" fmla="*/ 1 w 570"/>
                    <a:gd name="T65" fmla="*/ 3 h 882"/>
                    <a:gd name="T66" fmla="*/ 1 w 570"/>
                    <a:gd name="T67" fmla="*/ 3 h 882"/>
                    <a:gd name="T68" fmla="*/ 0 w 570"/>
                    <a:gd name="T69" fmla="*/ 3 h 882"/>
                    <a:gd name="T70" fmla="*/ 0 w 570"/>
                    <a:gd name="T71" fmla="*/ 2 h 882"/>
                    <a:gd name="T72" fmla="*/ 0 w 570"/>
                    <a:gd name="T73" fmla="*/ 2 h 882"/>
                    <a:gd name="T74" fmla="*/ 0 w 570"/>
                    <a:gd name="T75" fmla="*/ 2 h 882"/>
                    <a:gd name="T76" fmla="*/ 0 w 570"/>
                    <a:gd name="T77" fmla="*/ 2 h 882"/>
                    <a:gd name="T78" fmla="*/ 0 w 570"/>
                    <a:gd name="T79" fmla="*/ 1 h 882"/>
                    <a:gd name="T80" fmla="*/ 0 w 570"/>
                    <a:gd name="T81" fmla="*/ 1 h 882"/>
                    <a:gd name="T82" fmla="*/ 1 w 570"/>
                    <a:gd name="T83" fmla="*/ 0 h 882"/>
                    <a:gd name="T84" fmla="*/ 1 w 570"/>
                    <a:gd name="T85" fmla="*/ 0 h 882"/>
                    <a:gd name="T86" fmla="*/ 1 w 570"/>
                    <a:gd name="T87" fmla="*/ 0 h 882"/>
                    <a:gd name="T88" fmla="*/ 1 w 570"/>
                    <a:gd name="T89" fmla="*/ 0 h 8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70" h="882">
                      <a:moveTo>
                        <a:pt x="333" y="21"/>
                      </a:moveTo>
                      <a:lnTo>
                        <a:pt x="404" y="0"/>
                      </a:lnTo>
                      <a:lnTo>
                        <a:pt x="462" y="4"/>
                      </a:lnTo>
                      <a:lnTo>
                        <a:pt x="505" y="35"/>
                      </a:lnTo>
                      <a:lnTo>
                        <a:pt x="534" y="85"/>
                      </a:lnTo>
                      <a:lnTo>
                        <a:pt x="524" y="137"/>
                      </a:lnTo>
                      <a:lnTo>
                        <a:pt x="484" y="137"/>
                      </a:lnTo>
                      <a:lnTo>
                        <a:pt x="494" y="95"/>
                      </a:lnTo>
                      <a:lnTo>
                        <a:pt x="462" y="57"/>
                      </a:lnTo>
                      <a:lnTo>
                        <a:pt x="430" y="43"/>
                      </a:lnTo>
                      <a:lnTo>
                        <a:pt x="376" y="57"/>
                      </a:lnTo>
                      <a:lnTo>
                        <a:pt x="398" y="99"/>
                      </a:lnTo>
                      <a:lnTo>
                        <a:pt x="404" y="137"/>
                      </a:lnTo>
                      <a:lnTo>
                        <a:pt x="398" y="169"/>
                      </a:lnTo>
                      <a:lnTo>
                        <a:pt x="344" y="184"/>
                      </a:lnTo>
                      <a:lnTo>
                        <a:pt x="286" y="173"/>
                      </a:lnTo>
                      <a:lnTo>
                        <a:pt x="275" y="148"/>
                      </a:lnTo>
                      <a:lnTo>
                        <a:pt x="215" y="215"/>
                      </a:lnTo>
                      <a:lnTo>
                        <a:pt x="179" y="289"/>
                      </a:lnTo>
                      <a:lnTo>
                        <a:pt x="129" y="384"/>
                      </a:lnTo>
                      <a:lnTo>
                        <a:pt x="97" y="469"/>
                      </a:lnTo>
                      <a:lnTo>
                        <a:pt x="83" y="550"/>
                      </a:lnTo>
                      <a:lnTo>
                        <a:pt x="93" y="592"/>
                      </a:lnTo>
                      <a:lnTo>
                        <a:pt x="151" y="645"/>
                      </a:lnTo>
                      <a:lnTo>
                        <a:pt x="269" y="691"/>
                      </a:lnTo>
                      <a:lnTo>
                        <a:pt x="333" y="711"/>
                      </a:lnTo>
                      <a:lnTo>
                        <a:pt x="398" y="722"/>
                      </a:lnTo>
                      <a:lnTo>
                        <a:pt x="494" y="761"/>
                      </a:lnTo>
                      <a:lnTo>
                        <a:pt x="566" y="786"/>
                      </a:lnTo>
                      <a:lnTo>
                        <a:pt x="570" y="835"/>
                      </a:lnTo>
                      <a:lnTo>
                        <a:pt x="534" y="871"/>
                      </a:lnTo>
                      <a:lnTo>
                        <a:pt x="491" y="882"/>
                      </a:lnTo>
                      <a:lnTo>
                        <a:pt x="426" y="849"/>
                      </a:lnTo>
                      <a:lnTo>
                        <a:pt x="275" y="772"/>
                      </a:lnTo>
                      <a:lnTo>
                        <a:pt x="151" y="719"/>
                      </a:lnTo>
                      <a:lnTo>
                        <a:pt x="64" y="659"/>
                      </a:lnTo>
                      <a:lnTo>
                        <a:pt x="7" y="606"/>
                      </a:lnTo>
                      <a:lnTo>
                        <a:pt x="0" y="542"/>
                      </a:lnTo>
                      <a:lnTo>
                        <a:pt x="32" y="458"/>
                      </a:lnTo>
                      <a:lnTo>
                        <a:pt x="97" y="331"/>
                      </a:lnTo>
                      <a:lnTo>
                        <a:pt x="157" y="226"/>
                      </a:lnTo>
                      <a:lnTo>
                        <a:pt x="233" y="116"/>
                      </a:lnTo>
                      <a:lnTo>
                        <a:pt x="291" y="52"/>
                      </a:lnTo>
                      <a:lnTo>
                        <a:pt x="362" y="21"/>
                      </a:lnTo>
                      <a:lnTo>
                        <a:pt x="33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2" name="Freeform 59"/>
                <p:cNvSpPr>
                  <a:spLocks/>
                </p:cNvSpPr>
                <p:nvPr/>
              </p:nvSpPr>
              <p:spPr bwMode="auto">
                <a:xfrm>
                  <a:off x="4791" y="3643"/>
                  <a:ext cx="74" cy="207"/>
                </a:xfrm>
                <a:custGeom>
                  <a:avLst/>
                  <a:gdLst>
                    <a:gd name="T0" fmla="*/ 0 w 298"/>
                    <a:gd name="T1" fmla="*/ 0 h 827"/>
                    <a:gd name="T2" fmla="*/ 0 w 298"/>
                    <a:gd name="T3" fmla="*/ 0 h 827"/>
                    <a:gd name="T4" fmla="*/ 0 w 298"/>
                    <a:gd name="T5" fmla="*/ 0 h 827"/>
                    <a:gd name="T6" fmla="*/ 0 w 298"/>
                    <a:gd name="T7" fmla="*/ 0 h 827"/>
                    <a:gd name="T8" fmla="*/ 1 w 298"/>
                    <a:gd name="T9" fmla="*/ 0 h 827"/>
                    <a:gd name="T10" fmla="*/ 1 w 298"/>
                    <a:gd name="T11" fmla="*/ 1 h 827"/>
                    <a:gd name="T12" fmla="*/ 1 w 298"/>
                    <a:gd name="T13" fmla="*/ 1 h 827"/>
                    <a:gd name="T14" fmla="*/ 1 w 298"/>
                    <a:gd name="T15" fmla="*/ 1 h 827"/>
                    <a:gd name="T16" fmla="*/ 1 w 298"/>
                    <a:gd name="T17" fmla="*/ 2 h 827"/>
                    <a:gd name="T18" fmla="*/ 1 w 298"/>
                    <a:gd name="T19" fmla="*/ 2 h 827"/>
                    <a:gd name="T20" fmla="*/ 1 w 298"/>
                    <a:gd name="T21" fmla="*/ 3 h 827"/>
                    <a:gd name="T22" fmla="*/ 1 w 298"/>
                    <a:gd name="T23" fmla="*/ 3 h 827"/>
                    <a:gd name="T24" fmla="*/ 1 w 298"/>
                    <a:gd name="T25" fmla="*/ 3 h 827"/>
                    <a:gd name="T26" fmla="*/ 0 w 298"/>
                    <a:gd name="T27" fmla="*/ 3 h 827"/>
                    <a:gd name="T28" fmla="*/ 0 w 298"/>
                    <a:gd name="T29" fmla="*/ 3 h 827"/>
                    <a:gd name="T30" fmla="*/ 0 w 298"/>
                    <a:gd name="T31" fmla="*/ 3 h 827"/>
                    <a:gd name="T32" fmla="*/ 0 w 298"/>
                    <a:gd name="T33" fmla="*/ 3 h 827"/>
                    <a:gd name="T34" fmla="*/ 0 w 298"/>
                    <a:gd name="T35" fmla="*/ 3 h 827"/>
                    <a:gd name="T36" fmla="*/ 0 w 298"/>
                    <a:gd name="T37" fmla="*/ 2 h 827"/>
                    <a:gd name="T38" fmla="*/ 0 w 298"/>
                    <a:gd name="T39" fmla="*/ 2 h 827"/>
                    <a:gd name="T40" fmla="*/ 0 w 298"/>
                    <a:gd name="T41" fmla="*/ 1 h 827"/>
                    <a:gd name="T42" fmla="*/ 0 w 298"/>
                    <a:gd name="T43" fmla="*/ 1 h 827"/>
                    <a:gd name="T44" fmla="*/ 0 w 298"/>
                    <a:gd name="T45" fmla="*/ 0 h 8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98" h="827">
                      <a:moveTo>
                        <a:pt x="18" y="64"/>
                      </a:moveTo>
                      <a:lnTo>
                        <a:pt x="29" y="22"/>
                      </a:lnTo>
                      <a:lnTo>
                        <a:pt x="76" y="0"/>
                      </a:lnTo>
                      <a:lnTo>
                        <a:pt x="118" y="0"/>
                      </a:lnTo>
                      <a:lnTo>
                        <a:pt x="172" y="31"/>
                      </a:lnTo>
                      <a:lnTo>
                        <a:pt x="223" y="106"/>
                      </a:lnTo>
                      <a:lnTo>
                        <a:pt x="259" y="183"/>
                      </a:lnTo>
                      <a:lnTo>
                        <a:pt x="276" y="288"/>
                      </a:lnTo>
                      <a:lnTo>
                        <a:pt x="291" y="412"/>
                      </a:lnTo>
                      <a:lnTo>
                        <a:pt x="298" y="531"/>
                      </a:lnTo>
                      <a:lnTo>
                        <a:pt x="298" y="686"/>
                      </a:lnTo>
                      <a:lnTo>
                        <a:pt x="276" y="781"/>
                      </a:lnTo>
                      <a:lnTo>
                        <a:pt x="237" y="816"/>
                      </a:lnTo>
                      <a:lnTo>
                        <a:pt x="169" y="827"/>
                      </a:lnTo>
                      <a:lnTo>
                        <a:pt x="97" y="824"/>
                      </a:lnTo>
                      <a:lnTo>
                        <a:pt x="60" y="781"/>
                      </a:lnTo>
                      <a:lnTo>
                        <a:pt x="40" y="708"/>
                      </a:lnTo>
                      <a:lnTo>
                        <a:pt x="21" y="634"/>
                      </a:lnTo>
                      <a:lnTo>
                        <a:pt x="7" y="499"/>
                      </a:lnTo>
                      <a:lnTo>
                        <a:pt x="0" y="349"/>
                      </a:lnTo>
                      <a:lnTo>
                        <a:pt x="0" y="172"/>
                      </a:lnTo>
                      <a:lnTo>
                        <a:pt x="18" y="95"/>
                      </a:lnTo>
                      <a:lnTo>
                        <a:pt x="18"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3" name="Freeform 60"/>
                <p:cNvSpPr>
                  <a:spLocks/>
                </p:cNvSpPr>
                <p:nvPr/>
              </p:nvSpPr>
              <p:spPr bwMode="auto">
                <a:xfrm>
                  <a:off x="4825" y="3649"/>
                  <a:ext cx="114" cy="159"/>
                </a:xfrm>
                <a:custGeom>
                  <a:avLst/>
                  <a:gdLst>
                    <a:gd name="T0" fmla="*/ 0 w 456"/>
                    <a:gd name="T1" fmla="*/ 0 h 635"/>
                    <a:gd name="T2" fmla="*/ 1 w 456"/>
                    <a:gd name="T3" fmla="*/ 0 h 635"/>
                    <a:gd name="T4" fmla="*/ 1 w 456"/>
                    <a:gd name="T5" fmla="*/ 0 h 635"/>
                    <a:gd name="T6" fmla="*/ 1 w 456"/>
                    <a:gd name="T7" fmla="*/ 0 h 635"/>
                    <a:gd name="T8" fmla="*/ 2 w 456"/>
                    <a:gd name="T9" fmla="*/ 1 h 635"/>
                    <a:gd name="T10" fmla="*/ 2 w 456"/>
                    <a:gd name="T11" fmla="*/ 1 h 635"/>
                    <a:gd name="T12" fmla="*/ 2 w 456"/>
                    <a:gd name="T13" fmla="*/ 1 h 635"/>
                    <a:gd name="T14" fmla="*/ 2 w 456"/>
                    <a:gd name="T15" fmla="*/ 1 h 635"/>
                    <a:gd name="T16" fmla="*/ 2 w 456"/>
                    <a:gd name="T17" fmla="*/ 2 h 635"/>
                    <a:gd name="T18" fmla="*/ 1 w 456"/>
                    <a:gd name="T19" fmla="*/ 2 h 635"/>
                    <a:gd name="T20" fmla="*/ 1 w 456"/>
                    <a:gd name="T21" fmla="*/ 2 h 635"/>
                    <a:gd name="T22" fmla="*/ 1 w 456"/>
                    <a:gd name="T23" fmla="*/ 2 h 635"/>
                    <a:gd name="T24" fmla="*/ 1 w 456"/>
                    <a:gd name="T25" fmla="*/ 2 h 635"/>
                    <a:gd name="T26" fmla="*/ 1 w 456"/>
                    <a:gd name="T27" fmla="*/ 2 h 635"/>
                    <a:gd name="T28" fmla="*/ 1 w 456"/>
                    <a:gd name="T29" fmla="*/ 2 h 635"/>
                    <a:gd name="T30" fmla="*/ 2 w 456"/>
                    <a:gd name="T31" fmla="*/ 2 h 635"/>
                    <a:gd name="T32" fmla="*/ 1 w 456"/>
                    <a:gd name="T33" fmla="*/ 3 h 635"/>
                    <a:gd name="T34" fmla="*/ 1 w 456"/>
                    <a:gd name="T35" fmla="*/ 3 h 635"/>
                    <a:gd name="T36" fmla="*/ 1 w 456"/>
                    <a:gd name="T37" fmla="*/ 2 h 635"/>
                    <a:gd name="T38" fmla="*/ 1 w 456"/>
                    <a:gd name="T39" fmla="*/ 2 h 635"/>
                    <a:gd name="T40" fmla="*/ 1 w 456"/>
                    <a:gd name="T41" fmla="*/ 2 h 635"/>
                    <a:gd name="T42" fmla="*/ 1 w 456"/>
                    <a:gd name="T43" fmla="*/ 2 h 635"/>
                    <a:gd name="T44" fmla="*/ 1 w 456"/>
                    <a:gd name="T45" fmla="*/ 2 h 635"/>
                    <a:gd name="T46" fmla="*/ 1 w 456"/>
                    <a:gd name="T47" fmla="*/ 2 h 635"/>
                    <a:gd name="T48" fmla="*/ 1 w 456"/>
                    <a:gd name="T49" fmla="*/ 2 h 635"/>
                    <a:gd name="T50" fmla="*/ 2 w 456"/>
                    <a:gd name="T51" fmla="*/ 1 h 635"/>
                    <a:gd name="T52" fmla="*/ 2 w 456"/>
                    <a:gd name="T53" fmla="*/ 1 h 635"/>
                    <a:gd name="T54" fmla="*/ 2 w 456"/>
                    <a:gd name="T55" fmla="*/ 1 h 635"/>
                    <a:gd name="T56" fmla="*/ 2 w 456"/>
                    <a:gd name="T57" fmla="*/ 1 h 635"/>
                    <a:gd name="T58" fmla="*/ 1 w 456"/>
                    <a:gd name="T59" fmla="*/ 1 h 635"/>
                    <a:gd name="T60" fmla="*/ 1 w 456"/>
                    <a:gd name="T61" fmla="*/ 0 h 635"/>
                    <a:gd name="T62" fmla="*/ 1 w 456"/>
                    <a:gd name="T63" fmla="*/ 0 h 635"/>
                    <a:gd name="T64" fmla="*/ 0 w 456"/>
                    <a:gd name="T65" fmla="*/ 0 h 635"/>
                    <a:gd name="T66" fmla="*/ 0 w 456"/>
                    <a:gd name="T67" fmla="*/ 0 h 635"/>
                    <a:gd name="T68" fmla="*/ 0 w 456"/>
                    <a:gd name="T69" fmla="*/ 0 h 6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56" h="635">
                      <a:moveTo>
                        <a:pt x="25" y="0"/>
                      </a:moveTo>
                      <a:lnTo>
                        <a:pt x="118" y="10"/>
                      </a:lnTo>
                      <a:lnTo>
                        <a:pt x="215" y="28"/>
                      </a:lnTo>
                      <a:lnTo>
                        <a:pt x="316" y="84"/>
                      </a:lnTo>
                      <a:lnTo>
                        <a:pt x="387" y="126"/>
                      </a:lnTo>
                      <a:lnTo>
                        <a:pt x="434" y="187"/>
                      </a:lnTo>
                      <a:lnTo>
                        <a:pt x="456" y="222"/>
                      </a:lnTo>
                      <a:lnTo>
                        <a:pt x="412" y="325"/>
                      </a:lnTo>
                      <a:lnTo>
                        <a:pt x="344" y="388"/>
                      </a:lnTo>
                      <a:lnTo>
                        <a:pt x="262" y="433"/>
                      </a:lnTo>
                      <a:lnTo>
                        <a:pt x="218" y="461"/>
                      </a:lnTo>
                      <a:lnTo>
                        <a:pt x="143" y="475"/>
                      </a:lnTo>
                      <a:lnTo>
                        <a:pt x="140" y="504"/>
                      </a:lnTo>
                      <a:lnTo>
                        <a:pt x="198" y="529"/>
                      </a:lnTo>
                      <a:lnTo>
                        <a:pt x="280" y="550"/>
                      </a:lnTo>
                      <a:lnTo>
                        <a:pt x="358" y="592"/>
                      </a:lnTo>
                      <a:lnTo>
                        <a:pt x="327" y="624"/>
                      </a:lnTo>
                      <a:lnTo>
                        <a:pt x="294" y="635"/>
                      </a:lnTo>
                      <a:lnTo>
                        <a:pt x="247" y="588"/>
                      </a:lnTo>
                      <a:lnTo>
                        <a:pt x="176" y="560"/>
                      </a:lnTo>
                      <a:lnTo>
                        <a:pt x="118" y="539"/>
                      </a:lnTo>
                      <a:lnTo>
                        <a:pt x="118" y="497"/>
                      </a:lnTo>
                      <a:lnTo>
                        <a:pt x="129" y="452"/>
                      </a:lnTo>
                      <a:lnTo>
                        <a:pt x="165" y="433"/>
                      </a:lnTo>
                      <a:lnTo>
                        <a:pt x="280" y="388"/>
                      </a:lnTo>
                      <a:lnTo>
                        <a:pt x="344" y="317"/>
                      </a:lnTo>
                      <a:lnTo>
                        <a:pt x="391" y="243"/>
                      </a:lnTo>
                      <a:lnTo>
                        <a:pt x="380" y="208"/>
                      </a:lnTo>
                      <a:lnTo>
                        <a:pt x="344" y="165"/>
                      </a:lnTo>
                      <a:lnTo>
                        <a:pt x="258" y="106"/>
                      </a:lnTo>
                      <a:lnTo>
                        <a:pt x="154" y="84"/>
                      </a:lnTo>
                      <a:lnTo>
                        <a:pt x="86" y="81"/>
                      </a:lnTo>
                      <a:lnTo>
                        <a:pt x="25" y="81"/>
                      </a:lnTo>
                      <a:lnTo>
                        <a:pt x="0" y="42"/>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4" name="Freeform 61"/>
                <p:cNvSpPr>
                  <a:spLocks/>
                </p:cNvSpPr>
                <p:nvPr/>
              </p:nvSpPr>
              <p:spPr bwMode="auto">
                <a:xfrm>
                  <a:off x="4834" y="3829"/>
                  <a:ext cx="139" cy="257"/>
                </a:xfrm>
                <a:custGeom>
                  <a:avLst/>
                  <a:gdLst>
                    <a:gd name="T0" fmla="*/ 0 w 554"/>
                    <a:gd name="T1" fmla="*/ 0 h 1027"/>
                    <a:gd name="T2" fmla="*/ 0 w 554"/>
                    <a:gd name="T3" fmla="*/ 0 h 1027"/>
                    <a:gd name="T4" fmla="*/ 0 w 554"/>
                    <a:gd name="T5" fmla="*/ 0 h 1027"/>
                    <a:gd name="T6" fmla="*/ 0 w 554"/>
                    <a:gd name="T7" fmla="*/ 1 h 1027"/>
                    <a:gd name="T8" fmla="*/ 1 w 554"/>
                    <a:gd name="T9" fmla="*/ 1 h 1027"/>
                    <a:gd name="T10" fmla="*/ 1 w 554"/>
                    <a:gd name="T11" fmla="*/ 2 h 1027"/>
                    <a:gd name="T12" fmla="*/ 1 w 554"/>
                    <a:gd name="T13" fmla="*/ 2 h 1027"/>
                    <a:gd name="T14" fmla="*/ 1 w 554"/>
                    <a:gd name="T15" fmla="*/ 2 h 1027"/>
                    <a:gd name="T16" fmla="*/ 1 w 554"/>
                    <a:gd name="T17" fmla="*/ 3 h 1027"/>
                    <a:gd name="T18" fmla="*/ 1 w 554"/>
                    <a:gd name="T19" fmla="*/ 3 h 1027"/>
                    <a:gd name="T20" fmla="*/ 1 w 554"/>
                    <a:gd name="T21" fmla="*/ 4 h 1027"/>
                    <a:gd name="T22" fmla="*/ 1 w 554"/>
                    <a:gd name="T23" fmla="*/ 4 h 1027"/>
                    <a:gd name="T24" fmla="*/ 1 w 554"/>
                    <a:gd name="T25" fmla="*/ 4 h 1027"/>
                    <a:gd name="T26" fmla="*/ 1 w 554"/>
                    <a:gd name="T27" fmla="*/ 4 h 1027"/>
                    <a:gd name="T28" fmla="*/ 1 w 554"/>
                    <a:gd name="T29" fmla="*/ 4 h 1027"/>
                    <a:gd name="T30" fmla="*/ 1 w 554"/>
                    <a:gd name="T31" fmla="*/ 4 h 1027"/>
                    <a:gd name="T32" fmla="*/ 2 w 554"/>
                    <a:gd name="T33" fmla="*/ 4 h 1027"/>
                    <a:gd name="T34" fmla="*/ 2 w 554"/>
                    <a:gd name="T35" fmla="*/ 4 h 1027"/>
                    <a:gd name="T36" fmla="*/ 2 w 554"/>
                    <a:gd name="T37" fmla="*/ 4 h 1027"/>
                    <a:gd name="T38" fmla="*/ 2 w 554"/>
                    <a:gd name="T39" fmla="*/ 4 h 1027"/>
                    <a:gd name="T40" fmla="*/ 2 w 554"/>
                    <a:gd name="T41" fmla="*/ 4 h 1027"/>
                    <a:gd name="T42" fmla="*/ 2 w 554"/>
                    <a:gd name="T43" fmla="*/ 4 h 1027"/>
                    <a:gd name="T44" fmla="*/ 1 w 554"/>
                    <a:gd name="T45" fmla="*/ 4 h 1027"/>
                    <a:gd name="T46" fmla="*/ 1 w 554"/>
                    <a:gd name="T47" fmla="*/ 4 h 1027"/>
                    <a:gd name="T48" fmla="*/ 1 w 554"/>
                    <a:gd name="T49" fmla="*/ 4 h 1027"/>
                    <a:gd name="T50" fmla="*/ 1 w 554"/>
                    <a:gd name="T51" fmla="*/ 3 h 1027"/>
                    <a:gd name="T52" fmla="*/ 2 w 554"/>
                    <a:gd name="T53" fmla="*/ 3 h 1027"/>
                    <a:gd name="T54" fmla="*/ 2 w 554"/>
                    <a:gd name="T55" fmla="*/ 3 h 1027"/>
                    <a:gd name="T56" fmla="*/ 2 w 554"/>
                    <a:gd name="T57" fmla="*/ 2 h 1027"/>
                    <a:gd name="T58" fmla="*/ 2 w 554"/>
                    <a:gd name="T59" fmla="*/ 2 h 1027"/>
                    <a:gd name="T60" fmla="*/ 1 w 554"/>
                    <a:gd name="T61" fmla="*/ 1 h 1027"/>
                    <a:gd name="T62" fmla="*/ 1 w 554"/>
                    <a:gd name="T63" fmla="*/ 1 h 1027"/>
                    <a:gd name="T64" fmla="*/ 1 w 554"/>
                    <a:gd name="T65" fmla="*/ 0 h 1027"/>
                    <a:gd name="T66" fmla="*/ 0 w 554"/>
                    <a:gd name="T67" fmla="*/ 0 h 10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54" h="1027">
                      <a:moveTo>
                        <a:pt x="64" y="0"/>
                      </a:moveTo>
                      <a:lnTo>
                        <a:pt x="14" y="0"/>
                      </a:lnTo>
                      <a:lnTo>
                        <a:pt x="0" y="74"/>
                      </a:lnTo>
                      <a:lnTo>
                        <a:pt x="36" y="117"/>
                      </a:lnTo>
                      <a:lnTo>
                        <a:pt x="151" y="219"/>
                      </a:lnTo>
                      <a:lnTo>
                        <a:pt x="252" y="349"/>
                      </a:lnTo>
                      <a:lnTo>
                        <a:pt x="317" y="484"/>
                      </a:lnTo>
                      <a:lnTo>
                        <a:pt x="326" y="571"/>
                      </a:lnTo>
                      <a:lnTo>
                        <a:pt x="323" y="635"/>
                      </a:lnTo>
                      <a:lnTo>
                        <a:pt x="295" y="780"/>
                      </a:lnTo>
                      <a:lnTo>
                        <a:pt x="258" y="897"/>
                      </a:lnTo>
                      <a:lnTo>
                        <a:pt x="227" y="964"/>
                      </a:lnTo>
                      <a:lnTo>
                        <a:pt x="219" y="1006"/>
                      </a:lnTo>
                      <a:lnTo>
                        <a:pt x="252" y="1006"/>
                      </a:lnTo>
                      <a:lnTo>
                        <a:pt x="301" y="992"/>
                      </a:lnTo>
                      <a:lnTo>
                        <a:pt x="317" y="995"/>
                      </a:lnTo>
                      <a:lnTo>
                        <a:pt x="421" y="1002"/>
                      </a:lnTo>
                      <a:lnTo>
                        <a:pt x="500" y="1027"/>
                      </a:lnTo>
                      <a:lnTo>
                        <a:pt x="528" y="1013"/>
                      </a:lnTo>
                      <a:lnTo>
                        <a:pt x="554" y="959"/>
                      </a:lnTo>
                      <a:lnTo>
                        <a:pt x="528" y="931"/>
                      </a:lnTo>
                      <a:lnTo>
                        <a:pt x="410" y="928"/>
                      </a:lnTo>
                      <a:lnTo>
                        <a:pt x="326" y="939"/>
                      </a:lnTo>
                      <a:lnTo>
                        <a:pt x="284" y="959"/>
                      </a:lnTo>
                      <a:lnTo>
                        <a:pt x="291" y="911"/>
                      </a:lnTo>
                      <a:lnTo>
                        <a:pt x="334" y="836"/>
                      </a:lnTo>
                      <a:lnTo>
                        <a:pt x="370" y="720"/>
                      </a:lnTo>
                      <a:lnTo>
                        <a:pt x="399" y="621"/>
                      </a:lnTo>
                      <a:lnTo>
                        <a:pt x="377" y="509"/>
                      </a:lnTo>
                      <a:lnTo>
                        <a:pt x="345" y="388"/>
                      </a:lnTo>
                      <a:lnTo>
                        <a:pt x="280" y="251"/>
                      </a:lnTo>
                      <a:lnTo>
                        <a:pt x="187" y="124"/>
                      </a:lnTo>
                      <a:lnTo>
                        <a:pt x="107" y="32"/>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5" name="Freeform 62"/>
                <p:cNvSpPr>
                  <a:spLocks/>
                </p:cNvSpPr>
                <p:nvPr/>
              </p:nvSpPr>
              <p:spPr bwMode="auto">
                <a:xfrm>
                  <a:off x="4747" y="3829"/>
                  <a:ext cx="94" cy="261"/>
                </a:xfrm>
                <a:custGeom>
                  <a:avLst/>
                  <a:gdLst>
                    <a:gd name="T0" fmla="*/ 1 w 373"/>
                    <a:gd name="T1" fmla="*/ 0 h 1046"/>
                    <a:gd name="T2" fmla="*/ 1 w 373"/>
                    <a:gd name="T3" fmla="*/ 0 h 1046"/>
                    <a:gd name="T4" fmla="*/ 1 w 373"/>
                    <a:gd name="T5" fmla="*/ 1 h 1046"/>
                    <a:gd name="T6" fmla="*/ 1 w 373"/>
                    <a:gd name="T7" fmla="*/ 1 h 1046"/>
                    <a:gd name="T8" fmla="*/ 1 w 373"/>
                    <a:gd name="T9" fmla="*/ 2 h 1046"/>
                    <a:gd name="T10" fmla="*/ 1 w 373"/>
                    <a:gd name="T11" fmla="*/ 2 h 1046"/>
                    <a:gd name="T12" fmla="*/ 1 w 373"/>
                    <a:gd name="T13" fmla="*/ 3 h 1046"/>
                    <a:gd name="T14" fmla="*/ 1 w 373"/>
                    <a:gd name="T15" fmla="*/ 3 h 1046"/>
                    <a:gd name="T16" fmla="*/ 1 w 373"/>
                    <a:gd name="T17" fmla="*/ 3 h 1046"/>
                    <a:gd name="T18" fmla="*/ 1 w 373"/>
                    <a:gd name="T19" fmla="*/ 3 h 1046"/>
                    <a:gd name="T20" fmla="*/ 1 w 373"/>
                    <a:gd name="T21" fmla="*/ 3 h 1046"/>
                    <a:gd name="T22" fmla="*/ 1 w 373"/>
                    <a:gd name="T23" fmla="*/ 4 h 1046"/>
                    <a:gd name="T24" fmla="*/ 0 w 373"/>
                    <a:gd name="T25" fmla="*/ 4 h 1046"/>
                    <a:gd name="T26" fmla="*/ 0 w 373"/>
                    <a:gd name="T27" fmla="*/ 4 h 1046"/>
                    <a:gd name="T28" fmla="*/ 0 w 373"/>
                    <a:gd name="T29" fmla="*/ 4 h 1046"/>
                    <a:gd name="T30" fmla="*/ 1 w 373"/>
                    <a:gd name="T31" fmla="*/ 4 h 1046"/>
                    <a:gd name="T32" fmla="*/ 1 w 373"/>
                    <a:gd name="T33" fmla="*/ 4 h 1046"/>
                    <a:gd name="T34" fmla="*/ 1 w 373"/>
                    <a:gd name="T35" fmla="*/ 4 h 1046"/>
                    <a:gd name="T36" fmla="*/ 2 w 373"/>
                    <a:gd name="T37" fmla="*/ 4 h 1046"/>
                    <a:gd name="T38" fmla="*/ 2 w 373"/>
                    <a:gd name="T39" fmla="*/ 4 h 1046"/>
                    <a:gd name="T40" fmla="*/ 2 w 373"/>
                    <a:gd name="T41" fmla="*/ 3 h 1046"/>
                    <a:gd name="T42" fmla="*/ 1 w 373"/>
                    <a:gd name="T43" fmla="*/ 3 h 1046"/>
                    <a:gd name="T44" fmla="*/ 1 w 373"/>
                    <a:gd name="T45" fmla="*/ 3 h 1046"/>
                    <a:gd name="T46" fmla="*/ 1 w 373"/>
                    <a:gd name="T47" fmla="*/ 2 h 1046"/>
                    <a:gd name="T48" fmla="*/ 1 w 373"/>
                    <a:gd name="T49" fmla="*/ 2 h 1046"/>
                    <a:gd name="T50" fmla="*/ 1 w 373"/>
                    <a:gd name="T51" fmla="*/ 2 h 1046"/>
                    <a:gd name="T52" fmla="*/ 1 w 373"/>
                    <a:gd name="T53" fmla="*/ 1 h 1046"/>
                    <a:gd name="T54" fmla="*/ 1 w 373"/>
                    <a:gd name="T55" fmla="*/ 1 h 1046"/>
                    <a:gd name="T56" fmla="*/ 1 w 373"/>
                    <a:gd name="T57" fmla="*/ 0 h 1046"/>
                    <a:gd name="T58" fmla="*/ 1 w 373"/>
                    <a:gd name="T59" fmla="*/ 0 h 1046"/>
                    <a:gd name="T60" fmla="*/ 1 w 373"/>
                    <a:gd name="T61" fmla="*/ 0 h 1046"/>
                    <a:gd name="T62" fmla="*/ 1 w 373"/>
                    <a:gd name="T63" fmla="*/ 0 h 10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3" h="1046">
                      <a:moveTo>
                        <a:pt x="258" y="0"/>
                      </a:moveTo>
                      <a:lnTo>
                        <a:pt x="212" y="99"/>
                      </a:lnTo>
                      <a:lnTo>
                        <a:pt x="179" y="243"/>
                      </a:lnTo>
                      <a:lnTo>
                        <a:pt x="140" y="402"/>
                      </a:lnTo>
                      <a:lnTo>
                        <a:pt x="104" y="564"/>
                      </a:lnTo>
                      <a:lnTo>
                        <a:pt x="104" y="623"/>
                      </a:lnTo>
                      <a:lnTo>
                        <a:pt x="140" y="730"/>
                      </a:lnTo>
                      <a:lnTo>
                        <a:pt x="190" y="786"/>
                      </a:lnTo>
                      <a:lnTo>
                        <a:pt x="236" y="856"/>
                      </a:lnTo>
                      <a:lnTo>
                        <a:pt x="269" y="908"/>
                      </a:lnTo>
                      <a:lnTo>
                        <a:pt x="255" y="933"/>
                      </a:lnTo>
                      <a:lnTo>
                        <a:pt x="173" y="944"/>
                      </a:lnTo>
                      <a:lnTo>
                        <a:pt x="39" y="965"/>
                      </a:lnTo>
                      <a:lnTo>
                        <a:pt x="0" y="997"/>
                      </a:lnTo>
                      <a:lnTo>
                        <a:pt x="33" y="1025"/>
                      </a:lnTo>
                      <a:lnTo>
                        <a:pt x="108" y="1046"/>
                      </a:lnTo>
                      <a:lnTo>
                        <a:pt x="194" y="1004"/>
                      </a:lnTo>
                      <a:lnTo>
                        <a:pt x="258" y="976"/>
                      </a:lnTo>
                      <a:lnTo>
                        <a:pt x="341" y="965"/>
                      </a:lnTo>
                      <a:lnTo>
                        <a:pt x="373" y="955"/>
                      </a:lnTo>
                      <a:lnTo>
                        <a:pt x="362" y="919"/>
                      </a:lnTo>
                      <a:lnTo>
                        <a:pt x="269" y="828"/>
                      </a:lnTo>
                      <a:lnTo>
                        <a:pt x="215" y="733"/>
                      </a:lnTo>
                      <a:lnTo>
                        <a:pt x="168" y="669"/>
                      </a:lnTo>
                      <a:lnTo>
                        <a:pt x="162" y="606"/>
                      </a:lnTo>
                      <a:lnTo>
                        <a:pt x="183" y="501"/>
                      </a:lnTo>
                      <a:lnTo>
                        <a:pt x="233" y="391"/>
                      </a:lnTo>
                      <a:lnTo>
                        <a:pt x="287" y="205"/>
                      </a:lnTo>
                      <a:lnTo>
                        <a:pt x="334" y="95"/>
                      </a:lnTo>
                      <a:lnTo>
                        <a:pt x="330" y="32"/>
                      </a:lnTo>
                      <a:lnTo>
                        <a:pt x="287" y="0"/>
                      </a:lnTo>
                      <a:lnTo>
                        <a:pt x="2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nvGrpSpPr>
              <p:cNvPr id="107" name="Group 63"/>
              <p:cNvGrpSpPr>
                <a:grpSpLocks/>
              </p:cNvGrpSpPr>
              <p:nvPr/>
            </p:nvGrpSpPr>
            <p:grpSpPr bwMode="auto">
              <a:xfrm>
                <a:off x="4560" y="3360"/>
                <a:ext cx="57" cy="77"/>
                <a:chOff x="4847" y="3409"/>
                <a:chExt cx="57" cy="77"/>
              </a:xfrm>
            </p:grpSpPr>
            <p:sp>
              <p:nvSpPr>
                <p:cNvPr id="108" name="Freeform 64"/>
                <p:cNvSpPr>
                  <a:spLocks/>
                </p:cNvSpPr>
                <p:nvPr/>
              </p:nvSpPr>
              <p:spPr bwMode="auto">
                <a:xfrm>
                  <a:off x="4858" y="3409"/>
                  <a:ext cx="46" cy="53"/>
                </a:xfrm>
                <a:custGeom>
                  <a:avLst/>
                  <a:gdLst>
                    <a:gd name="T0" fmla="*/ 0 w 185"/>
                    <a:gd name="T1" fmla="*/ 0 h 215"/>
                    <a:gd name="T2" fmla="*/ 0 w 185"/>
                    <a:gd name="T3" fmla="*/ 0 h 215"/>
                    <a:gd name="T4" fmla="*/ 0 w 185"/>
                    <a:gd name="T5" fmla="*/ 0 h 215"/>
                    <a:gd name="T6" fmla="*/ 0 w 185"/>
                    <a:gd name="T7" fmla="*/ 0 h 215"/>
                    <a:gd name="T8" fmla="*/ 1 w 185"/>
                    <a:gd name="T9" fmla="*/ 0 h 215"/>
                    <a:gd name="T10" fmla="*/ 1 w 185"/>
                    <a:gd name="T11" fmla="*/ 0 h 215"/>
                    <a:gd name="T12" fmla="*/ 0 w 185"/>
                    <a:gd name="T13" fmla="*/ 0 h 215"/>
                    <a:gd name="T14" fmla="*/ 0 w 185"/>
                    <a:gd name="T15" fmla="*/ 0 h 215"/>
                    <a:gd name="T16" fmla="*/ 0 w 185"/>
                    <a:gd name="T17" fmla="*/ 0 h 215"/>
                    <a:gd name="T18" fmla="*/ 0 w 185"/>
                    <a:gd name="T19" fmla="*/ 1 h 215"/>
                    <a:gd name="T20" fmla="*/ 0 w 185"/>
                    <a:gd name="T21" fmla="*/ 1 h 215"/>
                    <a:gd name="T22" fmla="*/ 0 w 185"/>
                    <a:gd name="T23" fmla="*/ 1 h 215"/>
                    <a:gd name="T24" fmla="*/ 0 w 185"/>
                    <a:gd name="T25" fmla="*/ 0 h 215"/>
                    <a:gd name="T26" fmla="*/ 0 w 185"/>
                    <a:gd name="T27" fmla="*/ 0 h 215"/>
                    <a:gd name="T28" fmla="*/ 0 w 185"/>
                    <a:gd name="T29" fmla="*/ 0 h 215"/>
                    <a:gd name="T30" fmla="*/ 0 w 185"/>
                    <a:gd name="T31" fmla="*/ 0 h 215"/>
                    <a:gd name="T32" fmla="*/ 0 w 185"/>
                    <a:gd name="T33" fmla="*/ 0 h 215"/>
                    <a:gd name="T34" fmla="*/ 0 w 185"/>
                    <a:gd name="T35" fmla="*/ 0 h 215"/>
                    <a:gd name="T36" fmla="*/ 0 w 185"/>
                    <a:gd name="T37" fmla="*/ 0 h 215"/>
                    <a:gd name="T38" fmla="*/ 0 w 185"/>
                    <a:gd name="T39" fmla="*/ 0 h 215"/>
                    <a:gd name="T40" fmla="*/ 0 w 185"/>
                    <a:gd name="T41" fmla="*/ 0 h 215"/>
                    <a:gd name="T42" fmla="*/ 0 w 185"/>
                    <a:gd name="T43" fmla="*/ 0 h 2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5" h="215">
                      <a:moveTo>
                        <a:pt x="22" y="10"/>
                      </a:moveTo>
                      <a:lnTo>
                        <a:pt x="72" y="0"/>
                      </a:lnTo>
                      <a:lnTo>
                        <a:pt x="120" y="3"/>
                      </a:lnTo>
                      <a:lnTo>
                        <a:pt x="163" y="24"/>
                      </a:lnTo>
                      <a:lnTo>
                        <a:pt x="185" y="63"/>
                      </a:lnTo>
                      <a:lnTo>
                        <a:pt x="185" y="94"/>
                      </a:lnTo>
                      <a:lnTo>
                        <a:pt x="163" y="137"/>
                      </a:lnTo>
                      <a:lnTo>
                        <a:pt x="126" y="162"/>
                      </a:lnTo>
                      <a:lnTo>
                        <a:pt x="72" y="162"/>
                      </a:lnTo>
                      <a:lnTo>
                        <a:pt x="40" y="182"/>
                      </a:lnTo>
                      <a:lnTo>
                        <a:pt x="29" y="215"/>
                      </a:lnTo>
                      <a:lnTo>
                        <a:pt x="0" y="204"/>
                      </a:lnTo>
                      <a:lnTo>
                        <a:pt x="11" y="162"/>
                      </a:lnTo>
                      <a:lnTo>
                        <a:pt x="50" y="137"/>
                      </a:lnTo>
                      <a:lnTo>
                        <a:pt x="115" y="130"/>
                      </a:lnTo>
                      <a:lnTo>
                        <a:pt x="141" y="105"/>
                      </a:lnTo>
                      <a:lnTo>
                        <a:pt x="148" y="66"/>
                      </a:lnTo>
                      <a:lnTo>
                        <a:pt x="120" y="32"/>
                      </a:lnTo>
                      <a:lnTo>
                        <a:pt x="76" y="32"/>
                      </a:lnTo>
                      <a:lnTo>
                        <a:pt x="29" y="42"/>
                      </a:lnTo>
                      <a:lnTo>
                        <a:pt x="1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9" name="Freeform 65"/>
                <p:cNvSpPr>
                  <a:spLocks/>
                </p:cNvSpPr>
                <p:nvPr/>
              </p:nvSpPr>
              <p:spPr bwMode="auto">
                <a:xfrm>
                  <a:off x="4847" y="3471"/>
                  <a:ext cx="14" cy="15"/>
                </a:xfrm>
                <a:custGeom>
                  <a:avLst/>
                  <a:gdLst>
                    <a:gd name="T0" fmla="*/ 0 w 57"/>
                    <a:gd name="T1" fmla="*/ 0 h 58"/>
                    <a:gd name="T2" fmla="*/ 0 w 57"/>
                    <a:gd name="T3" fmla="*/ 0 h 58"/>
                    <a:gd name="T4" fmla="*/ 0 w 57"/>
                    <a:gd name="T5" fmla="*/ 0 h 58"/>
                    <a:gd name="T6" fmla="*/ 0 w 57"/>
                    <a:gd name="T7" fmla="*/ 0 h 58"/>
                    <a:gd name="T8" fmla="*/ 0 w 57"/>
                    <a:gd name="T9" fmla="*/ 0 h 58"/>
                    <a:gd name="T10" fmla="*/ 0 w 57"/>
                    <a:gd name="T11" fmla="*/ 0 h 58"/>
                    <a:gd name="T12" fmla="*/ 0 w 57"/>
                    <a:gd name="T13" fmla="*/ 0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58">
                      <a:moveTo>
                        <a:pt x="57" y="3"/>
                      </a:moveTo>
                      <a:lnTo>
                        <a:pt x="28" y="0"/>
                      </a:lnTo>
                      <a:lnTo>
                        <a:pt x="9" y="21"/>
                      </a:lnTo>
                      <a:lnTo>
                        <a:pt x="0" y="55"/>
                      </a:lnTo>
                      <a:lnTo>
                        <a:pt x="28" y="58"/>
                      </a:lnTo>
                      <a:lnTo>
                        <a:pt x="52" y="43"/>
                      </a:lnTo>
                      <a:lnTo>
                        <a:pt x="5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grpSp>
        <p:sp>
          <p:nvSpPr>
            <p:cNvPr id="105" name="AutoShape 66"/>
            <p:cNvSpPr>
              <a:spLocks noChangeArrowheads="1"/>
            </p:cNvSpPr>
            <p:nvPr/>
          </p:nvSpPr>
          <p:spPr bwMode="auto">
            <a:xfrm>
              <a:off x="4560" y="2880"/>
              <a:ext cx="1008" cy="816"/>
            </a:xfrm>
            <a:prstGeom prst="wedgeRoundRectCallout">
              <a:avLst>
                <a:gd name="adj1" fmla="val -57343"/>
                <a:gd name="adj2" fmla="val -6986"/>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What happens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in the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pump?</a:t>
              </a:r>
            </a:p>
          </p:txBody>
        </p:sp>
      </p:grpSp>
    </p:spTree>
    <p:extLst>
      <p:ext uri="{BB962C8B-B14F-4D97-AF65-F5344CB8AC3E}">
        <p14:creationId xmlns:p14="http://schemas.microsoft.com/office/powerpoint/2010/main" val="388019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ppt_x"/>
                                          </p:val>
                                        </p:tav>
                                        <p:tav tm="100000">
                                          <p:val>
                                            <p:strVal val="#ppt_x"/>
                                          </p:val>
                                        </p:tav>
                                      </p:tavLst>
                                    </p:anim>
                                    <p:anim calcmode="lin" valueType="num">
                                      <p:cBhvr additive="base">
                                        <p:cTn id="8"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500" fill="hold"/>
                                        <p:tgtEl>
                                          <p:spTgt spid="103"/>
                                        </p:tgtEl>
                                        <p:attrNameLst>
                                          <p:attrName>ppt_x</p:attrName>
                                        </p:attrNameLst>
                                      </p:cBhvr>
                                      <p:tavLst>
                                        <p:tav tm="0">
                                          <p:val>
                                            <p:strVal val="1+#ppt_w/2"/>
                                          </p:val>
                                        </p:tav>
                                        <p:tav tm="100000">
                                          <p:val>
                                            <p:strVal val="#ppt_x"/>
                                          </p:val>
                                        </p:tav>
                                      </p:tavLst>
                                    </p:anim>
                                    <p:anim calcmode="lin" valueType="num">
                                      <p:cBhvr additive="base">
                                        <p:cTn id="20" dur="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5"/>
          <p:cNvSpPr txBox="1">
            <a:spLocks noChangeArrowheads="1"/>
          </p:cNvSpPr>
          <p:nvPr/>
        </p:nvSpPr>
        <p:spPr bwMode="auto">
          <a:xfrm>
            <a:off x="1524000" y="1066800"/>
            <a:ext cx="7239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Equipment</a:t>
            </a: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must function correctly within the operating window</a:t>
            </a:r>
          </a:p>
        </p:txBody>
      </p:sp>
      <p:sp>
        <p:nvSpPr>
          <p:cNvPr id="80900" name="AutoShape 6"/>
          <p:cNvSpPr>
            <a:spLocks noChangeArrowheads="1"/>
          </p:cNvSpPr>
          <p:nvPr/>
        </p:nvSpPr>
        <p:spPr bwMode="auto">
          <a:xfrm rot="5400000">
            <a:off x="4511675" y="2249488"/>
            <a:ext cx="1524000" cy="1219200"/>
          </a:xfrm>
          <a:prstGeom prst="flowChartDelay">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01" name="Rectangle 7"/>
          <p:cNvSpPr>
            <a:spLocks noChangeArrowheads="1"/>
          </p:cNvSpPr>
          <p:nvPr/>
        </p:nvSpPr>
        <p:spPr bwMode="auto">
          <a:xfrm>
            <a:off x="4587875" y="2020888"/>
            <a:ext cx="15240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02" name="Line 8"/>
          <p:cNvSpPr>
            <a:spLocks noChangeShapeType="1"/>
          </p:cNvSpPr>
          <p:nvPr/>
        </p:nvSpPr>
        <p:spPr bwMode="auto">
          <a:xfrm>
            <a:off x="4664075" y="2325688"/>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03" name="Line 9"/>
          <p:cNvSpPr>
            <a:spLocks noChangeShapeType="1"/>
          </p:cNvSpPr>
          <p:nvPr/>
        </p:nvSpPr>
        <p:spPr bwMode="auto">
          <a:xfrm>
            <a:off x="5426075" y="2325688"/>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04" name="Line 10"/>
          <p:cNvSpPr>
            <a:spLocks noChangeShapeType="1"/>
          </p:cNvSpPr>
          <p:nvPr/>
        </p:nvSpPr>
        <p:spPr bwMode="auto">
          <a:xfrm>
            <a:off x="5121275" y="2173288"/>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05" name="Line 11"/>
          <p:cNvSpPr>
            <a:spLocks noChangeShapeType="1"/>
          </p:cNvSpPr>
          <p:nvPr/>
        </p:nvSpPr>
        <p:spPr bwMode="auto">
          <a:xfrm>
            <a:off x="5426075" y="2173288"/>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06" name="AutoShape 12"/>
          <p:cNvSpPr>
            <a:spLocks/>
          </p:cNvSpPr>
          <p:nvPr/>
        </p:nvSpPr>
        <p:spPr bwMode="auto">
          <a:xfrm rot="5400000">
            <a:off x="5207000" y="2506663"/>
            <a:ext cx="152400" cy="533400"/>
          </a:xfrm>
          <a:prstGeom prst="rightBracket">
            <a:avLst>
              <a:gd name="adj" fmla="val 291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07" name="Line 13"/>
          <p:cNvSpPr>
            <a:spLocks noChangeShapeType="1"/>
          </p:cNvSpPr>
          <p:nvPr/>
        </p:nvSpPr>
        <p:spPr bwMode="auto">
          <a:xfrm>
            <a:off x="5254625" y="2859088"/>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08" name="Line 14"/>
          <p:cNvSpPr>
            <a:spLocks noChangeShapeType="1"/>
          </p:cNvSpPr>
          <p:nvPr/>
        </p:nvSpPr>
        <p:spPr bwMode="auto">
          <a:xfrm>
            <a:off x="5254625" y="3011488"/>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09" name="Line 15"/>
          <p:cNvSpPr>
            <a:spLocks noChangeShapeType="1"/>
          </p:cNvSpPr>
          <p:nvPr/>
        </p:nvSpPr>
        <p:spPr bwMode="auto">
          <a:xfrm>
            <a:off x="6245225" y="3011488"/>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10" name="Line 16"/>
          <p:cNvSpPr>
            <a:spLocks noChangeShapeType="1"/>
          </p:cNvSpPr>
          <p:nvPr/>
        </p:nvSpPr>
        <p:spPr bwMode="auto">
          <a:xfrm>
            <a:off x="6245225" y="4535488"/>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11" name="Line 17"/>
          <p:cNvSpPr>
            <a:spLocks noChangeShapeType="1"/>
          </p:cNvSpPr>
          <p:nvPr/>
        </p:nvSpPr>
        <p:spPr bwMode="auto">
          <a:xfrm flipV="1">
            <a:off x="7007225" y="392588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12" name="Line 18"/>
          <p:cNvSpPr>
            <a:spLocks noChangeShapeType="1"/>
          </p:cNvSpPr>
          <p:nvPr/>
        </p:nvSpPr>
        <p:spPr bwMode="auto">
          <a:xfrm>
            <a:off x="5330825" y="285908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13" name="Line 19"/>
          <p:cNvSpPr>
            <a:spLocks noChangeShapeType="1"/>
          </p:cNvSpPr>
          <p:nvPr/>
        </p:nvSpPr>
        <p:spPr bwMode="auto">
          <a:xfrm>
            <a:off x="5330825" y="2935288"/>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14" name="Line 20"/>
          <p:cNvSpPr>
            <a:spLocks noChangeShapeType="1"/>
          </p:cNvSpPr>
          <p:nvPr/>
        </p:nvSpPr>
        <p:spPr bwMode="auto">
          <a:xfrm>
            <a:off x="6321425" y="2935288"/>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15" name="Line 21"/>
          <p:cNvSpPr>
            <a:spLocks noChangeShapeType="1"/>
          </p:cNvSpPr>
          <p:nvPr/>
        </p:nvSpPr>
        <p:spPr bwMode="auto">
          <a:xfrm>
            <a:off x="6321425" y="4459288"/>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16" name="Line 22"/>
          <p:cNvSpPr>
            <a:spLocks noChangeShapeType="1"/>
          </p:cNvSpPr>
          <p:nvPr/>
        </p:nvSpPr>
        <p:spPr bwMode="auto">
          <a:xfrm flipV="1">
            <a:off x="6931025" y="3925888"/>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17" name="Freeform 23"/>
          <p:cNvSpPr>
            <a:spLocks/>
          </p:cNvSpPr>
          <p:nvPr/>
        </p:nvSpPr>
        <p:spPr bwMode="auto">
          <a:xfrm>
            <a:off x="4511675" y="1858963"/>
            <a:ext cx="1628775" cy="179387"/>
          </a:xfrm>
          <a:custGeom>
            <a:avLst/>
            <a:gdLst>
              <a:gd name="T0" fmla="*/ 0 w 1026"/>
              <a:gd name="T1" fmla="*/ 2147483646 h 113"/>
              <a:gd name="T2" fmla="*/ 2147483646 w 1026"/>
              <a:gd name="T3" fmla="*/ 2147483646 h 113"/>
              <a:gd name="T4" fmla="*/ 2147483646 w 1026"/>
              <a:gd name="T5" fmla="*/ 2147483646 h 113"/>
              <a:gd name="T6" fmla="*/ 2147483646 w 1026"/>
              <a:gd name="T7" fmla="*/ 2147483646 h 113"/>
              <a:gd name="T8" fmla="*/ 2147483646 w 1026"/>
              <a:gd name="T9" fmla="*/ 2147483646 h 113"/>
              <a:gd name="T10" fmla="*/ 2147483646 w 1026"/>
              <a:gd name="T11" fmla="*/ 2147483646 h 113"/>
              <a:gd name="T12" fmla="*/ 2147483646 w 1026"/>
              <a:gd name="T13" fmla="*/ 2147483646 h 113"/>
              <a:gd name="T14" fmla="*/ 2147483646 w 1026"/>
              <a:gd name="T15" fmla="*/ 2147483646 h 113"/>
              <a:gd name="T16" fmla="*/ 2147483646 w 1026"/>
              <a:gd name="T17" fmla="*/ 2147483646 h 113"/>
              <a:gd name="T18" fmla="*/ 2147483646 w 1026"/>
              <a:gd name="T19" fmla="*/ 2147483646 h 113"/>
              <a:gd name="T20" fmla="*/ 2147483646 w 1026"/>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6" h="113">
                <a:moveTo>
                  <a:pt x="0" y="96"/>
                </a:moveTo>
                <a:cubicBezTo>
                  <a:pt x="41" y="70"/>
                  <a:pt x="82" y="45"/>
                  <a:pt x="126" y="30"/>
                </a:cubicBezTo>
                <a:cubicBezTo>
                  <a:pt x="170" y="15"/>
                  <a:pt x="222" y="7"/>
                  <a:pt x="264" y="6"/>
                </a:cubicBezTo>
                <a:cubicBezTo>
                  <a:pt x="306" y="5"/>
                  <a:pt x="341" y="12"/>
                  <a:pt x="378" y="24"/>
                </a:cubicBezTo>
                <a:cubicBezTo>
                  <a:pt x="415" y="36"/>
                  <a:pt x="456" y="64"/>
                  <a:pt x="486" y="78"/>
                </a:cubicBezTo>
                <a:cubicBezTo>
                  <a:pt x="516" y="92"/>
                  <a:pt x="524" y="103"/>
                  <a:pt x="558" y="108"/>
                </a:cubicBezTo>
                <a:cubicBezTo>
                  <a:pt x="592" y="113"/>
                  <a:pt x="649" y="112"/>
                  <a:pt x="690" y="108"/>
                </a:cubicBezTo>
                <a:cubicBezTo>
                  <a:pt x="731" y="104"/>
                  <a:pt x="773" y="93"/>
                  <a:pt x="804" y="84"/>
                </a:cubicBezTo>
                <a:cubicBezTo>
                  <a:pt x="835" y="75"/>
                  <a:pt x="853" y="65"/>
                  <a:pt x="876" y="54"/>
                </a:cubicBezTo>
                <a:cubicBezTo>
                  <a:pt x="899" y="43"/>
                  <a:pt x="917" y="27"/>
                  <a:pt x="942" y="18"/>
                </a:cubicBezTo>
                <a:cubicBezTo>
                  <a:pt x="967" y="9"/>
                  <a:pt x="996" y="4"/>
                  <a:pt x="102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18" name="Oval 24"/>
          <p:cNvSpPr>
            <a:spLocks noChangeArrowheads="1"/>
          </p:cNvSpPr>
          <p:nvPr/>
        </p:nvSpPr>
        <p:spPr bwMode="auto">
          <a:xfrm>
            <a:off x="6645275" y="3316288"/>
            <a:ext cx="685800" cy="609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19" name="Line 25"/>
          <p:cNvSpPr>
            <a:spLocks noChangeShapeType="1"/>
          </p:cNvSpPr>
          <p:nvPr/>
        </p:nvSpPr>
        <p:spPr bwMode="auto">
          <a:xfrm flipV="1">
            <a:off x="7026275" y="3087688"/>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20" name="Line 26"/>
          <p:cNvSpPr>
            <a:spLocks noChangeShapeType="1"/>
          </p:cNvSpPr>
          <p:nvPr/>
        </p:nvSpPr>
        <p:spPr bwMode="auto">
          <a:xfrm flipH="1">
            <a:off x="6416675" y="3087688"/>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21" name="Line 27"/>
          <p:cNvSpPr>
            <a:spLocks noChangeShapeType="1"/>
          </p:cNvSpPr>
          <p:nvPr/>
        </p:nvSpPr>
        <p:spPr bwMode="auto">
          <a:xfrm flipH="1">
            <a:off x="5854700" y="30876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22" name="Line 28"/>
          <p:cNvSpPr>
            <a:spLocks noChangeShapeType="1"/>
          </p:cNvSpPr>
          <p:nvPr/>
        </p:nvSpPr>
        <p:spPr bwMode="auto">
          <a:xfrm flipV="1">
            <a:off x="6950075" y="3163888"/>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23" name="Line 29"/>
          <p:cNvSpPr>
            <a:spLocks noChangeShapeType="1"/>
          </p:cNvSpPr>
          <p:nvPr/>
        </p:nvSpPr>
        <p:spPr bwMode="auto">
          <a:xfrm flipH="1">
            <a:off x="6416675" y="3163888"/>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24" name="Line 30"/>
          <p:cNvSpPr>
            <a:spLocks noChangeShapeType="1"/>
          </p:cNvSpPr>
          <p:nvPr/>
        </p:nvSpPr>
        <p:spPr bwMode="auto">
          <a:xfrm flipH="1">
            <a:off x="5807075" y="3163888"/>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25" name="Line 31"/>
          <p:cNvSpPr>
            <a:spLocks noChangeShapeType="1"/>
          </p:cNvSpPr>
          <p:nvPr/>
        </p:nvSpPr>
        <p:spPr bwMode="auto">
          <a:xfrm>
            <a:off x="5511800" y="2973388"/>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26" name="Line 32"/>
          <p:cNvSpPr>
            <a:spLocks noChangeShapeType="1"/>
          </p:cNvSpPr>
          <p:nvPr/>
        </p:nvSpPr>
        <p:spPr bwMode="auto">
          <a:xfrm>
            <a:off x="6283325" y="3802063"/>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27" name="Line 33"/>
          <p:cNvSpPr>
            <a:spLocks noChangeShapeType="1"/>
          </p:cNvSpPr>
          <p:nvPr/>
        </p:nvSpPr>
        <p:spPr bwMode="auto">
          <a:xfrm flipV="1">
            <a:off x="6969125" y="4011613"/>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28" name="Line 34"/>
          <p:cNvSpPr>
            <a:spLocks noChangeShapeType="1"/>
          </p:cNvSpPr>
          <p:nvPr/>
        </p:nvSpPr>
        <p:spPr bwMode="auto">
          <a:xfrm flipH="1">
            <a:off x="6511925" y="3116263"/>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29" name="AutoShape 35"/>
          <p:cNvSpPr>
            <a:spLocks noChangeArrowheads="1"/>
          </p:cNvSpPr>
          <p:nvPr/>
        </p:nvSpPr>
        <p:spPr bwMode="auto">
          <a:xfrm rot="5400000">
            <a:off x="5016500" y="2878138"/>
            <a:ext cx="533400" cy="914400"/>
          </a:xfrm>
          <a:prstGeom prst="flowChartDelay">
            <a:avLst/>
          </a:prstGeom>
          <a:solidFill>
            <a:srgbClr val="BFF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30" name="Rectangle 36"/>
          <p:cNvSpPr>
            <a:spLocks noChangeArrowheads="1"/>
          </p:cNvSpPr>
          <p:nvPr/>
        </p:nvSpPr>
        <p:spPr bwMode="auto">
          <a:xfrm>
            <a:off x="4816475" y="3068638"/>
            <a:ext cx="923925" cy="2857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31" name="Text Box 37"/>
          <p:cNvSpPr txBox="1">
            <a:spLocks noChangeArrowheads="1"/>
          </p:cNvSpPr>
          <p:nvPr/>
        </p:nvSpPr>
        <p:spPr bwMode="auto">
          <a:xfrm>
            <a:off x="1844675" y="3468688"/>
            <a:ext cx="137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Bottoms product</a:t>
            </a:r>
          </a:p>
        </p:txBody>
      </p:sp>
      <p:sp>
        <p:nvSpPr>
          <p:cNvPr id="80932" name="Text Box 38"/>
          <p:cNvSpPr txBox="1">
            <a:spLocks noChangeArrowheads="1"/>
          </p:cNvSpPr>
          <p:nvPr/>
        </p:nvSpPr>
        <p:spPr bwMode="auto">
          <a:xfrm>
            <a:off x="7178675" y="39258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reboiler</a:t>
            </a:r>
          </a:p>
        </p:txBody>
      </p:sp>
      <p:sp>
        <p:nvSpPr>
          <p:cNvPr id="80933" name="Line 39"/>
          <p:cNvSpPr>
            <a:spLocks noChangeShapeType="1"/>
          </p:cNvSpPr>
          <p:nvPr/>
        </p:nvSpPr>
        <p:spPr bwMode="auto">
          <a:xfrm flipH="1">
            <a:off x="6492875" y="3621088"/>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34" name="AutoShape 40"/>
          <p:cNvSpPr>
            <a:spLocks noChangeArrowheads="1"/>
          </p:cNvSpPr>
          <p:nvPr/>
        </p:nvSpPr>
        <p:spPr bwMode="auto">
          <a:xfrm>
            <a:off x="5068888" y="2678113"/>
            <a:ext cx="471487" cy="152400"/>
          </a:xfrm>
          <a:prstGeom prst="roundRect">
            <a:avLst>
              <a:gd name="adj" fmla="val 16667"/>
            </a:avLst>
          </a:prstGeom>
          <a:solidFill>
            <a:srgbClr val="BFF3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35" name="Freeform 41"/>
          <p:cNvSpPr>
            <a:spLocks noEditPoints="1"/>
          </p:cNvSpPr>
          <p:nvPr/>
        </p:nvSpPr>
        <p:spPr bwMode="auto">
          <a:xfrm flipH="1">
            <a:off x="3749675" y="3275013"/>
            <a:ext cx="457200" cy="503237"/>
          </a:xfrm>
          <a:custGeom>
            <a:avLst/>
            <a:gdLst>
              <a:gd name="T0" fmla="*/ 0 w 576"/>
              <a:gd name="T1" fmla="*/ 2147483646 h 633"/>
              <a:gd name="T2" fmla="*/ 2147483646 w 576"/>
              <a:gd name="T3" fmla="*/ 2147483646 h 633"/>
              <a:gd name="T4" fmla="*/ 2147483646 w 576"/>
              <a:gd name="T5" fmla="*/ 2147483646 h 633"/>
              <a:gd name="T6" fmla="*/ 2147483646 w 576"/>
              <a:gd name="T7" fmla="*/ 2147483646 h 633"/>
              <a:gd name="T8" fmla="*/ 2147483646 w 576"/>
              <a:gd name="T9" fmla="*/ 2147483646 h 633"/>
              <a:gd name="T10" fmla="*/ 2147483646 w 576"/>
              <a:gd name="T11" fmla="*/ 2147483646 h 633"/>
              <a:gd name="T12" fmla="*/ 2147483646 w 576"/>
              <a:gd name="T13" fmla="*/ 2147483646 h 633"/>
              <a:gd name="T14" fmla="*/ 2147483646 w 576"/>
              <a:gd name="T15" fmla="*/ 2147483646 h 633"/>
              <a:gd name="T16" fmla="*/ 2147483646 w 576"/>
              <a:gd name="T17" fmla="*/ 2147483646 h 633"/>
              <a:gd name="T18" fmla="*/ 2147483646 w 576"/>
              <a:gd name="T19" fmla="*/ 2147483646 h 633"/>
              <a:gd name="T20" fmla="*/ 2147483646 w 576"/>
              <a:gd name="T21" fmla="*/ 0 h 633"/>
              <a:gd name="T22" fmla="*/ 2147483646 w 576"/>
              <a:gd name="T23" fmla="*/ 2147483646 h 633"/>
              <a:gd name="T24" fmla="*/ 2147483646 w 576"/>
              <a:gd name="T25" fmla="*/ 2147483646 h 633"/>
              <a:gd name="T26" fmla="*/ 2147483646 w 576"/>
              <a:gd name="T27" fmla="*/ 2147483646 h 633"/>
              <a:gd name="T28" fmla="*/ 2147483646 w 576"/>
              <a:gd name="T29" fmla="*/ 2147483646 h 633"/>
              <a:gd name="T30" fmla="*/ 2147483646 w 576"/>
              <a:gd name="T31" fmla="*/ 2147483646 h 633"/>
              <a:gd name="T32" fmla="*/ 2147483646 w 576"/>
              <a:gd name="T33" fmla="*/ 2147483646 h 633"/>
              <a:gd name="T34" fmla="*/ 2147483646 w 576"/>
              <a:gd name="T35" fmla="*/ 2147483646 h 633"/>
              <a:gd name="T36" fmla="*/ 2147483646 w 576"/>
              <a:gd name="T37" fmla="*/ 2147483646 h 633"/>
              <a:gd name="T38" fmla="*/ 2147483646 w 576"/>
              <a:gd name="T39" fmla="*/ 2147483646 h 633"/>
              <a:gd name="T40" fmla="*/ 2147483646 w 576"/>
              <a:gd name="T41" fmla="*/ 2147483646 h 633"/>
              <a:gd name="T42" fmla="*/ 2147483646 w 576"/>
              <a:gd name="T43" fmla="*/ 2147483646 h 633"/>
              <a:gd name="T44" fmla="*/ 2147483646 w 576"/>
              <a:gd name="T45" fmla="*/ 2147483646 h 633"/>
              <a:gd name="T46" fmla="*/ 2147483646 w 576"/>
              <a:gd name="T47" fmla="*/ 2147483646 h 633"/>
              <a:gd name="T48" fmla="*/ 2147483646 w 576"/>
              <a:gd name="T49" fmla="*/ 2147483646 h 633"/>
              <a:gd name="T50" fmla="*/ 2147483646 w 576"/>
              <a:gd name="T51" fmla="*/ 2147483646 h 633"/>
              <a:gd name="T52" fmla="*/ 2147483646 w 576"/>
              <a:gd name="T53" fmla="*/ 2147483646 h 633"/>
              <a:gd name="T54" fmla="*/ 2147483646 w 576"/>
              <a:gd name="T55" fmla="*/ 2147483646 h 633"/>
              <a:gd name="T56" fmla="*/ 2147483646 w 576"/>
              <a:gd name="T57" fmla="*/ 2147483646 h 633"/>
              <a:gd name="T58" fmla="*/ 2147483646 w 576"/>
              <a:gd name="T59" fmla="*/ 2147483646 h 633"/>
              <a:gd name="T60" fmla="*/ 2147483646 w 576"/>
              <a:gd name="T61" fmla="*/ 2147483646 h 633"/>
              <a:gd name="T62" fmla="*/ 2147483646 w 576"/>
              <a:gd name="T63" fmla="*/ 2147483646 h 633"/>
              <a:gd name="T64" fmla="*/ 2147483646 w 576"/>
              <a:gd name="T65" fmla="*/ 2147483646 h 633"/>
              <a:gd name="T66" fmla="*/ 2147483646 w 576"/>
              <a:gd name="T67" fmla="*/ 2147483646 h 633"/>
              <a:gd name="T68" fmla="*/ 2147483646 w 576"/>
              <a:gd name="T69" fmla="*/ 2147483646 h 633"/>
              <a:gd name="T70" fmla="*/ 2147483646 w 576"/>
              <a:gd name="T71" fmla="*/ 2147483646 h 633"/>
              <a:gd name="T72" fmla="*/ 2147483646 w 576"/>
              <a:gd name="T73" fmla="*/ 2147483646 h 633"/>
              <a:gd name="T74" fmla="*/ 2147483646 w 576"/>
              <a:gd name="T75" fmla="*/ 2147483646 h 633"/>
              <a:gd name="T76" fmla="*/ 2147483646 w 576"/>
              <a:gd name="T77" fmla="*/ 2147483646 h 633"/>
              <a:gd name="T78" fmla="*/ 2147483646 w 576"/>
              <a:gd name="T79" fmla="*/ 2147483646 h 633"/>
              <a:gd name="T80" fmla="*/ 0 w 576"/>
              <a:gd name="T81" fmla="*/ 2147483646 h 633"/>
              <a:gd name="T82" fmla="*/ 2147483646 w 576"/>
              <a:gd name="T83" fmla="*/ 2147483646 h 633"/>
              <a:gd name="T84" fmla="*/ 0 w 576"/>
              <a:gd name="T85" fmla="*/ 2147483646 h 633"/>
              <a:gd name="T86" fmla="*/ 2147483646 w 576"/>
              <a:gd name="T87" fmla="*/ 2147483646 h 633"/>
              <a:gd name="T88" fmla="*/ 2147483646 w 576"/>
              <a:gd name="T89" fmla="*/ 2147483646 h 633"/>
              <a:gd name="T90" fmla="*/ 2147483646 w 576"/>
              <a:gd name="T91" fmla="*/ 2147483646 h 633"/>
              <a:gd name="T92" fmla="*/ 2147483646 w 576"/>
              <a:gd name="T93" fmla="*/ 2147483646 h 633"/>
              <a:gd name="T94" fmla="*/ 2147483646 w 576"/>
              <a:gd name="T95" fmla="*/ 2147483646 h 633"/>
              <a:gd name="T96" fmla="*/ 2147483646 w 576"/>
              <a:gd name="T97" fmla="*/ 2147483646 h 633"/>
              <a:gd name="T98" fmla="*/ 2147483646 w 576"/>
              <a:gd name="T99" fmla="*/ 2147483646 h 633"/>
              <a:gd name="T100" fmla="*/ 2147483646 w 576"/>
              <a:gd name="T101" fmla="*/ 2147483646 h 633"/>
              <a:gd name="T102" fmla="*/ 2147483646 w 576"/>
              <a:gd name="T103" fmla="*/ 2147483646 h 6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 h="633">
                <a:moveTo>
                  <a:pt x="0" y="288"/>
                </a:moveTo>
                <a:lnTo>
                  <a:pt x="4" y="244"/>
                </a:lnTo>
                <a:lnTo>
                  <a:pt x="14" y="200"/>
                </a:lnTo>
                <a:lnTo>
                  <a:pt x="31" y="157"/>
                </a:lnTo>
                <a:lnTo>
                  <a:pt x="56" y="119"/>
                </a:lnTo>
                <a:lnTo>
                  <a:pt x="85" y="84"/>
                </a:lnTo>
                <a:lnTo>
                  <a:pt x="119" y="56"/>
                </a:lnTo>
                <a:lnTo>
                  <a:pt x="158" y="33"/>
                </a:lnTo>
                <a:lnTo>
                  <a:pt x="200" y="15"/>
                </a:lnTo>
                <a:lnTo>
                  <a:pt x="242" y="4"/>
                </a:lnTo>
                <a:lnTo>
                  <a:pt x="288" y="0"/>
                </a:lnTo>
                <a:lnTo>
                  <a:pt x="332" y="4"/>
                </a:lnTo>
                <a:lnTo>
                  <a:pt x="376" y="15"/>
                </a:lnTo>
                <a:lnTo>
                  <a:pt x="418" y="33"/>
                </a:lnTo>
                <a:lnTo>
                  <a:pt x="457" y="56"/>
                </a:lnTo>
                <a:lnTo>
                  <a:pt x="491" y="84"/>
                </a:lnTo>
                <a:lnTo>
                  <a:pt x="520" y="119"/>
                </a:lnTo>
                <a:lnTo>
                  <a:pt x="545" y="157"/>
                </a:lnTo>
                <a:lnTo>
                  <a:pt x="562" y="200"/>
                </a:lnTo>
                <a:lnTo>
                  <a:pt x="572" y="244"/>
                </a:lnTo>
                <a:lnTo>
                  <a:pt x="576" y="288"/>
                </a:lnTo>
                <a:lnTo>
                  <a:pt x="572" y="334"/>
                </a:lnTo>
                <a:lnTo>
                  <a:pt x="562" y="378"/>
                </a:lnTo>
                <a:lnTo>
                  <a:pt x="545" y="418"/>
                </a:lnTo>
                <a:lnTo>
                  <a:pt x="520" y="459"/>
                </a:lnTo>
                <a:lnTo>
                  <a:pt x="491" y="491"/>
                </a:lnTo>
                <a:lnTo>
                  <a:pt x="457" y="522"/>
                </a:lnTo>
                <a:lnTo>
                  <a:pt x="418" y="545"/>
                </a:lnTo>
                <a:lnTo>
                  <a:pt x="376" y="562"/>
                </a:lnTo>
                <a:lnTo>
                  <a:pt x="332" y="574"/>
                </a:lnTo>
                <a:lnTo>
                  <a:pt x="288" y="576"/>
                </a:lnTo>
                <a:lnTo>
                  <a:pt x="242" y="574"/>
                </a:lnTo>
                <a:lnTo>
                  <a:pt x="200" y="562"/>
                </a:lnTo>
                <a:lnTo>
                  <a:pt x="158" y="545"/>
                </a:lnTo>
                <a:lnTo>
                  <a:pt x="119" y="522"/>
                </a:lnTo>
                <a:lnTo>
                  <a:pt x="85" y="491"/>
                </a:lnTo>
                <a:lnTo>
                  <a:pt x="56" y="459"/>
                </a:lnTo>
                <a:lnTo>
                  <a:pt x="31" y="418"/>
                </a:lnTo>
                <a:lnTo>
                  <a:pt x="14" y="378"/>
                </a:lnTo>
                <a:lnTo>
                  <a:pt x="4" y="334"/>
                </a:lnTo>
                <a:lnTo>
                  <a:pt x="0" y="288"/>
                </a:lnTo>
                <a:close/>
                <a:moveTo>
                  <a:pt x="144" y="535"/>
                </a:moveTo>
                <a:lnTo>
                  <a:pt x="0" y="633"/>
                </a:lnTo>
                <a:lnTo>
                  <a:pt x="576" y="633"/>
                </a:lnTo>
                <a:lnTo>
                  <a:pt x="432" y="535"/>
                </a:lnTo>
                <a:lnTo>
                  <a:pt x="393" y="556"/>
                </a:lnTo>
                <a:lnTo>
                  <a:pt x="351" y="568"/>
                </a:lnTo>
                <a:lnTo>
                  <a:pt x="309" y="576"/>
                </a:lnTo>
                <a:lnTo>
                  <a:pt x="267" y="576"/>
                </a:lnTo>
                <a:lnTo>
                  <a:pt x="223" y="568"/>
                </a:lnTo>
                <a:lnTo>
                  <a:pt x="183" y="556"/>
                </a:lnTo>
                <a:lnTo>
                  <a:pt x="144" y="535"/>
                </a:lnTo>
                <a:close/>
              </a:path>
            </a:pathLst>
          </a:custGeom>
          <a:solidFill>
            <a:srgbClr val="FFFFFF"/>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36" name="Line 42"/>
          <p:cNvSpPr>
            <a:spLocks noChangeShapeType="1"/>
          </p:cNvSpPr>
          <p:nvPr/>
        </p:nvSpPr>
        <p:spPr bwMode="auto">
          <a:xfrm flipH="1" flipV="1">
            <a:off x="4038600" y="3505200"/>
            <a:ext cx="903288" cy="95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37" name="Freeform 43"/>
          <p:cNvSpPr>
            <a:spLocks/>
          </p:cNvSpPr>
          <p:nvPr/>
        </p:nvSpPr>
        <p:spPr bwMode="auto">
          <a:xfrm flipH="1">
            <a:off x="3978275" y="3468688"/>
            <a:ext cx="69850" cy="69850"/>
          </a:xfrm>
          <a:custGeom>
            <a:avLst/>
            <a:gdLst>
              <a:gd name="T0" fmla="*/ 0 w 88"/>
              <a:gd name="T1" fmla="*/ 0 h 88"/>
              <a:gd name="T2" fmla="*/ 2147483646 w 88"/>
              <a:gd name="T3" fmla="*/ 2147483646 h 88"/>
              <a:gd name="T4" fmla="*/ 0 w 88"/>
              <a:gd name="T5" fmla="*/ 2147483646 h 88"/>
              <a:gd name="T6" fmla="*/ 0 w 88"/>
              <a:gd name="T7" fmla="*/ 0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88">
                <a:moveTo>
                  <a:pt x="0" y="0"/>
                </a:moveTo>
                <a:lnTo>
                  <a:pt x="88" y="44"/>
                </a:lnTo>
                <a:lnTo>
                  <a:pt x="0" y="88"/>
                </a:lnTo>
                <a:lnTo>
                  <a:pt x="0" y="0"/>
                </a:lnTo>
                <a:close/>
              </a:path>
            </a:pathLst>
          </a:custGeom>
          <a:solidFill>
            <a:srgbClr val="000000"/>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38" name="Line 44"/>
          <p:cNvSpPr>
            <a:spLocks noChangeShapeType="1"/>
          </p:cNvSpPr>
          <p:nvPr/>
        </p:nvSpPr>
        <p:spPr bwMode="auto">
          <a:xfrm flipH="1">
            <a:off x="2316163" y="3276600"/>
            <a:ext cx="16446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39" name="Text Box 45"/>
          <p:cNvSpPr txBox="1">
            <a:spLocks noChangeArrowheads="1"/>
          </p:cNvSpPr>
          <p:nvPr/>
        </p:nvSpPr>
        <p:spPr bwMode="auto">
          <a:xfrm>
            <a:off x="2819400" y="266700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Centrifugal pump</a:t>
            </a:r>
          </a:p>
        </p:txBody>
      </p:sp>
      <p:sp>
        <p:nvSpPr>
          <p:cNvPr id="80940" name="Text Box 46"/>
          <p:cNvSpPr txBox="1">
            <a:spLocks noChangeArrowheads="1"/>
          </p:cNvSpPr>
          <p:nvPr/>
        </p:nvSpPr>
        <p:spPr bwMode="auto">
          <a:xfrm>
            <a:off x="1447800" y="4724400"/>
            <a:ext cx="7391400" cy="19272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Cavitation</a:t>
            </a: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The liquid partially vaporizes.  As the pressure increases in the pump, the vapor is subsequently condensed.  This collapsing of bubbles (cavitation ) causes </a:t>
            </a: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noise, vibration and erosion</a:t>
            </a: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 </a:t>
            </a: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all of which are bad</a:t>
            </a: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
            </a:r>
          </a:p>
        </p:txBody>
      </p:sp>
      <p:sp>
        <p:nvSpPr>
          <p:cNvPr id="80941" name="Text Box 62"/>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sng" strike="noStrike" kern="1200" cap="none" spc="0" normalizeH="0" baseline="0" noProof="0">
                <a:ln>
                  <a:noFill/>
                </a:ln>
                <a:solidFill>
                  <a:srgbClr val="FF0000"/>
                </a:solidFill>
                <a:effectLst/>
                <a:uLnTx/>
                <a:uFillTx/>
                <a:latin typeface="Times New Roman" panose="02020603050405020304" pitchFamily="18" charset="0"/>
                <a:ea typeface="+mn-ea"/>
                <a:cs typeface="+mn-cs"/>
              </a:rPr>
              <a:t>Key Operability issues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 Operating window</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 Flexibility/</a:t>
            </a: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controllability </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 Reliability</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 Safety &amp; equipment protection</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 Efficiency &amp; profitability</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6. Operation during transitions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7. Dynamic Performance</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8. Monitoring &amp; diagnosis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9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0942" name="Rectangle 63"/>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 name="TextBox 60"/>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Tree>
    <p:extLst>
      <p:ext uri="{BB962C8B-B14F-4D97-AF65-F5344CB8AC3E}">
        <p14:creationId xmlns:p14="http://schemas.microsoft.com/office/powerpoint/2010/main" val="24169130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5"/>
          <p:cNvSpPr txBox="1">
            <a:spLocks noChangeArrowheads="1"/>
          </p:cNvSpPr>
          <p:nvPr/>
        </p:nvSpPr>
        <p:spPr bwMode="auto">
          <a:xfrm>
            <a:off x="1524000" y="1066800"/>
            <a:ext cx="7239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Equipment</a:t>
            </a: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must function correctly within the operating window</a:t>
            </a:r>
          </a:p>
        </p:txBody>
      </p:sp>
      <p:sp>
        <p:nvSpPr>
          <p:cNvPr id="82948" name="AutoShape 6"/>
          <p:cNvSpPr>
            <a:spLocks noChangeArrowheads="1"/>
          </p:cNvSpPr>
          <p:nvPr/>
        </p:nvSpPr>
        <p:spPr bwMode="auto">
          <a:xfrm rot="5400000">
            <a:off x="4511675" y="2249488"/>
            <a:ext cx="1524000" cy="1219200"/>
          </a:xfrm>
          <a:prstGeom prst="flowChartDelay">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49" name="Rectangle 7"/>
          <p:cNvSpPr>
            <a:spLocks noChangeArrowheads="1"/>
          </p:cNvSpPr>
          <p:nvPr/>
        </p:nvSpPr>
        <p:spPr bwMode="auto">
          <a:xfrm>
            <a:off x="4587875" y="2020888"/>
            <a:ext cx="15240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50" name="Line 8"/>
          <p:cNvSpPr>
            <a:spLocks noChangeShapeType="1"/>
          </p:cNvSpPr>
          <p:nvPr/>
        </p:nvSpPr>
        <p:spPr bwMode="auto">
          <a:xfrm>
            <a:off x="4664075" y="2325688"/>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51" name="Line 9"/>
          <p:cNvSpPr>
            <a:spLocks noChangeShapeType="1"/>
          </p:cNvSpPr>
          <p:nvPr/>
        </p:nvSpPr>
        <p:spPr bwMode="auto">
          <a:xfrm>
            <a:off x="5426075" y="2325688"/>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52" name="Line 10"/>
          <p:cNvSpPr>
            <a:spLocks noChangeShapeType="1"/>
          </p:cNvSpPr>
          <p:nvPr/>
        </p:nvSpPr>
        <p:spPr bwMode="auto">
          <a:xfrm>
            <a:off x="5121275" y="2173288"/>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53" name="Line 11"/>
          <p:cNvSpPr>
            <a:spLocks noChangeShapeType="1"/>
          </p:cNvSpPr>
          <p:nvPr/>
        </p:nvSpPr>
        <p:spPr bwMode="auto">
          <a:xfrm>
            <a:off x="5426075" y="2173288"/>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54" name="AutoShape 12"/>
          <p:cNvSpPr>
            <a:spLocks/>
          </p:cNvSpPr>
          <p:nvPr/>
        </p:nvSpPr>
        <p:spPr bwMode="auto">
          <a:xfrm rot="5400000">
            <a:off x="5207000" y="2506663"/>
            <a:ext cx="152400" cy="533400"/>
          </a:xfrm>
          <a:prstGeom prst="rightBracket">
            <a:avLst>
              <a:gd name="adj" fmla="val 291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55" name="Line 13"/>
          <p:cNvSpPr>
            <a:spLocks noChangeShapeType="1"/>
          </p:cNvSpPr>
          <p:nvPr/>
        </p:nvSpPr>
        <p:spPr bwMode="auto">
          <a:xfrm>
            <a:off x="5254625" y="2859088"/>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56" name="Line 14"/>
          <p:cNvSpPr>
            <a:spLocks noChangeShapeType="1"/>
          </p:cNvSpPr>
          <p:nvPr/>
        </p:nvSpPr>
        <p:spPr bwMode="auto">
          <a:xfrm>
            <a:off x="5254625" y="3011488"/>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57" name="Line 15"/>
          <p:cNvSpPr>
            <a:spLocks noChangeShapeType="1"/>
          </p:cNvSpPr>
          <p:nvPr/>
        </p:nvSpPr>
        <p:spPr bwMode="auto">
          <a:xfrm>
            <a:off x="6245225" y="3011488"/>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58" name="Line 16"/>
          <p:cNvSpPr>
            <a:spLocks noChangeShapeType="1"/>
          </p:cNvSpPr>
          <p:nvPr/>
        </p:nvSpPr>
        <p:spPr bwMode="auto">
          <a:xfrm>
            <a:off x="6245225" y="4535488"/>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59" name="Line 17"/>
          <p:cNvSpPr>
            <a:spLocks noChangeShapeType="1"/>
          </p:cNvSpPr>
          <p:nvPr/>
        </p:nvSpPr>
        <p:spPr bwMode="auto">
          <a:xfrm flipV="1">
            <a:off x="7007225" y="392588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60" name="Line 18"/>
          <p:cNvSpPr>
            <a:spLocks noChangeShapeType="1"/>
          </p:cNvSpPr>
          <p:nvPr/>
        </p:nvSpPr>
        <p:spPr bwMode="auto">
          <a:xfrm>
            <a:off x="5330825" y="2859088"/>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61" name="Line 19"/>
          <p:cNvSpPr>
            <a:spLocks noChangeShapeType="1"/>
          </p:cNvSpPr>
          <p:nvPr/>
        </p:nvSpPr>
        <p:spPr bwMode="auto">
          <a:xfrm>
            <a:off x="5330825" y="2935288"/>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62" name="Line 20"/>
          <p:cNvSpPr>
            <a:spLocks noChangeShapeType="1"/>
          </p:cNvSpPr>
          <p:nvPr/>
        </p:nvSpPr>
        <p:spPr bwMode="auto">
          <a:xfrm>
            <a:off x="6321425" y="2935288"/>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63" name="Line 21"/>
          <p:cNvSpPr>
            <a:spLocks noChangeShapeType="1"/>
          </p:cNvSpPr>
          <p:nvPr/>
        </p:nvSpPr>
        <p:spPr bwMode="auto">
          <a:xfrm>
            <a:off x="6321425" y="4459288"/>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64" name="Line 22"/>
          <p:cNvSpPr>
            <a:spLocks noChangeShapeType="1"/>
          </p:cNvSpPr>
          <p:nvPr/>
        </p:nvSpPr>
        <p:spPr bwMode="auto">
          <a:xfrm flipV="1">
            <a:off x="6931025" y="3925888"/>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65" name="Freeform 23"/>
          <p:cNvSpPr>
            <a:spLocks/>
          </p:cNvSpPr>
          <p:nvPr/>
        </p:nvSpPr>
        <p:spPr bwMode="auto">
          <a:xfrm>
            <a:off x="4511675" y="1858963"/>
            <a:ext cx="1628775" cy="179387"/>
          </a:xfrm>
          <a:custGeom>
            <a:avLst/>
            <a:gdLst>
              <a:gd name="T0" fmla="*/ 0 w 1026"/>
              <a:gd name="T1" fmla="*/ 2147483646 h 113"/>
              <a:gd name="T2" fmla="*/ 2147483646 w 1026"/>
              <a:gd name="T3" fmla="*/ 2147483646 h 113"/>
              <a:gd name="T4" fmla="*/ 2147483646 w 1026"/>
              <a:gd name="T5" fmla="*/ 2147483646 h 113"/>
              <a:gd name="T6" fmla="*/ 2147483646 w 1026"/>
              <a:gd name="T7" fmla="*/ 2147483646 h 113"/>
              <a:gd name="T8" fmla="*/ 2147483646 w 1026"/>
              <a:gd name="T9" fmla="*/ 2147483646 h 113"/>
              <a:gd name="T10" fmla="*/ 2147483646 w 1026"/>
              <a:gd name="T11" fmla="*/ 2147483646 h 113"/>
              <a:gd name="T12" fmla="*/ 2147483646 w 1026"/>
              <a:gd name="T13" fmla="*/ 2147483646 h 113"/>
              <a:gd name="T14" fmla="*/ 2147483646 w 1026"/>
              <a:gd name="T15" fmla="*/ 2147483646 h 113"/>
              <a:gd name="T16" fmla="*/ 2147483646 w 1026"/>
              <a:gd name="T17" fmla="*/ 2147483646 h 113"/>
              <a:gd name="T18" fmla="*/ 2147483646 w 1026"/>
              <a:gd name="T19" fmla="*/ 2147483646 h 113"/>
              <a:gd name="T20" fmla="*/ 2147483646 w 1026"/>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26" h="113">
                <a:moveTo>
                  <a:pt x="0" y="96"/>
                </a:moveTo>
                <a:cubicBezTo>
                  <a:pt x="41" y="70"/>
                  <a:pt x="82" y="45"/>
                  <a:pt x="126" y="30"/>
                </a:cubicBezTo>
                <a:cubicBezTo>
                  <a:pt x="170" y="15"/>
                  <a:pt x="222" y="7"/>
                  <a:pt x="264" y="6"/>
                </a:cubicBezTo>
                <a:cubicBezTo>
                  <a:pt x="306" y="5"/>
                  <a:pt x="341" y="12"/>
                  <a:pt x="378" y="24"/>
                </a:cubicBezTo>
                <a:cubicBezTo>
                  <a:pt x="415" y="36"/>
                  <a:pt x="456" y="64"/>
                  <a:pt x="486" y="78"/>
                </a:cubicBezTo>
                <a:cubicBezTo>
                  <a:pt x="516" y="92"/>
                  <a:pt x="524" y="103"/>
                  <a:pt x="558" y="108"/>
                </a:cubicBezTo>
                <a:cubicBezTo>
                  <a:pt x="592" y="113"/>
                  <a:pt x="649" y="112"/>
                  <a:pt x="690" y="108"/>
                </a:cubicBezTo>
                <a:cubicBezTo>
                  <a:pt x="731" y="104"/>
                  <a:pt x="773" y="93"/>
                  <a:pt x="804" y="84"/>
                </a:cubicBezTo>
                <a:cubicBezTo>
                  <a:pt x="835" y="75"/>
                  <a:pt x="853" y="65"/>
                  <a:pt x="876" y="54"/>
                </a:cubicBezTo>
                <a:cubicBezTo>
                  <a:pt x="899" y="43"/>
                  <a:pt x="917" y="27"/>
                  <a:pt x="942" y="18"/>
                </a:cubicBezTo>
                <a:cubicBezTo>
                  <a:pt x="967" y="9"/>
                  <a:pt x="996" y="4"/>
                  <a:pt x="102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66" name="Oval 24"/>
          <p:cNvSpPr>
            <a:spLocks noChangeArrowheads="1"/>
          </p:cNvSpPr>
          <p:nvPr/>
        </p:nvSpPr>
        <p:spPr bwMode="auto">
          <a:xfrm>
            <a:off x="6645275" y="3316288"/>
            <a:ext cx="685800" cy="609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67" name="Line 25"/>
          <p:cNvSpPr>
            <a:spLocks noChangeShapeType="1"/>
          </p:cNvSpPr>
          <p:nvPr/>
        </p:nvSpPr>
        <p:spPr bwMode="auto">
          <a:xfrm flipV="1">
            <a:off x="7026275" y="3087688"/>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68" name="Line 26"/>
          <p:cNvSpPr>
            <a:spLocks noChangeShapeType="1"/>
          </p:cNvSpPr>
          <p:nvPr/>
        </p:nvSpPr>
        <p:spPr bwMode="auto">
          <a:xfrm flipH="1">
            <a:off x="6416675" y="3087688"/>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69" name="Line 27"/>
          <p:cNvSpPr>
            <a:spLocks noChangeShapeType="1"/>
          </p:cNvSpPr>
          <p:nvPr/>
        </p:nvSpPr>
        <p:spPr bwMode="auto">
          <a:xfrm flipH="1">
            <a:off x="5854700" y="308768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70" name="Line 28"/>
          <p:cNvSpPr>
            <a:spLocks noChangeShapeType="1"/>
          </p:cNvSpPr>
          <p:nvPr/>
        </p:nvSpPr>
        <p:spPr bwMode="auto">
          <a:xfrm flipV="1">
            <a:off x="6950075" y="3163888"/>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71" name="Line 29"/>
          <p:cNvSpPr>
            <a:spLocks noChangeShapeType="1"/>
          </p:cNvSpPr>
          <p:nvPr/>
        </p:nvSpPr>
        <p:spPr bwMode="auto">
          <a:xfrm flipH="1">
            <a:off x="6416675" y="3163888"/>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72" name="Line 30"/>
          <p:cNvSpPr>
            <a:spLocks noChangeShapeType="1"/>
          </p:cNvSpPr>
          <p:nvPr/>
        </p:nvSpPr>
        <p:spPr bwMode="auto">
          <a:xfrm flipH="1">
            <a:off x="5807075" y="3163888"/>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73" name="Line 31"/>
          <p:cNvSpPr>
            <a:spLocks noChangeShapeType="1"/>
          </p:cNvSpPr>
          <p:nvPr/>
        </p:nvSpPr>
        <p:spPr bwMode="auto">
          <a:xfrm>
            <a:off x="5511800" y="2973388"/>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74" name="Line 32"/>
          <p:cNvSpPr>
            <a:spLocks noChangeShapeType="1"/>
          </p:cNvSpPr>
          <p:nvPr/>
        </p:nvSpPr>
        <p:spPr bwMode="auto">
          <a:xfrm>
            <a:off x="6283325" y="3802063"/>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75" name="Line 33"/>
          <p:cNvSpPr>
            <a:spLocks noChangeShapeType="1"/>
          </p:cNvSpPr>
          <p:nvPr/>
        </p:nvSpPr>
        <p:spPr bwMode="auto">
          <a:xfrm flipV="1">
            <a:off x="6969125" y="4011613"/>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76" name="Line 34"/>
          <p:cNvSpPr>
            <a:spLocks noChangeShapeType="1"/>
          </p:cNvSpPr>
          <p:nvPr/>
        </p:nvSpPr>
        <p:spPr bwMode="auto">
          <a:xfrm flipH="1">
            <a:off x="6511925" y="3116263"/>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77" name="AutoShape 35"/>
          <p:cNvSpPr>
            <a:spLocks noChangeArrowheads="1"/>
          </p:cNvSpPr>
          <p:nvPr/>
        </p:nvSpPr>
        <p:spPr bwMode="auto">
          <a:xfrm rot="5400000">
            <a:off x="5016500" y="2878138"/>
            <a:ext cx="533400" cy="914400"/>
          </a:xfrm>
          <a:prstGeom prst="flowChartDelay">
            <a:avLst/>
          </a:prstGeom>
          <a:solidFill>
            <a:srgbClr val="BFF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78" name="Rectangle 36"/>
          <p:cNvSpPr>
            <a:spLocks noChangeArrowheads="1"/>
          </p:cNvSpPr>
          <p:nvPr/>
        </p:nvSpPr>
        <p:spPr bwMode="auto">
          <a:xfrm>
            <a:off x="4816475" y="3068638"/>
            <a:ext cx="923925" cy="2857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79" name="Text Box 37"/>
          <p:cNvSpPr txBox="1">
            <a:spLocks noChangeArrowheads="1"/>
          </p:cNvSpPr>
          <p:nvPr/>
        </p:nvSpPr>
        <p:spPr bwMode="auto">
          <a:xfrm>
            <a:off x="2143125" y="5740400"/>
            <a:ext cx="137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Bottoms product</a:t>
            </a:r>
          </a:p>
        </p:txBody>
      </p:sp>
      <p:sp>
        <p:nvSpPr>
          <p:cNvPr id="82980" name="Text Box 38"/>
          <p:cNvSpPr txBox="1">
            <a:spLocks noChangeArrowheads="1"/>
          </p:cNvSpPr>
          <p:nvPr/>
        </p:nvSpPr>
        <p:spPr bwMode="auto">
          <a:xfrm>
            <a:off x="7178675" y="3925888"/>
            <a:ext cx="99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reboiler</a:t>
            </a:r>
          </a:p>
        </p:txBody>
      </p:sp>
      <p:sp>
        <p:nvSpPr>
          <p:cNvPr id="82981" name="Line 39"/>
          <p:cNvSpPr>
            <a:spLocks noChangeShapeType="1"/>
          </p:cNvSpPr>
          <p:nvPr/>
        </p:nvSpPr>
        <p:spPr bwMode="auto">
          <a:xfrm flipH="1">
            <a:off x="6492875" y="3621088"/>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82" name="AutoShape 40"/>
          <p:cNvSpPr>
            <a:spLocks noChangeArrowheads="1"/>
          </p:cNvSpPr>
          <p:nvPr/>
        </p:nvSpPr>
        <p:spPr bwMode="auto">
          <a:xfrm>
            <a:off x="5068888" y="2678113"/>
            <a:ext cx="471487" cy="152400"/>
          </a:xfrm>
          <a:prstGeom prst="roundRect">
            <a:avLst>
              <a:gd name="adj" fmla="val 16667"/>
            </a:avLst>
          </a:prstGeom>
          <a:solidFill>
            <a:srgbClr val="BFF3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83" name="Freeform 41"/>
          <p:cNvSpPr>
            <a:spLocks noEditPoints="1"/>
          </p:cNvSpPr>
          <p:nvPr/>
        </p:nvSpPr>
        <p:spPr bwMode="auto">
          <a:xfrm flipH="1">
            <a:off x="4048125" y="5546725"/>
            <a:ext cx="457200" cy="503238"/>
          </a:xfrm>
          <a:custGeom>
            <a:avLst/>
            <a:gdLst>
              <a:gd name="T0" fmla="*/ 0 w 576"/>
              <a:gd name="T1" fmla="*/ 2147483646 h 633"/>
              <a:gd name="T2" fmla="*/ 2147483646 w 576"/>
              <a:gd name="T3" fmla="*/ 2147483646 h 633"/>
              <a:gd name="T4" fmla="*/ 2147483646 w 576"/>
              <a:gd name="T5" fmla="*/ 2147483646 h 633"/>
              <a:gd name="T6" fmla="*/ 2147483646 w 576"/>
              <a:gd name="T7" fmla="*/ 2147483646 h 633"/>
              <a:gd name="T8" fmla="*/ 2147483646 w 576"/>
              <a:gd name="T9" fmla="*/ 2147483646 h 633"/>
              <a:gd name="T10" fmla="*/ 2147483646 w 576"/>
              <a:gd name="T11" fmla="*/ 2147483646 h 633"/>
              <a:gd name="T12" fmla="*/ 2147483646 w 576"/>
              <a:gd name="T13" fmla="*/ 2147483646 h 633"/>
              <a:gd name="T14" fmla="*/ 2147483646 w 576"/>
              <a:gd name="T15" fmla="*/ 2147483646 h 633"/>
              <a:gd name="T16" fmla="*/ 2147483646 w 576"/>
              <a:gd name="T17" fmla="*/ 2147483646 h 633"/>
              <a:gd name="T18" fmla="*/ 2147483646 w 576"/>
              <a:gd name="T19" fmla="*/ 2147483646 h 633"/>
              <a:gd name="T20" fmla="*/ 2147483646 w 576"/>
              <a:gd name="T21" fmla="*/ 0 h 633"/>
              <a:gd name="T22" fmla="*/ 2147483646 w 576"/>
              <a:gd name="T23" fmla="*/ 2147483646 h 633"/>
              <a:gd name="T24" fmla="*/ 2147483646 w 576"/>
              <a:gd name="T25" fmla="*/ 2147483646 h 633"/>
              <a:gd name="T26" fmla="*/ 2147483646 w 576"/>
              <a:gd name="T27" fmla="*/ 2147483646 h 633"/>
              <a:gd name="T28" fmla="*/ 2147483646 w 576"/>
              <a:gd name="T29" fmla="*/ 2147483646 h 633"/>
              <a:gd name="T30" fmla="*/ 2147483646 w 576"/>
              <a:gd name="T31" fmla="*/ 2147483646 h 633"/>
              <a:gd name="T32" fmla="*/ 2147483646 w 576"/>
              <a:gd name="T33" fmla="*/ 2147483646 h 633"/>
              <a:gd name="T34" fmla="*/ 2147483646 w 576"/>
              <a:gd name="T35" fmla="*/ 2147483646 h 633"/>
              <a:gd name="T36" fmla="*/ 2147483646 w 576"/>
              <a:gd name="T37" fmla="*/ 2147483646 h 633"/>
              <a:gd name="T38" fmla="*/ 2147483646 w 576"/>
              <a:gd name="T39" fmla="*/ 2147483646 h 633"/>
              <a:gd name="T40" fmla="*/ 2147483646 w 576"/>
              <a:gd name="T41" fmla="*/ 2147483646 h 633"/>
              <a:gd name="T42" fmla="*/ 2147483646 w 576"/>
              <a:gd name="T43" fmla="*/ 2147483646 h 633"/>
              <a:gd name="T44" fmla="*/ 2147483646 w 576"/>
              <a:gd name="T45" fmla="*/ 2147483646 h 633"/>
              <a:gd name="T46" fmla="*/ 2147483646 w 576"/>
              <a:gd name="T47" fmla="*/ 2147483646 h 633"/>
              <a:gd name="T48" fmla="*/ 2147483646 w 576"/>
              <a:gd name="T49" fmla="*/ 2147483646 h 633"/>
              <a:gd name="T50" fmla="*/ 2147483646 w 576"/>
              <a:gd name="T51" fmla="*/ 2147483646 h 633"/>
              <a:gd name="T52" fmla="*/ 2147483646 w 576"/>
              <a:gd name="T53" fmla="*/ 2147483646 h 633"/>
              <a:gd name="T54" fmla="*/ 2147483646 w 576"/>
              <a:gd name="T55" fmla="*/ 2147483646 h 633"/>
              <a:gd name="T56" fmla="*/ 2147483646 w 576"/>
              <a:gd name="T57" fmla="*/ 2147483646 h 633"/>
              <a:gd name="T58" fmla="*/ 2147483646 w 576"/>
              <a:gd name="T59" fmla="*/ 2147483646 h 633"/>
              <a:gd name="T60" fmla="*/ 2147483646 w 576"/>
              <a:gd name="T61" fmla="*/ 2147483646 h 633"/>
              <a:gd name="T62" fmla="*/ 2147483646 w 576"/>
              <a:gd name="T63" fmla="*/ 2147483646 h 633"/>
              <a:gd name="T64" fmla="*/ 2147483646 w 576"/>
              <a:gd name="T65" fmla="*/ 2147483646 h 633"/>
              <a:gd name="T66" fmla="*/ 2147483646 w 576"/>
              <a:gd name="T67" fmla="*/ 2147483646 h 633"/>
              <a:gd name="T68" fmla="*/ 2147483646 w 576"/>
              <a:gd name="T69" fmla="*/ 2147483646 h 633"/>
              <a:gd name="T70" fmla="*/ 2147483646 w 576"/>
              <a:gd name="T71" fmla="*/ 2147483646 h 633"/>
              <a:gd name="T72" fmla="*/ 2147483646 w 576"/>
              <a:gd name="T73" fmla="*/ 2147483646 h 633"/>
              <a:gd name="T74" fmla="*/ 2147483646 w 576"/>
              <a:gd name="T75" fmla="*/ 2147483646 h 633"/>
              <a:gd name="T76" fmla="*/ 2147483646 w 576"/>
              <a:gd name="T77" fmla="*/ 2147483646 h 633"/>
              <a:gd name="T78" fmla="*/ 2147483646 w 576"/>
              <a:gd name="T79" fmla="*/ 2147483646 h 633"/>
              <a:gd name="T80" fmla="*/ 0 w 576"/>
              <a:gd name="T81" fmla="*/ 2147483646 h 633"/>
              <a:gd name="T82" fmla="*/ 2147483646 w 576"/>
              <a:gd name="T83" fmla="*/ 2147483646 h 633"/>
              <a:gd name="T84" fmla="*/ 0 w 576"/>
              <a:gd name="T85" fmla="*/ 2147483646 h 633"/>
              <a:gd name="T86" fmla="*/ 2147483646 w 576"/>
              <a:gd name="T87" fmla="*/ 2147483646 h 633"/>
              <a:gd name="T88" fmla="*/ 2147483646 w 576"/>
              <a:gd name="T89" fmla="*/ 2147483646 h 633"/>
              <a:gd name="T90" fmla="*/ 2147483646 w 576"/>
              <a:gd name="T91" fmla="*/ 2147483646 h 633"/>
              <a:gd name="T92" fmla="*/ 2147483646 w 576"/>
              <a:gd name="T93" fmla="*/ 2147483646 h 633"/>
              <a:gd name="T94" fmla="*/ 2147483646 w 576"/>
              <a:gd name="T95" fmla="*/ 2147483646 h 633"/>
              <a:gd name="T96" fmla="*/ 2147483646 w 576"/>
              <a:gd name="T97" fmla="*/ 2147483646 h 633"/>
              <a:gd name="T98" fmla="*/ 2147483646 w 576"/>
              <a:gd name="T99" fmla="*/ 2147483646 h 633"/>
              <a:gd name="T100" fmla="*/ 2147483646 w 576"/>
              <a:gd name="T101" fmla="*/ 2147483646 h 633"/>
              <a:gd name="T102" fmla="*/ 2147483646 w 576"/>
              <a:gd name="T103" fmla="*/ 2147483646 h 6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 h="633">
                <a:moveTo>
                  <a:pt x="0" y="288"/>
                </a:moveTo>
                <a:lnTo>
                  <a:pt x="4" y="244"/>
                </a:lnTo>
                <a:lnTo>
                  <a:pt x="14" y="200"/>
                </a:lnTo>
                <a:lnTo>
                  <a:pt x="31" y="157"/>
                </a:lnTo>
                <a:lnTo>
                  <a:pt x="56" y="119"/>
                </a:lnTo>
                <a:lnTo>
                  <a:pt x="85" y="84"/>
                </a:lnTo>
                <a:lnTo>
                  <a:pt x="119" y="56"/>
                </a:lnTo>
                <a:lnTo>
                  <a:pt x="158" y="33"/>
                </a:lnTo>
                <a:lnTo>
                  <a:pt x="200" y="15"/>
                </a:lnTo>
                <a:lnTo>
                  <a:pt x="242" y="4"/>
                </a:lnTo>
                <a:lnTo>
                  <a:pt x="288" y="0"/>
                </a:lnTo>
                <a:lnTo>
                  <a:pt x="332" y="4"/>
                </a:lnTo>
                <a:lnTo>
                  <a:pt x="376" y="15"/>
                </a:lnTo>
                <a:lnTo>
                  <a:pt x="418" y="33"/>
                </a:lnTo>
                <a:lnTo>
                  <a:pt x="457" y="56"/>
                </a:lnTo>
                <a:lnTo>
                  <a:pt x="491" y="84"/>
                </a:lnTo>
                <a:lnTo>
                  <a:pt x="520" y="119"/>
                </a:lnTo>
                <a:lnTo>
                  <a:pt x="545" y="157"/>
                </a:lnTo>
                <a:lnTo>
                  <a:pt x="562" y="200"/>
                </a:lnTo>
                <a:lnTo>
                  <a:pt x="572" y="244"/>
                </a:lnTo>
                <a:lnTo>
                  <a:pt x="576" y="288"/>
                </a:lnTo>
                <a:lnTo>
                  <a:pt x="572" y="334"/>
                </a:lnTo>
                <a:lnTo>
                  <a:pt x="562" y="378"/>
                </a:lnTo>
                <a:lnTo>
                  <a:pt x="545" y="418"/>
                </a:lnTo>
                <a:lnTo>
                  <a:pt x="520" y="459"/>
                </a:lnTo>
                <a:lnTo>
                  <a:pt x="491" y="491"/>
                </a:lnTo>
                <a:lnTo>
                  <a:pt x="457" y="522"/>
                </a:lnTo>
                <a:lnTo>
                  <a:pt x="418" y="545"/>
                </a:lnTo>
                <a:lnTo>
                  <a:pt x="376" y="562"/>
                </a:lnTo>
                <a:lnTo>
                  <a:pt x="332" y="574"/>
                </a:lnTo>
                <a:lnTo>
                  <a:pt x="288" y="576"/>
                </a:lnTo>
                <a:lnTo>
                  <a:pt x="242" y="574"/>
                </a:lnTo>
                <a:lnTo>
                  <a:pt x="200" y="562"/>
                </a:lnTo>
                <a:lnTo>
                  <a:pt x="158" y="545"/>
                </a:lnTo>
                <a:lnTo>
                  <a:pt x="119" y="522"/>
                </a:lnTo>
                <a:lnTo>
                  <a:pt x="85" y="491"/>
                </a:lnTo>
                <a:lnTo>
                  <a:pt x="56" y="459"/>
                </a:lnTo>
                <a:lnTo>
                  <a:pt x="31" y="418"/>
                </a:lnTo>
                <a:lnTo>
                  <a:pt x="14" y="378"/>
                </a:lnTo>
                <a:lnTo>
                  <a:pt x="4" y="334"/>
                </a:lnTo>
                <a:lnTo>
                  <a:pt x="0" y="288"/>
                </a:lnTo>
                <a:close/>
                <a:moveTo>
                  <a:pt x="144" y="535"/>
                </a:moveTo>
                <a:lnTo>
                  <a:pt x="0" y="633"/>
                </a:lnTo>
                <a:lnTo>
                  <a:pt x="576" y="633"/>
                </a:lnTo>
                <a:lnTo>
                  <a:pt x="432" y="535"/>
                </a:lnTo>
                <a:lnTo>
                  <a:pt x="393" y="556"/>
                </a:lnTo>
                <a:lnTo>
                  <a:pt x="351" y="568"/>
                </a:lnTo>
                <a:lnTo>
                  <a:pt x="309" y="576"/>
                </a:lnTo>
                <a:lnTo>
                  <a:pt x="267" y="576"/>
                </a:lnTo>
                <a:lnTo>
                  <a:pt x="223" y="568"/>
                </a:lnTo>
                <a:lnTo>
                  <a:pt x="183" y="556"/>
                </a:lnTo>
                <a:lnTo>
                  <a:pt x="144" y="535"/>
                </a:lnTo>
                <a:close/>
              </a:path>
            </a:pathLst>
          </a:custGeom>
          <a:solidFill>
            <a:srgbClr val="FFFFFF"/>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84" name="Line 42"/>
          <p:cNvSpPr>
            <a:spLocks noChangeShapeType="1"/>
          </p:cNvSpPr>
          <p:nvPr/>
        </p:nvSpPr>
        <p:spPr bwMode="auto">
          <a:xfrm flipH="1" flipV="1">
            <a:off x="4337050" y="5776913"/>
            <a:ext cx="903288" cy="95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85" name="Freeform 43"/>
          <p:cNvSpPr>
            <a:spLocks/>
          </p:cNvSpPr>
          <p:nvPr/>
        </p:nvSpPr>
        <p:spPr bwMode="auto">
          <a:xfrm flipH="1">
            <a:off x="4276725" y="5740400"/>
            <a:ext cx="69850" cy="69850"/>
          </a:xfrm>
          <a:custGeom>
            <a:avLst/>
            <a:gdLst>
              <a:gd name="T0" fmla="*/ 0 w 88"/>
              <a:gd name="T1" fmla="*/ 0 h 88"/>
              <a:gd name="T2" fmla="*/ 2147483646 w 88"/>
              <a:gd name="T3" fmla="*/ 2147483646 h 88"/>
              <a:gd name="T4" fmla="*/ 0 w 88"/>
              <a:gd name="T5" fmla="*/ 2147483646 h 88"/>
              <a:gd name="T6" fmla="*/ 0 w 88"/>
              <a:gd name="T7" fmla="*/ 0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88">
                <a:moveTo>
                  <a:pt x="0" y="0"/>
                </a:moveTo>
                <a:lnTo>
                  <a:pt x="88" y="44"/>
                </a:lnTo>
                <a:lnTo>
                  <a:pt x="0" y="88"/>
                </a:lnTo>
                <a:lnTo>
                  <a:pt x="0" y="0"/>
                </a:lnTo>
                <a:close/>
              </a:path>
            </a:pathLst>
          </a:custGeom>
          <a:solidFill>
            <a:srgbClr val="000000"/>
          </a:solidFill>
          <a:ln w="19050" cmpd="sng">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86" name="Line 44"/>
          <p:cNvSpPr>
            <a:spLocks noChangeShapeType="1"/>
          </p:cNvSpPr>
          <p:nvPr/>
        </p:nvSpPr>
        <p:spPr bwMode="auto">
          <a:xfrm flipH="1">
            <a:off x="2614613" y="5548313"/>
            <a:ext cx="1644650"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87" name="Text Box 45"/>
          <p:cNvSpPr txBox="1">
            <a:spLocks noChangeArrowheads="1"/>
          </p:cNvSpPr>
          <p:nvPr/>
        </p:nvSpPr>
        <p:spPr bwMode="auto">
          <a:xfrm>
            <a:off x="3117850" y="4938713"/>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Centrifugal pump</a:t>
            </a:r>
          </a:p>
        </p:txBody>
      </p:sp>
      <p:sp>
        <p:nvSpPr>
          <p:cNvPr id="82988" name="Line 46"/>
          <p:cNvSpPr>
            <a:spLocks noChangeShapeType="1"/>
          </p:cNvSpPr>
          <p:nvPr/>
        </p:nvSpPr>
        <p:spPr bwMode="auto">
          <a:xfrm>
            <a:off x="5257800" y="3657600"/>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89" name="Line 47"/>
          <p:cNvSpPr>
            <a:spLocks noChangeShapeType="1"/>
          </p:cNvSpPr>
          <p:nvPr/>
        </p:nvSpPr>
        <p:spPr bwMode="auto">
          <a:xfrm>
            <a:off x="5334000" y="3657600"/>
            <a:ext cx="0" cy="213360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90" name="Text Box 48"/>
          <p:cNvSpPr txBox="1">
            <a:spLocks noChangeArrowheads="1"/>
          </p:cNvSpPr>
          <p:nvPr/>
        </p:nvSpPr>
        <p:spPr bwMode="auto">
          <a:xfrm>
            <a:off x="5715000" y="4876800"/>
            <a:ext cx="3048000" cy="13208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This liquid head increases the pressure at the inlet to the pump and prevents cavitation.</a:t>
            </a:r>
          </a:p>
        </p:txBody>
      </p:sp>
      <p:sp>
        <p:nvSpPr>
          <p:cNvPr id="82991" name="Line 49"/>
          <p:cNvSpPr>
            <a:spLocks noChangeShapeType="1"/>
          </p:cNvSpPr>
          <p:nvPr/>
        </p:nvSpPr>
        <p:spPr bwMode="auto">
          <a:xfrm flipH="1" flipV="1">
            <a:off x="5334000" y="4572000"/>
            <a:ext cx="381000" cy="3048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698" name="Text Box 50"/>
          <p:cNvSpPr txBox="1">
            <a:spLocks noChangeArrowheads="1"/>
          </p:cNvSpPr>
          <p:nvPr/>
        </p:nvSpPr>
        <p:spPr bwMode="auto">
          <a:xfrm>
            <a:off x="1447800" y="2057400"/>
            <a:ext cx="2667000" cy="26924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NPSHR</a:t>
            </a: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The manufacturer must define the minimum </a:t>
            </a:r>
            <a:r>
              <a:rPr kumimoji="0" lang="en-US" altLang="en-US" sz="20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net positive suction head required</a:t>
            </a: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 process engineer must design to provide it.  </a:t>
            </a: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NPSHA&gt;NPSHR</a:t>
            </a: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p:txBody>
      </p:sp>
      <p:sp>
        <p:nvSpPr>
          <p:cNvPr id="82993" name="Text Box 53"/>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sng" strike="noStrike" kern="1200" cap="none" spc="0" normalizeH="0" baseline="0" noProof="0">
                <a:ln>
                  <a:noFill/>
                </a:ln>
                <a:solidFill>
                  <a:srgbClr val="FF0000"/>
                </a:solidFill>
                <a:effectLst/>
                <a:uLnTx/>
                <a:uFillTx/>
                <a:latin typeface="Times New Roman" panose="02020603050405020304" pitchFamily="18" charset="0"/>
                <a:ea typeface="+mn-ea"/>
                <a:cs typeface="+mn-cs"/>
              </a:rPr>
              <a:t>Key Operability issues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 Operating window</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 Flexibility/</a:t>
            </a: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controllability </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 Reliability</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 Safety &amp; equipment protection</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 Efficiency &amp; profitability</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6. Operation during transitions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7. Dynamic Performance</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8. Monitoring &amp; diagnosis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9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94" name="Rectangle 54"/>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2996" name="Text Box 56"/>
          <p:cNvSpPr txBox="1">
            <a:spLocks noChangeArrowheads="1"/>
          </p:cNvSpPr>
          <p:nvPr/>
        </p:nvSpPr>
        <p:spPr bwMode="auto">
          <a:xfrm>
            <a:off x="4953000" y="62484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NPSHA</a:t>
            </a:r>
          </a:p>
        </p:txBody>
      </p:sp>
      <p:sp>
        <p:nvSpPr>
          <p:cNvPr id="82997" name="Line 57"/>
          <p:cNvSpPr>
            <a:spLocks noChangeShapeType="1"/>
          </p:cNvSpPr>
          <p:nvPr/>
        </p:nvSpPr>
        <p:spPr bwMode="auto">
          <a:xfrm flipH="1" flipV="1">
            <a:off x="4724400" y="5791200"/>
            <a:ext cx="381000" cy="457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4" name="TextBox 53"/>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Tree>
    <p:extLst>
      <p:ext uri="{BB962C8B-B14F-4D97-AF65-F5344CB8AC3E}">
        <p14:creationId xmlns:p14="http://schemas.microsoft.com/office/powerpoint/2010/main" val="3938119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98"/>
                                        </p:tgtEl>
                                        <p:attrNameLst>
                                          <p:attrName>style.visibility</p:attrName>
                                        </p:attrNameLst>
                                      </p:cBhvr>
                                      <p:to>
                                        <p:strVal val="visible"/>
                                      </p:to>
                                    </p:set>
                                    <p:anim calcmode="lin" valueType="num">
                                      <p:cBhvr additive="base">
                                        <p:cTn id="7" dur="500" fill="hold"/>
                                        <p:tgtEl>
                                          <p:spTgt spid="27698"/>
                                        </p:tgtEl>
                                        <p:attrNameLst>
                                          <p:attrName>ppt_x</p:attrName>
                                        </p:attrNameLst>
                                      </p:cBhvr>
                                      <p:tavLst>
                                        <p:tav tm="0">
                                          <p:val>
                                            <p:strVal val="#ppt_x"/>
                                          </p:val>
                                        </p:tav>
                                        <p:tav tm="100000">
                                          <p:val>
                                            <p:strVal val="#ppt_x"/>
                                          </p:val>
                                        </p:tav>
                                      </p:tavLst>
                                    </p:anim>
                                    <p:anim calcmode="lin" valueType="num">
                                      <p:cBhvr additive="base">
                                        <p:cTn id="8" dur="500" fill="hold"/>
                                        <p:tgtEl>
                                          <p:spTgt spid="276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98"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2"/>
          <p:cNvGrpSpPr>
            <a:grpSpLocks/>
          </p:cNvGrpSpPr>
          <p:nvPr/>
        </p:nvGrpSpPr>
        <p:grpSpPr bwMode="auto">
          <a:xfrm>
            <a:off x="1231900" y="1790700"/>
            <a:ext cx="3429000" cy="4724400"/>
            <a:chOff x="912" y="1200"/>
            <a:chExt cx="2160" cy="2976"/>
          </a:xfrm>
        </p:grpSpPr>
        <p:pic>
          <p:nvPicPr>
            <p:cNvPr id="85018" name="Picture 3" descr="mar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1248"/>
              <a:ext cx="1992"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9" name="Rectangle 4"/>
            <p:cNvSpPr>
              <a:spLocks noChangeArrowheads="1"/>
            </p:cNvSpPr>
            <p:nvPr/>
          </p:nvSpPr>
          <p:spPr bwMode="auto">
            <a:xfrm>
              <a:off x="912" y="1200"/>
              <a:ext cx="2160" cy="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84996" name="Text Box 8"/>
          <p:cNvSpPr txBox="1">
            <a:spLocks noChangeArrowheads="1"/>
          </p:cNvSpPr>
          <p:nvPr/>
        </p:nvSpPr>
        <p:spPr bwMode="auto">
          <a:xfrm>
            <a:off x="1524000" y="1066800"/>
            <a:ext cx="7239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Equipment</a:t>
            </a: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must function correctly within the operating window</a:t>
            </a:r>
          </a:p>
        </p:txBody>
      </p:sp>
      <p:sp>
        <p:nvSpPr>
          <p:cNvPr id="84997" name="Text Box 9"/>
          <p:cNvSpPr txBox="1">
            <a:spLocks noChangeArrowheads="1"/>
          </p:cNvSpPr>
          <p:nvPr/>
        </p:nvSpPr>
        <p:spPr bwMode="auto">
          <a:xfrm>
            <a:off x="5334000" y="1828800"/>
            <a:ext cx="2667000" cy="73977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NPSHR</a:t>
            </a: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The manufacturer must define the minimum </a:t>
            </a:r>
            <a:r>
              <a:rPr kumimoji="0" lang="en-US" altLang="en-US" sz="14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net positive suction head required</a:t>
            </a: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p:txBody>
      </p:sp>
      <p:sp>
        <p:nvSpPr>
          <p:cNvPr id="84998" name="Text Box 10"/>
          <p:cNvSpPr txBox="1">
            <a:spLocks noChangeArrowheads="1"/>
          </p:cNvSpPr>
          <p:nvPr/>
        </p:nvSpPr>
        <p:spPr bwMode="auto">
          <a:xfrm>
            <a:off x="2366963" y="6540500"/>
            <a:ext cx="563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From: Woods, D.R., Process Design and Engineering Practice, Prentice -Hall, 1995</a:t>
            </a:r>
          </a:p>
        </p:txBody>
      </p:sp>
      <p:sp>
        <p:nvSpPr>
          <p:cNvPr id="84999" name="Text Box 11"/>
          <p:cNvSpPr txBox="1">
            <a:spLocks noChangeArrowheads="1"/>
          </p:cNvSpPr>
          <p:nvPr/>
        </p:nvSpPr>
        <p:spPr bwMode="auto">
          <a:xfrm>
            <a:off x="5334000" y="2743200"/>
            <a:ext cx="2667000" cy="5270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 process engineer must design to provide it.  How?</a:t>
            </a:r>
          </a:p>
        </p:txBody>
      </p:sp>
      <p:grpSp>
        <p:nvGrpSpPr>
          <p:cNvPr id="28684" name="Group 12"/>
          <p:cNvGrpSpPr>
            <a:grpSpLocks/>
          </p:cNvGrpSpPr>
          <p:nvPr/>
        </p:nvGrpSpPr>
        <p:grpSpPr bwMode="auto">
          <a:xfrm>
            <a:off x="3124200" y="5105400"/>
            <a:ext cx="4876800" cy="952500"/>
            <a:chOff x="1968" y="3216"/>
            <a:chExt cx="3072" cy="600"/>
          </a:xfrm>
        </p:grpSpPr>
        <p:sp>
          <p:nvSpPr>
            <p:cNvPr id="85016" name="Text Box 13"/>
            <p:cNvSpPr txBox="1">
              <a:spLocks noChangeArrowheads="1"/>
            </p:cNvSpPr>
            <p:nvPr/>
          </p:nvSpPr>
          <p:spPr bwMode="auto">
            <a:xfrm>
              <a:off x="3360" y="3216"/>
              <a:ext cx="1680" cy="600"/>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This is issue when liquid is at (near) its bubble point.  Give examples when this is the situation in chemical processes.</a:t>
              </a:r>
            </a:p>
          </p:txBody>
        </p:sp>
        <p:sp>
          <p:nvSpPr>
            <p:cNvPr id="85017" name="Line 14"/>
            <p:cNvSpPr>
              <a:spLocks noChangeShapeType="1"/>
            </p:cNvSpPr>
            <p:nvPr/>
          </p:nvSpPr>
          <p:spPr bwMode="auto">
            <a:xfrm flipH="1">
              <a:off x="1968" y="3332"/>
              <a:ext cx="139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85001" name="Rectangle 15"/>
          <p:cNvSpPr>
            <a:spLocks noChangeArrowheads="1"/>
          </p:cNvSpPr>
          <p:nvPr/>
        </p:nvSpPr>
        <p:spPr bwMode="auto">
          <a:xfrm>
            <a:off x="1828800" y="5181600"/>
            <a:ext cx="762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02" name="Line 16"/>
          <p:cNvSpPr>
            <a:spLocks noChangeShapeType="1"/>
          </p:cNvSpPr>
          <p:nvPr/>
        </p:nvSpPr>
        <p:spPr bwMode="auto">
          <a:xfrm flipV="1">
            <a:off x="1600200" y="5283200"/>
            <a:ext cx="361950" cy="127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89" name="Text Box 17"/>
          <p:cNvSpPr txBox="1">
            <a:spLocks noChangeArrowheads="1"/>
          </p:cNvSpPr>
          <p:nvPr/>
        </p:nvSpPr>
        <p:spPr bwMode="auto">
          <a:xfrm>
            <a:off x="5334000" y="3505200"/>
            <a:ext cx="2667000" cy="13779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5888" indent="-11588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15888" marR="0" lvl="0" indent="-115888" algn="l" defTabSz="914400" rtl="0" eaLnBrk="0" fontAlgn="base" latinLnBrk="0" hangingPunct="0">
              <a:lnSpc>
                <a:spcPct val="100000"/>
              </a:lnSpc>
              <a:spcBef>
                <a:spcPct val="50000"/>
              </a:spcBef>
              <a:spcAft>
                <a:spcPct val="0"/>
              </a:spcAft>
              <a:buClrTx/>
              <a:buSzTx/>
              <a:buFontTx/>
              <a:buChar char="•"/>
              <a:tabLst/>
              <a:defRPr/>
            </a:pP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Elevate the liquid above the pump (two ways)</a:t>
            </a:r>
          </a:p>
          <a:p>
            <a:pPr marL="115888" marR="0" lvl="0" indent="-115888" algn="l" defTabSz="914400" rtl="0" eaLnBrk="0" fontAlgn="base" latinLnBrk="0" hangingPunct="0">
              <a:lnSpc>
                <a:spcPct val="100000"/>
              </a:lnSpc>
              <a:spcBef>
                <a:spcPct val="50000"/>
              </a:spcBef>
              <a:spcAft>
                <a:spcPct val="0"/>
              </a:spcAft>
              <a:buClrTx/>
              <a:buSzTx/>
              <a:buFontTx/>
              <a:buChar char="•"/>
              <a:tabLst/>
              <a:defRPr/>
            </a:pP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Reduce friction losses</a:t>
            </a:r>
          </a:p>
          <a:p>
            <a:pPr marL="115888" marR="0" lvl="0" indent="-115888" algn="l" defTabSz="914400" rtl="0" eaLnBrk="0" fontAlgn="base" latinLnBrk="0" hangingPunct="0">
              <a:lnSpc>
                <a:spcPct val="100000"/>
              </a:lnSpc>
              <a:spcBef>
                <a:spcPct val="50000"/>
              </a:spcBef>
              <a:spcAft>
                <a:spcPct val="0"/>
              </a:spcAft>
              <a:buClrTx/>
              <a:buSzTx/>
              <a:buFontTx/>
              <a:buChar char="•"/>
              <a:tabLst/>
              <a:defRPr/>
            </a:pP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Subcool the liquid (careful of added pressure drop)</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04" name="Rectangle 18"/>
          <p:cNvSpPr>
            <a:spLocks noChangeArrowheads="1"/>
          </p:cNvSpPr>
          <p:nvPr/>
        </p:nvSpPr>
        <p:spPr bwMode="auto">
          <a:xfrm>
            <a:off x="2424113" y="4876800"/>
            <a:ext cx="762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05" name="Rectangle 19"/>
          <p:cNvSpPr>
            <a:spLocks noChangeArrowheads="1"/>
          </p:cNvSpPr>
          <p:nvPr/>
        </p:nvSpPr>
        <p:spPr bwMode="auto">
          <a:xfrm>
            <a:off x="2362200" y="5334000"/>
            <a:ext cx="762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06" name="Rectangle 20"/>
          <p:cNvSpPr>
            <a:spLocks noChangeArrowheads="1"/>
          </p:cNvSpPr>
          <p:nvPr/>
        </p:nvSpPr>
        <p:spPr bwMode="auto">
          <a:xfrm>
            <a:off x="2286000" y="5592763"/>
            <a:ext cx="609600" cy="7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07" name="Line 21"/>
          <p:cNvSpPr>
            <a:spLocks noChangeShapeType="1"/>
          </p:cNvSpPr>
          <p:nvPr/>
        </p:nvSpPr>
        <p:spPr bwMode="auto">
          <a:xfrm>
            <a:off x="2681288" y="5300663"/>
            <a:ext cx="0" cy="304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08" name="Line 22"/>
          <p:cNvSpPr>
            <a:spLocks noChangeShapeType="1"/>
          </p:cNvSpPr>
          <p:nvPr/>
        </p:nvSpPr>
        <p:spPr bwMode="auto">
          <a:xfrm flipH="1" flipV="1">
            <a:off x="2681288" y="54102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09" name="Rectangle 23"/>
          <p:cNvSpPr>
            <a:spLocks noChangeArrowheads="1"/>
          </p:cNvSpPr>
          <p:nvPr/>
        </p:nvSpPr>
        <p:spPr bwMode="auto">
          <a:xfrm>
            <a:off x="3581400" y="4267200"/>
            <a:ext cx="1219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10" name="Rectangle 24"/>
          <p:cNvSpPr>
            <a:spLocks noChangeArrowheads="1"/>
          </p:cNvSpPr>
          <p:nvPr/>
        </p:nvSpPr>
        <p:spPr bwMode="auto">
          <a:xfrm>
            <a:off x="3673475" y="5410200"/>
            <a:ext cx="1355725" cy="11128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11" name="Rectangle 25"/>
          <p:cNvSpPr>
            <a:spLocks noChangeArrowheads="1"/>
          </p:cNvSpPr>
          <p:nvPr/>
        </p:nvSpPr>
        <p:spPr bwMode="auto">
          <a:xfrm>
            <a:off x="3429000" y="1905000"/>
            <a:ext cx="16764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12" name="Rectangle 26"/>
          <p:cNvSpPr>
            <a:spLocks noChangeArrowheads="1"/>
          </p:cNvSpPr>
          <p:nvPr/>
        </p:nvSpPr>
        <p:spPr bwMode="auto">
          <a:xfrm>
            <a:off x="1295400" y="3886200"/>
            <a:ext cx="4572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13" name="Text Box 29"/>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sng" strike="noStrike" kern="1200" cap="none" spc="0" normalizeH="0" baseline="0" noProof="0">
                <a:ln>
                  <a:noFill/>
                </a:ln>
                <a:solidFill>
                  <a:srgbClr val="FF0000"/>
                </a:solidFill>
                <a:effectLst/>
                <a:uLnTx/>
                <a:uFillTx/>
                <a:latin typeface="Times New Roman" panose="02020603050405020304" pitchFamily="18" charset="0"/>
                <a:ea typeface="+mn-ea"/>
                <a:cs typeface="+mn-cs"/>
              </a:rPr>
              <a:t>Key Operability issues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 Operating window</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 Flexibility/</a:t>
            </a: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controllability </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 Reliability</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 Safety &amp; equipment protection</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 Efficiency &amp; profitability</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6. Operation during transitions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7. Dynamic Performance</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8. Monitoring &amp; diagnosis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9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5014" name="Rectangle 30"/>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 name="TextBox 27"/>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Tree>
    <p:extLst>
      <p:ext uri="{BB962C8B-B14F-4D97-AF65-F5344CB8AC3E}">
        <p14:creationId xmlns:p14="http://schemas.microsoft.com/office/powerpoint/2010/main" val="645492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689"/>
                                        </p:tgtEl>
                                        <p:attrNameLst>
                                          <p:attrName>style.visibility</p:attrName>
                                        </p:attrNameLst>
                                      </p:cBhvr>
                                      <p:to>
                                        <p:strVal val="visible"/>
                                      </p:to>
                                    </p:set>
                                    <p:anim calcmode="lin" valueType="num">
                                      <p:cBhvr additive="base">
                                        <p:cTn id="7" dur="500" fill="hold"/>
                                        <p:tgtEl>
                                          <p:spTgt spid="28689"/>
                                        </p:tgtEl>
                                        <p:attrNameLst>
                                          <p:attrName>ppt_x</p:attrName>
                                        </p:attrNameLst>
                                      </p:cBhvr>
                                      <p:tavLst>
                                        <p:tav tm="0">
                                          <p:val>
                                            <p:strVal val="1+#ppt_w/2"/>
                                          </p:val>
                                        </p:tav>
                                        <p:tav tm="100000">
                                          <p:val>
                                            <p:strVal val="#ppt_x"/>
                                          </p:val>
                                        </p:tav>
                                      </p:tavLst>
                                    </p:anim>
                                    <p:anim calcmode="lin" valueType="num">
                                      <p:cBhvr additive="base">
                                        <p:cTn id="8" dur="500" fill="hold"/>
                                        <p:tgtEl>
                                          <p:spTgt spid="2868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8684"/>
                                        </p:tgtEl>
                                        <p:attrNameLst>
                                          <p:attrName>style.visibility</p:attrName>
                                        </p:attrNameLst>
                                      </p:cBhvr>
                                      <p:to>
                                        <p:strVal val="visible"/>
                                      </p:to>
                                    </p:set>
                                    <p:anim calcmode="lin" valueType="num">
                                      <p:cBhvr additive="base">
                                        <p:cTn id="13" dur="500" fill="hold"/>
                                        <p:tgtEl>
                                          <p:spTgt spid="28684"/>
                                        </p:tgtEl>
                                        <p:attrNameLst>
                                          <p:attrName>ppt_x</p:attrName>
                                        </p:attrNameLst>
                                      </p:cBhvr>
                                      <p:tavLst>
                                        <p:tav tm="0">
                                          <p:val>
                                            <p:strVal val="1+#ppt_w/2"/>
                                          </p:val>
                                        </p:tav>
                                        <p:tav tm="100000">
                                          <p:val>
                                            <p:strVal val="#ppt_x"/>
                                          </p:val>
                                        </p:tav>
                                      </p:tavLst>
                                    </p:anim>
                                    <p:anim calcmode="lin" valueType="num">
                                      <p:cBhvr additive="base">
                                        <p:cTn id="14" dur="500" fill="hold"/>
                                        <p:tgtEl>
                                          <p:spTgt spid="286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9"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5"/>
          <p:cNvSpPr txBox="1">
            <a:spLocks noChangeArrowheads="1"/>
          </p:cNvSpPr>
          <p:nvPr/>
        </p:nvSpPr>
        <p:spPr bwMode="auto">
          <a:xfrm>
            <a:off x="1524000" y="1066800"/>
            <a:ext cx="7239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effectLst/>
                <a:uLnTx/>
                <a:uFillTx/>
                <a:latin typeface="Times New Roman" panose="02020603050405020304" pitchFamily="18" charset="0"/>
                <a:ea typeface="+mn-ea"/>
                <a:cs typeface="+mn-cs"/>
              </a:rPr>
              <a:t>Equipment </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must function correctly within the operating window</a:t>
            </a:r>
          </a:p>
        </p:txBody>
      </p:sp>
      <p:sp>
        <p:nvSpPr>
          <p:cNvPr id="87044" name="Text Box 6"/>
          <p:cNvSpPr txBox="1">
            <a:spLocks noChangeArrowheads="1"/>
          </p:cNvSpPr>
          <p:nvPr/>
        </p:nvSpPr>
        <p:spPr bwMode="auto">
          <a:xfrm>
            <a:off x="1314450" y="6457950"/>
            <a:ext cx="7467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From: Woods, D.R., Process Design and Engineering Practice, Prentice -Hall, 1995</a:t>
            </a:r>
          </a:p>
        </p:txBody>
      </p:sp>
      <p:sp>
        <p:nvSpPr>
          <p:cNvPr id="87045" name="Text Box 7"/>
          <p:cNvSpPr txBox="1">
            <a:spLocks noChangeArrowheads="1"/>
          </p:cNvSpPr>
          <p:nvPr/>
        </p:nvSpPr>
        <p:spPr bwMode="auto">
          <a:xfrm>
            <a:off x="1981200" y="1981200"/>
            <a:ext cx="6477000" cy="527050"/>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This is issue when liquid is at (near) its bubble point.  Give examples when this is the situation in chemical processes.</a:t>
            </a:r>
          </a:p>
        </p:txBody>
      </p:sp>
      <p:grpSp>
        <p:nvGrpSpPr>
          <p:cNvPr id="87046" name="Group 8"/>
          <p:cNvGrpSpPr>
            <a:grpSpLocks/>
          </p:cNvGrpSpPr>
          <p:nvPr/>
        </p:nvGrpSpPr>
        <p:grpSpPr bwMode="auto">
          <a:xfrm>
            <a:off x="1676400" y="3048000"/>
            <a:ext cx="2070100" cy="3162300"/>
            <a:chOff x="776" y="1128"/>
            <a:chExt cx="2160" cy="2976"/>
          </a:xfrm>
        </p:grpSpPr>
        <p:grpSp>
          <p:nvGrpSpPr>
            <p:cNvPr id="87054" name="Group 9"/>
            <p:cNvGrpSpPr>
              <a:grpSpLocks/>
            </p:cNvGrpSpPr>
            <p:nvPr/>
          </p:nvGrpSpPr>
          <p:grpSpPr bwMode="auto">
            <a:xfrm>
              <a:off x="776" y="1128"/>
              <a:ext cx="2160" cy="2976"/>
              <a:chOff x="912" y="1200"/>
              <a:chExt cx="2160" cy="2976"/>
            </a:xfrm>
          </p:grpSpPr>
          <p:pic>
            <p:nvPicPr>
              <p:cNvPr id="87062" name="Picture 10" descr="mar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1248"/>
                <a:ext cx="1992"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63" name="Rectangle 11"/>
              <p:cNvSpPr>
                <a:spLocks noChangeArrowheads="1"/>
              </p:cNvSpPr>
              <p:nvPr/>
            </p:nvSpPr>
            <p:spPr bwMode="auto">
              <a:xfrm>
                <a:off x="912" y="1200"/>
                <a:ext cx="2160" cy="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87055" name="Rectangle 12"/>
            <p:cNvSpPr>
              <a:spLocks noChangeArrowheads="1"/>
            </p:cNvSpPr>
            <p:nvPr/>
          </p:nvSpPr>
          <p:spPr bwMode="auto">
            <a:xfrm>
              <a:off x="1152" y="3264"/>
              <a:ext cx="48" cy="3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056" name="Line 13"/>
            <p:cNvSpPr>
              <a:spLocks noChangeShapeType="1"/>
            </p:cNvSpPr>
            <p:nvPr/>
          </p:nvSpPr>
          <p:spPr bwMode="auto">
            <a:xfrm flipV="1">
              <a:off x="1008" y="3328"/>
              <a:ext cx="228" cy="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057" name="Rectangle 14"/>
            <p:cNvSpPr>
              <a:spLocks noChangeArrowheads="1"/>
            </p:cNvSpPr>
            <p:nvPr/>
          </p:nvSpPr>
          <p:spPr bwMode="auto">
            <a:xfrm>
              <a:off x="1527" y="3072"/>
              <a:ext cx="4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058" name="Rectangle 15"/>
            <p:cNvSpPr>
              <a:spLocks noChangeArrowheads="1"/>
            </p:cNvSpPr>
            <p:nvPr/>
          </p:nvSpPr>
          <p:spPr bwMode="auto">
            <a:xfrm>
              <a:off x="1488" y="3360"/>
              <a:ext cx="4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059" name="Rectangle 16"/>
            <p:cNvSpPr>
              <a:spLocks noChangeArrowheads="1"/>
            </p:cNvSpPr>
            <p:nvPr/>
          </p:nvSpPr>
          <p:spPr bwMode="auto">
            <a:xfrm>
              <a:off x="1440" y="3523"/>
              <a:ext cx="384"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060" name="Line 17"/>
            <p:cNvSpPr>
              <a:spLocks noChangeShapeType="1"/>
            </p:cNvSpPr>
            <p:nvPr/>
          </p:nvSpPr>
          <p:spPr bwMode="auto">
            <a:xfrm>
              <a:off x="1689" y="3339"/>
              <a:ext cx="0" cy="19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061" name="Line 18"/>
            <p:cNvSpPr>
              <a:spLocks noChangeShapeType="1"/>
            </p:cNvSpPr>
            <p:nvPr/>
          </p:nvSpPr>
          <p:spPr bwMode="auto">
            <a:xfrm flipH="1" flipV="1">
              <a:off x="1689" y="3408"/>
              <a:ext cx="192"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87047" name="Line 19"/>
          <p:cNvSpPr>
            <a:spLocks noChangeShapeType="1"/>
          </p:cNvSpPr>
          <p:nvPr/>
        </p:nvSpPr>
        <p:spPr bwMode="auto">
          <a:xfrm flipH="1">
            <a:off x="1371600" y="2286000"/>
            <a:ext cx="533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048" name="Line 20"/>
          <p:cNvSpPr>
            <a:spLocks noChangeShapeType="1"/>
          </p:cNvSpPr>
          <p:nvPr/>
        </p:nvSpPr>
        <p:spPr bwMode="auto">
          <a:xfrm>
            <a:off x="1371600" y="2286000"/>
            <a:ext cx="0" cy="1828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049" name="Line 21"/>
          <p:cNvSpPr>
            <a:spLocks noChangeShapeType="1"/>
          </p:cNvSpPr>
          <p:nvPr/>
        </p:nvSpPr>
        <p:spPr bwMode="auto">
          <a:xfrm>
            <a:off x="1371600" y="4114800"/>
            <a:ext cx="685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050" name="Text Box 22"/>
          <p:cNvSpPr txBox="1">
            <a:spLocks noChangeArrowheads="1"/>
          </p:cNvSpPr>
          <p:nvPr/>
        </p:nvSpPr>
        <p:spPr bwMode="auto">
          <a:xfrm>
            <a:off x="3886200" y="2895600"/>
            <a:ext cx="4856163" cy="333057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30188" marR="0" lvl="0" indent="-230188" algn="l"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We deal with liquids at their bubble points often, for example,</a:t>
            </a:r>
          </a:p>
          <a:p>
            <a:pPr marL="230188" marR="0" lvl="0" indent="-230188" algn="l"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230188" marR="0" lvl="0" indent="-230188" algn="l" defTabSz="914400" rtl="0" eaLnBrk="0" fontAlgn="base" latinLnBrk="0" hangingPunct="0">
              <a:lnSpc>
                <a:spcPct val="100000"/>
              </a:lnSpc>
              <a:spcBef>
                <a:spcPct val="0"/>
              </a:spcBef>
              <a:spcAft>
                <a:spcPct val="0"/>
              </a:spcAft>
              <a:buClrTx/>
              <a:buSzTx/>
              <a:buFontTx/>
              <a:buChar char="•"/>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Distillation/stripper bottoms</a:t>
            </a:r>
          </a:p>
          <a:p>
            <a:pPr marL="230188" marR="0" lvl="0" indent="-230188" algn="l" defTabSz="914400" rtl="0" eaLnBrk="0" fontAlgn="base" latinLnBrk="0" hangingPunct="0">
              <a:lnSpc>
                <a:spcPct val="100000"/>
              </a:lnSpc>
              <a:spcBef>
                <a:spcPct val="0"/>
              </a:spcBef>
              <a:spcAft>
                <a:spcPct val="0"/>
              </a:spcAft>
              <a:buClrTx/>
              <a:buSzTx/>
              <a:buFontTx/>
              <a:buChar char="•"/>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Distillation/absorber condensers and</a:t>
            </a:r>
          </a:p>
          <a:p>
            <a:pPr marL="230188" marR="0" lvl="0" indent="-230188"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OH drums</a:t>
            </a:r>
          </a:p>
          <a:p>
            <a:pPr marL="230188" marR="0" lvl="0" indent="-230188" algn="l" defTabSz="914400" rtl="0" eaLnBrk="0" fontAlgn="base" latinLnBrk="0" hangingPunct="0">
              <a:lnSpc>
                <a:spcPct val="100000"/>
              </a:lnSpc>
              <a:spcBef>
                <a:spcPct val="0"/>
              </a:spcBef>
              <a:spcAft>
                <a:spcPct val="0"/>
              </a:spcAft>
              <a:buClrTx/>
              <a:buSzTx/>
              <a:buFontTx/>
              <a:buChar char="•"/>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Flash drums</a:t>
            </a:r>
          </a:p>
          <a:p>
            <a:pPr marL="230188" marR="0" lvl="0" indent="-230188" algn="l" defTabSz="914400" rtl="0" eaLnBrk="0" fontAlgn="base" latinLnBrk="0" hangingPunct="0">
              <a:lnSpc>
                <a:spcPct val="100000"/>
              </a:lnSpc>
              <a:spcBef>
                <a:spcPct val="0"/>
              </a:spcBef>
              <a:spcAft>
                <a:spcPct val="0"/>
              </a:spcAft>
              <a:buClrTx/>
              <a:buSzTx/>
              <a:buFontTx/>
              <a:buChar char="•"/>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Concentration by boiling</a:t>
            </a:r>
          </a:p>
          <a:p>
            <a:pPr marL="230188" marR="0" lvl="0" indent="-230188" algn="l" defTabSz="914400" rtl="0" eaLnBrk="0" fontAlgn="base" latinLnBrk="0" hangingPunct="0">
              <a:lnSpc>
                <a:spcPct val="100000"/>
              </a:lnSpc>
              <a:spcBef>
                <a:spcPct val="0"/>
              </a:spcBef>
              <a:spcAft>
                <a:spcPct val="0"/>
              </a:spcAft>
              <a:buClrTx/>
              <a:buSzTx/>
              <a:buFontTx/>
              <a:buChar char="•"/>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Vapor compression refrigeration </a:t>
            </a:r>
          </a:p>
          <a:p>
            <a:pPr marL="230188" marR="0" lvl="0" indent="-230188" algn="l" defTabSz="914400" rtl="0" eaLnBrk="0" fontAlgn="base" latinLnBrk="0" hangingPunct="0">
              <a:lnSpc>
                <a:spcPct val="100000"/>
              </a:lnSpc>
              <a:spcBef>
                <a:spcPct val="0"/>
              </a:spcBef>
              <a:spcAft>
                <a:spcPct val="0"/>
              </a:spcAft>
              <a:buClrTx/>
              <a:buSzTx/>
              <a:buFontTx/>
              <a:buChar char="•"/>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Reactor cooling by solvent vaporization</a:t>
            </a:r>
          </a:p>
        </p:txBody>
      </p:sp>
      <p:sp>
        <p:nvSpPr>
          <p:cNvPr id="87051" name="Text Box 25"/>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sng" strike="noStrike" kern="1200" cap="none" spc="0" normalizeH="0" baseline="0" noProof="0">
                <a:ln>
                  <a:noFill/>
                </a:ln>
                <a:solidFill>
                  <a:srgbClr val="FF0000"/>
                </a:solidFill>
                <a:effectLst/>
                <a:uLnTx/>
                <a:uFillTx/>
                <a:latin typeface="Times New Roman" panose="02020603050405020304" pitchFamily="18" charset="0"/>
                <a:ea typeface="+mn-ea"/>
                <a:cs typeface="+mn-cs"/>
              </a:rPr>
              <a:t>Key Operability issues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 Operating window</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 Flexibility/</a:t>
            </a: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controllability </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 Reliability</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 Safety &amp; equipment protection</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 Efficiency &amp; profitability</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6. Operation during transitions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7. Dynamic Performance</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176213" marR="0" lvl="0" indent="-176213" algn="l" defTabSz="914400" rtl="0" eaLnBrk="0" fontAlgn="base" latinLnBrk="0" hangingPunct="0">
              <a:lnSpc>
                <a:spcPct val="100000"/>
              </a:lnSpc>
              <a:spcBef>
                <a:spcPct val="5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8. Monitoring &amp; diagnosis</a:t>
            </a:r>
          </a:p>
          <a:p>
            <a:pPr marL="176213" marR="0" lvl="0" indent="-176213" algn="l" defTabSz="914400" rtl="0" eaLnBrk="0" fontAlgn="base" latinLnBrk="0" hangingPunct="0">
              <a:lnSpc>
                <a:spcPct val="100000"/>
              </a:lnSpc>
              <a:spcBef>
                <a:spcPct val="50000"/>
              </a:spcBef>
              <a:spcAft>
                <a:spcPct val="0"/>
              </a:spcAft>
              <a:buClrTx/>
              <a:buSzTx/>
              <a:buFontTx/>
              <a:buNone/>
              <a:tabLst/>
              <a:defRPr/>
            </a:pPr>
            <a:endParaRPr kumimoji="0" lang="en-US" altLang="en-US" sz="9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7052" name="Rectangle 26"/>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 name="TextBox 23"/>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Tree>
    <p:extLst>
      <p:ext uri="{BB962C8B-B14F-4D97-AF65-F5344CB8AC3E}">
        <p14:creationId xmlns:p14="http://schemas.microsoft.com/office/powerpoint/2010/main" val="9462787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 y="0"/>
            <a:ext cx="9144000"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23" name="TextBox 22"/>
          <p:cNvSpPr txBox="1"/>
          <p:nvPr/>
        </p:nvSpPr>
        <p:spPr>
          <a:xfrm>
            <a:off x="2" y="768350"/>
            <a:ext cx="9067798" cy="461665"/>
          </a:xfrm>
          <a:prstGeom prst="rect">
            <a:avLst/>
          </a:prstGeom>
          <a:noFill/>
        </p:spPr>
        <p:txBody>
          <a:bodyPr wrap="square" rtlCol="0">
            <a:spAutoFit/>
          </a:bodyPr>
          <a:lstStyle/>
          <a:p>
            <a:pPr algn="ctr"/>
            <a:r>
              <a:rPr lang="en-US" b="1" dirty="0" smtClean="0">
                <a:latin typeface="Calibri" panose="020F0502020204030204" pitchFamily="34" charset="0"/>
              </a:rPr>
              <a:t>Workshop 4 </a:t>
            </a:r>
            <a:endParaRPr lang="en-US" b="1" dirty="0">
              <a:latin typeface="Calibri" panose="020F0502020204030204" pitchFamily="34" charset="0"/>
            </a:endParaRPr>
          </a:p>
        </p:txBody>
      </p:sp>
      <p:sp>
        <p:nvSpPr>
          <p:cNvPr id="37" name="TextBox 36"/>
          <p:cNvSpPr txBox="1"/>
          <p:nvPr/>
        </p:nvSpPr>
        <p:spPr>
          <a:xfrm>
            <a:off x="6950521" y="4308942"/>
            <a:ext cx="1879011" cy="523220"/>
          </a:xfrm>
          <a:prstGeom prst="rect">
            <a:avLst/>
          </a:prstGeom>
          <a:noFill/>
        </p:spPr>
        <p:txBody>
          <a:bodyPr wrap="square" rtlCol="0">
            <a:spAutoFit/>
          </a:bodyPr>
          <a:lstStyle/>
          <a:p>
            <a:pPr algn="ctr" eaLnBrk="1" fontAlgn="auto" hangingPunct="1">
              <a:spcBef>
                <a:spcPts val="0"/>
              </a:spcBef>
              <a:spcAft>
                <a:spcPts val="0"/>
              </a:spcAft>
              <a:defRPr/>
            </a:pPr>
            <a:r>
              <a:rPr lang="en-US" sz="1400" b="1" kern="0" dirty="0" smtClean="0">
                <a:solidFill>
                  <a:srgbClr val="000000"/>
                </a:solidFill>
                <a:latin typeface="Calibri" panose="020F0502020204030204"/>
              </a:rPr>
              <a:t>Output controlled variables</a:t>
            </a:r>
          </a:p>
        </p:txBody>
      </p:sp>
      <p:sp>
        <p:nvSpPr>
          <p:cNvPr id="44" name="Oval 43"/>
          <p:cNvSpPr/>
          <p:nvPr/>
        </p:nvSpPr>
        <p:spPr>
          <a:xfrm>
            <a:off x="7811541" y="5346956"/>
            <a:ext cx="78486" cy="68912"/>
          </a:xfrm>
          <a:prstGeom prst="ellipse">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5" name="Rectangular Callout 44"/>
          <p:cNvSpPr/>
          <p:nvPr/>
        </p:nvSpPr>
        <p:spPr>
          <a:xfrm>
            <a:off x="7890027" y="6188210"/>
            <a:ext cx="914400" cy="323611"/>
          </a:xfrm>
          <a:prstGeom prst="wedgeRectCallout">
            <a:avLst>
              <a:gd name="adj1" fmla="val -49833"/>
              <a:gd name="adj2" fmla="val -266737"/>
            </a:avLst>
          </a:prstGeom>
          <a:solidFill>
            <a:sysClr val="window" lastClr="FFFFFF">
              <a:lumMod val="95000"/>
            </a:sysClr>
          </a:solidFill>
          <a:ln w="12700" cap="flat" cmpd="sng" algn="ctr">
            <a:solidFill>
              <a:srgbClr val="0070C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rPr>
              <a:t>Design</a:t>
            </a:r>
          </a:p>
        </p:txBody>
      </p:sp>
      <p:grpSp>
        <p:nvGrpSpPr>
          <p:cNvPr id="7" name="Group 6"/>
          <p:cNvGrpSpPr/>
          <p:nvPr/>
        </p:nvGrpSpPr>
        <p:grpSpPr>
          <a:xfrm>
            <a:off x="-12192" y="2570526"/>
            <a:ext cx="6920464" cy="4463614"/>
            <a:chOff x="-12192" y="2570526"/>
            <a:chExt cx="6920464" cy="4463614"/>
          </a:xfrm>
        </p:grpSpPr>
        <p:pic>
          <p:nvPicPr>
            <p:cNvPr id="26" name="Picture 25"/>
            <p:cNvPicPr>
              <a:picLocks noChangeAspect="1"/>
            </p:cNvPicPr>
            <p:nvPr/>
          </p:nvPicPr>
          <p:blipFill>
            <a:blip r:embed="rId3"/>
            <a:stretch>
              <a:fillRect/>
            </a:stretch>
          </p:blipFill>
          <p:spPr>
            <a:xfrm>
              <a:off x="49705" y="5032319"/>
              <a:ext cx="2429764" cy="2001821"/>
            </a:xfrm>
            <a:prstGeom prst="rect">
              <a:avLst/>
            </a:prstGeom>
          </p:spPr>
        </p:pic>
        <p:sp>
          <p:nvSpPr>
            <p:cNvPr id="28" name="TextBox 27"/>
            <p:cNvSpPr txBox="1"/>
            <p:nvPr/>
          </p:nvSpPr>
          <p:spPr>
            <a:xfrm>
              <a:off x="3203728" y="5528421"/>
              <a:ext cx="2209800" cy="307777"/>
            </a:xfrm>
            <a:prstGeom prst="rect">
              <a:avLst/>
            </a:prstGeom>
            <a:noFill/>
          </p:spPr>
          <p:txBody>
            <a:bodyPr wrap="square" rtlCol="0">
              <a:spAutoFit/>
            </a:bodyPr>
            <a:lstStyle/>
            <a:p>
              <a:pPr algn="ctr" eaLnBrk="1" fontAlgn="auto" hangingPunct="1">
                <a:spcBef>
                  <a:spcPts val="0"/>
                </a:spcBef>
                <a:spcAft>
                  <a:spcPts val="0"/>
                </a:spcAft>
                <a:defRPr/>
              </a:pPr>
              <a:r>
                <a:rPr lang="en-US" sz="1400" b="1" kern="0" dirty="0" smtClean="0">
                  <a:solidFill>
                    <a:srgbClr val="3333FF"/>
                  </a:solidFill>
                  <a:latin typeface="Calibri" panose="020F0502020204030204"/>
                </a:rPr>
                <a:t>Process</a:t>
              </a:r>
            </a:p>
          </p:txBody>
        </p:sp>
        <p:sp>
          <p:nvSpPr>
            <p:cNvPr id="29" name="Flowchart: Connector 28"/>
            <p:cNvSpPr/>
            <p:nvPr/>
          </p:nvSpPr>
          <p:spPr bwMode="auto">
            <a:xfrm flipH="1">
              <a:off x="4384826" y="3653087"/>
              <a:ext cx="76199" cy="76200"/>
            </a:xfrm>
            <a:prstGeom prst="flowChartConnector">
              <a:avLst/>
            </a:prstGeom>
            <a:solidFill>
              <a:srgbClr val="FF00FF"/>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rgbClr val="000000"/>
                </a:solidFill>
                <a:effectLst/>
                <a:uLnTx/>
                <a:uFillTx/>
              </a:endParaRPr>
            </a:p>
          </p:txBody>
        </p:sp>
        <p:sp>
          <p:nvSpPr>
            <p:cNvPr id="30" name="Freeform 29"/>
            <p:cNvSpPr/>
            <p:nvPr/>
          </p:nvSpPr>
          <p:spPr bwMode="auto">
            <a:xfrm>
              <a:off x="3436249" y="5088881"/>
              <a:ext cx="1830221" cy="1273024"/>
            </a:xfrm>
            <a:custGeom>
              <a:avLst/>
              <a:gdLst>
                <a:gd name="connsiteX0" fmla="*/ 1121242 w 3249880"/>
                <a:gd name="connsiteY0" fmla="*/ 60290 h 2381459"/>
                <a:gd name="connsiteX1" fmla="*/ 588680 w 3249880"/>
                <a:gd name="connsiteY1" fmla="*/ 60290 h 2381459"/>
                <a:gd name="connsiteX2" fmla="*/ 488196 w 3249880"/>
                <a:gd name="connsiteY2" fmla="*/ 80387 h 2381459"/>
                <a:gd name="connsiteX3" fmla="*/ 427906 w 3249880"/>
                <a:gd name="connsiteY3" fmla="*/ 100484 h 2381459"/>
                <a:gd name="connsiteX4" fmla="*/ 337471 w 3249880"/>
                <a:gd name="connsiteY4" fmla="*/ 150725 h 2381459"/>
                <a:gd name="connsiteX5" fmla="*/ 236987 w 3249880"/>
                <a:gd name="connsiteY5" fmla="*/ 200967 h 2381459"/>
                <a:gd name="connsiteX6" fmla="*/ 176697 w 3249880"/>
                <a:gd name="connsiteY6" fmla="*/ 241160 h 2381459"/>
                <a:gd name="connsiteX7" fmla="*/ 106359 w 3249880"/>
                <a:gd name="connsiteY7" fmla="*/ 291402 h 2381459"/>
                <a:gd name="connsiteX8" fmla="*/ 96311 w 3249880"/>
                <a:gd name="connsiteY8" fmla="*/ 321547 h 2381459"/>
                <a:gd name="connsiteX9" fmla="*/ 25972 w 3249880"/>
                <a:gd name="connsiteY9" fmla="*/ 401934 h 2381459"/>
                <a:gd name="connsiteX10" fmla="*/ 15924 w 3249880"/>
                <a:gd name="connsiteY10" fmla="*/ 442127 h 2381459"/>
                <a:gd name="connsiteX11" fmla="*/ 15924 w 3249880"/>
                <a:gd name="connsiteY11" fmla="*/ 663191 h 2381459"/>
                <a:gd name="connsiteX12" fmla="*/ 76214 w 3249880"/>
                <a:gd name="connsiteY12" fmla="*/ 743578 h 2381459"/>
                <a:gd name="connsiteX13" fmla="*/ 106359 w 3249880"/>
                <a:gd name="connsiteY13" fmla="*/ 793820 h 2381459"/>
                <a:gd name="connsiteX14" fmla="*/ 136504 w 3249880"/>
                <a:gd name="connsiteY14" fmla="*/ 823965 h 2381459"/>
                <a:gd name="connsiteX15" fmla="*/ 186746 w 3249880"/>
                <a:gd name="connsiteY15" fmla="*/ 894303 h 2381459"/>
                <a:gd name="connsiteX16" fmla="*/ 206842 w 3249880"/>
                <a:gd name="connsiteY16" fmla="*/ 934497 h 2381459"/>
                <a:gd name="connsiteX17" fmla="*/ 267133 w 3249880"/>
                <a:gd name="connsiteY17" fmla="*/ 1034980 h 2381459"/>
                <a:gd name="connsiteX18" fmla="*/ 297278 w 3249880"/>
                <a:gd name="connsiteY18" fmla="*/ 1135464 h 2381459"/>
                <a:gd name="connsiteX19" fmla="*/ 327423 w 3249880"/>
                <a:gd name="connsiteY19" fmla="*/ 1175657 h 2381459"/>
                <a:gd name="connsiteX20" fmla="*/ 347519 w 3249880"/>
                <a:gd name="connsiteY20" fmla="*/ 1215851 h 2381459"/>
                <a:gd name="connsiteX21" fmla="*/ 357568 w 3249880"/>
                <a:gd name="connsiteY21" fmla="*/ 1266092 h 2381459"/>
                <a:gd name="connsiteX22" fmla="*/ 377664 w 3249880"/>
                <a:gd name="connsiteY22" fmla="*/ 1296237 h 2381459"/>
                <a:gd name="connsiteX23" fmla="*/ 407809 w 3249880"/>
                <a:gd name="connsiteY23" fmla="*/ 1346479 h 2381459"/>
                <a:gd name="connsiteX24" fmla="*/ 437954 w 3249880"/>
                <a:gd name="connsiteY24" fmla="*/ 1386673 h 2381459"/>
                <a:gd name="connsiteX25" fmla="*/ 458051 w 3249880"/>
                <a:gd name="connsiteY25" fmla="*/ 1426866 h 2381459"/>
                <a:gd name="connsiteX26" fmla="*/ 498245 w 3249880"/>
                <a:gd name="connsiteY26" fmla="*/ 1487156 h 2381459"/>
                <a:gd name="connsiteX27" fmla="*/ 538438 w 3249880"/>
                <a:gd name="connsiteY27" fmla="*/ 1547446 h 2381459"/>
                <a:gd name="connsiteX28" fmla="*/ 608776 w 3249880"/>
                <a:gd name="connsiteY28" fmla="*/ 1597688 h 2381459"/>
                <a:gd name="connsiteX29" fmla="*/ 648970 w 3249880"/>
                <a:gd name="connsiteY29" fmla="*/ 1637881 h 2381459"/>
                <a:gd name="connsiteX30" fmla="*/ 679115 w 3249880"/>
                <a:gd name="connsiteY30" fmla="*/ 1647930 h 2381459"/>
                <a:gd name="connsiteX31" fmla="*/ 709260 w 3249880"/>
                <a:gd name="connsiteY31" fmla="*/ 1668026 h 2381459"/>
                <a:gd name="connsiteX32" fmla="*/ 749453 w 3249880"/>
                <a:gd name="connsiteY32" fmla="*/ 1698171 h 2381459"/>
                <a:gd name="connsiteX33" fmla="*/ 809744 w 3249880"/>
                <a:gd name="connsiteY33" fmla="*/ 1738365 h 2381459"/>
                <a:gd name="connsiteX34" fmla="*/ 880082 w 3249880"/>
                <a:gd name="connsiteY34" fmla="*/ 1788607 h 2381459"/>
                <a:gd name="connsiteX35" fmla="*/ 950420 w 3249880"/>
                <a:gd name="connsiteY35" fmla="*/ 1848897 h 2381459"/>
                <a:gd name="connsiteX36" fmla="*/ 980565 w 3249880"/>
                <a:gd name="connsiteY36" fmla="*/ 1868993 h 2381459"/>
                <a:gd name="connsiteX37" fmla="*/ 1020759 w 3249880"/>
                <a:gd name="connsiteY37" fmla="*/ 1939332 h 2381459"/>
                <a:gd name="connsiteX38" fmla="*/ 1040856 w 3249880"/>
                <a:gd name="connsiteY38" fmla="*/ 1969477 h 2381459"/>
                <a:gd name="connsiteX39" fmla="*/ 1060952 w 3249880"/>
                <a:gd name="connsiteY39" fmla="*/ 2009670 h 2381459"/>
                <a:gd name="connsiteX40" fmla="*/ 1101146 w 3249880"/>
                <a:gd name="connsiteY40" fmla="*/ 2029767 h 2381459"/>
                <a:gd name="connsiteX41" fmla="*/ 1171484 w 3249880"/>
                <a:gd name="connsiteY41" fmla="*/ 2090057 h 2381459"/>
                <a:gd name="connsiteX42" fmla="*/ 1191581 w 3249880"/>
                <a:gd name="connsiteY42" fmla="*/ 2120202 h 2381459"/>
                <a:gd name="connsiteX43" fmla="*/ 1221726 w 3249880"/>
                <a:gd name="connsiteY43" fmla="*/ 2130251 h 2381459"/>
                <a:gd name="connsiteX44" fmla="*/ 1261919 w 3249880"/>
                <a:gd name="connsiteY44" fmla="*/ 2150347 h 2381459"/>
                <a:gd name="connsiteX45" fmla="*/ 1292064 w 3249880"/>
                <a:gd name="connsiteY45" fmla="*/ 2160396 h 2381459"/>
                <a:gd name="connsiteX46" fmla="*/ 1332258 w 3249880"/>
                <a:gd name="connsiteY46" fmla="*/ 2180492 h 2381459"/>
                <a:gd name="connsiteX47" fmla="*/ 1452838 w 3249880"/>
                <a:gd name="connsiteY47" fmla="*/ 2210637 h 2381459"/>
                <a:gd name="connsiteX48" fmla="*/ 1482983 w 3249880"/>
                <a:gd name="connsiteY48" fmla="*/ 2220686 h 2381459"/>
                <a:gd name="connsiteX49" fmla="*/ 1633708 w 3249880"/>
                <a:gd name="connsiteY49" fmla="*/ 2240782 h 2381459"/>
                <a:gd name="connsiteX50" fmla="*/ 1683950 w 3249880"/>
                <a:gd name="connsiteY50" fmla="*/ 2280976 h 2381459"/>
                <a:gd name="connsiteX51" fmla="*/ 1714095 w 3249880"/>
                <a:gd name="connsiteY51" fmla="*/ 2291024 h 2381459"/>
                <a:gd name="connsiteX52" fmla="*/ 1774385 w 3249880"/>
                <a:gd name="connsiteY52" fmla="*/ 2321169 h 2381459"/>
                <a:gd name="connsiteX53" fmla="*/ 1804530 w 3249880"/>
                <a:gd name="connsiteY53" fmla="*/ 2341266 h 2381459"/>
                <a:gd name="connsiteX54" fmla="*/ 1925111 w 3249880"/>
                <a:gd name="connsiteY54" fmla="*/ 2371411 h 2381459"/>
                <a:gd name="connsiteX55" fmla="*/ 2085884 w 3249880"/>
                <a:gd name="connsiteY55" fmla="*/ 2381459 h 2381459"/>
                <a:gd name="connsiteX56" fmla="*/ 2377286 w 3249880"/>
                <a:gd name="connsiteY56" fmla="*/ 2371411 h 2381459"/>
                <a:gd name="connsiteX57" fmla="*/ 2407431 w 3249880"/>
                <a:gd name="connsiteY57" fmla="*/ 2361363 h 2381459"/>
                <a:gd name="connsiteX58" fmla="*/ 2487818 w 3249880"/>
                <a:gd name="connsiteY58" fmla="*/ 2341266 h 2381459"/>
                <a:gd name="connsiteX59" fmla="*/ 2538060 w 3249880"/>
                <a:gd name="connsiteY59" fmla="*/ 2321169 h 2381459"/>
                <a:gd name="connsiteX60" fmla="*/ 2578253 w 3249880"/>
                <a:gd name="connsiteY60" fmla="*/ 2311121 h 2381459"/>
                <a:gd name="connsiteX61" fmla="*/ 2608398 w 3249880"/>
                <a:gd name="connsiteY61" fmla="*/ 2301073 h 2381459"/>
                <a:gd name="connsiteX62" fmla="*/ 2648592 w 3249880"/>
                <a:gd name="connsiteY62" fmla="*/ 2291024 h 2381459"/>
                <a:gd name="connsiteX63" fmla="*/ 2678737 w 3249880"/>
                <a:gd name="connsiteY63" fmla="*/ 2280976 h 2381459"/>
                <a:gd name="connsiteX64" fmla="*/ 2749075 w 3249880"/>
                <a:gd name="connsiteY64" fmla="*/ 2260879 h 2381459"/>
                <a:gd name="connsiteX65" fmla="*/ 2819414 w 3249880"/>
                <a:gd name="connsiteY65" fmla="*/ 2210637 h 2381459"/>
                <a:gd name="connsiteX66" fmla="*/ 2859607 w 3249880"/>
                <a:gd name="connsiteY66" fmla="*/ 2130251 h 2381459"/>
                <a:gd name="connsiteX67" fmla="*/ 2909849 w 3249880"/>
                <a:gd name="connsiteY67" fmla="*/ 2069960 h 2381459"/>
                <a:gd name="connsiteX68" fmla="*/ 2919897 w 3249880"/>
                <a:gd name="connsiteY68" fmla="*/ 2029767 h 2381459"/>
                <a:gd name="connsiteX69" fmla="*/ 2950042 w 3249880"/>
                <a:gd name="connsiteY69" fmla="*/ 1999622 h 2381459"/>
                <a:gd name="connsiteX70" fmla="*/ 2970139 w 3249880"/>
                <a:gd name="connsiteY70" fmla="*/ 1969477 h 2381459"/>
                <a:gd name="connsiteX71" fmla="*/ 2980187 w 3249880"/>
                <a:gd name="connsiteY71" fmla="*/ 1939332 h 2381459"/>
                <a:gd name="connsiteX72" fmla="*/ 3000284 w 3249880"/>
                <a:gd name="connsiteY72" fmla="*/ 1909187 h 2381459"/>
                <a:gd name="connsiteX73" fmla="*/ 3030429 w 3249880"/>
                <a:gd name="connsiteY73" fmla="*/ 1858945 h 2381459"/>
                <a:gd name="connsiteX74" fmla="*/ 3090719 w 3249880"/>
                <a:gd name="connsiteY74" fmla="*/ 1778558 h 2381459"/>
                <a:gd name="connsiteX75" fmla="*/ 3130913 w 3249880"/>
                <a:gd name="connsiteY75" fmla="*/ 1718268 h 2381459"/>
                <a:gd name="connsiteX76" fmla="*/ 3151009 w 3249880"/>
                <a:gd name="connsiteY76" fmla="*/ 1668026 h 2381459"/>
                <a:gd name="connsiteX77" fmla="*/ 3171106 w 3249880"/>
                <a:gd name="connsiteY77" fmla="*/ 1637881 h 2381459"/>
                <a:gd name="connsiteX78" fmla="*/ 3191203 w 3249880"/>
                <a:gd name="connsiteY78" fmla="*/ 1587640 h 2381459"/>
                <a:gd name="connsiteX79" fmla="*/ 3201251 w 3249880"/>
                <a:gd name="connsiteY79" fmla="*/ 1557494 h 2381459"/>
                <a:gd name="connsiteX80" fmla="*/ 3231396 w 3249880"/>
                <a:gd name="connsiteY80" fmla="*/ 1517301 h 2381459"/>
                <a:gd name="connsiteX81" fmla="*/ 3231396 w 3249880"/>
                <a:gd name="connsiteY81" fmla="*/ 1276141 h 2381459"/>
                <a:gd name="connsiteX82" fmla="*/ 3221348 w 3249880"/>
                <a:gd name="connsiteY82" fmla="*/ 1245996 h 2381459"/>
                <a:gd name="connsiteX83" fmla="*/ 3191203 w 3249880"/>
                <a:gd name="connsiteY83" fmla="*/ 1215851 h 2381459"/>
                <a:gd name="connsiteX84" fmla="*/ 3140961 w 3249880"/>
                <a:gd name="connsiteY84" fmla="*/ 1165609 h 2381459"/>
                <a:gd name="connsiteX85" fmla="*/ 3120864 w 3249880"/>
                <a:gd name="connsiteY85" fmla="*/ 1135464 h 2381459"/>
                <a:gd name="connsiteX86" fmla="*/ 3040478 w 3249880"/>
                <a:gd name="connsiteY86" fmla="*/ 1085222 h 2381459"/>
                <a:gd name="connsiteX87" fmla="*/ 2990236 w 3249880"/>
                <a:gd name="connsiteY87" fmla="*/ 1034980 h 2381459"/>
                <a:gd name="connsiteX88" fmla="*/ 2929946 w 3249880"/>
                <a:gd name="connsiteY88" fmla="*/ 994787 h 2381459"/>
                <a:gd name="connsiteX89" fmla="*/ 2859607 w 3249880"/>
                <a:gd name="connsiteY89" fmla="*/ 954593 h 2381459"/>
                <a:gd name="connsiteX90" fmla="*/ 2829462 w 3249880"/>
                <a:gd name="connsiteY90" fmla="*/ 944545 h 2381459"/>
                <a:gd name="connsiteX91" fmla="*/ 2779220 w 3249880"/>
                <a:gd name="connsiteY91" fmla="*/ 884255 h 2381459"/>
                <a:gd name="connsiteX92" fmla="*/ 2759124 w 3249880"/>
                <a:gd name="connsiteY92" fmla="*/ 854110 h 2381459"/>
                <a:gd name="connsiteX93" fmla="*/ 2739027 w 3249880"/>
                <a:gd name="connsiteY93" fmla="*/ 793820 h 2381459"/>
                <a:gd name="connsiteX94" fmla="*/ 2749075 w 3249880"/>
                <a:gd name="connsiteY94" fmla="*/ 643094 h 2381459"/>
                <a:gd name="connsiteX95" fmla="*/ 2759124 w 3249880"/>
                <a:gd name="connsiteY95" fmla="*/ 542611 h 2381459"/>
                <a:gd name="connsiteX96" fmla="*/ 2769172 w 3249880"/>
                <a:gd name="connsiteY96" fmla="*/ 432079 h 2381459"/>
                <a:gd name="connsiteX97" fmla="*/ 2759124 w 3249880"/>
                <a:gd name="connsiteY97" fmla="*/ 231112 h 2381459"/>
                <a:gd name="connsiteX98" fmla="*/ 2749075 w 3249880"/>
                <a:gd name="connsiteY98" fmla="*/ 190919 h 2381459"/>
                <a:gd name="connsiteX99" fmla="*/ 2718930 w 3249880"/>
                <a:gd name="connsiteY99" fmla="*/ 120580 h 2381459"/>
                <a:gd name="connsiteX100" fmla="*/ 2698834 w 3249880"/>
                <a:gd name="connsiteY100" fmla="*/ 90435 h 2381459"/>
                <a:gd name="connsiteX101" fmla="*/ 2638544 w 3249880"/>
                <a:gd name="connsiteY101" fmla="*/ 60290 h 2381459"/>
                <a:gd name="connsiteX102" fmla="*/ 2598350 w 3249880"/>
                <a:gd name="connsiteY102" fmla="*/ 50242 h 2381459"/>
                <a:gd name="connsiteX103" fmla="*/ 2568205 w 3249880"/>
                <a:gd name="connsiteY103" fmla="*/ 40193 h 2381459"/>
                <a:gd name="connsiteX104" fmla="*/ 2487818 w 3249880"/>
                <a:gd name="connsiteY104" fmla="*/ 30145 h 2381459"/>
                <a:gd name="connsiteX105" fmla="*/ 2236609 w 3249880"/>
                <a:gd name="connsiteY105" fmla="*/ 50242 h 2381459"/>
                <a:gd name="connsiteX106" fmla="*/ 2186368 w 3249880"/>
                <a:gd name="connsiteY106" fmla="*/ 60290 h 2381459"/>
                <a:gd name="connsiteX107" fmla="*/ 2156223 w 3249880"/>
                <a:gd name="connsiteY107" fmla="*/ 70338 h 2381459"/>
                <a:gd name="connsiteX108" fmla="*/ 1653805 w 3249880"/>
                <a:gd name="connsiteY108" fmla="*/ 60290 h 2381459"/>
                <a:gd name="connsiteX109" fmla="*/ 1523176 w 3249880"/>
                <a:gd name="connsiteY109" fmla="*/ 40193 h 2381459"/>
                <a:gd name="connsiteX110" fmla="*/ 1342306 w 3249880"/>
                <a:gd name="connsiteY110" fmla="*/ 20097 h 2381459"/>
                <a:gd name="connsiteX111" fmla="*/ 1181533 w 3249880"/>
                <a:gd name="connsiteY111" fmla="*/ 0 h 2381459"/>
                <a:gd name="connsiteX112" fmla="*/ 1081049 w 3249880"/>
                <a:gd name="connsiteY112" fmla="*/ 10048 h 2381459"/>
                <a:gd name="connsiteX113" fmla="*/ 1040856 w 3249880"/>
                <a:gd name="connsiteY113" fmla="*/ 70338 h 238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249880" h="2381459">
                  <a:moveTo>
                    <a:pt x="1121242" y="60290"/>
                  </a:moveTo>
                  <a:cubicBezTo>
                    <a:pt x="890738" y="49813"/>
                    <a:pt x="841040" y="41825"/>
                    <a:pt x="588680" y="60290"/>
                  </a:cubicBezTo>
                  <a:cubicBezTo>
                    <a:pt x="554613" y="62783"/>
                    <a:pt x="520601" y="69585"/>
                    <a:pt x="488196" y="80387"/>
                  </a:cubicBezTo>
                  <a:cubicBezTo>
                    <a:pt x="468099" y="87086"/>
                    <a:pt x="447460" y="92336"/>
                    <a:pt x="427906" y="100484"/>
                  </a:cubicBezTo>
                  <a:cubicBezTo>
                    <a:pt x="309812" y="149690"/>
                    <a:pt x="411574" y="110824"/>
                    <a:pt x="337471" y="150725"/>
                  </a:cubicBezTo>
                  <a:cubicBezTo>
                    <a:pt x="304499" y="168479"/>
                    <a:pt x="268146" y="180195"/>
                    <a:pt x="236987" y="200967"/>
                  </a:cubicBezTo>
                  <a:lnTo>
                    <a:pt x="176697" y="241160"/>
                  </a:lnTo>
                  <a:cubicBezTo>
                    <a:pt x="119853" y="326429"/>
                    <a:pt x="207757" y="206903"/>
                    <a:pt x="106359" y="291402"/>
                  </a:cubicBezTo>
                  <a:cubicBezTo>
                    <a:pt x="98222" y="298183"/>
                    <a:pt x="101925" y="312565"/>
                    <a:pt x="96311" y="321547"/>
                  </a:cubicBezTo>
                  <a:cubicBezTo>
                    <a:pt x="75866" y="354260"/>
                    <a:pt x="52315" y="375591"/>
                    <a:pt x="25972" y="401934"/>
                  </a:cubicBezTo>
                  <a:cubicBezTo>
                    <a:pt x="22623" y="415332"/>
                    <a:pt x="18920" y="428646"/>
                    <a:pt x="15924" y="442127"/>
                  </a:cubicBezTo>
                  <a:cubicBezTo>
                    <a:pt x="-1122" y="518831"/>
                    <a:pt x="-9123" y="573739"/>
                    <a:pt x="15924" y="663191"/>
                  </a:cubicBezTo>
                  <a:cubicBezTo>
                    <a:pt x="24955" y="695445"/>
                    <a:pt x="58981" y="714857"/>
                    <a:pt x="76214" y="743578"/>
                  </a:cubicBezTo>
                  <a:cubicBezTo>
                    <a:pt x="86262" y="760325"/>
                    <a:pt x="94641" y="778196"/>
                    <a:pt x="106359" y="793820"/>
                  </a:cubicBezTo>
                  <a:cubicBezTo>
                    <a:pt x="114885" y="805188"/>
                    <a:pt x="127256" y="813176"/>
                    <a:pt x="136504" y="823965"/>
                  </a:cubicBezTo>
                  <a:cubicBezTo>
                    <a:pt x="145745" y="834746"/>
                    <a:pt x="177659" y="878400"/>
                    <a:pt x="186746" y="894303"/>
                  </a:cubicBezTo>
                  <a:cubicBezTo>
                    <a:pt x="194178" y="907309"/>
                    <a:pt x="199410" y="921491"/>
                    <a:pt x="206842" y="934497"/>
                  </a:cubicBezTo>
                  <a:cubicBezTo>
                    <a:pt x="226222" y="968411"/>
                    <a:pt x="267133" y="1034980"/>
                    <a:pt x="267133" y="1034980"/>
                  </a:cubicBezTo>
                  <a:cubicBezTo>
                    <a:pt x="274345" y="1063830"/>
                    <a:pt x="285044" y="1110997"/>
                    <a:pt x="297278" y="1135464"/>
                  </a:cubicBezTo>
                  <a:cubicBezTo>
                    <a:pt x="304768" y="1150443"/>
                    <a:pt x="318547" y="1161455"/>
                    <a:pt x="327423" y="1175657"/>
                  </a:cubicBezTo>
                  <a:cubicBezTo>
                    <a:pt x="335362" y="1188359"/>
                    <a:pt x="340820" y="1202453"/>
                    <a:pt x="347519" y="1215851"/>
                  </a:cubicBezTo>
                  <a:cubicBezTo>
                    <a:pt x="350869" y="1232598"/>
                    <a:pt x="351571" y="1250101"/>
                    <a:pt x="357568" y="1266092"/>
                  </a:cubicBezTo>
                  <a:cubicBezTo>
                    <a:pt x="361808" y="1277400"/>
                    <a:pt x="371264" y="1285996"/>
                    <a:pt x="377664" y="1296237"/>
                  </a:cubicBezTo>
                  <a:cubicBezTo>
                    <a:pt x="388015" y="1312799"/>
                    <a:pt x="396975" y="1330229"/>
                    <a:pt x="407809" y="1346479"/>
                  </a:cubicBezTo>
                  <a:cubicBezTo>
                    <a:pt x="417099" y="1360414"/>
                    <a:pt x="429078" y="1372471"/>
                    <a:pt x="437954" y="1386673"/>
                  </a:cubicBezTo>
                  <a:cubicBezTo>
                    <a:pt x="445893" y="1399375"/>
                    <a:pt x="450344" y="1414022"/>
                    <a:pt x="458051" y="1426866"/>
                  </a:cubicBezTo>
                  <a:cubicBezTo>
                    <a:pt x="470478" y="1447577"/>
                    <a:pt x="484847" y="1467059"/>
                    <a:pt x="498245" y="1487156"/>
                  </a:cubicBezTo>
                  <a:cubicBezTo>
                    <a:pt x="511643" y="1507253"/>
                    <a:pt x="521359" y="1530367"/>
                    <a:pt x="538438" y="1547446"/>
                  </a:cubicBezTo>
                  <a:cubicBezTo>
                    <a:pt x="629360" y="1638368"/>
                    <a:pt x="502974" y="1518337"/>
                    <a:pt x="608776" y="1597688"/>
                  </a:cubicBezTo>
                  <a:cubicBezTo>
                    <a:pt x="623934" y="1609056"/>
                    <a:pt x="633552" y="1626868"/>
                    <a:pt x="648970" y="1637881"/>
                  </a:cubicBezTo>
                  <a:cubicBezTo>
                    <a:pt x="657589" y="1644037"/>
                    <a:pt x="669641" y="1643193"/>
                    <a:pt x="679115" y="1647930"/>
                  </a:cubicBezTo>
                  <a:cubicBezTo>
                    <a:pt x="689917" y="1653331"/>
                    <a:pt x="699433" y="1661007"/>
                    <a:pt x="709260" y="1668026"/>
                  </a:cubicBezTo>
                  <a:cubicBezTo>
                    <a:pt x="722888" y="1677760"/>
                    <a:pt x="735733" y="1688567"/>
                    <a:pt x="749453" y="1698171"/>
                  </a:cubicBezTo>
                  <a:cubicBezTo>
                    <a:pt x="769240" y="1712022"/>
                    <a:pt x="790421" y="1723873"/>
                    <a:pt x="809744" y="1738365"/>
                  </a:cubicBezTo>
                  <a:cubicBezTo>
                    <a:pt x="941100" y="1836883"/>
                    <a:pt x="777231" y="1715141"/>
                    <a:pt x="880082" y="1788607"/>
                  </a:cubicBezTo>
                  <a:cubicBezTo>
                    <a:pt x="985464" y="1863881"/>
                    <a:pt x="862765" y="1775852"/>
                    <a:pt x="950420" y="1848897"/>
                  </a:cubicBezTo>
                  <a:cubicBezTo>
                    <a:pt x="959697" y="1856628"/>
                    <a:pt x="970517" y="1862294"/>
                    <a:pt x="980565" y="1868993"/>
                  </a:cubicBezTo>
                  <a:cubicBezTo>
                    <a:pt x="1029528" y="1942436"/>
                    <a:pt x="969763" y="1850090"/>
                    <a:pt x="1020759" y="1939332"/>
                  </a:cubicBezTo>
                  <a:cubicBezTo>
                    <a:pt x="1026751" y="1949817"/>
                    <a:pt x="1034864" y="1958992"/>
                    <a:pt x="1040856" y="1969477"/>
                  </a:cubicBezTo>
                  <a:cubicBezTo>
                    <a:pt x="1048288" y="1982482"/>
                    <a:pt x="1050360" y="1999078"/>
                    <a:pt x="1060952" y="2009670"/>
                  </a:cubicBezTo>
                  <a:cubicBezTo>
                    <a:pt x="1071544" y="2020262"/>
                    <a:pt x="1087748" y="2023068"/>
                    <a:pt x="1101146" y="2029767"/>
                  </a:cubicBezTo>
                  <a:cubicBezTo>
                    <a:pt x="1147062" y="2098643"/>
                    <a:pt x="1086650" y="2017343"/>
                    <a:pt x="1171484" y="2090057"/>
                  </a:cubicBezTo>
                  <a:cubicBezTo>
                    <a:pt x="1180653" y="2097916"/>
                    <a:pt x="1182151" y="2112658"/>
                    <a:pt x="1191581" y="2120202"/>
                  </a:cubicBezTo>
                  <a:cubicBezTo>
                    <a:pt x="1199852" y="2126819"/>
                    <a:pt x="1211990" y="2126079"/>
                    <a:pt x="1221726" y="2130251"/>
                  </a:cubicBezTo>
                  <a:cubicBezTo>
                    <a:pt x="1235494" y="2136152"/>
                    <a:pt x="1248151" y="2144446"/>
                    <a:pt x="1261919" y="2150347"/>
                  </a:cubicBezTo>
                  <a:cubicBezTo>
                    <a:pt x="1271655" y="2154519"/>
                    <a:pt x="1282328" y="2156224"/>
                    <a:pt x="1292064" y="2160396"/>
                  </a:cubicBezTo>
                  <a:cubicBezTo>
                    <a:pt x="1305832" y="2166297"/>
                    <a:pt x="1318350" y="2174929"/>
                    <a:pt x="1332258" y="2180492"/>
                  </a:cubicBezTo>
                  <a:cubicBezTo>
                    <a:pt x="1389132" y="2203241"/>
                    <a:pt x="1393527" y="2200752"/>
                    <a:pt x="1452838" y="2210637"/>
                  </a:cubicBezTo>
                  <a:cubicBezTo>
                    <a:pt x="1462886" y="2213987"/>
                    <a:pt x="1472707" y="2218117"/>
                    <a:pt x="1482983" y="2220686"/>
                  </a:cubicBezTo>
                  <a:cubicBezTo>
                    <a:pt x="1538478" y="2234560"/>
                    <a:pt x="1570934" y="2234505"/>
                    <a:pt x="1633708" y="2240782"/>
                  </a:cubicBezTo>
                  <a:cubicBezTo>
                    <a:pt x="1709481" y="2266041"/>
                    <a:pt x="1619017" y="2229030"/>
                    <a:pt x="1683950" y="2280976"/>
                  </a:cubicBezTo>
                  <a:cubicBezTo>
                    <a:pt x="1692221" y="2287593"/>
                    <a:pt x="1704047" y="2287675"/>
                    <a:pt x="1714095" y="2291024"/>
                  </a:cubicBezTo>
                  <a:cubicBezTo>
                    <a:pt x="1800487" y="2348620"/>
                    <a:pt x="1691181" y="2279567"/>
                    <a:pt x="1774385" y="2321169"/>
                  </a:cubicBezTo>
                  <a:cubicBezTo>
                    <a:pt x="1785187" y="2326570"/>
                    <a:pt x="1793494" y="2336361"/>
                    <a:pt x="1804530" y="2341266"/>
                  </a:cubicBezTo>
                  <a:cubicBezTo>
                    <a:pt x="1841039" y="2357493"/>
                    <a:pt x="1885386" y="2367800"/>
                    <a:pt x="1925111" y="2371411"/>
                  </a:cubicBezTo>
                  <a:cubicBezTo>
                    <a:pt x="1978586" y="2376272"/>
                    <a:pt x="2032293" y="2378110"/>
                    <a:pt x="2085884" y="2381459"/>
                  </a:cubicBezTo>
                  <a:cubicBezTo>
                    <a:pt x="2183018" y="2378110"/>
                    <a:pt x="2280284" y="2377473"/>
                    <a:pt x="2377286" y="2371411"/>
                  </a:cubicBezTo>
                  <a:cubicBezTo>
                    <a:pt x="2387857" y="2370750"/>
                    <a:pt x="2397212" y="2364150"/>
                    <a:pt x="2407431" y="2361363"/>
                  </a:cubicBezTo>
                  <a:cubicBezTo>
                    <a:pt x="2434078" y="2354096"/>
                    <a:pt x="2461419" y="2349389"/>
                    <a:pt x="2487818" y="2341266"/>
                  </a:cubicBezTo>
                  <a:cubicBezTo>
                    <a:pt x="2505058" y="2335961"/>
                    <a:pt x="2520948" y="2326873"/>
                    <a:pt x="2538060" y="2321169"/>
                  </a:cubicBezTo>
                  <a:cubicBezTo>
                    <a:pt x="2551161" y="2316802"/>
                    <a:pt x="2564974" y="2314915"/>
                    <a:pt x="2578253" y="2311121"/>
                  </a:cubicBezTo>
                  <a:cubicBezTo>
                    <a:pt x="2588437" y="2308211"/>
                    <a:pt x="2598214" y="2303983"/>
                    <a:pt x="2608398" y="2301073"/>
                  </a:cubicBezTo>
                  <a:cubicBezTo>
                    <a:pt x="2621677" y="2297279"/>
                    <a:pt x="2635313" y="2294818"/>
                    <a:pt x="2648592" y="2291024"/>
                  </a:cubicBezTo>
                  <a:cubicBezTo>
                    <a:pt x="2658776" y="2288114"/>
                    <a:pt x="2668553" y="2283886"/>
                    <a:pt x="2678737" y="2280976"/>
                  </a:cubicBezTo>
                  <a:cubicBezTo>
                    <a:pt x="2767057" y="2255741"/>
                    <a:pt x="2676798" y="2284971"/>
                    <a:pt x="2749075" y="2260879"/>
                  </a:cubicBezTo>
                  <a:cubicBezTo>
                    <a:pt x="2761432" y="2252641"/>
                    <a:pt x="2813550" y="2218700"/>
                    <a:pt x="2819414" y="2210637"/>
                  </a:cubicBezTo>
                  <a:cubicBezTo>
                    <a:pt x="2837035" y="2186409"/>
                    <a:pt x="2838424" y="2151435"/>
                    <a:pt x="2859607" y="2130251"/>
                  </a:cubicBezTo>
                  <a:cubicBezTo>
                    <a:pt x="2898291" y="2091565"/>
                    <a:pt x="2881869" y="2111929"/>
                    <a:pt x="2909849" y="2069960"/>
                  </a:cubicBezTo>
                  <a:cubicBezTo>
                    <a:pt x="2913198" y="2056562"/>
                    <a:pt x="2913045" y="2041757"/>
                    <a:pt x="2919897" y="2029767"/>
                  </a:cubicBezTo>
                  <a:cubicBezTo>
                    <a:pt x="2926947" y="2017429"/>
                    <a:pt x="2940945" y="2010539"/>
                    <a:pt x="2950042" y="1999622"/>
                  </a:cubicBezTo>
                  <a:cubicBezTo>
                    <a:pt x="2957773" y="1990344"/>
                    <a:pt x="2963440" y="1979525"/>
                    <a:pt x="2970139" y="1969477"/>
                  </a:cubicBezTo>
                  <a:cubicBezTo>
                    <a:pt x="2973488" y="1959429"/>
                    <a:pt x="2975450" y="1948806"/>
                    <a:pt x="2980187" y="1939332"/>
                  </a:cubicBezTo>
                  <a:cubicBezTo>
                    <a:pt x="2985588" y="1928530"/>
                    <a:pt x="2993883" y="1919428"/>
                    <a:pt x="3000284" y="1909187"/>
                  </a:cubicBezTo>
                  <a:cubicBezTo>
                    <a:pt x="3010635" y="1892625"/>
                    <a:pt x="3019312" y="1875003"/>
                    <a:pt x="3030429" y="1858945"/>
                  </a:cubicBezTo>
                  <a:cubicBezTo>
                    <a:pt x="3049494" y="1831406"/>
                    <a:pt x="3072139" y="1806427"/>
                    <a:pt x="3090719" y="1778558"/>
                  </a:cubicBezTo>
                  <a:cubicBezTo>
                    <a:pt x="3104117" y="1758461"/>
                    <a:pt x="3121943" y="1740694"/>
                    <a:pt x="3130913" y="1718268"/>
                  </a:cubicBezTo>
                  <a:cubicBezTo>
                    <a:pt x="3137612" y="1701521"/>
                    <a:pt x="3142943" y="1684159"/>
                    <a:pt x="3151009" y="1668026"/>
                  </a:cubicBezTo>
                  <a:cubicBezTo>
                    <a:pt x="3156410" y="1657224"/>
                    <a:pt x="3165705" y="1648683"/>
                    <a:pt x="3171106" y="1637881"/>
                  </a:cubicBezTo>
                  <a:cubicBezTo>
                    <a:pt x="3179173" y="1621748"/>
                    <a:pt x="3184870" y="1604529"/>
                    <a:pt x="3191203" y="1587640"/>
                  </a:cubicBezTo>
                  <a:cubicBezTo>
                    <a:pt x="3194922" y="1577722"/>
                    <a:pt x="3195996" y="1566691"/>
                    <a:pt x="3201251" y="1557494"/>
                  </a:cubicBezTo>
                  <a:cubicBezTo>
                    <a:pt x="3209560" y="1542953"/>
                    <a:pt x="3221348" y="1530699"/>
                    <a:pt x="3231396" y="1517301"/>
                  </a:cubicBezTo>
                  <a:cubicBezTo>
                    <a:pt x="3262762" y="1423209"/>
                    <a:pt x="3248280" y="1478744"/>
                    <a:pt x="3231396" y="1276141"/>
                  </a:cubicBezTo>
                  <a:cubicBezTo>
                    <a:pt x="3230516" y="1265586"/>
                    <a:pt x="3227223" y="1254809"/>
                    <a:pt x="3221348" y="1245996"/>
                  </a:cubicBezTo>
                  <a:cubicBezTo>
                    <a:pt x="3213465" y="1234172"/>
                    <a:pt x="3200300" y="1226768"/>
                    <a:pt x="3191203" y="1215851"/>
                  </a:cubicBezTo>
                  <a:cubicBezTo>
                    <a:pt x="3149335" y="1165609"/>
                    <a:pt x="3196226" y="1202451"/>
                    <a:pt x="3140961" y="1165609"/>
                  </a:cubicBezTo>
                  <a:cubicBezTo>
                    <a:pt x="3134262" y="1155561"/>
                    <a:pt x="3130033" y="1143323"/>
                    <a:pt x="3120864" y="1135464"/>
                  </a:cubicBezTo>
                  <a:cubicBezTo>
                    <a:pt x="3063009" y="1085874"/>
                    <a:pt x="3085178" y="1124335"/>
                    <a:pt x="3040478" y="1085222"/>
                  </a:cubicBezTo>
                  <a:cubicBezTo>
                    <a:pt x="3022654" y="1069626"/>
                    <a:pt x="3008567" y="1049978"/>
                    <a:pt x="2990236" y="1034980"/>
                  </a:cubicBezTo>
                  <a:cubicBezTo>
                    <a:pt x="2971542" y="1019685"/>
                    <a:pt x="2950043" y="1008185"/>
                    <a:pt x="2929946" y="994787"/>
                  </a:cubicBezTo>
                  <a:cubicBezTo>
                    <a:pt x="2899670" y="974603"/>
                    <a:pt x="2895306" y="969892"/>
                    <a:pt x="2859607" y="954593"/>
                  </a:cubicBezTo>
                  <a:cubicBezTo>
                    <a:pt x="2849872" y="950421"/>
                    <a:pt x="2839510" y="947894"/>
                    <a:pt x="2829462" y="944545"/>
                  </a:cubicBezTo>
                  <a:cubicBezTo>
                    <a:pt x="2782111" y="912977"/>
                    <a:pt x="2810601" y="939172"/>
                    <a:pt x="2779220" y="884255"/>
                  </a:cubicBezTo>
                  <a:cubicBezTo>
                    <a:pt x="2773228" y="873770"/>
                    <a:pt x="2764029" y="865146"/>
                    <a:pt x="2759124" y="854110"/>
                  </a:cubicBezTo>
                  <a:cubicBezTo>
                    <a:pt x="2750521" y="834752"/>
                    <a:pt x="2739027" y="793820"/>
                    <a:pt x="2739027" y="793820"/>
                  </a:cubicBezTo>
                  <a:cubicBezTo>
                    <a:pt x="2742376" y="743578"/>
                    <a:pt x="2745059" y="693287"/>
                    <a:pt x="2749075" y="643094"/>
                  </a:cubicBezTo>
                  <a:cubicBezTo>
                    <a:pt x="2751759" y="609540"/>
                    <a:pt x="2755933" y="576121"/>
                    <a:pt x="2759124" y="542611"/>
                  </a:cubicBezTo>
                  <a:cubicBezTo>
                    <a:pt x="2762632" y="505782"/>
                    <a:pt x="2765823" y="468923"/>
                    <a:pt x="2769172" y="432079"/>
                  </a:cubicBezTo>
                  <a:cubicBezTo>
                    <a:pt x="2765823" y="365090"/>
                    <a:pt x="2764694" y="297953"/>
                    <a:pt x="2759124" y="231112"/>
                  </a:cubicBezTo>
                  <a:cubicBezTo>
                    <a:pt x="2757977" y="217350"/>
                    <a:pt x="2752869" y="204198"/>
                    <a:pt x="2749075" y="190919"/>
                  </a:cubicBezTo>
                  <a:cubicBezTo>
                    <a:pt x="2741022" y="162733"/>
                    <a:pt x="2734244" y="147380"/>
                    <a:pt x="2718930" y="120580"/>
                  </a:cubicBezTo>
                  <a:cubicBezTo>
                    <a:pt x="2712938" y="110095"/>
                    <a:pt x="2707373" y="98974"/>
                    <a:pt x="2698834" y="90435"/>
                  </a:cubicBezTo>
                  <a:cubicBezTo>
                    <a:pt x="2681218" y="72819"/>
                    <a:pt x="2661428" y="66828"/>
                    <a:pt x="2638544" y="60290"/>
                  </a:cubicBezTo>
                  <a:cubicBezTo>
                    <a:pt x="2625265" y="56496"/>
                    <a:pt x="2611629" y="54036"/>
                    <a:pt x="2598350" y="50242"/>
                  </a:cubicBezTo>
                  <a:cubicBezTo>
                    <a:pt x="2588166" y="47332"/>
                    <a:pt x="2578626" y="42088"/>
                    <a:pt x="2568205" y="40193"/>
                  </a:cubicBezTo>
                  <a:cubicBezTo>
                    <a:pt x="2541636" y="35362"/>
                    <a:pt x="2514614" y="33494"/>
                    <a:pt x="2487818" y="30145"/>
                  </a:cubicBezTo>
                  <a:cubicBezTo>
                    <a:pt x="2377856" y="36613"/>
                    <a:pt x="2332019" y="35563"/>
                    <a:pt x="2236609" y="50242"/>
                  </a:cubicBezTo>
                  <a:cubicBezTo>
                    <a:pt x="2219729" y="52839"/>
                    <a:pt x="2202937" y="56148"/>
                    <a:pt x="2186368" y="60290"/>
                  </a:cubicBezTo>
                  <a:cubicBezTo>
                    <a:pt x="2176092" y="62859"/>
                    <a:pt x="2166271" y="66989"/>
                    <a:pt x="2156223" y="70338"/>
                  </a:cubicBezTo>
                  <a:lnTo>
                    <a:pt x="1653805" y="60290"/>
                  </a:lnTo>
                  <a:cubicBezTo>
                    <a:pt x="1458547" y="53671"/>
                    <a:pt x="1634274" y="55343"/>
                    <a:pt x="1523176" y="40193"/>
                  </a:cubicBezTo>
                  <a:cubicBezTo>
                    <a:pt x="1463071" y="31997"/>
                    <a:pt x="1402357" y="28676"/>
                    <a:pt x="1342306" y="20097"/>
                  </a:cubicBezTo>
                  <a:cubicBezTo>
                    <a:pt x="1241942" y="5758"/>
                    <a:pt x="1295507" y="12663"/>
                    <a:pt x="1181533" y="0"/>
                  </a:cubicBezTo>
                  <a:cubicBezTo>
                    <a:pt x="1148038" y="3349"/>
                    <a:pt x="1111157" y="-5006"/>
                    <a:pt x="1081049" y="10048"/>
                  </a:cubicBezTo>
                  <a:cubicBezTo>
                    <a:pt x="1059446" y="20850"/>
                    <a:pt x="1040856" y="70338"/>
                    <a:pt x="1040856" y="70338"/>
                  </a:cubicBezTo>
                </a:path>
              </a:pathLst>
            </a:custGeom>
            <a:noFill/>
            <a:ln w="19050"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rgbClr val="000000"/>
                </a:solidFill>
                <a:effectLst/>
                <a:uLnTx/>
                <a:uFillTx/>
              </a:endParaRPr>
            </a:p>
          </p:txBody>
        </p:sp>
        <p:sp>
          <p:nvSpPr>
            <p:cNvPr id="31" name="TextBox 30"/>
            <p:cNvSpPr txBox="1"/>
            <p:nvPr/>
          </p:nvSpPr>
          <p:spPr>
            <a:xfrm>
              <a:off x="233285" y="3499198"/>
              <a:ext cx="2215946" cy="307777"/>
            </a:xfrm>
            <a:prstGeom prst="rect">
              <a:avLst/>
            </a:prstGeom>
            <a:noFill/>
          </p:spPr>
          <p:txBody>
            <a:bodyPr wrap="square" rtlCol="0">
              <a:spAutoFit/>
            </a:bodyPr>
            <a:lstStyle/>
            <a:p>
              <a:pPr algn="ctr" eaLnBrk="1" fontAlgn="auto" hangingPunct="1">
                <a:spcBef>
                  <a:spcPts val="0"/>
                </a:spcBef>
                <a:spcAft>
                  <a:spcPts val="0"/>
                </a:spcAft>
                <a:defRPr/>
              </a:pPr>
              <a:r>
                <a:rPr lang="en-US" sz="1400" b="1" kern="0" dirty="0" smtClean="0">
                  <a:solidFill>
                    <a:srgbClr val="000000"/>
                  </a:solidFill>
                  <a:latin typeface="Calibri" panose="020F0502020204030204"/>
                </a:rPr>
                <a:t>Manipulated variables</a:t>
              </a:r>
            </a:p>
          </p:txBody>
        </p:sp>
        <p:sp>
          <p:nvSpPr>
            <p:cNvPr id="32" name="TextBox 31"/>
            <p:cNvSpPr txBox="1"/>
            <p:nvPr/>
          </p:nvSpPr>
          <p:spPr>
            <a:xfrm>
              <a:off x="3442758" y="2570526"/>
              <a:ext cx="1146422" cy="307777"/>
            </a:xfrm>
            <a:prstGeom prst="rect">
              <a:avLst/>
            </a:prstGeom>
            <a:noFill/>
          </p:spPr>
          <p:txBody>
            <a:bodyPr wrap="square" rtlCol="0">
              <a:spAutoFit/>
            </a:bodyPr>
            <a:lstStyle/>
            <a:p>
              <a:pPr algn="ctr" eaLnBrk="1" fontAlgn="auto" hangingPunct="1">
                <a:spcBef>
                  <a:spcPts val="0"/>
                </a:spcBef>
                <a:spcAft>
                  <a:spcPts val="0"/>
                </a:spcAft>
                <a:defRPr/>
              </a:pPr>
              <a:r>
                <a:rPr lang="en-US" sz="1400" b="1" kern="0" dirty="0" smtClean="0">
                  <a:solidFill>
                    <a:srgbClr val="000000"/>
                  </a:solidFill>
                  <a:latin typeface="Calibri" panose="020F0502020204030204"/>
                </a:rPr>
                <a:t>Disturbances</a:t>
              </a:r>
            </a:p>
          </p:txBody>
        </p:sp>
        <p:sp>
          <p:nvSpPr>
            <p:cNvPr id="33" name="Right Arrow 32"/>
            <p:cNvSpPr/>
            <p:nvPr/>
          </p:nvSpPr>
          <p:spPr bwMode="auto">
            <a:xfrm>
              <a:off x="2802292" y="5665581"/>
              <a:ext cx="381000" cy="170616"/>
            </a:xfrm>
            <a:prstGeom prst="rightArrow">
              <a:avLst/>
            </a:prstGeom>
            <a:solidFill>
              <a:srgbClr val="C00000"/>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rgbClr val="000000"/>
                </a:solidFill>
                <a:effectLst/>
                <a:uLnTx/>
                <a:uFillTx/>
              </a:endParaRPr>
            </a:p>
          </p:txBody>
        </p:sp>
        <p:sp>
          <p:nvSpPr>
            <p:cNvPr id="34" name="Down Arrow 33"/>
            <p:cNvSpPr/>
            <p:nvPr/>
          </p:nvSpPr>
          <p:spPr bwMode="auto">
            <a:xfrm>
              <a:off x="4144802" y="4545058"/>
              <a:ext cx="152400" cy="400769"/>
            </a:xfrm>
            <a:prstGeom prst="downArrow">
              <a:avLst/>
            </a:prstGeom>
            <a:solidFill>
              <a:srgbClr val="FF00FF"/>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rgbClr val="000000"/>
                </a:solidFill>
                <a:effectLst/>
                <a:uLnTx/>
                <a:uFillTx/>
              </a:endParaRPr>
            </a:p>
          </p:txBody>
        </p:sp>
        <p:sp>
          <p:nvSpPr>
            <p:cNvPr id="35" name="Right Arrow 34"/>
            <p:cNvSpPr/>
            <p:nvPr/>
          </p:nvSpPr>
          <p:spPr bwMode="auto">
            <a:xfrm>
              <a:off x="5546877" y="5715693"/>
              <a:ext cx="381000" cy="170616"/>
            </a:xfrm>
            <a:prstGeom prst="rightArrow">
              <a:avLst/>
            </a:prstGeom>
            <a:solidFill>
              <a:srgbClr val="008000"/>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rgbClr val="000000"/>
                </a:solidFill>
                <a:effectLst/>
                <a:uLnTx/>
                <a:uFillTx/>
              </a:endParaRPr>
            </a:p>
          </p:txBody>
        </p:sp>
        <p:sp>
          <p:nvSpPr>
            <p:cNvPr id="38" name="Flowchart: Connector 37"/>
            <p:cNvSpPr/>
            <p:nvPr/>
          </p:nvSpPr>
          <p:spPr bwMode="auto">
            <a:xfrm flipH="1">
              <a:off x="1713968" y="5530618"/>
              <a:ext cx="76199" cy="76200"/>
            </a:xfrm>
            <a:prstGeom prst="flowChartConnector">
              <a:avLst/>
            </a:prstGeom>
            <a:solidFill>
              <a:srgbClr val="C00000"/>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smtClean="0">
                <a:ln>
                  <a:noFill/>
                </a:ln>
                <a:solidFill>
                  <a:srgbClr val="000000"/>
                </a:solidFill>
                <a:effectLst/>
                <a:uLnTx/>
                <a:uFillTx/>
              </a:endParaRPr>
            </a:p>
          </p:txBody>
        </p:sp>
        <p:sp>
          <p:nvSpPr>
            <p:cNvPr id="40" name="Rectangular Callout 39"/>
            <p:cNvSpPr/>
            <p:nvPr/>
          </p:nvSpPr>
          <p:spPr>
            <a:xfrm>
              <a:off x="5079472" y="2661093"/>
              <a:ext cx="1828800" cy="386907"/>
            </a:xfrm>
            <a:prstGeom prst="wedgeRectCallout">
              <a:avLst>
                <a:gd name="adj1" fmla="val -82215"/>
                <a:gd name="adj2" fmla="val 212245"/>
              </a:avLst>
            </a:prstGeom>
            <a:solidFill>
              <a:sysClr val="window" lastClr="FFFFFF">
                <a:lumMod val="95000"/>
              </a:sysClr>
            </a:solidFill>
            <a:ln w="12700" cap="flat" cmpd="sng" algn="ctr">
              <a:solidFill>
                <a:srgbClr val="D806B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rPr>
                <a:t>Design values of the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rPr>
                <a:t> disturbances</a:t>
              </a:r>
            </a:p>
          </p:txBody>
        </p:sp>
        <p:sp>
          <p:nvSpPr>
            <p:cNvPr id="41" name="Rectangular Callout 40"/>
            <p:cNvSpPr/>
            <p:nvPr/>
          </p:nvSpPr>
          <p:spPr>
            <a:xfrm>
              <a:off x="183313" y="4033621"/>
              <a:ext cx="2494400" cy="499699"/>
            </a:xfrm>
            <a:prstGeom prst="wedgeRectCallout">
              <a:avLst>
                <a:gd name="adj1" fmla="val -11677"/>
                <a:gd name="adj2" fmla="val 216211"/>
              </a:avLst>
            </a:prstGeom>
            <a:solidFill>
              <a:sysClr val="window" lastClr="FFFFFF">
                <a:lumMod val="95000"/>
              </a:sysClr>
            </a:solidFill>
            <a:ln w="12700" cap="flat" cmpd="sng" algn="ctr">
              <a:solidFill>
                <a:srgbClr val="0070C0"/>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rPr>
                <a:t>Each point is a sample from the possible adjustment range</a:t>
              </a:r>
            </a:p>
          </p:txBody>
        </p:sp>
        <p:sp>
          <p:nvSpPr>
            <p:cNvPr id="42" name="Rectangular Callout 41"/>
            <p:cNvSpPr/>
            <p:nvPr/>
          </p:nvSpPr>
          <p:spPr>
            <a:xfrm>
              <a:off x="799568" y="5996867"/>
              <a:ext cx="914400" cy="323611"/>
            </a:xfrm>
            <a:prstGeom prst="wedgeRectCallout">
              <a:avLst>
                <a:gd name="adj1" fmla="val 51167"/>
                <a:gd name="adj2" fmla="val -156538"/>
              </a:avLst>
            </a:prstGeom>
            <a:solidFill>
              <a:sysClr val="window" lastClr="FFFFFF">
                <a:lumMod val="95000"/>
              </a:sysClr>
            </a:solidFill>
            <a:ln w="12700" cap="flat" cmpd="sng" algn="ctr">
              <a:solidFill>
                <a:srgbClr val="0070C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panose="020F0502020204030204"/>
                  <a:ea typeface="+mn-ea"/>
                  <a:cs typeface="+mn-cs"/>
                </a:rPr>
                <a:t>Design</a:t>
              </a:r>
            </a:p>
          </p:txBody>
        </p:sp>
        <p:cxnSp>
          <p:nvCxnSpPr>
            <p:cNvPr id="3" name="Elbow Connector 2"/>
            <p:cNvCxnSpPr/>
            <p:nvPr/>
          </p:nvCxnSpPr>
          <p:spPr bwMode="auto">
            <a:xfrm>
              <a:off x="3497102" y="3048000"/>
              <a:ext cx="1295400" cy="985621"/>
            </a:xfrm>
            <a:prstGeom prst="bentConnector3">
              <a:avLst>
                <a:gd name="adj1" fmla="val -11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p:cNvSpPr/>
            <p:nvPr/>
          </p:nvSpPr>
          <p:spPr bwMode="auto">
            <a:xfrm>
              <a:off x="233285" y="6784919"/>
              <a:ext cx="2246184" cy="249221"/>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 name="Rectangle 48"/>
            <p:cNvSpPr/>
            <p:nvPr/>
          </p:nvSpPr>
          <p:spPr bwMode="auto">
            <a:xfrm>
              <a:off x="34066" y="4880559"/>
              <a:ext cx="244915" cy="201600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0" name="Rectangle 49"/>
            <p:cNvSpPr/>
            <p:nvPr/>
          </p:nvSpPr>
          <p:spPr bwMode="auto">
            <a:xfrm>
              <a:off x="-12192" y="4900618"/>
              <a:ext cx="244915" cy="2016003"/>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cxnSp>
        <p:nvCxnSpPr>
          <p:cNvPr id="51" name="Elbow Connector 50"/>
          <p:cNvCxnSpPr/>
          <p:nvPr/>
        </p:nvCxnSpPr>
        <p:spPr bwMode="auto">
          <a:xfrm>
            <a:off x="7051827" y="5088881"/>
            <a:ext cx="1295400" cy="985621"/>
          </a:xfrm>
          <a:prstGeom prst="bentConnector3">
            <a:avLst>
              <a:gd name="adj1" fmla="val -11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278981" y="1230015"/>
            <a:ext cx="8525446" cy="1200329"/>
          </a:xfrm>
          <a:prstGeom prst="rect">
            <a:avLst/>
          </a:prstGeom>
          <a:noFill/>
        </p:spPr>
        <p:txBody>
          <a:bodyPr wrap="square" rtlCol="0">
            <a:spAutoFit/>
          </a:bodyPr>
          <a:lstStyle/>
          <a:p>
            <a:r>
              <a:rPr lang="en-US" b="1" dirty="0" smtClean="0">
                <a:latin typeface="Calibri" panose="020F0502020204030204" pitchFamily="34" charset="0"/>
              </a:rPr>
              <a:t>Complete the figure below with the general form of the Controlled variable region for as many cases as you can think of, including acceptable and unacceptable controllability.</a:t>
            </a:r>
            <a:endParaRPr lang="en-US" b="1" dirty="0">
              <a:latin typeface="Calibri" panose="020F0502020204030204" pitchFamily="34" charset="0"/>
            </a:endParaRPr>
          </a:p>
        </p:txBody>
      </p:sp>
    </p:spTree>
    <p:extLst>
      <p:ext uri="{BB962C8B-B14F-4D97-AF65-F5344CB8AC3E}">
        <p14:creationId xmlns:p14="http://schemas.microsoft.com/office/powerpoint/2010/main" val="31568581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bwMode="auto">
          <a:xfrm>
            <a:off x="6652876" y="2585281"/>
            <a:ext cx="2314199" cy="4183309"/>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4114800" y="2598491"/>
            <a:ext cx="2314199" cy="4183309"/>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1" y="0"/>
            <a:ext cx="9144000"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23" name="TextBox 22"/>
          <p:cNvSpPr txBox="1"/>
          <p:nvPr/>
        </p:nvSpPr>
        <p:spPr>
          <a:xfrm>
            <a:off x="2" y="768350"/>
            <a:ext cx="9067798" cy="461665"/>
          </a:xfrm>
          <a:prstGeom prst="rect">
            <a:avLst/>
          </a:prstGeom>
          <a:noFill/>
        </p:spPr>
        <p:txBody>
          <a:bodyPr wrap="square" rtlCol="0">
            <a:spAutoFit/>
          </a:bodyPr>
          <a:lstStyle/>
          <a:p>
            <a:pPr algn="ctr"/>
            <a:r>
              <a:rPr lang="en-US" b="1" dirty="0" smtClean="0">
                <a:latin typeface="Calibri" panose="020F0502020204030204" pitchFamily="34" charset="0"/>
              </a:rPr>
              <a:t>Workshop 4 </a:t>
            </a:r>
            <a:endParaRPr lang="en-US" b="1" dirty="0">
              <a:latin typeface="Calibri" panose="020F0502020204030204" pitchFamily="34" charset="0"/>
            </a:endParaRPr>
          </a:p>
        </p:txBody>
      </p:sp>
      <p:sp>
        <p:nvSpPr>
          <p:cNvPr id="6" name="TextBox 5"/>
          <p:cNvSpPr txBox="1"/>
          <p:nvPr/>
        </p:nvSpPr>
        <p:spPr>
          <a:xfrm>
            <a:off x="278981" y="1230015"/>
            <a:ext cx="8525446" cy="1200329"/>
          </a:xfrm>
          <a:prstGeom prst="rect">
            <a:avLst/>
          </a:prstGeom>
          <a:noFill/>
        </p:spPr>
        <p:txBody>
          <a:bodyPr wrap="square" rtlCol="0">
            <a:spAutoFit/>
          </a:bodyPr>
          <a:lstStyle/>
          <a:p>
            <a:r>
              <a:rPr lang="en-US" b="1" dirty="0" smtClean="0">
                <a:latin typeface="Calibri" panose="020F0502020204030204" pitchFamily="34" charset="0"/>
              </a:rPr>
              <a:t>Complete the figure below with the general form of the Controlled variable region for as many cases as you can think of, including acceptable and unacceptable controllability.</a:t>
            </a:r>
            <a:endParaRPr lang="en-US" b="1" dirty="0">
              <a:latin typeface="Calibri" panose="020F0502020204030204" pitchFamily="34" charset="0"/>
            </a:endParaRPr>
          </a:p>
        </p:txBody>
      </p:sp>
      <p:pic>
        <p:nvPicPr>
          <p:cNvPr id="7" name="Picture 6"/>
          <p:cNvPicPr>
            <a:picLocks noChangeAspect="1"/>
          </p:cNvPicPr>
          <p:nvPr/>
        </p:nvPicPr>
        <p:blipFill>
          <a:blip r:embed="rId3"/>
          <a:stretch>
            <a:fillRect/>
          </a:stretch>
        </p:blipFill>
        <p:spPr>
          <a:xfrm>
            <a:off x="3049" y="3433553"/>
            <a:ext cx="3846876" cy="2486767"/>
          </a:xfrm>
          <a:prstGeom prst="rect">
            <a:avLst/>
          </a:prstGeom>
        </p:spPr>
      </p:pic>
      <p:cxnSp>
        <p:nvCxnSpPr>
          <p:cNvPr id="9" name="Elbow Connector 8"/>
          <p:cNvCxnSpPr/>
          <p:nvPr/>
        </p:nvCxnSpPr>
        <p:spPr bwMode="auto">
          <a:xfrm rot="16200000" flipH="1">
            <a:off x="4667972" y="3437307"/>
            <a:ext cx="689393" cy="685801"/>
          </a:xfrm>
          <a:prstGeom prst="bentConnector3">
            <a:avLst>
              <a:gd name="adj1" fmla="val 10040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Freeform 12"/>
          <p:cNvSpPr/>
          <p:nvPr/>
        </p:nvSpPr>
        <p:spPr bwMode="auto">
          <a:xfrm>
            <a:off x="4797784" y="3352798"/>
            <a:ext cx="640855" cy="686217"/>
          </a:xfrm>
          <a:custGeom>
            <a:avLst/>
            <a:gdLst>
              <a:gd name="connsiteX0" fmla="*/ 320040 w 640855"/>
              <a:gd name="connsiteY0" fmla="*/ 36993 h 686217"/>
              <a:gd name="connsiteX1" fmla="*/ 320040 w 640855"/>
              <a:gd name="connsiteY1" fmla="*/ 36993 h 686217"/>
              <a:gd name="connsiteX2" fmla="*/ 246888 w 640855"/>
              <a:gd name="connsiteY2" fmla="*/ 64425 h 686217"/>
              <a:gd name="connsiteX3" fmla="*/ 219456 w 640855"/>
              <a:gd name="connsiteY3" fmla="*/ 91857 h 686217"/>
              <a:gd name="connsiteX4" fmla="*/ 155448 w 640855"/>
              <a:gd name="connsiteY4" fmla="*/ 119289 h 686217"/>
              <a:gd name="connsiteX5" fmla="*/ 128016 w 640855"/>
              <a:gd name="connsiteY5" fmla="*/ 146721 h 686217"/>
              <a:gd name="connsiteX6" fmla="*/ 118872 w 640855"/>
              <a:gd name="connsiteY6" fmla="*/ 174153 h 686217"/>
              <a:gd name="connsiteX7" fmla="*/ 91440 w 640855"/>
              <a:gd name="connsiteY7" fmla="*/ 183297 h 686217"/>
              <a:gd name="connsiteX8" fmla="*/ 64008 w 640855"/>
              <a:gd name="connsiteY8" fmla="*/ 311313 h 686217"/>
              <a:gd name="connsiteX9" fmla="*/ 45720 w 640855"/>
              <a:gd name="connsiteY9" fmla="*/ 338745 h 686217"/>
              <a:gd name="connsiteX10" fmla="*/ 27432 w 640855"/>
              <a:gd name="connsiteY10" fmla="*/ 393609 h 686217"/>
              <a:gd name="connsiteX11" fmla="*/ 18288 w 640855"/>
              <a:gd name="connsiteY11" fmla="*/ 448473 h 686217"/>
              <a:gd name="connsiteX12" fmla="*/ 0 w 640855"/>
              <a:gd name="connsiteY12" fmla="*/ 503337 h 686217"/>
              <a:gd name="connsiteX13" fmla="*/ 18288 w 640855"/>
              <a:gd name="connsiteY13" fmla="*/ 631353 h 686217"/>
              <a:gd name="connsiteX14" fmla="*/ 36576 w 640855"/>
              <a:gd name="connsiteY14" fmla="*/ 658785 h 686217"/>
              <a:gd name="connsiteX15" fmla="*/ 64008 w 640855"/>
              <a:gd name="connsiteY15" fmla="*/ 667929 h 686217"/>
              <a:gd name="connsiteX16" fmla="*/ 91440 w 640855"/>
              <a:gd name="connsiteY16" fmla="*/ 686217 h 686217"/>
              <a:gd name="connsiteX17" fmla="*/ 173736 w 640855"/>
              <a:gd name="connsiteY17" fmla="*/ 677073 h 686217"/>
              <a:gd name="connsiteX18" fmla="*/ 201168 w 640855"/>
              <a:gd name="connsiteY18" fmla="*/ 667929 h 686217"/>
              <a:gd name="connsiteX19" fmla="*/ 237744 w 640855"/>
              <a:gd name="connsiteY19" fmla="*/ 658785 h 686217"/>
              <a:gd name="connsiteX20" fmla="*/ 265176 w 640855"/>
              <a:gd name="connsiteY20" fmla="*/ 649641 h 686217"/>
              <a:gd name="connsiteX21" fmla="*/ 338328 w 640855"/>
              <a:gd name="connsiteY21" fmla="*/ 640497 h 686217"/>
              <a:gd name="connsiteX22" fmla="*/ 365760 w 640855"/>
              <a:gd name="connsiteY22" fmla="*/ 631353 h 686217"/>
              <a:gd name="connsiteX23" fmla="*/ 612648 w 640855"/>
              <a:gd name="connsiteY23" fmla="*/ 613065 h 686217"/>
              <a:gd name="connsiteX24" fmla="*/ 621792 w 640855"/>
              <a:gd name="connsiteY24" fmla="*/ 585633 h 686217"/>
              <a:gd name="connsiteX25" fmla="*/ 640080 w 640855"/>
              <a:gd name="connsiteY25" fmla="*/ 558201 h 686217"/>
              <a:gd name="connsiteX26" fmla="*/ 612648 w 640855"/>
              <a:gd name="connsiteY26" fmla="*/ 421041 h 686217"/>
              <a:gd name="connsiteX27" fmla="*/ 594360 w 640855"/>
              <a:gd name="connsiteY27" fmla="*/ 366177 h 686217"/>
              <a:gd name="connsiteX28" fmla="*/ 585216 w 640855"/>
              <a:gd name="connsiteY28" fmla="*/ 338745 h 686217"/>
              <a:gd name="connsiteX29" fmla="*/ 521208 w 640855"/>
              <a:gd name="connsiteY29" fmla="*/ 256449 h 686217"/>
              <a:gd name="connsiteX30" fmla="*/ 512064 w 640855"/>
              <a:gd name="connsiteY30" fmla="*/ 229017 h 686217"/>
              <a:gd name="connsiteX31" fmla="*/ 539496 w 640855"/>
              <a:gd name="connsiteY31" fmla="*/ 155865 h 686217"/>
              <a:gd name="connsiteX32" fmla="*/ 548640 w 640855"/>
              <a:gd name="connsiteY32" fmla="*/ 128433 h 686217"/>
              <a:gd name="connsiteX33" fmla="*/ 530352 w 640855"/>
              <a:gd name="connsiteY33" fmla="*/ 101001 h 686217"/>
              <a:gd name="connsiteX34" fmla="*/ 475488 w 640855"/>
              <a:gd name="connsiteY34" fmla="*/ 46137 h 686217"/>
              <a:gd name="connsiteX35" fmla="*/ 466344 w 640855"/>
              <a:gd name="connsiteY35" fmla="*/ 18705 h 686217"/>
              <a:gd name="connsiteX36" fmla="*/ 365760 w 640855"/>
              <a:gd name="connsiteY36" fmla="*/ 417 h 686217"/>
              <a:gd name="connsiteX37" fmla="*/ 320040 w 640855"/>
              <a:gd name="connsiteY37" fmla="*/ 36993 h 68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855" h="686217">
                <a:moveTo>
                  <a:pt x="320040" y="36993"/>
                </a:moveTo>
                <a:lnTo>
                  <a:pt x="320040" y="36993"/>
                </a:lnTo>
                <a:cubicBezTo>
                  <a:pt x="295656" y="46137"/>
                  <a:pt x="269750" y="51955"/>
                  <a:pt x="246888" y="64425"/>
                </a:cubicBezTo>
                <a:cubicBezTo>
                  <a:pt x="235535" y="70617"/>
                  <a:pt x="229390" y="83578"/>
                  <a:pt x="219456" y="91857"/>
                </a:cubicBezTo>
                <a:cubicBezTo>
                  <a:pt x="192393" y="114410"/>
                  <a:pt x="190306" y="110574"/>
                  <a:pt x="155448" y="119289"/>
                </a:cubicBezTo>
                <a:cubicBezTo>
                  <a:pt x="146304" y="128433"/>
                  <a:pt x="135189" y="135961"/>
                  <a:pt x="128016" y="146721"/>
                </a:cubicBezTo>
                <a:cubicBezTo>
                  <a:pt x="122669" y="154741"/>
                  <a:pt x="125688" y="167337"/>
                  <a:pt x="118872" y="174153"/>
                </a:cubicBezTo>
                <a:cubicBezTo>
                  <a:pt x="112056" y="180969"/>
                  <a:pt x="100584" y="180249"/>
                  <a:pt x="91440" y="183297"/>
                </a:cubicBezTo>
                <a:cubicBezTo>
                  <a:pt x="47858" y="248670"/>
                  <a:pt x="94425" y="169368"/>
                  <a:pt x="64008" y="311313"/>
                </a:cubicBezTo>
                <a:cubicBezTo>
                  <a:pt x="61705" y="322059"/>
                  <a:pt x="50183" y="328702"/>
                  <a:pt x="45720" y="338745"/>
                </a:cubicBezTo>
                <a:cubicBezTo>
                  <a:pt x="37891" y="356361"/>
                  <a:pt x="30601" y="374594"/>
                  <a:pt x="27432" y="393609"/>
                </a:cubicBezTo>
                <a:cubicBezTo>
                  <a:pt x="24384" y="411897"/>
                  <a:pt x="22785" y="430486"/>
                  <a:pt x="18288" y="448473"/>
                </a:cubicBezTo>
                <a:cubicBezTo>
                  <a:pt x="13613" y="467175"/>
                  <a:pt x="0" y="503337"/>
                  <a:pt x="0" y="503337"/>
                </a:cubicBezTo>
                <a:cubicBezTo>
                  <a:pt x="2336" y="529035"/>
                  <a:pt x="697" y="596170"/>
                  <a:pt x="18288" y="631353"/>
                </a:cubicBezTo>
                <a:cubicBezTo>
                  <a:pt x="23203" y="641183"/>
                  <a:pt x="27994" y="651920"/>
                  <a:pt x="36576" y="658785"/>
                </a:cubicBezTo>
                <a:cubicBezTo>
                  <a:pt x="44102" y="664806"/>
                  <a:pt x="55387" y="663618"/>
                  <a:pt x="64008" y="667929"/>
                </a:cubicBezTo>
                <a:cubicBezTo>
                  <a:pt x="73838" y="672844"/>
                  <a:pt x="82296" y="680121"/>
                  <a:pt x="91440" y="686217"/>
                </a:cubicBezTo>
                <a:cubicBezTo>
                  <a:pt x="118872" y="683169"/>
                  <a:pt x="146511" y="681611"/>
                  <a:pt x="173736" y="677073"/>
                </a:cubicBezTo>
                <a:cubicBezTo>
                  <a:pt x="183243" y="675488"/>
                  <a:pt x="191900" y="670577"/>
                  <a:pt x="201168" y="667929"/>
                </a:cubicBezTo>
                <a:cubicBezTo>
                  <a:pt x="213252" y="664477"/>
                  <a:pt x="225660" y="662237"/>
                  <a:pt x="237744" y="658785"/>
                </a:cubicBezTo>
                <a:cubicBezTo>
                  <a:pt x="247012" y="656137"/>
                  <a:pt x="255693" y="651365"/>
                  <a:pt x="265176" y="649641"/>
                </a:cubicBezTo>
                <a:cubicBezTo>
                  <a:pt x="289353" y="645245"/>
                  <a:pt x="313944" y="643545"/>
                  <a:pt x="338328" y="640497"/>
                </a:cubicBezTo>
                <a:cubicBezTo>
                  <a:pt x="347472" y="637449"/>
                  <a:pt x="356409" y="633691"/>
                  <a:pt x="365760" y="631353"/>
                </a:cubicBezTo>
                <a:cubicBezTo>
                  <a:pt x="450036" y="610284"/>
                  <a:pt x="513715" y="617562"/>
                  <a:pt x="612648" y="613065"/>
                </a:cubicBezTo>
                <a:cubicBezTo>
                  <a:pt x="615696" y="603921"/>
                  <a:pt x="617481" y="594254"/>
                  <a:pt x="621792" y="585633"/>
                </a:cubicBezTo>
                <a:cubicBezTo>
                  <a:pt x="626707" y="575803"/>
                  <a:pt x="639167" y="569153"/>
                  <a:pt x="640080" y="558201"/>
                </a:cubicBezTo>
                <a:cubicBezTo>
                  <a:pt x="644589" y="504091"/>
                  <a:pt x="628642" y="469022"/>
                  <a:pt x="612648" y="421041"/>
                </a:cubicBezTo>
                <a:lnTo>
                  <a:pt x="594360" y="366177"/>
                </a:lnTo>
                <a:cubicBezTo>
                  <a:pt x="591312" y="357033"/>
                  <a:pt x="590563" y="346765"/>
                  <a:pt x="585216" y="338745"/>
                </a:cubicBezTo>
                <a:cubicBezTo>
                  <a:pt x="541467" y="273121"/>
                  <a:pt x="564182" y="299423"/>
                  <a:pt x="521208" y="256449"/>
                </a:cubicBezTo>
                <a:cubicBezTo>
                  <a:pt x="518160" y="247305"/>
                  <a:pt x="512064" y="238656"/>
                  <a:pt x="512064" y="229017"/>
                </a:cubicBezTo>
                <a:cubicBezTo>
                  <a:pt x="512064" y="176092"/>
                  <a:pt x="520577" y="193704"/>
                  <a:pt x="539496" y="155865"/>
                </a:cubicBezTo>
                <a:cubicBezTo>
                  <a:pt x="543807" y="147244"/>
                  <a:pt x="545592" y="137577"/>
                  <a:pt x="548640" y="128433"/>
                </a:cubicBezTo>
                <a:cubicBezTo>
                  <a:pt x="542544" y="119289"/>
                  <a:pt x="537653" y="109215"/>
                  <a:pt x="530352" y="101001"/>
                </a:cubicBezTo>
                <a:cubicBezTo>
                  <a:pt x="513169" y="81671"/>
                  <a:pt x="475488" y="46137"/>
                  <a:pt x="475488" y="46137"/>
                </a:cubicBezTo>
                <a:cubicBezTo>
                  <a:pt x="472440" y="36993"/>
                  <a:pt x="474187" y="24307"/>
                  <a:pt x="466344" y="18705"/>
                </a:cubicBezTo>
                <a:cubicBezTo>
                  <a:pt x="433994" y="-4402"/>
                  <a:pt x="401529" y="417"/>
                  <a:pt x="365760" y="417"/>
                </a:cubicBezTo>
                <a:lnTo>
                  <a:pt x="320040" y="36993"/>
                </a:lnTo>
                <a:close/>
              </a:path>
            </a:pathLst>
          </a:custGeom>
          <a:pattFill prst="pct20">
            <a:fgClr>
              <a:schemeClr val="accent1"/>
            </a:fgClr>
            <a:bgClr>
              <a:schemeClr val="bg1"/>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36" name="Elbow Connector 35"/>
          <p:cNvCxnSpPr/>
          <p:nvPr/>
        </p:nvCxnSpPr>
        <p:spPr bwMode="auto">
          <a:xfrm rot="16200000" flipH="1">
            <a:off x="4671020" y="4728154"/>
            <a:ext cx="689393" cy="685801"/>
          </a:xfrm>
          <a:prstGeom prst="bentConnector3">
            <a:avLst>
              <a:gd name="adj1" fmla="val 10040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Freeform 38"/>
          <p:cNvSpPr/>
          <p:nvPr/>
        </p:nvSpPr>
        <p:spPr bwMode="auto">
          <a:xfrm>
            <a:off x="4974568" y="4894959"/>
            <a:ext cx="173736" cy="217951"/>
          </a:xfrm>
          <a:custGeom>
            <a:avLst/>
            <a:gdLst>
              <a:gd name="connsiteX0" fmla="*/ 320040 w 640855"/>
              <a:gd name="connsiteY0" fmla="*/ 36993 h 686217"/>
              <a:gd name="connsiteX1" fmla="*/ 320040 w 640855"/>
              <a:gd name="connsiteY1" fmla="*/ 36993 h 686217"/>
              <a:gd name="connsiteX2" fmla="*/ 246888 w 640855"/>
              <a:gd name="connsiteY2" fmla="*/ 64425 h 686217"/>
              <a:gd name="connsiteX3" fmla="*/ 219456 w 640855"/>
              <a:gd name="connsiteY3" fmla="*/ 91857 h 686217"/>
              <a:gd name="connsiteX4" fmla="*/ 155448 w 640855"/>
              <a:gd name="connsiteY4" fmla="*/ 119289 h 686217"/>
              <a:gd name="connsiteX5" fmla="*/ 128016 w 640855"/>
              <a:gd name="connsiteY5" fmla="*/ 146721 h 686217"/>
              <a:gd name="connsiteX6" fmla="*/ 118872 w 640855"/>
              <a:gd name="connsiteY6" fmla="*/ 174153 h 686217"/>
              <a:gd name="connsiteX7" fmla="*/ 91440 w 640855"/>
              <a:gd name="connsiteY7" fmla="*/ 183297 h 686217"/>
              <a:gd name="connsiteX8" fmla="*/ 64008 w 640855"/>
              <a:gd name="connsiteY8" fmla="*/ 311313 h 686217"/>
              <a:gd name="connsiteX9" fmla="*/ 45720 w 640855"/>
              <a:gd name="connsiteY9" fmla="*/ 338745 h 686217"/>
              <a:gd name="connsiteX10" fmla="*/ 27432 w 640855"/>
              <a:gd name="connsiteY10" fmla="*/ 393609 h 686217"/>
              <a:gd name="connsiteX11" fmla="*/ 18288 w 640855"/>
              <a:gd name="connsiteY11" fmla="*/ 448473 h 686217"/>
              <a:gd name="connsiteX12" fmla="*/ 0 w 640855"/>
              <a:gd name="connsiteY12" fmla="*/ 503337 h 686217"/>
              <a:gd name="connsiteX13" fmla="*/ 18288 w 640855"/>
              <a:gd name="connsiteY13" fmla="*/ 631353 h 686217"/>
              <a:gd name="connsiteX14" fmla="*/ 36576 w 640855"/>
              <a:gd name="connsiteY14" fmla="*/ 658785 h 686217"/>
              <a:gd name="connsiteX15" fmla="*/ 64008 w 640855"/>
              <a:gd name="connsiteY15" fmla="*/ 667929 h 686217"/>
              <a:gd name="connsiteX16" fmla="*/ 91440 w 640855"/>
              <a:gd name="connsiteY16" fmla="*/ 686217 h 686217"/>
              <a:gd name="connsiteX17" fmla="*/ 173736 w 640855"/>
              <a:gd name="connsiteY17" fmla="*/ 677073 h 686217"/>
              <a:gd name="connsiteX18" fmla="*/ 201168 w 640855"/>
              <a:gd name="connsiteY18" fmla="*/ 667929 h 686217"/>
              <a:gd name="connsiteX19" fmla="*/ 237744 w 640855"/>
              <a:gd name="connsiteY19" fmla="*/ 658785 h 686217"/>
              <a:gd name="connsiteX20" fmla="*/ 265176 w 640855"/>
              <a:gd name="connsiteY20" fmla="*/ 649641 h 686217"/>
              <a:gd name="connsiteX21" fmla="*/ 338328 w 640855"/>
              <a:gd name="connsiteY21" fmla="*/ 640497 h 686217"/>
              <a:gd name="connsiteX22" fmla="*/ 365760 w 640855"/>
              <a:gd name="connsiteY22" fmla="*/ 631353 h 686217"/>
              <a:gd name="connsiteX23" fmla="*/ 612648 w 640855"/>
              <a:gd name="connsiteY23" fmla="*/ 613065 h 686217"/>
              <a:gd name="connsiteX24" fmla="*/ 621792 w 640855"/>
              <a:gd name="connsiteY24" fmla="*/ 585633 h 686217"/>
              <a:gd name="connsiteX25" fmla="*/ 640080 w 640855"/>
              <a:gd name="connsiteY25" fmla="*/ 558201 h 686217"/>
              <a:gd name="connsiteX26" fmla="*/ 612648 w 640855"/>
              <a:gd name="connsiteY26" fmla="*/ 421041 h 686217"/>
              <a:gd name="connsiteX27" fmla="*/ 594360 w 640855"/>
              <a:gd name="connsiteY27" fmla="*/ 366177 h 686217"/>
              <a:gd name="connsiteX28" fmla="*/ 585216 w 640855"/>
              <a:gd name="connsiteY28" fmla="*/ 338745 h 686217"/>
              <a:gd name="connsiteX29" fmla="*/ 521208 w 640855"/>
              <a:gd name="connsiteY29" fmla="*/ 256449 h 686217"/>
              <a:gd name="connsiteX30" fmla="*/ 512064 w 640855"/>
              <a:gd name="connsiteY30" fmla="*/ 229017 h 686217"/>
              <a:gd name="connsiteX31" fmla="*/ 539496 w 640855"/>
              <a:gd name="connsiteY31" fmla="*/ 155865 h 686217"/>
              <a:gd name="connsiteX32" fmla="*/ 548640 w 640855"/>
              <a:gd name="connsiteY32" fmla="*/ 128433 h 686217"/>
              <a:gd name="connsiteX33" fmla="*/ 530352 w 640855"/>
              <a:gd name="connsiteY33" fmla="*/ 101001 h 686217"/>
              <a:gd name="connsiteX34" fmla="*/ 475488 w 640855"/>
              <a:gd name="connsiteY34" fmla="*/ 46137 h 686217"/>
              <a:gd name="connsiteX35" fmla="*/ 466344 w 640855"/>
              <a:gd name="connsiteY35" fmla="*/ 18705 h 686217"/>
              <a:gd name="connsiteX36" fmla="*/ 365760 w 640855"/>
              <a:gd name="connsiteY36" fmla="*/ 417 h 686217"/>
              <a:gd name="connsiteX37" fmla="*/ 320040 w 640855"/>
              <a:gd name="connsiteY37" fmla="*/ 36993 h 68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855" h="686217">
                <a:moveTo>
                  <a:pt x="320040" y="36993"/>
                </a:moveTo>
                <a:lnTo>
                  <a:pt x="320040" y="36993"/>
                </a:lnTo>
                <a:cubicBezTo>
                  <a:pt x="295656" y="46137"/>
                  <a:pt x="269750" y="51955"/>
                  <a:pt x="246888" y="64425"/>
                </a:cubicBezTo>
                <a:cubicBezTo>
                  <a:pt x="235535" y="70617"/>
                  <a:pt x="229390" y="83578"/>
                  <a:pt x="219456" y="91857"/>
                </a:cubicBezTo>
                <a:cubicBezTo>
                  <a:pt x="192393" y="114410"/>
                  <a:pt x="190306" y="110574"/>
                  <a:pt x="155448" y="119289"/>
                </a:cubicBezTo>
                <a:cubicBezTo>
                  <a:pt x="146304" y="128433"/>
                  <a:pt x="135189" y="135961"/>
                  <a:pt x="128016" y="146721"/>
                </a:cubicBezTo>
                <a:cubicBezTo>
                  <a:pt x="122669" y="154741"/>
                  <a:pt x="125688" y="167337"/>
                  <a:pt x="118872" y="174153"/>
                </a:cubicBezTo>
                <a:cubicBezTo>
                  <a:pt x="112056" y="180969"/>
                  <a:pt x="100584" y="180249"/>
                  <a:pt x="91440" y="183297"/>
                </a:cubicBezTo>
                <a:cubicBezTo>
                  <a:pt x="47858" y="248670"/>
                  <a:pt x="94425" y="169368"/>
                  <a:pt x="64008" y="311313"/>
                </a:cubicBezTo>
                <a:cubicBezTo>
                  <a:pt x="61705" y="322059"/>
                  <a:pt x="50183" y="328702"/>
                  <a:pt x="45720" y="338745"/>
                </a:cubicBezTo>
                <a:cubicBezTo>
                  <a:pt x="37891" y="356361"/>
                  <a:pt x="30601" y="374594"/>
                  <a:pt x="27432" y="393609"/>
                </a:cubicBezTo>
                <a:cubicBezTo>
                  <a:pt x="24384" y="411897"/>
                  <a:pt x="22785" y="430486"/>
                  <a:pt x="18288" y="448473"/>
                </a:cubicBezTo>
                <a:cubicBezTo>
                  <a:pt x="13613" y="467175"/>
                  <a:pt x="0" y="503337"/>
                  <a:pt x="0" y="503337"/>
                </a:cubicBezTo>
                <a:cubicBezTo>
                  <a:pt x="2336" y="529035"/>
                  <a:pt x="697" y="596170"/>
                  <a:pt x="18288" y="631353"/>
                </a:cubicBezTo>
                <a:cubicBezTo>
                  <a:pt x="23203" y="641183"/>
                  <a:pt x="27994" y="651920"/>
                  <a:pt x="36576" y="658785"/>
                </a:cubicBezTo>
                <a:cubicBezTo>
                  <a:pt x="44102" y="664806"/>
                  <a:pt x="55387" y="663618"/>
                  <a:pt x="64008" y="667929"/>
                </a:cubicBezTo>
                <a:cubicBezTo>
                  <a:pt x="73838" y="672844"/>
                  <a:pt x="82296" y="680121"/>
                  <a:pt x="91440" y="686217"/>
                </a:cubicBezTo>
                <a:cubicBezTo>
                  <a:pt x="118872" y="683169"/>
                  <a:pt x="146511" y="681611"/>
                  <a:pt x="173736" y="677073"/>
                </a:cubicBezTo>
                <a:cubicBezTo>
                  <a:pt x="183243" y="675488"/>
                  <a:pt x="191900" y="670577"/>
                  <a:pt x="201168" y="667929"/>
                </a:cubicBezTo>
                <a:cubicBezTo>
                  <a:pt x="213252" y="664477"/>
                  <a:pt x="225660" y="662237"/>
                  <a:pt x="237744" y="658785"/>
                </a:cubicBezTo>
                <a:cubicBezTo>
                  <a:pt x="247012" y="656137"/>
                  <a:pt x="255693" y="651365"/>
                  <a:pt x="265176" y="649641"/>
                </a:cubicBezTo>
                <a:cubicBezTo>
                  <a:pt x="289353" y="645245"/>
                  <a:pt x="313944" y="643545"/>
                  <a:pt x="338328" y="640497"/>
                </a:cubicBezTo>
                <a:cubicBezTo>
                  <a:pt x="347472" y="637449"/>
                  <a:pt x="356409" y="633691"/>
                  <a:pt x="365760" y="631353"/>
                </a:cubicBezTo>
                <a:cubicBezTo>
                  <a:pt x="450036" y="610284"/>
                  <a:pt x="513715" y="617562"/>
                  <a:pt x="612648" y="613065"/>
                </a:cubicBezTo>
                <a:cubicBezTo>
                  <a:pt x="615696" y="603921"/>
                  <a:pt x="617481" y="594254"/>
                  <a:pt x="621792" y="585633"/>
                </a:cubicBezTo>
                <a:cubicBezTo>
                  <a:pt x="626707" y="575803"/>
                  <a:pt x="639167" y="569153"/>
                  <a:pt x="640080" y="558201"/>
                </a:cubicBezTo>
                <a:cubicBezTo>
                  <a:pt x="644589" y="504091"/>
                  <a:pt x="628642" y="469022"/>
                  <a:pt x="612648" y="421041"/>
                </a:cubicBezTo>
                <a:lnTo>
                  <a:pt x="594360" y="366177"/>
                </a:lnTo>
                <a:cubicBezTo>
                  <a:pt x="591312" y="357033"/>
                  <a:pt x="590563" y="346765"/>
                  <a:pt x="585216" y="338745"/>
                </a:cubicBezTo>
                <a:cubicBezTo>
                  <a:pt x="541467" y="273121"/>
                  <a:pt x="564182" y="299423"/>
                  <a:pt x="521208" y="256449"/>
                </a:cubicBezTo>
                <a:cubicBezTo>
                  <a:pt x="518160" y="247305"/>
                  <a:pt x="512064" y="238656"/>
                  <a:pt x="512064" y="229017"/>
                </a:cubicBezTo>
                <a:cubicBezTo>
                  <a:pt x="512064" y="176092"/>
                  <a:pt x="520577" y="193704"/>
                  <a:pt x="539496" y="155865"/>
                </a:cubicBezTo>
                <a:cubicBezTo>
                  <a:pt x="543807" y="147244"/>
                  <a:pt x="545592" y="137577"/>
                  <a:pt x="548640" y="128433"/>
                </a:cubicBezTo>
                <a:cubicBezTo>
                  <a:pt x="542544" y="119289"/>
                  <a:pt x="537653" y="109215"/>
                  <a:pt x="530352" y="101001"/>
                </a:cubicBezTo>
                <a:cubicBezTo>
                  <a:pt x="513169" y="81671"/>
                  <a:pt x="475488" y="46137"/>
                  <a:pt x="475488" y="46137"/>
                </a:cubicBezTo>
                <a:cubicBezTo>
                  <a:pt x="472440" y="36993"/>
                  <a:pt x="474187" y="24307"/>
                  <a:pt x="466344" y="18705"/>
                </a:cubicBezTo>
                <a:cubicBezTo>
                  <a:pt x="433994" y="-4402"/>
                  <a:pt x="401529" y="417"/>
                  <a:pt x="365760" y="417"/>
                </a:cubicBezTo>
                <a:lnTo>
                  <a:pt x="320040" y="36993"/>
                </a:lnTo>
                <a:close/>
              </a:path>
            </a:pathLst>
          </a:custGeom>
          <a:pattFill prst="pct20">
            <a:fgClr>
              <a:schemeClr val="accent1"/>
            </a:fgClr>
            <a:bgClr>
              <a:schemeClr val="bg1"/>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43" name="Elbow Connector 42"/>
          <p:cNvCxnSpPr/>
          <p:nvPr/>
        </p:nvCxnSpPr>
        <p:spPr bwMode="auto">
          <a:xfrm rot="16200000" flipH="1">
            <a:off x="4714466" y="5924074"/>
            <a:ext cx="689393" cy="685801"/>
          </a:xfrm>
          <a:prstGeom prst="bentConnector3">
            <a:avLst>
              <a:gd name="adj1" fmla="val 10040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Freeform 45"/>
          <p:cNvSpPr/>
          <p:nvPr/>
        </p:nvSpPr>
        <p:spPr bwMode="auto">
          <a:xfrm rot="2280000">
            <a:off x="5095352" y="5961725"/>
            <a:ext cx="45719" cy="570922"/>
          </a:xfrm>
          <a:custGeom>
            <a:avLst/>
            <a:gdLst>
              <a:gd name="connsiteX0" fmla="*/ 320040 w 640855"/>
              <a:gd name="connsiteY0" fmla="*/ 36993 h 686217"/>
              <a:gd name="connsiteX1" fmla="*/ 320040 w 640855"/>
              <a:gd name="connsiteY1" fmla="*/ 36993 h 686217"/>
              <a:gd name="connsiteX2" fmla="*/ 246888 w 640855"/>
              <a:gd name="connsiteY2" fmla="*/ 64425 h 686217"/>
              <a:gd name="connsiteX3" fmla="*/ 219456 w 640855"/>
              <a:gd name="connsiteY3" fmla="*/ 91857 h 686217"/>
              <a:gd name="connsiteX4" fmla="*/ 155448 w 640855"/>
              <a:gd name="connsiteY4" fmla="*/ 119289 h 686217"/>
              <a:gd name="connsiteX5" fmla="*/ 128016 w 640855"/>
              <a:gd name="connsiteY5" fmla="*/ 146721 h 686217"/>
              <a:gd name="connsiteX6" fmla="*/ 118872 w 640855"/>
              <a:gd name="connsiteY6" fmla="*/ 174153 h 686217"/>
              <a:gd name="connsiteX7" fmla="*/ 91440 w 640855"/>
              <a:gd name="connsiteY7" fmla="*/ 183297 h 686217"/>
              <a:gd name="connsiteX8" fmla="*/ 64008 w 640855"/>
              <a:gd name="connsiteY8" fmla="*/ 311313 h 686217"/>
              <a:gd name="connsiteX9" fmla="*/ 45720 w 640855"/>
              <a:gd name="connsiteY9" fmla="*/ 338745 h 686217"/>
              <a:gd name="connsiteX10" fmla="*/ 27432 w 640855"/>
              <a:gd name="connsiteY10" fmla="*/ 393609 h 686217"/>
              <a:gd name="connsiteX11" fmla="*/ 18288 w 640855"/>
              <a:gd name="connsiteY11" fmla="*/ 448473 h 686217"/>
              <a:gd name="connsiteX12" fmla="*/ 0 w 640855"/>
              <a:gd name="connsiteY12" fmla="*/ 503337 h 686217"/>
              <a:gd name="connsiteX13" fmla="*/ 18288 w 640855"/>
              <a:gd name="connsiteY13" fmla="*/ 631353 h 686217"/>
              <a:gd name="connsiteX14" fmla="*/ 36576 w 640855"/>
              <a:gd name="connsiteY14" fmla="*/ 658785 h 686217"/>
              <a:gd name="connsiteX15" fmla="*/ 64008 w 640855"/>
              <a:gd name="connsiteY15" fmla="*/ 667929 h 686217"/>
              <a:gd name="connsiteX16" fmla="*/ 91440 w 640855"/>
              <a:gd name="connsiteY16" fmla="*/ 686217 h 686217"/>
              <a:gd name="connsiteX17" fmla="*/ 173736 w 640855"/>
              <a:gd name="connsiteY17" fmla="*/ 677073 h 686217"/>
              <a:gd name="connsiteX18" fmla="*/ 201168 w 640855"/>
              <a:gd name="connsiteY18" fmla="*/ 667929 h 686217"/>
              <a:gd name="connsiteX19" fmla="*/ 237744 w 640855"/>
              <a:gd name="connsiteY19" fmla="*/ 658785 h 686217"/>
              <a:gd name="connsiteX20" fmla="*/ 265176 w 640855"/>
              <a:gd name="connsiteY20" fmla="*/ 649641 h 686217"/>
              <a:gd name="connsiteX21" fmla="*/ 338328 w 640855"/>
              <a:gd name="connsiteY21" fmla="*/ 640497 h 686217"/>
              <a:gd name="connsiteX22" fmla="*/ 365760 w 640855"/>
              <a:gd name="connsiteY22" fmla="*/ 631353 h 686217"/>
              <a:gd name="connsiteX23" fmla="*/ 612648 w 640855"/>
              <a:gd name="connsiteY23" fmla="*/ 613065 h 686217"/>
              <a:gd name="connsiteX24" fmla="*/ 621792 w 640855"/>
              <a:gd name="connsiteY24" fmla="*/ 585633 h 686217"/>
              <a:gd name="connsiteX25" fmla="*/ 640080 w 640855"/>
              <a:gd name="connsiteY25" fmla="*/ 558201 h 686217"/>
              <a:gd name="connsiteX26" fmla="*/ 612648 w 640855"/>
              <a:gd name="connsiteY26" fmla="*/ 421041 h 686217"/>
              <a:gd name="connsiteX27" fmla="*/ 594360 w 640855"/>
              <a:gd name="connsiteY27" fmla="*/ 366177 h 686217"/>
              <a:gd name="connsiteX28" fmla="*/ 585216 w 640855"/>
              <a:gd name="connsiteY28" fmla="*/ 338745 h 686217"/>
              <a:gd name="connsiteX29" fmla="*/ 521208 w 640855"/>
              <a:gd name="connsiteY29" fmla="*/ 256449 h 686217"/>
              <a:gd name="connsiteX30" fmla="*/ 512064 w 640855"/>
              <a:gd name="connsiteY30" fmla="*/ 229017 h 686217"/>
              <a:gd name="connsiteX31" fmla="*/ 539496 w 640855"/>
              <a:gd name="connsiteY31" fmla="*/ 155865 h 686217"/>
              <a:gd name="connsiteX32" fmla="*/ 548640 w 640855"/>
              <a:gd name="connsiteY32" fmla="*/ 128433 h 686217"/>
              <a:gd name="connsiteX33" fmla="*/ 530352 w 640855"/>
              <a:gd name="connsiteY33" fmla="*/ 101001 h 686217"/>
              <a:gd name="connsiteX34" fmla="*/ 475488 w 640855"/>
              <a:gd name="connsiteY34" fmla="*/ 46137 h 686217"/>
              <a:gd name="connsiteX35" fmla="*/ 466344 w 640855"/>
              <a:gd name="connsiteY35" fmla="*/ 18705 h 686217"/>
              <a:gd name="connsiteX36" fmla="*/ 365760 w 640855"/>
              <a:gd name="connsiteY36" fmla="*/ 417 h 686217"/>
              <a:gd name="connsiteX37" fmla="*/ 320040 w 640855"/>
              <a:gd name="connsiteY37" fmla="*/ 36993 h 68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0855" h="686217">
                <a:moveTo>
                  <a:pt x="320040" y="36993"/>
                </a:moveTo>
                <a:lnTo>
                  <a:pt x="320040" y="36993"/>
                </a:lnTo>
                <a:cubicBezTo>
                  <a:pt x="295656" y="46137"/>
                  <a:pt x="269750" y="51955"/>
                  <a:pt x="246888" y="64425"/>
                </a:cubicBezTo>
                <a:cubicBezTo>
                  <a:pt x="235535" y="70617"/>
                  <a:pt x="229390" y="83578"/>
                  <a:pt x="219456" y="91857"/>
                </a:cubicBezTo>
                <a:cubicBezTo>
                  <a:pt x="192393" y="114410"/>
                  <a:pt x="190306" y="110574"/>
                  <a:pt x="155448" y="119289"/>
                </a:cubicBezTo>
                <a:cubicBezTo>
                  <a:pt x="146304" y="128433"/>
                  <a:pt x="135189" y="135961"/>
                  <a:pt x="128016" y="146721"/>
                </a:cubicBezTo>
                <a:cubicBezTo>
                  <a:pt x="122669" y="154741"/>
                  <a:pt x="125688" y="167337"/>
                  <a:pt x="118872" y="174153"/>
                </a:cubicBezTo>
                <a:cubicBezTo>
                  <a:pt x="112056" y="180969"/>
                  <a:pt x="100584" y="180249"/>
                  <a:pt x="91440" y="183297"/>
                </a:cubicBezTo>
                <a:cubicBezTo>
                  <a:pt x="47858" y="248670"/>
                  <a:pt x="94425" y="169368"/>
                  <a:pt x="64008" y="311313"/>
                </a:cubicBezTo>
                <a:cubicBezTo>
                  <a:pt x="61705" y="322059"/>
                  <a:pt x="50183" y="328702"/>
                  <a:pt x="45720" y="338745"/>
                </a:cubicBezTo>
                <a:cubicBezTo>
                  <a:pt x="37891" y="356361"/>
                  <a:pt x="30601" y="374594"/>
                  <a:pt x="27432" y="393609"/>
                </a:cubicBezTo>
                <a:cubicBezTo>
                  <a:pt x="24384" y="411897"/>
                  <a:pt x="22785" y="430486"/>
                  <a:pt x="18288" y="448473"/>
                </a:cubicBezTo>
                <a:cubicBezTo>
                  <a:pt x="13613" y="467175"/>
                  <a:pt x="0" y="503337"/>
                  <a:pt x="0" y="503337"/>
                </a:cubicBezTo>
                <a:cubicBezTo>
                  <a:pt x="2336" y="529035"/>
                  <a:pt x="697" y="596170"/>
                  <a:pt x="18288" y="631353"/>
                </a:cubicBezTo>
                <a:cubicBezTo>
                  <a:pt x="23203" y="641183"/>
                  <a:pt x="27994" y="651920"/>
                  <a:pt x="36576" y="658785"/>
                </a:cubicBezTo>
                <a:cubicBezTo>
                  <a:pt x="44102" y="664806"/>
                  <a:pt x="55387" y="663618"/>
                  <a:pt x="64008" y="667929"/>
                </a:cubicBezTo>
                <a:cubicBezTo>
                  <a:pt x="73838" y="672844"/>
                  <a:pt x="82296" y="680121"/>
                  <a:pt x="91440" y="686217"/>
                </a:cubicBezTo>
                <a:cubicBezTo>
                  <a:pt x="118872" y="683169"/>
                  <a:pt x="146511" y="681611"/>
                  <a:pt x="173736" y="677073"/>
                </a:cubicBezTo>
                <a:cubicBezTo>
                  <a:pt x="183243" y="675488"/>
                  <a:pt x="191900" y="670577"/>
                  <a:pt x="201168" y="667929"/>
                </a:cubicBezTo>
                <a:cubicBezTo>
                  <a:pt x="213252" y="664477"/>
                  <a:pt x="225660" y="662237"/>
                  <a:pt x="237744" y="658785"/>
                </a:cubicBezTo>
                <a:cubicBezTo>
                  <a:pt x="247012" y="656137"/>
                  <a:pt x="255693" y="651365"/>
                  <a:pt x="265176" y="649641"/>
                </a:cubicBezTo>
                <a:cubicBezTo>
                  <a:pt x="289353" y="645245"/>
                  <a:pt x="313944" y="643545"/>
                  <a:pt x="338328" y="640497"/>
                </a:cubicBezTo>
                <a:cubicBezTo>
                  <a:pt x="347472" y="637449"/>
                  <a:pt x="356409" y="633691"/>
                  <a:pt x="365760" y="631353"/>
                </a:cubicBezTo>
                <a:cubicBezTo>
                  <a:pt x="450036" y="610284"/>
                  <a:pt x="513715" y="617562"/>
                  <a:pt x="612648" y="613065"/>
                </a:cubicBezTo>
                <a:cubicBezTo>
                  <a:pt x="615696" y="603921"/>
                  <a:pt x="617481" y="594254"/>
                  <a:pt x="621792" y="585633"/>
                </a:cubicBezTo>
                <a:cubicBezTo>
                  <a:pt x="626707" y="575803"/>
                  <a:pt x="639167" y="569153"/>
                  <a:pt x="640080" y="558201"/>
                </a:cubicBezTo>
                <a:cubicBezTo>
                  <a:pt x="644589" y="504091"/>
                  <a:pt x="628642" y="469022"/>
                  <a:pt x="612648" y="421041"/>
                </a:cubicBezTo>
                <a:lnTo>
                  <a:pt x="594360" y="366177"/>
                </a:lnTo>
                <a:cubicBezTo>
                  <a:pt x="591312" y="357033"/>
                  <a:pt x="590563" y="346765"/>
                  <a:pt x="585216" y="338745"/>
                </a:cubicBezTo>
                <a:cubicBezTo>
                  <a:pt x="541467" y="273121"/>
                  <a:pt x="564182" y="299423"/>
                  <a:pt x="521208" y="256449"/>
                </a:cubicBezTo>
                <a:cubicBezTo>
                  <a:pt x="518160" y="247305"/>
                  <a:pt x="512064" y="238656"/>
                  <a:pt x="512064" y="229017"/>
                </a:cubicBezTo>
                <a:cubicBezTo>
                  <a:pt x="512064" y="176092"/>
                  <a:pt x="520577" y="193704"/>
                  <a:pt x="539496" y="155865"/>
                </a:cubicBezTo>
                <a:cubicBezTo>
                  <a:pt x="543807" y="147244"/>
                  <a:pt x="545592" y="137577"/>
                  <a:pt x="548640" y="128433"/>
                </a:cubicBezTo>
                <a:cubicBezTo>
                  <a:pt x="542544" y="119289"/>
                  <a:pt x="537653" y="109215"/>
                  <a:pt x="530352" y="101001"/>
                </a:cubicBezTo>
                <a:cubicBezTo>
                  <a:pt x="513169" y="81671"/>
                  <a:pt x="475488" y="46137"/>
                  <a:pt x="475488" y="46137"/>
                </a:cubicBezTo>
                <a:cubicBezTo>
                  <a:pt x="472440" y="36993"/>
                  <a:pt x="474187" y="24307"/>
                  <a:pt x="466344" y="18705"/>
                </a:cubicBezTo>
                <a:cubicBezTo>
                  <a:pt x="433994" y="-4402"/>
                  <a:pt x="401529" y="417"/>
                  <a:pt x="365760" y="417"/>
                </a:cubicBezTo>
                <a:lnTo>
                  <a:pt x="320040" y="36993"/>
                </a:lnTo>
                <a:close/>
              </a:path>
            </a:pathLst>
          </a:custGeom>
          <a:pattFill prst="pct20">
            <a:fgClr>
              <a:schemeClr val="accent1"/>
            </a:fgClr>
            <a:bgClr>
              <a:schemeClr val="bg1"/>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47" name="Elbow Connector 46"/>
          <p:cNvCxnSpPr/>
          <p:nvPr/>
        </p:nvCxnSpPr>
        <p:spPr bwMode="auto">
          <a:xfrm rot="16200000" flipH="1">
            <a:off x="6956029" y="3437306"/>
            <a:ext cx="689393" cy="685801"/>
          </a:xfrm>
          <a:prstGeom prst="bentConnector3">
            <a:avLst>
              <a:gd name="adj1" fmla="val 10040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7110225" y="3740311"/>
            <a:ext cx="533401"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Elbow Connector 51"/>
          <p:cNvCxnSpPr/>
          <p:nvPr/>
        </p:nvCxnSpPr>
        <p:spPr bwMode="auto">
          <a:xfrm rot="16200000" flipH="1">
            <a:off x="6956029" y="4770009"/>
            <a:ext cx="689393" cy="685801"/>
          </a:xfrm>
          <a:prstGeom prst="bentConnector3">
            <a:avLst>
              <a:gd name="adj1" fmla="val 10040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flipV="1">
            <a:off x="7338825" y="4825762"/>
            <a:ext cx="0" cy="494503"/>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Elbow Connector 53"/>
          <p:cNvCxnSpPr/>
          <p:nvPr/>
        </p:nvCxnSpPr>
        <p:spPr bwMode="auto">
          <a:xfrm rot="16200000" flipH="1">
            <a:off x="6956028" y="5924073"/>
            <a:ext cx="689393" cy="685801"/>
          </a:xfrm>
          <a:prstGeom prst="bentConnector3">
            <a:avLst>
              <a:gd name="adj1" fmla="val 10040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flipV="1">
            <a:off x="7111749" y="6095012"/>
            <a:ext cx="460250" cy="305307"/>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4473773" y="2598491"/>
            <a:ext cx="1676400" cy="369332"/>
          </a:xfrm>
          <a:prstGeom prst="rect">
            <a:avLst/>
          </a:prstGeom>
          <a:noFill/>
        </p:spPr>
        <p:txBody>
          <a:bodyPr wrap="square" rtlCol="0">
            <a:spAutoFit/>
          </a:bodyPr>
          <a:lstStyle/>
          <a:p>
            <a:r>
              <a:rPr lang="en-US" sz="1800" dirty="0" smtClean="0">
                <a:latin typeface="Calibri" panose="020F0502020204030204" pitchFamily="34" charset="0"/>
              </a:rPr>
              <a:t>Controllable</a:t>
            </a:r>
            <a:endParaRPr lang="en-US" sz="1800" dirty="0">
              <a:latin typeface="Calibri" panose="020F0502020204030204" pitchFamily="34" charset="0"/>
            </a:endParaRPr>
          </a:p>
        </p:txBody>
      </p:sp>
      <p:sp>
        <p:nvSpPr>
          <p:cNvPr id="56" name="TextBox 55"/>
          <p:cNvSpPr txBox="1"/>
          <p:nvPr/>
        </p:nvSpPr>
        <p:spPr>
          <a:xfrm>
            <a:off x="7027459" y="2606884"/>
            <a:ext cx="1676400" cy="369332"/>
          </a:xfrm>
          <a:prstGeom prst="rect">
            <a:avLst/>
          </a:prstGeom>
          <a:noFill/>
        </p:spPr>
        <p:txBody>
          <a:bodyPr wrap="square" rtlCol="0">
            <a:spAutoFit/>
          </a:bodyPr>
          <a:lstStyle/>
          <a:p>
            <a:r>
              <a:rPr lang="en-US" sz="1800" dirty="0" smtClean="0">
                <a:latin typeface="Calibri" panose="020F0502020204030204" pitchFamily="34" charset="0"/>
              </a:rPr>
              <a:t>Uncontrollable</a:t>
            </a:r>
            <a:endParaRPr lang="en-US" sz="1800" dirty="0">
              <a:latin typeface="Calibri" panose="020F0502020204030204" pitchFamily="34" charset="0"/>
            </a:endParaRPr>
          </a:p>
        </p:txBody>
      </p:sp>
      <p:sp>
        <p:nvSpPr>
          <p:cNvPr id="57" name="TextBox 56"/>
          <p:cNvSpPr txBox="1"/>
          <p:nvPr/>
        </p:nvSpPr>
        <p:spPr>
          <a:xfrm>
            <a:off x="5483585" y="3465073"/>
            <a:ext cx="609600" cy="461665"/>
          </a:xfrm>
          <a:prstGeom prst="rect">
            <a:avLst/>
          </a:prstGeom>
          <a:noFill/>
        </p:spPr>
        <p:txBody>
          <a:bodyPr wrap="square" rtlCol="0">
            <a:spAutoFit/>
          </a:bodyPr>
          <a:lstStyle/>
          <a:p>
            <a:r>
              <a:rPr lang="en-US" sz="1200" dirty="0" smtClean="0">
                <a:latin typeface="Calibri" panose="020F0502020204030204" pitchFamily="34" charset="0"/>
              </a:rPr>
              <a:t>Large region</a:t>
            </a:r>
            <a:endParaRPr lang="en-US" sz="1200" dirty="0">
              <a:latin typeface="Calibri" panose="020F0502020204030204" pitchFamily="34" charset="0"/>
            </a:endParaRPr>
          </a:p>
        </p:txBody>
      </p:sp>
      <p:sp>
        <p:nvSpPr>
          <p:cNvPr id="58" name="TextBox 57"/>
          <p:cNvSpPr txBox="1"/>
          <p:nvPr/>
        </p:nvSpPr>
        <p:spPr>
          <a:xfrm>
            <a:off x="5495777" y="4678894"/>
            <a:ext cx="609600" cy="461665"/>
          </a:xfrm>
          <a:prstGeom prst="rect">
            <a:avLst/>
          </a:prstGeom>
          <a:noFill/>
        </p:spPr>
        <p:txBody>
          <a:bodyPr wrap="square" rtlCol="0">
            <a:spAutoFit/>
          </a:bodyPr>
          <a:lstStyle/>
          <a:p>
            <a:r>
              <a:rPr lang="en-US" sz="1200" dirty="0" smtClean="0">
                <a:latin typeface="Calibri" panose="020F0502020204030204" pitchFamily="34" charset="0"/>
              </a:rPr>
              <a:t>Small region</a:t>
            </a:r>
            <a:endParaRPr lang="en-US" sz="1200" dirty="0">
              <a:latin typeface="Calibri" panose="020F0502020204030204" pitchFamily="34" charset="0"/>
            </a:endParaRPr>
          </a:p>
        </p:txBody>
      </p:sp>
      <p:sp>
        <p:nvSpPr>
          <p:cNvPr id="59" name="TextBox 58"/>
          <p:cNvSpPr txBox="1"/>
          <p:nvPr/>
        </p:nvSpPr>
        <p:spPr>
          <a:xfrm>
            <a:off x="5398998" y="5994027"/>
            <a:ext cx="947929" cy="461665"/>
          </a:xfrm>
          <a:prstGeom prst="rect">
            <a:avLst/>
          </a:prstGeom>
          <a:noFill/>
        </p:spPr>
        <p:txBody>
          <a:bodyPr wrap="square" rtlCol="0">
            <a:spAutoFit/>
          </a:bodyPr>
          <a:lstStyle/>
          <a:p>
            <a:pPr algn="ctr"/>
            <a:r>
              <a:rPr lang="en-US" sz="1200" dirty="0" smtClean="0">
                <a:latin typeface="Calibri" panose="020F0502020204030204" pitchFamily="34" charset="0"/>
              </a:rPr>
              <a:t>Ill-conditioned</a:t>
            </a:r>
            <a:endParaRPr lang="en-US" sz="1200" dirty="0">
              <a:latin typeface="Calibri" panose="020F0502020204030204" pitchFamily="34" charset="0"/>
            </a:endParaRPr>
          </a:p>
        </p:txBody>
      </p:sp>
      <p:sp>
        <p:nvSpPr>
          <p:cNvPr id="60" name="TextBox 59"/>
          <p:cNvSpPr txBox="1"/>
          <p:nvPr/>
        </p:nvSpPr>
        <p:spPr>
          <a:xfrm>
            <a:off x="7865659" y="3506930"/>
            <a:ext cx="783806" cy="461665"/>
          </a:xfrm>
          <a:prstGeom prst="rect">
            <a:avLst/>
          </a:prstGeom>
          <a:noFill/>
        </p:spPr>
        <p:txBody>
          <a:bodyPr wrap="square" rtlCol="0">
            <a:spAutoFit/>
          </a:bodyPr>
          <a:lstStyle/>
          <a:p>
            <a:r>
              <a:rPr lang="en-US" sz="1200" dirty="0" smtClean="0">
                <a:latin typeface="Calibri" panose="020F0502020204030204" pitchFamily="34" charset="0"/>
              </a:rPr>
              <a:t>Only CV1 affected</a:t>
            </a:r>
            <a:endParaRPr lang="en-US" sz="1200" dirty="0">
              <a:latin typeface="Calibri" panose="020F0502020204030204" pitchFamily="34" charset="0"/>
            </a:endParaRPr>
          </a:p>
        </p:txBody>
      </p:sp>
      <p:sp>
        <p:nvSpPr>
          <p:cNvPr id="61" name="TextBox 60"/>
          <p:cNvSpPr txBox="1"/>
          <p:nvPr/>
        </p:nvSpPr>
        <p:spPr>
          <a:xfrm>
            <a:off x="7865659" y="4768212"/>
            <a:ext cx="783806" cy="461665"/>
          </a:xfrm>
          <a:prstGeom prst="rect">
            <a:avLst/>
          </a:prstGeom>
          <a:noFill/>
        </p:spPr>
        <p:txBody>
          <a:bodyPr wrap="square" rtlCol="0">
            <a:spAutoFit/>
          </a:bodyPr>
          <a:lstStyle/>
          <a:p>
            <a:r>
              <a:rPr lang="en-US" sz="1200" dirty="0" smtClean="0">
                <a:latin typeface="Calibri" panose="020F0502020204030204" pitchFamily="34" charset="0"/>
              </a:rPr>
              <a:t>Only CV2 affected</a:t>
            </a:r>
            <a:endParaRPr lang="en-US" sz="1200" dirty="0">
              <a:latin typeface="Calibri" panose="020F0502020204030204" pitchFamily="34" charset="0"/>
            </a:endParaRPr>
          </a:p>
        </p:txBody>
      </p:sp>
      <p:sp>
        <p:nvSpPr>
          <p:cNvPr id="62" name="TextBox 61"/>
          <p:cNvSpPr txBox="1"/>
          <p:nvPr/>
        </p:nvSpPr>
        <p:spPr>
          <a:xfrm>
            <a:off x="7797551" y="5839876"/>
            <a:ext cx="1169524" cy="646331"/>
          </a:xfrm>
          <a:prstGeom prst="rect">
            <a:avLst/>
          </a:prstGeom>
          <a:noFill/>
        </p:spPr>
        <p:txBody>
          <a:bodyPr wrap="square" rtlCol="0">
            <a:spAutoFit/>
          </a:bodyPr>
          <a:lstStyle/>
          <a:p>
            <a:r>
              <a:rPr lang="en-US" sz="1200" dirty="0" smtClean="0">
                <a:latin typeface="Calibri" panose="020F0502020204030204" pitchFamily="34" charset="0"/>
              </a:rPr>
              <a:t>Both affected, but not independently</a:t>
            </a:r>
            <a:endParaRPr lang="en-US" sz="1200" dirty="0">
              <a:latin typeface="Calibri" panose="020F0502020204030204" pitchFamily="34" charset="0"/>
            </a:endParaRPr>
          </a:p>
        </p:txBody>
      </p:sp>
    </p:spTree>
    <p:extLst>
      <p:ext uri="{BB962C8B-B14F-4D97-AF65-F5344CB8AC3E}">
        <p14:creationId xmlns:p14="http://schemas.microsoft.com/office/powerpoint/2010/main" val="35484627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1524000" y="5562600"/>
            <a:ext cx="2667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800" b="1"/>
              <a:t>A </a:t>
            </a:r>
            <a:r>
              <a:rPr lang="en-US" altLang="en-US" sz="1800" b="1">
                <a:sym typeface="Symbol" panose="05050102010706020507" pitchFamily="18" charset="2"/>
              </a:rPr>
              <a:t> B</a:t>
            </a:r>
          </a:p>
          <a:p>
            <a:pPr algn="ctr">
              <a:spcBef>
                <a:spcPct val="50000"/>
              </a:spcBef>
              <a:buFontTx/>
              <a:buNone/>
            </a:pPr>
            <a:r>
              <a:rPr lang="en-US" altLang="en-US" sz="1800" b="1">
                <a:sym typeface="Symbol" panose="05050102010706020507" pitchFamily="18" charset="2"/>
              </a:rPr>
              <a:t>-r</a:t>
            </a:r>
            <a:r>
              <a:rPr lang="en-US" altLang="en-US" sz="1800" b="1" baseline="-25000">
                <a:sym typeface="Symbol" panose="05050102010706020507" pitchFamily="18" charset="2"/>
              </a:rPr>
              <a:t>A</a:t>
            </a:r>
            <a:r>
              <a:rPr lang="en-US" altLang="en-US" sz="1800" b="1">
                <a:sym typeface="Symbol" panose="05050102010706020507" pitchFamily="18" charset="2"/>
              </a:rPr>
              <a:t> = k</a:t>
            </a:r>
            <a:r>
              <a:rPr lang="en-US" altLang="en-US" sz="1800" b="1" baseline="-25000">
                <a:sym typeface="Symbol" panose="05050102010706020507" pitchFamily="18" charset="2"/>
              </a:rPr>
              <a:t>0</a:t>
            </a:r>
            <a:r>
              <a:rPr lang="en-US" altLang="en-US" sz="1800" b="1">
                <a:sym typeface="Symbol" panose="05050102010706020507" pitchFamily="18" charset="2"/>
              </a:rPr>
              <a:t> e </a:t>
            </a:r>
            <a:r>
              <a:rPr lang="en-US" altLang="en-US" sz="1800" b="1" baseline="30000">
                <a:sym typeface="Symbol" panose="05050102010706020507" pitchFamily="18" charset="2"/>
              </a:rPr>
              <a:t>-E/RT</a:t>
            </a:r>
            <a:r>
              <a:rPr lang="en-US" altLang="en-US" sz="1800" b="1">
                <a:sym typeface="Symbol" panose="05050102010706020507" pitchFamily="18" charset="2"/>
              </a:rPr>
              <a:t> C</a:t>
            </a:r>
            <a:r>
              <a:rPr lang="en-US" altLang="en-US" sz="1800" b="1" baseline="-25000">
                <a:sym typeface="Symbol" panose="05050102010706020507" pitchFamily="18" charset="2"/>
              </a:rPr>
              <a:t>A</a:t>
            </a:r>
            <a:endParaRPr lang="en-US" altLang="en-US" sz="1800" b="1"/>
          </a:p>
        </p:txBody>
      </p:sp>
      <p:pic>
        <p:nvPicPr>
          <p:cNvPr id="13316" name="Picture 6" descr="A:\marlin fig 3.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106" y="2620778"/>
            <a:ext cx="4415162" cy="438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0" name="Group 10"/>
          <p:cNvGrpSpPr>
            <a:grpSpLocks/>
          </p:cNvGrpSpPr>
          <p:nvPr/>
        </p:nvGrpSpPr>
        <p:grpSpPr bwMode="auto">
          <a:xfrm>
            <a:off x="1447800" y="3048000"/>
            <a:ext cx="2982913" cy="2514600"/>
            <a:chOff x="192" y="2230"/>
            <a:chExt cx="2215" cy="1778"/>
          </a:xfrm>
        </p:grpSpPr>
        <p:sp>
          <p:nvSpPr>
            <p:cNvPr id="5131" name="AutoShape 11"/>
            <p:cNvSpPr>
              <a:spLocks noChangeArrowheads="1"/>
            </p:cNvSpPr>
            <p:nvPr/>
          </p:nvSpPr>
          <p:spPr bwMode="auto">
            <a:xfrm>
              <a:off x="1083" y="2586"/>
              <a:ext cx="659" cy="832"/>
            </a:xfrm>
            <a:prstGeom prst="can">
              <a:avLst>
                <a:gd name="adj" fmla="val 31563"/>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132" name="AutoShape 12"/>
            <p:cNvSpPr>
              <a:spLocks noChangeArrowheads="1"/>
            </p:cNvSpPr>
            <p:nvPr/>
          </p:nvSpPr>
          <p:spPr bwMode="auto">
            <a:xfrm flipV="1">
              <a:off x="1980" y="3339"/>
              <a:ext cx="176" cy="81"/>
            </a:xfrm>
            <a:prstGeom prst="flowChartManualOperation">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3330" name="AutoShape 13"/>
            <p:cNvSpPr>
              <a:spLocks noChangeArrowheads="1"/>
            </p:cNvSpPr>
            <p:nvPr/>
          </p:nvSpPr>
          <p:spPr bwMode="auto">
            <a:xfrm>
              <a:off x="1259" y="3123"/>
              <a:ext cx="177" cy="187"/>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331" name="AutoShape 14"/>
            <p:cNvSpPr>
              <a:spLocks noChangeArrowheads="1"/>
            </p:cNvSpPr>
            <p:nvPr/>
          </p:nvSpPr>
          <p:spPr bwMode="auto">
            <a:xfrm>
              <a:off x="1185" y="3123"/>
              <a:ext cx="177" cy="187"/>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332" name="AutoShape 15"/>
            <p:cNvSpPr>
              <a:spLocks noChangeArrowheads="1"/>
            </p:cNvSpPr>
            <p:nvPr/>
          </p:nvSpPr>
          <p:spPr bwMode="auto">
            <a:xfrm>
              <a:off x="1336" y="3123"/>
              <a:ext cx="178" cy="187"/>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333" name="AutoShape 16"/>
            <p:cNvSpPr>
              <a:spLocks noChangeArrowheads="1"/>
            </p:cNvSpPr>
            <p:nvPr/>
          </p:nvSpPr>
          <p:spPr bwMode="auto">
            <a:xfrm>
              <a:off x="1387" y="3123"/>
              <a:ext cx="178" cy="187"/>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334" name="AutoShape 17"/>
            <p:cNvSpPr>
              <a:spLocks noChangeArrowheads="1"/>
            </p:cNvSpPr>
            <p:nvPr/>
          </p:nvSpPr>
          <p:spPr bwMode="auto">
            <a:xfrm>
              <a:off x="1464" y="3123"/>
              <a:ext cx="176" cy="187"/>
            </a:xfrm>
            <a:prstGeom prst="flowChartConnector">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335" name="Line 18"/>
            <p:cNvSpPr>
              <a:spLocks noChangeShapeType="1"/>
            </p:cNvSpPr>
            <p:nvPr/>
          </p:nvSpPr>
          <p:spPr bwMode="auto">
            <a:xfrm>
              <a:off x="1185" y="3229"/>
              <a:ext cx="0" cy="403"/>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6" name="Line 19"/>
            <p:cNvSpPr>
              <a:spLocks noChangeShapeType="1"/>
            </p:cNvSpPr>
            <p:nvPr/>
          </p:nvSpPr>
          <p:spPr bwMode="auto">
            <a:xfrm>
              <a:off x="1640" y="3229"/>
              <a:ext cx="0" cy="40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37" name="Group 20"/>
            <p:cNvGrpSpPr>
              <a:grpSpLocks/>
            </p:cNvGrpSpPr>
            <p:nvPr/>
          </p:nvGrpSpPr>
          <p:grpSpPr bwMode="auto">
            <a:xfrm rot="10800000">
              <a:off x="486" y="2836"/>
              <a:ext cx="166" cy="152"/>
              <a:chOff x="306" y="575"/>
              <a:chExt cx="1142" cy="625"/>
            </a:xfrm>
          </p:grpSpPr>
          <p:sp>
            <p:nvSpPr>
              <p:cNvPr id="13360" name="Line 21"/>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1" name="Line 22"/>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2" name="Line 23"/>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3" name="Line 24"/>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4" name="Line 25"/>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5" name="Line 26"/>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6" name="Freeform 27"/>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48" name="Oval 28"/>
            <p:cNvSpPr>
              <a:spLocks noChangeArrowheads="1"/>
            </p:cNvSpPr>
            <p:nvPr/>
          </p:nvSpPr>
          <p:spPr bwMode="auto">
            <a:xfrm>
              <a:off x="1971" y="3176"/>
              <a:ext cx="202" cy="185"/>
            </a:xfrm>
            <a:prstGeom prst="ellipse">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3339" name="Line 29"/>
            <p:cNvSpPr>
              <a:spLocks noChangeShapeType="1"/>
            </p:cNvSpPr>
            <p:nvPr/>
          </p:nvSpPr>
          <p:spPr bwMode="auto">
            <a:xfrm flipH="1">
              <a:off x="1739" y="3279"/>
              <a:ext cx="3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0" name="Line 30"/>
            <p:cNvSpPr>
              <a:spLocks noChangeShapeType="1"/>
            </p:cNvSpPr>
            <p:nvPr/>
          </p:nvSpPr>
          <p:spPr bwMode="auto">
            <a:xfrm>
              <a:off x="2064" y="3179"/>
              <a:ext cx="34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1" name="Line 31"/>
            <p:cNvSpPr>
              <a:spLocks noChangeShapeType="1"/>
            </p:cNvSpPr>
            <p:nvPr/>
          </p:nvSpPr>
          <p:spPr bwMode="auto">
            <a:xfrm>
              <a:off x="1235" y="2425"/>
              <a:ext cx="0" cy="29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 name="Freeform 32"/>
            <p:cNvSpPr>
              <a:spLocks/>
            </p:cNvSpPr>
            <p:nvPr/>
          </p:nvSpPr>
          <p:spPr bwMode="auto">
            <a:xfrm>
              <a:off x="384" y="2422"/>
              <a:ext cx="852" cy="1"/>
            </a:xfrm>
            <a:custGeom>
              <a:avLst/>
              <a:gdLst>
                <a:gd name="T0" fmla="*/ 852 w 852"/>
                <a:gd name="T1" fmla="*/ 0 h 1"/>
                <a:gd name="T2" fmla="*/ 0 w 852"/>
                <a:gd name="T3" fmla="*/ 1 h 1"/>
                <a:gd name="T4" fmla="*/ 0 60000 65536"/>
                <a:gd name="T5" fmla="*/ 0 60000 65536"/>
              </a:gdLst>
              <a:ahLst/>
              <a:cxnLst>
                <a:cxn ang="T4">
                  <a:pos x="T0" y="T1"/>
                </a:cxn>
                <a:cxn ang="T5">
                  <a:pos x="T2" y="T3"/>
                </a:cxn>
              </a:cxnLst>
              <a:rect l="0" t="0" r="r" b="b"/>
              <a:pathLst>
                <a:path w="852" h="1">
                  <a:moveTo>
                    <a:pt x="852" y="0"/>
                  </a:moveTo>
                  <a:lnTo>
                    <a:pt x="0" y="1"/>
                  </a:lnTo>
                </a:path>
              </a:pathLst>
            </a:custGeom>
            <a:noFill/>
            <a:ln w="381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3" name="Oval 33"/>
            <p:cNvSpPr>
              <a:spLocks noChangeArrowheads="1"/>
            </p:cNvSpPr>
            <p:nvPr/>
          </p:nvSpPr>
          <p:spPr bwMode="auto">
            <a:xfrm>
              <a:off x="814" y="2871"/>
              <a:ext cx="178" cy="1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a:t>T</a:t>
              </a:r>
            </a:p>
          </p:txBody>
        </p:sp>
        <p:sp>
          <p:nvSpPr>
            <p:cNvPr id="13344" name="Oval 34"/>
            <p:cNvSpPr>
              <a:spLocks noChangeArrowheads="1"/>
            </p:cNvSpPr>
            <p:nvPr/>
          </p:nvSpPr>
          <p:spPr bwMode="auto">
            <a:xfrm>
              <a:off x="816" y="3129"/>
              <a:ext cx="178" cy="1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a:t>A</a:t>
              </a:r>
              <a:endParaRPr lang="en-US" altLang="en-US" sz="2400" b="1"/>
            </a:p>
          </p:txBody>
        </p:sp>
        <p:sp>
          <p:nvSpPr>
            <p:cNvPr id="13345" name="Line 35"/>
            <p:cNvSpPr>
              <a:spLocks noChangeShapeType="1"/>
            </p:cNvSpPr>
            <p:nvPr/>
          </p:nvSpPr>
          <p:spPr bwMode="auto">
            <a:xfrm>
              <a:off x="997" y="2965"/>
              <a:ext cx="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6" name="Line 36"/>
            <p:cNvSpPr>
              <a:spLocks noChangeShapeType="1"/>
            </p:cNvSpPr>
            <p:nvPr/>
          </p:nvSpPr>
          <p:spPr bwMode="auto">
            <a:xfrm>
              <a:off x="991" y="3216"/>
              <a:ext cx="9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7" name="Line 37"/>
            <p:cNvSpPr>
              <a:spLocks noChangeShapeType="1"/>
            </p:cNvSpPr>
            <p:nvPr/>
          </p:nvSpPr>
          <p:spPr bwMode="auto">
            <a:xfrm>
              <a:off x="588" y="2992"/>
              <a:ext cx="0" cy="40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8" name="Line 38"/>
            <p:cNvSpPr>
              <a:spLocks noChangeShapeType="1"/>
            </p:cNvSpPr>
            <p:nvPr/>
          </p:nvSpPr>
          <p:spPr bwMode="auto">
            <a:xfrm>
              <a:off x="588" y="2434"/>
              <a:ext cx="0" cy="403"/>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9" name="Text Box 39"/>
            <p:cNvSpPr txBox="1">
              <a:spLocks noChangeArrowheads="1"/>
            </p:cNvSpPr>
            <p:nvPr/>
          </p:nvSpPr>
          <p:spPr bwMode="auto">
            <a:xfrm>
              <a:off x="336" y="3478"/>
              <a:ext cx="5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000" b="1"/>
                <a:t>Reactant</a:t>
              </a:r>
            </a:p>
          </p:txBody>
        </p:sp>
        <p:sp>
          <p:nvSpPr>
            <p:cNvPr id="13350" name="Text Box 40"/>
            <p:cNvSpPr txBox="1">
              <a:spLocks noChangeArrowheads="1"/>
            </p:cNvSpPr>
            <p:nvPr/>
          </p:nvSpPr>
          <p:spPr bwMode="auto">
            <a:xfrm>
              <a:off x="192" y="2230"/>
              <a:ext cx="52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200" b="1"/>
                <a:t>Solvent</a:t>
              </a:r>
            </a:p>
          </p:txBody>
        </p:sp>
        <p:grpSp>
          <p:nvGrpSpPr>
            <p:cNvPr id="13351" name="Group 41"/>
            <p:cNvGrpSpPr>
              <a:grpSpLocks/>
            </p:cNvGrpSpPr>
            <p:nvPr/>
          </p:nvGrpSpPr>
          <p:grpSpPr bwMode="auto">
            <a:xfrm rot="10800000">
              <a:off x="1542" y="3628"/>
              <a:ext cx="166" cy="152"/>
              <a:chOff x="306" y="575"/>
              <a:chExt cx="1142" cy="625"/>
            </a:xfrm>
          </p:grpSpPr>
          <p:sp>
            <p:nvSpPr>
              <p:cNvPr id="13353" name="Line 42"/>
              <p:cNvSpPr>
                <a:spLocks noChangeShapeType="1"/>
              </p:cNvSpPr>
              <p:nvPr/>
            </p:nvSpPr>
            <p:spPr bwMode="auto">
              <a:xfrm>
                <a:off x="336" y="5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4" name="Line 43"/>
              <p:cNvSpPr>
                <a:spLocks noChangeShapeType="1"/>
              </p:cNvSpPr>
              <p:nvPr/>
            </p:nvSpPr>
            <p:spPr bwMode="auto">
              <a:xfrm>
                <a:off x="336" y="1200"/>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5" name="Line 44"/>
              <p:cNvSpPr>
                <a:spLocks noChangeShapeType="1"/>
              </p:cNvSpPr>
              <p:nvPr/>
            </p:nvSpPr>
            <p:spPr bwMode="auto">
              <a:xfrm flipH="1" flipV="1">
                <a:off x="332" y="575"/>
                <a:ext cx="868"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6" name="Line 45"/>
              <p:cNvSpPr>
                <a:spLocks noChangeShapeType="1"/>
              </p:cNvSpPr>
              <p:nvPr/>
            </p:nvSpPr>
            <p:spPr bwMode="auto">
              <a:xfrm flipV="1">
                <a:off x="306" y="575"/>
                <a:ext cx="894" cy="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7" name="Line 46"/>
              <p:cNvSpPr>
                <a:spLocks noChangeShapeType="1"/>
              </p:cNvSpPr>
              <p:nvPr/>
            </p:nvSpPr>
            <p:spPr bwMode="auto">
              <a:xfrm>
                <a:off x="766" y="881"/>
                <a:ext cx="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8" name="Line 47"/>
              <p:cNvSpPr>
                <a:spLocks noChangeShapeType="1"/>
              </p:cNvSpPr>
              <p:nvPr/>
            </p:nvSpPr>
            <p:spPr bwMode="auto">
              <a:xfrm>
                <a:off x="1248" y="67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9" name="Freeform 48"/>
              <p:cNvSpPr>
                <a:spLocks/>
              </p:cNvSpPr>
              <p:nvPr/>
            </p:nvSpPr>
            <p:spPr bwMode="auto">
              <a:xfrm>
                <a:off x="1248" y="660"/>
                <a:ext cx="200" cy="396"/>
              </a:xfrm>
              <a:custGeom>
                <a:avLst/>
                <a:gdLst>
                  <a:gd name="T0" fmla="*/ 0 w 200"/>
                  <a:gd name="T1" fmla="*/ 396 h 396"/>
                  <a:gd name="T2" fmla="*/ 96 w 200"/>
                  <a:gd name="T3" fmla="*/ 348 h 396"/>
                  <a:gd name="T4" fmla="*/ 192 w 200"/>
                  <a:gd name="T5" fmla="*/ 204 h 396"/>
                  <a:gd name="T6" fmla="*/ 144 w 200"/>
                  <a:gd name="T7" fmla="*/ 60 h 396"/>
                  <a:gd name="T8" fmla="*/ 0 w 200"/>
                  <a:gd name="T9" fmla="*/ 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352" name="Text Box 49"/>
            <p:cNvSpPr txBox="1">
              <a:spLocks noChangeArrowheads="1"/>
            </p:cNvSpPr>
            <p:nvPr/>
          </p:nvSpPr>
          <p:spPr bwMode="auto">
            <a:xfrm>
              <a:off x="1392" y="3814"/>
              <a:ext cx="52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200" b="1"/>
                <a:t>Coolant</a:t>
              </a:r>
            </a:p>
          </p:txBody>
        </p:sp>
      </p:grpSp>
      <p:sp>
        <p:nvSpPr>
          <p:cNvPr id="13325" name="Text Box 56"/>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13326" name="Rectangle 57"/>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 name="Rectangle 1"/>
          <p:cNvSpPr/>
          <p:nvPr/>
        </p:nvSpPr>
        <p:spPr bwMode="auto">
          <a:xfrm>
            <a:off x="4648200" y="5791200"/>
            <a:ext cx="990600" cy="2286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 name="Rectangle 2"/>
          <p:cNvSpPr/>
          <p:nvPr/>
        </p:nvSpPr>
        <p:spPr bwMode="auto">
          <a:xfrm>
            <a:off x="5181600" y="2743200"/>
            <a:ext cx="3560064" cy="268221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7" name="TextBox 56"/>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58" name="TextBox 57"/>
          <p:cNvSpPr txBox="1"/>
          <p:nvPr/>
        </p:nvSpPr>
        <p:spPr>
          <a:xfrm>
            <a:off x="1298574" y="768350"/>
            <a:ext cx="7845426" cy="461665"/>
          </a:xfrm>
          <a:prstGeom prst="rect">
            <a:avLst/>
          </a:prstGeom>
          <a:noFill/>
        </p:spPr>
        <p:txBody>
          <a:bodyPr wrap="square" rtlCol="0">
            <a:spAutoFit/>
          </a:bodyPr>
          <a:lstStyle/>
          <a:p>
            <a:pPr algn="ctr"/>
            <a:r>
              <a:rPr lang="en-US" b="1" dirty="0" smtClean="0">
                <a:latin typeface="Calibri" panose="020F0502020204030204" pitchFamily="34" charset="0"/>
              </a:rPr>
              <a:t>Workshop 5 </a:t>
            </a:r>
            <a:endParaRPr lang="en-US" b="1" dirty="0">
              <a:latin typeface="Calibri" panose="020F0502020204030204" pitchFamily="34" charset="0"/>
            </a:endParaRPr>
          </a:p>
        </p:txBody>
      </p:sp>
      <p:sp>
        <p:nvSpPr>
          <p:cNvPr id="4" name="TextBox 3"/>
          <p:cNvSpPr txBox="1"/>
          <p:nvPr/>
        </p:nvSpPr>
        <p:spPr>
          <a:xfrm>
            <a:off x="5892906" y="5706110"/>
            <a:ext cx="2612494" cy="246221"/>
          </a:xfrm>
          <a:prstGeom prst="rect">
            <a:avLst/>
          </a:prstGeom>
          <a:solidFill>
            <a:schemeClr val="bg1"/>
          </a:solidFill>
        </p:spPr>
        <p:txBody>
          <a:bodyPr wrap="square" rtlCol="0">
            <a:spAutoFit/>
          </a:bodyPr>
          <a:lstStyle/>
          <a:p>
            <a:r>
              <a:rPr lang="en-US" sz="1000" b="1" dirty="0" smtClean="0"/>
              <a:t>Reactant concentration in reactor</a:t>
            </a:r>
            <a:endParaRPr lang="en-US" sz="1000" b="1" dirty="0"/>
          </a:p>
        </p:txBody>
      </p:sp>
      <p:sp>
        <p:nvSpPr>
          <p:cNvPr id="5" name="TextBox 4"/>
          <p:cNvSpPr txBox="1"/>
          <p:nvPr/>
        </p:nvSpPr>
        <p:spPr>
          <a:xfrm>
            <a:off x="1447800" y="1371600"/>
            <a:ext cx="7467600" cy="830997"/>
          </a:xfrm>
          <a:prstGeom prst="rect">
            <a:avLst/>
          </a:prstGeom>
          <a:noFill/>
        </p:spPr>
        <p:txBody>
          <a:bodyPr wrap="square" rtlCol="0">
            <a:spAutoFit/>
          </a:bodyPr>
          <a:lstStyle/>
          <a:p>
            <a:r>
              <a:rPr lang="en-US" b="1" dirty="0" smtClean="0">
                <a:latin typeface="Calibri" panose="020F0502020204030204" pitchFamily="34" charset="0"/>
              </a:rPr>
              <a:t>Describe the shape of the operating window for the CSTR below and explain why it is not similar to a rectangle.</a:t>
            </a:r>
            <a:endParaRPr lang="en-US" b="1" dirty="0">
              <a:latin typeface="Calibri" panose="020F0502020204030204" pitchFamily="34" charset="0"/>
            </a:endParaRPr>
          </a:p>
        </p:txBody>
      </p:sp>
    </p:spTree>
    <p:extLst>
      <p:ext uri="{BB962C8B-B14F-4D97-AF65-F5344CB8AC3E}">
        <p14:creationId xmlns:p14="http://schemas.microsoft.com/office/powerpoint/2010/main" val="32802772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9953" y="4184046"/>
            <a:ext cx="2971800" cy="232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30" y="4317737"/>
            <a:ext cx="2593468" cy="2115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6840" y="2528217"/>
            <a:ext cx="3047999" cy="228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4724400"/>
            <a:ext cx="2511251" cy="18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23006" y="4503168"/>
            <a:ext cx="2209800" cy="307777"/>
          </a:xfrm>
          <a:prstGeom prst="rect">
            <a:avLst/>
          </a:prstGeom>
          <a:noFill/>
        </p:spPr>
        <p:txBody>
          <a:bodyPr wrap="square" rtlCol="0">
            <a:spAutoFit/>
          </a:bodyPr>
          <a:lstStyle/>
          <a:p>
            <a:pPr algn="ctr"/>
            <a:r>
              <a:rPr lang="en-US" sz="1400" b="1" dirty="0" smtClean="0">
                <a:solidFill>
                  <a:srgbClr val="3333FF"/>
                </a:solidFill>
                <a:latin typeface="Calibri" panose="020F0502020204030204" pitchFamily="34" charset="0"/>
              </a:rPr>
              <a:t>Process without control</a:t>
            </a:r>
            <a:endParaRPr lang="en-US" sz="1400" b="1" dirty="0">
              <a:solidFill>
                <a:srgbClr val="3333FF"/>
              </a:solidFill>
              <a:latin typeface="Calibri" panose="020F0502020204030204" pitchFamily="34" charset="0"/>
            </a:endParaRPr>
          </a:p>
        </p:txBody>
      </p:sp>
      <p:sp>
        <p:nvSpPr>
          <p:cNvPr id="7" name="Flowchart: Connector 6"/>
          <p:cNvSpPr/>
          <p:nvPr/>
        </p:nvSpPr>
        <p:spPr bwMode="auto">
          <a:xfrm flipH="1">
            <a:off x="3818082" y="3352801"/>
            <a:ext cx="76199" cy="76200"/>
          </a:xfrm>
          <a:prstGeom prst="flowChartConnector">
            <a:avLst/>
          </a:prstGeom>
          <a:solidFill>
            <a:srgbClr val="FF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8" name="Flowchart: Connector 7"/>
          <p:cNvSpPr/>
          <p:nvPr/>
        </p:nvSpPr>
        <p:spPr bwMode="auto">
          <a:xfrm flipH="1">
            <a:off x="1489460" y="5094359"/>
            <a:ext cx="76199" cy="76200"/>
          </a:xfrm>
          <a:prstGeom prst="flowChartConnector">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9" name="Freeform 8"/>
          <p:cNvSpPr/>
          <p:nvPr/>
        </p:nvSpPr>
        <p:spPr bwMode="auto">
          <a:xfrm>
            <a:off x="3044651" y="4416624"/>
            <a:ext cx="2628901" cy="2317447"/>
          </a:xfrm>
          <a:custGeom>
            <a:avLst/>
            <a:gdLst>
              <a:gd name="connsiteX0" fmla="*/ 1121242 w 3249880"/>
              <a:gd name="connsiteY0" fmla="*/ 60290 h 2381459"/>
              <a:gd name="connsiteX1" fmla="*/ 588680 w 3249880"/>
              <a:gd name="connsiteY1" fmla="*/ 60290 h 2381459"/>
              <a:gd name="connsiteX2" fmla="*/ 488196 w 3249880"/>
              <a:gd name="connsiteY2" fmla="*/ 80387 h 2381459"/>
              <a:gd name="connsiteX3" fmla="*/ 427906 w 3249880"/>
              <a:gd name="connsiteY3" fmla="*/ 100484 h 2381459"/>
              <a:gd name="connsiteX4" fmla="*/ 337471 w 3249880"/>
              <a:gd name="connsiteY4" fmla="*/ 150725 h 2381459"/>
              <a:gd name="connsiteX5" fmla="*/ 236987 w 3249880"/>
              <a:gd name="connsiteY5" fmla="*/ 200967 h 2381459"/>
              <a:gd name="connsiteX6" fmla="*/ 176697 w 3249880"/>
              <a:gd name="connsiteY6" fmla="*/ 241160 h 2381459"/>
              <a:gd name="connsiteX7" fmla="*/ 106359 w 3249880"/>
              <a:gd name="connsiteY7" fmla="*/ 291402 h 2381459"/>
              <a:gd name="connsiteX8" fmla="*/ 96311 w 3249880"/>
              <a:gd name="connsiteY8" fmla="*/ 321547 h 2381459"/>
              <a:gd name="connsiteX9" fmla="*/ 25972 w 3249880"/>
              <a:gd name="connsiteY9" fmla="*/ 401934 h 2381459"/>
              <a:gd name="connsiteX10" fmla="*/ 15924 w 3249880"/>
              <a:gd name="connsiteY10" fmla="*/ 442127 h 2381459"/>
              <a:gd name="connsiteX11" fmla="*/ 15924 w 3249880"/>
              <a:gd name="connsiteY11" fmla="*/ 663191 h 2381459"/>
              <a:gd name="connsiteX12" fmla="*/ 76214 w 3249880"/>
              <a:gd name="connsiteY12" fmla="*/ 743578 h 2381459"/>
              <a:gd name="connsiteX13" fmla="*/ 106359 w 3249880"/>
              <a:gd name="connsiteY13" fmla="*/ 793820 h 2381459"/>
              <a:gd name="connsiteX14" fmla="*/ 136504 w 3249880"/>
              <a:gd name="connsiteY14" fmla="*/ 823965 h 2381459"/>
              <a:gd name="connsiteX15" fmla="*/ 186746 w 3249880"/>
              <a:gd name="connsiteY15" fmla="*/ 894303 h 2381459"/>
              <a:gd name="connsiteX16" fmla="*/ 206842 w 3249880"/>
              <a:gd name="connsiteY16" fmla="*/ 934497 h 2381459"/>
              <a:gd name="connsiteX17" fmla="*/ 267133 w 3249880"/>
              <a:gd name="connsiteY17" fmla="*/ 1034980 h 2381459"/>
              <a:gd name="connsiteX18" fmla="*/ 297278 w 3249880"/>
              <a:gd name="connsiteY18" fmla="*/ 1135464 h 2381459"/>
              <a:gd name="connsiteX19" fmla="*/ 327423 w 3249880"/>
              <a:gd name="connsiteY19" fmla="*/ 1175657 h 2381459"/>
              <a:gd name="connsiteX20" fmla="*/ 347519 w 3249880"/>
              <a:gd name="connsiteY20" fmla="*/ 1215851 h 2381459"/>
              <a:gd name="connsiteX21" fmla="*/ 357568 w 3249880"/>
              <a:gd name="connsiteY21" fmla="*/ 1266092 h 2381459"/>
              <a:gd name="connsiteX22" fmla="*/ 377664 w 3249880"/>
              <a:gd name="connsiteY22" fmla="*/ 1296237 h 2381459"/>
              <a:gd name="connsiteX23" fmla="*/ 407809 w 3249880"/>
              <a:gd name="connsiteY23" fmla="*/ 1346479 h 2381459"/>
              <a:gd name="connsiteX24" fmla="*/ 437954 w 3249880"/>
              <a:gd name="connsiteY24" fmla="*/ 1386673 h 2381459"/>
              <a:gd name="connsiteX25" fmla="*/ 458051 w 3249880"/>
              <a:gd name="connsiteY25" fmla="*/ 1426866 h 2381459"/>
              <a:gd name="connsiteX26" fmla="*/ 498245 w 3249880"/>
              <a:gd name="connsiteY26" fmla="*/ 1487156 h 2381459"/>
              <a:gd name="connsiteX27" fmla="*/ 538438 w 3249880"/>
              <a:gd name="connsiteY27" fmla="*/ 1547446 h 2381459"/>
              <a:gd name="connsiteX28" fmla="*/ 608776 w 3249880"/>
              <a:gd name="connsiteY28" fmla="*/ 1597688 h 2381459"/>
              <a:gd name="connsiteX29" fmla="*/ 648970 w 3249880"/>
              <a:gd name="connsiteY29" fmla="*/ 1637881 h 2381459"/>
              <a:gd name="connsiteX30" fmla="*/ 679115 w 3249880"/>
              <a:gd name="connsiteY30" fmla="*/ 1647930 h 2381459"/>
              <a:gd name="connsiteX31" fmla="*/ 709260 w 3249880"/>
              <a:gd name="connsiteY31" fmla="*/ 1668026 h 2381459"/>
              <a:gd name="connsiteX32" fmla="*/ 749453 w 3249880"/>
              <a:gd name="connsiteY32" fmla="*/ 1698171 h 2381459"/>
              <a:gd name="connsiteX33" fmla="*/ 809744 w 3249880"/>
              <a:gd name="connsiteY33" fmla="*/ 1738365 h 2381459"/>
              <a:gd name="connsiteX34" fmla="*/ 880082 w 3249880"/>
              <a:gd name="connsiteY34" fmla="*/ 1788607 h 2381459"/>
              <a:gd name="connsiteX35" fmla="*/ 950420 w 3249880"/>
              <a:gd name="connsiteY35" fmla="*/ 1848897 h 2381459"/>
              <a:gd name="connsiteX36" fmla="*/ 980565 w 3249880"/>
              <a:gd name="connsiteY36" fmla="*/ 1868993 h 2381459"/>
              <a:gd name="connsiteX37" fmla="*/ 1020759 w 3249880"/>
              <a:gd name="connsiteY37" fmla="*/ 1939332 h 2381459"/>
              <a:gd name="connsiteX38" fmla="*/ 1040856 w 3249880"/>
              <a:gd name="connsiteY38" fmla="*/ 1969477 h 2381459"/>
              <a:gd name="connsiteX39" fmla="*/ 1060952 w 3249880"/>
              <a:gd name="connsiteY39" fmla="*/ 2009670 h 2381459"/>
              <a:gd name="connsiteX40" fmla="*/ 1101146 w 3249880"/>
              <a:gd name="connsiteY40" fmla="*/ 2029767 h 2381459"/>
              <a:gd name="connsiteX41" fmla="*/ 1171484 w 3249880"/>
              <a:gd name="connsiteY41" fmla="*/ 2090057 h 2381459"/>
              <a:gd name="connsiteX42" fmla="*/ 1191581 w 3249880"/>
              <a:gd name="connsiteY42" fmla="*/ 2120202 h 2381459"/>
              <a:gd name="connsiteX43" fmla="*/ 1221726 w 3249880"/>
              <a:gd name="connsiteY43" fmla="*/ 2130251 h 2381459"/>
              <a:gd name="connsiteX44" fmla="*/ 1261919 w 3249880"/>
              <a:gd name="connsiteY44" fmla="*/ 2150347 h 2381459"/>
              <a:gd name="connsiteX45" fmla="*/ 1292064 w 3249880"/>
              <a:gd name="connsiteY45" fmla="*/ 2160396 h 2381459"/>
              <a:gd name="connsiteX46" fmla="*/ 1332258 w 3249880"/>
              <a:gd name="connsiteY46" fmla="*/ 2180492 h 2381459"/>
              <a:gd name="connsiteX47" fmla="*/ 1452838 w 3249880"/>
              <a:gd name="connsiteY47" fmla="*/ 2210637 h 2381459"/>
              <a:gd name="connsiteX48" fmla="*/ 1482983 w 3249880"/>
              <a:gd name="connsiteY48" fmla="*/ 2220686 h 2381459"/>
              <a:gd name="connsiteX49" fmla="*/ 1633708 w 3249880"/>
              <a:gd name="connsiteY49" fmla="*/ 2240782 h 2381459"/>
              <a:gd name="connsiteX50" fmla="*/ 1683950 w 3249880"/>
              <a:gd name="connsiteY50" fmla="*/ 2280976 h 2381459"/>
              <a:gd name="connsiteX51" fmla="*/ 1714095 w 3249880"/>
              <a:gd name="connsiteY51" fmla="*/ 2291024 h 2381459"/>
              <a:gd name="connsiteX52" fmla="*/ 1774385 w 3249880"/>
              <a:gd name="connsiteY52" fmla="*/ 2321169 h 2381459"/>
              <a:gd name="connsiteX53" fmla="*/ 1804530 w 3249880"/>
              <a:gd name="connsiteY53" fmla="*/ 2341266 h 2381459"/>
              <a:gd name="connsiteX54" fmla="*/ 1925111 w 3249880"/>
              <a:gd name="connsiteY54" fmla="*/ 2371411 h 2381459"/>
              <a:gd name="connsiteX55" fmla="*/ 2085884 w 3249880"/>
              <a:gd name="connsiteY55" fmla="*/ 2381459 h 2381459"/>
              <a:gd name="connsiteX56" fmla="*/ 2377286 w 3249880"/>
              <a:gd name="connsiteY56" fmla="*/ 2371411 h 2381459"/>
              <a:gd name="connsiteX57" fmla="*/ 2407431 w 3249880"/>
              <a:gd name="connsiteY57" fmla="*/ 2361363 h 2381459"/>
              <a:gd name="connsiteX58" fmla="*/ 2487818 w 3249880"/>
              <a:gd name="connsiteY58" fmla="*/ 2341266 h 2381459"/>
              <a:gd name="connsiteX59" fmla="*/ 2538060 w 3249880"/>
              <a:gd name="connsiteY59" fmla="*/ 2321169 h 2381459"/>
              <a:gd name="connsiteX60" fmla="*/ 2578253 w 3249880"/>
              <a:gd name="connsiteY60" fmla="*/ 2311121 h 2381459"/>
              <a:gd name="connsiteX61" fmla="*/ 2608398 w 3249880"/>
              <a:gd name="connsiteY61" fmla="*/ 2301073 h 2381459"/>
              <a:gd name="connsiteX62" fmla="*/ 2648592 w 3249880"/>
              <a:gd name="connsiteY62" fmla="*/ 2291024 h 2381459"/>
              <a:gd name="connsiteX63" fmla="*/ 2678737 w 3249880"/>
              <a:gd name="connsiteY63" fmla="*/ 2280976 h 2381459"/>
              <a:gd name="connsiteX64" fmla="*/ 2749075 w 3249880"/>
              <a:gd name="connsiteY64" fmla="*/ 2260879 h 2381459"/>
              <a:gd name="connsiteX65" fmla="*/ 2819414 w 3249880"/>
              <a:gd name="connsiteY65" fmla="*/ 2210637 h 2381459"/>
              <a:gd name="connsiteX66" fmla="*/ 2859607 w 3249880"/>
              <a:gd name="connsiteY66" fmla="*/ 2130251 h 2381459"/>
              <a:gd name="connsiteX67" fmla="*/ 2909849 w 3249880"/>
              <a:gd name="connsiteY67" fmla="*/ 2069960 h 2381459"/>
              <a:gd name="connsiteX68" fmla="*/ 2919897 w 3249880"/>
              <a:gd name="connsiteY68" fmla="*/ 2029767 h 2381459"/>
              <a:gd name="connsiteX69" fmla="*/ 2950042 w 3249880"/>
              <a:gd name="connsiteY69" fmla="*/ 1999622 h 2381459"/>
              <a:gd name="connsiteX70" fmla="*/ 2970139 w 3249880"/>
              <a:gd name="connsiteY70" fmla="*/ 1969477 h 2381459"/>
              <a:gd name="connsiteX71" fmla="*/ 2980187 w 3249880"/>
              <a:gd name="connsiteY71" fmla="*/ 1939332 h 2381459"/>
              <a:gd name="connsiteX72" fmla="*/ 3000284 w 3249880"/>
              <a:gd name="connsiteY72" fmla="*/ 1909187 h 2381459"/>
              <a:gd name="connsiteX73" fmla="*/ 3030429 w 3249880"/>
              <a:gd name="connsiteY73" fmla="*/ 1858945 h 2381459"/>
              <a:gd name="connsiteX74" fmla="*/ 3090719 w 3249880"/>
              <a:gd name="connsiteY74" fmla="*/ 1778558 h 2381459"/>
              <a:gd name="connsiteX75" fmla="*/ 3130913 w 3249880"/>
              <a:gd name="connsiteY75" fmla="*/ 1718268 h 2381459"/>
              <a:gd name="connsiteX76" fmla="*/ 3151009 w 3249880"/>
              <a:gd name="connsiteY76" fmla="*/ 1668026 h 2381459"/>
              <a:gd name="connsiteX77" fmla="*/ 3171106 w 3249880"/>
              <a:gd name="connsiteY77" fmla="*/ 1637881 h 2381459"/>
              <a:gd name="connsiteX78" fmla="*/ 3191203 w 3249880"/>
              <a:gd name="connsiteY78" fmla="*/ 1587640 h 2381459"/>
              <a:gd name="connsiteX79" fmla="*/ 3201251 w 3249880"/>
              <a:gd name="connsiteY79" fmla="*/ 1557494 h 2381459"/>
              <a:gd name="connsiteX80" fmla="*/ 3231396 w 3249880"/>
              <a:gd name="connsiteY80" fmla="*/ 1517301 h 2381459"/>
              <a:gd name="connsiteX81" fmla="*/ 3231396 w 3249880"/>
              <a:gd name="connsiteY81" fmla="*/ 1276141 h 2381459"/>
              <a:gd name="connsiteX82" fmla="*/ 3221348 w 3249880"/>
              <a:gd name="connsiteY82" fmla="*/ 1245996 h 2381459"/>
              <a:gd name="connsiteX83" fmla="*/ 3191203 w 3249880"/>
              <a:gd name="connsiteY83" fmla="*/ 1215851 h 2381459"/>
              <a:gd name="connsiteX84" fmla="*/ 3140961 w 3249880"/>
              <a:gd name="connsiteY84" fmla="*/ 1165609 h 2381459"/>
              <a:gd name="connsiteX85" fmla="*/ 3120864 w 3249880"/>
              <a:gd name="connsiteY85" fmla="*/ 1135464 h 2381459"/>
              <a:gd name="connsiteX86" fmla="*/ 3040478 w 3249880"/>
              <a:gd name="connsiteY86" fmla="*/ 1085222 h 2381459"/>
              <a:gd name="connsiteX87" fmla="*/ 2990236 w 3249880"/>
              <a:gd name="connsiteY87" fmla="*/ 1034980 h 2381459"/>
              <a:gd name="connsiteX88" fmla="*/ 2929946 w 3249880"/>
              <a:gd name="connsiteY88" fmla="*/ 994787 h 2381459"/>
              <a:gd name="connsiteX89" fmla="*/ 2859607 w 3249880"/>
              <a:gd name="connsiteY89" fmla="*/ 954593 h 2381459"/>
              <a:gd name="connsiteX90" fmla="*/ 2829462 w 3249880"/>
              <a:gd name="connsiteY90" fmla="*/ 944545 h 2381459"/>
              <a:gd name="connsiteX91" fmla="*/ 2779220 w 3249880"/>
              <a:gd name="connsiteY91" fmla="*/ 884255 h 2381459"/>
              <a:gd name="connsiteX92" fmla="*/ 2759124 w 3249880"/>
              <a:gd name="connsiteY92" fmla="*/ 854110 h 2381459"/>
              <a:gd name="connsiteX93" fmla="*/ 2739027 w 3249880"/>
              <a:gd name="connsiteY93" fmla="*/ 793820 h 2381459"/>
              <a:gd name="connsiteX94" fmla="*/ 2749075 w 3249880"/>
              <a:gd name="connsiteY94" fmla="*/ 643094 h 2381459"/>
              <a:gd name="connsiteX95" fmla="*/ 2759124 w 3249880"/>
              <a:gd name="connsiteY95" fmla="*/ 542611 h 2381459"/>
              <a:gd name="connsiteX96" fmla="*/ 2769172 w 3249880"/>
              <a:gd name="connsiteY96" fmla="*/ 432079 h 2381459"/>
              <a:gd name="connsiteX97" fmla="*/ 2759124 w 3249880"/>
              <a:gd name="connsiteY97" fmla="*/ 231112 h 2381459"/>
              <a:gd name="connsiteX98" fmla="*/ 2749075 w 3249880"/>
              <a:gd name="connsiteY98" fmla="*/ 190919 h 2381459"/>
              <a:gd name="connsiteX99" fmla="*/ 2718930 w 3249880"/>
              <a:gd name="connsiteY99" fmla="*/ 120580 h 2381459"/>
              <a:gd name="connsiteX100" fmla="*/ 2698834 w 3249880"/>
              <a:gd name="connsiteY100" fmla="*/ 90435 h 2381459"/>
              <a:gd name="connsiteX101" fmla="*/ 2638544 w 3249880"/>
              <a:gd name="connsiteY101" fmla="*/ 60290 h 2381459"/>
              <a:gd name="connsiteX102" fmla="*/ 2598350 w 3249880"/>
              <a:gd name="connsiteY102" fmla="*/ 50242 h 2381459"/>
              <a:gd name="connsiteX103" fmla="*/ 2568205 w 3249880"/>
              <a:gd name="connsiteY103" fmla="*/ 40193 h 2381459"/>
              <a:gd name="connsiteX104" fmla="*/ 2487818 w 3249880"/>
              <a:gd name="connsiteY104" fmla="*/ 30145 h 2381459"/>
              <a:gd name="connsiteX105" fmla="*/ 2236609 w 3249880"/>
              <a:gd name="connsiteY105" fmla="*/ 50242 h 2381459"/>
              <a:gd name="connsiteX106" fmla="*/ 2186368 w 3249880"/>
              <a:gd name="connsiteY106" fmla="*/ 60290 h 2381459"/>
              <a:gd name="connsiteX107" fmla="*/ 2156223 w 3249880"/>
              <a:gd name="connsiteY107" fmla="*/ 70338 h 2381459"/>
              <a:gd name="connsiteX108" fmla="*/ 1653805 w 3249880"/>
              <a:gd name="connsiteY108" fmla="*/ 60290 h 2381459"/>
              <a:gd name="connsiteX109" fmla="*/ 1523176 w 3249880"/>
              <a:gd name="connsiteY109" fmla="*/ 40193 h 2381459"/>
              <a:gd name="connsiteX110" fmla="*/ 1342306 w 3249880"/>
              <a:gd name="connsiteY110" fmla="*/ 20097 h 2381459"/>
              <a:gd name="connsiteX111" fmla="*/ 1181533 w 3249880"/>
              <a:gd name="connsiteY111" fmla="*/ 0 h 2381459"/>
              <a:gd name="connsiteX112" fmla="*/ 1081049 w 3249880"/>
              <a:gd name="connsiteY112" fmla="*/ 10048 h 2381459"/>
              <a:gd name="connsiteX113" fmla="*/ 1040856 w 3249880"/>
              <a:gd name="connsiteY113" fmla="*/ 70338 h 238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249880" h="2381459">
                <a:moveTo>
                  <a:pt x="1121242" y="60290"/>
                </a:moveTo>
                <a:cubicBezTo>
                  <a:pt x="890738" y="49813"/>
                  <a:pt x="841040" y="41825"/>
                  <a:pt x="588680" y="60290"/>
                </a:cubicBezTo>
                <a:cubicBezTo>
                  <a:pt x="554613" y="62783"/>
                  <a:pt x="520601" y="69585"/>
                  <a:pt x="488196" y="80387"/>
                </a:cubicBezTo>
                <a:cubicBezTo>
                  <a:pt x="468099" y="87086"/>
                  <a:pt x="447460" y="92336"/>
                  <a:pt x="427906" y="100484"/>
                </a:cubicBezTo>
                <a:cubicBezTo>
                  <a:pt x="309812" y="149690"/>
                  <a:pt x="411574" y="110824"/>
                  <a:pt x="337471" y="150725"/>
                </a:cubicBezTo>
                <a:cubicBezTo>
                  <a:pt x="304499" y="168479"/>
                  <a:pt x="268146" y="180195"/>
                  <a:pt x="236987" y="200967"/>
                </a:cubicBezTo>
                <a:lnTo>
                  <a:pt x="176697" y="241160"/>
                </a:lnTo>
                <a:cubicBezTo>
                  <a:pt x="119853" y="326429"/>
                  <a:pt x="207757" y="206903"/>
                  <a:pt x="106359" y="291402"/>
                </a:cubicBezTo>
                <a:cubicBezTo>
                  <a:pt x="98222" y="298183"/>
                  <a:pt x="101925" y="312565"/>
                  <a:pt x="96311" y="321547"/>
                </a:cubicBezTo>
                <a:cubicBezTo>
                  <a:pt x="75866" y="354260"/>
                  <a:pt x="52315" y="375591"/>
                  <a:pt x="25972" y="401934"/>
                </a:cubicBezTo>
                <a:cubicBezTo>
                  <a:pt x="22623" y="415332"/>
                  <a:pt x="18920" y="428646"/>
                  <a:pt x="15924" y="442127"/>
                </a:cubicBezTo>
                <a:cubicBezTo>
                  <a:pt x="-1122" y="518831"/>
                  <a:pt x="-9123" y="573739"/>
                  <a:pt x="15924" y="663191"/>
                </a:cubicBezTo>
                <a:cubicBezTo>
                  <a:pt x="24955" y="695445"/>
                  <a:pt x="58981" y="714857"/>
                  <a:pt x="76214" y="743578"/>
                </a:cubicBezTo>
                <a:cubicBezTo>
                  <a:pt x="86262" y="760325"/>
                  <a:pt x="94641" y="778196"/>
                  <a:pt x="106359" y="793820"/>
                </a:cubicBezTo>
                <a:cubicBezTo>
                  <a:pt x="114885" y="805188"/>
                  <a:pt x="127256" y="813176"/>
                  <a:pt x="136504" y="823965"/>
                </a:cubicBezTo>
                <a:cubicBezTo>
                  <a:pt x="145745" y="834746"/>
                  <a:pt x="177659" y="878400"/>
                  <a:pt x="186746" y="894303"/>
                </a:cubicBezTo>
                <a:cubicBezTo>
                  <a:pt x="194178" y="907309"/>
                  <a:pt x="199410" y="921491"/>
                  <a:pt x="206842" y="934497"/>
                </a:cubicBezTo>
                <a:cubicBezTo>
                  <a:pt x="226222" y="968411"/>
                  <a:pt x="267133" y="1034980"/>
                  <a:pt x="267133" y="1034980"/>
                </a:cubicBezTo>
                <a:cubicBezTo>
                  <a:pt x="274345" y="1063830"/>
                  <a:pt x="285044" y="1110997"/>
                  <a:pt x="297278" y="1135464"/>
                </a:cubicBezTo>
                <a:cubicBezTo>
                  <a:pt x="304768" y="1150443"/>
                  <a:pt x="318547" y="1161455"/>
                  <a:pt x="327423" y="1175657"/>
                </a:cubicBezTo>
                <a:cubicBezTo>
                  <a:pt x="335362" y="1188359"/>
                  <a:pt x="340820" y="1202453"/>
                  <a:pt x="347519" y="1215851"/>
                </a:cubicBezTo>
                <a:cubicBezTo>
                  <a:pt x="350869" y="1232598"/>
                  <a:pt x="351571" y="1250101"/>
                  <a:pt x="357568" y="1266092"/>
                </a:cubicBezTo>
                <a:cubicBezTo>
                  <a:pt x="361808" y="1277400"/>
                  <a:pt x="371264" y="1285996"/>
                  <a:pt x="377664" y="1296237"/>
                </a:cubicBezTo>
                <a:cubicBezTo>
                  <a:pt x="388015" y="1312799"/>
                  <a:pt x="396975" y="1330229"/>
                  <a:pt x="407809" y="1346479"/>
                </a:cubicBezTo>
                <a:cubicBezTo>
                  <a:pt x="417099" y="1360414"/>
                  <a:pt x="429078" y="1372471"/>
                  <a:pt x="437954" y="1386673"/>
                </a:cubicBezTo>
                <a:cubicBezTo>
                  <a:pt x="445893" y="1399375"/>
                  <a:pt x="450344" y="1414022"/>
                  <a:pt x="458051" y="1426866"/>
                </a:cubicBezTo>
                <a:cubicBezTo>
                  <a:pt x="470478" y="1447577"/>
                  <a:pt x="484847" y="1467059"/>
                  <a:pt x="498245" y="1487156"/>
                </a:cubicBezTo>
                <a:cubicBezTo>
                  <a:pt x="511643" y="1507253"/>
                  <a:pt x="521359" y="1530367"/>
                  <a:pt x="538438" y="1547446"/>
                </a:cubicBezTo>
                <a:cubicBezTo>
                  <a:pt x="629360" y="1638368"/>
                  <a:pt x="502974" y="1518337"/>
                  <a:pt x="608776" y="1597688"/>
                </a:cubicBezTo>
                <a:cubicBezTo>
                  <a:pt x="623934" y="1609056"/>
                  <a:pt x="633552" y="1626868"/>
                  <a:pt x="648970" y="1637881"/>
                </a:cubicBezTo>
                <a:cubicBezTo>
                  <a:pt x="657589" y="1644037"/>
                  <a:pt x="669641" y="1643193"/>
                  <a:pt x="679115" y="1647930"/>
                </a:cubicBezTo>
                <a:cubicBezTo>
                  <a:pt x="689917" y="1653331"/>
                  <a:pt x="699433" y="1661007"/>
                  <a:pt x="709260" y="1668026"/>
                </a:cubicBezTo>
                <a:cubicBezTo>
                  <a:pt x="722888" y="1677760"/>
                  <a:pt x="735733" y="1688567"/>
                  <a:pt x="749453" y="1698171"/>
                </a:cubicBezTo>
                <a:cubicBezTo>
                  <a:pt x="769240" y="1712022"/>
                  <a:pt x="790421" y="1723873"/>
                  <a:pt x="809744" y="1738365"/>
                </a:cubicBezTo>
                <a:cubicBezTo>
                  <a:pt x="941100" y="1836883"/>
                  <a:pt x="777231" y="1715141"/>
                  <a:pt x="880082" y="1788607"/>
                </a:cubicBezTo>
                <a:cubicBezTo>
                  <a:pt x="985464" y="1863881"/>
                  <a:pt x="862765" y="1775852"/>
                  <a:pt x="950420" y="1848897"/>
                </a:cubicBezTo>
                <a:cubicBezTo>
                  <a:pt x="959697" y="1856628"/>
                  <a:pt x="970517" y="1862294"/>
                  <a:pt x="980565" y="1868993"/>
                </a:cubicBezTo>
                <a:cubicBezTo>
                  <a:pt x="1029528" y="1942436"/>
                  <a:pt x="969763" y="1850090"/>
                  <a:pt x="1020759" y="1939332"/>
                </a:cubicBezTo>
                <a:cubicBezTo>
                  <a:pt x="1026751" y="1949817"/>
                  <a:pt x="1034864" y="1958992"/>
                  <a:pt x="1040856" y="1969477"/>
                </a:cubicBezTo>
                <a:cubicBezTo>
                  <a:pt x="1048288" y="1982482"/>
                  <a:pt x="1050360" y="1999078"/>
                  <a:pt x="1060952" y="2009670"/>
                </a:cubicBezTo>
                <a:cubicBezTo>
                  <a:pt x="1071544" y="2020262"/>
                  <a:pt x="1087748" y="2023068"/>
                  <a:pt x="1101146" y="2029767"/>
                </a:cubicBezTo>
                <a:cubicBezTo>
                  <a:pt x="1147062" y="2098643"/>
                  <a:pt x="1086650" y="2017343"/>
                  <a:pt x="1171484" y="2090057"/>
                </a:cubicBezTo>
                <a:cubicBezTo>
                  <a:pt x="1180653" y="2097916"/>
                  <a:pt x="1182151" y="2112658"/>
                  <a:pt x="1191581" y="2120202"/>
                </a:cubicBezTo>
                <a:cubicBezTo>
                  <a:pt x="1199852" y="2126819"/>
                  <a:pt x="1211990" y="2126079"/>
                  <a:pt x="1221726" y="2130251"/>
                </a:cubicBezTo>
                <a:cubicBezTo>
                  <a:pt x="1235494" y="2136152"/>
                  <a:pt x="1248151" y="2144446"/>
                  <a:pt x="1261919" y="2150347"/>
                </a:cubicBezTo>
                <a:cubicBezTo>
                  <a:pt x="1271655" y="2154519"/>
                  <a:pt x="1282328" y="2156224"/>
                  <a:pt x="1292064" y="2160396"/>
                </a:cubicBezTo>
                <a:cubicBezTo>
                  <a:pt x="1305832" y="2166297"/>
                  <a:pt x="1318350" y="2174929"/>
                  <a:pt x="1332258" y="2180492"/>
                </a:cubicBezTo>
                <a:cubicBezTo>
                  <a:pt x="1389132" y="2203241"/>
                  <a:pt x="1393527" y="2200752"/>
                  <a:pt x="1452838" y="2210637"/>
                </a:cubicBezTo>
                <a:cubicBezTo>
                  <a:pt x="1462886" y="2213987"/>
                  <a:pt x="1472707" y="2218117"/>
                  <a:pt x="1482983" y="2220686"/>
                </a:cubicBezTo>
                <a:cubicBezTo>
                  <a:pt x="1538478" y="2234560"/>
                  <a:pt x="1570934" y="2234505"/>
                  <a:pt x="1633708" y="2240782"/>
                </a:cubicBezTo>
                <a:cubicBezTo>
                  <a:pt x="1709481" y="2266041"/>
                  <a:pt x="1619017" y="2229030"/>
                  <a:pt x="1683950" y="2280976"/>
                </a:cubicBezTo>
                <a:cubicBezTo>
                  <a:pt x="1692221" y="2287593"/>
                  <a:pt x="1704047" y="2287675"/>
                  <a:pt x="1714095" y="2291024"/>
                </a:cubicBezTo>
                <a:cubicBezTo>
                  <a:pt x="1800487" y="2348620"/>
                  <a:pt x="1691181" y="2279567"/>
                  <a:pt x="1774385" y="2321169"/>
                </a:cubicBezTo>
                <a:cubicBezTo>
                  <a:pt x="1785187" y="2326570"/>
                  <a:pt x="1793494" y="2336361"/>
                  <a:pt x="1804530" y="2341266"/>
                </a:cubicBezTo>
                <a:cubicBezTo>
                  <a:pt x="1841039" y="2357493"/>
                  <a:pt x="1885386" y="2367800"/>
                  <a:pt x="1925111" y="2371411"/>
                </a:cubicBezTo>
                <a:cubicBezTo>
                  <a:pt x="1978586" y="2376272"/>
                  <a:pt x="2032293" y="2378110"/>
                  <a:pt x="2085884" y="2381459"/>
                </a:cubicBezTo>
                <a:cubicBezTo>
                  <a:pt x="2183018" y="2378110"/>
                  <a:pt x="2280284" y="2377473"/>
                  <a:pt x="2377286" y="2371411"/>
                </a:cubicBezTo>
                <a:cubicBezTo>
                  <a:pt x="2387857" y="2370750"/>
                  <a:pt x="2397212" y="2364150"/>
                  <a:pt x="2407431" y="2361363"/>
                </a:cubicBezTo>
                <a:cubicBezTo>
                  <a:pt x="2434078" y="2354096"/>
                  <a:pt x="2461419" y="2349389"/>
                  <a:pt x="2487818" y="2341266"/>
                </a:cubicBezTo>
                <a:cubicBezTo>
                  <a:pt x="2505058" y="2335961"/>
                  <a:pt x="2520948" y="2326873"/>
                  <a:pt x="2538060" y="2321169"/>
                </a:cubicBezTo>
                <a:cubicBezTo>
                  <a:pt x="2551161" y="2316802"/>
                  <a:pt x="2564974" y="2314915"/>
                  <a:pt x="2578253" y="2311121"/>
                </a:cubicBezTo>
                <a:cubicBezTo>
                  <a:pt x="2588437" y="2308211"/>
                  <a:pt x="2598214" y="2303983"/>
                  <a:pt x="2608398" y="2301073"/>
                </a:cubicBezTo>
                <a:cubicBezTo>
                  <a:pt x="2621677" y="2297279"/>
                  <a:pt x="2635313" y="2294818"/>
                  <a:pt x="2648592" y="2291024"/>
                </a:cubicBezTo>
                <a:cubicBezTo>
                  <a:pt x="2658776" y="2288114"/>
                  <a:pt x="2668553" y="2283886"/>
                  <a:pt x="2678737" y="2280976"/>
                </a:cubicBezTo>
                <a:cubicBezTo>
                  <a:pt x="2767057" y="2255741"/>
                  <a:pt x="2676798" y="2284971"/>
                  <a:pt x="2749075" y="2260879"/>
                </a:cubicBezTo>
                <a:cubicBezTo>
                  <a:pt x="2761432" y="2252641"/>
                  <a:pt x="2813550" y="2218700"/>
                  <a:pt x="2819414" y="2210637"/>
                </a:cubicBezTo>
                <a:cubicBezTo>
                  <a:pt x="2837035" y="2186409"/>
                  <a:pt x="2838424" y="2151435"/>
                  <a:pt x="2859607" y="2130251"/>
                </a:cubicBezTo>
                <a:cubicBezTo>
                  <a:pt x="2898291" y="2091565"/>
                  <a:pt x="2881869" y="2111929"/>
                  <a:pt x="2909849" y="2069960"/>
                </a:cubicBezTo>
                <a:cubicBezTo>
                  <a:pt x="2913198" y="2056562"/>
                  <a:pt x="2913045" y="2041757"/>
                  <a:pt x="2919897" y="2029767"/>
                </a:cubicBezTo>
                <a:cubicBezTo>
                  <a:pt x="2926947" y="2017429"/>
                  <a:pt x="2940945" y="2010539"/>
                  <a:pt x="2950042" y="1999622"/>
                </a:cubicBezTo>
                <a:cubicBezTo>
                  <a:pt x="2957773" y="1990344"/>
                  <a:pt x="2963440" y="1979525"/>
                  <a:pt x="2970139" y="1969477"/>
                </a:cubicBezTo>
                <a:cubicBezTo>
                  <a:pt x="2973488" y="1959429"/>
                  <a:pt x="2975450" y="1948806"/>
                  <a:pt x="2980187" y="1939332"/>
                </a:cubicBezTo>
                <a:cubicBezTo>
                  <a:pt x="2985588" y="1928530"/>
                  <a:pt x="2993883" y="1919428"/>
                  <a:pt x="3000284" y="1909187"/>
                </a:cubicBezTo>
                <a:cubicBezTo>
                  <a:pt x="3010635" y="1892625"/>
                  <a:pt x="3019312" y="1875003"/>
                  <a:pt x="3030429" y="1858945"/>
                </a:cubicBezTo>
                <a:cubicBezTo>
                  <a:pt x="3049494" y="1831406"/>
                  <a:pt x="3072139" y="1806427"/>
                  <a:pt x="3090719" y="1778558"/>
                </a:cubicBezTo>
                <a:cubicBezTo>
                  <a:pt x="3104117" y="1758461"/>
                  <a:pt x="3121943" y="1740694"/>
                  <a:pt x="3130913" y="1718268"/>
                </a:cubicBezTo>
                <a:cubicBezTo>
                  <a:pt x="3137612" y="1701521"/>
                  <a:pt x="3142943" y="1684159"/>
                  <a:pt x="3151009" y="1668026"/>
                </a:cubicBezTo>
                <a:cubicBezTo>
                  <a:pt x="3156410" y="1657224"/>
                  <a:pt x="3165705" y="1648683"/>
                  <a:pt x="3171106" y="1637881"/>
                </a:cubicBezTo>
                <a:cubicBezTo>
                  <a:pt x="3179173" y="1621748"/>
                  <a:pt x="3184870" y="1604529"/>
                  <a:pt x="3191203" y="1587640"/>
                </a:cubicBezTo>
                <a:cubicBezTo>
                  <a:pt x="3194922" y="1577722"/>
                  <a:pt x="3195996" y="1566691"/>
                  <a:pt x="3201251" y="1557494"/>
                </a:cubicBezTo>
                <a:cubicBezTo>
                  <a:pt x="3209560" y="1542953"/>
                  <a:pt x="3221348" y="1530699"/>
                  <a:pt x="3231396" y="1517301"/>
                </a:cubicBezTo>
                <a:cubicBezTo>
                  <a:pt x="3262762" y="1423209"/>
                  <a:pt x="3248280" y="1478744"/>
                  <a:pt x="3231396" y="1276141"/>
                </a:cubicBezTo>
                <a:cubicBezTo>
                  <a:pt x="3230516" y="1265586"/>
                  <a:pt x="3227223" y="1254809"/>
                  <a:pt x="3221348" y="1245996"/>
                </a:cubicBezTo>
                <a:cubicBezTo>
                  <a:pt x="3213465" y="1234172"/>
                  <a:pt x="3200300" y="1226768"/>
                  <a:pt x="3191203" y="1215851"/>
                </a:cubicBezTo>
                <a:cubicBezTo>
                  <a:pt x="3149335" y="1165609"/>
                  <a:pt x="3196226" y="1202451"/>
                  <a:pt x="3140961" y="1165609"/>
                </a:cubicBezTo>
                <a:cubicBezTo>
                  <a:pt x="3134262" y="1155561"/>
                  <a:pt x="3130033" y="1143323"/>
                  <a:pt x="3120864" y="1135464"/>
                </a:cubicBezTo>
                <a:cubicBezTo>
                  <a:pt x="3063009" y="1085874"/>
                  <a:pt x="3085178" y="1124335"/>
                  <a:pt x="3040478" y="1085222"/>
                </a:cubicBezTo>
                <a:cubicBezTo>
                  <a:pt x="3022654" y="1069626"/>
                  <a:pt x="3008567" y="1049978"/>
                  <a:pt x="2990236" y="1034980"/>
                </a:cubicBezTo>
                <a:cubicBezTo>
                  <a:pt x="2971542" y="1019685"/>
                  <a:pt x="2950043" y="1008185"/>
                  <a:pt x="2929946" y="994787"/>
                </a:cubicBezTo>
                <a:cubicBezTo>
                  <a:pt x="2899670" y="974603"/>
                  <a:pt x="2895306" y="969892"/>
                  <a:pt x="2859607" y="954593"/>
                </a:cubicBezTo>
                <a:cubicBezTo>
                  <a:pt x="2849872" y="950421"/>
                  <a:pt x="2839510" y="947894"/>
                  <a:pt x="2829462" y="944545"/>
                </a:cubicBezTo>
                <a:cubicBezTo>
                  <a:pt x="2782111" y="912977"/>
                  <a:pt x="2810601" y="939172"/>
                  <a:pt x="2779220" y="884255"/>
                </a:cubicBezTo>
                <a:cubicBezTo>
                  <a:pt x="2773228" y="873770"/>
                  <a:pt x="2764029" y="865146"/>
                  <a:pt x="2759124" y="854110"/>
                </a:cubicBezTo>
                <a:cubicBezTo>
                  <a:pt x="2750521" y="834752"/>
                  <a:pt x="2739027" y="793820"/>
                  <a:pt x="2739027" y="793820"/>
                </a:cubicBezTo>
                <a:cubicBezTo>
                  <a:pt x="2742376" y="743578"/>
                  <a:pt x="2745059" y="693287"/>
                  <a:pt x="2749075" y="643094"/>
                </a:cubicBezTo>
                <a:cubicBezTo>
                  <a:pt x="2751759" y="609540"/>
                  <a:pt x="2755933" y="576121"/>
                  <a:pt x="2759124" y="542611"/>
                </a:cubicBezTo>
                <a:cubicBezTo>
                  <a:pt x="2762632" y="505782"/>
                  <a:pt x="2765823" y="468923"/>
                  <a:pt x="2769172" y="432079"/>
                </a:cubicBezTo>
                <a:cubicBezTo>
                  <a:pt x="2765823" y="365090"/>
                  <a:pt x="2764694" y="297953"/>
                  <a:pt x="2759124" y="231112"/>
                </a:cubicBezTo>
                <a:cubicBezTo>
                  <a:pt x="2757977" y="217350"/>
                  <a:pt x="2752869" y="204198"/>
                  <a:pt x="2749075" y="190919"/>
                </a:cubicBezTo>
                <a:cubicBezTo>
                  <a:pt x="2741022" y="162733"/>
                  <a:pt x="2734244" y="147380"/>
                  <a:pt x="2718930" y="120580"/>
                </a:cubicBezTo>
                <a:cubicBezTo>
                  <a:pt x="2712938" y="110095"/>
                  <a:pt x="2707373" y="98974"/>
                  <a:pt x="2698834" y="90435"/>
                </a:cubicBezTo>
                <a:cubicBezTo>
                  <a:pt x="2681218" y="72819"/>
                  <a:pt x="2661428" y="66828"/>
                  <a:pt x="2638544" y="60290"/>
                </a:cubicBezTo>
                <a:cubicBezTo>
                  <a:pt x="2625265" y="56496"/>
                  <a:pt x="2611629" y="54036"/>
                  <a:pt x="2598350" y="50242"/>
                </a:cubicBezTo>
                <a:cubicBezTo>
                  <a:pt x="2588166" y="47332"/>
                  <a:pt x="2578626" y="42088"/>
                  <a:pt x="2568205" y="40193"/>
                </a:cubicBezTo>
                <a:cubicBezTo>
                  <a:pt x="2541636" y="35362"/>
                  <a:pt x="2514614" y="33494"/>
                  <a:pt x="2487818" y="30145"/>
                </a:cubicBezTo>
                <a:cubicBezTo>
                  <a:pt x="2377856" y="36613"/>
                  <a:pt x="2332019" y="35563"/>
                  <a:pt x="2236609" y="50242"/>
                </a:cubicBezTo>
                <a:cubicBezTo>
                  <a:pt x="2219729" y="52839"/>
                  <a:pt x="2202937" y="56148"/>
                  <a:pt x="2186368" y="60290"/>
                </a:cubicBezTo>
                <a:cubicBezTo>
                  <a:pt x="2176092" y="62859"/>
                  <a:pt x="2166271" y="66989"/>
                  <a:pt x="2156223" y="70338"/>
                </a:cubicBezTo>
                <a:lnTo>
                  <a:pt x="1653805" y="60290"/>
                </a:lnTo>
                <a:cubicBezTo>
                  <a:pt x="1458547" y="53671"/>
                  <a:pt x="1634274" y="55343"/>
                  <a:pt x="1523176" y="40193"/>
                </a:cubicBezTo>
                <a:cubicBezTo>
                  <a:pt x="1463071" y="31997"/>
                  <a:pt x="1402357" y="28676"/>
                  <a:pt x="1342306" y="20097"/>
                </a:cubicBezTo>
                <a:cubicBezTo>
                  <a:pt x="1241942" y="5758"/>
                  <a:pt x="1295507" y="12663"/>
                  <a:pt x="1181533" y="0"/>
                </a:cubicBezTo>
                <a:cubicBezTo>
                  <a:pt x="1148038" y="3349"/>
                  <a:pt x="1111157" y="-5006"/>
                  <a:pt x="1081049" y="10048"/>
                </a:cubicBezTo>
                <a:cubicBezTo>
                  <a:pt x="1059446" y="20850"/>
                  <a:pt x="1040856" y="70338"/>
                  <a:pt x="1040856" y="70338"/>
                </a:cubicBezTo>
              </a:path>
            </a:pathLst>
          </a:custGeom>
          <a:noFill/>
          <a:ln w="19050"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644071" y="3357608"/>
            <a:ext cx="1524000" cy="523220"/>
          </a:xfrm>
          <a:prstGeom prst="rect">
            <a:avLst/>
          </a:prstGeom>
          <a:noFill/>
        </p:spPr>
        <p:txBody>
          <a:bodyPr wrap="square" rtlCol="0">
            <a:spAutoFit/>
          </a:bodyPr>
          <a:lstStyle/>
          <a:p>
            <a:pPr algn="ctr"/>
            <a:r>
              <a:rPr lang="en-US" sz="1400" b="1" dirty="0" smtClean="0">
                <a:latin typeface="Calibri" panose="020F0502020204030204" pitchFamily="34" charset="0"/>
              </a:rPr>
              <a:t>Manipulated variables</a:t>
            </a:r>
            <a:endParaRPr lang="en-US" sz="1400" b="1" dirty="0">
              <a:latin typeface="Calibri" panose="020F0502020204030204" pitchFamily="34" charset="0"/>
            </a:endParaRPr>
          </a:p>
        </p:txBody>
      </p:sp>
      <p:sp>
        <p:nvSpPr>
          <p:cNvPr id="11" name="TextBox 10"/>
          <p:cNvSpPr txBox="1"/>
          <p:nvPr/>
        </p:nvSpPr>
        <p:spPr>
          <a:xfrm>
            <a:off x="3222783" y="2499337"/>
            <a:ext cx="1146422" cy="307777"/>
          </a:xfrm>
          <a:prstGeom prst="rect">
            <a:avLst/>
          </a:prstGeom>
          <a:noFill/>
        </p:spPr>
        <p:txBody>
          <a:bodyPr wrap="square" rtlCol="0">
            <a:spAutoFit/>
          </a:bodyPr>
          <a:lstStyle/>
          <a:p>
            <a:pPr algn="ctr"/>
            <a:r>
              <a:rPr lang="en-US" sz="1400" b="1" dirty="0" smtClean="0">
                <a:latin typeface="Calibri" panose="020F0502020204030204" pitchFamily="34" charset="0"/>
              </a:rPr>
              <a:t>Disturbances</a:t>
            </a:r>
            <a:endParaRPr lang="en-US" sz="1400" b="1" dirty="0">
              <a:latin typeface="Calibri" panose="020F0502020204030204" pitchFamily="34" charset="0"/>
            </a:endParaRPr>
          </a:p>
        </p:txBody>
      </p:sp>
      <p:sp>
        <p:nvSpPr>
          <p:cNvPr id="12" name="TextBox 11"/>
          <p:cNvSpPr txBox="1"/>
          <p:nvPr/>
        </p:nvSpPr>
        <p:spPr>
          <a:xfrm>
            <a:off x="6390545" y="3357608"/>
            <a:ext cx="2133600" cy="523220"/>
          </a:xfrm>
          <a:prstGeom prst="rect">
            <a:avLst/>
          </a:prstGeom>
          <a:noFill/>
        </p:spPr>
        <p:txBody>
          <a:bodyPr wrap="square" rtlCol="0">
            <a:spAutoFit/>
          </a:bodyPr>
          <a:lstStyle/>
          <a:p>
            <a:pPr algn="ctr"/>
            <a:r>
              <a:rPr lang="en-US" sz="1400" b="1" dirty="0" smtClean="0">
                <a:latin typeface="Calibri" panose="020F0502020204030204" pitchFamily="34" charset="0"/>
              </a:rPr>
              <a:t>Output variables that we will wish to control</a:t>
            </a:r>
            <a:endParaRPr lang="en-US" sz="1400" b="1" dirty="0">
              <a:latin typeface="Calibri" panose="020F0502020204030204" pitchFamily="34" charset="0"/>
            </a:endParaRPr>
          </a:p>
        </p:txBody>
      </p:sp>
      <p:sp>
        <p:nvSpPr>
          <p:cNvPr id="13" name="Right Arrow 12"/>
          <p:cNvSpPr/>
          <p:nvPr/>
        </p:nvSpPr>
        <p:spPr bwMode="auto">
          <a:xfrm>
            <a:off x="2921558" y="5731075"/>
            <a:ext cx="381000" cy="170616"/>
          </a:xfrm>
          <a:prstGeom prst="rightArrow">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4" name="Down Arrow 13"/>
          <p:cNvSpPr/>
          <p:nvPr/>
        </p:nvSpPr>
        <p:spPr bwMode="auto">
          <a:xfrm>
            <a:off x="5102052" y="3973571"/>
            <a:ext cx="152400" cy="400769"/>
          </a:xfrm>
          <a:prstGeom prst="downArrow">
            <a:avLst/>
          </a:prstGeom>
          <a:solidFill>
            <a:srgbClr val="FF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5" name="Right Arrow 14"/>
          <p:cNvSpPr/>
          <p:nvPr/>
        </p:nvSpPr>
        <p:spPr bwMode="auto">
          <a:xfrm>
            <a:off x="5483052" y="5084863"/>
            <a:ext cx="381000" cy="170616"/>
          </a:xfrm>
          <a:prstGeom prst="rightArrow">
            <a:avLst/>
          </a:prstGeom>
          <a:solidFill>
            <a:srgbClr val="008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6" name="Oval 15"/>
          <p:cNvSpPr/>
          <p:nvPr/>
        </p:nvSpPr>
        <p:spPr bwMode="auto">
          <a:xfrm>
            <a:off x="4038031" y="3286945"/>
            <a:ext cx="76200" cy="142056"/>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p:txBody>
      </p:sp>
      <p:sp>
        <p:nvSpPr>
          <p:cNvPr id="17" name="TextBox 16"/>
          <p:cNvSpPr txBox="1"/>
          <p:nvPr/>
        </p:nvSpPr>
        <p:spPr>
          <a:xfrm>
            <a:off x="3451800" y="2982144"/>
            <a:ext cx="879039" cy="307777"/>
          </a:xfrm>
          <a:prstGeom prst="rect">
            <a:avLst/>
          </a:prstGeom>
          <a:noFill/>
        </p:spPr>
        <p:txBody>
          <a:bodyPr wrap="square" rtlCol="0">
            <a:spAutoFit/>
          </a:bodyPr>
          <a:lstStyle/>
          <a:p>
            <a:r>
              <a:rPr lang="en-US" sz="1400" b="1" dirty="0" smtClean="0">
                <a:latin typeface="Calibri" panose="020F0502020204030204" pitchFamily="34" charset="0"/>
              </a:rPr>
              <a:t>expected</a:t>
            </a:r>
            <a:endParaRPr lang="en-US" sz="1400" b="1" dirty="0">
              <a:latin typeface="Calibri" panose="020F0502020204030204" pitchFamily="34" charset="0"/>
            </a:endParaRPr>
          </a:p>
        </p:txBody>
      </p:sp>
      <p:sp>
        <p:nvSpPr>
          <p:cNvPr id="27" name="TextBox 26"/>
          <p:cNvSpPr txBox="1"/>
          <p:nvPr/>
        </p:nvSpPr>
        <p:spPr>
          <a:xfrm>
            <a:off x="304800" y="766301"/>
            <a:ext cx="838200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Calibri" panose="020F0502020204030204" pitchFamily="34" charset="0"/>
              </a:rPr>
              <a:t>High temperatures and high concentrations not possible because high temperatures cause fast reaction rate.</a:t>
            </a:r>
          </a:p>
          <a:p>
            <a:pPr marL="342900" indent="-342900">
              <a:buFont typeface="Arial" panose="020B0604020202020204" pitchFamily="34" charset="0"/>
              <a:buChar char="•"/>
            </a:pPr>
            <a:r>
              <a:rPr lang="en-US" sz="2000" dirty="0" smtClean="0">
                <a:latin typeface="Calibri" panose="020F0502020204030204" pitchFamily="34" charset="0"/>
              </a:rPr>
              <a:t>Low temperatures and low concentrations not possible because low temperatures cause slow reaction rate.</a:t>
            </a:r>
            <a:endParaRPr lang="en-US" sz="2000" dirty="0">
              <a:latin typeface="Calibri" panose="020F0502020204030204" pitchFamily="34" charset="0"/>
            </a:endParaRPr>
          </a:p>
        </p:txBody>
      </p:sp>
      <p:sp>
        <p:nvSpPr>
          <p:cNvPr id="28" name="TextBox 27"/>
          <p:cNvSpPr txBox="1"/>
          <p:nvPr/>
        </p:nvSpPr>
        <p:spPr>
          <a:xfrm>
            <a:off x="0" y="165064"/>
            <a:ext cx="9144000" cy="461665"/>
          </a:xfrm>
          <a:prstGeom prst="rect">
            <a:avLst/>
          </a:prstGeom>
          <a:noFill/>
        </p:spPr>
        <p:txBody>
          <a:bodyPr wrap="square" rtlCol="0">
            <a:spAutoFit/>
          </a:bodyPr>
          <a:lstStyle/>
          <a:p>
            <a:pPr algn="ctr"/>
            <a:r>
              <a:rPr lang="en-US" b="1" dirty="0" smtClean="0">
                <a:latin typeface="Calibri" panose="020F0502020204030204" pitchFamily="34" charset="0"/>
              </a:rPr>
              <a:t>Workshop 5 </a:t>
            </a:r>
            <a:endParaRPr lang="en-US" b="1" dirty="0">
              <a:latin typeface="Calibri" panose="020F0502020204030204" pitchFamily="34" charset="0"/>
            </a:endParaRPr>
          </a:p>
        </p:txBody>
      </p:sp>
    </p:spTree>
    <p:extLst>
      <p:ext uri="{BB962C8B-B14F-4D97-AF65-F5344CB8AC3E}">
        <p14:creationId xmlns:p14="http://schemas.microsoft.com/office/powerpoint/2010/main" val="349753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53"/>
          <p:cNvSpPr txBox="1">
            <a:spLocks noChangeArrowheads="1"/>
          </p:cNvSpPr>
          <p:nvPr/>
        </p:nvSpPr>
        <p:spPr bwMode="auto">
          <a:xfrm>
            <a:off x="0" y="0"/>
            <a:ext cx="1268413" cy="6811963"/>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800"/>
          </a:p>
        </p:txBody>
      </p:sp>
      <p:sp>
        <p:nvSpPr>
          <p:cNvPr id="3" name="Rectangle 2054"/>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aphicFrame>
        <p:nvGraphicFramePr>
          <p:cNvPr id="4" name="Object 2"/>
          <p:cNvGraphicFramePr>
            <a:graphicFrameLocks noChangeAspect="1"/>
          </p:cNvGraphicFramePr>
          <p:nvPr>
            <p:extLst>
              <p:ext uri="{D42A27DB-BD31-4B8C-83A1-F6EECF244321}">
                <p14:modId xmlns:p14="http://schemas.microsoft.com/office/powerpoint/2010/main" val="2382461211"/>
              </p:ext>
            </p:extLst>
          </p:nvPr>
        </p:nvGraphicFramePr>
        <p:xfrm>
          <a:off x="1371600" y="2667000"/>
          <a:ext cx="6324600" cy="4736749"/>
        </p:xfrm>
        <a:graphic>
          <a:graphicData uri="http://schemas.openxmlformats.org/presentationml/2006/ole">
            <mc:AlternateContent xmlns:mc="http://schemas.openxmlformats.org/markup-compatibility/2006">
              <mc:Choice xmlns:v="urn:schemas-microsoft-com:vml" Requires="v">
                <p:oleObj spid="_x0000_s109613" name="Slide" r:id="rId3" imgW="4443435" imgH="3330977" progId="PowerPoint.Slide.8">
                  <p:embed/>
                </p:oleObj>
              </mc:Choice>
              <mc:Fallback>
                <p:oleObj name="Slide" r:id="rId3" imgW="4443435" imgH="3330977" progId="PowerPoint.Slide.8">
                  <p:embed/>
                  <p:pic>
                    <p:nvPicPr>
                      <p:cNvPr id="717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667000"/>
                        <a:ext cx="6324600" cy="4736749"/>
                      </a:xfrm>
                      <a:prstGeom prst="rect">
                        <a:avLst/>
                      </a:prstGeom>
                      <a:noFill/>
                      <a:ln>
                        <a:noFill/>
                      </a:ln>
                      <a:effectLst/>
                    </p:spPr>
                  </p:pic>
                </p:oleObj>
              </mc:Fallback>
            </mc:AlternateContent>
          </a:graphicData>
        </a:graphic>
      </p:graphicFrame>
      <p:sp>
        <p:nvSpPr>
          <p:cNvPr id="5" name="TextBox 4"/>
          <p:cNvSpPr txBox="1"/>
          <p:nvPr/>
        </p:nvSpPr>
        <p:spPr>
          <a:xfrm>
            <a:off x="1268413" y="0"/>
            <a:ext cx="7875587"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6" name="TextBox 5"/>
          <p:cNvSpPr txBox="1"/>
          <p:nvPr/>
        </p:nvSpPr>
        <p:spPr>
          <a:xfrm>
            <a:off x="1447800" y="823913"/>
            <a:ext cx="7391400" cy="2308324"/>
          </a:xfrm>
          <a:prstGeom prst="rect">
            <a:avLst/>
          </a:prstGeom>
          <a:noFill/>
        </p:spPr>
        <p:txBody>
          <a:bodyPr wrap="square" rtlCol="0">
            <a:spAutoFit/>
          </a:bodyPr>
          <a:lstStyle/>
          <a:p>
            <a:r>
              <a:rPr lang="en-US" b="1" dirty="0" smtClean="0">
                <a:solidFill>
                  <a:srgbClr val="3333CC"/>
                </a:solidFill>
                <a:latin typeface="Calibri" panose="020F0502020204030204" pitchFamily="34" charset="0"/>
              </a:rPr>
              <a:t>Sources of variability </a:t>
            </a:r>
            <a:r>
              <a:rPr lang="en-US" b="1" dirty="0" smtClean="0">
                <a:latin typeface="Calibri" panose="020F0502020204030204" pitchFamily="34" charset="0"/>
              </a:rPr>
              <a:t>were introduced in Chapter 1.</a:t>
            </a:r>
          </a:p>
          <a:p>
            <a:pPr marL="342900" indent="-342900">
              <a:buFont typeface="Arial" panose="020B0604020202020204" pitchFamily="34" charset="0"/>
              <a:buChar char="•"/>
            </a:pPr>
            <a:r>
              <a:rPr lang="en-US" b="1" dirty="0" smtClean="0">
                <a:latin typeface="Calibri" panose="020F0502020204030204" pitchFamily="34" charset="0"/>
              </a:rPr>
              <a:t>Deliberate changes</a:t>
            </a:r>
          </a:p>
          <a:p>
            <a:pPr marL="342900" indent="-342900">
              <a:buFont typeface="Arial" panose="020B0604020202020204" pitchFamily="34" charset="0"/>
              <a:buChar char="•"/>
            </a:pPr>
            <a:r>
              <a:rPr lang="en-US" b="1" dirty="0" smtClean="0">
                <a:latin typeface="Calibri" panose="020F0502020204030204" pitchFamily="34" charset="0"/>
              </a:rPr>
              <a:t>Disturbances</a:t>
            </a:r>
          </a:p>
          <a:p>
            <a:pPr marL="342900" indent="-342900">
              <a:buFont typeface="Arial" panose="020B0604020202020204" pitchFamily="34" charset="0"/>
              <a:buChar char="•"/>
            </a:pPr>
            <a:r>
              <a:rPr lang="en-US" b="1" dirty="0" smtClean="0">
                <a:latin typeface="Calibri" panose="020F0502020204030204" pitchFamily="34" charset="0"/>
              </a:rPr>
              <a:t>Mismatch from design models</a:t>
            </a:r>
          </a:p>
          <a:p>
            <a:pPr marL="342900" indent="-342900">
              <a:buFont typeface="Arial" panose="020B0604020202020204" pitchFamily="34" charset="0"/>
              <a:buChar char="•"/>
            </a:pPr>
            <a:r>
              <a:rPr lang="en-US" b="1" dirty="0" smtClean="0">
                <a:latin typeface="Calibri" panose="020F0502020204030204" pitchFamily="34" charset="0"/>
              </a:rPr>
              <a:t>Equipment performance</a:t>
            </a:r>
          </a:p>
          <a:p>
            <a:pPr marL="342900" indent="-342900">
              <a:buFont typeface="Arial" panose="020B0604020202020204" pitchFamily="34" charset="0"/>
              <a:buChar char="•"/>
            </a:pPr>
            <a:r>
              <a:rPr lang="en-US" b="1" dirty="0" smtClean="0">
                <a:latin typeface="Calibri" panose="020F0502020204030204" pitchFamily="34" charset="0"/>
              </a:rPr>
              <a:t>Human error</a:t>
            </a:r>
            <a:endParaRPr lang="en-US" b="1" dirty="0">
              <a:latin typeface="Calibri" panose="020F0502020204030204" pitchFamily="34" charset="0"/>
            </a:endParaRPr>
          </a:p>
        </p:txBody>
      </p:sp>
      <p:grpSp>
        <p:nvGrpSpPr>
          <p:cNvPr id="8" name="Group 7"/>
          <p:cNvGrpSpPr/>
          <p:nvPr/>
        </p:nvGrpSpPr>
        <p:grpSpPr>
          <a:xfrm>
            <a:off x="6172200" y="1600200"/>
            <a:ext cx="2468044" cy="1695451"/>
            <a:chOff x="6172200" y="1600200"/>
            <a:chExt cx="2468044" cy="1695451"/>
          </a:xfrm>
        </p:grpSpPr>
        <p:pic>
          <p:nvPicPr>
            <p:cNvPr id="109570" name="Picture 2" descr="I Want 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1905000"/>
              <a:ext cx="563044" cy="1390651"/>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bwMode="auto">
            <a:xfrm>
              <a:off x="6172200" y="1600200"/>
              <a:ext cx="1600200" cy="762000"/>
            </a:xfrm>
            <a:prstGeom prst="wedgeRoundRectCallout">
              <a:avLst>
                <a:gd name="adj1" fmla="val 73453"/>
                <a:gd name="adj2" fmla="val -7100"/>
                <a:gd name="adj3" fmla="val 16667"/>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anose="020F0502020204030204" pitchFamily="34" charset="0"/>
                </a:rPr>
                <a:t>Can</a:t>
              </a:r>
              <a:r>
                <a:rPr kumimoji="0" lang="en-US" sz="1200" b="0" i="0" u="none" strike="noStrike" cap="none" normalizeH="0" dirty="0" smtClean="0">
                  <a:ln>
                    <a:noFill/>
                  </a:ln>
                  <a:solidFill>
                    <a:schemeClr val="tx1"/>
                  </a:solidFill>
                  <a:effectLst/>
                  <a:latin typeface="Calibri" panose="020F0502020204030204" pitchFamily="34" charset="0"/>
                </a:rPr>
                <a:t> you find one example of each in this flash process?</a:t>
              </a:r>
              <a:endParaRPr kumimoji="0" lang="en-US" sz="1200" b="0" i="0" u="none" strike="noStrike" cap="none" normalizeH="0" baseline="0" dirty="0" smtClean="0">
                <a:ln>
                  <a:noFill/>
                </a:ln>
                <a:solidFill>
                  <a:schemeClr val="tx1"/>
                </a:solidFill>
                <a:effectLst/>
                <a:latin typeface="Calibri" panose="020F0502020204030204" pitchFamily="34" charset="0"/>
              </a:endParaRPr>
            </a:p>
          </p:txBody>
        </p:sp>
      </p:grpSp>
    </p:spTree>
    <p:extLst>
      <p:ext uri="{BB962C8B-B14F-4D97-AF65-F5344CB8AC3E}">
        <p14:creationId xmlns:p14="http://schemas.microsoft.com/office/powerpoint/2010/main" val="15504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524000"/>
            <a:ext cx="6934200" cy="3416320"/>
          </a:xfrm>
          <a:prstGeom prst="rect">
            <a:avLst/>
          </a:prstGeom>
          <a:noFill/>
        </p:spPr>
        <p:txBody>
          <a:bodyPr wrap="square" rtlCol="0">
            <a:spAutoFit/>
          </a:bodyPr>
          <a:lstStyle/>
          <a:p>
            <a:r>
              <a:rPr lang="en-US" b="1" dirty="0" smtClean="0">
                <a:latin typeface="Calibri" panose="020F0502020204030204" pitchFamily="34" charset="0"/>
              </a:rPr>
              <a:t>Read the following paper and discuss the following issues.</a:t>
            </a:r>
          </a:p>
          <a:p>
            <a:endParaRPr lang="en-US" b="1" dirty="0">
              <a:latin typeface="Calibri" panose="020F0502020204030204" pitchFamily="34" charset="0"/>
            </a:endParaRPr>
          </a:p>
          <a:p>
            <a:pPr marL="342900" indent="-342900">
              <a:buAutoNum type="arabicPeriod"/>
            </a:pPr>
            <a:r>
              <a:rPr lang="en-US" b="1" dirty="0" smtClean="0">
                <a:latin typeface="Calibri" panose="020F0502020204030204" pitchFamily="34" charset="0"/>
              </a:rPr>
              <a:t>What is the relationship between “capacity” and “turndown”</a:t>
            </a:r>
          </a:p>
          <a:p>
            <a:pPr marL="342900" indent="-342900">
              <a:buAutoNum type="arabicPeriod"/>
            </a:pPr>
            <a:r>
              <a:rPr lang="en-US" b="1" dirty="0" smtClean="0">
                <a:latin typeface="Calibri" panose="020F0502020204030204" pitchFamily="34" charset="0"/>
              </a:rPr>
              <a:t>Evaluate the definition of capacity in the paper; suggest additional issues needed.</a:t>
            </a:r>
          </a:p>
          <a:p>
            <a:pPr marL="342900" indent="-342900">
              <a:buAutoNum type="arabicPeriod"/>
            </a:pPr>
            <a:r>
              <a:rPr lang="en-US" b="1" dirty="0" smtClean="0">
                <a:latin typeface="Calibri" panose="020F0502020204030204" pitchFamily="34" charset="0"/>
              </a:rPr>
              <a:t>Apply the results from part (2) to develop a definition of turndown.</a:t>
            </a:r>
            <a:endParaRPr lang="en-US" b="1" dirty="0">
              <a:latin typeface="Calibri" panose="020F0502020204030204" pitchFamily="34" charset="0"/>
            </a:endParaRPr>
          </a:p>
        </p:txBody>
      </p:sp>
      <p:sp>
        <p:nvSpPr>
          <p:cNvPr id="3" name="TextBox 2"/>
          <p:cNvSpPr txBox="1"/>
          <p:nvPr/>
        </p:nvSpPr>
        <p:spPr>
          <a:xfrm>
            <a:off x="1936812" y="5469835"/>
            <a:ext cx="6597588" cy="1200329"/>
          </a:xfrm>
          <a:prstGeom prst="rect">
            <a:avLst/>
          </a:prstGeom>
          <a:noFill/>
        </p:spPr>
        <p:txBody>
          <a:bodyPr wrap="square" rtlCol="0">
            <a:spAutoFit/>
          </a:bodyPr>
          <a:lstStyle/>
          <a:p>
            <a:r>
              <a:rPr lang="en-US" dirty="0" smtClean="0">
                <a:latin typeface="Calibri" panose="020F0502020204030204" pitchFamily="34" charset="0"/>
              </a:rPr>
              <a:t>Ogle, R. and A. Carpenter (2014) Calculating the Capacity of Chemical Plants, </a:t>
            </a:r>
            <a:r>
              <a:rPr lang="en-US" i="1" dirty="0" smtClean="0">
                <a:latin typeface="Calibri" panose="020F0502020204030204" pitchFamily="34" charset="0"/>
              </a:rPr>
              <a:t>Chemical Engineering Progress</a:t>
            </a:r>
            <a:r>
              <a:rPr lang="en-US" dirty="0" smtClean="0">
                <a:latin typeface="Calibri" panose="020F0502020204030204" pitchFamily="34" charset="0"/>
              </a:rPr>
              <a:t>, 110, No. 8, 59-63. </a:t>
            </a:r>
            <a:endParaRPr lang="en-US" dirty="0">
              <a:latin typeface="Calibri" panose="020F0502020204030204" pitchFamily="34" charset="0"/>
            </a:endParaRPr>
          </a:p>
        </p:txBody>
      </p:sp>
      <p:sp>
        <p:nvSpPr>
          <p:cNvPr id="4" name="Text Box 56"/>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dirty="0"/>
          </a:p>
          <a:p>
            <a:pPr>
              <a:spcBef>
                <a:spcPct val="50000"/>
              </a:spcBef>
              <a:buFontTx/>
              <a:buNone/>
            </a:pPr>
            <a:r>
              <a:rPr lang="en-US" altLang="en-US" sz="1200" b="1" u="sng" dirty="0">
                <a:solidFill>
                  <a:srgbClr val="FF0000"/>
                </a:solidFill>
              </a:rPr>
              <a:t>Key Operability issues</a:t>
            </a:r>
          </a:p>
          <a:p>
            <a:pPr>
              <a:spcBef>
                <a:spcPct val="50000"/>
              </a:spcBef>
              <a:buFontTx/>
              <a:buNone/>
            </a:pPr>
            <a:endParaRPr lang="en-US" altLang="en-US" sz="800" b="1" dirty="0"/>
          </a:p>
          <a:p>
            <a:pPr>
              <a:spcBef>
                <a:spcPct val="50000"/>
              </a:spcBef>
              <a:buFontTx/>
              <a:buNone/>
            </a:pPr>
            <a:r>
              <a:rPr lang="en-US" altLang="en-US" sz="1200" b="1" dirty="0"/>
              <a:t>1. Operating window</a:t>
            </a:r>
          </a:p>
          <a:p>
            <a:pPr>
              <a:spcBef>
                <a:spcPct val="50000"/>
              </a:spcBef>
              <a:buFontTx/>
              <a:buNone/>
            </a:pPr>
            <a:endParaRPr lang="en-US" altLang="en-US" sz="1200" b="1" dirty="0"/>
          </a:p>
          <a:p>
            <a:pPr>
              <a:spcBef>
                <a:spcPct val="50000"/>
              </a:spcBef>
              <a:buFontTx/>
              <a:buNone/>
            </a:pPr>
            <a:r>
              <a:rPr lang="en-US" altLang="en-US" sz="1200" b="1" dirty="0"/>
              <a:t>2. Flexibility/</a:t>
            </a:r>
          </a:p>
          <a:p>
            <a:pPr>
              <a:spcBef>
                <a:spcPct val="0"/>
              </a:spcBef>
              <a:buFontTx/>
              <a:buNone/>
            </a:pPr>
            <a:r>
              <a:rPr lang="en-US" altLang="en-US" sz="1200" b="1" dirty="0"/>
              <a:t>   controllability </a:t>
            </a:r>
          </a:p>
          <a:p>
            <a:pPr>
              <a:spcBef>
                <a:spcPct val="50000"/>
              </a:spcBef>
              <a:buFontTx/>
              <a:buNone/>
            </a:pPr>
            <a:endParaRPr lang="en-US" altLang="en-US" sz="1200" b="1" dirty="0"/>
          </a:p>
          <a:p>
            <a:pPr>
              <a:spcBef>
                <a:spcPct val="50000"/>
              </a:spcBef>
              <a:buFontTx/>
              <a:buNone/>
            </a:pPr>
            <a:r>
              <a:rPr lang="en-US" altLang="en-US" sz="1200" b="1" dirty="0"/>
              <a:t>3. Reliability</a:t>
            </a:r>
          </a:p>
          <a:p>
            <a:pPr>
              <a:spcBef>
                <a:spcPct val="50000"/>
              </a:spcBef>
              <a:buFontTx/>
              <a:buNone/>
            </a:pPr>
            <a:endParaRPr lang="en-US" altLang="en-US" sz="1200" b="1" dirty="0"/>
          </a:p>
          <a:p>
            <a:pPr>
              <a:spcBef>
                <a:spcPct val="50000"/>
              </a:spcBef>
              <a:buFontTx/>
              <a:buNone/>
            </a:pPr>
            <a:r>
              <a:rPr lang="en-US" altLang="en-US" sz="1200" b="1" dirty="0"/>
              <a:t>4. Safety &amp; equipment protection</a:t>
            </a:r>
          </a:p>
          <a:p>
            <a:pPr>
              <a:spcBef>
                <a:spcPct val="50000"/>
              </a:spcBef>
              <a:buFontTx/>
              <a:buNone/>
            </a:pPr>
            <a:endParaRPr lang="en-US" altLang="en-US" sz="1200" b="1" dirty="0"/>
          </a:p>
          <a:p>
            <a:pPr>
              <a:spcBef>
                <a:spcPct val="50000"/>
              </a:spcBef>
              <a:buFontTx/>
              <a:buNone/>
            </a:pPr>
            <a:r>
              <a:rPr lang="en-US" altLang="en-US" sz="1200" b="1" dirty="0"/>
              <a:t>5. Efficiency &amp; profitability</a:t>
            </a:r>
          </a:p>
          <a:p>
            <a:pPr>
              <a:spcBef>
                <a:spcPct val="50000"/>
              </a:spcBef>
              <a:buFontTx/>
              <a:buNone/>
            </a:pPr>
            <a:endParaRPr lang="en-US" altLang="en-US" sz="1200" b="1" dirty="0"/>
          </a:p>
          <a:p>
            <a:pPr>
              <a:spcBef>
                <a:spcPct val="50000"/>
              </a:spcBef>
              <a:buFontTx/>
              <a:buNone/>
            </a:pPr>
            <a:r>
              <a:rPr lang="en-US" altLang="en-US" sz="1200" b="1" dirty="0"/>
              <a:t>6. Operation during transitions</a:t>
            </a:r>
          </a:p>
          <a:p>
            <a:pPr>
              <a:spcBef>
                <a:spcPct val="50000"/>
              </a:spcBef>
              <a:buFontTx/>
              <a:buNone/>
            </a:pPr>
            <a:endParaRPr lang="en-US" altLang="en-US" sz="1200" b="1" dirty="0"/>
          </a:p>
          <a:p>
            <a:pPr>
              <a:spcBef>
                <a:spcPct val="50000"/>
              </a:spcBef>
              <a:buFontTx/>
              <a:buNone/>
            </a:pPr>
            <a:r>
              <a:rPr lang="en-US" altLang="en-US" sz="1200" b="1" dirty="0"/>
              <a:t>7. Dynamic Performance</a:t>
            </a:r>
          </a:p>
          <a:p>
            <a:pPr>
              <a:spcBef>
                <a:spcPct val="50000"/>
              </a:spcBef>
              <a:buFontTx/>
              <a:buNone/>
            </a:pPr>
            <a:endParaRPr lang="en-US" altLang="en-US" sz="1200" b="1" dirty="0"/>
          </a:p>
          <a:p>
            <a:pPr>
              <a:spcBef>
                <a:spcPct val="50000"/>
              </a:spcBef>
              <a:buFontTx/>
              <a:buNone/>
            </a:pPr>
            <a:r>
              <a:rPr lang="en-US" altLang="en-US" sz="1200" b="1" dirty="0"/>
              <a:t>8. Monitoring &amp; diagnosis</a:t>
            </a:r>
          </a:p>
          <a:p>
            <a:pPr>
              <a:spcBef>
                <a:spcPct val="50000"/>
              </a:spcBef>
              <a:buFontTx/>
              <a:buNone/>
            </a:pPr>
            <a:endParaRPr lang="en-US" altLang="en-US" sz="900" dirty="0"/>
          </a:p>
        </p:txBody>
      </p:sp>
      <p:sp>
        <p:nvSpPr>
          <p:cNvPr id="5" name="Rectangle 57"/>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 name="TextBox 5"/>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7" name="TextBox 6"/>
          <p:cNvSpPr txBox="1"/>
          <p:nvPr/>
        </p:nvSpPr>
        <p:spPr>
          <a:xfrm>
            <a:off x="1330325" y="853373"/>
            <a:ext cx="7661276" cy="461665"/>
          </a:xfrm>
          <a:prstGeom prst="rect">
            <a:avLst/>
          </a:prstGeom>
          <a:noFill/>
        </p:spPr>
        <p:txBody>
          <a:bodyPr wrap="square" rtlCol="0">
            <a:spAutoFit/>
          </a:bodyPr>
          <a:lstStyle/>
          <a:p>
            <a:pPr algn="ctr"/>
            <a:r>
              <a:rPr lang="en-US" b="1" dirty="0" smtClean="0">
                <a:latin typeface="Calibri" panose="020F0502020204030204" pitchFamily="34" charset="0"/>
              </a:rPr>
              <a:t>Workshop 6 </a:t>
            </a:r>
            <a:endParaRPr lang="en-US" b="1" dirty="0">
              <a:latin typeface="Calibri" panose="020F0502020204030204" pitchFamily="34" charset="0"/>
            </a:endParaRPr>
          </a:p>
        </p:txBody>
      </p:sp>
    </p:spTree>
    <p:extLst>
      <p:ext uri="{BB962C8B-B14F-4D97-AF65-F5344CB8AC3E}">
        <p14:creationId xmlns:p14="http://schemas.microsoft.com/office/powerpoint/2010/main" val="3604444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8" name="Group 6"/>
          <p:cNvGrpSpPr>
            <a:grpSpLocks/>
          </p:cNvGrpSpPr>
          <p:nvPr/>
        </p:nvGrpSpPr>
        <p:grpSpPr bwMode="auto">
          <a:xfrm>
            <a:off x="5087406" y="2398531"/>
            <a:ext cx="3402013" cy="4130675"/>
            <a:chOff x="1968" y="1584"/>
            <a:chExt cx="2143" cy="2602"/>
          </a:xfrm>
        </p:grpSpPr>
        <p:sp>
          <p:nvSpPr>
            <p:cNvPr id="6151" name="AutoShape 7"/>
            <p:cNvSpPr>
              <a:spLocks noChangeArrowheads="1"/>
            </p:cNvSpPr>
            <p:nvPr/>
          </p:nvSpPr>
          <p:spPr bwMode="auto">
            <a:xfrm rot="5400000">
              <a:off x="1627" y="2640"/>
              <a:ext cx="1872" cy="336"/>
            </a:xfrm>
            <a:prstGeom prst="flowChartTerminator">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1513" name="Freeform 8"/>
            <p:cNvSpPr>
              <a:spLocks/>
            </p:cNvSpPr>
            <p:nvPr/>
          </p:nvSpPr>
          <p:spPr bwMode="auto">
            <a:xfrm>
              <a:off x="1968" y="2828"/>
              <a:ext cx="427" cy="5"/>
            </a:xfrm>
            <a:custGeom>
              <a:avLst/>
              <a:gdLst>
                <a:gd name="T0" fmla="*/ 0 w 427"/>
                <a:gd name="T1" fmla="*/ 0 h 5"/>
                <a:gd name="T2" fmla="*/ 427 w 427"/>
                <a:gd name="T3" fmla="*/ 5 h 5"/>
                <a:gd name="T4" fmla="*/ 0 60000 65536"/>
                <a:gd name="T5" fmla="*/ 0 60000 65536"/>
              </a:gdLst>
              <a:ahLst/>
              <a:cxnLst>
                <a:cxn ang="T4">
                  <a:pos x="T0" y="T1"/>
                </a:cxn>
                <a:cxn ang="T5">
                  <a:pos x="T2" y="T3"/>
                </a:cxn>
              </a:cxnLst>
              <a:rect l="0" t="0" r="r" b="b"/>
              <a:pathLst>
                <a:path w="427" h="5">
                  <a:moveTo>
                    <a:pt x="0" y="0"/>
                  </a:moveTo>
                  <a:lnTo>
                    <a:pt x="427" y="5"/>
                  </a:lnTo>
                </a:path>
              </a:pathLst>
            </a:custGeom>
            <a:noFill/>
            <a:ln w="1905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4" name="Oval 9"/>
            <p:cNvSpPr>
              <a:spLocks noChangeArrowheads="1"/>
            </p:cNvSpPr>
            <p:nvPr/>
          </p:nvSpPr>
          <p:spPr bwMode="auto">
            <a:xfrm>
              <a:off x="2923" y="3456"/>
              <a:ext cx="192" cy="19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515" name="Oval 10"/>
            <p:cNvSpPr>
              <a:spLocks noChangeArrowheads="1"/>
            </p:cNvSpPr>
            <p:nvPr/>
          </p:nvSpPr>
          <p:spPr bwMode="auto">
            <a:xfrm>
              <a:off x="3067" y="1728"/>
              <a:ext cx="192" cy="192"/>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516" name="Line 11"/>
            <p:cNvSpPr>
              <a:spLocks noChangeShapeType="1"/>
            </p:cNvSpPr>
            <p:nvPr/>
          </p:nvSpPr>
          <p:spPr bwMode="auto">
            <a:xfrm flipV="1">
              <a:off x="3163" y="158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7" name="Line 12"/>
            <p:cNvSpPr>
              <a:spLocks noChangeShapeType="1"/>
            </p:cNvSpPr>
            <p:nvPr/>
          </p:nvSpPr>
          <p:spPr bwMode="auto">
            <a:xfrm flipH="1">
              <a:off x="2539" y="1584"/>
              <a:ext cx="6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8" name="Line 13"/>
            <p:cNvSpPr>
              <a:spLocks noChangeShapeType="1"/>
            </p:cNvSpPr>
            <p:nvPr/>
          </p:nvSpPr>
          <p:spPr bwMode="auto">
            <a:xfrm>
              <a:off x="2539" y="1584"/>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9" name="Line 14"/>
            <p:cNvSpPr>
              <a:spLocks noChangeShapeType="1"/>
            </p:cNvSpPr>
            <p:nvPr/>
          </p:nvSpPr>
          <p:spPr bwMode="auto">
            <a:xfrm flipV="1">
              <a:off x="3013" y="3306"/>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0" name="Line 15"/>
            <p:cNvSpPr>
              <a:spLocks noChangeShapeType="1"/>
            </p:cNvSpPr>
            <p:nvPr/>
          </p:nvSpPr>
          <p:spPr bwMode="auto">
            <a:xfrm flipH="1">
              <a:off x="2725" y="3306"/>
              <a:ext cx="28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1" name="Line 16"/>
            <p:cNvSpPr>
              <a:spLocks noChangeShapeType="1"/>
            </p:cNvSpPr>
            <p:nvPr/>
          </p:nvSpPr>
          <p:spPr bwMode="auto">
            <a:xfrm>
              <a:off x="2563" y="3738"/>
              <a:ext cx="0" cy="18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2" name="Line 17"/>
            <p:cNvSpPr>
              <a:spLocks noChangeShapeType="1"/>
            </p:cNvSpPr>
            <p:nvPr/>
          </p:nvSpPr>
          <p:spPr bwMode="auto">
            <a:xfrm>
              <a:off x="2557" y="3924"/>
              <a:ext cx="90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3" name="Line 18"/>
            <p:cNvSpPr>
              <a:spLocks noChangeShapeType="1"/>
            </p:cNvSpPr>
            <p:nvPr/>
          </p:nvSpPr>
          <p:spPr bwMode="auto">
            <a:xfrm>
              <a:off x="3013" y="3648"/>
              <a:ext cx="0" cy="2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4" name="Line 19"/>
            <p:cNvSpPr>
              <a:spLocks noChangeShapeType="1"/>
            </p:cNvSpPr>
            <p:nvPr/>
          </p:nvSpPr>
          <p:spPr bwMode="auto">
            <a:xfrm flipH="1">
              <a:off x="2827" y="3552"/>
              <a:ext cx="43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AutoShape 20"/>
            <p:cNvSpPr>
              <a:spLocks noChangeArrowheads="1"/>
            </p:cNvSpPr>
            <p:nvPr/>
          </p:nvSpPr>
          <p:spPr bwMode="auto">
            <a:xfrm>
              <a:off x="2971" y="2016"/>
              <a:ext cx="384" cy="144"/>
            </a:xfrm>
            <a:prstGeom prst="flowChartTerminator">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1526" name="Line 21"/>
            <p:cNvSpPr>
              <a:spLocks noChangeShapeType="1"/>
            </p:cNvSpPr>
            <p:nvPr/>
          </p:nvSpPr>
          <p:spPr bwMode="auto">
            <a:xfrm>
              <a:off x="3163" y="192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7" name="Line 22"/>
            <p:cNvSpPr>
              <a:spLocks noChangeShapeType="1"/>
            </p:cNvSpPr>
            <p:nvPr/>
          </p:nvSpPr>
          <p:spPr bwMode="auto">
            <a:xfrm flipV="1">
              <a:off x="2875" y="2064"/>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8" name="Line 23"/>
            <p:cNvSpPr>
              <a:spLocks noChangeShapeType="1"/>
            </p:cNvSpPr>
            <p:nvPr/>
          </p:nvSpPr>
          <p:spPr bwMode="auto">
            <a:xfrm flipH="1">
              <a:off x="2683" y="2064"/>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529" name="Group 24"/>
            <p:cNvGrpSpPr>
              <a:grpSpLocks/>
            </p:cNvGrpSpPr>
            <p:nvPr/>
          </p:nvGrpSpPr>
          <p:grpSpPr bwMode="auto">
            <a:xfrm>
              <a:off x="3553" y="2142"/>
              <a:ext cx="144" cy="180"/>
              <a:chOff x="2400" y="1749"/>
              <a:chExt cx="215" cy="287"/>
            </a:xfrm>
          </p:grpSpPr>
          <p:sp>
            <p:nvSpPr>
              <p:cNvPr id="21577" name="Line 25"/>
              <p:cNvSpPr>
                <a:spLocks noChangeShapeType="1"/>
              </p:cNvSpPr>
              <p:nvPr/>
            </p:nvSpPr>
            <p:spPr bwMode="auto">
              <a:xfrm rot="-5400000">
                <a:off x="2291"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8" name="Line 26"/>
              <p:cNvSpPr>
                <a:spLocks noChangeShapeType="1"/>
              </p:cNvSpPr>
              <p:nvPr/>
            </p:nvSpPr>
            <p:spPr bwMode="auto">
              <a:xfrm rot="-5400000">
                <a:off x="2506"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9" name="Line 27"/>
              <p:cNvSpPr>
                <a:spLocks noChangeShapeType="1"/>
              </p:cNvSpPr>
              <p:nvPr/>
            </p:nvSpPr>
            <p:spPr bwMode="auto">
              <a:xfrm rot="-5400000" flipH="1" flipV="1">
                <a:off x="2399" y="1813"/>
                <a:ext cx="218"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80" name="Line 28"/>
              <p:cNvSpPr>
                <a:spLocks noChangeShapeType="1"/>
              </p:cNvSpPr>
              <p:nvPr/>
            </p:nvSpPr>
            <p:spPr bwMode="auto">
              <a:xfrm rot="16200000" flipV="1">
                <a:off x="2395" y="1816"/>
                <a:ext cx="225"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81" name="Line 29"/>
              <p:cNvSpPr>
                <a:spLocks noChangeShapeType="1"/>
              </p:cNvSpPr>
              <p:nvPr/>
            </p:nvSpPr>
            <p:spPr bwMode="auto">
              <a:xfrm rot="-5400000">
                <a:off x="2445" y="1861"/>
                <a:ext cx="1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82" name="Line 30"/>
              <p:cNvSpPr>
                <a:spLocks noChangeShapeType="1"/>
              </p:cNvSpPr>
              <p:nvPr/>
            </p:nvSpPr>
            <p:spPr bwMode="auto">
              <a:xfrm rot="-5400000">
                <a:off x="2499" y="1733"/>
                <a:ext cx="0" cy="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83" name="Freeform 31"/>
              <p:cNvSpPr>
                <a:spLocks/>
              </p:cNvSpPr>
              <p:nvPr/>
            </p:nvSpPr>
            <p:spPr bwMode="auto">
              <a:xfrm rot="-5400000">
                <a:off x="2472" y="1706"/>
                <a:ext cx="50" cy="136"/>
              </a:xfrm>
              <a:custGeom>
                <a:avLst/>
                <a:gdLst>
                  <a:gd name="T0" fmla="*/ 0 w 200"/>
                  <a:gd name="T1" fmla="*/ 5 h 396"/>
                  <a:gd name="T2" fmla="*/ 1 w 200"/>
                  <a:gd name="T3" fmla="*/ 5 h 396"/>
                  <a:gd name="T4" fmla="*/ 1 w 200"/>
                  <a:gd name="T5" fmla="*/ 3 h 396"/>
                  <a:gd name="T6" fmla="*/ 1 w 200"/>
                  <a:gd name="T7" fmla="*/ 1 h 396"/>
                  <a:gd name="T8" fmla="*/ 0 w 200"/>
                  <a:gd name="T9" fmla="*/ 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30" name="Group 32"/>
            <p:cNvGrpSpPr>
              <a:grpSpLocks/>
            </p:cNvGrpSpPr>
            <p:nvPr/>
          </p:nvGrpSpPr>
          <p:grpSpPr bwMode="auto">
            <a:xfrm flipV="1">
              <a:off x="2917" y="2196"/>
              <a:ext cx="144" cy="180"/>
              <a:chOff x="2400" y="1749"/>
              <a:chExt cx="215" cy="287"/>
            </a:xfrm>
          </p:grpSpPr>
          <p:sp>
            <p:nvSpPr>
              <p:cNvPr id="21570" name="Line 33"/>
              <p:cNvSpPr>
                <a:spLocks noChangeShapeType="1"/>
              </p:cNvSpPr>
              <p:nvPr/>
            </p:nvSpPr>
            <p:spPr bwMode="auto">
              <a:xfrm rot="-5400000">
                <a:off x="2291"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1" name="Line 34"/>
              <p:cNvSpPr>
                <a:spLocks noChangeShapeType="1"/>
              </p:cNvSpPr>
              <p:nvPr/>
            </p:nvSpPr>
            <p:spPr bwMode="auto">
              <a:xfrm rot="-5400000">
                <a:off x="2506"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2" name="Line 35"/>
              <p:cNvSpPr>
                <a:spLocks noChangeShapeType="1"/>
              </p:cNvSpPr>
              <p:nvPr/>
            </p:nvSpPr>
            <p:spPr bwMode="auto">
              <a:xfrm rot="-5400000" flipH="1" flipV="1">
                <a:off x="2399" y="1813"/>
                <a:ext cx="218"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3" name="Line 36"/>
              <p:cNvSpPr>
                <a:spLocks noChangeShapeType="1"/>
              </p:cNvSpPr>
              <p:nvPr/>
            </p:nvSpPr>
            <p:spPr bwMode="auto">
              <a:xfrm rot="16200000" flipV="1">
                <a:off x="2395" y="1816"/>
                <a:ext cx="225"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4" name="Line 37"/>
              <p:cNvSpPr>
                <a:spLocks noChangeShapeType="1"/>
              </p:cNvSpPr>
              <p:nvPr/>
            </p:nvSpPr>
            <p:spPr bwMode="auto">
              <a:xfrm rot="-5400000">
                <a:off x="2445" y="1861"/>
                <a:ext cx="1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5" name="Line 38"/>
              <p:cNvSpPr>
                <a:spLocks noChangeShapeType="1"/>
              </p:cNvSpPr>
              <p:nvPr/>
            </p:nvSpPr>
            <p:spPr bwMode="auto">
              <a:xfrm rot="-5400000">
                <a:off x="2499" y="1733"/>
                <a:ext cx="0" cy="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6" name="Freeform 39"/>
              <p:cNvSpPr>
                <a:spLocks/>
              </p:cNvSpPr>
              <p:nvPr/>
            </p:nvSpPr>
            <p:spPr bwMode="auto">
              <a:xfrm rot="-5400000">
                <a:off x="2472" y="1706"/>
                <a:ext cx="50" cy="136"/>
              </a:xfrm>
              <a:custGeom>
                <a:avLst/>
                <a:gdLst>
                  <a:gd name="T0" fmla="*/ 0 w 200"/>
                  <a:gd name="T1" fmla="*/ 5 h 396"/>
                  <a:gd name="T2" fmla="*/ 1 w 200"/>
                  <a:gd name="T3" fmla="*/ 5 h 396"/>
                  <a:gd name="T4" fmla="*/ 1 w 200"/>
                  <a:gd name="T5" fmla="*/ 3 h 396"/>
                  <a:gd name="T6" fmla="*/ 1 w 200"/>
                  <a:gd name="T7" fmla="*/ 1 h 396"/>
                  <a:gd name="T8" fmla="*/ 0 w 200"/>
                  <a:gd name="T9" fmla="*/ 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531" name="Line 40"/>
            <p:cNvSpPr>
              <a:spLocks noChangeShapeType="1"/>
            </p:cNvSpPr>
            <p:nvPr/>
          </p:nvSpPr>
          <p:spPr bwMode="auto">
            <a:xfrm>
              <a:off x="3697" y="2250"/>
              <a:ext cx="9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2" name="Line 41"/>
            <p:cNvSpPr>
              <a:spLocks noChangeShapeType="1"/>
            </p:cNvSpPr>
            <p:nvPr/>
          </p:nvSpPr>
          <p:spPr bwMode="auto">
            <a:xfrm>
              <a:off x="2875" y="2208"/>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3" name="Line 42"/>
            <p:cNvSpPr>
              <a:spLocks noChangeShapeType="1"/>
            </p:cNvSpPr>
            <p:nvPr/>
          </p:nvSpPr>
          <p:spPr bwMode="auto">
            <a:xfrm>
              <a:off x="2875" y="2256"/>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4" name="Oval 43"/>
            <p:cNvSpPr>
              <a:spLocks noChangeArrowheads="1"/>
            </p:cNvSpPr>
            <p:nvPr/>
          </p:nvSpPr>
          <p:spPr bwMode="auto">
            <a:xfrm>
              <a:off x="3385" y="202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535" name="Line 44"/>
            <p:cNvSpPr>
              <a:spLocks noChangeShapeType="1"/>
            </p:cNvSpPr>
            <p:nvPr/>
          </p:nvSpPr>
          <p:spPr bwMode="auto">
            <a:xfrm>
              <a:off x="3481" y="2064"/>
              <a:ext cx="126"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6" name="Line 45"/>
            <p:cNvSpPr>
              <a:spLocks noChangeShapeType="1"/>
            </p:cNvSpPr>
            <p:nvPr/>
          </p:nvSpPr>
          <p:spPr bwMode="auto">
            <a:xfrm>
              <a:off x="3613" y="2058"/>
              <a:ext cx="0" cy="7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7" name="Line 46"/>
            <p:cNvSpPr>
              <a:spLocks noChangeShapeType="1"/>
            </p:cNvSpPr>
            <p:nvPr/>
          </p:nvSpPr>
          <p:spPr bwMode="auto">
            <a:xfrm flipH="1">
              <a:off x="2923" y="1824"/>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538" name="Group 47"/>
            <p:cNvGrpSpPr>
              <a:grpSpLocks/>
            </p:cNvGrpSpPr>
            <p:nvPr/>
          </p:nvGrpSpPr>
          <p:grpSpPr bwMode="auto">
            <a:xfrm flipV="1">
              <a:off x="3457" y="3840"/>
              <a:ext cx="144" cy="180"/>
              <a:chOff x="2400" y="1749"/>
              <a:chExt cx="215" cy="287"/>
            </a:xfrm>
          </p:grpSpPr>
          <p:sp>
            <p:nvSpPr>
              <p:cNvPr id="21563" name="Line 48"/>
              <p:cNvSpPr>
                <a:spLocks noChangeShapeType="1"/>
              </p:cNvSpPr>
              <p:nvPr/>
            </p:nvSpPr>
            <p:spPr bwMode="auto">
              <a:xfrm rot="-5400000">
                <a:off x="2291"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4" name="Line 49"/>
              <p:cNvSpPr>
                <a:spLocks noChangeShapeType="1"/>
              </p:cNvSpPr>
              <p:nvPr/>
            </p:nvSpPr>
            <p:spPr bwMode="auto">
              <a:xfrm rot="-5400000">
                <a:off x="2506"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5" name="Line 50"/>
              <p:cNvSpPr>
                <a:spLocks noChangeShapeType="1"/>
              </p:cNvSpPr>
              <p:nvPr/>
            </p:nvSpPr>
            <p:spPr bwMode="auto">
              <a:xfrm rot="-5400000" flipH="1" flipV="1">
                <a:off x="2399" y="1813"/>
                <a:ext cx="218"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6" name="Line 51"/>
              <p:cNvSpPr>
                <a:spLocks noChangeShapeType="1"/>
              </p:cNvSpPr>
              <p:nvPr/>
            </p:nvSpPr>
            <p:spPr bwMode="auto">
              <a:xfrm rot="16200000" flipV="1">
                <a:off x="2395" y="1816"/>
                <a:ext cx="225"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7" name="Line 52"/>
              <p:cNvSpPr>
                <a:spLocks noChangeShapeType="1"/>
              </p:cNvSpPr>
              <p:nvPr/>
            </p:nvSpPr>
            <p:spPr bwMode="auto">
              <a:xfrm rot="-5400000">
                <a:off x="2445" y="1861"/>
                <a:ext cx="1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8" name="Line 53"/>
              <p:cNvSpPr>
                <a:spLocks noChangeShapeType="1"/>
              </p:cNvSpPr>
              <p:nvPr/>
            </p:nvSpPr>
            <p:spPr bwMode="auto">
              <a:xfrm rot="-5400000">
                <a:off x="2499" y="1733"/>
                <a:ext cx="0" cy="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9" name="Freeform 54"/>
              <p:cNvSpPr>
                <a:spLocks/>
              </p:cNvSpPr>
              <p:nvPr/>
            </p:nvSpPr>
            <p:spPr bwMode="auto">
              <a:xfrm rot="-5400000">
                <a:off x="2472" y="1706"/>
                <a:ext cx="50" cy="136"/>
              </a:xfrm>
              <a:custGeom>
                <a:avLst/>
                <a:gdLst>
                  <a:gd name="T0" fmla="*/ 0 w 200"/>
                  <a:gd name="T1" fmla="*/ 5 h 396"/>
                  <a:gd name="T2" fmla="*/ 1 w 200"/>
                  <a:gd name="T3" fmla="*/ 5 h 396"/>
                  <a:gd name="T4" fmla="*/ 1 w 200"/>
                  <a:gd name="T5" fmla="*/ 3 h 396"/>
                  <a:gd name="T6" fmla="*/ 1 w 200"/>
                  <a:gd name="T7" fmla="*/ 1 h 396"/>
                  <a:gd name="T8" fmla="*/ 0 w 200"/>
                  <a:gd name="T9" fmla="*/ 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39" name="Group 55"/>
            <p:cNvGrpSpPr>
              <a:grpSpLocks/>
            </p:cNvGrpSpPr>
            <p:nvPr/>
          </p:nvGrpSpPr>
          <p:grpSpPr bwMode="auto">
            <a:xfrm>
              <a:off x="3259" y="3444"/>
              <a:ext cx="144" cy="180"/>
              <a:chOff x="2400" y="1749"/>
              <a:chExt cx="215" cy="287"/>
            </a:xfrm>
          </p:grpSpPr>
          <p:sp>
            <p:nvSpPr>
              <p:cNvPr id="21556" name="Line 56"/>
              <p:cNvSpPr>
                <a:spLocks noChangeShapeType="1"/>
              </p:cNvSpPr>
              <p:nvPr/>
            </p:nvSpPr>
            <p:spPr bwMode="auto">
              <a:xfrm rot="-5400000">
                <a:off x="2291"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7" name="Line 57"/>
              <p:cNvSpPr>
                <a:spLocks noChangeShapeType="1"/>
              </p:cNvSpPr>
              <p:nvPr/>
            </p:nvSpPr>
            <p:spPr bwMode="auto">
              <a:xfrm rot="-5400000">
                <a:off x="2506"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8" name="Line 58"/>
              <p:cNvSpPr>
                <a:spLocks noChangeShapeType="1"/>
              </p:cNvSpPr>
              <p:nvPr/>
            </p:nvSpPr>
            <p:spPr bwMode="auto">
              <a:xfrm rot="-5400000" flipH="1" flipV="1">
                <a:off x="2399" y="1813"/>
                <a:ext cx="218"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9" name="Line 59"/>
              <p:cNvSpPr>
                <a:spLocks noChangeShapeType="1"/>
              </p:cNvSpPr>
              <p:nvPr/>
            </p:nvSpPr>
            <p:spPr bwMode="auto">
              <a:xfrm rot="16200000" flipV="1">
                <a:off x="2395" y="1816"/>
                <a:ext cx="225"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0" name="Line 60"/>
              <p:cNvSpPr>
                <a:spLocks noChangeShapeType="1"/>
              </p:cNvSpPr>
              <p:nvPr/>
            </p:nvSpPr>
            <p:spPr bwMode="auto">
              <a:xfrm rot="-5400000">
                <a:off x="2445" y="1861"/>
                <a:ext cx="1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1" name="Line 61"/>
              <p:cNvSpPr>
                <a:spLocks noChangeShapeType="1"/>
              </p:cNvSpPr>
              <p:nvPr/>
            </p:nvSpPr>
            <p:spPr bwMode="auto">
              <a:xfrm rot="-5400000">
                <a:off x="2499" y="1733"/>
                <a:ext cx="0" cy="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2" name="Freeform 62"/>
              <p:cNvSpPr>
                <a:spLocks/>
              </p:cNvSpPr>
              <p:nvPr/>
            </p:nvSpPr>
            <p:spPr bwMode="auto">
              <a:xfrm rot="-5400000">
                <a:off x="2472" y="1706"/>
                <a:ext cx="50" cy="136"/>
              </a:xfrm>
              <a:custGeom>
                <a:avLst/>
                <a:gdLst>
                  <a:gd name="T0" fmla="*/ 0 w 200"/>
                  <a:gd name="T1" fmla="*/ 5 h 396"/>
                  <a:gd name="T2" fmla="*/ 1 w 200"/>
                  <a:gd name="T3" fmla="*/ 5 h 396"/>
                  <a:gd name="T4" fmla="*/ 1 w 200"/>
                  <a:gd name="T5" fmla="*/ 3 h 396"/>
                  <a:gd name="T6" fmla="*/ 1 w 200"/>
                  <a:gd name="T7" fmla="*/ 1 h 396"/>
                  <a:gd name="T8" fmla="*/ 0 w 200"/>
                  <a:gd name="T9" fmla="*/ 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540" name="Oval 63"/>
            <p:cNvSpPr>
              <a:spLocks noChangeArrowheads="1"/>
            </p:cNvSpPr>
            <p:nvPr/>
          </p:nvSpPr>
          <p:spPr bwMode="auto">
            <a:xfrm>
              <a:off x="2203" y="3504"/>
              <a:ext cx="144" cy="14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541" name="Line 64"/>
            <p:cNvSpPr>
              <a:spLocks noChangeShapeType="1"/>
            </p:cNvSpPr>
            <p:nvPr/>
          </p:nvSpPr>
          <p:spPr bwMode="auto">
            <a:xfrm>
              <a:off x="2275" y="3642"/>
              <a:ext cx="0" cy="402"/>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2" name="Line 65"/>
            <p:cNvSpPr>
              <a:spLocks noChangeShapeType="1"/>
            </p:cNvSpPr>
            <p:nvPr/>
          </p:nvSpPr>
          <p:spPr bwMode="auto">
            <a:xfrm>
              <a:off x="2275" y="4050"/>
              <a:ext cx="1254"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3" name="Line 66"/>
            <p:cNvSpPr>
              <a:spLocks noChangeShapeType="1"/>
            </p:cNvSpPr>
            <p:nvPr/>
          </p:nvSpPr>
          <p:spPr bwMode="auto">
            <a:xfrm flipV="1">
              <a:off x="3535" y="4014"/>
              <a:ext cx="0" cy="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4" name="Line 67"/>
            <p:cNvSpPr>
              <a:spLocks noChangeShapeType="1"/>
            </p:cNvSpPr>
            <p:nvPr/>
          </p:nvSpPr>
          <p:spPr bwMode="auto">
            <a:xfrm>
              <a:off x="3595" y="3918"/>
              <a:ext cx="16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5" name="Text Box 68"/>
            <p:cNvSpPr txBox="1">
              <a:spLocks noChangeArrowheads="1"/>
            </p:cNvSpPr>
            <p:nvPr/>
          </p:nvSpPr>
          <p:spPr bwMode="auto">
            <a:xfrm>
              <a:off x="2774" y="2409"/>
              <a:ext cx="2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F</a:t>
              </a:r>
              <a:r>
                <a:rPr lang="en-US" altLang="en-US" sz="2000" b="1" baseline="-25000"/>
                <a:t>R</a:t>
              </a:r>
              <a:endParaRPr lang="en-US" altLang="en-US" sz="2000" b="1"/>
            </a:p>
          </p:txBody>
        </p:sp>
        <p:sp>
          <p:nvSpPr>
            <p:cNvPr id="21546" name="Text Box 69"/>
            <p:cNvSpPr txBox="1">
              <a:spLocks noChangeArrowheads="1"/>
            </p:cNvSpPr>
            <p:nvPr/>
          </p:nvSpPr>
          <p:spPr bwMode="auto">
            <a:xfrm>
              <a:off x="2784" y="2976"/>
              <a:ext cx="2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F</a:t>
              </a:r>
              <a:r>
                <a:rPr lang="en-US" altLang="en-US" sz="2000" b="1" baseline="-25000"/>
                <a:t>V</a:t>
              </a:r>
              <a:endParaRPr lang="en-US" altLang="en-US" sz="2000" b="1"/>
            </a:p>
          </p:txBody>
        </p:sp>
        <p:sp>
          <p:nvSpPr>
            <p:cNvPr id="21547" name="Text Box 70"/>
            <p:cNvSpPr txBox="1">
              <a:spLocks noChangeArrowheads="1"/>
            </p:cNvSpPr>
            <p:nvPr/>
          </p:nvSpPr>
          <p:spPr bwMode="auto">
            <a:xfrm>
              <a:off x="3840" y="3936"/>
              <a:ext cx="26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x</a:t>
              </a:r>
              <a:r>
                <a:rPr lang="en-US" altLang="en-US" sz="2000" b="1" baseline="-25000"/>
                <a:t>B</a:t>
              </a:r>
              <a:endParaRPr lang="en-US" altLang="en-US" sz="2000" b="1"/>
            </a:p>
          </p:txBody>
        </p:sp>
        <p:sp>
          <p:nvSpPr>
            <p:cNvPr id="21548" name="Text Box 71"/>
            <p:cNvSpPr txBox="1">
              <a:spLocks noChangeArrowheads="1"/>
            </p:cNvSpPr>
            <p:nvPr/>
          </p:nvSpPr>
          <p:spPr bwMode="auto">
            <a:xfrm>
              <a:off x="3840" y="2016"/>
              <a:ext cx="2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x</a:t>
              </a:r>
              <a:r>
                <a:rPr lang="en-US" altLang="en-US" sz="2000" b="1" baseline="-25000"/>
                <a:t>D</a:t>
              </a:r>
              <a:endParaRPr lang="en-US" altLang="en-US" sz="2000" b="1"/>
            </a:p>
          </p:txBody>
        </p:sp>
        <p:sp>
          <p:nvSpPr>
            <p:cNvPr id="21549" name="AutoShape 72"/>
            <p:cNvSpPr>
              <a:spLocks noChangeArrowheads="1"/>
            </p:cNvSpPr>
            <p:nvPr/>
          </p:nvSpPr>
          <p:spPr bwMode="auto">
            <a:xfrm flipV="1">
              <a:off x="3201" y="2621"/>
              <a:ext cx="144" cy="144"/>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550" name="Line 73"/>
            <p:cNvSpPr>
              <a:spLocks noChangeShapeType="1"/>
            </p:cNvSpPr>
            <p:nvPr/>
          </p:nvSpPr>
          <p:spPr bwMode="auto">
            <a:xfrm>
              <a:off x="3168" y="2160"/>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1" name="Line 74"/>
            <p:cNvSpPr>
              <a:spLocks noChangeShapeType="1"/>
            </p:cNvSpPr>
            <p:nvPr/>
          </p:nvSpPr>
          <p:spPr bwMode="auto">
            <a:xfrm>
              <a:off x="3168" y="268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2" name="Line 75"/>
            <p:cNvSpPr>
              <a:spLocks noChangeShapeType="1"/>
            </p:cNvSpPr>
            <p:nvPr/>
          </p:nvSpPr>
          <p:spPr bwMode="auto">
            <a:xfrm>
              <a:off x="3345" y="2635"/>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3" name="Line 76"/>
            <p:cNvSpPr>
              <a:spLocks noChangeShapeType="1"/>
            </p:cNvSpPr>
            <p:nvPr/>
          </p:nvSpPr>
          <p:spPr bwMode="auto">
            <a:xfrm flipV="1">
              <a:off x="3437" y="2270"/>
              <a:ext cx="0" cy="3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4" name="Line 77"/>
            <p:cNvSpPr>
              <a:spLocks noChangeShapeType="1"/>
            </p:cNvSpPr>
            <p:nvPr/>
          </p:nvSpPr>
          <p:spPr bwMode="auto">
            <a:xfrm>
              <a:off x="3216" y="2266"/>
              <a:ext cx="3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5" name="Line 78"/>
            <p:cNvSpPr>
              <a:spLocks noChangeShapeType="1"/>
            </p:cNvSpPr>
            <p:nvPr/>
          </p:nvSpPr>
          <p:spPr bwMode="auto">
            <a:xfrm flipH="1">
              <a:off x="3062" y="2266"/>
              <a:ext cx="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509" name="Text Box 81"/>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1510" name="Rectangle 82"/>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0" name="TextBox 79"/>
          <p:cNvSpPr txBox="1"/>
          <p:nvPr/>
        </p:nvSpPr>
        <p:spPr>
          <a:xfrm>
            <a:off x="1298575" y="2122802"/>
            <a:ext cx="3273425" cy="1538883"/>
          </a:xfrm>
          <a:prstGeom prst="rect">
            <a:avLst/>
          </a:prstGeom>
          <a:noFill/>
        </p:spPr>
        <p:txBody>
          <a:bodyPr wrap="square" rtlCol="0">
            <a:spAutoFit/>
          </a:bodyPr>
          <a:lstStyle/>
          <a:p>
            <a:r>
              <a:rPr lang="en-US" b="1" dirty="0" smtClean="0">
                <a:latin typeface="Calibri" panose="020F0502020204030204" pitchFamily="34" charset="0"/>
              </a:rPr>
              <a:t>Sources of variability</a:t>
            </a:r>
            <a:r>
              <a:rPr lang="en-US" sz="1400" b="1" dirty="0" smtClean="0">
                <a:latin typeface="Calibri" panose="020F0502020204030204" pitchFamily="34" charset="0"/>
              </a:rPr>
              <a:t> </a:t>
            </a:r>
          </a:p>
          <a:p>
            <a:pPr marL="347663" indent="-347663">
              <a:buFont typeface="Arial" panose="020B0604020202020204" pitchFamily="34" charset="0"/>
              <a:buChar char="•"/>
            </a:pPr>
            <a:r>
              <a:rPr lang="en-US" sz="1400" b="1" dirty="0" smtClean="0">
                <a:latin typeface="Calibri" panose="020F0502020204030204" pitchFamily="34" charset="0"/>
              </a:rPr>
              <a:t>Deliberate changes</a:t>
            </a:r>
          </a:p>
          <a:p>
            <a:pPr marL="342900" indent="-342900">
              <a:buFont typeface="Arial" panose="020B0604020202020204" pitchFamily="34" charset="0"/>
              <a:buChar char="•"/>
            </a:pPr>
            <a:r>
              <a:rPr lang="en-US" sz="1400" b="1" dirty="0" smtClean="0">
                <a:latin typeface="Calibri" panose="020F0502020204030204" pitchFamily="34" charset="0"/>
              </a:rPr>
              <a:t>Disturbances</a:t>
            </a:r>
          </a:p>
          <a:p>
            <a:pPr marL="342900" indent="-342900">
              <a:buFont typeface="Arial" panose="020B0604020202020204" pitchFamily="34" charset="0"/>
              <a:buChar char="•"/>
            </a:pPr>
            <a:r>
              <a:rPr lang="en-US" sz="1400" b="1" dirty="0" smtClean="0">
                <a:latin typeface="Calibri" panose="020F0502020204030204" pitchFamily="34" charset="0"/>
              </a:rPr>
              <a:t>Mismatch from design models</a:t>
            </a:r>
          </a:p>
          <a:p>
            <a:pPr marL="342900" indent="-342900">
              <a:buFont typeface="Arial" panose="020B0604020202020204" pitchFamily="34" charset="0"/>
              <a:buChar char="•"/>
            </a:pPr>
            <a:r>
              <a:rPr lang="en-US" sz="1400" b="1" dirty="0" smtClean="0">
                <a:latin typeface="Calibri" panose="020F0502020204030204" pitchFamily="34" charset="0"/>
              </a:rPr>
              <a:t>Equipment performance</a:t>
            </a:r>
          </a:p>
          <a:p>
            <a:pPr marL="342900" indent="-342900">
              <a:buFont typeface="Arial" panose="020B0604020202020204" pitchFamily="34" charset="0"/>
              <a:buChar char="•"/>
            </a:pPr>
            <a:r>
              <a:rPr lang="en-US" sz="1400" b="1" dirty="0" smtClean="0">
                <a:latin typeface="Calibri" panose="020F0502020204030204" pitchFamily="34" charset="0"/>
              </a:rPr>
              <a:t>Human error</a:t>
            </a:r>
            <a:endParaRPr lang="en-US" sz="1400" b="1" dirty="0">
              <a:latin typeface="Calibri" panose="020F0502020204030204" pitchFamily="34" charset="0"/>
            </a:endParaRPr>
          </a:p>
        </p:txBody>
      </p:sp>
      <p:sp>
        <p:nvSpPr>
          <p:cNvPr id="83" name="TextBox 82"/>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2" name="TextBox 1"/>
          <p:cNvSpPr txBox="1"/>
          <p:nvPr/>
        </p:nvSpPr>
        <p:spPr>
          <a:xfrm>
            <a:off x="1391706" y="762000"/>
            <a:ext cx="7523694" cy="830997"/>
          </a:xfrm>
          <a:prstGeom prst="rect">
            <a:avLst/>
          </a:prstGeom>
          <a:noFill/>
        </p:spPr>
        <p:txBody>
          <a:bodyPr wrap="square" rtlCol="0">
            <a:spAutoFit/>
          </a:bodyPr>
          <a:lstStyle/>
          <a:p>
            <a:r>
              <a:rPr lang="en-US" b="1" dirty="0" smtClean="0">
                <a:solidFill>
                  <a:srgbClr val="3333CC"/>
                </a:solidFill>
                <a:latin typeface="Calibri" panose="020F0502020204030204" pitchFamily="34" charset="0"/>
              </a:rPr>
              <a:t>Class workshop </a:t>
            </a:r>
            <a:r>
              <a:rPr lang="en-US" b="1" dirty="0" smtClean="0"/>
              <a:t>– Identify at least one source of variability from each category for a distillation tower.</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8" name="Group 6"/>
          <p:cNvGrpSpPr>
            <a:grpSpLocks/>
          </p:cNvGrpSpPr>
          <p:nvPr/>
        </p:nvGrpSpPr>
        <p:grpSpPr bwMode="auto">
          <a:xfrm>
            <a:off x="3962400" y="2057400"/>
            <a:ext cx="3402013" cy="4130675"/>
            <a:chOff x="1968" y="1584"/>
            <a:chExt cx="2143" cy="2602"/>
          </a:xfrm>
        </p:grpSpPr>
        <p:sp>
          <p:nvSpPr>
            <p:cNvPr id="6151" name="AutoShape 7"/>
            <p:cNvSpPr>
              <a:spLocks noChangeArrowheads="1"/>
            </p:cNvSpPr>
            <p:nvPr/>
          </p:nvSpPr>
          <p:spPr bwMode="auto">
            <a:xfrm rot="5400000">
              <a:off x="1627" y="2640"/>
              <a:ext cx="1872" cy="336"/>
            </a:xfrm>
            <a:prstGeom prst="flowChartTerminator">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1513" name="Freeform 8"/>
            <p:cNvSpPr>
              <a:spLocks/>
            </p:cNvSpPr>
            <p:nvPr/>
          </p:nvSpPr>
          <p:spPr bwMode="auto">
            <a:xfrm>
              <a:off x="1968" y="2828"/>
              <a:ext cx="427" cy="5"/>
            </a:xfrm>
            <a:custGeom>
              <a:avLst/>
              <a:gdLst>
                <a:gd name="T0" fmla="*/ 0 w 427"/>
                <a:gd name="T1" fmla="*/ 0 h 5"/>
                <a:gd name="T2" fmla="*/ 427 w 427"/>
                <a:gd name="T3" fmla="*/ 5 h 5"/>
                <a:gd name="T4" fmla="*/ 0 60000 65536"/>
                <a:gd name="T5" fmla="*/ 0 60000 65536"/>
              </a:gdLst>
              <a:ahLst/>
              <a:cxnLst>
                <a:cxn ang="T4">
                  <a:pos x="T0" y="T1"/>
                </a:cxn>
                <a:cxn ang="T5">
                  <a:pos x="T2" y="T3"/>
                </a:cxn>
              </a:cxnLst>
              <a:rect l="0" t="0" r="r" b="b"/>
              <a:pathLst>
                <a:path w="427" h="5">
                  <a:moveTo>
                    <a:pt x="0" y="0"/>
                  </a:moveTo>
                  <a:lnTo>
                    <a:pt x="427" y="5"/>
                  </a:lnTo>
                </a:path>
              </a:pathLst>
            </a:custGeom>
            <a:noFill/>
            <a:ln w="1905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4" name="Oval 9"/>
            <p:cNvSpPr>
              <a:spLocks noChangeArrowheads="1"/>
            </p:cNvSpPr>
            <p:nvPr/>
          </p:nvSpPr>
          <p:spPr bwMode="auto">
            <a:xfrm>
              <a:off x="2923" y="3456"/>
              <a:ext cx="192" cy="19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515" name="Oval 10"/>
            <p:cNvSpPr>
              <a:spLocks noChangeArrowheads="1"/>
            </p:cNvSpPr>
            <p:nvPr/>
          </p:nvSpPr>
          <p:spPr bwMode="auto">
            <a:xfrm>
              <a:off x="3067" y="1728"/>
              <a:ext cx="192" cy="192"/>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516" name="Line 11"/>
            <p:cNvSpPr>
              <a:spLocks noChangeShapeType="1"/>
            </p:cNvSpPr>
            <p:nvPr/>
          </p:nvSpPr>
          <p:spPr bwMode="auto">
            <a:xfrm flipV="1">
              <a:off x="3163" y="158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7" name="Line 12"/>
            <p:cNvSpPr>
              <a:spLocks noChangeShapeType="1"/>
            </p:cNvSpPr>
            <p:nvPr/>
          </p:nvSpPr>
          <p:spPr bwMode="auto">
            <a:xfrm flipH="1">
              <a:off x="2539" y="1584"/>
              <a:ext cx="6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8" name="Line 13"/>
            <p:cNvSpPr>
              <a:spLocks noChangeShapeType="1"/>
            </p:cNvSpPr>
            <p:nvPr/>
          </p:nvSpPr>
          <p:spPr bwMode="auto">
            <a:xfrm>
              <a:off x="2539" y="1584"/>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9" name="Line 14"/>
            <p:cNvSpPr>
              <a:spLocks noChangeShapeType="1"/>
            </p:cNvSpPr>
            <p:nvPr/>
          </p:nvSpPr>
          <p:spPr bwMode="auto">
            <a:xfrm flipV="1">
              <a:off x="3013" y="3306"/>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0" name="Line 15"/>
            <p:cNvSpPr>
              <a:spLocks noChangeShapeType="1"/>
            </p:cNvSpPr>
            <p:nvPr/>
          </p:nvSpPr>
          <p:spPr bwMode="auto">
            <a:xfrm flipH="1">
              <a:off x="2725" y="3306"/>
              <a:ext cx="28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1" name="Line 16"/>
            <p:cNvSpPr>
              <a:spLocks noChangeShapeType="1"/>
            </p:cNvSpPr>
            <p:nvPr/>
          </p:nvSpPr>
          <p:spPr bwMode="auto">
            <a:xfrm>
              <a:off x="2563" y="3738"/>
              <a:ext cx="0" cy="18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2" name="Line 17"/>
            <p:cNvSpPr>
              <a:spLocks noChangeShapeType="1"/>
            </p:cNvSpPr>
            <p:nvPr/>
          </p:nvSpPr>
          <p:spPr bwMode="auto">
            <a:xfrm>
              <a:off x="2557" y="3924"/>
              <a:ext cx="90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3" name="Line 18"/>
            <p:cNvSpPr>
              <a:spLocks noChangeShapeType="1"/>
            </p:cNvSpPr>
            <p:nvPr/>
          </p:nvSpPr>
          <p:spPr bwMode="auto">
            <a:xfrm>
              <a:off x="3013" y="3648"/>
              <a:ext cx="0" cy="2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4" name="Line 19"/>
            <p:cNvSpPr>
              <a:spLocks noChangeShapeType="1"/>
            </p:cNvSpPr>
            <p:nvPr/>
          </p:nvSpPr>
          <p:spPr bwMode="auto">
            <a:xfrm flipH="1">
              <a:off x="2827" y="3552"/>
              <a:ext cx="43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AutoShape 20"/>
            <p:cNvSpPr>
              <a:spLocks noChangeArrowheads="1"/>
            </p:cNvSpPr>
            <p:nvPr/>
          </p:nvSpPr>
          <p:spPr bwMode="auto">
            <a:xfrm>
              <a:off x="2971" y="2016"/>
              <a:ext cx="384" cy="144"/>
            </a:xfrm>
            <a:prstGeom prst="flowChartTerminator">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1526" name="Line 21"/>
            <p:cNvSpPr>
              <a:spLocks noChangeShapeType="1"/>
            </p:cNvSpPr>
            <p:nvPr/>
          </p:nvSpPr>
          <p:spPr bwMode="auto">
            <a:xfrm>
              <a:off x="3163" y="192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7" name="Line 22"/>
            <p:cNvSpPr>
              <a:spLocks noChangeShapeType="1"/>
            </p:cNvSpPr>
            <p:nvPr/>
          </p:nvSpPr>
          <p:spPr bwMode="auto">
            <a:xfrm flipV="1">
              <a:off x="2875" y="2064"/>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8" name="Line 23"/>
            <p:cNvSpPr>
              <a:spLocks noChangeShapeType="1"/>
            </p:cNvSpPr>
            <p:nvPr/>
          </p:nvSpPr>
          <p:spPr bwMode="auto">
            <a:xfrm flipH="1">
              <a:off x="2683" y="2064"/>
              <a:ext cx="19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529" name="Group 24"/>
            <p:cNvGrpSpPr>
              <a:grpSpLocks/>
            </p:cNvGrpSpPr>
            <p:nvPr/>
          </p:nvGrpSpPr>
          <p:grpSpPr bwMode="auto">
            <a:xfrm>
              <a:off x="3553" y="2142"/>
              <a:ext cx="144" cy="180"/>
              <a:chOff x="2400" y="1749"/>
              <a:chExt cx="215" cy="287"/>
            </a:xfrm>
          </p:grpSpPr>
          <p:sp>
            <p:nvSpPr>
              <p:cNvPr id="21577" name="Line 25"/>
              <p:cNvSpPr>
                <a:spLocks noChangeShapeType="1"/>
              </p:cNvSpPr>
              <p:nvPr/>
            </p:nvSpPr>
            <p:spPr bwMode="auto">
              <a:xfrm rot="-5400000">
                <a:off x="2291"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8" name="Line 26"/>
              <p:cNvSpPr>
                <a:spLocks noChangeShapeType="1"/>
              </p:cNvSpPr>
              <p:nvPr/>
            </p:nvSpPr>
            <p:spPr bwMode="auto">
              <a:xfrm rot="-5400000">
                <a:off x="2506"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9" name="Line 27"/>
              <p:cNvSpPr>
                <a:spLocks noChangeShapeType="1"/>
              </p:cNvSpPr>
              <p:nvPr/>
            </p:nvSpPr>
            <p:spPr bwMode="auto">
              <a:xfrm rot="-5400000" flipH="1" flipV="1">
                <a:off x="2399" y="1813"/>
                <a:ext cx="218"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80" name="Line 28"/>
              <p:cNvSpPr>
                <a:spLocks noChangeShapeType="1"/>
              </p:cNvSpPr>
              <p:nvPr/>
            </p:nvSpPr>
            <p:spPr bwMode="auto">
              <a:xfrm rot="16200000" flipV="1">
                <a:off x="2395" y="1816"/>
                <a:ext cx="225"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81" name="Line 29"/>
              <p:cNvSpPr>
                <a:spLocks noChangeShapeType="1"/>
              </p:cNvSpPr>
              <p:nvPr/>
            </p:nvSpPr>
            <p:spPr bwMode="auto">
              <a:xfrm rot="-5400000">
                <a:off x="2445" y="1861"/>
                <a:ext cx="1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82" name="Line 30"/>
              <p:cNvSpPr>
                <a:spLocks noChangeShapeType="1"/>
              </p:cNvSpPr>
              <p:nvPr/>
            </p:nvSpPr>
            <p:spPr bwMode="auto">
              <a:xfrm rot="-5400000">
                <a:off x="2499" y="1733"/>
                <a:ext cx="0" cy="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83" name="Freeform 31"/>
              <p:cNvSpPr>
                <a:spLocks/>
              </p:cNvSpPr>
              <p:nvPr/>
            </p:nvSpPr>
            <p:spPr bwMode="auto">
              <a:xfrm rot="-5400000">
                <a:off x="2472" y="1706"/>
                <a:ext cx="50" cy="136"/>
              </a:xfrm>
              <a:custGeom>
                <a:avLst/>
                <a:gdLst>
                  <a:gd name="T0" fmla="*/ 0 w 200"/>
                  <a:gd name="T1" fmla="*/ 5 h 396"/>
                  <a:gd name="T2" fmla="*/ 1 w 200"/>
                  <a:gd name="T3" fmla="*/ 5 h 396"/>
                  <a:gd name="T4" fmla="*/ 1 w 200"/>
                  <a:gd name="T5" fmla="*/ 3 h 396"/>
                  <a:gd name="T6" fmla="*/ 1 w 200"/>
                  <a:gd name="T7" fmla="*/ 1 h 396"/>
                  <a:gd name="T8" fmla="*/ 0 w 200"/>
                  <a:gd name="T9" fmla="*/ 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30" name="Group 32"/>
            <p:cNvGrpSpPr>
              <a:grpSpLocks/>
            </p:cNvGrpSpPr>
            <p:nvPr/>
          </p:nvGrpSpPr>
          <p:grpSpPr bwMode="auto">
            <a:xfrm flipV="1">
              <a:off x="2917" y="2196"/>
              <a:ext cx="144" cy="180"/>
              <a:chOff x="2400" y="1749"/>
              <a:chExt cx="215" cy="287"/>
            </a:xfrm>
          </p:grpSpPr>
          <p:sp>
            <p:nvSpPr>
              <p:cNvPr id="21570" name="Line 33"/>
              <p:cNvSpPr>
                <a:spLocks noChangeShapeType="1"/>
              </p:cNvSpPr>
              <p:nvPr/>
            </p:nvSpPr>
            <p:spPr bwMode="auto">
              <a:xfrm rot="-5400000">
                <a:off x="2291"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1" name="Line 34"/>
              <p:cNvSpPr>
                <a:spLocks noChangeShapeType="1"/>
              </p:cNvSpPr>
              <p:nvPr/>
            </p:nvSpPr>
            <p:spPr bwMode="auto">
              <a:xfrm rot="-5400000">
                <a:off x="2506"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2" name="Line 35"/>
              <p:cNvSpPr>
                <a:spLocks noChangeShapeType="1"/>
              </p:cNvSpPr>
              <p:nvPr/>
            </p:nvSpPr>
            <p:spPr bwMode="auto">
              <a:xfrm rot="-5400000" flipH="1" flipV="1">
                <a:off x="2399" y="1813"/>
                <a:ext cx="218"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3" name="Line 36"/>
              <p:cNvSpPr>
                <a:spLocks noChangeShapeType="1"/>
              </p:cNvSpPr>
              <p:nvPr/>
            </p:nvSpPr>
            <p:spPr bwMode="auto">
              <a:xfrm rot="16200000" flipV="1">
                <a:off x="2395" y="1816"/>
                <a:ext cx="225"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4" name="Line 37"/>
              <p:cNvSpPr>
                <a:spLocks noChangeShapeType="1"/>
              </p:cNvSpPr>
              <p:nvPr/>
            </p:nvSpPr>
            <p:spPr bwMode="auto">
              <a:xfrm rot="-5400000">
                <a:off x="2445" y="1861"/>
                <a:ext cx="1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5" name="Line 38"/>
              <p:cNvSpPr>
                <a:spLocks noChangeShapeType="1"/>
              </p:cNvSpPr>
              <p:nvPr/>
            </p:nvSpPr>
            <p:spPr bwMode="auto">
              <a:xfrm rot="-5400000">
                <a:off x="2499" y="1733"/>
                <a:ext cx="0" cy="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6" name="Freeform 39"/>
              <p:cNvSpPr>
                <a:spLocks/>
              </p:cNvSpPr>
              <p:nvPr/>
            </p:nvSpPr>
            <p:spPr bwMode="auto">
              <a:xfrm rot="-5400000">
                <a:off x="2472" y="1706"/>
                <a:ext cx="50" cy="136"/>
              </a:xfrm>
              <a:custGeom>
                <a:avLst/>
                <a:gdLst>
                  <a:gd name="T0" fmla="*/ 0 w 200"/>
                  <a:gd name="T1" fmla="*/ 5 h 396"/>
                  <a:gd name="T2" fmla="*/ 1 w 200"/>
                  <a:gd name="T3" fmla="*/ 5 h 396"/>
                  <a:gd name="T4" fmla="*/ 1 w 200"/>
                  <a:gd name="T5" fmla="*/ 3 h 396"/>
                  <a:gd name="T6" fmla="*/ 1 w 200"/>
                  <a:gd name="T7" fmla="*/ 1 h 396"/>
                  <a:gd name="T8" fmla="*/ 0 w 200"/>
                  <a:gd name="T9" fmla="*/ 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531" name="Line 40"/>
            <p:cNvSpPr>
              <a:spLocks noChangeShapeType="1"/>
            </p:cNvSpPr>
            <p:nvPr/>
          </p:nvSpPr>
          <p:spPr bwMode="auto">
            <a:xfrm>
              <a:off x="3697" y="2250"/>
              <a:ext cx="9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2" name="Line 41"/>
            <p:cNvSpPr>
              <a:spLocks noChangeShapeType="1"/>
            </p:cNvSpPr>
            <p:nvPr/>
          </p:nvSpPr>
          <p:spPr bwMode="auto">
            <a:xfrm>
              <a:off x="2875" y="2208"/>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3" name="Line 42"/>
            <p:cNvSpPr>
              <a:spLocks noChangeShapeType="1"/>
            </p:cNvSpPr>
            <p:nvPr/>
          </p:nvSpPr>
          <p:spPr bwMode="auto">
            <a:xfrm>
              <a:off x="2875" y="2256"/>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4" name="Oval 43"/>
            <p:cNvSpPr>
              <a:spLocks noChangeArrowheads="1"/>
            </p:cNvSpPr>
            <p:nvPr/>
          </p:nvSpPr>
          <p:spPr bwMode="auto">
            <a:xfrm>
              <a:off x="3385" y="202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535" name="Line 44"/>
            <p:cNvSpPr>
              <a:spLocks noChangeShapeType="1"/>
            </p:cNvSpPr>
            <p:nvPr/>
          </p:nvSpPr>
          <p:spPr bwMode="auto">
            <a:xfrm>
              <a:off x="3481" y="2064"/>
              <a:ext cx="126"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6" name="Line 45"/>
            <p:cNvSpPr>
              <a:spLocks noChangeShapeType="1"/>
            </p:cNvSpPr>
            <p:nvPr/>
          </p:nvSpPr>
          <p:spPr bwMode="auto">
            <a:xfrm>
              <a:off x="3613" y="2058"/>
              <a:ext cx="0" cy="7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7" name="Line 46"/>
            <p:cNvSpPr>
              <a:spLocks noChangeShapeType="1"/>
            </p:cNvSpPr>
            <p:nvPr/>
          </p:nvSpPr>
          <p:spPr bwMode="auto">
            <a:xfrm flipH="1">
              <a:off x="2923" y="1824"/>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538" name="Group 47"/>
            <p:cNvGrpSpPr>
              <a:grpSpLocks/>
            </p:cNvGrpSpPr>
            <p:nvPr/>
          </p:nvGrpSpPr>
          <p:grpSpPr bwMode="auto">
            <a:xfrm flipV="1">
              <a:off x="3457" y="3840"/>
              <a:ext cx="144" cy="180"/>
              <a:chOff x="2400" y="1749"/>
              <a:chExt cx="215" cy="287"/>
            </a:xfrm>
          </p:grpSpPr>
          <p:sp>
            <p:nvSpPr>
              <p:cNvPr id="21563" name="Line 48"/>
              <p:cNvSpPr>
                <a:spLocks noChangeShapeType="1"/>
              </p:cNvSpPr>
              <p:nvPr/>
            </p:nvSpPr>
            <p:spPr bwMode="auto">
              <a:xfrm rot="-5400000">
                <a:off x="2291"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4" name="Line 49"/>
              <p:cNvSpPr>
                <a:spLocks noChangeShapeType="1"/>
              </p:cNvSpPr>
              <p:nvPr/>
            </p:nvSpPr>
            <p:spPr bwMode="auto">
              <a:xfrm rot="-5400000">
                <a:off x="2506"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5" name="Line 50"/>
              <p:cNvSpPr>
                <a:spLocks noChangeShapeType="1"/>
              </p:cNvSpPr>
              <p:nvPr/>
            </p:nvSpPr>
            <p:spPr bwMode="auto">
              <a:xfrm rot="-5400000" flipH="1" flipV="1">
                <a:off x="2399" y="1813"/>
                <a:ext cx="218"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6" name="Line 51"/>
              <p:cNvSpPr>
                <a:spLocks noChangeShapeType="1"/>
              </p:cNvSpPr>
              <p:nvPr/>
            </p:nvSpPr>
            <p:spPr bwMode="auto">
              <a:xfrm rot="16200000" flipV="1">
                <a:off x="2395" y="1816"/>
                <a:ext cx="225"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7" name="Line 52"/>
              <p:cNvSpPr>
                <a:spLocks noChangeShapeType="1"/>
              </p:cNvSpPr>
              <p:nvPr/>
            </p:nvSpPr>
            <p:spPr bwMode="auto">
              <a:xfrm rot="-5400000">
                <a:off x="2445" y="1861"/>
                <a:ext cx="1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8" name="Line 53"/>
              <p:cNvSpPr>
                <a:spLocks noChangeShapeType="1"/>
              </p:cNvSpPr>
              <p:nvPr/>
            </p:nvSpPr>
            <p:spPr bwMode="auto">
              <a:xfrm rot="-5400000">
                <a:off x="2499" y="1733"/>
                <a:ext cx="0" cy="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9" name="Freeform 54"/>
              <p:cNvSpPr>
                <a:spLocks/>
              </p:cNvSpPr>
              <p:nvPr/>
            </p:nvSpPr>
            <p:spPr bwMode="auto">
              <a:xfrm rot="-5400000">
                <a:off x="2472" y="1706"/>
                <a:ext cx="50" cy="136"/>
              </a:xfrm>
              <a:custGeom>
                <a:avLst/>
                <a:gdLst>
                  <a:gd name="T0" fmla="*/ 0 w 200"/>
                  <a:gd name="T1" fmla="*/ 5 h 396"/>
                  <a:gd name="T2" fmla="*/ 1 w 200"/>
                  <a:gd name="T3" fmla="*/ 5 h 396"/>
                  <a:gd name="T4" fmla="*/ 1 w 200"/>
                  <a:gd name="T5" fmla="*/ 3 h 396"/>
                  <a:gd name="T6" fmla="*/ 1 w 200"/>
                  <a:gd name="T7" fmla="*/ 1 h 396"/>
                  <a:gd name="T8" fmla="*/ 0 w 200"/>
                  <a:gd name="T9" fmla="*/ 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39" name="Group 55"/>
            <p:cNvGrpSpPr>
              <a:grpSpLocks/>
            </p:cNvGrpSpPr>
            <p:nvPr/>
          </p:nvGrpSpPr>
          <p:grpSpPr bwMode="auto">
            <a:xfrm>
              <a:off x="3259" y="3444"/>
              <a:ext cx="144" cy="180"/>
              <a:chOff x="2400" y="1749"/>
              <a:chExt cx="215" cy="287"/>
            </a:xfrm>
          </p:grpSpPr>
          <p:sp>
            <p:nvSpPr>
              <p:cNvPr id="21556" name="Line 56"/>
              <p:cNvSpPr>
                <a:spLocks noChangeShapeType="1"/>
              </p:cNvSpPr>
              <p:nvPr/>
            </p:nvSpPr>
            <p:spPr bwMode="auto">
              <a:xfrm rot="-5400000">
                <a:off x="2291"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7" name="Line 57"/>
              <p:cNvSpPr>
                <a:spLocks noChangeShapeType="1"/>
              </p:cNvSpPr>
              <p:nvPr/>
            </p:nvSpPr>
            <p:spPr bwMode="auto">
              <a:xfrm rot="-5400000">
                <a:off x="2506" y="1920"/>
                <a:ext cx="2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8" name="Line 58"/>
              <p:cNvSpPr>
                <a:spLocks noChangeShapeType="1"/>
              </p:cNvSpPr>
              <p:nvPr/>
            </p:nvSpPr>
            <p:spPr bwMode="auto">
              <a:xfrm rot="-5400000" flipH="1" flipV="1">
                <a:off x="2399" y="1813"/>
                <a:ext cx="218"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9" name="Line 59"/>
              <p:cNvSpPr>
                <a:spLocks noChangeShapeType="1"/>
              </p:cNvSpPr>
              <p:nvPr/>
            </p:nvSpPr>
            <p:spPr bwMode="auto">
              <a:xfrm rot="16200000" flipV="1">
                <a:off x="2395" y="1816"/>
                <a:ext cx="225" cy="2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0" name="Line 60"/>
              <p:cNvSpPr>
                <a:spLocks noChangeShapeType="1"/>
              </p:cNvSpPr>
              <p:nvPr/>
            </p:nvSpPr>
            <p:spPr bwMode="auto">
              <a:xfrm rot="-5400000">
                <a:off x="2445" y="1861"/>
                <a:ext cx="1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1" name="Line 61"/>
              <p:cNvSpPr>
                <a:spLocks noChangeShapeType="1"/>
              </p:cNvSpPr>
              <p:nvPr/>
            </p:nvSpPr>
            <p:spPr bwMode="auto">
              <a:xfrm rot="-5400000">
                <a:off x="2499" y="1733"/>
                <a:ext cx="0" cy="1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2" name="Freeform 62"/>
              <p:cNvSpPr>
                <a:spLocks/>
              </p:cNvSpPr>
              <p:nvPr/>
            </p:nvSpPr>
            <p:spPr bwMode="auto">
              <a:xfrm rot="-5400000">
                <a:off x="2472" y="1706"/>
                <a:ext cx="50" cy="136"/>
              </a:xfrm>
              <a:custGeom>
                <a:avLst/>
                <a:gdLst>
                  <a:gd name="T0" fmla="*/ 0 w 200"/>
                  <a:gd name="T1" fmla="*/ 5 h 396"/>
                  <a:gd name="T2" fmla="*/ 1 w 200"/>
                  <a:gd name="T3" fmla="*/ 5 h 396"/>
                  <a:gd name="T4" fmla="*/ 1 w 200"/>
                  <a:gd name="T5" fmla="*/ 3 h 396"/>
                  <a:gd name="T6" fmla="*/ 1 w 200"/>
                  <a:gd name="T7" fmla="*/ 1 h 396"/>
                  <a:gd name="T8" fmla="*/ 0 w 200"/>
                  <a:gd name="T9" fmla="*/ 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 h="396">
                    <a:moveTo>
                      <a:pt x="0" y="396"/>
                    </a:moveTo>
                    <a:cubicBezTo>
                      <a:pt x="32" y="388"/>
                      <a:pt x="64" y="380"/>
                      <a:pt x="96" y="348"/>
                    </a:cubicBezTo>
                    <a:cubicBezTo>
                      <a:pt x="128" y="316"/>
                      <a:pt x="184" y="252"/>
                      <a:pt x="192" y="204"/>
                    </a:cubicBezTo>
                    <a:cubicBezTo>
                      <a:pt x="200" y="156"/>
                      <a:pt x="176" y="94"/>
                      <a:pt x="144" y="60"/>
                    </a:cubicBezTo>
                    <a:cubicBezTo>
                      <a:pt x="112" y="26"/>
                      <a:pt x="56" y="1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540" name="Oval 63"/>
            <p:cNvSpPr>
              <a:spLocks noChangeArrowheads="1"/>
            </p:cNvSpPr>
            <p:nvPr/>
          </p:nvSpPr>
          <p:spPr bwMode="auto">
            <a:xfrm>
              <a:off x="2203" y="3504"/>
              <a:ext cx="144" cy="14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541" name="Line 64"/>
            <p:cNvSpPr>
              <a:spLocks noChangeShapeType="1"/>
            </p:cNvSpPr>
            <p:nvPr/>
          </p:nvSpPr>
          <p:spPr bwMode="auto">
            <a:xfrm>
              <a:off x="2275" y="3642"/>
              <a:ext cx="0" cy="402"/>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2" name="Line 65"/>
            <p:cNvSpPr>
              <a:spLocks noChangeShapeType="1"/>
            </p:cNvSpPr>
            <p:nvPr/>
          </p:nvSpPr>
          <p:spPr bwMode="auto">
            <a:xfrm>
              <a:off x="2275" y="4050"/>
              <a:ext cx="1254"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3" name="Line 66"/>
            <p:cNvSpPr>
              <a:spLocks noChangeShapeType="1"/>
            </p:cNvSpPr>
            <p:nvPr/>
          </p:nvSpPr>
          <p:spPr bwMode="auto">
            <a:xfrm flipV="1">
              <a:off x="3535" y="4014"/>
              <a:ext cx="0" cy="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4" name="Line 67"/>
            <p:cNvSpPr>
              <a:spLocks noChangeShapeType="1"/>
            </p:cNvSpPr>
            <p:nvPr/>
          </p:nvSpPr>
          <p:spPr bwMode="auto">
            <a:xfrm>
              <a:off x="3595" y="3918"/>
              <a:ext cx="16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5" name="Text Box 68"/>
            <p:cNvSpPr txBox="1">
              <a:spLocks noChangeArrowheads="1"/>
            </p:cNvSpPr>
            <p:nvPr/>
          </p:nvSpPr>
          <p:spPr bwMode="auto">
            <a:xfrm>
              <a:off x="2774" y="2409"/>
              <a:ext cx="2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F</a:t>
              </a:r>
              <a:r>
                <a:rPr lang="en-US" altLang="en-US" sz="2000" b="1" baseline="-25000"/>
                <a:t>R</a:t>
              </a:r>
              <a:endParaRPr lang="en-US" altLang="en-US" sz="2000" b="1"/>
            </a:p>
          </p:txBody>
        </p:sp>
        <p:sp>
          <p:nvSpPr>
            <p:cNvPr id="21546" name="Text Box 69"/>
            <p:cNvSpPr txBox="1">
              <a:spLocks noChangeArrowheads="1"/>
            </p:cNvSpPr>
            <p:nvPr/>
          </p:nvSpPr>
          <p:spPr bwMode="auto">
            <a:xfrm>
              <a:off x="2784" y="2976"/>
              <a:ext cx="2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F</a:t>
              </a:r>
              <a:r>
                <a:rPr lang="en-US" altLang="en-US" sz="2000" b="1" baseline="-25000"/>
                <a:t>V</a:t>
              </a:r>
              <a:endParaRPr lang="en-US" altLang="en-US" sz="2000" b="1"/>
            </a:p>
          </p:txBody>
        </p:sp>
        <p:sp>
          <p:nvSpPr>
            <p:cNvPr id="21547" name="Text Box 70"/>
            <p:cNvSpPr txBox="1">
              <a:spLocks noChangeArrowheads="1"/>
            </p:cNvSpPr>
            <p:nvPr/>
          </p:nvSpPr>
          <p:spPr bwMode="auto">
            <a:xfrm>
              <a:off x="3840" y="3936"/>
              <a:ext cx="26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x</a:t>
              </a:r>
              <a:r>
                <a:rPr lang="en-US" altLang="en-US" sz="2000" b="1" baseline="-25000"/>
                <a:t>B</a:t>
              </a:r>
              <a:endParaRPr lang="en-US" altLang="en-US" sz="2000" b="1"/>
            </a:p>
          </p:txBody>
        </p:sp>
        <p:sp>
          <p:nvSpPr>
            <p:cNvPr id="21548" name="Text Box 71"/>
            <p:cNvSpPr txBox="1">
              <a:spLocks noChangeArrowheads="1"/>
            </p:cNvSpPr>
            <p:nvPr/>
          </p:nvSpPr>
          <p:spPr bwMode="auto">
            <a:xfrm>
              <a:off x="3840" y="2016"/>
              <a:ext cx="2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x</a:t>
              </a:r>
              <a:r>
                <a:rPr lang="en-US" altLang="en-US" sz="2000" b="1" baseline="-25000"/>
                <a:t>D</a:t>
              </a:r>
              <a:endParaRPr lang="en-US" altLang="en-US" sz="2000" b="1"/>
            </a:p>
          </p:txBody>
        </p:sp>
        <p:sp>
          <p:nvSpPr>
            <p:cNvPr id="21549" name="AutoShape 72"/>
            <p:cNvSpPr>
              <a:spLocks noChangeArrowheads="1"/>
            </p:cNvSpPr>
            <p:nvPr/>
          </p:nvSpPr>
          <p:spPr bwMode="auto">
            <a:xfrm flipV="1">
              <a:off x="3201" y="2621"/>
              <a:ext cx="144" cy="144"/>
            </a:xfrm>
            <a:prstGeom prst="flowChartMagneticTape">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550" name="Line 73"/>
            <p:cNvSpPr>
              <a:spLocks noChangeShapeType="1"/>
            </p:cNvSpPr>
            <p:nvPr/>
          </p:nvSpPr>
          <p:spPr bwMode="auto">
            <a:xfrm>
              <a:off x="3168" y="2160"/>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1" name="Line 74"/>
            <p:cNvSpPr>
              <a:spLocks noChangeShapeType="1"/>
            </p:cNvSpPr>
            <p:nvPr/>
          </p:nvSpPr>
          <p:spPr bwMode="auto">
            <a:xfrm>
              <a:off x="3168" y="268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2" name="Line 75"/>
            <p:cNvSpPr>
              <a:spLocks noChangeShapeType="1"/>
            </p:cNvSpPr>
            <p:nvPr/>
          </p:nvSpPr>
          <p:spPr bwMode="auto">
            <a:xfrm>
              <a:off x="3345" y="2635"/>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3" name="Line 76"/>
            <p:cNvSpPr>
              <a:spLocks noChangeShapeType="1"/>
            </p:cNvSpPr>
            <p:nvPr/>
          </p:nvSpPr>
          <p:spPr bwMode="auto">
            <a:xfrm flipV="1">
              <a:off x="3437" y="2270"/>
              <a:ext cx="0" cy="3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4" name="Line 77"/>
            <p:cNvSpPr>
              <a:spLocks noChangeShapeType="1"/>
            </p:cNvSpPr>
            <p:nvPr/>
          </p:nvSpPr>
          <p:spPr bwMode="auto">
            <a:xfrm>
              <a:off x="3216" y="2266"/>
              <a:ext cx="3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5" name="Line 78"/>
            <p:cNvSpPr>
              <a:spLocks noChangeShapeType="1"/>
            </p:cNvSpPr>
            <p:nvPr/>
          </p:nvSpPr>
          <p:spPr bwMode="auto">
            <a:xfrm flipH="1">
              <a:off x="3062" y="2266"/>
              <a:ext cx="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509" name="Text Box 81"/>
          <p:cNvSpPr txBox="1">
            <a:spLocks noChangeArrowheads="1"/>
          </p:cNvSpPr>
          <p:nvPr/>
        </p:nvSpPr>
        <p:spPr bwMode="auto">
          <a:xfrm>
            <a:off x="0" y="1588"/>
            <a:ext cx="1298575" cy="6832600"/>
          </a:xfrm>
          <a:prstGeom prst="rect">
            <a:avLst/>
          </a:prstGeom>
          <a:solidFill>
            <a:srgbClr val="D9D9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en-US" sz="800"/>
          </a:p>
          <a:p>
            <a:pPr>
              <a:spcBef>
                <a:spcPct val="50000"/>
              </a:spcBef>
              <a:buFontTx/>
              <a:buNone/>
            </a:pPr>
            <a:r>
              <a:rPr lang="en-US" altLang="en-US" sz="1200" b="1" u="sng">
                <a:solidFill>
                  <a:srgbClr val="FF0000"/>
                </a:solidFill>
              </a:rPr>
              <a:t>Key Operability issues</a:t>
            </a:r>
          </a:p>
          <a:p>
            <a:pPr>
              <a:spcBef>
                <a:spcPct val="50000"/>
              </a:spcBef>
              <a:buFontTx/>
              <a:buNone/>
            </a:pPr>
            <a:endParaRPr lang="en-US" altLang="en-US" sz="800" b="1"/>
          </a:p>
          <a:p>
            <a:pPr>
              <a:spcBef>
                <a:spcPct val="50000"/>
              </a:spcBef>
              <a:buFontTx/>
              <a:buNone/>
            </a:pPr>
            <a:r>
              <a:rPr lang="en-US" altLang="en-US" sz="1200" b="1"/>
              <a:t>1. Operating window</a:t>
            </a:r>
          </a:p>
          <a:p>
            <a:pPr>
              <a:spcBef>
                <a:spcPct val="50000"/>
              </a:spcBef>
              <a:buFontTx/>
              <a:buNone/>
            </a:pPr>
            <a:endParaRPr lang="en-US" altLang="en-US" sz="1200" b="1"/>
          </a:p>
          <a:p>
            <a:pPr>
              <a:spcBef>
                <a:spcPct val="50000"/>
              </a:spcBef>
              <a:buFontTx/>
              <a:buNone/>
            </a:pPr>
            <a:r>
              <a:rPr lang="en-US" altLang="en-US" sz="1200" b="1"/>
              <a:t>2. Flexibility/</a:t>
            </a:r>
          </a:p>
          <a:p>
            <a:pPr>
              <a:spcBef>
                <a:spcPct val="0"/>
              </a:spcBef>
              <a:buFontTx/>
              <a:buNone/>
            </a:pPr>
            <a:r>
              <a:rPr lang="en-US" altLang="en-US" sz="1200" b="1"/>
              <a:t>   controllability </a:t>
            </a:r>
          </a:p>
          <a:p>
            <a:pPr>
              <a:spcBef>
                <a:spcPct val="50000"/>
              </a:spcBef>
              <a:buFontTx/>
              <a:buNone/>
            </a:pPr>
            <a:endParaRPr lang="en-US" altLang="en-US" sz="1200" b="1"/>
          </a:p>
          <a:p>
            <a:pPr>
              <a:spcBef>
                <a:spcPct val="50000"/>
              </a:spcBef>
              <a:buFontTx/>
              <a:buNone/>
            </a:pPr>
            <a:r>
              <a:rPr lang="en-US" altLang="en-US" sz="1200" b="1"/>
              <a:t>3. Reliability</a:t>
            </a:r>
          </a:p>
          <a:p>
            <a:pPr>
              <a:spcBef>
                <a:spcPct val="50000"/>
              </a:spcBef>
              <a:buFontTx/>
              <a:buNone/>
            </a:pPr>
            <a:endParaRPr lang="en-US" altLang="en-US" sz="1200" b="1"/>
          </a:p>
          <a:p>
            <a:pPr>
              <a:spcBef>
                <a:spcPct val="50000"/>
              </a:spcBef>
              <a:buFontTx/>
              <a:buNone/>
            </a:pPr>
            <a:r>
              <a:rPr lang="en-US" altLang="en-US" sz="1200" b="1"/>
              <a:t>4. Safety &amp; equipment protection</a:t>
            </a:r>
          </a:p>
          <a:p>
            <a:pPr>
              <a:spcBef>
                <a:spcPct val="50000"/>
              </a:spcBef>
              <a:buFontTx/>
              <a:buNone/>
            </a:pPr>
            <a:endParaRPr lang="en-US" altLang="en-US" sz="1200" b="1"/>
          </a:p>
          <a:p>
            <a:pPr>
              <a:spcBef>
                <a:spcPct val="50000"/>
              </a:spcBef>
              <a:buFontTx/>
              <a:buNone/>
            </a:pPr>
            <a:r>
              <a:rPr lang="en-US" altLang="en-US" sz="1200" b="1"/>
              <a:t>5. Efficiency &amp; profitability</a:t>
            </a:r>
          </a:p>
          <a:p>
            <a:pPr>
              <a:spcBef>
                <a:spcPct val="50000"/>
              </a:spcBef>
              <a:buFontTx/>
              <a:buNone/>
            </a:pPr>
            <a:endParaRPr lang="en-US" altLang="en-US" sz="1200" b="1"/>
          </a:p>
          <a:p>
            <a:pPr>
              <a:spcBef>
                <a:spcPct val="50000"/>
              </a:spcBef>
              <a:buFontTx/>
              <a:buNone/>
            </a:pPr>
            <a:r>
              <a:rPr lang="en-US" altLang="en-US" sz="1200" b="1"/>
              <a:t>6. Operation during transitions</a:t>
            </a:r>
          </a:p>
          <a:p>
            <a:pPr>
              <a:spcBef>
                <a:spcPct val="50000"/>
              </a:spcBef>
              <a:buFontTx/>
              <a:buNone/>
            </a:pPr>
            <a:endParaRPr lang="en-US" altLang="en-US" sz="1200" b="1"/>
          </a:p>
          <a:p>
            <a:pPr>
              <a:spcBef>
                <a:spcPct val="50000"/>
              </a:spcBef>
              <a:buFontTx/>
              <a:buNone/>
            </a:pPr>
            <a:r>
              <a:rPr lang="en-US" altLang="en-US" sz="1200" b="1"/>
              <a:t>7. Dynamic Performance</a:t>
            </a:r>
          </a:p>
          <a:p>
            <a:pPr>
              <a:spcBef>
                <a:spcPct val="50000"/>
              </a:spcBef>
              <a:buFontTx/>
              <a:buNone/>
            </a:pPr>
            <a:endParaRPr lang="en-US" altLang="en-US" sz="1200" b="1"/>
          </a:p>
          <a:p>
            <a:pPr>
              <a:spcBef>
                <a:spcPct val="50000"/>
              </a:spcBef>
              <a:buFontTx/>
              <a:buNone/>
            </a:pPr>
            <a:r>
              <a:rPr lang="en-US" altLang="en-US" sz="1200" b="1"/>
              <a:t>8. Monitoring &amp; diagnosis</a:t>
            </a:r>
          </a:p>
          <a:p>
            <a:pPr>
              <a:spcBef>
                <a:spcPct val="50000"/>
              </a:spcBef>
              <a:buFontTx/>
              <a:buNone/>
            </a:pPr>
            <a:endParaRPr lang="en-US" altLang="en-US" sz="900"/>
          </a:p>
        </p:txBody>
      </p:sp>
      <p:sp>
        <p:nvSpPr>
          <p:cNvPr id="21510" name="Rectangle 82"/>
          <p:cNvSpPr>
            <a:spLocks noChangeArrowheads="1"/>
          </p:cNvSpPr>
          <p:nvPr/>
        </p:nvSpPr>
        <p:spPr bwMode="auto">
          <a:xfrm>
            <a:off x="31750" y="823913"/>
            <a:ext cx="1143000" cy="457200"/>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80" name="TextBox 79"/>
          <p:cNvSpPr txBox="1"/>
          <p:nvPr/>
        </p:nvSpPr>
        <p:spPr>
          <a:xfrm>
            <a:off x="9008531" y="292100"/>
            <a:ext cx="3273425" cy="1538883"/>
          </a:xfrm>
          <a:prstGeom prst="rect">
            <a:avLst/>
          </a:prstGeom>
          <a:noFill/>
        </p:spPr>
        <p:txBody>
          <a:bodyPr wrap="square" rtlCol="0">
            <a:spAutoFit/>
          </a:bodyPr>
          <a:lstStyle/>
          <a:p>
            <a:r>
              <a:rPr lang="en-US" b="1" dirty="0" smtClean="0">
                <a:latin typeface="Calibri" panose="020F0502020204030204" pitchFamily="34" charset="0"/>
              </a:rPr>
              <a:t>Sources of variability</a:t>
            </a:r>
            <a:r>
              <a:rPr lang="en-US" sz="1400" b="1" dirty="0" smtClean="0">
                <a:latin typeface="Calibri" panose="020F0502020204030204" pitchFamily="34" charset="0"/>
              </a:rPr>
              <a:t> </a:t>
            </a:r>
          </a:p>
          <a:p>
            <a:pPr marL="347663" indent="-347663">
              <a:buFont typeface="Arial" panose="020B0604020202020204" pitchFamily="34" charset="0"/>
              <a:buChar char="•"/>
            </a:pPr>
            <a:r>
              <a:rPr lang="en-US" sz="1400" b="1" dirty="0" smtClean="0">
                <a:latin typeface="Calibri" panose="020F0502020204030204" pitchFamily="34" charset="0"/>
              </a:rPr>
              <a:t>Deliberate changes</a:t>
            </a:r>
          </a:p>
          <a:p>
            <a:pPr marL="342900" indent="-342900">
              <a:buFont typeface="Arial" panose="020B0604020202020204" pitchFamily="34" charset="0"/>
              <a:buChar char="•"/>
            </a:pPr>
            <a:r>
              <a:rPr lang="en-US" sz="1400" b="1" dirty="0" smtClean="0">
                <a:latin typeface="Calibri" panose="020F0502020204030204" pitchFamily="34" charset="0"/>
              </a:rPr>
              <a:t>Disturbances</a:t>
            </a:r>
          </a:p>
          <a:p>
            <a:pPr marL="342900" indent="-342900">
              <a:buFont typeface="Arial" panose="020B0604020202020204" pitchFamily="34" charset="0"/>
              <a:buChar char="•"/>
            </a:pPr>
            <a:r>
              <a:rPr lang="en-US" sz="1400" b="1" dirty="0" smtClean="0">
                <a:latin typeface="Calibri" panose="020F0502020204030204" pitchFamily="34" charset="0"/>
              </a:rPr>
              <a:t>Mismatch from design models</a:t>
            </a:r>
          </a:p>
          <a:p>
            <a:pPr marL="342900" indent="-342900">
              <a:buFont typeface="Arial" panose="020B0604020202020204" pitchFamily="34" charset="0"/>
              <a:buChar char="•"/>
            </a:pPr>
            <a:r>
              <a:rPr lang="en-US" sz="1400" b="1" dirty="0" smtClean="0">
                <a:latin typeface="Calibri" panose="020F0502020204030204" pitchFamily="34" charset="0"/>
              </a:rPr>
              <a:t>Equipment performance</a:t>
            </a:r>
          </a:p>
          <a:p>
            <a:pPr marL="342900" indent="-342900">
              <a:buFont typeface="Arial" panose="020B0604020202020204" pitchFamily="34" charset="0"/>
              <a:buChar char="•"/>
            </a:pPr>
            <a:r>
              <a:rPr lang="en-US" sz="1400" b="1" dirty="0" smtClean="0">
                <a:latin typeface="Calibri" panose="020F0502020204030204" pitchFamily="34" charset="0"/>
              </a:rPr>
              <a:t>Human error</a:t>
            </a:r>
            <a:endParaRPr lang="en-US" sz="1400" b="1" dirty="0">
              <a:latin typeface="Calibri" panose="020F0502020204030204" pitchFamily="34" charset="0"/>
            </a:endParaRPr>
          </a:p>
        </p:txBody>
      </p:sp>
      <p:sp>
        <p:nvSpPr>
          <p:cNvPr id="83" name="TextBox 82"/>
          <p:cNvSpPr txBox="1"/>
          <p:nvPr/>
        </p:nvSpPr>
        <p:spPr>
          <a:xfrm>
            <a:off x="1298575" y="0"/>
            <a:ext cx="7845425" cy="584200"/>
          </a:xfrm>
          <a:prstGeom prst="rect">
            <a:avLst/>
          </a:prstGeom>
          <a:solidFill>
            <a:schemeClr val="bg1">
              <a:lumMod val="95000"/>
            </a:schemeClr>
          </a:solidFill>
          <a:ln>
            <a:solidFill>
              <a:srgbClr val="FF0000"/>
            </a:solidFill>
          </a:ln>
        </p:spPr>
        <p:txBody>
          <a:bodyPr wrap="square">
            <a:spAutoFit/>
          </a:bodyPr>
          <a:lstStyle/>
          <a:p>
            <a:pPr algn="ctr">
              <a:defRPr/>
            </a:pPr>
            <a:r>
              <a:rPr lang="en-US" sz="3200" b="1" dirty="0">
                <a:latin typeface="Calibri" panose="020F0502020204030204" pitchFamily="34" charset="0"/>
              </a:rPr>
              <a:t>Chapter 2 Operating Window</a:t>
            </a:r>
          </a:p>
        </p:txBody>
      </p:sp>
      <p:sp>
        <p:nvSpPr>
          <p:cNvPr id="2" name="TextBox 1"/>
          <p:cNvSpPr txBox="1"/>
          <p:nvPr/>
        </p:nvSpPr>
        <p:spPr>
          <a:xfrm>
            <a:off x="1391706" y="762000"/>
            <a:ext cx="7523694" cy="830997"/>
          </a:xfrm>
          <a:prstGeom prst="rect">
            <a:avLst/>
          </a:prstGeom>
          <a:noFill/>
        </p:spPr>
        <p:txBody>
          <a:bodyPr wrap="square" rtlCol="0">
            <a:spAutoFit/>
          </a:bodyPr>
          <a:lstStyle/>
          <a:p>
            <a:r>
              <a:rPr lang="en-US" b="1" dirty="0" smtClean="0">
                <a:solidFill>
                  <a:srgbClr val="3333CC"/>
                </a:solidFill>
                <a:latin typeface="Calibri" panose="020F0502020204030204" pitchFamily="34" charset="0"/>
              </a:rPr>
              <a:t>Class workshop </a:t>
            </a:r>
            <a:r>
              <a:rPr lang="en-US" b="1" dirty="0" smtClean="0"/>
              <a:t>– Identify at least one source of variability from each category for a distillation tower.</a:t>
            </a:r>
            <a:endParaRPr lang="en-US" b="1" dirty="0"/>
          </a:p>
        </p:txBody>
      </p:sp>
      <p:sp>
        <p:nvSpPr>
          <p:cNvPr id="3" name="TextBox 2"/>
          <p:cNvSpPr txBox="1"/>
          <p:nvPr/>
        </p:nvSpPr>
        <p:spPr>
          <a:xfrm>
            <a:off x="1909230" y="3185974"/>
            <a:ext cx="1351494" cy="523220"/>
          </a:xfrm>
          <a:prstGeom prst="rect">
            <a:avLst/>
          </a:prstGeom>
          <a:noFill/>
          <a:ln>
            <a:solidFill>
              <a:schemeClr val="tx1"/>
            </a:solidFill>
          </a:ln>
        </p:spPr>
        <p:txBody>
          <a:bodyPr wrap="square" rtlCol="0">
            <a:spAutoFit/>
          </a:bodyPr>
          <a:lstStyle/>
          <a:p>
            <a:pPr algn="ctr"/>
            <a:r>
              <a:rPr lang="en-US" sz="1400" b="1" dirty="0" smtClean="0">
                <a:latin typeface="Calibri" panose="020F0502020204030204" pitchFamily="34" charset="0"/>
              </a:rPr>
              <a:t>Deliberate: feed flow rate</a:t>
            </a:r>
            <a:endParaRPr lang="en-US" sz="1400" b="1" dirty="0">
              <a:latin typeface="Calibri" panose="020F0502020204030204" pitchFamily="34" charset="0"/>
            </a:endParaRPr>
          </a:p>
        </p:txBody>
      </p:sp>
      <p:sp>
        <p:nvSpPr>
          <p:cNvPr id="81" name="TextBox 80"/>
          <p:cNvSpPr txBox="1"/>
          <p:nvPr/>
        </p:nvSpPr>
        <p:spPr>
          <a:xfrm>
            <a:off x="1752600" y="3943560"/>
            <a:ext cx="1762125" cy="523220"/>
          </a:xfrm>
          <a:prstGeom prst="rect">
            <a:avLst/>
          </a:prstGeom>
          <a:noFill/>
          <a:ln>
            <a:solidFill>
              <a:schemeClr val="tx1"/>
            </a:solidFill>
          </a:ln>
        </p:spPr>
        <p:txBody>
          <a:bodyPr wrap="square" rtlCol="0">
            <a:spAutoFit/>
          </a:bodyPr>
          <a:lstStyle/>
          <a:p>
            <a:pPr algn="ctr"/>
            <a:r>
              <a:rPr lang="en-US" sz="1400" b="1" dirty="0" smtClean="0">
                <a:latin typeface="Calibri" panose="020F0502020204030204" pitchFamily="34" charset="0"/>
              </a:rPr>
              <a:t>Disturbance:</a:t>
            </a:r>
          </a:p>
          <a:p>
            <a:pPr algn="ctr"/>
            <a:r>
              <a:rPr lang="en-US" sz="1400" b="1" dirty="0" smtClean="0">
                <a:latin typeface="Calibri" panose="020F0502020204030204" pitchFamily="34" charset="0"/>
              </a:rPr>
              <a:t> feed composition</a:t>
            </a:r>
            <a:endParaRPr lang="en-US" sz="1400" b="1" dirty="0">
              <a:latin typeface="Calibri" panose="020F0502020204030204" pitchFamily="34" charset="0"/>
            </a:endParaRPr>
          </a:p>
        </p:txBody>
      </p:sp>
      <p:sp>
        <p:nvSpPr>
          <p:cNvPr id="82" name="TextBox 81"/>
          <p:cNvSpPr txBox="1"/>
          <p:nvPr/>
        </p:nvSpPr>
        <p:spPr>
          <a:xfrm>
            <a:off x="2514600" y="1842020"/>
            <a:ext cx="2059013" cy="738664"/>
          </a:xfrm>
          <a:prstGeom prst="rect">
            <a:avLst/>
          </a:prstGeom>
          <a:noFill/>
          <a:ln>
            <a:solidFill>
              <a:schemeClr val="tx1"/>
            </a:solidFill>
          </a:ln>
        </p:spPr>
        <p:txBody>
          <a:bodyPr wrap="square" rtlCol="0">
            <a:spAutoFit/>
          </a:bodyPr>
          <a:lstStyle/>
          <a:p>
            <a:pPr algn="ctr"/>
            <a:r>
              <a:rPr lang="en-US" sz="1400" b="1" dirty="0" smtClean="0">
                <a:latin typeface="Calibri" panose="020F0502020204030204" pitchFamily="34" charset="0"/>
              </a:rPr>
              <a:t>Model mismatch: Vapor-liquid equilibrium,</a:t>
            </a:r>
          </a:p>
          <a:p>
            <a:pPr algn="ctr"/>
            <a:r>
              <a:rPr lang="en-US" sz="1400" b="1" dirty="0" smtClean="0">
                <a:latin typeface="Calibri" panose="020F0502020204030204" pitchFamily="34" charset="0"/>
              </a:rPr>
              <a:t>Tray efficiencies</a:t>
            </a:r>
            <a:endParaRPr lang="en-US" sz="1400" b="1" dirty="0">
              <a:latin typeface="Calibri" panose="020F0502020204030204" pitchFamily="34" charset="0"/>
            </a:endParaRPr>
          </a:p>
        </p:txBody>
      </p:sp>
      <p:sp>
        <p:nvSpPr>
          <p:cNvPr id="84" name="TextBox 83"/>
          <p:cNvSpPr txBox="1"/>
          <p:nvPr/>
        </p:nvSpPr>
        <p:spPr>
          <a:xfrm>
            <a:off x="6396620" y="4292461"/>
            <a:ext cx="2118731" cy="523220"/>
          </a:xfrm>
          <a:prstGeom prst="rect">
            <a:avLst/>
          </a:prstGeom>
          <a:noFill/>
          <a:ln>
            <a:solidFill>
              <a:schemeClr val="tx1"/>
            </a:solidFill>
          </a:ln>
        </p:spPr>
        <p:txBody>
          <a:bodyPr wrap="square" rtlCol="0">
            <a:spAutoFit/>
          </a:bodyPr>
          <a:lstStyle/>
          <a:p>
            <a:pPr algn="ctr"/>
            <a:r>
              <a:rPr lang="en-US" sz="1400" b="1" dirty="0" smtClean="0">
                <a:latin typeface="Calibri" panose="020F0502020204030204" pitchFamily="34" charset="0"/>
              </a:rPr>
              <a:t>Equipment performance: </a:t>
            </a:r>
            <a:r>
              <a:rPr lang="en-US" sz="1400" b="1" dirty="0" err="1" smtClean="0">
                <a:latin typeface="Calibri" panose="020F0502020204030204" pitchFamily="34" charset="0"/>
              </a:rPr>
              <a:t>Reboiler</a:t>
            </a:r>
            <a:r>
              <a:rPr lang="en-US" sz="1400" b="1" dirty="0" smtClean="0">
                <a:latin typeface="Calibri" panose="020F0502020204030204" pitchFamily="34" charset="0"/>
              </a:rPr>
              <a:t> fouling</a:t>
            </a:r>
            <a:endParaRPr lang="en-US" sz="1400" b="1" dirty="0">
              <a:latin typeface="Calibri" panose="020F0502020204030204" pitchFamily="34" charset="0"/>
            </a:endParaRPr>
          </a:p>
        </p:txBody>
      </p:sp>
      <p:sp>
        <p:nvSpPr>
          <p:cNvPr id="85" name="TextBox 84"/>
          <p:cNvSpPr txBox="1"/>
          <p:nvPr/>
        </p:nvSpPr>
        <p:spPr>
          <a:xfrm>
            <a:off x="1613768" y="5915025"/>
            <a:ext cx="2260525" cy="738664"/>
          </a:xfrm>
          <a:prstGeom prst="rect">
            <a:avLst/>
          </a:prstGeom>
          <a:solidFill>
            <a:srgbClr val="FFFF00"/>
          </a:solidFill>
          <a:ln>
            <a:solidFill>
              <a:schemeClr val="tx1"/>
            </a:solidFill>
          </a:ln>
        </p:spPr>
        <p:txBody>
          <a:bodyPr wrap="square" rtlCol="0">
            <a:spAutoFit/>
          </a:bodyPr>
          <a:lstStyle/>
          <a:p>
            <a:pPr algn="ctr"/>
            <a:r>
              <a:rPr lang="en-US" sz="1400" b="1" dirty="0" smtClean="0">
                <a:latin typeface="Calibri" panose="020F0502020204030204" pitchFamily="34" charset="0"/>
              </a:rPr>
              <a:t>Human error: important for safety analysis, not for (normal) operating window</a:t>
            </a:r>
            <a:endParaRPr lang="en-US" sz="1400" b="1" dirty="0">
              <a:latin typeface="Calibri" panose="020F0502020204030204" pitchFamily="34" charset="0"/>
            </a:endParaRPr>
          </a:p>
        </p:txBody>
      </p:sp>
    </p:spTree>
    <p:extLst>
      <p:ext uri="{BB962C8B-B14F-4D97-AF65-F5344CB8AC3E}">
        <p14:creationId xmlns:p14="http://schemas.microsoft.com/office/powerpoint/2010/main" val="54316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randombar(horizontal)">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randombar(horizontal)">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randombar(horizontal)">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randombar(horizontal)">
                                      <p:cBhvr>
                                        <p:cTn id="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1" grpId="0" animBg="1"/>
      <p:bldP spid="82" grpId="0" animBg="1"/>
      <p:bldP spid="84" grpId="0" animBg="1"/>
      <p:bldP spid="8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RESOURCE_PATHS_HASH_PRESENTER" val="f94647e4893b34afe2f98b0ea4c83a15e29a1bb"/>
  <p:tag name="MMPROD_UIDATA" val="&lt;database version=&quot;11.0&quot;&gt;&lt;object type=&quot;1&quot; unique_id=&quot;10001&quot;&gt;&lt;object type=&quot;2&quot; unique_id=&quot;10113&quot;&gt;&lt;object type=&quot;3&quot; unique_id=&quot;10114&quot;&gt;&lt;property id=&quot;20148&quot; value=&quot;5&quot;/&gt;&lt;property id=&quot;20300&quot; value=&quot;Slide 1&quot;/&gt;&lt;property id=&quot;20307&quot; value=&quot;304&quot;/&gt;&lt;/object&gt;&lt;object type=&quot;3&quot; unique_id=&quot;10115&quot;&gt;&lt;property id=&quot;20148&quot; value=&quot;5&quot;/&gt;&lt;property id=&quot;20300&quot; value=&quot;Slide 4&quot;/&gt;&lt;property id=&quot;20307&quot; value=&quot;290&quot;/&gt;&lt;/object&gt;&lt;object type=&quot;3&quot; unique_id=&quot;10116&quot;&gt;&lt;property id=&quot;20148&quot; value=&quot;5&quot;/&gt;&lt;property id=&quot;20300&quot; value=&quot;Slide 3&quot;/&gt;&lt;property id=&quot;20307&quot; value=&quot;257&quot;/&gt;&lt;/object&gt;&lt;object type=&quot;3&quot; unique_id=&quot;10117&quot;&gt;&lt;property id=&quot;20148&quot; value=&quot;5&quot;/&gt;&lt;property id=&quot;20300&quot; value=&quot;Slide 31&quot;/&gt;&lt;property id=&quot;20307&quot; value=&quot;258&quot;/&gt;&lt;/object&gt;&lt;object type=&quot;3&quot; unique_id=&quot;10121&quot;&gt;&lt;property id=&quot;20148&quot; value=&quot;5&quot;/&gt;&lt;property id=&quot;20300&quot; value=&quot;Slide 46&quot;/&gt;&lt;property id=&quot;20307&quot; value=&quot;291&quot;/&gt;&lt;/object&gt;&lt;object type=&quot;3&quot; unique_id=&quot;10123&quot;&gt;&lt;property id=&quot;20148&quot; value=&quot;5&quot;/&gt;&lt;property id=&quot;20300&quot; value=&quot;Slide 8&quot;/&gt;&lt;property id=&quot;20307&quot; value=&quot;260&quot;/&gt;&lt;/object&gt;&lt;object type=&quot;3&quot; unique_id=&quot;10124&quot;&gt;&lt;property id=&quot;20148&quot; value=&quot;5&quot;/&gt;&lt;property id=&quot;20300&quot; value=&quot;Slide 14&quot;/&gt;&lt;property id=&quot;20307&quot; value=&quot;261&quot;/&gt;&lt;/object&gt;&lt;object type=&quot;3&quot; unique_id=&quot;10125&quot;&gt;&lt;property id=&quot;20148&quot; value=&quot;5&quot;/&gt;&lt;property id=&quot;20300&quot; value=&quot;Slide 10&quot;/&gt;&lt;property id=&quot;20307&quot; value=&quot;263&quot;/&gt;&lt;/object&gt;&lt;object type=&quot;3&quot; unique_id=&quot;10126&quot;&gt;&lt;property id=&quot;20148&quot; value=&quot;5&quot;/&gt;&lt;property id=&quot;20300&quot; value=&quot;Slide 11&quot;/&gt;&lt;property id=&quot;20307&quot; value=&quot;264&quot;/&gt;&lt;/object&gt;&lt;object type=&quot;3&quot; unique_id=&quot;10129&quot;&gt;&lt;property id=&quot;20148&quot; value=&quot;5&quot;/&gt;&lt;property id=&quot;20300&quot; value=&quot;Slide 24&quot;/&gt;&lt;property id=&quot;20307&quot; value=&quot;267&quot;/&gt;&lt;/object&gt;&lt;object type=&quot;3&quot; unique_id=&quot;10130&quot;&gt;&lt;property id=&quot;20148&quot; value=&quot;5&quot;/&gt;&lt;property id=&quot;20300&quot; value=&quot;Slide 25&quot;/&gt;&lt;property id=&quot;20307&quot; value=&quot;268&quot;/&gt;&lt;/object&gt;&lt;object type=&quot;3&quot; unique_id=&quot;10131&quot;&gt;&lt;property id=&quot;20148&quot; value=&quot;5&quot;/&gt;&lt;property id=&quot;20300&quot; value=&quot;Slide 26&quot;/&gt;&lt;property id=&quot;20307&quot; value=&quot;269&quot;/&gt;&lt;/object&gt;&lt;object type=&quot;3&quot; unique_id=&quot;10156&quot;&gt;&lt;property id=&quot;20148&quot; value=&quot;5&quot;/&gt;&lt;property id=&quot;20300&quot; value=&quot;Slide 47&quot;/&gt;&lt;property id=&quot;20307&quot; value=&quot;284&quot;/&gt;&lt;/object&gt;&lt;object type=&quot;3&quot; unique_id=&quot;10572&quot;&gt;&lt;property id=&quot;20148&quot; value=&quot;5&quot;/&gt;&lt;property id=&quot;20300&quot; value=&quot;Slide 2&quot;/&gt;&lt;property id=&quot;20307&quot; value=&quot;305&quot;/&gt;&lt;/object&gt;&lt;object type=&quot;3&quot; unique_id=&quot;10573&quot;&gt;&lt;property id=&quot;20148&quot; value=&quot;5&quot;/&gt;&lt;property id=&quot;20300&quot; value=&quot;Slide 48&quot;/&gt;&lt;property id=&quot;20307&quot; value=&quot;306&quot;/&gt;&lt;/object&gt;&lt;object type=&quot;3&quot; unique_id=&quot;11191&quot;&gt;&lt;property id=&quot;20148&quot; value=&quot;5&quot;/&gt;&lt;property id=&quot;20300&quot; value=&quot;Slide 7&quot;/&gt;&lt;property id=&quot;20307&quot; value=&quot;307&quot;/&gt;&lt;/object&gt;&lt;object type=&quot;3&quot; unique_id=&quot;11600&quot;&gt;&lt;property id=&quot;20148&quot; value=&quot;5&quot;/&gt;&lt;property id=&quot;20300&quot; value=&quot;Slide 5&quot;/&gt;&lt;property id=&quot;20307&quot; value=&quot;310&quot;/&gt;&lt;/object&gt;&lt;object type=&quot;3&quot; unique_id=&quot;11601&quot;&gt;&lt;property id=&quot;20148&quot; value=&quot;5&quot;/&gt;&lt;property id=&quot;20300&quot; value=&quot;Slide 6&quot;/&gt;&lt;property id=&quot;20307&quot; value=&quot;312&quot;/&gt;&lt;/object&gt;&lt;object type=&quot;3&quot; unique_id=&quot;11602&quot;&gt;&lt;property id=&quot;20148&quot; value=&quot;5&quot;/&gt;&lt;property id=&quot;20300&quot; value=&quot;Slide 13&quot;/&gt;&lt;property id=&quot;20307&quot; value=&quot;309&quot;/&gt;&lt;/object&gt;&lt;object type=&quot;3&quot; unique_id=&quot;11603&quot;&gt;&lt;property id=&quot;20148&quot; value=&quot;5&quot;/&gt;&lt;property id=&quot;20300&quot; value=&quot;Slide 68&quot;/&gt;&lt;property id=&quot;20307&quot; value=&quot;308&quot;/&gt;&lt;/object&gt;&lt;object type=&quot;3&quot; unique_id=&quot;12037&quot;&gt;&lt;property id=&quot;20148&quot; value=&quot;5&quot;/&gt;&lt;property id=&quot;20300&quot; value=&quot;Slide 12&quot;/&gt;&lt;property id=&quot;20307&quot; value=&quot;315&quot;/&gt;&lt;/object&gt;&lt;object type=&quot;3&quot; unique_id=&quot;12038&quot;&gt;&lt;property id=&quot;20148&quot; value=&quot;5&quot;/&gt;&lt;property id=&quot;20300&quot; value=&quot;Slide 23&quot;/&gt;&lt;property id=&quot;20307&quot; value=&quot;316&quot;/&gt;&lt;/object&gt;&lt;object type=&quot;3&quot; unique_id=&quot;12039&quot;&gt;&lt;property id=&quot;20148&quot; value=&quot;5&quot;/&gt;&lt;property id=&quot;20300&quot; value=&quot;Slide 27&quot;/&gt;&lt;property id=&quot;20307&quot; value=&quot;318&quot;/&gt;&lt;/object&gt;&lt;object type=&quot;3&quot; unique_id=&quot;12041&quot;&gt;&lt;property id=&quot;20148&quot; value=&quot;5&quot;/&gt;&lt;property id=&quot;20300&quot; value=&quot;Slide 50&quot;/&gt;&lt;property id=&quot;20307&quot; value=&quot;313&quot;/&gt;&lt;/object&gt;&lt;object type=&quot;3&quot; unique_id=&quot;12042&quot;&gt;&lt;property id=&quot;20148&quot; value=&quot;5&quot;/&gt;&lt;property id=&quot;20300&quot; value=&quot;Slide 51&quot;/&gt;&lt;property id=&quot;20307&quot; value=&quot;314&quot;/&gt;&lt;/object&gt;&lt;object type=&quot;3&quot; unique_id=&quot;12313&quot;&gt;&lt;property id=&quot;20148&quot; value=&quot;5&quot;/&gt;&lt;property id=&quot;20300&quot; value=&quot;Slide 28&quot;/&gt;&lt;property id=&quot;20307&quot; value=&quot;319&quot;/&gt;&lt;/object&gt;&lt;object type=&quot;3&quot; unique_id=&quot;13818&quot;&gt;&lt;property id=&quot;20148&quot; value=&quot;5&quot;/&gt;&lt;property id=&quot;20300&quot; value=&quot;Slide 15&quot;/&gt;&lt;property id=&quot;20307&quot; value=&quot;321&quot;/&gt;&lt;/object&gt;&lt;object type=&quot;3&quot; unique_id=&quot;13819&quot;&gt;&lt;property id=&quot;20148&quot; value=&quot;5&quot;/&gt;&lt;property id=&quot;20300&quot; value=&quot;Slide 16&quot;/&gt;&lt;property id=&quot;20307&quot; value=&quot;322&quot;/&gt;&lt;/object&gt;&lt;object type=&quot;3&quot; unique_id=&quot;13820&quot;&gt;&lt;property id=&quot;20148&quot; value=&quot;5&quot;/&gt;&lt;property id=&quot;20300&quot; value=&quot;Slide 18&quot;/&gt;&lt;property id=&quot;20307&quot; value=&quot;323&quot;/&gt;&lt;/object&gt;&lt;object type=&quot;3&quot; unique_id=&quot;13821&quot;&gt;&lt;property id=&quot;20148&quot; value=&quot;5&quot;/&gt;&lt;property id=&quot;20300&quot; value=&quot;Slide 29&quot;/&gt;&lt;property id=&quot;20307&quot; value=&quot;320&quot;/&gt;&lt;/object&gt;&lt;object type=&quot;3&quot; unique_id=&quot;14056&quot;&gt;&lt;property id=&quot;20148&quot; value=&quot;5&quot;/&gt;&lt;property id=&quot;20300&quot; value=&quot;Slide 22&quot;/&gt;&lt;property id=&quot;20307&quot; value=&quot;324&quot;/&gt;&lt;/object&gt;&lt;object type=&quot;3&quot; unique_id=&quot;14625&quot;&gt;&lt;property id=&quot;20148&quot; value=&quot;5&quot;/&gt;&lt;property id=&quot;20300&quot; value=&quot;Slide 32&quot;/&gt;&lt;property id=&quot;20307&quot; value=&quot;326&quot;/&gt;&lt;/object&gt;&lt;object type=&quot;3&quot; unique_id=&quot;14626&quot;&gt;&lt;property id=&quot;20148&quot; value=&quot;5&quot;/&gt;&lt;property id=&quot;20300&quot; value=&quot;Slide 33&quot;/&gt;&lt;property id=&quot;20307&quot; value=&quot;327&quot;/&gt;&lt;/object&gt;&lt;object type=&quot;3&quot; unique_id=&quot;14627&quot;&gt;&lt;property id=&quot;20148&quot; value=&quot;5&quot;/&gt;&lt;property id=&quot;20300&quot; value=&quot;Slide 34&quot;/&gt;&lt;property id=&quot;20307&quot; value=&quot;328&quot;/&gt;&lt;/object&gt;&lt;object type=&quot;3&quot; unique_id=&quot;14875&quot;&gt;&lt;property id=&quot;20148&quot; value=&quot;5&quot;/&gt;&lt;property id=&quot;20300&quot; value=&quot;Slide 35&quot;/&gt;&lt;property id=&quot;20307&quot; value=&quot;329&quot;/&gt;&lt;/object&gt;&lt;object type=&quot;3&quot; unique_id=&quot;15458&quot;&gt;&lt;property id=&quot;20148&quot; value=&quot;5&quot;/&gt;&lt;property id=&quot;20300&quot; value=&quot;Slide 36&quot;/&gt;&lt;property id=&quot;20307&quot; value=&quot;330&quot;/&gt;&lt;/object&gt;&lt;object type=&quot;3&quot; unique_id=&quot;15459&quot;&gt;&lt;property id=&quot;20148&quot; value=&quot;5&quot;/&gt;&lt;property id=&quot;20300&quot; value=&quot;Slide 37&quot;/&gt;&lt;property id=&quot;20307&quot; value=&quot;331&quot;/&gt;&lt;/object&gt;&lt;object type=&quot;3&quot; unique_id=&quot;15460&quot;&gt;&lt;property id=&quot;20148&quot; value=&quot;5&quot;/&gt;&lt;property id=&quot;20300&quot; value=&quot;Slide 39&quot;/&gt;&lt;property id=&quot;20307&quot; value=&quot;332&quot;/&gt;&lt;/object&gt;&lt;object type=&quot;3&quot; unique_id=&quot;15755&quot;&gt;&lt;property id=&quot;20148&quot; value=&quot;5&quot;/&gt;&lt;property id=&quot;20300&quot; value=&quot;Slide 40&quot;/&gt;&lt;property id=&quot;20307&quot; value=&quot;333&quot;/&gt;&lt;/object&gt;&lt;object type=&quot;3&quot; unique_id=&quot;15756&quot;&gt;&lt;property id=&quot;20148&quot; value=&quot;5&quot;/&gt;&lt;property id=&quot;20300&quot; value=&quot;Slide 41&quot;/&gt;&lt;property id=&quot;20307&quot; value=&quot;334&quot;/&gt;&lt;/object&gt;&lt;object type=&quot;3&quot; unique_id=&quot;15757&quot;&gt;&lt;property id=&quot;20148&quot; value=&quot;5&quot;/&gt;&lt;property id=&quot;20300&quot; value=&quot;Slide 42&quot;/&gt;&lt;property id=&quot;20307&quot; value=&quot;335&quot;/&gt;&lt;/object&gt;&lt;object type=&quot;3&quot; unique_id=&quot;16070&quot;&gt;&lt;property id=&quot;20148&quot; value=&quot;5&quot;/&gt;&lt;property id=&quot;20300&quot; value=&quot;Slide 43&quot;/&gt;&lt;property id=&quot;20307&quot; value=&quot;336&quot;/&gt;&lt;/object&gt;&lt;object type=&quot;3&quot; unique_id=&quot;16071&quot;&gt;&lt;property id=&quot;20148&quot; value=&quot;5&quot;/&gt;&lt;property id=&quot;20300&quot; value=&quot;Slide 44&quot;/&gt;&lt;property id=&quot;20307&quot; value=&quot;339&quot;/&gt;&lt;/object&gt;&lt;object type=&quot;3&quot; unique_id=&quot;16072&quot;&gt;&lt;property id=&quot;20148&quot; value=&quot;5&quot;/&gt;&lt;property id=&quot;20300&quot; value=&quot;Slide 45&quot;/&gt;&lt;property id=&quot;20307&quot; value=&quot;338&quot;/&gt;&lt;/object&gt;&lt;object type=&quot;3&quot; unique_id=&quot;16667&quot;&gt;&lt;property id=&quot;20148&quot; value=&quot;5&quot;/&gt;&lt;property id=&quot;20300&quot; value=&quot;Slide 19&quot;/&gt;&lt;property id=&quot;20307&quot; value=&quot;340&quot;/&gt;&lt;/object&gt;&lt;object type=&quot;3&quot; unique_id=&quot;16668&quot;&gt;&lt;property id=&quot;20148&quot; value=&quot;5&quot;/&gt;&lt;property id=&quot;20300&quot; value=&quot;Slide 20&quot;/&gt;&lt;property id=&quot;20307&quot; value=&quot;341&quot;/&gt;&lt;/object&gt;&lt;object type=&quot;3&quot; unique_id=&quot;16669&quot;&gt;&lt;property id=&quot;20148&quot; value=&quot;5&quot;/&gt;&lt;property id=&quot;20300&quot; value=&quot;Slide 21&quot;/&gt;&lt;property id=&quot;20307&quot; value=&quot;342&quot;/&gt;&lt;/object&gt;&lt;object type=&quot;3&quot; unique_id=&quot;17951&quot;&gt;&lt;property id=&quot;20148&quot; value=&quot;5&quot;/&gt;&lt;property id=&quot;20300&quot; value=&quot;Slide 17&quot;/&gt;&lt;property id=&quot;20307&quot; value=&quot;343&quot;/&gt;&lt;/object&gt;&lt;object type=&quot;3&quot; unique_id=&quot;17952&quot;&gt;&lt;property id=&quot;20148&quot; value=&quot;5&quot;/&gt;&lt;property id=&quot;20300&quot; value=&quot;Slide 30&quot;/&gt;&lt;property id=&quot;20307&quot; value=&quot;344&quot;/&gt;&lt;/object&gt;&lt;object type=&quot;3&quot; unique_id=&quot;17953&quot;&gt;&lt;property id=&quot;20148&quot; value=&quot;5&quot;/&gt;&lt;property id=&quot;20300&quot; value=&quot;Slide 38&quot;/&gt;&lt;property id=&quot;20307&quot; value=&quot;345&quot;/&gt;&lt;/object&gt;&lt;object type=&quot;3&quot; unique_id=&quot;17954&quot;&gt;&lt;property id=&quot;20148&quot; value=&quot;5&quot;/&gt;&lt;property id=&quot;20300&quot; value=&quot;Slide 49&quot;/&gt;&lt;property id=&quot;20307&quot; value=&quot;346&quot;/&gt;&lt;/object&gt;&lt;object type=&quot;3&quot; unique_id=&quot;17955&quot;&gt;&lt;property id=&quot;20148&quot; value=&quot;5&quot;/&gt;&lt;property id=&quot;20300&quot; value=&quot;Slide 52&quot;/&gt;&lt;property id=&quot;20307&quot; value=&quot;347&quot;/&gt;&lt;/object&gt;&lt;object type=&quot;3&quot; unique_id=&quot;17956&quot;&gt;&lt;property id=&quot;20148&quot; value=&quot;5&quot;/&gt;&lt;property id=&quot;20300&quot; value=&quot;Slide 53&quot;/&gt;&lt;property id=&quot;20307&quot; value=&quot;348&quot;/&gt;&lt;/object&gt;&lt;object type=&quot;3&quot; unique_id=&quot;17957&quot;&gt;&lt;property id=&quot;20148&quot; value=&quot;5&quot;/&gt;&lt;property id=&quot;20300&quot; value=&quot;Slide 54&quot;/&gt;&lt;property id=&quot;20307&quot; value=&quot;350&quot;/&gt;&lt;/object&gt;&lt;object type=&quot;3&quot; unique_id=&quot;17958&quot;&gt;&lt;property id=&quot;20148&quot; value=&quot;5&quot;/&gt;&lt;property id=&quot;20300&quot; value=&quot;Slide 55&quot;/&gt;&lt;property id=&quot;20307&quot; value=&quot;351&quot;/&gt;&lt;/object&gt;&lt;object type=&quot;3&quot; unique_id=&quot;17959&quot;&gt;&lt;property id=&quot;20148&quot; value=&quot;5&quot;/&gt;&lt;property id=&quot;20300&quot; value=&quot;Slide 56&quot;/&gt;&lt;property id=&quot;20307&quot; value=&quot;352&quot;/&gt;&lt;/object&gt;&lt;object type=&quot;3&quot; unique_id=&quot;17960&quot;&gt;&lt;property id=&quot;20148&quot; value=&quot;5&quot;/&gt;&lt;property id=&quot;20300&quot; value=&quot;Slide 57&quot;/&gt;&lt;property id=&quot;20307&quot; value=&quot;353&quot;/&gt;&lt;/object&gt;&lt;object type=&quot;3&quot; unique_id=&quot;17961&quot;&gt;&lt;property id=&quot;20148&quot; value=&quot;5&quot;/&gt;&lt;property id=&quot;20300&quot; value=&quot;Slide 58&quot;/&gt;&lt;property id=&quot;20307&quot; value=&quot;354&quot;/&gt;&lt;/object&gt;&lt;object type=&quot;3&quot; unique_id=&quot;17962&quot;&gt;&lt;property id=&quot;20148&quot; value=&quot;5&quot;/&gt;&lt;property id=&quot;20300&quot; value=&quot;Slide 59&quot;/&gt;&lt;property id=&quot;20307&quot; value=&quot;355&quot;/&gt;&lt;/object&gt;&lt;object type=&quot;3&quot; unique_id=&quot;17963&quot;&gt;&lt;property id=&quot;20148&quot; value=&quot;5&quot;/&gt;&lt;property id=&quot;20300&quot; value=&quot;Slide 60&quot;/&gt;&lt;property id=&quot;20307&quot; value=&quot;356&quot;/&gt;&lt;/object&gt;&lt;object type=&quot;3&quot; unique_id=&quot;17964&quot;&gt;&lt;property id=&quot;20148&quot; value=&quot;5&quot;/&gt;&lt;property id=&quot;20300&quot; value=&quot;Slide 61&quot;/&gt;&lt;property id=&quot;20307&quot; value=&quot;357&quot;/&gt;&lt;/object&gt;&lt;object type=&quot;3&quot; unique_id=&quot;17965&quot;&gt;&lt;property id=&quot;20148&quot; value=&quot;5&quot;/&gt;&lt;property id=&quot;20300&quot; value=&quot;Slide 62&quot;/&gt;&lt;property id=&quot;20307&quot; value=&quot;358&quot;/&gt;&lt;/object&gt;&lt;object type=&quot;3&quot; unique_id=&quot;17966&quot;&gt;&lt;property id=&quot;20148&quot; value=&quot;5&quot;/&gt;&lt;property id=&quot;20300&quot; value=&quot;Slide 63&quot;/&gt;&lt;property id=&quot;20307&quot; value=&quot;359&quot;/&gt;&lt;/object&gt;&lt;object type=&quot;3&quot; unique_id=&quot;17967&quot;&gt;&lt;property id=&quot;20148&quot; value=&quot;5&quot;/&gt;&lt;property id=&quot;20300&quot; value=&quot;Slide 64&quot;/&gt;&lt;property id=&quot;20307&quot; value=&quot;360&quot;/&gt;&lt;/object&gt;&lt;object type=&quot;3&quot; unique_id=&quot;17968&quot;&gt;&lt;property id=&quot;20148&quot; value=&quot;5&quot;/&gt;&lt;property id=&quot;20300&quot; value=&quot;Slide 65&quot;/&gt;&lt;property id=&quot;20307&quot; value=&quot;361&quot;/&gt;&lt;/object&gt;&lt;object type=&quot;3&quot; unique_id=&quot;18387&quot;&gt;&lt;property id=&quot;20148&quot; value=&quot;5&quot;/&gt;&lt;property id=&quot;20300&quot; value=&quot;Slide 66&quot;/&gt;&lt;property id=&quot;20307&quot; value=&quot;362&quot;/&gt;&lt;/object&gt;&lt;object type=&quot;3&quot; unique_id=&quot;18388&quot;&gt;&lt;property id=&quot;20148&quot; value=&quot;5&quot;/&gt;&lt;property id=&quot;20300&quot; value=&quot;Slide 67&quot;/&gt;&lt;property id=&quot;20307&quot; value=&quot;363&quot;/&gt;&lt;/object&gt;&lt;object type=&quot;3&quot; unique_id=&quot;19051&quot;&gt;&lt;property id=&quot;20148&quot; value=&quot;5&quot;/&gt;&lt;property id=&quot;20300&quot; value=&quot;Slide 69&quot;/&gt;&lt;property id=&quot;20307&quot; value=&quot;364&quot;/&gt;&lt;/object&gt;&lt;object type=&quot;3&quot; unique_id=&quot;19332&quot;&gt;&lt;property id=&quot;20148&quot; value=&quot;5&quot;/&gt;&lt;property id=&quot;20300&quot; value=&quot;Slide 70&quot;/&gt;&lt;property id=&quot;20307&quot; value=&quot;365&quot;/&gt;&lt;/object&gt;&lt;object type=&quot;3&quot; unique_id=&quot;19677&quot;&gt;&lt;property id=&quot;20148&quot; value=&quot;5&quot;/&gt;&lt;property id=&quot;20300&quot; value=&quot;Slide 9&quot;/&gt;&lt;property id=&quot;20307&quot; value=&quot;366&quot;/&gt;&lt;/object&gt;&lt;/object&gt;&lt;object type=&quot;8&quot; unique_id=&quot;10207&quot;&gt;&lt;/object&gt;&lt;/object&gt;&lt;/database&gt;"/>
  <p:tag name="SECTOMILLISECCONVERTED" val="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Office\Templates\Blank Presentation.pot</Template>
  <TotalTime>3247</TotalTime>
  <Words>6484</Words>
  <Application>Microsoft Office PowerPoint</Application>
  <PresentationFormat>On-screen Show (4:3)</PresentationFormat>
  <Paragraphs>1768</Paragraphs>
  <Slides>70</Slides>
  <Notes>60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70</vt:i4>
      </vt:variant>
    </vt:vector>
  </HeadingPairs>
  <TitlesOfParts>
    <vt:vector size="82" baseType="lpstr">
      <vt:lpstr>Arial Unicode MS</vt:lpstr>
      <vt:lpstr>Arial</vt:lpstr>
      <vt:lpstr>Calibri</vt:lpstr>
      <vt:lpstr>Helvetica</vt:lpstr>
      <vt:lpstr>Lato</vt:lpstr>
      <vt:lpstr>Symbol</vt:lpstr>
      <vt:lpstr>Tahoma</vt:lpstr>
      <vt:lpstr>Times New Roman</vt:lpstr>
      <vt:lpstr>Blank Presentation</vt:lpstr>
      <vt:lpstr>Slide</vt:lpstr>
      <vt:lpstr>Equation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McMaster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Marlin</dc:creator>
  <cp:lastModifiedBy> </cp:lastModifiedBy>
  <cp:revision>130</cp:revision>
  <dcterms:created xsi:type="dcterms:W3CDTF">2004-09-02T16:18:03Z</dcterms:created>
  <dcterms:modified xsi:type="dcterms:W3CDTF">2019-09-22T17:26:47Z</dcterms:modified>
</cp:coreProperties>
</file>