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4"/>
  </p:notesMasterIdLst>
  <p:sldIdLst>
    <p:sldId id="303" r:id="rId2"/>
    <p:sldId id="309" r:id="rId3"/>
    <p:sldId id="305" r:id="rId4"/>
    <p:sldId id="308" r:id="rId5"/>
    <p:sldId id="304" r:id="rId6"/>
    <p:sldId id="307" r:id="rId7"/>
    <p:sldId id="310" r:id="rId8"/>
    <p:sldId id="311" r:id="rId9"/>
    <p:sldId id="312" r:id="rId10"/>
    <p:sldId id="313" r:id="rId11"/>
    <p:sldId id="257" r:id="rId12"/>
    <p:sldId id="258" r:id="rId13"/>
    <p:sldId id="259" r:id="rId14"/>
    <p:sldId id="314" r:id="rId15"/>
    <p:sldId id="298" r:id="rId16"/>
    <p:sldId id="299" r:id="rId17"/>
    <p:sldId id="302" r:id="rId18"/>
    <p:sldId id="260" r:id="rId19"/>
    <p:sldId id="261" r:id="rId20"/>
    <p:sldId id="293" r:id="rId21"/>
    <p:sldId id="315" r:id="rId22"/>
    <p:sldId id="316" r:id="rId23"/>
    <p:sldId id="324" r:id="rId24"/>
    <p:sldId id="317" r:id="rId25"/>
    <p:sldId id="318" r:id="rId26"/>
    <p:sldId id="319" r:id="rId27"/>
    <p:sldId id="320" r:id="rId28"/>
    <p:sldId id="325" r:id="rId29"/>
    <p:sldId id="321" r:id="rId30"/>
    <p:sldId id="327" r:id="rId31"/>
    <p:sldId id="322" r:id="rId32"/>
    <p:sldId id="323" r:id="rId33"/>
    <p:sldId id="326" r:id="rId34"/>
    <p:sldId id="262" r:id="rId35"/>
    <p:sldId id="328" r:id="rId36"/>
    <p:sldId id="352" r:id="rId37"/>
    <p:sldId id="362" r:id="rId38"/>
    <p:sldId id="363" r:id="rId39"/>
    <p:sldId id="283" r:id="rId40"/>
    <p:sldId id="284" r:id="rId41"/>
    <p:sldId id="285" r:id="rId42"/>
    <p:sldId id="286" r:id="rId43"/>
    <p:sldId id="287" r:id="rId44"/>
    <p:sldId id="290" r:id="rId45"/>
    <p:sldId id="269" r:id="rId46"/>
    <p:sldId id="329" r:id="rId47"/>
    <p:sldId id="330" r:id="rId48"/>
    <p:sldId id="331" r:id="rId49"/>
    <p:sldId id="332" r:id="rId50"/>
    <p:sldId id="333" r:id="rId51"/>
    <p:sldId id="288" r:id="rId52"/>
    <p:sldId id="334" r:id="rId53"/>
    <p:sldId id="353" r:id="rId54"/>
    <p:sldId id="335" r:id="rId55"/>
    <p:sldId id="336" r:id="rId56"/>
    <p:sldId id="337" r:id="rId57"/>
    <p:sldId id="338" r:id="rId58"/>
    <p:sldId id="356" r:id="rId59"/>
    <p:sldId id="355" r:id="rId60"/>
    <p:sldId id="339" r:id="rId61"/>
    <p:sldId id="340" r:id="rId62"/>
    <p:sldId id="341" r:id="rId63"/>
    <p:sldId id="342" r:id="rId64"/>
    <p:sldId id="343" r:id="rId65"/>
    <p:sldId id="344" r:id="rId66"/>
    <p:sldId id="345" r:id="rId67"/>
    <p:sldId id="346" r:id="rId68"/>
    <p:sldId id="347" r:id="rId69"/>
    <p:sldId id="281" r:id="rId70"/>
    <p:sldId id="291" r:id="rId71"/>
    <p:sldId id="354" r:id="rId72"/>
    <p:sldId id="280" r:id="rId73"/>
    <p:sldId id="348" r:id="rId74"/>
    <p:sldId id="301" r:id="rId75"/>
    <p:sldId id="349" r:id="rId76"/>
    <p:sldId id="350" r:id="rId77"/>
    <p:sldId id="351" r:id="rId78"/>
    <p:sldId id="357" r:id="rId79"/>
    <p:sldId id="358" r:id="rId80"/>
    <p:sldId id="359" r:id="rId81"/>
    <p:sldId id="360" r:id="rId82"/>
    <p:sldId id="361" r:id="rId83"/>
  </p:sldIdLst>
  <p:sldSz cx="9144000" cy="6858000" type="screen4x3"/>
  <p:notesSz cx="6858000" cy="9144000"/>
  <p:custDataLst>
    <p:tags r:id="rId85"/>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FF"/>
    <a:srgbClr val="FFD2D1"/>
    <a:srgbClr val="FFAFAF"/>
    <a:srgbClr val="FFFF99"/>
    <a:srgbClr val="0000FF"/>
    <a:srgbClr val="FFFF66"/>
    <a:srgbClr val="DDDDDD"/>
    <a:srgbClr val="0066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9441" autoAdjust="0"/>
  </p:normalViewPr>
  <p:slideViewPr>
    <p:cSldViewPr>
      <p:cViewPr varScale="1">
        <p:scale>
          <a:sx n="66" d="100"/>
          <a:sy n="66" d="100"/>
        </p:scale>
        <p:origin x="-1554" y="-102"/>
      </p:cViewPr>
      <p:guideLst>
        <p:guide orient="horz" pos="2160"/>
        <p:guide pos="2880"/>
      </p:guideLst>
    </p:cSldViewPr>
  </p:slideViewPr>
  <p:outlineViewPr>
    <p:cViewPr>
      <p:scale>
        <a:sx n="33" d="100"/>
        <a:sy n="33" d="100"/>
      </p:scale>
      <p:origin x="0" y="516"/>
    </p:cViewPr>
  </p:outlineViewPr>
  <p:notesTextViewPr>
    <p:cViewPr>
      <p:scale>
        <a:sx n="100" d="100"/>
        <a:sy n="100" d="100"/>
      </p:scale>
      <p:origin x="0" y="0"/>
    </p:cViewPr>
  </p:notesTextViewPr>
  <p:sorterViewPr>
    <p:cViewPr>
      <p:scale>
        <a:sx n="66" d="100"/>
        <a:sy n="66" d="100"/>
      </p:scale>
      <p:origin x="0" y="1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1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B1CAF1D-6E00-448C-A2A8-549BF42FA4E8}" type="slidenum">
              <a:rPr lang="en-US"/>
              <a:pPr>
                <a:defRPr/>
              </a:pPr>
              <a:t>‹#›</a:t>
            </a:fld>
            <a:endParaRPr lang="en-US"/>
          </a:p>
        </p:txBody>
      </p:sp>
    </p:spTree>
    <p:extLst>
      <p:ext uri="{BB962C8B-B14F-4D97-AF65-F5344CB8AC3E}">
        <p14:creationId xmlns:p14="http://schemas.microsoft.com/office/powerpoint/2010/main" val="883439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23E656-0BBB-48AE-826D-E17729BCBE8D}" type="slidenum">
              <a:rPr lang="en-US" altLang="en-US" sz="1200" smtClean="0">
                <a:solidFill>
                  <a:srgbClr val="000000"/>
                </a:solidFill>
              </a:rPr>
              <a:pPr/>
              <a:t>3</a:t>
            </a:fld>
            <a:endParaRPr lang="en-US" altLang="en-US" sz="1200" smtClean="0">
              <a:solidFill>
                <a:srgbClr val="000000"/>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US" altLang="en-US" smtClean="0"/>
              <a:t>This is a general, concise statement.  The instructor might want to indicate that he/she will ask the students to modify and improve the definition after either this lesson or after all topics have been covered.</a:t>
            </a:r>
          </a:p>
          <a:p>
            <a:endParaRPr lang="en-US" altLang="en-US" smtClean="0"/>
          </a:p>
          <a:p>
            <a:r>
              <a:rPr lang="en-US" altLang="en-US" smtClean="0"/>
              <a:t>The instructor could ask the class to discuss what they believe to be the meaning of “robust” as used in this slide.</a:t>
            </a:r>
          </a:p>
          <a:p>
            <a:endParaRPr lang="en-US" altLang="en-US" smtClean="0"/>
          </a:p>
          <a:p>
            <a:r>
              <a:rPr lang="en-US" altLang="en-US" smtClean="0"/>
              <a:t>The instructor might want the class to discuss an every-day item like an automobile to consider the importance of the ability to respond to changes from an idea situation, like driving on a test track.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E8C63DF-7D58-4940-91B7-D1BEEC0B68EE}" type="slidenum">
              <a:rPr lang="en-US" altLang="en-US" sz="1200" smtClean="0"/>
              <a:pPr/>
              <a:t>17</a:t>
            </a:fld>
            <a:endParaRPr lang="en-US" alt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8029FB-AED4-4F4B-B8B5-614460F43EE9}" type="slidenum">
              <a:rPr lang="en-US" altLang="en-US" sz="1200" smtClean="0"/>
              <a:pPr/>
              <a:t>18</a:t>
            </a:fld>
            <a:endParaRPr lang="en-US" altLang="en-US"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F8293C6-7516-4EFA-8882-98A55943545F}" type="slidenum">
              <a:rPr lang="en-US" altLang="en-US" sz="1200" smtClean="0"/>
              <a:pPr/>
              <a:t>19</a:t>
            </a:fld>
            <a:endParaRPr lang="en-US" alt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F60E48-FD3C-4824-A11E-9E02A0DE1D65}" type="slidenum">
              <a:rPr lang="en-US" altLang="en-US" sz="1200" smtClean="0"/>
              <a:pPr/>
              <a:t>20</a:t>
            </a:fld>
            <a:endParaRPr lang="en-US" alt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A2259BD-CBA6-47E2-B029-301F4830485E}" type="slidenum">
              <a:rPr lang="en-US" altLang="en-US" sz="1200" smtClean="0"/>
              <a:pPr/>
              <a:t>21</a:t>
            </a:fld>
            <a:endParaRPr lang="en-US" altLang="en-US"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707A19-8B71-4BFD-9330-DD68A808373D}" type="slidenum">
              <a:rPr lang="en-US" altLang="en-US" sz="1200" smtClean="0"/>
              <a:pPr/>
              <a:t>22</a:t>
            </a:fld>
            <a:endParaRPr lang="en-US" alt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045C6C-8255-41C5-9131-4500F0F83A3B}" type="slidenum">
              <a:rPr lang="en-US" altLang="en-US" sz="1200" smtClean="0"/>
              <a:pPr/>
              <a:t>24</a:t>
            </a:fld>
            <a:endParaRPr lang="en-US" altLang="en-US" sz="12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B21C97-710A-4B21-B140-4DE56D242A4A}" type="slidenum">
              <a:rPr lang="en-US" altLang="en-US" sz="1200" smtClean="0"/>
              <a:pPr/>
              <a:t>25</a:t>
            </a:fld>
            <a:endParaRPr lang="en-US" alt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6B30C2F-14AE-4ABB-8BD9-96190E54067B}" type="slidenum">
              <a:rPr lang="en-US" altLang="en-US" sz="1200" smtClean="0"/>
              <a:pPr/>
              <a:t>26</a:t>
            </a:fld>
            <a:endParaRPr lang="en-US" alt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206C53-3C44-4E9C-8782-8E1ED5097F1F}" type="slidenum">
              <a:rPr lang="en-US" altLang="en-US" sz="1200" smtClean="0"/>
              <a:pPr/>
              <a:t>27</a:t>
            </a:fld>
            <a:endParaRPr lang="en-US" alt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E942776-BCE7-4548-A3CA-526A8BCD70DC}" type="slidenum">
              <a:rPr lang="en-US" altLang="en-US" sz="1200" smtClean="0">
                <a:solidFill>
                  <a:srgbClr val="000000"/>
                </a:solidFill>
              </a:rPr>
              <a:pPr/>
              <a:t>5</a:t>
            </a:fld>
            <a:endParaRPr lang="en-US" altLang="en-US" sz="1200"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altLang="en-US" smtClean="0"/>
              <a:t>This is a general introductory slide. The class discussion and perhaps, a new introductory slide should be tailored to the prior learning experiences of the students, which will be different in each university.  </a:t>
            </a:r>
          </a:p>
          <a:p>
            <a:endParaRPr lang="en-US" altLang="en-US" smtClean="0"/>
          </a:p>
          <a:p>
            <a:r>
              <a:rPr lang="en-US" altLang="en-US" smtClean="0"/>
              <a:t>The instructor could relate these concepts to </a:t>
            </a:r>
          </a:p>
          <a:p>
            <a:endParaRPr lang="en-US" altLang="en-US" smtClean="0"/>
          </a:p>
          <a:p>
            <a:r>
              <a:rPr lang="en-US" altLang="en-US" smtClean="0"/>
              <a:t>*  An engineering case study or design experience from a prior course</a:t>
            </a:r>
          </a:p>
          <a:p>
            <a:r>
              <a:rPr lang="en-US" altLang="en-US" smtClean="0"/>
              <a:t>*  An example from everyday life, e.g., an electric lamp with on/off switch, manual dimmer, method for replacing the bulb, ground fault interruption, and fuse.</a:t>
            </a:r>
          </a:p>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6018131-3A4A-4E9A-A6BC-068165B1101A}" type="slidenum">
              <a:rPr lang="en-US" altLang="en-US" sz="1200" smtClean="0"/>
              <a:pPr/>
              <a:t>29</a:t>
            </a:fld>
            <a:endParaRPr lang="en-US" alt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6F4AD6B-8AD6-4763-BFB3-924F0146C79E}" type="slidenum">
              <a:rPr lang="en-US" altLang="en-US" sz="1200" smtClean="0"/>
              <a:pPr/>
              <a:t>31</a:t>
            </a:fld>
            <a:endParaRPr lang="en-US" alt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0242BB-EFAC-4F3F-86BA-7CC363A1E1FD}" type="slidenum">
              <a:rPr lang="en-US" altLang="en-US" sz="1200" smtClean="0"/>
              <a:pPr/>
              <a:t>32</a:t>
            </a:fld>
            <a:endParaRPr lang="en-US" alt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874FFC-5144-4540-9A56-B1975C180C97}" type="slidenum">
              <a:rPr lang="en-US" altLang="en-US" sz="1200" smtClean="0">
                <a:solidFill>
                  <a:srgbClr val="000000"/>
                </a:solidFill>
              </a:rPr>
              <a:pPr/>
              <a:t>33</a:t>
            </a:fld>
            <a:endParaRPr lang="en-US" altLang="en-US" sz="1200" smtClean="0">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en-US" altLang="en-US" smtClean="0"/>
              <a:t>This lesson provides an overview of the Operability topic.  Some key issues are explained that students will apply throughout their study of the topic and in engineering practice thereafter.  These issues will provide helpful checklists for identifying operability challenges and introducing modification to achieve desired performance.</a:t>
            </a:r>
          </a:p>
          <a:p>
            <a:endParaRPr lang="en-US" altLang="en-US" smtClean="0"/>
          </a:p>
          <a:p>
            <a:r>
              <a:rPr lang="en-US" altLang="en-US" smtClean="0"/>
              <a:t>Workshops are essential to enable students to struggle with issues, propose solutions, and obtain feedback for the instructor.  In addition, many of the most common designs for operability will be covered, which will provide a common toolkit for all students in the class.  Students will extend their learning when working on group projects that will involve the standard operability issues, but require novel and innovative designs.  The novel designs will be similar in concept but different in detail to the workshop examples.</a:t>
            </a:r>
          </a:p>
          <a:p>
            <a:endParaRPr lang="en-US" altLang="en-US" smtClean="0"/>
          </a:p>
          <a:p>
            <a:r>
              <a:rPr lang="en-US" altLang="en-US" smtClean="0">
                <a:solidFill>
                  <a:srgbClr val="FF0000"/>
                </a:solidFill>
              </a:rPr>
              <a:t>For example</a:t>
            </a:r>
            <a:r>
              <a:rPr lang="en-US" altLang="en-US" smtClean="0"/>
              <a:t>, the safety analysis method “HAZOP” will the introduced in the operability lessons and a few exercises will be performed; HAZOP is performed to ensure that workers and the local community is not exposed to unacceptable hazards.</a:t>
            </a:r>
          </a:p>
          <a:p>
            <a:endParaRPr lang="en-US" altLang="en-US" smtClean="0"/>
          </a:p>
          <a:p>
            <a:r>
              <a:rPr lang="en-US" altLang="en-US" smtClean="0"/>
              <a:t>Students working on projects involving food production will encounter a similar concept with the acronym “HACCP”, which is performed to ensure that the food products will be safe for the consumer.  The background in operability issues and specific coverage of HAZOP will enable students to assimilate and apply newly learned safety approaches, including HACCP, where applicable.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4107B06-CBBC-45F3-A73E-5973BACBF3EA}" type="slidenum">
              <a:rPr lang="en-US" altLang="en-US" sz="1200" smtClean="0"/>
              <a:pPr/>
              <a:t>34</a:t>
            </a:fld>
            <a:endParaRPr lang="en-US" alt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DB9414A-04B0-4544-8BAF-B22C9F777B65}" type="slidenum">
              <a:rPr lang="en-US" altLang="en-US" sz="1200" smtClean="0"/>
              <a:pPr/>
              <a:t>39</a:t>
            </a:fld>
            <a:endParaRPr lang="en-US" alt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EC5FF27-B7C0-48AF-A86E-0C9CDC90008E}" type="slidenum">
              <a:rPr lang="en-US" altLang="en-US" sz="1200" smtClean="0"/>
              <a:pPr/>
              <a:t>40</a:t>
            </a:fld>
            <a:endParaRPr lang="en-US" alt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E0D4B7-77F1-4331-A7C1-02927A3B694D}" type="slidenum">
              <a:rPr lang="en-US" altLang="en-US" sz="1200" smtClean="0"/>
              <a:pPr/>
              <a:t>41</a:t>
            </a:fld>
            <a:endParaRPr lang="en-US"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EA39CE-970A-44D7-ABAC-4AA9B0788054}" type="slidenum">
              <a:rPr lang="en-US" altLang="en-US" sz="1200" smtClean="0"/>
              <a:pPr/>
              <a:t>42</a:t>
            </a:fld>
            <a:endParaRPr lang="en-US" alt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B9A00D-E7AC-4B8A-B3BD-54FEE34BCE53}" type="slidenum">
              <a:rPr lang="en-US" altLang="en-US" sz="1200" smtClean="0"/>
              <a:pPr/>
              <a:t>43</a:t>
            </a:fld>
            <a:endParaRPr lang="en-US" alt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874FFC-5144-4540-9A56-B1975C180C97}" type="slidenum">
              <a:rPr lang="en-US" altLang="en-US" sz="1200" smtClean="0">
                <a:solidFill>
                  <a:srgbClr val="000000"/>
                </a:solidFill>
              </a:rPr>
              <a:pPr/>
              <a:t>6</a:t>
            </a:fld>
            <a:endParaRPr lang="en-US" altLang="en-US" sz="1200" smtClean="0">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en-US" altLang="en-US" smtClean="0"/>
              <a:t>This lesson provides an overview of the Operability topic.  Some key issues are explained that students will apply throughout their study of the topic and in engineering practice thereafter.  These issues will provide helpful checklists for identifying operability challenges and introducing modification to achieve desired performance.</a:t>
            </a:r>
          </a:p>
          <a:p>
            <a:endParaRPr lang="en-US" altLang="en-US" smtClean="0"/>
          </a:p>
          <a:p>
            <a:r>
              <a:rPr lang="en-US" altLang="en-US" smtClean="0"/>
              <a:t>Workshops are essential to enable students to struggle with issues, propose solutions, and obtain feedback for the instructor.  In addition, many of the most common designs for operability will be covered, which will provide a common toolkit for all students in the class.  Students will extend their learning when working on group projects that will involve the standard operability issues, but require novel and innovative designs.  The novel designs will be similar in concept but different in detail to the workshop examples.</a:t>
            </a:r>
          </a:p>
          <a:p>
            <a:endParaRPr lang="en-US" altLang="en-US" smtClean="0"/>
          </a:p>
          <a:p>
            <a:r>
              <a:rPr lang="en-US" altLang="en-US" smtClean="0">
                <a:solidFill>
                  <a:srgbClr val="FF0000"/>
                </a:solidFill>
              </a:rPr>
              <a:t>For example</a:t>
            </a:r>
            <a:r>
              <a:rPr lang="en-US" altLang="en-US" smtClean="0"/>
              <a:t>, the safety analysis method “HAZOP” will the introduced in the operability lessons and a few exercises will be performed; HAZOP is performed to ensure that workers and the local community is not exposed to unacceptable hazards.</a:t>
            </a:r>
          </a:p>
          <a:p>
            <a:endParaRPr lang="en-US" altLang="en-US" smtClean="0"/>
          </a:p>
          <a:p>
            <a:r>
              <a:rPr lang="en-US" altLang="en-US" smtClean="0"/>
              <a:t>Students working on projects involving food production will encounter a similar concept with the acronym “HACCP”, which is performed to ensure that the food products will be safe for the consumer.  The background in operability issues and specific coverage of HAZOP will enable students to assimilate and apply newly learned safety approaches, including HACCP, where applicable.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7073B51-2AAF-46F7-9032-5685E62F8420}" type="slidenum">
              <a:rPr lang="en-US" altLang="en-US" sz="1200" smtClean="0"/>
              <a:pPr/>
              <a:t>44</a:t>
            </a:fld>
            <a:endParaRPr lang="en-US" alt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C78AE35-D2DC-4DCA-AFB7-0172FA89FC62}" type="slidenum">
              <a:rPr lang="en-US" altLang="en-US" sz="1200" smtClean="0"/>
              <a:pPr/>
              <a:t>45</a:t>
            </a:fld>
            <a:endParaRPr lang="en-US" alt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E1749A-55EA-4479-B89B-2DD567772292}" type="slidenum">
              <a:rPr lang="en-US" altLang="en-US" sz="1200" smtClean="0"/>
              <a:pPr/>
              <a:t>51</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E1749A-55EA-4479-B89B-2DD567772292}" type="slidenum">
              <a:rPr lang="en-US" altLang="en-US" sz="1200" smtClean="0"/>
              <a:pPr/>
              <a:t>52</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E1749A-55EA-4479-B89B-2DD567772292}" type="slidenum">
              <a:rPr lang="en-US" altLang="en-US" sz="1200" smtClean="0"/>
              <a:pPr/>
              <a:t>53</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E1749A-55EA-4479-B89B-2DD567772292}" type="slidenum">
              <a:rPr lang="en-US" altLang="en-US" sz="1200" smtClean="0"/>
              <a:pPr/>
              <a:t>54</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E1749A-55EA-4479-B89B-2DD567772292}" type="slidenum">
              <a:rPr lang="en-US" altLang="en-US" sz="1200" smtClean="0"/>
              <a:pPr/>
              <a:t>55</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E1749A-55EA-4479-B89B-2DD567772292}" type="slidenum">
              <a:rPr lang="en-US" altLang="en-US" sz="1200" smtClean="0"/>
              <a:pPr/>
              <a:t>56</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E1749A-55EA-4479-B89B-2DD567772292}" type="slidenum">
              <a:rPr lang="en-US" altLang="en-US" sz="1200" smtClean="0"/>
              <a:pPr/>
              <a:t>57</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E1749A-55EA-4479-B89B-2DD567772292}" type="slidenum">
              <a:rPr lang="en-US" altLang="en-US" sz="1200" smtClean="0"/>
              <a:pPr/>
              <a:t>58</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1D38D1-A6FF-45DF-BAA5-B9522C8C81B0}" type="slidenum">
              <a:rPr lang="en-US" altLang="en-US" sz="1200" smtClean="0">
                <a:solidFill>
                  <a:srgbClr val="000000"/>
                </a:solidFill>
              </a:rPr>
              <a:pPr/>
              <a:t>10</a:t>
            </a:fld>
            <a:endParaRPr lang="en-US" altLang="en-US" sz="1200"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r>
              <a:rPr lang="en-US" altLang="en-US" smtClean="0"/>
              <a:t>This lesson provides an overview of the Operability topic.  Some key issues are explained that students will apply throughout their study of the topic and in engineering practice thereafter.  These issues will provide helpful checklists for identifying operability challenges and introducing modification to achieve desired performance.</a:t>
            </a:r>
          </a:p>
          <a:p>
            <a:endParaRPr lang="en-US" altLang="en-US" smtClean="0"/>
          </a:p>
          <a:p>
            <a:r>
              <a:rPr lang="en-US" altLang="en-US" smtClean="0"/>
              <a:t>Workshops are essential to enable students to struggle with issues, propose solutions, and obtain feedback for the instructor.  In addition, many of the most common designs for operability will be covered, which will provide a common toolkit for all students in the class.  Students will extend their learning when working on group projects that will involve the standard operability issues, but require novel and innovative designs.  The novel designs will be similar in concept but different in detail to the workshop examples.</a:t>
            </a:r>
          </a:p>
          <a:p>
            <a:endParaRPr lang="en-US" altLang="en-US" smtClean="0"/>
          </a:p>
          <a:p>
            <a:r>
              <a:rPr lang="en-US" altLang="en-US" smtClean="0">
                <a:solidFill>
                  <a:srgbClr val="FF0000"/>
                </a:solidFill>
              </a:rPr>
              <a:t>For example</a:t>
            </a:r>
            <a:r>
              <a:rPr lang="en-US" altLang="en-US" smtClean="0"/>
              <a:t>, the safety analysis method “HAZOP” will the introduced in the operability lessons and a few exercises will be performed; HAZOP is performed to ensure that workers and the local community is not exposed to unacceptable hazards.</a:t>
            </a:r>
          </a:p>
          <a:p>
            <a:endParaRPr lang="en-US" altLang="en-US" smtClean="0"/>
          </a:p>
          <a:p>
            <a:r>
              <a:rPr lang="en-US" altLang="en-US" smtClean="0"/>
              <a:t>Students working on projects involving food production will encounter a similar concept with the acronym “HACCP”, which is performed to ensure that the food products will be safe for the consumer.  The background in operability issues and specific coverage of HAZOP will enable students to assimilate and apply newly learned safety approaches, including HACCP, where applicable.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E1749A-55EA-4479-B89B-2DD567772292}" type="slidenum">
              <a:rPr lang="en-US" altLang="en-US" sz="1200" smtClean="0"/>
              <a:pPr/>
              <a:t>59</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E1749A-55EA-4479-B89B-2DD567772292}" type="slidenum">
              <a:rPr lang="en-US" altLang="en-US" sz="1200" smtClean="0"/>
              <a:pPr/>
              <a:t>60</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E1749A-55EA-4479-B89B-2DD567772292}" type="slidenum">
              <a:rPr lang="en-US" altLang="en-US" sz="1200" smtClean="0"/>
              <a:pPr/>
              <a:t>61</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874FFC-5144-4540-9A56-B1975C180C97}" type="slidenum">
              <a:rPr lang="en-US" altLang="en-US" sz="1200" smtClean="0">
                <a:solidFill>
                  <a:srgbClr val="000000"/>
                </a:solidFill>
              </a:rPr>
              <a:pPr/>
              <a:t>62</a:t>
            </a:fld>
            <a:endParaRPr lang="en-US" altLang="en-US" sz="1200" smtClean="0">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en-US" altLang="en-US" smtClean="0"/>
              <a:t>This lesson provides an overview of the Operability topic.  Some key issues are explained that students will apply throughout their study of the topic and in engineering practice thereafter.  These issues will provide helpful checklists for identifying operability challenges and introducing modification to achieve desired performance.</a:t>
            </a:r>
          </a:p>
          <a:p>
            <a:endParaRPr lang="en-US" altLang="en-US" smtClean="0"/>
          </a:p>
          <a:p>
            <a:r>
              <a:rPr lang="en-US" altLang="en-US" smtClean="0"/>
              <a:t>Workshops are essential to enable students to struggle with issues, propose solutions, and obtain feedback for the instructor.  In addition, many of the most common designs for operability will be covered, which will provide a common toolkit for all students in the class.  Students will extend their learning when working on group projects that will involve the standard operability issues, but require novel and innovative designs.  The novel designs will be similar in concept but different in detail to the workshop examples.</a:t>
            </a:r>
          </a:p>
          <a:p>
            <a:endParaRPr lang="en-US" altLang="en-US" smtClean="0"/>
          </a:p>
          <a:p>
            <a:r>
              <a:rPr lang="en-US" altLang="en-US" smtClean="0">
                <a:solidFill>
                  <a:srgbClr val="FF0000"/>
                </a:solidFill>
              </a:rPr>
              <a:t>For example</a:t>
            </a:r>
            <a:r>
              <a:rPr lang="en-US" altLang="en-US" smtClean="0"/>
              <a:t>, the safety analysis method “HAZOP” will the introduced in the operability lessons and a few exercises will be performed; HAZOP is performed to ensure that workers and the local community is not exposed to unacceptable hazards.</a:t>
            </a:r>
          </a:p>
          <a:p>
            <a:endParaRPr lang="en-US" altLang="en-US" smtClean="0"/>
          </a:p>
          <a:p>
            <a:r>
              <a:rPr lang="en-US" altLang="en-US" smtClean="0"/>
              <a:t>Students working on projects involving food production will encounter a similar concept with the acronym “HACCP”, which is performed to ensure that the food products will be safe for the consumer.  The background in operability issues and specific coverage of HAZOP will enable students to assimilate and apply newly learned safety approaches, including HACCP, where applicable.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874FFC-5144-4540-9A56-B1975C180C97}" type="slidenum">
              <a:rPr lang="en-US" altLang="en-US" sz="1200" smtClean="0">
                <a:solidFill>
                  <a:srgbClr val="000000"/>
                </a:solidFill>
              </a:rPr>
              <a:pPr/>
              <a:t>65</a:t>
            </a:fld>
            <a:endParaRPr lang="en-US" altLang="en-US" sz="1200" smtClean="0">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en-US" altLang="en-US" smtClean="0"/>
              <a:t>This lesson provides an overview of the Operability topic.  Some key issues are explained that students will apply throughout their study of the topic and in engineering practice thereafter.  These issues will provide helpful checklists for identifying operability challenges and introducing modification to achieve desired performance.</a:t>
            </a:r>
          </a:p>
          <a:p>
            <a:endParaRPr lang="en-US" altLang="en-US" smtClean="0"/>
          </a:p>
          <a:p>
            <a:r>
              <a:rPr lang="en-US" altLang="en-US" smtClean="0"/>
              <a:t>Workshops are essential to enable students to struggle with issues, propose solutions, and obtain feedback for the instructor.  In addition, many of the most common designs for operability will be covered, which will provide a common toolkit for all students in the class.  Students will extend their learning when working on group projects that will involve the standard operability issues, but require novel and innovative designs.  The novel designs will be similar in concept but different in detail to the workshop examples.</a:t>
            </a:r>
          </a:p>
          <a:p>
            <a:endParaRPr lang="en-US" altLang="en-US" smtClean="0"/>
          </a:p>
          <a:p>
            <a:r>
              <a:rPr lang="en-US" altLang="en-US" smtClean="0">
                <a:solidFill>
                  <a:srgbClr val="FF0000"/>
                </a:solidFill>
              </a:rPr>
              <a:t>For example</a:t>
            </a:r>
            <a:r>
              <a:rPr lang="en-US" altLang="en-US" smtClean="0"/>
              <a:t>, the safety analysis method “HAZOP” will the introduced in the operability lessons and a few exercises will be performed; HAZOP is performed to ensure that workers and the local community is not exposed to unacceptable hazards.</a:t>
            </a:r>
          </a:p>
          <a:p>
            <a:endParaRPr lang="en-US" altLang="en-US" smtClean="0"/>
          </a:p>
          <a:p>
            <a:r>
              <a:rPr lang="en-US" altLang="en-US" smtClean="0"/>
              <a:t>Students working on projects involving food production will encounter a similar concept with the acronym “HACCP”, which is performed to ensure that the food products will be safe for the consumer.  The background in operability issues and specific coverage of HAZOP will enable students to assimilate and apply newly learned safety approaches, including HACCP, where applicable.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AC8C852-B4A0-4C9F-B5B5-790295BB0F36}" type="slidenum">
              <a:rPr lang="en-US" altLang="en-US" sz="1200" smtClean="0"/>
              <a:pPr/>
              <a:t>69</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9428A8-96B3-4E23-8797-A8A7E6D23723}" type="slidenum">
              <a:rPr lang="en-US" altLang="en-US" sz="1200" smtClean="0"/>
              <a:pPr/>
              <a:t>70</a:t>
            </a:fld>
            <a:endParaRPr lang="en-US" alt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9428A8-96B3-4E23-8797-A8A7E6D23723}" type="slidenum">
              <a:rPr lang="en-US" altLang="en-US" sz="1200" smtClean="0"/>
              <a:pPr/>
              <a:t>71</a:t>
            </a:fld>
            <a:endParaRPr lang="en-US" alt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2811DB-E94D-47AC-AB26-D2DF0FC2296A}" type="slidenum">
              <a:rPr lang="en-US" altLang="en-US" sz="1200" smtClean="0"/>
              <a:pPr/>
              <a:t>72</a:t>
            </a:fld>
            <a:endParaRPr lang="en-US" alt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874FFC-5144-4540-9A56-B1975C180C97}" type="slidenum">
              <a:rPr lang="en-US" altLang="en-US" sz="1200" smtClean="0">
                <a:solidFill>
                  <a:srgbClr val="000000"/>
                </a:solidFill>
              </a:rPr>
              <a:pPr/>
              <a:t>73</a:t>
            </a:fld>
            <a:endParaRPr lang="en-US" altLang="en-US" sz="1200" smtClean="0">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en-US" altLang="en-US" smtClean="0"/>
              <a:t>This lesson provides an overview of the Operability topic.  Some key issues are explained that students will apply throughout their study of the topic and in engineering practice thereafter.  These issues will provide helpful checklists for identifying operability challenges and introducing modification to achieve desired performance.</a:t>
            </a:r>
          </a:p>
          <a:p>
            <a:endParaRPr lang="en-US" altLang="en-US" smtClean="0"/>
          </a:p>
          <a:p>
            <a:r>
              <a:rPr lang="en-US" altLang="en-US" smtClean="0"/>
              <a:t>Workshops are essential to enable students to struggle with issues, propose solutions, and obtain feedback for the instructor.  In addition, many of the most common designs for operability will be covered, which will provide a common toolkit for all students in the class.  Students will extend their learning when working on group projects that will involve the standard operability issues, but require novel and innovative designs.  The novel designs will be similar in concept but different in detail to the workshop examples.</a:t>
            </a:r>
          </a:p>
          <a:p>
            <a:endParaRPr lang="en-US" altLang="en-US" smtClean="0"/>
          </a:p>
          <a:p>
            <a:r>
              <a:rPr lang="en-US" altLang="en-US" smtClean="0">
                <a:solidFill>
                  <a:srgbClr val="FF0000"/>
                </a:solidFill>
              </a:rPr>
              <a:t>For example</a:t>
            </a:r>
            <a:r>
              <a:rPr lang="en-US" altLang="en-US" smtClean="0"/>
              <a:t>, the safety analysis method “HAZOP” will the introduced in the operability lessons and a few exercises will be performed; HAZOP is performed to ensure that workers and the local community is not exposed to unacceptable hazards.</a:t>
            </a:r>
          </a:p>
          <a:p>
            <a:endParaRPr lang="en-US" altLang="en-US" smtClean="0"/>
          </a:p>
          <a:p>
            <a:r>
              <a:rPr lang="en-US" altLang="en-US" smtClean="0"/>
              <a:t>Students working on projects involving food production will encounter a similar concept with the acronym “HACCP”, which is performed to ensure that the food products will be safe for the consumer.  The background in operability issues and specific coverage of HAZOP will enable students to assimilate and apply newly learned safety approaches, including HACCP, where applicable.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ECA2E3-9C99-4B54-BB30-55613F5AB8EA}" type="slidenum">
              <a:rPr lang="en-US" altLang="en-US" sz="1200" smtClean="0"/>
              <a:pPr/>
              <a:t>11</a:t>
            </a:fld>
            <a:endParaRPr lang="en-US" alt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035A95F-F262-4612-B295-DB286A9E512F}" type="slidenum">
              <a:rPr lang="en-US" altLang="en-US" sz="1200" smtClean="0"/>
              <a:pPr/>
              <a:t>74</a:t>
            </a:fld>
            <a:endParaRPr lang="en-US" alt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1C6FDC-A4FA-4F48-825C-1AED29A7114D}" type="slidenum">
              <a:rPr lang="en-US" altLang="en-US" sz="1200" smtClean="0"/>
              <a:pPr/>
              <a:t>12</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240376-AEAD-4EDE-B61D-640205CCB85F}" type="slidenum">
              <a:rPr lang="en-US" altLang="en-US" sz="1200" smtClean="0"/>
              <a:pPr/>
              <a:t>13</a:t>
            </a:fld>
            <a:endParaRPr lang="en-US"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8C207B6-CA86-4E68-85C7-F3FBC2AACF2D}" type="slidenum">
              <a:rPr lang="en-US" altLang="en-US" sz="1200" smtClean="0"/>
              <a:pPr/>
              <a:t>15</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6BFB1C-ACF5-490B-B858-4CC05B876D6C}" type="slidenum">
              <a:rPr lang="en-US" altLang="en-US" sz="1200" smtClean="0"/>
              <a:pPr/>
              <a:t>16</a:t>
            </a:fld>
            <a:endParaRPr lang="en-US" altLang="en-US"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6CF431-334F-4754-8416-6C554FF41118}" type="slidenum">
              <a:rPr lang="en-US"/>
              <a:pPr>
                <a:defRPr/>
              </a:pPr>
              <a:t>‹#›</a:t>
            </a:fld>
            <a:endParaRPr lang="en-US"/>
          </a:p>
        </p:txBody>
      </p:sp>
    </p:spTree>
    <p:extLst>
      <p:ext uri="{BB962C8B-B14F-4D97-AF65-F5344CB8AC3E}">
        <p14:creationId xmlns:p14="http://schemas.microsoft.com/office/powerpoint/2010/main" val="7512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0B97ED-451B-4844-8823-3EBF9A02FBBD}" type="slidenum">
              <a:rPr lang="en-US"/>
              <a:pPr>
                <a:defRPr/>
              </a:pPr>
              <a:t>‹#›</a:t>
            </a:fld>
            <a:endParaRPr lang="en-US"/>
          </a:p>
        </p:txBody>
      </p:sp>
    </p:spTree>
    <p:extLst>
      <p:ext uri="{BB962C8B-B14F-4D97-AF65-F5344CB8AC3E}">
        <p14:creationId xmlns:p14="http://schemas.microsoft.com/office/powerpoint/2010/main" val="361020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ACD350-1370-45CC-9509-D45E384F49B8}" type="slidenum">
              <a:rPr lang="en-US"/>
              <a:pPr>
                <a:defRPr/>
              </a:pPr>
              <a:t>‹#›</a:t>
            </a:fld>
            <a:endParaRPr lang="en-US"/>
          </a:p>
        </p:txBody>
      </p:sp>
    </p:spTree>
    <p:extLst>
      <p:ext uri="{BB962C8B-B14F-4D97-AF65-F5344CB8AC3E}">
        <p14:creationId xmlns:p14="http://schemas.microsoft.com/office/powerpoint/2010/main" val="201984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2A9C3-6FDA-481B-A49A-6797F6577CA1}" type="slidenum">
              <a:rPr lang="en-US"/>
              <a:pPr>
                <a:defRPr/>
              </a:pPr>
              <a:t>‹#›</a:t>
            </a:fld>
            <a:endParaRPr lang="en-US"/>
          </a:p>
        </p:txBody>
      </p:sp>
    </p:spTree>
    <p:extLst>
      <p:ext uri="{BB962C8B-B14F-4D97-AF65-F5344CB8AC3E}">
        <p14:creationId xmlns:p14="http://schemas.microsoft.com/office/powerpoint/2010/main" val="139999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8766F5-63DD-4C8A-95D3-D340BB902425}" type="slidenum">
              <a:rPr lang="en-US"/>
              <a:pPr>
                <a:defRPr/>
              </a:pPr>
              <a:t>‹#›</a:t>
            </a:fld>
            <a:endParaRPr lang="en-US"/>
          </a:p>
        </p:txBody>
      </p:sp>
    </p:spTree>
    <p:extLst>
      <p:ext uri="{BB962C8B-B14F-4D97-AF65-F5344CB8AC3E}">
        <p14:creationId xmlns:p14="http://schemas.microsoft.com/office/powerpoint/2010/main" val="6733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4C1867-67E5-4379-BBE4-EFD22CC0B4F8}" type="slidenum">
              <a:rPr lang="en-US"/>
              <a:pPr>
                <a:defRPr/>
              </a:pPr>
              <a:t>‹#›</a:t>
            </a:fld>
            <a:endParaRPr lang="en-US"/>
          </a:p>
        </p:txBody>
      </p:sp>
    </p:spTree>
    <p:extLst>
      <p:ext uri="{BB962C8B-B14F-4D97-AF65-F5344CB8AC3E}">
        <p14:creationId xmlns:p14="http://schemas.microsoft.com/office/powerpoint/2010/main" val="3872173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596583-5D7E-400E-999F-82BF5500CCA7}" type="slidenum">
              <a:rPr lang="en-US"/>
              <a:pPr>
                <a:defRPr/>
              </a:pPr>
              <a:t>‹#›</a:t>
            </a:fld>
            <a:endParaRPr lang="en-US"/>
          </a:p>
        </p:txBody>
      </p:sp>
    </p:spTree>
    <p:extLst>
      <p:ext uri="{BB962C8B-B14F-4D97-AF65-F5344CB8AC3E}">
        <p14:creationId xmlns:p14="http://schemas.microsoft.com/office/powerpoint/2010/main" val="325635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4ADA52-D17B-499B-85C9-08FCCAD8BE69}" type="slidenum">
              <a:rPr lang="en-US"/>
              <a:pPr>
                <a:defRPr/>
              </a:pPr>
              <a:t>‹#›</a:t>
            </a:fld>
            <a:endParaRPr lang="en-US"/>
          </a:p>
        </p:txBody>
      </p:sp>
    </p:spTree>
    <p:extLst>
      <p:ext uri="{BB962C8B-B14F-4D97-AF65-F5344CB8AC3E}">
        <p14:creationId xmlns:p14="http://schemas.microsoft.com/office/powerpoint/2010/main" val="122982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D3535A-7862-4F2A-9592-88EC6C317B3F}" type="slidenum">
              <a:rPr lang="en-US"/>
              <a:pPr>
                <a:defRPr/>
              </a:pPr>
              <a:t>‹#›</a:t>
            </a:fld>
            <a:endParaRPr lang="en-US"/>
          </a:p>
        </p:txBody>
      </p:sp>
    </p:spTree>
    <p:extLst>
      <p:ext uri="{BB962C8B-B14F-4D97-AF65-F5344CB8AC3E}">
        <p14:creationId xmlns:p14="http://schemas.microsoft.com/office/powerpoint/2010/main" val="29571170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CE734D-FC6B-45E7-8F00-BA228D12AF36}" type="slidenum">
              <a:rPr lang="en-US"/>
              <a:pPr>
                <a:defRPr/>
              </a:pPr>
              <a:t>‹#›</a:t>
            </a:fld>
            <a:endParaRPr lang="en-US"/>
          </a:p>
        </p:txBody>
      </p:sp>
    </p:spTree>
    <p:extLst>
      <p:ext uri="{BB962C8B-B14F-4D97-AF65-F5344CB8AC3E}">
        <p14:creationId xmlns:p14="http://schemas.microsoft.com/office/powerpoint/2010/main" val="323423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AD4A1B-98D3-4A5D-8BDD-193862E1C72B}" type="slidenum">
              <a:rPr lang="en-US"/>
              <a:pPr>
                <a:defRPr/>
              </a:pPr>
              <a:t>‹#›</a:t>
            </a:fld>
            <a:endParaRPr lang="en-US"/>
          </a:p>
        </p:txBody>
      </p:sp>
    </p:spTree>
    <p:extLst>
      <p:ext uri="{BB962C8B-B14F-4D97-AF65-F5344CB8AC3E}">
        <p14:creationId xmlns:p14="http://schemas.microsoft.com/office/powerpoint/2010/main" val="79178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F0C48A6-7DCF-4365-823C-837FFA2082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16.w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22.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22.wmf"/><Relationship Id="rId4" Type="http://schemas.openxmlformats.org/officeDocument/2006/relationships/oleObject" Target="../embeddings/oleObject12.bin"/><Relationship Id="rId9" Type="http://schemas.openxmlformats.org/officeDocument/2006/relationships/image" Target="../media/image24.wmf"/></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18.bin"/><Relationship Id="rId5" Type="http://schemas.openxmlformats.org/officeDocument/2006/relationships/image" Target="../media/image13.wmf"/><Relationship Id="rId4" Type="http://schemas.openxmlformats.org/officeDocument/2006/relationships/oleObject" Target="../embeddings/oleObject17.bin"/></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1.emf"/></Relationships>
</file>

<file path=ppt/slides/_rels/slide4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8.emf"/><Relationship Id="rId4" Type="http://schemas.openxmlformats.org/officeDocument/2006/relationships/oleObject" Target="../embeddings/oleObject20.bin"/></Relationships>
</file>

<file path=ppt/slides/_rels/slide73.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49.xml"/><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9.wmf"/><Relationship Id="rId5" Type="http://schemas.openxmlformats.org/officeDocument/2006/relationships/oleObject" Target="../embeddings/oleObject21.bin"/><Relationship Id="rId4" Type="http://schemas.openxmlformats.org/officeDocument/2006/relationships/image" Target="../media/image4.gif"/></Relationships>
</file>

<file path=ppt/slides/_rels/slide74.xml.rels><?xml version="1.0" encoding="UTF-8" standalone="yes"?>
<Relationships xmlns="http://schemas.openxmlformats.org/package/2006/relationships"><Relationship Id="rId3" Type="http://schemas.openxmlformats.org/officeDocument/2006/relationships/hyperlink" Target="http://www.barringer1.com/pdf/lcctutorial.pdf"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hyperlink" Target="http://www.hq.nasa.gov/office/codej/codejx/Assets/Docs/RCMGuideMar2000.pdf" TargetMode="External"/><Relationship Id="rId5" Type="http://schemas.openxmlformats.org/officeDocument/2006/relationships/hyperlink" Target="http://www.vectorfree.com/american-muscle-cars" TargetMode="External"/><Relationship Id="rId4" Type="http://schemas.openxmlformats.org/officeDocument/2006/relationships/hyperlink" Target="http://clui.org/ludb/site/houston-fuel-oil-terminal"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barringer1.com/" TargetMode="External"/><Relationship Id="rId2" Type="http://schemas.openxmlformats.org/officeDocument/2006/relationships/hyperlink" Target="http://www.barringer1.com/pdf/lcctutorial.pdf" TargetMode="External"/><Relationship Id="rId1" Type="http://schemas.openxmlformats.org/officeDocument/2006/relationships/slideLayout" Target="../slideLayouts/slideLayout7.xml"/><Relationship Id="rId4" Type="http://schemas.openxmlformats.org/officeDocument/2006/relationships/hyperlink" Target="http://www.hq.nasa.gov/office/codej/codejx/Assets/Docs/RCMGuideMar2000.pdf"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3"/>
          <p:cNvSpPr>
            <a:spLocks noChangeArrowheads="1"/>
          </p:cNvSpPr>
          <p:nvPr/>
        </p:nvSpPr>
        <p:spPr bwMode="auto">
          <a:xfrm>
            <a:off x="4235450" y="1949450"/>
            <a:ext cx="4637088" cy="3717925"/>
          </a:xfrm>
          <a:prstGeom prst="rect">
            <a:avLst/>
          </a:prstGeom>
          <a:solidFill>
            <a:srgbClr val="9BFF9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rgbClr val="000000"/>
              </a:solidFill>
            </a:endParaRPr>
          </a:p>
        </p:txBody>
      </p:sp>
      <p:sp>
        <p:nvSpPr>
          <p:cNvPr id="2051" name="Rectangle 72"/>
          <p:cNvSpPr>
            <a:spLocks noChangeArrowheads="1"/>
          </p:cNvSpPr>
          <p:nvPr/>
        </p:nvSpPr>
        <p:spPr bwMode="auto">
          <a:xfrm>
            <a:off x="257175" y="1941513"/>
            <a:ext cx="2867025" cy="3717925"/>
          </a:xfrm>
          <a:prstGeom prst="rect">
            <a:avLst/>
          </a:prstGeom>
          <a:solidFill>
            <a:srgbClr val="FFFF99"/>
          </a:solidFill>
          <a:ln w="9525" algn="ctr">
            <a:solidFill>
              <a:srgbClr val="FFFF66"/>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rgbClr val="000000"/>
              </a:solidFill>
            </a:endParaRPr>
          </a:p>
        </p:txBody>
      </p:sp>
      <p:sp>
        <p:nvSpPr>
          <p:cNvPr id="2052" name="TextBox 3"/>
          <p:cNvSpPr txBox="1">
            <a:spLocks noChangeArrowheads="1"/>
          </p:cNvSpPr>
          <p:nvPr/>
        </p:nvSpPr>
        <p:spPr bwMode="auto">
          <a:xfrm>
            <a:off x="384175" y="228600"/>
            <a:ext cx="8382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400" b="1">
                <a:solidFill>
                  <a:srgbClr val="000000"/>
                </a:solidFill>
                <a:latin typeface="Calibri" pitchFamily="34" charset="0"/>
              </a:rPr>
              <a:t>Process Operability Class Materials</a:t>
            </a:r>
          </a:p>
          <a:p>
            <a:pPr algn="ctr" eaLnBrk="1" hangingPunct="1">
              <a:spcBef>
                <a:spcPct val="0"/>
              </a:spcBef>
              <a:buFontTx/>
              <a:buNone/>
            </a:pPr>
            <a:endParaRPr lang="en-US" altLang="en-US" sz="1200" b="1">
              <a:solidFill>
                <a:srgbClr val="000000"/>
              </a:solidFill>
              <a:latin typeface="Calibri" pitchFamily="34" charset="0"/>
            </a:endParaRPr>
          </a:p>
          <a:p>
            <a:pPr algn="ctr" eaLnBrk="1" hangingPunct="1">
              <a:spcBef>
                <a:spcPct val="0"/>
              </a:spcBef>
              <a:buFontTx/>
              <a:buNone/>
            </a:pPr>
            <a:r>
              <a:rPr lang="en-US" altLang="en-US" sz="3600" b="1">
                <a:solidFill>
                  <a:srgbClr val="000000"/>
                </a:solidFill>
                <a:latin typeface="Calibri" pitchFamily="34" charset="0"/>
              </a:rPr>
              <a:t>Chapter 4. Reliability</a:t>
            </a:r>
          </a:p>
        </p:txBody>
      </p:sp>
      <p:sp>
        <p:nvSpPr>
          <p:cNvPr id="2053" name="TextBox 4"/>
          <p:cNvSpPr txBox="1">
            <a:spLocks noChangeArrowheads="1"/>
          </p:cNvSpPr>
          <p:nvPr/>
        </p:nvSpPr>
        <p:spPr bwMode="auto">
          <a:xfrm>
            <a:off x="314325" y="5705475"/>
            <a:ext cx="853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b="1">
                <a:solidFill>
                  <a:srgbClr val="000000"/>
                </a:solidFill>
                <a:latin typeface="Calibri" pitchFamily="34" charset="0"/>
              </a:rPr>
              <a:t>Copyright © Thomas Marlin 2013</a:t>
            </a:r>
          </a:p>
          <a:p>
            <a:pPr algn="ctr" eaLnBrk="1" hangingPunct="1">
              <a:spcBef>
                <a:spcPct val="0"/>
              </a:spcBef>
              <a:buFontTx/>
              <a:buNone/>
            </a:pPr>
            <a:r>
              <a:rPr lang="en-US" altLang="en-US" sz="1800">
                <a:solidFill>
                  <a:srgbClr val="000000"/>
                </a:solidFill>
                <a:latin typeface="Calibri" pitchFamily="34" charset="0"/>
              </a:rPr>
              <a:t>The copyright holder provides a royalty-free license for use of this material at non-profit educational institutions</a:t>
            </a:r>
          </a:p>
        </p:txBody>
      </p:sp>
      <p:grpSp>
        <p:nvGrpSpPr>
          <p:cNvPr id="2054" name="Group 4"/>
          <p:cNvGrpSpPr>
            <a:grpSpLocks/>
          </p:cNvGrpSpPr>
          <p:nvPr/>
        </p:nvGrpSpPr>
        <p:grpSpPr bwMode="auto">
          <a:xfrm>
            <a:off x="327025" y="2674938"/>
            <a:ext cx="2557463" cy="2032000"/>
            <a:chOff x="1735133" y="788988"/>
            <a:chExt cx="5387980" cy="4198937"/>
          </a:xfrm>
        </p:grpSpPr>
        <p:sp>
          <p:nvSpPr>
            <p:cNvPr id="2060" name="Freeform 7"/>
            <p:cNvSpPr>
              <a:spLocks/>
            </p:cNvSpPr>
            <p:nvPr/>
          </p:nvSpPr>
          <p:spPr bwMode="auto">
            <a:xfrm>
              <a:off x="6459538" y="3200400"/>
              <a:ext cx="663575" cy="1325563"/>
            </a:xfrm>
            <a:custGeom>
              <a:avLst/>
              <a:gdLst>
                <a:gd name="T0" fmla="*/ 2147483647 w 1670"/>
                <a:gd name="T1" fmla="*/ 2147483647 h 3342"/>
                <a:gd name="T2" fmla="*/ 2147483647 w 1670"/>
                <a:gd name="T3" fmla="*/ 2147483647 h 3342"/>
                <a:gd name="T4" fmla="*/ 2147483647 w 1670"/>
                <a:gd name="T5" fmla="*/ 2147483647 h 3342"/>
                <a:gd name="T6" fmla="*/ 2147483647 w 1670"/>
                <a:gd name="T7" fmla="*/ 2147483647 h 3342"/>
                <a:gd name="T8" fmla="*/ 2147483647 w 1670"/>
                <a:gd name="T9" fmla="*/ 2147483647 h 3342"/>
                <a:gd name="T10" fmla="*/ 2147483647 w 1670"/>
                <a:gd name="T11" fmla="*/ 2147483647 h 3342"/>
                <a:gd name="T12" fmla="*/ 2147483647 w 1670"/>
                <a:gd name="T13" fmla="*/ 2147483647 h 3342"/>
                <a:gd name="T14" fmla="*/ 2147483647 w 1670"/>
                <a:gd name="T15" fmla="*/ 2147483647 h 3342"/>
                <a:gd name="T16" fmla="*/ 2147483647 w 1670"/>
                <a:gd name="T17" fmla="*/ 2147483647 h 3342"/>
                <a:gd name="T18" fmla="*/ 2147483647 w 1670"/>
                <a:gd name="T19" fmla="*/ 2147483647 h 3342"/>
                <a:gd name="T20" fmla="*/ 2147483647 w 1670"/>
                <a:gd name="T21" fmla="*/ 2147483647 h 3342"/>
                <a:gd name="T22" fmla="*/ 2147483647 w 1670"/>
                <a:gd name="T23" fmla="*/ 2147483647 h 3342"/>
                <a:gd name="T24" fmla="*/ 2147483647 w 1670"/>
                <a:gd name="T25" fmla="*/ 2147483647 h 3342"/>
                <a:gd name="T26" fmla="*/ 2147483647 w 1670"/>
                <a:gd name="T27" fmla="*/ 2147483647 h 3342"/>
                <a:gd name="T28" fmla="*/ 2147483647 w 1670"/>
                <a:gd name="T29" fmla="*/ 2147483647 h 3342"/>
                <a:gd name="T30" fmla="*/ 2147483647 w 1670"/>
                <a:gd name="T31" fmla="*/ 2147483647 h 3342"/>
                <a:gd name="T32" fmla="*/ 2147483647 w 1670"/>
                <a:gd name="T33" fmla="*/ 2147483647 h 3342"/>
                <a:gd name="T34" fmla="*/ 2147483647 w 1670"/>
                <a:gd name="T35" fmla="*/ 2147483647 h 3342"/>
                <a:gd name="T36" fmla="*/ 2147483647 w 1670"/>
                <a:gd name="T37" fmla="*/ 2147483647 h 3342"/>
                <a:gd name="T38" fmla="*/ 2147483647 w 1670"/>
                <a:gd name="T39" fmla="*/ 2147483647 h 3342"/>
                <a:gd name="T40" fmla="*/ 2147483647 w 1670"/>
                <a:gd name="T41" fmla="*/ 2147483647 h 3342"/>
                <a:gd name="T42" fmla="*/ 2147483647 w 1670"/>
                <a:gd name="T43" fmla="*/ 2147483647 h 3342"/>
                <a:gd name="T44" fmla="*/ 2147483647 w 1670"/>
                <a:gd name="T45" fmla="*/ 2147483647 h 3342"/>
                <a:gd name="T46" fmla="*/ 2147483647 w 1670"/>
                <a:gd name="T47" fmla="*/ 2147483647 h 3342"/>
                <a:gd name="T48" fmla="*/ 2147483647 w 1670"/>
                <a:gd name="T49" fmla="*/ 2147483647 h 3342"/>
                <a:gd name="T50" fmla="*/ 2147483647 w 1670"/>
                <a:gd name="T51" fmla="*/ 2147483647 h 3342"/>
                <a:gd name="T52" fmla="*/ 2147483647 w 1670"/>
                <a:gd name="T53" fmla="*/ 2147483647 h 3342"/>
                <a:gd name="T54" fmla="*/ 2147483647 w 1670"/>
                <a:gd name="T55" fmla="*/ 2147483647 h 3342"/>
                <a:gd name="T56" fmla="*/ 2147483647 w 1670"/>
                <a:gd name="T57" fmla="*/ 2147483647 h 3342"/>
                <a:gd name="T58" fmla="*/ 2147483647 w 1670"/>
                <a:gd name="T59" fmla="*/ 2147483647 h 3342"/>
                <a:gd name="T60" fmla="*/ 2147483647 w 1670"/>
                <a:gd name="T61" fmla="*/ 2147483647 h 3342"/>
                <a:gd name="T62" fmla="*/ 2147483647 w 1670"/>
                <a:gd name="T63" fmla="*/ 2147483647 h 3342"/>
                <a:gd name="T64" fmla="*/ 2147483647 w 1670"/>
                <a:gd name="T65" fmla="*/ 0 h 3342"/>
                <a:gd name="T66" fmla="*/ 2147483647 w 1670"/>
                <a:gd name="T67" fmla="*/ 2147483647 h 3342"/>
                <a:gd name="T68" fmla="*/ 2147483647 w 1670"/>
                <a:gd name="T69" fmla="*/ 2147483647 h 3342"/>
                <a:gd name="T70" fmla="*/ 2147483647 w 1670"/>
                <a:gd name="T71" fmla="*/ 2147483647 h 3342"/>
                <a:gd name="T72" fmla="*/ 2147483647 w 1670"/>
                <a:gd name="T73" fmla="*/ 2147483647 h 3342"/>
                <a:gd name="T74" fmla="*/ 2147483647 w 1670"/>
                <a:gd name="T75" fmla="*/ 2147483647 h 3342"/>
                <a:gd name="T76" fmla="*/ 2147483647 w 1670"/>
                <a:gd name="T77" fmla="*/ 2147483647 h 3342"/>
                <a:gd name="T78" fmla="*/ 2147483647 w 1670"/>
                <a:gd name="T79" fmla="*/ 2147483647 h 3342"/>
                <a:gd name="T80" fmla="*/ 2147483647 w 1670"/>
                <a:gd name="T81" fmla="*/ 2147483647 h 3342"/>
                <a:gd name="T82" fmla="*/ 2147483647 w 1670"/>
                <a:gd name="T83" fmla="*/ 2147483647 h 3342"/>
                <a:gd name="T84" fmla="*/ 2147483647 w 1670"/>
                <a:gd name="T85" fmla="*/ 2147483647 h 3342"/>
                <a:gd name="T86" fmla="*/ 2147483647 w 1670"/>
                <a:gd name="T87" fmla="*/ 2147483647 h 3342"/>
                <a:gd name="T88" fmla="*/ 2147483647 w 1670"/>
                <a:gd name="T89" fmla="*/ 2147483647 h 3342"/>
                <a:gd name="T90" fmla="*/ 0 w 1670"/>
                <a:gd name="T91" fmla="*/ 2147483647 h 33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70" h="3342">
                  <a:moveTo>
                    <a:pt x="0" y="2925"/>
                  </a:moveTo>
                  <a:lnTo>
                    <a:pt x="8" y="2950"/>
                  </a:lnTo>
                  <a:lnTo>
                    <a:pt x="19" y="2974"/>
                  </a:lnTo>
                  <a:lnTo>
                    <a:pt x="32" y="2999"/>
                  </a:lnTo>
                  <a:lnTo>
                    <a:pt x="47" y="3023"/>
                  </a:lnTo>
                  <a:lnTo>
                    <a:pt x="64" y="3047"/>
                  </a:lnTo>
                  <a:lnTo>
                    <a:pt x="81" y="3069"/>
                  </a:lnTo>
                  <a:lnTo>
                    <a:pt x="103" y="3091"/>
                  </a:lnTo>
                  <a:lnTo>
                    <a:pt x="124" y="3112"/>
                  </a:lnTo>
                  <a:lnTo>
                    <a:pt x="148" y="3133"/>
                  </a:lnTo>
                  <a:lnTo>
                    <a:pt x="172" y="3152"/>
                  </a:lnTo>
                  <a:lnTo>
                    <a:pt x="199" y="3171"/>
                  </a:lnTo>
                  <a:lnTo>
                    <a:pt x="227" y="3188"/>
                  </a:lnTo>
                  <a:lnTo>
                    <a:pt x="257" y="3206"/>
                  </a:lnTo>
                  <a:lnTo>
                    <a:pt x="286" y="3222"/>
                  </a:lnTo>
                  <a:lnTo>
                    <a:pt x="318" y="3237"/>
                  </a:lnTo>
                  <a:lnTo>
                    <a:pt x="351" y="3251"/>
                  </a:lnTo>
                  <a:lnTo>
                    <a:pt x="386" y="3265"/>
                  </a:lnTo>
                  <a:lnTo>
                    <a:pt x="420" y="3277"/>
                  </a:lnTo>
                  <a:lnTo>
                    <a:pt x="457" y="3289"/>
                  </a:lnTo>
                  <a:lnTo>
                    <a:pt x="493" y="3300"/>
                  </a:lnTo>
                  <a:lnTo>
                    <a:pt x="531" y="3309"/>
                  </a:lnTo>
                  <a:lnTo>
                    <a:pt x="570" y="3317"/>
                  </a:lnTo>
                  <a:lnTo>
                    <a:pt x="609" y="3324"/>
                  </a:lnTo>
                  <a:lnTo>
                    <a:pt x="650" y="3330"/>
                  </a:lnTo>
                  <a:lnTo>
                    <a:pt x="690" y="3335"/>
                  </a:lnTo>
                  <a:lnTo>
                    <a:pt x="731" y="3339"/>
                  </a:lnTo>
                  <a:lnTo>
                    <a:pt x="773" y="3341"/>
                  </a:lnTo>
                  <a:lnTo>
                    <a:pt x="815" y="3342"/>
                  </a:lnTo>
                  <a:lnTo>
                    <a:pt x="858" y="3342"/>
                  </a:lnTo>
                  <a:lnTo>
                    <a:pt x="901" y="3341"/>
                  </a:lnTo>
                  <a:lnTo>
                    <a:pt x="943" y="3337"/>
                  </a:lnTo>
                  <a:lnTo>
                    <a:pt x="987" y="3334"/>
                  </a:lnTo>
                  <a:lnTo>
                    <a:pt x="1019" y="3330"/>
                  </a:lnTo>
                  <a:lnTo>
                    <a:pt x="1051" y="3326"/>
                  </a:lnTo>
                  <a:lnTo>
                    <a:pt x="1082" y="3320"/>
                  </a:lnTo>
                  <a:lnTo>
                    <a:pt x="1114" y="3314"/>
                  </a:lnTo>
                  <a:lnTo>
                    <a:pt x="1143" y="3308"/>
                  </a:lnTo>
                  <a:lnTo>
                    <a:pt x="1173" y="3300"/>
                  </a:lnTo>
                  <a:lnTo>
                    <a:pt x="1203" y="3292"/>
                  </a:lnTo>
                  <a:lnTo>
                    <a:pt x="1231" y="3283"/>
                  </a:lnTo>
                  <a:lnTo>
                    <a:pt x="1259" y="3274"/>
                  </a:lnTo>
                  <a:lnTo>
                    <a:pt x="1287" y="3264"/>
                  </a:lnTo>
                  <a:lnTo>
                    <a:pt x="1313" y="3253"/>
                  </a:lnTo>
                  <a:lnTo>
                    <a:pt x="1339" y="3243"/>
                  </a:lnTo>
                  <a:lnTo>
                    <a:pt x="1365" y="3231"/>
                  </a:lnTo>
                  <a:lnTo>
                    <a:pt x="1388" y="3219"/>
                  </a:lnTo>
                  <a:lnTo>
                    <a:pt x="1412" y="3206"/>
                  </a:lnTo>
                  <a:lnTo>
                    <a:pt x="1435" y="3193"/>
                  </a:lnTo>
                  <a:lnTo>
                    <a:pt x="1457" y="3179"/>
                  </a:lnTo>
                  <a:lnTo>
                    <a:pt x="1478" y="3165"/>
                  </a:lnTo>
                  <a:lnTo>
                    <a:pt x="1498" y="3151"/>
                  </a:lnTo>
                  <a:lnTo>
                    <a:pt x="1517" y="3135"/>
                  </a:lnTo>
                  <a:lnTo>
                    <a:pt x="1536" y="3120"/>
                  </a:lnTo>
                  <a:lnTo>
                    <a:pt x="1554" y="3105"/>
                  </a:lnTo>
                  <a:lnTo>
                    <a:pt x="1570" y="3088"/>
                  </a:lnTo>
                  <a:lnTo>
                    <a:pt x="1586" y="3071"/>
                  </a:lnTo>
                  <a:lnTo>
                    <a:pt x="1600" y="3054"/>
                  </a:lnTo>
                  <a:lnTo>
                    <a:pt x="1613" y="3036"/>
                  </a:lnTo>
                  <a:lnTo>
                    <a:pt x="1625" y="3018"/>
                  </a:lnTo>
                  <a:lnTo>
                    <a:pt x="1637" y="3000"/>
                  </a:lnTo>
                  <a:lnTo>
                    <a:pt x="1646" y="2982"/>
                  </a:lnTo>
                  <a:lnTo>
                    <a:pt x="1656" y="2963"/>
                  </a:lnTo>
                  <a:lnTo>
                    <a:pt x="1659" y="2953"/>
                  </a:lnTo>
                  <a:lnTo>
                    <a:pt x="1663" y="2944"/>
                  </a:lnTo>
                  <a:lnTo>
                    <a:pt x="1667" y="2934"/>
                  </a:lnTo>
                  <a:lnTo>
                    <a:pt x="1670" y="2925"/>
                  </a:lnTo>
                  <a:lnTo>
                    <a:pt x="1670" y="417"/>
                  </a:lnTo>
                  <a:lnTo>
                    <a:pt x="1661" y="391"/>
                  </a:lnTo>
                  <a:lnTo>
                    <a:pt x="1650" y="366"/>
                  </a:lnTo>
                  <a:lnTo>
                    <a:pt x="1637" y="342"/>
                  </a:lnTo>
                  <a:lnTo>
                    <a:pt x="1623" y="318"/>
                  </a:lnTo>
                  <a:lnTo>
                    <a:pt x="1606" y="295"/>
                  </a:lnTo>
                  <a:lnTo>
                    <a:pt x="1587" y="273"/>
                  </a:lnTo>
                  <a:lnTo>
                    <a:pt x="1567" y="251"/>
                  </a:lnTo>
                  <a:lnTo>
                    <a:pt x="1546" y="229"/>
                  </a:lnTo>
                  <a:lnTo>
                    <a:pt x="1522" y="209"/>
                  </a:lnTo>
                  <a:lnTo>
                    <a:pt x="1497" y="189"/>
                  </a:lnTo>
                  <a:lnTo>
                    <a:pt x="1470" y="171"/>
                  </a:lnTo>
                  <a:lnTo>
                    <a:pt x="1443" y="152"/>
                  </a:lnTo>
                  <a:lnTo>
                    <a:pt x="1413" y="136"/>
                  </a:lnTo>
                  <a:lnTo>
                    <a:pt x="1382" y="119"/>
                  </a:lnTo>
                  <a:lnTo>
                    <a:pt x="1350" y="104"/>
                  </a:lnTo>
                  <a:lnTo>
                    <a:pt x="1317" y="90"/>
                  </a:lnTo>
                  <a:lnTo>
                    <a:pt x="1284" y="77"/>
                  </a:lnTo>
                  <a:lnTo>
                    <a:pt x="1249" y="64"/>
                  </a:lnTo>
                  <a:lnTo>
                    <a:pt x="1213" y="53"/>
                  </a:lnTo>
                  <a:lnTo>
                    <a:pt x="1175" y="42"/>
                  </a:lnTo>
                  <a:lnTo>
                    <a:pt x="1137" y="33"/>
                  </a:lnTo>
                  <a:lnTo>
                    <a:pt x="1100" y="25"/>
                  </a:lnTo>
                  <a:lnTo>
                    <a:pt x="1059" y="18"/>
                  </a:lnTo>
                  <a:lnTo>
                    <a:pt x="1020" y="12"/>
                  </a:lnTo>
                  <a:lnTo>
                    <a:pt x="979" y="7"/>
                  </a:lnTo>
                  <a:lnTo>
                    <a:pt x="938" y="3"/>
                  </a:lnTo>
                  <a:lnTo>
                    <a:pt x="896" y="1"/>
                  </a:lnTo>
                  <a:lnTo>
                    <a:pt x="854" y="0"/>
                  </a:lnTo>
                  <a:lnTo>
                    <a:pt x="812" y="0"/>
                  </a:lnTo>
                  <a:lnTo>
                    <a:pt x="769" y="1"/>
                  </a:lnTo>
                  <a:lnTo>
                    <a:pt x="725" y="3"/>
                  </a:lnTo>
                  <a:lnTo>
                    <a:pt x="683" y="8"/>
                  </a:lnTo>
                  <a:lnTo>
                    <a:pt x="651" y="12"/>
                  </a:lnTo>
                  <a:lnTo>
                    <a:pt x="619" y="16"/>
                  </a:lnTo>
                  <a:lnTo>
                    <a:pt x="587" y="21"/>
                  </a:lnTo>
                  <a:lnTo>
                    <a:pt x="556" y="27"/>
                  </a:lnTo>
                  <a:lnTo>
                    <a:pt x="525" y="34"/>
                  </a:lnTo>
                  <a:lnTo>
                    <a:pt x="496" y="41"/>
                  </a:lnTo>
                  <a:lnTo>
                    <a:pt x="466" y="50"/>
                  </a:lnTo>
                  <a:lnTo>
                    <a:pt x="438" y="58"/>
                  </a:lnTo>
                  <a:lnTo>
                    <a:pt x="410" y="67"/>
                  </a:lnTo>
                  <a:lnTo>
                    <a:pt x="383" y="78"/>
                  </a:lnTo>
                  <a:lnTo>
                    <a:pt x="356" y="87"/>
                  </a:lnTo>
                  <a:lnTo>
                    <a:pt x="330" y="99"/>
                  </a:lnTo>
                  <a:lnTo>
                    <a:pt x="305" y="110"/>
                  </a:lnTo>
                  <a:lnTo>
                    <a:pt x="280" y="123"/>
                  </a:lnTo>
                  <a:lnTo>
                    <a:pt x="257" y="135"/>
                  </a:lnTo>
                  <a:lnTo>
                    <a:pt x="234" y="149"/>
                  </a:lnTo>
                  <a:lnTo>
                    <a:pt x="213" y="162"/>
                  </a:lnTo>
                  <a:lnTo>
                    <a:pt x="191" y="176"/>
                  </a:lnTo>
                  <a:lnTo>
                    <a:pt x="171" y="190"/>
                  </a:lnTo>
                  <a:lnTo>
                    <a:pt x="151" y="206"/>
                  </a:lnTo>
                  <a:lnTo>
                    <a:pt x="133" y="221"/>
                  </a:lnTo>
                  <a:lnTo>
                    <a:pt x="116" y="238"/>
                  </a:lnTo>
                  <a:lnTo>
                    <a:pt x="99" y="254"/>
                  </a:lnTo>
                  <a:lnTo>
                    <a:pt x="84" y="271"/>
                  </a:lnTo>
                  <a:lnTo>
                    <a:pt x="69" y="287"/>
                  </a:lnTo>
                  <a:lnTo>
                    <a:pt x="55" y="305"/>
                  </a:lnTo>
                  <a:lnTo>
                    <a:pt x="43" y="323"/>
                  </a:lnTo>
                  <a:lnTo>
                    <a:pt x="33" y="342"/>
                  </a:lnTo>
                  <a:lnTo>
                    <a:pt x="22" y="359"/>
                  </a:lnTo>
                  <a:lnTo>
                    <a:pt x="14" y="378"/>
                  </a:lnTo>
                  <a:lnTo>
                    <a:pt x="9" y="388"/>
                  </a:lnTo>
                  <a:lnTo>
                    <a:pt x="6" y="398"/>
                  </a:lnTo>
                  <a:lnTo>
                    <a:pt x="2" y="408"/>
                  </a:lnTo>
                  <a:lnTo>
                    <a:pt x="0" y="417"/>
                  </a:lnTo>
                  <a:lnTo>
                    <a:pt x="0" y="29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8"/>
            <p:cNvSpPr>
              <a:spLocks/>
            </p:cNvSpPr>
            <p:nvPr/>
          </p:nvSpPr>
          <p:spPr bwMode="auto">
            <a:xfrm>
              <a:off x="6459538" y="3200400"/>
              <a:ext cx="663575" cy="1325563"/>
            </a:xfrm>
            <a:custGeom>
              <a:avLst/>
              <a:gdLst>
                <a:gd name="T0" fmla="*/ 2147483647 w 1670"/>
                <a:gd name="T1" fmla="*/ 2147483647 h 3342"/>
                <a:gd name="T2" fmla="*/ 2147483647 w 1670"/>
                <a:gd name="T3" fmla="*/ 2147483647 h 3342"/>
                <a:gd name="T4" fmla="*/ 2147483647 w 1670"/>
                <a:gd name="T5" fmla="*/ 2147483647 h 3342"/>
                <a:gd name="T6" fmla="*/ 2147483647 w 1670"/>
                <a:gd name="T7" fmla="*/ 2147483647 h 3342"/>
                <a:gd name="T8" fmla="*/ 2147483647 w 1670"/>
                <a:gd name="T9" fmla="*/ 2147483647 h 3342"/>
                <a:gd name="T10" fmla="*/ 2147483647 w 1670"/>
                <a:gd name="T11" fmla="*/ 2147483647 h 3342"/>
                <a:gd name="T12" fmla="*/ 2147483647 w 1670"/>
                <a:gd name="T13" fmla="*/ 2147483647 h 3342"/>
                <a:gd name="T14" fmla="*/ 2147483647 w 1670"/>
                <a:gd name="T15" fmla="*/ 2147483647 h 3342"/>
                <a:gd name="T16" fmla="*/ 2147483647 w 1670"/>
                <a:gd name="T17" fmla="*/ 2147483647 h 3342"/>
                <a:gd name="T18" fmla="*/ 2147483647 w 1670"/>
                <a:gd name="T19" fmla="*/ 2147483647 h 3342"/>
                <a:gd name="T20" fmla="*/ 2147483647 w 1670"/>
                <a:gd name="T21" fmla="*/ 2147483647 h 3342"/>
                <a:gd name="T22" fmla="*/ 2147483647 w 1670"/>
                <a:gd name="T23" fmla="*/ 2147483647 h 3342"/>
                <a:gd name="T24" fmla="*/ 2147483647 w 1670"/>
                <a:gd name="T25" fmla="*/ 2147483647 h 3342"/>
                <a:gd name="T26" fmla="*/ 2147483647 w 1670"/>
                <a:gd name="T27" fmla="*/ 2147483647 h 3342"/>
                <a:gd name="T28" fmla="*/ 2147483647 w 1670"/>
                <a:gd name="T29" fmla="*/ 2147483647 h 3342"/>
                <a:gd name="T30" fmla="*/ 2147483647 w 1670"/>
                <a:gd name="T31" fmla="*/ 2147483647 h 3342"/>
                <a:gd name="T32" fmla="*/ 2147483647 w 1670"/>
                <a:gd name="T33" fmla="*/ 2147483647 h 3342"/>
                <a:gd name="T34" fmla="*/ 2147483647 w 1670"/>
                <a:gd name="T35" fmla="*/ 2147483647 h 3342"/>
                <a:gd name="T36" fmla="*/ 2147483647 w 1670"/>
                <a:gd name="T37" fmla="*/ 2147483647 h 3342"/>
                <a:gd name="T38" fmla="*/ 2147483647 w 1670"/>
                <a:gd name="T39" fmla="*/ 2147483647 h 3342"/>
                <a:gd name="T40" fmla="*/ 2147483647 w 1670"/>
                <a:gd name="T41" fmla="*/ 2147483647 h 3342"/>
                <a:gd name="T42" fmla="*/ 2147483647 w 1670"/>
                <a:gd name="T43" fmla="*/ 2147483647 h 3342"/>
                <a:gd name="T44" fmla="*/ 2147483647 w 1670"/>
                <a:gd name="T45" fmla="*/ 2147483647 h 3342"/>
                <a:gd name="T46" fmla="*/ 2147483647 w 1670"/>
                <a:gd name="T47" fmla="*/ 2147483647 h 3342"/>
                <a:gd name="T48" fmla="*/ 2147483647 w 1670"/>
                <a:gd name="T49" fmla="*/ 2147483647 h 3342"/>
                <a:gd name="T50" fmla="*/ 2147483647 w 1670"/>
                <a:gd name="T51" fmla="*/ 2147483647 h 3342"/>
                <a:gd name="T52" fmla="*/ 2147483647 w 1670"/>
                <a:gd name="T53" fmla="*/ 2147483647 h 3342"/>
                <a:gd name="T54" fmla="*/ 2147483647 w 1670"/>
                <a:gd name="T55" fmla="*/ 2147483647 h 3342"/>
                <a:gd name="T56" fmla="*/ 2147483647 w 1670"/>
                <a:gd name="T57" fmla="*/ 2147483647 h 3342"/>
                <a:gd name="T58" fmla="*/ 2147483647 w 1670"/>
                <a:gd name="T59" fmla="*/ 2147483647 h 3342"/>
                <a:gd name="T60" fmla="*/ 2147483647 w 1670"/>
                <a:gd name="T61" fmla="*/ 2147483647 h 3342"/>
                <a:gd name="T62" fmla="*/ 2147483647 w 1670"/>
                <a:gd name="T63" fmla="*/ 2147483647 h 3342"/>
                <a:gd name="T64" fmla="*/ 2147483647 w 1670"/>
                <a:gd name="T65" fmla="*/ 0 h 3342"/>
                <a:gd name="T66" fmla="*/ 2147483647 w 1670"/>
                <a:gd name="T67" fmla="*/ 2147483647 h 3342"/>
                <a:gd name="T68" fmla="*/ 2147483647 w 1670"/>
                <a:gd name="T69" fmla="*/ 2147483647 h 3342"/>
                <a:gd name="T70" fmla="*/ 2147483647 w 1670"/>
                <a:gd name="T71" fmla="*/ 2147483647 h 3342"/>
                <a:gd name="T72" fmla="*/ 2147483647 w 1670"/>
                <a:gd name="T73" fmla="*/ 2147483647 h 3342"/>
                <a:gd name="T74" fmla="*/ 2147483647 w 1670"/>
                <a:gd name="T75" fmla="*/ 2147483647 h 3342"/>
                <a:gd name="T76" fmla="*/ 2147483647 w 1670"/>
                <a:gd name="T77" fmla="*/ 2147483647 h 3342"/>
                <a:gd name="T78" fmla="*/ 2147483647 w 1670"/>
                <a:gd name="T79" fmla="*/ 2147483647 h 3342"/>
                <a:gd name="T80" fmla="*/ 2147483647 w 1670"/>
                <a:gd name="T81" fmla="*/ 2147483647 h 3342"/>
                <a:gd name="T82" fmla="*/ 2147483647 w 1670"/>
                <a:gd name="T83" fmla="*/ 2147483647 h 3342"/>
                <a:gd name="T84" fmla="*/ 2147483647 w 1670"/>
                <a:gd name="T85" fmla="*/ 2147483647 h 3342"/>
                <a:gd name="T86" fmla="*/ 2147483647 w 1670"/>
                <a:gd name="T87" fmla="*/ 2147483647 h 3342"/>
                <a:gd name="T88" fmla="*/ 2147483647 w 1670"/>
                <a:gd name="T89" fmla="*/ 2147483647 h 3342"/>
                <a:gd name="T90" fmla="*/ 0 w 1670"/>
                <a:gd name="T91" fmla="*/ 2147483647 h 33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70" h="3342">
                  <a:moveTo>
                    <a:pt x="0" y="2925"/>
                  </a:moveTo>
                  <a:lnTo>
                    <a:pt x="8" y="2950"/>
                  </a:lnTo>
                  <a:lnTo>
                    <a:pt x="19" y="2974"/>
                  </a:lnTo>
                  <a:lnTo>
                    <a:pt x="32" y="2999"/>
                  </a:lnTo>
                  <a:lnTo>
                    <a:pt x="47" y="3023"/>
                  </a:lnTo>
                  <a:lnTo>
                    <a:pt x="64" y="3047"/>
                  </a:lnTo>
                  <a:lnTo>
                    <a:pt x="81" y="3069"/>
                  </a:lnTo>
                  <a:lnTo>
                    <a:pt x="103" y="3091"/>
                  </a:lnTo>
                  <a:lnTo>
                    <a:pt x="124" y="3112"/>
                  </a:lnTo>
                  <a:lnTo>
                    <a:pt x="148" y="3133"/>
                  </a:lnTo>
                  <a:lnTo>
                    <a:pt x="172" y="3152"/>
                  </a:lnTo>
                  <a:lnTo>
                    <a:pt x="199" y="3171"/>
                  </a:lnTo>
                  <a:lnTo>
                    <a:pt x="227" y="3188"/>
                  </a:lnTo>
                  <a:lnTo>
                    <a:pt x="257" y="3206"/>
                  </a:lnTo>
                  <a:lnTo>
                    <a:pt x="286" y="3222"/>
                  </a:lnTo>
                  <a:lnTo>
                    <a:pt x="318" y="3237"/>
                  </a:lnTo>
                  <a:lnTo>
                    <a:pt x="351" y="3251"/>
                  </a:lnTo>
                  <a:lnTo>
                    <a:pt x="386" y="3265"/>
                  </a:lnTo>
                  <a:lnTo>
                    <a:pt x="420" y="3277"/>
                  </a:lnTo>
                  <a:lnTo>
                    <a:pt x="457" y="3289"/>
                  </a:lnTo>
                  <a:lnTo>
                    <a:pt x="493" y="3300"/>
                  </a:lnTo>
                  <a:lnTo>
                    <a:pt x="531" y="3309"/>
                  </a:lnTo>
                  <a:lnTo>
                    <a:pt x="570" y="3317"/>
                  </a:lnTo>
                  <a:lnTo>
                    <a:pt x="609" y="3324"/>
                  </a:lnTo>
                  <a:lnTo>
                    <a:pt x="650" y="3330"/>
                  </a:lnTo>
                  <a:lnTo>
                    <a:pt x="690" y="3335"/>
                  </a:lnTo>
                  <a:lnTo>
                    <a:pt x="731" y="3339"/>
                  </a:lnTo>
                  <a:lnTo>
                    <a:pt x="773" y="3341"/>
                  </a:lnTo>
                  <a:lnTo>
                    <a:pt x="815" y="3342"/>
                  </a:lnTo>
                  <a:lnTo>
                    <a:pt x="858" y="3342"/>
                  </a:lnTo>
                  <a:lnTo>
                    <a:pt x="901" y="3341"/>
                  </a:lnTo>
                  <a:lnTo>
                    <a:pt x="943" y="3337"/>
                  </a:lnTo>
                  <a:lnTo>
                    <a:pt x="987" y="3334"/>
                  </a:lnTo>
                  <a:lnTo>
                    <a:pt x="1019" y="3330"/>
                  </a:lnTo>
                  <a:lnTo>
                    <a:pt x="1051" y="3326"/>
                  </a:lnTo>
                  <a:lnTo>
                    <a:pt x="1082" y="3320"/>
                  </a:lnTo>
                  <a:lnTo>
                    <a:pt x="1114" y="3314"/>
                  </a:lnTo>
                  <a:lnTo>
                    <a:pt x="1143" y="3308"/>
                  </a:lnTo>
                  <a:lnTo>
                    <a:pt x="1173" y="3300"/>
                  </a:lnTo>
                  <a:lnTo>
                    <a:pt x="1203" y="3292"/>
                  </a:lnTo>
                  <a:lnTo>
                    <a:pt x="1231" y="3283"/>
                  </a:lnTo>
                  <a:lnTo>
                    <a:pt x="1259" y="3274"/>
                  </a:lnTo>
                  <a:lnTo>
                    <a:pt x="1287" y="3264"/>
                  </a:lnTo>
                  <a:lnTo>
                    <a:pt x="1313" y="3253"/>
                  </a:lnTo>
                  <a:lnTo>
                    <a:pt x="1339" y="3243"/>
                  </a:lnTo>
                  <a:lnTo>
                    <a:pt x="1365" y="3231"/>
                  </a:lnTo>
                  <a:lnTo>
                    <a:pt x="1388" y="3219"/>
                  </a:lnTo>
                  <a:lnTo>
                    <a:pt x="1412" y="3206"/>
                  </a:lnTo>
                  <a:lnTo>
                    <a:pt x="1435" y="3193"/>
                  </a:lnTo>
                  <a:lnTo>
                    <a:pt x="1457" y="3179"/>
                  </a:lnTo>
                  <a:lnTo>
                    <a:pt x="1478" y="3165"/>
                  </a:lnTo>
                  <a:lnTo>
                    <a:pt x="1498" y="3151"/>
                  </a:lnTo>
                  <a:lnTo>
                    <a:pt x="1517" y="3135"/>
                  </a:lnTo>
                  <a:lnTo>
                    <a:pt x="1536" y="3120"/>
                  </a:lnTo>
                  <a:lnTo>
                    <a:pt x="1554" y="3105"/>
                  </a:lnTo>
                  <a:lnTo>
                    <a:pt x="1570" y="3088"/>
                  </a:lnTo>
                  <a:lnTo>
                    <a:pt x="1586" y="3071"/>
                  </a:lnTo>
                  <a:lnTo>
                    <a:pt x="1600" y="3054"/>
                  </a:lnTo>
                  <a:lnTo>
                    <a:pt x="1613" y="3036"/>
                  </a:lnTo>
                  <a:lnTo>
                    <a:pt x="1625" y="3018"/>
                  </a:lnTo>
                  <a:lnTo>
                    <a:pt x="1637" y="3000"/>
                  </a:lnTo>
                  <a:lnTo>
                    <a:pt x="1646" y="2982"/>
                  </a:lnTo>
                  <a:lnTo>
                    <a:pt x="1656" y="2963"/>
                  </a:lnTo>
                  <a:lnTo>
                    <a:pt x="1659" y="2953"/>
                  </a:lnTo>
                  <a:lnTo>
                    <a:pt x="1663" y="2944"/>
                  </a:lnTo>
                  <a:lnTo>
                    <a:pt x="1667" y="2934"/>
                  </a:lnTo>
                  <a:lnTo>
                    <a:pt x="1670" y="2925"/>
                  </a:lnTo>
                  <a:lnTo>
                    <a:pt x="1670" y="417"/>
                  </a:lnTo>
                  <a:lnTo>
                    <a:pt x="1661" y="391"/>
                  </a:lnTo>
                  <a:lnTo>
                    <a:pt x="1650" y="366"/>
                  </a:lnTo>
                  <a:lnTo>
                    <a:pt x="1637" y="342"/>
                  </a:lnTo>
                  <a:lnTo>
                    <a:pt x="1623" y="318"/>
                  </a:lnTo>
                  <a:lnTo>
                    <a:pt x="1606" y="295"/>
                  </a:lnTo>
                  <a:lnTo>
                    <a:pt x="1587" y="273"/>
                  </a:lnTo>
                  <a:lnTo>
                    <a:pt x="1567" y="251"/>
                  </a:lnTo>
                  <a:lnTo>
                    <a:pt x="1546" y="229"/>
                  </a:lnTo>
                  <a:lnTo>
                    <a:pt x="1522" y="209"/>
                  </a:lnTo>
                  <a:lnTo>
                    <a:pt x="1497" y="189"/>
                  </a:lnTo>
                  <a:lnTo>
                    <a:pt x="1470" y="171"/>
                  </a:lnTo>
                  <a:lnTo>
                    <a:pt x="1443" y="152"/>
                  </a:lnTo>
                  <a:lnTo>
                    <a:pt x="1413" y="136"/>
                  </a:lnTo>
                  <a:lnTo>
                    <a:pt x="1382" y="119"/>
                  </a:lnTo>
                  <a:lnTo>
                    <a:pt x="1350" y="104"/>
                  </a:lnTo>
                  <a:lnTo>
                    <a:pt x="1317" y="90"/>
                  </a:lnTo>
                  <a:lnTo>
                    <a:pt x="1284" y="77"/>
                  </a:lnTo>
                  <a:lnTo>
                    <a:pt x="1249" y="64"/>
                  </a:lnTo>
                  <a:lnTo>
                    <a:pt x="1213" y="53"/>
                  </a:lnTo>
                  <a:lnTo>
                    <a:pt x="1175" y="42"/>
                  </a:lnTo>
                  <a:lnTo>
                    <a:pt x="1137" y="33"/>
                  </a:lnTo>
                  <a:lnTo>
                    <a:pt x="1100" y="25"/>
                  </a:lnTo>
                  <a:lnTo>
                    <a:pt x="1059" y="18"/>
                  </a:lnTo>
                  <a:lnTo>
                    <a:pt x="1020" y="12"/>
                  </a:lnTo>
                  <a:lnTo>
                    <a:pt x="979" y="7"/>
                  </a:lnTo>
                  <a:lnTo>
                    <a:pt x="938" y="3"/>
                  </a:lnTo>
                  <a:lnTo>
                    <a:pt x="896" y="1"/>
                  </a:lnTo>
                  <a:lnTo>
                    <a:pt x="854" y="0"/>
                  </a:lnTo>
                  <a:lnTo>
                    <a:pt x="812" y="0"/>
                  </a:lnTo>
                  <a:lnTo>
                    <a:pt x="769" y="1"/>
                  </a:lnTo>
                  <a:lnTo>
                    <a:pt x="725" y="3"/>
                  </a:lnTo>
                  <a:lnTo>
                    <a:pt x="683" y="8"/>
                  </a:lnTo>
                  <a:lnTo>
                    <a:pt x="651" y="12"/>
                  </a:lnTo>
                  <a:lnTo>
                    <a:pt x="619" y="16"/>
                  </a:lnTo>
                  <a:lnTo>
                    <a:pt x="587" y="21"/>
                  </a:lnTo>
                  <a:lnTo>
                    <a:pt x="556" y="27"/>
                  </a:lnTo>
                  <a:lnTo>
                    <a:pt x="525" y="34"/>
                  </a:lnTo>
                  <a:lnTo>
                    <a:pt x="496" y="41"/>
                  </a:lnTo>
                  <a:lnTo>
                    <a:pt x="466" y="50"/>
                  </a:lnTo>
                  <a:lnTo>
                    <a:pt x="438" y="58"/>
                  </a:lnTo>
                  <a:lnTo>
                    <a:pt x="410" y="67"/>
                  </a:lnTo>
                  <a:lnTo>
                    <a:pt x="383" y="78"/>
                  </a:lnTo>
                  <a:lnTo>
                    <a:pt x="356" y="87"/>
                  </a:lnTo>
                  <a:lnTo>
                    <a:pt x="330" y="99"/>
                  </a:lnTo>
                  <a:lnTo>
                    <a:pt x="305" y="110"/>
                  </a:lnTo>
                  <a:lnTo>
                    <a:pt x="280" y="123"/>
                  </a:lnTo>
                  <a:lnTo>
                    <a:pt x="257" y="135"/>
                  </a:lnTo>
                  <a:lnTo>
                    <a:pt x="234" y="149"/>
                  </a:lnTo>
                  <a:lnTo>
                    <a:pt x="213" y="162"/>
                  </a:lnTo>
                  <a:lnTo>
                    <a:pt x="191" y="176"/>
                  </a:lnTo>
                  <a:lnTo>
                    <a:pt x="171" y="190"/>
                  </a:lnTo>
                  <a:lnTo>
                    <a:pt x="151" y="206"/>
                  </a:lnTo>
                  <a:lnTo>
                    <a:pt x="133" y="221"/>
                  </a:lnTo>
                  <a:lnTo>
                    <a:pt x="116" y="238"/>
                  </a:lnTo>
                  <a:lnTo>
                    <a:pt x="99" y="254"/>
                  </a:lnTo>
                  <a:lnTo>
                    <a:pt x="84" y="271"/>
                  </a:lnTo>
                  <a:lnTo>
                    <a:pt x="69" y="287"/>
                  </a:lnTo>
                  <a:lnTo>
                    <a:pt x="55" y="305"/>
                  </a:lnTo>
                  <a:lnTo>
                    <a:pt x="43" y="323"/>
                  </a:lnTo>
                  <a:lnTo>
                    <a:pt x="33" y="342"/>
                  </a:lnTo>
                  <a:lnTo>
                    <a:pt x="22" y="359"/>
                  </a:lnTo>
                  <a:lnTo>
                    <a:pt x="14" y="378"/>
                  </a:lnTo>
                  <a:lnTo>
                    <a:pt x="9" y="388"/>
                  </a:lnTo>
                  <a:lnTo>
                    <a:pt x="6" y="398"/>
                  </a:lnTo>
                  <a:lnTo>
                    <a:pt x="2" y="408"/>
                  </a:lnTo>
                  <a:lnTo>
                    <a:pt x="0" y="417"/>
                  </a:lnTo>
                  <a:lnTo>
                    <a:pt x="0" y="292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 name="Rectangle 9"/>
            <p:cNvSpPr>
              <a:spLocks noChangeArrowheads="1"/>
            </p:cNvSpPr>
            <p:nvPr/>
          </p:nvSpPr>
          <p:spPr bwMode="auto">
            <a:xfrm>
              <a:off x="6459538" y="3492500"/>
              <a:ext cx="663575" cy="701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400">
                <a:solidFill>
                  <a:srgbClr val="000000"/>
                </a:solidFill>
                <a:latin typeface="Calibri" pitchFamily="34" charset="0"/>
              </a:endParaRPr>
            </a:p>
          </p:txBody>
        </p:sp>
        <p:sp>
          <p:nvSpPr>
            <p:cNvPr id="2063" name="Line 20"/>
            <p:cNvSpPr>
              <a:spLocks noChangeShapeType="1"/>
            </p:cNvSpPr>
            <p:nvPr/>
          </p:nvSpPr>
          <p:spPr bwMode="auto">
            <a:xfrm flipH="1" flipV="1">
              <a:off x="6459538" y="3492500"/>
              <a:ext cx="663575" cy="7016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4" name="Line 21"/>
            <p:cNvSpPr>
              <a:spLocks noChangeShapeType="1"/>
            </p:cNvSpPr>
            <p:nvPr/>
          </p:nvSpPr>
          <p:spPr bwMode="auto">
            <a:xfrm flipV="1">
              <a:off x="6459538" y="3492500"/>
              <a:ext cx="663575" cy="7016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5" name="Rectangle 12"/>
            <p:cNvSpPr>
              <a:spLocks noChangeArrowheads="1"/>
            </p:cNvSpPr>
            <p:nvPr/>
          </p:nvSpPr>
          <p:spPr bwMode="auto">
            <a:xfrm>
              <a:off x="6459538" y="3492500"/>
              <a:ext cx="663575" cy="7016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400">
                <a:solidFill>
                  <a:srgbClr val="000000"/>
                </a:solidFill>
                <a:latin typeface="Calibri" pitchFamily="34" charset="0"/>
              </a:endParaRPr>
            </a:p>
          </p:txBody>
        </p:sp>
        <p:sp>
          <p:nvSpPr>
            <p:cNvPr id="2066" name="Rectangle 13"/>
            <p:cNvSpPr>
              <a:spLocks noChangeArrowheads="1"/>
            </p:cNvSpPr>
            <p:nvPr/>
          </p:nvSpPr>
          <p:spPr bwMode="auto">
            <a:xfrm>
              <a:off x="6791325" y="3119439"/>
              <a:ext cx="30396" cy="12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
                  <a:solidFill>
                    <a:srgbClr val="000000"/>
                  </a:solidFill>
                  <a:latin typeface="Arial" charset="0"/>
                </a:rPr>
                <a:t> </a:t>
              </a:r>
              <a:endParaRPr lang="en-US" altLang="en-US" sz="400">
                <a:solidFill>
                  <a:srgbClr val="000000"/>
                </a:solidFill>
                <a:latin typeface="Calibri" pitchFamily="34" charset="0"/>
              </a:endParaRPr>
            </a:p>
          </p:txBody>
        </p:sp>
        <p:sp>
          <p:nvSpPr>
            <p:cNvPr id="2067" name="Freeform 14"/>
            <p:cNvSpPr>
              <a:spLocks/>
            </p:cNvSpPr>
            <p:nvPr/>
          </p:nvSpPr>
          <p:spPr bwMode="auto">
            <a:xfrm>
              <a:off x="4246563" y="2020888"/>
              <a:ext cx="450850" cy="450850"/>
            </a:xfrm>
            <a:custGeom>
              <a:avLst/>
              <a:gdLst>
                <a:gd name="T0" fmla="*/ 2147483647 w 1138"/>
                <a:gd name="T1" fmla="*/ 2147483647 h 1138"/>
                <a:gd name="T2" fmla="*/ 2147483647 w 1138"/>
                <a:gd name="T3" fmla="*/ 2147483647 h 1138"/>
                <a:gd name="T4" fmla="*/ 2147483647 w 1138"/>
                <a:gd name="T5" fmla="*/ 2147483647 h 1138"/>
                <a:gd name="T6" fmla="*/ 2147483647 w 1138"/>
                <a:gd name="T7" fmla="*/ 2147483647 h 1138"/>
                <a:gd name="T8" fmla="*/ 2147483647 w 1138"/>
                <a:gd name="T9" fmla="*/ 2147483647 h 1138"/>
                <a:gd name="T10" fmla="*/ 2147483647 w 1138"/>
                <a:gd name="T11" fmla="*/ 2147483647 h 1138"/>
                <a:gd name="T12" fmla="*/ 2147483647 w 1138"/>
                <a:gd name="T13" fmla="*/ 2147483647 h 1138"/>
                <a:gd name="T14" fmla="*/ 2147483647 w 1138"/>
                <a:gd name="T15" fmla="*/ 2147483647 h 1138"/>
                <a:gd name="T16" fmla="*/ 2147483647 w 1138"/>
                <a:gd name="T17" fmla="*/ 2147483647 h 1138"/>
                <a:gd name="T18" fmla="*/ 2147483647 w 1138"/>
                <a:gd name="T19" fmla="*/ 2147483647 h 1138"/>
                <a:gd name="T20" fmla="*/ 2147483647 w 1138"/>
                <a:gd name="T21" fmla="*/ 2147483647 h 1138"/>
                <a:gd name="T22" fmla="*/ 2147483647 w 1138"/>
                <a:gd name="T23" fmla="*/ 2147483647 h 1138"/>
                <a:gd name="T24" fmla="*/ 2147483647 w 1138"/>
                <a:gd name="T25" fmla="*/ 2147483647 h 1138"/>
                <a:gd name="T26" fmla="*/ 2147483647 w 1138"/>
                <a:gd name="T27" fmla="*/ 2147483647 h 1138"/>
                <a:gd name="T28" fmla="*/ 2147483647 w 1138"/>
                <a:gd name="T29" fmla="*/ 2147483647 h 1138"/>
                <a:gd name="T30" fmla="*/ 2147483647 w 1138"/>
                <a:gd name="T31" fmla="*/ 2147483647 h 1138"/>
                <a:gd name="T32" fmla="*/ 2147483647 w 1138"/>
                <a:gd name="T33" fmla="*/ 2147483647 h 1138"/>
                <a:gd name="T34" fmla="*/ 2147483647 w 1138"/>
                <a:gd name="T35" fmla="*/ 2147483647 h 1138"/>
                <a:gd name="T36" fmla="*/ 2147483647 w 1138"/>
                <a:gd name="T37" fmla="*/ 2147483647 h 1138"/>
                <a:gd name="T38" fmla="*/ 2147483647 w 1138"/>
                <a:gd name="T39" fmla="*/ 2147483647 h 1138"/>
                <a:gd name="T40" fmla="*/ 2147483647 w 1138"/>
                <a:gd name="T41" fmla="*/ 2147483647 h 1138"/>
                <a:gd name="T42" fmla="*/ 2147483647 w 1138"/>
                <a:gd name="T43" fmla="*/ 2147483647 h 1138"/>
                <a:gd name="T44" fmla="*/ 2147483647 w 1138"/>
                <a:gd name="T45" fmla="*/ 2147483647 h 1138"/>
                <a:gd name="T46" fmla="*/ 2147483647 w 1138"/>
                <a:gd name="T47" fmla="*/ 2147483647 h 1138"/>
                <a:gd name="T48" fmla="*/ 2147483647 w 1138"/>
                <a:gd name="T49" fmla="*/ 2147483647 h 1138"/>
                <a:gd name="T50" fmla="*/ 2147483647 w 1138"/>
                <a:gd name="T51" fmla="*/ 2147483647 h 1138"/>
                <a:gd name="T52" fmla="*/ 2147483647 w 1138"/>
                <a:gd name="T53" fmla="*/ 2147483647 h 1138"/>
                <a:gd name="T54" fmla="*/ 2147483647 w 1138"/>
                <a:gd name="T55" fmla="*/ 2147483647 h 1138"/>
                <a:gd name="T56" fmla="*/ 2147483647 w 1138"/>
                <a:gd name="T57" fmla="*/ 2147483647 h 1138"/>
                <a:gd name="T58" fmla="*/ 2147483647 w 1138"/>
                <a:gd name="T59" fmla="*/ 2147483647 h 1138"/>
                <a:gd name="T60" fmla="*/ 2147483647 w 1138"/>
                <a:gd name="T61" fmla="*/ 2147483647 h 1138"/>
                <a:gd name="T62" fmla="*/ 2147483647 w 1138"/>
                <a:gd name="T63" fmla="*/ 2147483647 h 1138"/>
                <a:gd name="T64" fmla="*/ 2147483647 w 1138"/>
                <a:gd name="T65" fmla="*/ 2147483647 h 1138"/>
                <a:gd name="T66" fmla="*/ 2147483647 w 1138"/>
                <a:gd name="T67" fmla="*/ 2147483647 h 1138"/>
                <a:gd name="T68" fmla="*/ 2147483647 w 1138"/>
                <a:gd name="T69" fmla="*/ 2147483647 h 1138"/>
                <a:gd name="T70" fmla="*/ 2147483647 w 1138"/>
                <a:gd name="T71" fmla="*/ 2147483647 h 1138"/>
                <a:gd name="T72" fmla="*/ 2147483647 w 1138"/>
                <a:gd name="T73" fmla="*/ 2147483647 h 1138"/>
                <a:gd name="T74" fmla="*/ 0 w 1138"/>
                <a:gd name="T75" fmla="*/ 2147483647 h 1138"/>
                <a:gd name="T76" fmla="*/ 2147483647 w 1138"/>
                <a:gd name="T77" fmla="*/ 2147483647 h 1138"/>
                <a:gd name="T78" fmla="*/ 2147483647 w 1138"/>
                <a:gd name="T79" fmla="*/ 2147483647 h 1138"/>
                <a:gd name="T80" fmla="*/ 2147483647 w 1138"/>
                <a:gd name="T81" fmla="*/ 2147483647 h 1138"/>
                <a:gd name="T82" fmla="*/ 2147483647 w 1138"/>
                <a:gd name="T83" fmla="*/ 2147483647 h 1138"/>
                <a:gd name="T84" fmla="*/ 2147483647 w 1138"/>
                <a:gd name="T85" fmla="*/ 2147483647 h 1138"/>
                <a:gd name="T86" fmla="*/ 2147483647 w 1138"/>
                <a:gd name="T87" fmla="*/ 2147483647 h 1138"/>
                <a:gd name="T88" fmla="*/ 2147483647 w 1138"/>
                <a:gd name="T89" fmla="*/ 2147483647 h 1138"/>
                <a:gd name="T90" fmla="*/ 2147483647 w 1138"/>
                <a:gd name="T91" fmla="*/ 2147483647 h 1138"/>
                <a:gd name="T92" fmla="*/ 2147483647 w 1138"/>
                <a:gd name="T93" fmla="*/ 2147483647 h 1138"/>
                <a:gd name="T94" fmla="*/ 2147483647 w 1138"/>
                <a:gd name="T95" fmla="*/ 2147483647 h 1138"/>
                <a:gd name="T96" fmla="*/ 2147483647 w 1138"/>
                <a:gd name="T97" fmla="*/ 2147483647 h 1138"/>
                <a:gd name="T98" fmla="*/ 2147483647 w 1138"/>
                <a:gd name="T99" fmla="*/ 2147483647 h 1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8" h="1138">
                  <a:moveTo>
                    <a:pt x="570" y="0"/>
                  </a:moveTo>
                  <a:lnTo>
                    <a:pt x="584" y="0"/>
                  </a:lnTo>
                  <a:lnTo>
                    <a:pt x="599" y="1"/>
                  </a:lnTo>
                  <a:lnTo>
                    <a:pt x="614" y="2"/>
                  </a:lnTo>
                  <a:lnTo>
                    <a:pt x="628" y="3"/>
                  </a:lnTo>
                  <a:lnTo>
                    <a:pt x="642" y="5"/>
                  </a:lnTo>
                  <a:lnTo>
                    <a:pt x="656" y="7"/>
                  </a:lnTo>
                  <a:lnTo>
                    <a:pt x="670" y="9"/>
                  </a:lnTo>
                  <a:lnTo>
                    <a:pt x="685" y="12"/>
                  </a:lnTo>
                  <a:lnTo>
                    <a:pt x="698" y="15"/>
                  </a:lnTo>
                  <a:lnTo>
                    <a:pt x="712" y="18"/>
                  </a:lnTo>
                  <a:lnTo>
                    <a:pt x="725" y="22"/>
                  </a:lnTo>
                  <a:lnTo>
                    <a:pt x="739" y="26"/>
                  </a:lnTo>
                  <a:lnTo>
                    <a:pt x="752" y="31"/>
                  </a:lnTo>
                  <a:lnTo>
                    <a:pt x="765" y="34"/>
                  </a:lnTo>
                  <a:lnTo>
                    <a:pt x="778" y="40"/>
                  </a:lnTo>
                  <a:lnTo>
                    <a:pt x="791" y="45"/>
                  </a:lnTo>
                  <a:lnTo>
                    <a:pt x="804" y="51"/>
                  </a:lnTo>
                  <a:lnTo>
                    <a:pt x="816" y="57"/>
                  </a:lnTo>
                  <a:lnTo>
                    <a:pt x="841" y="68"/>
                  </a:lnTo>
                  <a:lnTo>
                    <a:pt x="865" y="83"/>
                  </a:lnTo>
                  <a:lnTo>
                    <a:pt x="887" y="97"/>
                  </a:lnTo>
                  <a:lnTo>
                    <a:pt x="910" y="113"/>
                  </a:lnTo>
                  <a:lnTo>
                    <a:pt x="931" y="130"/>
                  </a:lnTo>
                  <a:lnTo>
                    <a:pt x="952" y="148"/>
                  </a:lnTo>
                  <a:lnTo>
                    <a:pt x="972" y="166"/>
                  </a:lnTo>
                  <a:lnTo>
                    <a:pt x="990" y="187"/>
                  </a:lnTo>
                  <a:lnTo>
                    <a:pt x="1009" y="207"/>
                  </a:lnTo>
                  <a:lnTo>
                    <a:pt x="1026" y="229"/>
                  </a:lnTo>
                  <a:lnTo>
                    <a:pt x="1041" y="250"/>
                  </a:lnTo>
                  <a:lnTo>
                    <a:pt x="1056" y="274"/>
                  </a:lnTo>
                  <a:lnTo>
                    <a:pt x="1069" y="298"/>
                  </a:lnTo>
                  <a:lnTo>
                    <a:pt x="1083" y="323"/>
                  </a:lnTo>
                  <a:lnTo>
                    <a:pt x="1088" y="334"/>
                  </a:lnTo>
                  <a:lnTo>
                    <a:pt x="1093" y="347"/>
                  </a:lnTo>
                  <a:lnTo>
                    <a:pt x="1099" y="360"/>
                  </a:lnTo>
                  <a:lnTo>
                    <a:pt x="1104" y="373"/>
                  </a:lnTo>
                  <a:lnTo>
                    <a:pt x="1109" y="386"/>
                  </a:lnTo>
                  <a:lnTo>
                    <a:pt x="1113" y="399"/>
                  </a:lnTo>
                  <a:lnTo>
                    <a:pt x="1117" y="414"/>
                  </a:lnTo>
                  <a:lnTo>
                    <a:pt x="1120" y="427"/>
                  </a:lnTo>
                  <a:lnTo>
                    <a:pt x="1124" y="441"/>
                  </a:lnTo>
                  <a:lnTo>
                    <a:pt x="1126" y="454"/>
                  </a:lnTo>
                  <a:lnTo>
                    <a:pt x="1130" y="468"/>
                  </a:lnTo>
                  <a:lnTo>
                    <a:pt x="1132" y="482"/>
                  </a:lnTo>
                  <a:lnTo>
                    <a:pt x="1133" y="496"/>
                  </a:lnTo>
                  <a:lnTo>
                    <a:pt x="1136" y="511"/>
                  </a:lnTo>
                  <a:lnTo>
                    <a:pt x="1137" y="525"/>
                  </a:lnTo>
                  <a:lnTo>
                    <a:pt x="1137" y="540"/>
                  </a:lnTo>
                  <a:lnTo>
                    <a:pt x="1138" y="554"/>
                  </a:lnTo>
                  <a:lnTo>
                    <a:pt x="1138" y="568"/>
                  </a:lnTo>
                  <a:lnTo>
                    <a:pt x="1138" y="584"/>
                  </a:lnTo>
                  <a:lnTo>
                    <a:pt x="1138" y="598"/>
                  </a:lnTo>
                  <a:lnTo>
                    <a:pt x="1137" y="613"/>
                  </a:lnTo>
                  <a:lnTo>
                    <a:pt x="1136" y="628"/>
                  </a:lnTo>
                  <a:lnTo>
                    <a:pt x="1133" y="642"/>
                  </a:lnTo>
                  <a:lnTo>
                    <a:pt x="1132" y="656"/>
                  </a:lnTo>
                  <a:lnTo>
                    <a:pt x="1130" y="670"/>
                  </a:lnTo>
                  <a:lnTo>
                    <a:pt x="1127" y="683"/>
                  </a:lnTo>
                  <a:lnTo>
                    <a:pt x="1124" y="697"/>
                  </a:lnTo>
                  <a:lnTo>
                    <a:pt x="1120" y="711"/>
                  </a:lnTo>
                  <a:lnTo>
                    <a:pt x="1117" y="724"/>
                  </a:lnTo>
                  <a:lnTo>
                    <a:pt x="1113" y="739"/>
                  </a:lnTo>
                  <a:lnTo>
                    <a:pt x="1109" y="752"/>
                  </a:lnTo>
                  <a:lnTo>
                    <a:pt x="1104" y="765"/>
                  </a:lnTo>
                  <a:lnTo>
                    <a:pt x="1099" y="778"/>
                  </a:lnTo>
                  <a:lnTo>
                    <a:pt x="1094" y="791"/>
                  </a:lnTo>
                  <a:lnTo>
                    <a:pt x="1088" y="804"/>
                  </a:lnTo>
                  <a:lnTo>
                    <a:pt x="1083" y="816"/>
                  </a:lnTo>
                  <a:lnTo>
                    <a:pt x="1069" y="840"/>
                  </a:lnTo>
                  <a:lnTo>
                    <a:pt x="1056" y="864"/>
                  </a:lnTo>
                  <a:lnTo>
                    <a:pt x="1041" y="888"/>
                  </a:lnTo>
                  <a:lnTo>
                    <a:pt x="1026" y="909"/>
                  </a:lnTo>
                  <a:lnTo>
                    <a:pt x="1009" y="931"/>
                  </a:lnTo>
                  <a:lnTo>
                    <a:pt x="990" y="951"/>
                  </a:lnTo>
                  <a:lnTo>
                    <a:pt x="972" y="972"/>
                  </a:lnTo>
                  <a:lnTo>
                    <a:pt x="952" y="990"/>
                  </a:lnTo>
                  <a:lnTo>
                    <a:pt x="931" y="1008"/>
                  </a:lnTo>
                  <a:lnTo>
                    <a:pt x="910" y="1025"/>
                  </a:lnTo>
                  <a:lnTo>
                    <a:pt x="887" y="1041"/>
                  </a:lnTo>
                  <a:lnTo>
                    <a:pt x="865" y="1056"/>
                  </a:lnTo>
                  <a:lnTo>
                    <a:pt x="841" y="1070"/>
                  </a:lnTo>
                  <a:lnTo>
                    <a:pt x="816" y="1082"/>
                  </a:lnTo>
                  <a:lnTo>
                    <a:pt x="804" y="1087"/>
                  </a:lnTo>
                  <a:lnTo>
                    <a:pt x="791" y="1093"/>
                  </a:lnTo>
                  <a:lnTo>
                    <a:pt x="778" y="1098"/>
                  </a:lnTo>
                  <a:lnTo>
                    <a:pt x="765" y="1104"/>
                  </a:lnTo>
                  <a:lnTo>
                    <a:pt x="752" y="1108"/>
                  </a:lnTo>
                  <a:lnTo>
                    <a:pt x="739" y="1112"/>
                  </a:lnTo>
                  <a:lnTo>
                    <a:pt x="725" y="1116"/>
                  </a:lnTo>
                  <a:lnTo>
                    <a:pt x="712" y="1121"/>
                  </a:lnTo>
                  <a:lnTo>
                    <a:pt x="698" y="1123"/>
                  </a:lnTo>
                  <a:lnTo>
                    <a:pt x="685" y="1126"/>
                  </a:lnTo>
                  <a:lnTo>
                    <a:pt x="670" y="1129"/>
                  </a:lnTo>
                  <a:lnTo>
                    <a:pt x="656" y="1131"/>
                  </a:lnTo>
                  <a:lnTo>
                    <a:pt x="642" y="1134"/>
                  </a:lnTo>
                  <a:lnTo>
                    <a:pt x="628" y="1135"/>
                  </a:lnTo>
                  <a:lnTo>
                    <a:pt x="614" y="1136"/>
                  </a:lnTo>
                  <a:lnTo>
                    <a:pt x="598" y="1137"/>
                  </a:lnTo>
                  <a:lnTo>
                    <a:pt x="584" y="1138"/>
                  </a:lnTo>
                  <a:lnTo>
                    <a:pt x="570" y="1138"/>
                  </a:lnTo>
                  <a:lnTo>
                    <a:pt x="554" y="1138"/>
                  </a:lnTo>
                  <a:lnTo>
                    <a:pt x="540" y="1137"/>
                  </a:lnTo>
                  <a:lnTo>
                    <a:pt x="526" y="1136"/>
                  </a:lnTo>
                  <a:lnTo>
                    <a:pt x="512" y="1135"/>
                  </a:lnTo>
                  <a:lnTo>
                    <a:pt x="498" y="1134"/>
                  </a:lnTo>
                  <a:lnTo>
                    <a:pt x="483" y="1131"/>
                  </a:lnTo>
                  <a:lnTo>
                    <a:pt x="469" y="1129"/>
                  </a:lnTo>
                  <a:lnTo>
                    <a:pt x="455" y="1126"/>
                  </a:lnTo>
                  <a:lnTo>
                    <a:pt x="441" y="1123"/>
                  </a:lnTo>
                  <a:lnTo>
                    <a:pt x="428" y="1121"/>
                  </a:lnTo>
                  <a:lnTo>
                    <a:pt x="414" y="1117"/>
                  </a:lnTo>
                  <a:lnTo>
                    <a:pt x="401" y="1112"/>
                  </a:lnTo>
                  <a:lnTo>
                    <a:pt x="388" y="1108"/>
                  </a:lnTo>
                  <a:lnTo>
                    <a:pt x="375" y="1104"/>
                  </a:lnTo>
                  <a:lnTo>
                    <a:pt x="361" y="1098"/>
                  </a:lnTo>
                  <a:lnTo>
                    <a:pt x="348" y="1093"/>
                  </a:lnTo>
                  <a:lnTo>
                    <a:pt x="335" y="1087"/>
                  </a:lnTo>
                  <a:lnTo>
                    <a:pt x="324" y="1082"/>
                  </a:lnTo>
                  <a:lnTo>
                    <a:pt x="299" y="1070"/>
                  </a:lnTo>
                  <a:lnTo>
                    <a:pt x="275" y="1056"/>
                  </a:lnTo>
                  <a:lnTo>
                    <a:pt x="251" y="1041"/>
                  </a:lnTo>
                  <a:lnTo>
                    <a:pt x="229" y="1025"/>
                  </a:lnTo>
                  <a:lnTo>
                    <a:pt x="208" y="1008"/>
                  </a:lnTo>
                  <a:lnTo>
                    <a:pt x="187" y="990"/>
                  </a:lnTo>
                  <a:lnTo>
                    <a:pt x="167" y="972"/>
                  </a:lnTo>
                  <a:lnTo>
                    <a:pt x="148" y="951"/>
                  </a:lnTo>
                  <a:lnTo>
                    <a:pt x="131" y="931"/>
                  </a:lnTo>
                  <a:lnTo>
                    <a:pt x="114" y="909"/>
                  </a:lnTo>
                  <a:lnTo>
                    <a:pt x="99" y="888"/>
                  </a:lnTo>
                  <a:lnTo>
                    <a:pt x="83" y="864"/>
                  </a:lnTo>
                  <a:lnTo>
                    <a:pt x="69" y="840"/>
                  </a:lnTo>
                  <a:lnTo>
                    <a:pt x="57" y="816"/>
                  </a:lnTo>
                  <a:lnTo>
                    <a:pt x="51" y="804"/>
                  </a:lnTo>
                  <a:lnTo>
                    <a:pt x="45" y="791"/>
                  </a:lnTo>
                  <a:lnTo>
                    <a:pt x="41" y="778"/>
                  </a:lnTo>
                  <a:lnTo>
                    <a:pt x="36" y="765"/>
                  </a:lnTo>
                  <a:lnTo>
                    <a:pt x="31" y="752"/>
                  </a:lnTo>
                  <a:lnTo>
                    <a:pt x="26" y="739"/>
                  </a:lnTo>
                  <a:lnTo>
                    <a:pt x="23" y="724"/>
                  </a:lnTo>
                  <a:lnTo>
                    <a:pt x="19" y="711"/>
                  </a:lnTo>
                  <a:lnTo>
                    <a:pt x="16" y="697"/>
                  </a:lnTo>
                  <a:lnTo>
                    <a:pt x="12" y="683"/>
                  </a:lnTo>
                  <a:lnTo>
                    <a:pt x="10" y="670"/>
                  </a:lnTo>
                  <a:lnTo>
                    <a:pt x="8" y="656"/>
                  </a:lnTo>
                  <a:lnTo>
                    <a:pt x="5" y="642"/>
                  </a:lnTo>
                  <a:lnTo>
                    <a:pt x="4" y="628"/>
                  </a:lnTo>
                  <a:lnTo>
                    <a:pt x="3" y="612"/>
                  </a:lnTo>
                  <a:lnTo>
                    <a:pt x="2" y="598"/>
                  </a:lnTo>
                  <a:lnTo>
                    <a:pt x="2" y="584"/>
                  </a:lnTo>
                  <a:lnTo>
                    <a:pt x="0" y="568"/>
                  </a:lnTo>
                  <a:lnTo>
                    <a:pt x="2" y="554"/>
                  </a:lnTo>
                  <a:lnTo>
                    <a:pt x="2" y="540"/>
                  </a:lnTo>
                  <a:lnTo>
                    <a:pt x="3" y="525"/>
                  </a:lnTo>
                  <a:lnTo>
                    <a:pt x="4" y="511"/>
                  </a:lnTo>
                  <a:lnTo>
                    <a:pt x="5" y="496"/>
                  </a:lnTo>
                  <a:lnTo>
                    <a:pt x="8" y="482"/>
                  </a:lnTo>
                  <a:lnTo>
                    <a:pt x="10" y="468"/>
                  </a:lnTo>
                  <a:lnTo>
                    <a:pt x="12" y="455"/>
                  </a:lnTo>
                  <a:lnTo>
                    <a:pt x="16" y="441"/>
                  </a:lnTo>
                  <a:lnTo>
                    <a:pt x="19" y="427"/>
                  </a:lnTo>
                  <a:lnTo>
                    <a:pt x="23" y="414"/>
                  </a:lnTo>
                  <a:lnTo>
                    <a:pt x="26" y="399"/>
                  </a:lnTo>
                  <a:lnTo>
                    <a:pt x="31" y="386"/>
                  </a:lnTo>
                  <a:lnTo>
                    <a:pt x="36" y="373"/>
                  </a:lnTo>
                  <a:lnTo>
                    <a:pt x="41" y="360"/>
                  </a:lnTo>
                  <a:lnTo>
                    <a:pt x="45" y="347"/>
                  </a:lnTo>
                  <a:lnTo>
                    <a:pt x="51" y="334"/>
                  </a:lnTo>
                  <a:lnTo>
                    <a:pt x="57" y="323"/>
                  </a:lnTo>
                  <a:lnTo>
                    <a:pt x="69" y="298"/>
                  </a:lnTo>
                  <a:lnTo>
                    <a:pt x="83" y="274"/>
                  </a:lnTo>
                  <a:lnTo>
                    <a:pt x="99" y="250"/>
                  </a:lnTo>
                  <a:lnTo>
                    <a:pt x="114" y="229"/>
                  </a:lnTo>
                  <a:lnTo>
                    <a:pt x="131" y="207"/>
                  </a:lnTo>
                  <a:lnTo>
                    <a:pt x="148" y="187"/>
                  </a:lnTo>
                  <a:lnTo>
                    <a:pt x="167" y="166"/>
                  </a:lnTo>
                  <a:lnTo>
                    <a:pt x="187" y="148"/>
                  </a:lnTo>
                  <a:lnTo>
                    <a:pt x="208" y="130"/>
                  </a:lnTo>
                  <a:lnTo>
                    <a:pt x="229" y="113"/>
                  </a:lnTo>
                  <a:lnTo>
                    <a:pt x="251" y="97"/>
                  </a:lnTo>
                  <a:lnTo>
                    <a:pt x="275" y="83"/>
                  </a:lnTo>
                  <a:lnTo>
                    <a:pt x="299" y="68"/>
                  </a:lnTo>
                  <a:lnTo>
                    <a:pt x="324" y="57"/>
                  </a:lnTo>
                  <a:lnTo>
                    <a:pt x="335" y="51"/>
                  </a:lnTo>
                  <a:lnTo>
                    <a:pt x="348" y="45"/>
                  </a:lnTo>
                  <a:lnTo>
                    <a:pt x="361" y="40"/>
                  </a:lnTo>
                  <a:lnTo>
                    <a:pt x="375" y="34"/>
                  </a:lnTo>
                  <a:lnTo>
                    <a:pt x="388" y="29"/>
                  </a:lnTo>
                  <a:lnTo>
                    <a:pt x="401" y="26"/>
                  </a:lnTo>
                  <a:lnTo>
                    <a:pt x="414" y="21"/>
                  </a:lnTo>
                  <a:lnTo>
                    <a:pt x="428" y="18"/>
                  </a:lnTo>
                  <a:lnTo>
                    <a:pt x="441" y="15"/>
                  </a:lnTo>
                  <a:lnTo>
                    <a:pt x="455" y="12"/>
                  </a:lnTo>
                  <a:lnTo>
                    <a:pt x="469" y="9"/>
                  </a:lnTo>
                  <a:lnTo>
                    <a:pt x="483" y="7"/>
                  </a:lnTo>
                  <a:lnTo>
                    <a:pt x="496" y="5"/>
                  </a:lnTo>
                  <a:lnTo>
                    <a:pt x="512" y="3"/>
                  </a:lnTo>
                  <a:lnTo>
                    <a:pt x="526" y="2"/>
                  </a:lnTo>
                  <a:lnTo>
                    <a:pt x="540" y="1"/>
                  </a:lnTo>
                  <a:lnTo>
                    <a:pt x="554" y="0"/>
                  </a:lnTo>
                  <a:lnTo>
                    <a:pt x="5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15"/>
            <p:cNvSpPr>
              <a:spLocks/>
            </p:cNvSpPr>
            <p:nvPr/>
          </p:nvSpPr>
          <p:spPr bwMode="auto">
            <a:xfrm>
              <a:off x="4359275" y="2020888"/>
              <a:ext cx="225425" cy="450850"/>
            </a:xfrm>
            <a:custGeom>
              <a:avLst/>
              <a:gdLst>
                <a:gd name="T0" fmla="*/ 2147483647 w 568"/>
                <a:gd name="T1" fmla="*/ 0 h 1138"/>
                <a:gd name="T2" fmla="*/ 2147483647 w 568"/>
                <a:gd name="T3" fmla="*/ 2147483647 h 1138"/>
                <a:gd name="T4" fmla="*/ 2147483647 w 568"/>
                <a:gd name="T5" fmla="*/ 2147483647 h 1138"/>
                <a:gd name="T6" fmla="*/ 0 w 568"/>
                <a:gd name="T7" fmla="*/ 2147483647 h 1138"/>
                <a:gd name="T8" fmla="*/ 2147483647 w 568"/>
                <a:gd name="T9" fmla="*/ 2147483647 h 1138"/>
                <a:gd name="T10" fmla="*/ 2147483647 w 568"/>
                <a:gd name="T11" fmla="*/ 2147483647 h 1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8" h="1138">
                  <a:moveTo>
                    <a:pt x="299" y="0"/>
                  </a:moveTo>
                  <a:lnTo>
                    <a:pt x="299" y="143"/>
                  </a:lnTo>
                  <a:lnTo>
                    <a:pt x="568" y="427"/>
                  </a:lnTo>
                  <a:lnTo>
                    <a:pt x="0" y="740"/>
                  </a:lnTo>
                  <a:lnTo>
                    <a:pt x="299" y="996"/>
                  </a:lnTo>
                  <a:lnTo>
                    <a:pt x="299" y="113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9" name="Freeform 16"/>
            <p:cNvSpPr>
              <a:spLocks/>
            </p:cNvSpPr>
            <p:nvPr/>
          </p:nvSpPr>
          <p:spPr bwMode="auto">
            <a:xfrm>
              <a:off x="4246563" y="2020888"/>
              <a:ext cx="450850" cy="450850"/>
            </a:xfrm>
            <a:custGeom>
              <a:avLst/>
              <a:gdLst>
                <a:gd name="T0" fmla="*/ 2147483647 w 1138"/>
                <a:gd name="T1" fmla="*/ 2147483647 h 1138"/>
                <a:gd name="T2" fmla="*/ 2147483647 w 1138"/>
                <a:gd name="T3" fmla="*/ 2147483647 h 1138"/>
                <a:gd name="T4" fmla="*/ 2147483647 w 1138"/>
                <a:gd name="T5" fmla="*/ 2147483647 h 1138"/>
                <a:gd name="T6" fmla="*/ 2147483647 w 1138"/>
                <a:gd name="T7" fmla="*/ 2147483647 h 1138"/>
                <a:gd name="T8" fmla="*/ 2147483647 w 1138"/>
                <a:gd name="T9" fmla="*/ 2147483647 h 1138"/>
                <a:gd name="T10" fmla="*/ 2147483647 w 1138"/>
                <a:gd name="T11" fmla="*/ 2147483647 h 1138"/>
                <a:gd name="T12" fmla="*/ 2147483647 w 1138"/>
                <a:gd name="T13" fmla="*/ 2147483647 h 1138"/>
                <a:gd name="T14" fmla="*/ 2147483647 w 1138"/>
                <a:gd name="T15" fmla="*/ 2147483647 h 1138"/>
                <a:gd name="T16" fmla="*/ 2147483647 w 1138"/>
                <a:gd name="T17" fmla="*/ 2147483647 h 1138"/>
                <a:gd name="T18" fmla="*/ 2147483647 w 1138"/>
                <a:gd name="T19" fmla="*/ 2147483647 h 1138"/>
                <a:gd name="T20" fmla="*/ 2147483647 w 1138"/>
                <a:gd name="T21" fmla="*/ 2147483647 h 1138"/>
                <a:gd name="T22" fmla="*/ 2147483647 w 1138"/>
                <a:gd name="T23" fmla="*/ 2147483647 h 1138"/>
                <a:gd name="T24" fmla="*/ 2147483647 w 1138"/>
                <a:gd name="T25" fmla="*/ 2147483647 h 1138"/>
                <a:gd name="T26" fmla="*/ 2147483647 w 1138"/>
                <a:gd name="T27" fmla="*/ 2147483647 h 1138"/>
                <a:gd name="T28" fmla="*/ 2147483647 w 1138"/>
                <a:gd name="T29" fmla="*/ 2147483647 h 1138"/>
                <a:gd name="T30" fmla="*/ 2147483647 w 1138"/>
                <a:gd name="T31" fmla="*/ 2147483647 h 1138"/>
                <a:gd name="T32" fmla="*/ 2147483647 w 1138"/>
                <a:gd name="T33" fmla="*/ 2147483647 h 1138"/>
                <a:gd name="T34" fmla="*/ 2147483647 w 1138"/>
                <a:gd name="T35" fmla="*/ 2147483647 h 1138"/>
                <a:gd name="T36" fmla="*/ 2147483647 w 1138"/>
                <a:gd name="T37" fmla="*/ 2147483647 h 1138"/>
                <a:gd name="T38" fmla="*/ 2147483647 w 1138"/>
                <a:gd name="T39" fmla="*/ 2147483647 h 1138"/>
                <a:gd name="T40" fmla="*/ 2147483647 w 1138"/>
                <a:gd name="T41" fmla="*/ 2147483647 h 1138"/>
                <a:gd name="T42" fmla="*/ 2147483647 w 1138"/>
                <a:gd name="T43" fmla="*/ 2147483647 h 1138"/>
                <a:gd name="T44" fmla="*/ 2147483647 w 1138"/>
                <a:gd name="T45" fmla="*/ 2147483647 h 1138"/>
                <a:gd name="T46" fmla="*/ 2147483647 w 1138"/>
                <a:gd name="T47" fmla="*/ 2147483647 h 1138"/>
                <a:gd name="T48" fmla="*/ 2147483647 w 1138"/>
                <a:gd name="T49" fmla="*/ 2147483647 h 1138"/>
                <a:gd name="T50" fmla="*/ 2147483647 w 1138"/>
                <a:gd name="T51" fmla="*/ 2147483647 h 1138"/>
                <a:gd name="T52" fmla="*/ 2147483647 w 1138"/>
                <a:gd name="T53" fmla="*/ 2147483647 h 1138"/>
                <a:gd name="T54" fmla="*/ 2147483647 w 1138"/>
                <a:gd name="T55" fmla="*/ 2147483647 h 1138"/>
                <a:gd name="T56" fmla="*/ 2147483647 w 1138"/>
                <a:gd name="T57" fmla="*/ 2147483647 h 1138"/>
                <a:gd name="T58" fmla="*/ 2147483647 w 1138"/>
                <a:gd name="T59" fmla="*/ 2147483647 h 1138"/>
                <a:gd name="T60" fmla="*/ 2147483647 w 1138"/>
                <a:gd name="T61" fmla="*/ 2147483647 h 1138"/>
                <a:gd name="T62" fmla="*/ 2147483647 w 1138"/>
                <a:gd name="T63" fmla="*/ 2147483647 h 1138"/>
                <a:gd name="T64" fmla="*/ 2147483647 w 1138"/>
                <a:gd name="T65" fmla="*/ 2147483647 h 1138"/>
                <a:gd name="T66" fmla="*/ 2147483647 w 1138"/>
                <a:gd name="T67" fmla="*/ 2147483647 h 1138"/>
                <a:gd name="T68" fmla="*/ 2147483647 w 1138"/>
                <a:gd name="T69" fmla="*/ 2147483647 h 1138"/>
                <a:gd name="T70" fmla="*/ 2147483647 w 1138"/>
                <a:gd name="T71" fmla="*/ 2147483647 h 1138"/>
                <a:gd name="T72" fmla="*/ 2147483647 w 1138"/>
                <a:gd name="T73" fmla="*/ 2147483647 h 1138"/>
                <a:gd name="T74" fmla="*/ 0 w 1138"/>
                <a:gd name="T75" fmla="*/ 2147483647 h 1138"/>
                <a:gd name="T76" fmla="*/ 2147483647 w 1138"/>
                <a:gd name="T77" fmla="*/ 2147483647 h 1138"/>
                <a:gd name="T78" fmla="*/ 2147483647 w 1138"/>
                <a:gd name="T79" fmla="*/ 2147483647 h 1138"/>
                <a:gd name="T80" fmla="*/ 2147483647 w 1138"/>
                <a:gd name="T81" fmla="*/ 2147483647 h 1138"/>
                <a:gd name="T82" fmla="*/ 2147483647 w 1138"/>
                <a:gd name="T83" fmla="*/ 2147483647 h 1138"/>
                <a:gd name="T84" fmla="*/ 2147483647 w 1138"/>
                <a:gd name="T85" fmla="*/ 2147483647 h 1138"/>
                <a:gd name="T86" fmla="*/ 2147483647 w 1138"/>
                <a:gd name="T87" fmla="*/ 2147483647 h 1138"/>
                <a:gd name="T88" fmla="*/ 2147483647 w 1138"/>
                <a:gd name="T89" fmla="*/ 2147483647 h 1138"/>
                <a:gd name="T90" fmla="*/ 2147483647 w 1138"/>
                <a:gd name="T91" fmla="*/ 2147483647 h 1138"/>
                <a:gd name="T92" fmla="*/ 2147483647 w 1138"/>
                <a:gd name="T93" fmla="*/ 2147483647 h 1138"/>
                <a:gd name="T94" fmla="*/ 2147483647 w 1138"/>
                <a:gd name="T95" fmla="*/ 2147483647 h 1138"/>
                <a:gd name="T96" fmla="*/ 2147483647 w 1138"/>
                <a:gd name="T97" fmla="*/ 2147483647 h 1138"/>
                <a:gd name="T98" fmla="*/ 2147483647 w 1138"/>
                <a:gd name="T99" fmla="*/ 2147483647 h 1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8" h="1138">
                  <a:moveTo>
                    <a:pt x="570" y="0"/>
                  </a:moveTo>
                  <a:lnTo>
                    <a:pt x="584" y="0"/>
                  </a:lnTo>
                  <a:lnTo>
                    <a:pt x="599" y="1"/>
                  </a:lnTo>
                  <a:lnTo>
                    <a:pt x="614" y="2"/>
                  </a:lnTo>
                  <a:lnTo>
                    <a:pt x="628" y="3"/>
                  </a:lnTo>
                  <a:lnTo>
                    <a:pt x="642" y="5"/>
                  </a:lnTo>
                  <a:lnTo>
                    <a:pt x="656" y="7"/>
                  </a:lnTo>
                  <a:lnTo>
                    <a:pt x="670" y="9"/>
                  </a:lnTo>
                  <a:lnTo>
                    <a:pt x="685" y="12"/>
                  </a:lnTo>
                  <a:lnTo>
                    <a:pt x="698" y="15"/>
                  </a:lnTo>
                  <a:lnTo>
                    <a:pt x="712" y="18"/>
                  </a:lnTo>
                  <a:lnTo>
                    <a:pt x="725" y="22"/>
                  </a:lnTo>
                  <a:lnTo>
                    <a:pt x="739" y="26"/>
                  </a:lnTo>
                  <a:lnTo>
                    <a:pt x="752" y="31"/>
                  </a:lnTo>
                  <a:lnTo>
                    <a:pt x="765" y="34"/>
                  </a:lnTo>
                  <a:lnTo>
                    <a:pt x="778" y="40"/>
                  </a:lnTo>
                  <a:lnTo>
                    <a:pt x="791" y="45"/>
                  </a:lnTo>
                  <a:lnTo>
                    <a:pt x="804" y="51"/>
                  </a:lnTo>
                  <a:lnTo>
                    <a:pt x="816" y="57"/>
                  </a:lnTo>
                  <a:lnTo>
                    <a:pt x="841" y="68"/>
                  </a:lnTo>
                  <a:lnTo>
                    <a:pt x="865" y="83"/>
                  </a:lnTo>
                  <a:lnTo>
                    <a:pt x="887" y="97"/>
                  </a:lnTo>
                  <a:lnTo>
                    <a:pt x="910" y="113"/>
                  </a:lnTo>
                  <a:lnTo>
                    <a:pt x="931" y="130"/>
                  </a:lnTo>
                  <a:lnTo>
                    <a:pt x="952" y="148"/>
                  </a:lnTo>
                  <a:lnTo>
                    <a:pt x="972" y="166"/>
                  </a:lnTo>
                  <a:lnTo>
                    <a:pt x="990" y="187"/>
                  </a:lnTo>
                  <a:lnTo>
                    <a:pt x="1009" y="207"/>
                  </a:lnTo>
                  <a:lnTo>
                    <a:pt x="1026" y="229"/>
                  </a:lnTo>
                  <a:lnTo>
                    <a:pt x="1041" y="250"/>
                  </a:lnTo>
                  <a:lnTo>
                    <a:pt x="1056" y="274"/>
                  </a:lnTo>
                  <a:lnTo>
                    <a:pt x="1069" y="298"/>
                  </a:lnTo>
                  <a:lnTo>
                    <a:pt x="1083" y="323"/>
                  </a:lnTo>
                  <a:lnTo>
                    <a:pt x="1088" y="334"/>
                  </a:lnTo>
                  <a:lnTo>
                    <a:pt x="1093" y="347"/>
                  </a:lnTo>
                  <a:lnTo>
                    <a:pt x="1099" y="360"/>
                  </a:lnTo>
                  <a:lnTo>
                    <a:pt x="1104" y="373"/>
                  </a:lnTo>
                  <a:lnTo>
                    <a:pt x="1109" y="386"/>
                  </a:lnTo>
                  <a:lnTo>
                    <a:pt x="1113" y="399"/>
                  </a:lnTo>
                  <a:lnTo>
                    <a:pt x="1117" y="414"/>
                  </a:lnTo>
                  <a:lnTo>
                    <a:pt x="1120" y="427"/>
                  </a:lnTo>
                  <a:lnTo>
                    <a:pt x="1124" y="441"/>
                  </a:lnTo>
                  <a:lnTo>
                    <a:pt x="1126" y="454"/>
                  </a:lnTo>
                  <a:lnTo>
                    <a:pt x="1130" y="468"/>
                  </a:lnTo>
                  <a:lnTo>
                    <a:pt x="1132" y="482"/>
                  </a:lnTo>
                  <a:lnTo>
                    <a:pt x="1133" y="496"/>
                  </a:lnTo>
                  <a:lnTo>
                    <a:pt x="1136" y="511"/>
                  </a:lnTo>
                  <a:lnTo>
                    <a:pt x="1137" y="525"/>
                  </a:lnTo>
                  <a:lnTo>
                    <a:pt x="1137" y="540"/>
                  </a:lnTo>
                  <a:lnTo>
                    <a:pt x="1138" y="554"/>
                  </a:lnTo>
                  <a:lnTo>
                    <a:pt x="1138" y="568"/>
                  </a:lnTo>
                  <a:lnTo>
                    <a:pt x="1138" y="584"/>
                  </a:lnTo>
                  <a:lnTo>
                    <a:pt x="1138" y="598"/>
                  </a:lnTo>
                  <a:lnTo>
                    <a:pt x="1137" y="613"/>
                  </a:lnTo>
                  <a:lnTo>
                    <a:pt x="1136" y="628"/>
                  </a:lnTo>
                  <a:lnTo>
                    <a:pt x="1133" y="642"/>
                  </a:lnTo>
                  <a:lnTo>
                    <a:pt x="1132" y="656"/>
                  </a:lnTo>
                  <a:lnTo>
                    <a:pt x="1130" y="670"/>
                  </a:lnTo>
                  <a:lnTo>
                    <a:pt x="1127" y="683"/>
                  </a:lnTo>
                  <a:lnTo>
                    <a:pt x="1124" y="697"/>
                  </a:lnTo>
                  <a:lnTo>
                    <a:pt x="1120" y="711"/>
                  </a:lnTo>
                  <a:lnTo>
                    <a:pt x="1117" y="724"/>
                  </a:lnTo>
                  <a:lnTo>
                    <a:pt x="1113" y="739"/>
                  </a:lnTo>
                  <a:lnTo>
                    <a:pt x="1109" y="752"/>
                  </a:lnTo>
                  <a:lnTo>
                    <a:pt x="1104" y="765"/>
                  </a:lnTo>
                  <a:lnTo>
                    <a:pt x="1099" y="778"/>
                  </a:lnTo>
                  <a:lnTo>
                    <a:pt x="1094" y="791"/>
                  </a:lnTo>
                  <a:lnTo>
                    <a:pt x="1088" y="804"/>
                  </a:lnTo>
                  <a:lnTo>
                    <a:pt x="1083" y="816"/>
                  </a:lnTo>
                  <a:lnTo>
                    <a:pt x="1069" y="840"/>
                  </a:lnTo>
                  <a:lnTo>
                    <a:pt x="1056" y="864"/>
                  </a:lnTo>
                  <a:lnTo>
                    <a:pt x="1041" y="888"/>
                  </a:lnTo>
                  <a:lnTo>
                    <a:pt x="1026" y="909"/>
                  </a:lnTo>
                  <a:lnTo>
                    <a:pt x="1009" y="931"/>
                  </a:lnTo>
                  <a:lnTo>
                    <a:pt x="990" y="951"/>
                  </a:lnTo>
                  <a:lnTo>
                    <a:pt x="972" y="972"/>
                  </a:lnTo>
                  <a:lnTo>
                    <a:pt x="952" y="990"/>
                  </a:lnTo>
                  <a:lnTo>
                    <a:pt x="931" y="1008"/>
                  </a:lnTo>
                  <a:lnTo>
                    <a:pt x="910" y="1025"/>
                  </a:lnTo>
                  <a:lnTo>
                    <a:pt x="887" y="1041"/>
                  </a:lnTo>
                  <a:lnTo>
                    <a:pt x="865" y="1056"/>
                  </a:lnTo>
                  <a:lnTo>
                    <a:pt x="841" y="1070"/>
                  </a:lnTo>
                  <a:lnTo>
                    <a:pt x="816" y="1082"/>
                  </a:lnTo>
                  <a:lnTo>
                    <a:pt x="804" y="1087"/>
                  </a:lnTo>
                  <a:lnTo>
                    <a:pt x="791" y="1093"/>
                  </a:lnTo>
                  <a:lnTo>
                    <a:pt x="778" y="1098"/>
                  </a:lnTo>
                  <a:lnTo>
                    <a:pt x="765" y="1104"/>
                  </a:lnTo>
                  <a:lnTo>
                    <a:pt x="752" y="1108"/>
                  </a:lnTo>
                  <a:lnTo>
                    <a:pt x="739" y="1112"/>
                  </a:lnTo>
                  <a:lnTo>
                    <a:pt x="725" y="1116"/>
                  </a:lnTo>
                  <a:lnTo>
                    <a:pt x="712" y="1121"/>
                  </a:lnTo>
                  <a:lnTo>
                    <a:pt x="698" y="1123"/>
                  </a:lnTo>
                  <a:lnTo>
                    <a:pt x="685" y="1126"/>
                  </a:lnTo>
                  <a:lnTo>
                    <a:pt x="670" y="1129"/>
                  </a:lnTo>
                  <a:lnTo>
                    <a:pt x="656" y="1131"/>
                  </a:lnTo>
                  <a:lnTo>
                    <a:pt x="642" y="1134"/>
                  </a:lnTo>
                  <a:lnTo>
                    <a:pt x="628" y="1135"/>
                  </a:lnTo>
                  <a:lnTo>
                    <a:pt x="614" y="1136"/>
                  </a:lnTo>
                  <a:lnTo>
                    <a:pt x="598" y="1137"/>
                  </a:lnTo>
                  <a:lnTo>
                    <a:pt x="584" y="1138"/>
                  </a:lnTo>
                  <a:lnTo>
                    <a:pt x="570" y="1138"/>
                  </a:lnTo>
                  <a:lnTo>
                    <a:pt x="554" y="1138"/>
                  </a:lnTo>
                  <a:lnTo>
                    <a:pt x="540" y="1137"/>
                  </a:lnTo>
                  <a:lnTo>
                    <a:pt x="526" y="1136"/>
                  </a:lnTo>
                  <a:lnTo>
                    <a:pt x="512" y="1135"/>
                  </a:lnTo>
                  <a:lnTo>
                    <a:pt x="498" y="1134"/>
                  </a:lnTo>
                  <a:lnTo>
                    <a:pt x="483" y="1131"/>
                  </a:lnTo>
                  <a:lnTo>
                    <a:pt x="469" y="1129"/>
                  </a:lnTo>
                  <a:lnTo>
                    <a:pt x="455" y="1126"/>
                  </a:lnTo>
                  <a:lnTo>
                    <a:pt x="441" y="1123"/>
                  </a:lnTo>
                  <a:lnTo>
                    <a:pt x="428" y="1121"/>
                  </a:lnTo>
                  <a:lnTo>
                    <a:pt x="414" y="1117"/>
                  </a:lnTo>
                  <a:lnTo>
                    <a:pt x="401" y="1112"/>
                  </a:lnTo>
                  <a:lnTo>
                    <a:pt x="388" y="1108"/>
                  </a:lnTo>
                  <a:lnTo>
                    <a:pt x="375" y="1104"/>
                  </a:lnTo>
                  <a:lnTo>
                    <a:pt x="361" y="1098"/>
                  </a:lnTo>
                  <a:lnTo>
                    <a:pt x="348" y="1093"/>
                  </a:lnTo>
                  <a:lnTo>
                    <a:pt x="335" y="1087"/>
                  </a:lnTo>
                  <a:lnTo>
                    <a:pt x="324" y="1082"/>
                  </a:lnTo>
                  <a:lnTo>
                    <a:pt x="299" y="1070"/>
                  </a:lnTo>
                  <a:lnTo>
                    <a:pt x="275" y="1056"/>
                  </a:lnTo>
                  <a:lnTo>
                    <a:pt x="251" y="1041"/>
                  </a:lnTo>
                  <a:lnTo>
                    <a:pt x="229" y="1025"/>
                  </a:lnTo>
                  <a:lnTo>
                    <a:pt x="208" y="1008"/>
                  </a:lnTo>
                  <a:lnTo>
                    <a:pt x="187" y="990"/>
                  </a:lnTo>
                  <a:lnTo>
                    <a:pt x="167" y="972"/>
                  </a:lnTo>
                  <a:lnTo>
                    <a:pt x="148" y="951"/>
                  </a:lnTo>
                  <a:lnTo>
                    <a:pt x="131" y="931"/>
                  </a:lnTo>
                  <a:lnTo>
                    <a:pt x="114" y="909"/>
                  </a:lnTo>
                  <a:lnTo>
                    <a:pt x="99" y="888"/>
                  </a:lnTo>
                  <a:lnTo>
                    <a:pt x="83" y="864"/>
                  </a:lnTo>
                  <a:lnTo>
                    <a:pt x="69" y="840"/>
                  </a:lnTo>
                  <a:lnTo>
                    <a:pt x="57" y="816"/>
                  </a:lnTo>
                  <a:lnTo>
                    <a:pt x="51" y="804"/>
                  </a:lnTo>
                  <a:lnTo>
                    <a:pt x="45" y="791"/>
                  </a:lnTo>
                  <a:lnTo>
                    <a:pt x="41" y="778"/>
                  </a:lnTo>
                  <a:lnTo>
                    <a:pt x="36" y="765"/>
                  </a:lnTo>
                  <a:lnTo>
                    <a:pt x="31" y="752"/>
                  </a:lnTo>
                  <a:lnTo>
                    <a:pt x="26" y="739"/>
                  </a:lnTo>
                  <a:lnTo>
                    <a:pt x="23" y="724"/>
                  </a:lnTo>
                  <a:lnTo>
                    <a:pt x="19" y="711"/>
                  </a:lnTo>
                  <a:lnTo>
                    <a:pt x="16" y="697"/>
                  </a:lnTo>
                  <a:lnTo>
                    <a:pt x="12" y="683"/>
                  </a:lnTo>
                  <a:lnTo>
                    <a:pt x="10" y="670"/>
                  </a:lnTo>
                  <a:lnTo>
                    <a:pt x="8" y="656"/>
                  </a:lnTo>
                  <a:lnTo>
                    <a:pt x="5" y="642"/>
                  </a:lnTo>
                  <a:lnTo>
                    <a:pt x="4" y="628"/>
                  </a:lnTo>
                  <a:lnTo>
                    <a:pt x="3" y="612"/>
                  </a:lnTo>
                  <a:lnTo>
                    <a:pt x="2" y="598"/>
                  </a:lnTo>
                  <a:lnTo>
                    <a:pt x="2" y="584"/>
                  </a:lnTo>
                  <a:lnTo>
                    <a:pt x="0" y="568"/>
                  </a:lnTo>
                  <a:lnTo>
                    <a:pt x="2" y="554"/>
                  </a:lnTo>
                  <a:lnTo>
                    <a:pt x="2" y="540"/>
                  </a:lnTo>
                  <a:lnTo>
                    <a:pt x="3" y="525"/>
                  </a:lnTo>
                  <a:lnTo>
                    <a:pt x="4" y="511"/>
                  </a:lnTo>
                  <a:lnTo>
                    <a:pt x="5" y="496"/>
                  </a:lnTo>
                  <a:lnTo>
                    <a:pt x="8" y="482"/>
                  </a:lnTo>
                  <a:lnTo>
                    <a:pt x="10" y="468"/>
                  </a:lnTo>
                  <a:lnTo>
                    <a:pt x="12" y="455"/>
                  </a:lnTo>
                  <a:lnTo>
                    <a:pt x="16" y="441"/>
                  </a:lnTo>
                  <a:lnTo>
                    <a:pt x="19" y="427"/>
                  </a:lnTo>
                  <a:lnTo>
                    <a:pt x="23" y="414"/>
                  </a:lnTo>
                  <a:lnTo>
                    <a:pt x="26" y="399"/>
                  </a:lnTo>
                  <a:lnTo>
                    <a:pt x="31" y="386"/>
                  </a:lnTo>
                  <a:lnTo>
                    <a:pt x="36" y="373"/>
                  </a:lnTo>
                  <a:lnTo>
                    <a:pt x="41" y="360"/>
                  </a:lnTo>
                  <a:lnTo>
                    <a:pt x="45" y="347"/>
                  </a:lnTo>
                  <a:lnTo>
                    <a:pt x="51" y="334"/>
                  </a:lnTo>
                  <a:lnTo>
                    <a:pt x="57" y="323"/>
                  </a:lnTo>
                  <a:lnTo>
                    <a:pt x="69" y="298"/>
                  </a:lnTo>
                  <a:lnTo>
                    <a:pt x="83" y="274"/>
                  </a:lnTo>
                  <a:lnTo>
                    <a:pt x="99" y="250"/>
                  </a:lnTo>
                  <a:lnTo>
                    <a:pt x="114" y="229"/>
                  </a:lnTo>
                  <a:lnTo>
                    <a:pt x="131" y="207"/>
                  </a:lnTo>
                  <a:lnTo>
                    <a:pt x="148" y="187"/>
                  </a:lnTo>
                  <a:lnTo>
                    <a:pt x="167" y="166"/>
                  </a:lnTo>
                  <a:lnTo>
                    <a:pt x="187" y="148"/>
                  </a:lnTo>
                  <a:lnTo>
                    <a:pt x="208" y="130"/>
                  </a:lnTo>
                  <a:lnTo>
                    <a:pt x="229" y="113"/>
                  </a:lnTo>
                  <a:lnTo>
                    <a:pt x="251" y="97"/>
                  </a:lnTo>
                  <a:lnTo>
                    <a:pt x="275" y="83"/>
                  </a:lnTo>
                  <a:lnTo>
                    <a:pt x="299" y="68"/>
                  </a:lnTo>
                  <a:lnTo>
                    <a:pt x="324" y="57"/>
                  </a:lnTo>
                  <a:lnTo>
                    <a:pt x="335" y="51"/>
                  </a:lnTo>
                  <a:lnTo>
                    <a:pt x="348" y="45"/>
                  </a:lnTo>
                  <a:lnTo>
                    <a:pt x="361" y="40"/>
                  </a:lnTo>
                  <a:lnTo>
                    <a:pt x="375" y="34"/>
                  </a:lnTo>
                  <a:lnTo>
                    <a:pt x="388" y="29"/>
                  </a:lnTo>
                  <a:lnTo>
                    <a:pt x="401" y="26"/>
                  </a:lnTo>
                  <a:lnTo>
                    <a:pt x="414" y="21"/>
                  </a:lnTo>
                  <a:lnTo>
                    <a:pt x="428" y="18"/>
                  </a:lnTo>
                  <a:lnTo>
                    <a:pt x="441" y="15"/>
                  </a:lnTo>
                  <a:lnTo>
                    <a:pt x="455" y="12"/>
                  </a:lnTo>
                  <a:lnTo>
                    <a:pt x="469" y="9"/>
                  </a:lnTo>
                  <a:lnTo>
                    <a:pt x="483" y="7"/>
                  </a:lnTo>
                  <a:lnTo>
                    <a:pt x="496" y="5"/>
                  </a:lnTo>
                  <a:lnTo>
                    <a:pt x="512" y="3"/>
                  </a:lnTo>
                  <a:lnTo>
                    <a:pt x="526" y="2"/>
                  </a:lnTo>
                  <a:lnTo>
                    <a:pt x="540" y="1"/>
                  </a:lnTo>
                  <a:lnTo>
                    <a:pt x="554" y="0"/>
                  </a:lnTo>
                  <a:lnTo>
                    <a:pt x="57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0" name="Rectangle 17"/>
            <p:cNvSpPr>
              <a:spLocks noChangeArrowheads="1"/>
            </p:cNvSpPr>
            <p:nvPr/>
          </p:nvSpPr>
          <p:spPr bwMode="auto">
            <a:xfrm>
              <a:off x="4738690" y="2206625"/>
              <a:ext cx="30396" cy="12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
                  <a:solidFill>
                    <a:srgbClr val="000000"/>
                  </a:solidFill>
                  <a:latin typeface="Arial" charset="0"/>
                </a:rPr>
                <a:t> </a:t>
              </a:r>
              <a:endParaRPr lang="en-US" altLang="en-US" sz="400">
                <a:solidFill>
                  <a:srgbClr val="000000"/>
                </a:solidFill>
                <a:latin typeface="Calibri" pitchFamily="34" charset="0"/>
              </a:endParaRPr>
            </a:p>
          </p:txBody>
        </p:sp>
        <p:sp>
          <p:nvSpPr>
            <p:cNvPr id="2071" name="Freeform 18"/>
            <p:cNvSpPr>
              <a:spLocks/>
            </p:cNvSpPr>
            <p:nvPr/>
          </p:nvSpPr>
          <p:spPr bwMode="auto">
            <a:xfrm>
              <a:off x="4471988" y="2540000"/>
              <a:ext cx="2317750" cy="2447925"/>
            </a:xfrm>
            <a:custGeom>
              <a:avLst/>
              <a:gdLst>
                <a:gd name="T0" fmla="*/ 2147483647 w 5839"/>
                <a:gd name="T1" fmla="*/ 2147483647 h 6165"/>
                <a:gd name="T2" fmla="*/ 2147483647 w 5839"/>
                <a:gd name="T3" fmla="*/ 2147483647 h 6165"/>
                <a:gd name="T4" fmla="*/ 0 w 5839"/>
                <a:gd name="T5" fmla="*/ 2147483647 h 6165"/>
                <a:gd name="T6" fmla="*/ 0 w 5839"/>
                <a:gd name="T7" fmla="*/ 0 h 6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39" h="6165">
                  <a:moveTo>
                    <a:pt x="5839" y="5027"/>
                  </a:moveTo>
                  <a:lnTo>
                    <a:pt x="5839" y="6165"/>
                  </a:lnTo>
                  <a:lnTo>
                    <a:pt x="0" y="6165"/>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2" name="Freeform 19"/>
            <p:cNvSpPr>
              <a:spLocks/>
            </p:cNvSpPr>
            <p:nvPr/>
          </p:nvSpPr>
          <p:spPr bwMode="auto">
            <a:xfrm>
              <a:off x="4433888" y="2471738"/>
              <a:ext cx="77787" cy="79375"/>
            </a:xfrm>
            <a:custGeom>
              <a:avLst/>
              <a:gdLst>
                <a:gd name="T0" fmla="*/ 2147483647 w 196"/>
                <a:gd name="T1" fmla="*/ 2147483647 h 198"/>
                <a:gd name="T2" fmla="*/ 2147483647 w 196"/>
                <a:gd name="T3" fmla="*/ 0 h 198"/>
                <a:gd name="T4" fmla="*/ 0 w 196"/>
                <a:gd name="T5" fmla="*/ 2147483647 h 198"/>
                <a:gd name="T6" fmla="*/ 2147483647 w 196"/>
                <a:gd name="T7" fmla="*/ 2147483647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198">
                  <a:moveTo>
                    <a:pt x="196" y="198"/>
                  </a:moveTo>
                  <a:lnTo>
                    <a:pt x="98" y="0"/>
                  </a:lnTo>
                  <a:lnTo>
                    <a:pt x="0" y="198"/>
                  </a:lnTo>
                  <a:lnTo>
                    <a:pt x="196"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Line 30"/>
            <p:cNvSpPr>
              <a:spLocks noChangeShapeType="1"/>
            </p:cNvSpPr>
            <p:nvPr/>
          </p:nvSpPr>
          <p:spPr bwMode="auto">
            <a:xfrm>
              <a:off x="3741738" y="2239963"/>
              <a:ext cx="436562" cy="9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4" name="Freeform 21"/>
            <p:cNvSpPr>
              <a:spLocks/>
            </p:cNvSpPr>
            <p:nvPr/>
          </p:nvSpPr>
          <p:spPr bwMode="auto">
            <a:xfrm>
              <a:off x="4167188" y="2209800"/>
              <a:ext cx="79375" cy="77788"/>
            </a:xfrm>
            <a:custGeom>
              <a:avLst/>
              <a:gdLst>
                <a:gd name="T0" fmla="*/ 2147483647 w 200"/>
                <a:gd name="T1" fmla="*/ 0 h 196"/>
                <a:gd name="T2" fmla="*/ 2147483647 w 200"/>
                <a:gd name="T3" fmla="*/ 2147483647 h 196"/>
                <a:gd name="T4" fmla="*/ 0 w 200"/>
                <a:gd name="T5" fmla="*/ 2147483647 h 196"/>
                <a:gd name="T6" fmla="*/ 2147483647 w 200"/>
                <a:gd name="T7" fmla="*/ 0 h 1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 h="196">
                  <a:moveTo>
                    <a:pt x="4" y="0"/>
                  </a:moveTo>
                  <a:lnTo>
                    <a:pt x="200" y="102"/>
                  </a:lnTo>
                  <a:lnTo>
                    <a:pt x="0" y="196"/>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22"/>
            <p:cNvSpPr>
              <a:spLocks/>
            </p:cNvSpPr>
            <p:nvPr/>
          </p:nvSpPr>
          <p:spPr bwMode="auto">
            <a:xfrm>
              <a:off x="4702175" y="2278063"/>
              <a:ext cx="2087563" cy="854075"/>
            </a:xfrm>
            <a:custGeom>
              <a:avLst/>
              <a:gdLst>
                <a:gd name="T0" fmla="*/ 0 w 5261"/>
                <a:gd name="T1" fmla="*/ 0 h 2150"/>
                <a:gd name="T2" fmla="*/ 2147483647 w 5261"/>
                <a:gd name="T3" fmla="*/ 0 h 2150"/>
                <a:gd name="T4" fmla="*/ 2147483647 w 5261"/>
                <a:gd name="T5" fmla="*/ 2147483647 h 2150"/>
                <a:gd name="T6" fmla="*/ 0 60000 65536"/>
                <a:gd name="T7" fmla="*/ 0 60000 65536"/>
                <a:gd name="T8" fmla="*/ 0 60000 65536"/>
              </a:gdLst>
              <a:ahLst/>
              <a:cxnLst>
                <a:cxn ang="T6">
                  <a:pos x="T0" y="T1"/>
                </a:cxn>
                <a:cxn ang="T7">
                  <a:pos x="T2" y="T3"/>
                </a:cxn>
                <a:cxn ang="T8">
                  <a:pos x="T4" y="T5"/>
                </a:cxn>
              </a:cxnLst>
              <a:rect l="0" t="0" r="r" b="b"/>
              <a:pathLst>
                <a:path w="5261" h="2150">
                  <a:moveTo>
                    <a:pt x="0" y="0"/>
                  </a:moveTo>
                  <a:lnTo>
                    <a:pt x="5261" y="0"/>
                  </a:lnTo>
                  <a:lnTo>
                    <a:pt x="5261" y="215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6" name="Freeform 23"/>
            <p:cNvSpPr>
              <a:spLocks/>
            </p:cNvSpPr>
            <p:nvPr/>
          </p:nvSpPr>
          <p:spPr bwMode="auto">
            <a:xfrm>
              <a:off x="6750050" y="3121025"/>
              <a:ext cx="79375" cy="79375"/>
            </a:xfrm>
            <a:custGeom>
              <a:avLst/>
              <a:gdLst>
                <a:gd name="T0" fmla="*/ 0 w 197"/>
                <a:gd name="T1" fmla="*/ 0 h 198"/>
                <a:gd name="T2" fmla="*/ 2147483647 w 197"/>
                <a:gd name="T3" fmla="*/ 2147483647 h 198"/>
                <a:gd name="T4" fmla="*/ 2147483647 w 197"/>
                <a:gd name="T5" fmla="*/ 0 h 198"/>
                <a:gd name="T6" fmla="*/ 0 w 197"/>
                <a:gd name="T7" fmla="*/ 0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198">
                  <a:moveTo>
                    <a:pt x="0" y="0"/>
                  </a:moveTo>
                  <a:lnTo>
                    <a:pt x="98" y="198"/>
                  </a:lnTo>
                  <a:lnTo>
                    <a:pt x="19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24"/>
            <p:cNvSpPr>
              <a:spLocks/>
            </p:cNvSpPr>
            <p:nvPr/>
          </p:nvSpPr>
          <p:spPr bwMode="auto">
            <a:xfrm>
              <a:off x="3343275" y="2151063"/>
              <a:ext cx="376238" cy="187325"/>
            </a:xfrm>
            <a:custGeom>
              <a:avLst/>
              <a:gdLst>
                <a:gd name="T0" fmla="*/ 0 w 948"/>
                <a:gd name="T1" fmla="*/ 0 h 475"/>
                <a:gd name="T2" fmla="*/ 2147483647 w 948"/>
                <a:gd name="T3" fmla="*/ 2147483647 h 475"/>
                <a:gd name="T4" fmla="*/ 2147483647 w 948"/>
                <a:gd name="T5" fmla="*/ 0 h 475"/>
                <a:gd name="T6" fmla="*/ 0 w 948"/>
                <a:gd name="T7" fmla="*/ 2147483647 h 475"/>
                <a:gd name="T8" fmla="*/ 0 w 948"/>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8" h="475">
                  <a:moveTo>
                    <a:pt x="0" y="0"/>
                  </a:moveTo>
                  <a:lnTo>
                    <a:pt x="948" y="475"/>
                  </a:lnTo>
                  <a:lnTo>
                    <a:pt x="948" y="0"/>
                  </a:lnTo>
                  <a:lnTo>
                    <a:pt x="0" y="4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25"/>
            <p:cNvSpPr>
              <a:spLocks/>
            </p:cNvSpPr>
            <p:nvPr/>
          </p:nvSpPr>
          <p:spPr bwMode="auto">
            <a:xfrm>
              <a:off x="3343275" y="2151063"/>
              <a:ext cx="376238" cy="187325"/>
            </a:xfrm>
            <a:custGeom>
              <a:avLst/>
              <a:gdLst>
                <a:gd name="T0" fmla="*/ 0 w 948"/>
                <a:gd name="T1" fmla="*/ 0 h 475"/>
                <a:gd name="T2" fmla="*/ 2147483647 w 948"/>
                <a:gd name="T3" fmla="*/ 2147483647 h 475"/>
                <a:gd name="T4" fmla="*/ 2147483647 w 948"/>
                <a:gd name="T5" fmla="*/ 0 h 475"/>
                <a:gd name="T6" fmla="*/ 0 w 948"/>
                <a:gd name="T7" fmla="*/ 2147483647 h 475"/>
                <a:gd name="T8" fmla="*/ 0 w 948"/>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8" h="475">
                  <a:moveTo>
                    <a:pt x="0" y="0"/>
                  </a:moveTo>
                  <a:lnTo>
                    <a:pt x="948" y="475"/>
                  </a:lnTo>
                  <a:lnTo>
                    <a:pt x="948" y="0"/>
                  </a:lnTo>
                  <a:lnTo>
                    <a:pt x="0" y="475"/>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 name="Freeform 26"/>
            <p:cNvSpPr>
              <a:spLocks/>
            </p:cNvSpPr>
            <p:nvPr/>
          </p:nvSpPr>
          <p:spPr bwMode="auto">
            <a:xfrm>
              <a:off x="3455988" y="2044700"/>
              <a:ext cx="150812" cy="34925"/>
            </a:xfrm>
            <a:custGeom>
              <a:avLst/>
              <a:gdLst>
                <a:gd name="T0" fmla="*/ 0 w 380"/>
                <a:gd name="T1" fmla="*/ 2147483647 h 86"/>
                <a:gd name="T2" fmla="*/ 2147483647 w 380"/>
                <a:gd name="T3" fmla="*/ 2147483647 h 86"/>
                <a:gd name="T4" fmla="*/ 2147483647 w 380"/>
                <a:gd name="T5" fmla="*/ 2147483647 h 86"/>
                <a:gd name="T6" fmla="*/ 2147483647 w 380"/>
                <a:gd name="T7" fmla="*/ 2147483647 h 86"/>
                <a:gd name="T8" fmla="*/ 2147483647 w 380"/>
                <a:gd name="T9" fmla="*/ 2147483647 h 86"/>
                <a:gd name="T10" fmla="*/ 2147483647 w 380"/>
                <a:gd name="T11" fmla="*/ 2147483647 h 86"/>
                <a:gd name="T12" fmla="*/ 2147483647 w 380"/>
                <a:gd name="T13" fmla="*/ 2147483647 h 86"/>
                <a:gd name="T14" fmla="*/ 2147483647 w 380"/>
                <a:gd name="T15" fmla="*/ 2147483647 h 86"/>
                <a:gd name="T16" fmla="*/ 2147483647 w 380"/>
                <a:gd name="T17" fmla="*/ 2147483647 h 86"/>
                <a:gd name="T18" fmla="*/ 2147483647 w 380"/>
                <a:gd name="T19" fmla="*/ 2147483647 h 86"/>
                <a:gd name="T20" fmla="*/ 2147483647 w 380"/>
                <a:gd name="T21" fmla="*/ 2147483647 h 86"/>
                <a:gd name="T22" fmla="*/ 2147483647 w 380"/>
                <a:gd name="T23" fmla="*/ 2147483647 h 86"/>
                <a:gd name="T24" fmla="*/ 2147483647 w 380"/>
                <a:gd name="T25" fmla="*/ 2147483647 h 86"/>
                <a:gd name="T26" fmla="*/ 2147483647 w 380"/>
                <a:gd name="T27" fmla="*/ 2147483647 h 86"/>
                <a:gd name="T28" fmla="*/ 2147483647 w 380"/>
                <a:gd name="T29" fmla="*/ 2147483647 h 86"/>
                <a:gd name="T30" fmla="*/ 2147483647 w 380"/>
                <a:gd name="T31" fmla="*/ 2147483647 h 86"/>
                <a:gd name="T32" fmla="*/ 2147483647 w 380"/>
                <a:gd name="T33" fmla="*/ 2147483647 h 86"/>
                <a:gd name="T34" fmla="*/ 2147483647 w 380"/>
                <a:gd name="T35" fmla="*/ 2147483647 h 86"/>
                <a:gd name="T36" fmla="*/ 2147483647 w 380"/>
                <a:gd name="T37" fmla="*/ 2147483647 h 86"/>
                <a:gd name="T38" fmla="*/ 2147483647 w 380"/>
                <a:gd name="T39" fmla="*/ 0 h 86"/>
                <a:gd name="T40" fmla="*/ 2147483647 w 380"/>
                <a:gd name="T41" fmla="*/ 0 h 86"/>
                <a:gd name="T42" fmla="*/ 2147483647 w 380"/>
                <a:gd name="T43" fmla="*/ 0 h 86"/>
                <a:gd name="T44" fmla="*/ 2147483647 w 380"/>
                <a:gd name="T45" fmla="*/ 2147483647 h 86"/>
                <a:gd name="T46" fmla="*/ 2147483647 w 380"/>
                <a:gd name="T47" fmla="*/ 2147483647 h 86"/>
                <a:gd name="T48" fmla="*/ 2147483647 w 380"/>
                <a:gd name="T49" fmla="*/ 2147483647 h 86"/>
                <a:gd name="T50" fmla="*/ 2147483647 w 380"/>
                <a:gd name="T51" fmla="*/ 2147483647 h 86"/>
                <a:gd name="T52" fmla="*/ 2147483647 w 380"/>
                <a:gd name="T53" fmla="*/ 2147483647 h 86"/>
                <a:gd name="T54" fmla="*/ 2147483647 w 380"/>
                <a:gd name="T55" fmla="*/ 2147483647 h 86"/>
                <a:gd name="T56" fmla="*/ 2147483647 w 380"/>
                <a:gd name="T57" fmla="*/ 2147483647 h 86"/>
                <a:gd name="T58" fmla="*/ 2147483647 w 380"/>
                <a:gd name="T59" fmla="*/ 2147483647 h 86"/>
                <a:gd name="T60" fmla="*/ 2147483647 w 380"/>
                <a:gd name="T61" fmla="*/ 2147483647 h 86"/>
                <a:gd name="T62" fmla="*/ 2147483647 w 380"/>
                <a:gd name="T63" fmla="*/ 2147483647 h 86"/>
                <a:gd name="T64" fmla="*/ 2147483647 w 380"/>
                <a:gd name="T65" fmla="*/ 2147483647 h 86"/>
                <a:gd name="T66" fmla="*/ 2147483647 w 380"/>
                <a:gd name="T67" fmla="*/ 2147483647 h 86"/>
                <a:gd name="T68" fmla="*/ 2147483647 w 380"/>
                <a:gd name="T69" fmla="*/ 2147483647 h 86"/>
                <a:gd name="T70" fmla="*/ 2147483647 w 380"/>
                <a:gd name="T71" fmla="*/ 2147483647 h 86"/>
                <a:gd name="T72" fmla="*/ 2147483647 w 380"/>
                <a:gd name="T73" fmla="*/ 2147483647 h 86"/>
                <a:gd name="T74" fmla="*/ 2147483647 w 380"/>
                <a:gd name="T75" fmla="*/ 2147483647 h 86"/>
                <a:gd name="T76" fmla="*/ 2147483647 w 380"/>
                <a:gd name="T77" fmla="*/ 2147483647 h 86"/>
                <a:gd name="T78" fmla="*/ 2147483647 w 380"/>
                <a:gd name="T79" fmla="*/ 2147483647 h 86"/>
                <a:gd name="T80" fmla="*/ 2147483647 w 380"/>
                <a:gd name="T81" fmla="*/ 2147483647 h 86"/>
                <a:gd name="T82" fmla="*/ 2147483647 w 380"/>
                <a:gd name="T83" fmla="*/ 2147483647 h 86"/>
                <a:gd name="T84" fmla="*/ 2147483647 w 380"/>
                <a:gd name="T85" fmla="*/ 2147483647 h 86"/>
                <a:gd name="T86" fmla="*/ 0 w 380"/>
                <a:gd name="T87" fmla="*/ 2147483647 h 86"/>
                <a:gd name="T88" fmla="*/ 0 w 380"/>
                <a:gd name="T89" fmla="*/ 2147483647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0" h="86">
                  <a:moveTo>
                    <a:pt x="0" y="86"/>
                  </a:moveTo>
                  <a:lnTo>
                    <a:pt x="4" y="80"/>
                  </a:lnTo>
                  <a:lnTo>
                    <a:pt x="7" y="75"/>
                  </a:lnTo>
                  <a:lnTo>
                    <a:pt x="11" y="69"/>
                  </a:lnTo>
                  <a:lnTo>
                    <a:pt x="16" y="63"/>
                  </a:lnTo>
                  <a:lnTo>
                    <a:pt x="20" y="58"/>
                  </a:lnTo>
                  <a:lnTo>
                    <a:pt x="25" y="54"/>
                  </a:lnTo>
                  <a:lnTo>
                    <a:pt x="31" y="49"/>
                  </a:lnTo>
                  <a:lnTo>
                    <a:pt x="37" y="44"/>
                  </a:lnTo>
                  <a:lnTo>
                    <a:pt x="43" y="39"/>
                  </a:lnTo>
                  <a:lnTo>
                    <a:pt x="50" y="36"/>
                  </a:lnTo>
                  <a:lnTo>
                    <a:pt x="57" y="31"/>
                  </a:lnTo>
                  <a:lnTo>
                    <a:pt x="64" y="28"/>
                  </a:lnTo>
                  <a:lnTo>
                    <a:pt x="80" y="21"/>
                  </a:lnTo>
                  <a:lnTo>
                    <a:pt x="95" y="15"/>
                  </a:lnTo>
                  <a:lnTo>
                    <a:pt x="113" y="10"/>
                  </a:lnTo>
                  <a:lnTo>
                    <a:pt x="130" y="6"/>
                  </a:lnTo>
                  <a:lnTo>
                    <a:pt x="148" y="3"/>
                  </a:lnTo>
                  <a:lnTo>
                    <a:pt x="167" y="2"/>
                  </a:lnTo>
                  <a:lnTo>
                    <a:pt x="186" y="0"/>
                  </a:lnTo>
                  <a:lnTo>
                    <a:pt x="197" y="0"/>
                  </a:lnTo>
                  <a:lnTo>
                    <a:pt x="206" y="0"/>
                  </a:lnTo>
                  <a:lnTo>
                    <a:pt x="216" y="2"/>
                  </a:lnTo>
                  <a:lnTo>
                    <a:pt x="225" y="3"/>
                  </a:lnTo>
                  <a:lnTo>
                    <a:pt x="236" y="4"/>
                  </a:lnTo>
                  <a:lnTo>
                    <a:pt x="245" y="5"/>
                  </a:lnTo>
                  <a:lnTo>
                    <a:pt x="257" y="8"/>
                  </a:lnTo>
                  <a:lnTo>
                    <a:pt x="269" y="10"/>
                  </a:lnTo>
                  <a:lnTo>
                    <a:pt x="280" y="13"/>
                  </a:lnTo>
                  <a:lnTo>
                    <a:pt x="291" y="17"/>
                  </a:lnTo>
                  <a:lnTo>
                    <a:pt x="301" y="22"/>
                  </a:lnTo>
                  <a:lnTo>
                    <a:pt x="312" y="25"/>
                  </a:lnTo>
                  <a:lnTo>
                    <a:pt x="321" y="30"/>
                  </a:lnTo>
                  <a:lnTo>
                    <a:pt x="329" y="35"/>
                  </a:lnTo>
                  <a:lnTo>
                    <a:pt x="338" y="41"/>
                  </a:lnTo>
                  <a:lnTo>
                    <a:pt x="346" y="47"/>
                  </a:lnTo>
                  <a:lnTo>
                    <a:pt x="353" y="52"/>
                  </a:lnTo>
                  <a:lnTo>
                    <a:pt x="360" y="58"/>
                  </a:lnTo>
                  <a:lnTo>
                    <a:pt x="366" y="65"/>
                  </a:lnTo>
                  <a:lnTo>
                    <a:pt x="371" y="71"/>
                  </a:lnTo>
                  <a:lnTo>
                    <a:pt x="376" y="78"/>
                  </a:lnTo>
                  <a:lnTo>
                    <a:pt x="38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27"/>
            <p:cNvSpPr>
              <a:spLocks/>
            </p:cNvSpPr>
            <p:nvPr/>
          </p:nvSpPr>
          <p:spPr bwMode="auto">
            <a:xfrm>
              <a:off x="3455988" y="2044700"/>
              <a:ext cx="150812" cy="34925"/>
            </a:xfrm>
            <a:custGeom>
              <a:avLst/>
              <a:gdLst>
                <a:gd name="T0" fmla="*/ 0 w 380"/>
                <a:gd name="T1" fmla="*/ 2147483647 h 86"/>
                <a:gd name="T2" fmla="*/ 2147483647 w 380"/>
                <a:gd name="T3" fmla="*/ 2147483647 h 86"/>
                <a:gd name="T4" fmla="*/ 2147483647 w 380"/>
                <a:gd name="T5" fmla="*/ 2147483647 h 86"/>
                <a:gd name="T6" fmla="*/ 2147483647 w 380"/>
                <a:gd name="T7" fmla="*/ 2147483647 h 86"/>
                <a:gd name="T8" fmla="*/ 2147483647 w 380"/>
                <a:gd name="T9" fmla="*/ 2147483647 h 86"/>
                <a:gd name="T10" fmla="*/ 2147483647 w 380"/>
                <a:gd name="T11" fmla="*/ 2147483647 h 86"/>
                <a:gd name="T12" fmla="*/ 2147483647 w 380"/>
                <a:gd name="T13" fmla="*/ 2147483647 h 86"/>
                <a:gd name="T14" fmla="*/ 2147483647 w 380"/>
                <a:gd name="T15" fmla="*/ 2147483647 h 86"/>
                <a:gd name="T16" fmla="*/ 2147483647 w 380"/>
                <a:gd name="T17" fmla="*/ 2147483647 h 86"/>
                <a:gd name="T18" fmla="*/ 2147483647 w 380"/>
                <a:gd name="T19" fmla="*/ 2147483647 h 86"/>
                <a:gd name="T20" fmla="*/ 2147483647 w 380"/>
                <a:gd name="T21" fmla="*/ 2147483647 h 86"/>
                <a:gd name="T22" fmla="*/ 2147483647 w 380"/>
                <a:gd name="T23" fmla="*/ 2147483647 h 86"/>
                <a:gd name="T24" fmla="*/ 2147483647 w 380"/>
                <a:gd name="T25" fmla="*/ 2147483647 h 86"/>
                <a:gd name="T26" fmla="*/ 2147483647 w 380"/>
                <a:gd name="T27" fmla="*/ 2147483647 h 86"/>
                <a:gd name="T28" fmla="*/ 2147483647 w 380"/>
                <a:gd name="T29" fmla="*/ 2147483647 h 86"/>
                <a:gd name="T30" fmla="*/ 2147483647 w 380"/>
                <a:gd name="T31" fmla="*/ 2147483647 h 86"/>
                <a:gd name="T32" fmla="*/ 2147483647 w 380"/>
                <a:gd name="T33" fmla="*/ 2147483647 h 86"/>
                <a:gd name="T34" fmla="*/ 2147483647 w 380"/>
                <a:gd name="T35" fmla="*/ 2147483647 h 86"/>
                <a:gd name="T36" fmla="*/ 2147483647 w 380"/>
                <a:gd name="T37" fmla="*/ 2147483647 h 86"/>
                <a:gd name="T38" fmla="*/ 2147483647 w 380"/>
                <a:gd name="T39" fmla="*/ 0 h 86"/>
                <a:gd name="T40" fmla="*/ 2147483647 w 380"/>
                <a:gd name="T41" fmla="*/ 0 h 86"/>
                <a:gd name="T42" fmla="*/ 2147483647 w 380"/>
                <a:gd name="T43" fmla="*/ 0 h 86"/>
                <a:gd name="T44" fmla="*/ 2147483647 w 380"/>
                <a:gd name="T45" fmla="*/ 2147483647 h 86"/>
                <a:gd name="T46" fmla="*/ 2147483647 w 380"/>
                <a:gd name="T47" fmla="*/ 2147483647 h 86"/>
                <a:gd name="T48" fmla="*/ 2147483647 w 380"/>
                <a:gd name="T49" fmla="*/ 2147483647 h 86"/>
                <a:gd name="T50" fmla="*/ 2147483647 w 380"/>
                <a:gd name="T51" fmla="*/ 2147483647 h 86"/>
                <a:gd name="T52" fmla="*/ 2147483647 w 380"/>
                <a:gd name="T53" fmla="*/ 2147483647 h 86"/>
                <a:gd name="T54" fmla="*/ 2147483647 w 380"/>
                <a:gd name="T55" fmla="*/ 2147483647 h 86"/>
                <a:gd name="T56" fmla="*/ 2147483647 w 380"/>
                <a:gd name="T57" fmla="*/ 2147483647 h 86"/>
                <a:gd name="T58" fmla="*/ 2147483647 w 380"/>
                <a:gd name="T59" fmla="*/ 2147483647 h 86"/>
                <a:gd name="T60" fmla="*/ 2147483647 w 380"/>
                <a:gd name="T61" fmla="*/ 2147483647 h 86"/>
                <a:gd name="T62" fmla="*/ 2147483647 w 380"/>
                <a:gd name="T63" fmla="*/ 2147483647 h 86"/>
                <a:gd name="T64" fmla="*/ 2147483647 w 380"/>
                <a:gd name="T65" fmla="*/ 2147483647 h 86"/>
                <a:gd name="T66" fmla="*/ 2147483647 w 380"/>
                <a:gd name="T67" fmla="*/ 2147483647 h 86"/>
                <a:gd name="T68" fmla="*/ 2147483647 w 380"/>
                <a:gd name="T69" fmla="*/ 2147483647 h 86"/>
                <a:gd name="T70" fmla="*/ 2147483647 w 380"/>
                <a:gd name="T71" fmla="*/ 2147483647 h 86"/>
                <a:gd name="T72" fmla="*/ 2147483647 w 380"/>
                <a:gd name="T73" fmla="*/ 2147483647 h 86"/>
                <a:gd name="T74" fmla="*/ 2147483647 w 380"/>
                <a:gd name="T75" fmla="*/ 2147483647 h 86"/>
                <a:gd name="T76" fmla="*/ 2147483647 w 380"/>
                <a:gd name="T77" fmla="*/ 2147483647 h 86"/>
                <a:gd name="T78" fmla="*/ 2147483647 w 380"/>
                <a:gd name="T79" fmla="*/ 2147483647 h 86"/>
                <a:gd name="T80" fmla="*/ 2147483647 w 380"/>
                <a:gd name="T81" fmla="*/ 2147483647 h 86"/>
                <a:gd name="T82" fmla="*/ 2147483647 w 380"/>
                <a:gd name="T83" fmla="*/ 2147483647 h 86"/>
                <a:gd name="T84" fmla="*/ 2147483647 w 380"/>
                <a:gd name="T85" fmla="*/ 2147483647 h 86"/>
                <a:gd name="T86" fmla="*/ 0 w 380"/>
                <a:gd name="T87" fmla="*/ 2147483647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0" h="86">
                  <a:moveTo>
                    <a:pt x="0" y="86"/>
                  </a:moveTo>
                  <a:lnTo>
                    <a:pt x="4" y="80"/>
                  </a:lnTo>
                  <a:lnTo>
                    <a:pt x="7" y="75"/>
                  </a:lnTo>
                  <a:lnTo>
                    <a:pt x="11" y="69"/>
                  </a:lnTo>
                  <a:lnTo>
                    <a:pt x="16" y="63"/>
                  </a:lnTo>
                  <a:lnTo>
                    <a:pt x="20" y="58"/>
                  </a:lnTo>
                  <a:lnTo>
                    <a:pt x="25" y="54"/>
                  </a:lnTo>
                  <a:lnTo>
                    <a:pt x="31" y="49"/>
                  </a:lnTo>
                  <a:lnTo>
                    <a:pt x="37" y="44"/>
                  </a:lnTo>
                  <a:lnTo>
                    <a:pt x="43" y="39"/>
                  </a:lnTo>
                  <a:lnTo>
                    <a:pt x="50" y="36"/>
                  </a:lnTo>
                  <a:lnTo>
                    <a:pt x="57" y="31"/>
                  </a:lnTo>
                  <a:lnTo>
                    <a:pt x="64" y="28"/>
                  </a:lnTo>
                  <a:lnTo>
                    <a:pt x="80" y="21"/>
                  </a:lnTo>
                  <a:lnTo>
                    <a:pt x="95" y="15"/>
                  </a:lnTo>
                  <a:lnTo>
                    <a:pt x="113" y="10"/>
                  </a:lnTo>
                  <a:lnTo>
                    <a:pt x="130" y="6"/>
                  </a:lnTo>
                  <a:lnTo>
                    <a:pt x="148" y="3"/>
                  </a:lnTo>
                  <a:lnTo>
                    <a:pt x="167" y="2"/>
                  </a:lnTo>
                  <a:lnTo>
                    <a:pt x="186" y="0"/>
                  </a:lnTo>
                  <a:lnTo>
                    <a:pt x="197" y="0"/>
                  </a:lnTo>
                  <a:lnTo>
                    <a:pt x="206" y="0"/>
                  </a:lnTo>
                  <a:lnTo>
                    <a:pt x="216" y="2"/>
                  </a:lnTo>
                  <a:lnTo>
                    <a:pt x="225" y="3"/>
                  </a:lnTo>
                  <a:lnTo>
                    <a:pt x="236" y="4"/>
                  </a:lnTo>
                  <a:lnTo>
                    <a:pt x="245" y="5"/>
                  </a:lnTo>
                  <a:lnTo>
                    <a:pt x="257" y="8"/>
                  </a:lnTo>
                  <a:lnTo>
                    <a:pt x="269" y="10"/>
                  </a:lnTo>
                  <a:lnTo>
                    <a:pt x="280" y="13"/>
                  </a:lnTo>
                  <a:lnTo>
                    <a:pt x="291" y="17"/>
                  </a:lnTo>
                  <a:lnTo>
                    <a:pt x="301" y="22"/>
                  </a:lnTo>
                  <a:lnTo>
                    <a:pt x="312" y="25"/>
                  </a:lnTo>
                  <a:lnTo>
                    <a:pt x="321" y="30"/>
                  </a:lnTo>
                  <a:lnTo>
                    <a:pt x="329" y="35"/>
                  </a:lnTo>
                  <a:lnTo>
                    <a:pt x="338" y="41"/>
                  </a:lnTo>
                  <a:lnTo>
                    <a:pt x="346" y="47"/>
                  </a:lnTo>
                  <a:lnTo>
                    <a:pt x="353" y="52"/>
                  </a:lnTo>
                  <a:lnTo>
                    <a:pt x="360" y="58"/>
                  </a:lnTo>
                  <a:lnTo>
                    <a:pt x="366" y="65"/>
                  </a:lnTo>
                  <a:lnTo>
                    <a:pt x="371" y="71"/>
                  </a:lnTo>
                  <a:lnTo>
                    <a:pt x="376" y="78"/>
                  </a:lnTo>
                  <a:lnTo>
                    <a:pt x="380" y="86"/>
                  </a:lnTo>
                  <a:lnTo>
                    <a:pt x="0" y="8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1" name="Line 38"/>
            <p:cNvSpPr>
              <a:spLocks noChangeShapeType="1"/>
            </p:cNvSpPr>
            <p:nvPr/>
          </p:nvSpPr>
          <p:spPr bwMode="auto">
            <a:xfrm flipV="1">
              <a:off x="3532188" y="2079625"/>
              <a:ext cx="1587" cy="1651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2" name="Freeform 29"/>
            <p:cNvSpPr>
              <a:spLocks/>
            </p:cNvSpPr>
            <p:nvPr/>
          </p:nvSpPr>
          <p:spPr bwMode="auto">
            <a:xfrm>
              <a:off x="2967038" y="1492250"/>
              <a:ext cx="320675" cy="319088"/>
            </a:xfrm>
            <a:custGeom>
              <a:avLst/>
              <a:gdLst>
                <a:gd name="T0" fmla="*/ 2147483647 w 806"/>
                <a:gd name="T1" fmla="*/ 2147483647 h 806"/>
                <a:gd name="T2" fmla="*/ 2147483647 w 806"/>
                <a:gd name="T3" fmla="*/ 2147483647 h 806"/>
                <a:gd name="T4" fmla="*/ 2147483647 w 806"/>
                <a:gd name="T5" fmla="*/ 2147483647 h 806"/>
                <a:gd name="T6" fmla="*/ 2147483647 w 806"/>
                <a:gd name="T7" fmla="*/ 2147483647 h 806"/>
                <a:gd name="T8" fmla="*/ 2147483647 w 806"/>
                <a:gd name="T9" fmla="*/ 2147483647 h 806"/>
                <a:gd name="T10" fmla="*/ 2147483647 w 806"/>
                <a:gd name="T11" fmla="*/ 2147483647 h 806"/>
                <a:gd name="T12" fmla="*/ 2147483647 w 806"/>
                <a:gd name="T13" fmla="*/ 2147483647 h 806"/>
                <a:gd name="T14" fmla="*/ 2147483647 w 806"/>
                <a:gd name="T15" fmla="*/ 2147483647 h 806"/>
                <a:gd name="T16" fmla="*/ 2147483647 w 806"/>
                <a:gd name="T17" fmla="*/ 2147483647 h 806"/>
                <a:gd name="T18" fmla="*/ 2147483647 w 806"/>
                <a:gd name="T19" fmla="*/ 2147483647 h 806"/>
                <a:gd name="T20" fmla="*/ 2147483647 w 806"/>
                <a:gd name="T21" fmla="*/ 0 h 806"/>
                <a:gd name="T22" fmla="*/ 2147483647 w 806"/>
                <a:gd name="T23" fmla="*/ 2147483647 h 806"/>
                <a:gd name="T24" fmla="*/ 2147483647 w 806"/>
                <a:gd name="T25" fmla="*/ 2147483647 h 806"/>
                <a:gd name="T26" fmla="*/ 2147483647 w 806"/>
                <a:gd name="T27" fmla="*/ 2147483647 h 806"/>
                <a:gd name="T28" fmla="*/ 2147483647 w 806"/>
                <a:gd name="T29" fmla="*/ 2147483647 h 806"/>
                <a:gd name="T30" fmla="*/ 2147483647 w 806"/>
                <a:gd name="T31" fmla="*/ 2147483647 h 806"/>
                <a:gd name="T32" fmla="*/ 2147483647 w 806"/>
                <a:gd name="T33" fmla="*/ 2147483647 h 806"/>
                <a:gd name="T34" fmla="*/ 2147483647 w 806"/>
                <a:gd name="T35" fmla="*/ 2147483647 h 806"/>
                <a:gd name="T36" fmla="*/ 2147483647 w 806"/>
                <a:gd name="T37" fmla="*/ 2147483647 h 806"/>
                <a:gd name="T38" fmla="*/ 2147483647 w 806"/>
                <a:gd name="T39" fmla="*/ 2147483647 h 806"/>
                <a:gd name="T40" fmla="*/ 2147483647 w 806"/>
                <a:gd name="T41" fmla="*/ 2147483647 h 806"/>
                <a:gd name="T42" fmla="*/ 2147483647 w 806"/>
                <a:gd name="T43" fmla="*/ 2147483647 h 806"/>
                <a:gd name="T44" fmla="*/ 2147483647 w 806"/>
                <a:gd name="T45" fmla="*/ 2147483647 h 806"/>
                <a:gd name="T46" fmla="*/ 2147483647 w 806"/>
                <a:gd name="T47" fmla="*/ 2147483647 h 806"/>
                <a:gd name="T48" fmla="*/ 2147483647 w 806"/>
                <a:gd name="T49" fmla="*/ 2147483647 h 806"/>
                <a:gd name="T50" fmla="*/ 2147483647 w 806"/>
                <a:gd name="T51" fmla="*/ 2147483647 h 806"/>
                <a:gd name="T52" fmla="*/ 2147483647 w 806"/>
                <a:gd name="T53" fmla="*/ 2147483647 h 806"/>
                <a:gd name="T54" fmla="*/ 2147483647 w 806"/>
                <a:gd name="T55" fmla="*/ 2147483647 h 806"/>
                <a:gd name="T56" fmla="*/ 2147483647 w 806"/>
                <a:gd name="T57" fmla="*/ 2147483647 h 806"/>
                <a:gd name="T58" fmla="*/ 2147483647 w 806"/>
                <a:gd name="T59" fmla="*/ 2147483647 h 806"/>
                <a:gd name="T60" fmla="*/ 2147483647 w 806"/>
                <a:gd name="T61" fmla="*/ 2147483647 h 806"/>
                <a:gd name="T62" fmla="*/ 2147483647 w 806"/>
                <a:gd name="T63" fmla="*/ 2147483647 h 806"/>
                <a:gd name="T64" fmla="*/ 2147483647 w 806"/>
                <a:gd name="T65" fmla="*/ 2147483647 h 806"/>
                <a:gd name="T66" fmla="*/ 2147483647 w 806"/>
                <a:gd name="T67" fmla="*/ 2147483647 h 806"/>
                <a:gd name="T68" fmla="*/ 2147483647 w 806"/>
                <a:gd name="T69" fmla="*/ 2147483647 h 806"/>
                <a:gd name="T70" fmla="*/ 2147483647 w 806"/>
                <a:gd name="T71" fmla="*/ 2147483647 h 806"/>
                <a:gd name="T72" fmla="*/ 2147483647 w 806"/>
                <a:gd name="T73" fmla="*/ 2147483647 h 806"/>
                <a:gd name="T74" fmla="*/ 2147483647 w 806"/>
                <a:gd name="T75" fmla="*/ 2147483647 h 806"/>
                <a:gd name="T76" fmla="*/ 2147483647 w 806"/>
                <a:gd name="T77" fmla="*/ 2147483647 h 806"/>
                <a:gd name="T78" fmla="*/ 2147483647 w 806"/>
                <a:gd name="T79" fmla="*/ 2147483647 h 806"/>
                <a:gd name="T80" fmla="*/ 2147483647 w 806"/>
                <a:gd name="T81" fmla="*/ 2147483647 h 806"/>
                <a:gd name="T82" fmla="*/ 2147483647 w 806"/>
                <a:gd name="T83" fmla="*/ 2147483647 h 806"/>
                <a:gd name="T84" fmla="*/ 2147483647 w 806"/>
                <a:gd name="T85" fmla="*/ 2147483647 h 8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6" h="806">
                  <a:moveTo>
                    <a:pt x="0" y="403"/>
                  </a:moveTo>
                  <a:lnTo>
                    <a:pt x="1" y="381"/>
                  </a:lnTo>
                  <a:lnTo>
                    <a:pt x="2" y="361"/>
                  </a:lnTo>
                  <a:lnTo>
                    <a:pt x="5" y="341"/>
                  </a:lnTo>
                  <a:lnTo>
                    <a:pt x="8" y="321"/>
                  </a:lnTo>
                  <a:lnTo>
                    <a:pt x="13" y="302"/>
                  </a:lnTo>
                  <a:lnTo>
                    <a:pt x="18" y="282"/>
                  </a:lnTo>
                  <a:lnTo>
                    <a:pt x="25" y="264"/>
                  </a:lnTo>
                  <a:lnTo>
                    <a:pt x="32" y="245"/>
                  </a:lnTo>
                  <a:lnTo>
                    <a:pt x="40" y="228"/>
                  </a:lnTo>
                  <a:lnTo>
                    <a:pt x="48" y="210"/>
                  </a:lnTo>
                  <a:lnTo>
                    <a:pt x="58" y="193"/>
                  </a:lnTo>
                  <a:lnTo>
                    <a:pt x="68" y="177"/>
                  </a:lnTo>
                  <a:lnTo>
                    <a:pt x="80" y="162"/>
                  </a:lnTo>
                  <a:lnTo>
                    <a:pt x="92" y="146"/>
                  </a:lnTo>
                  <a:lnTo>
                    <a:pt x="105" y="132"/>
                  </a:lnTo>
                  <a:lnTo>
                    <a:pt x="118" y="118"/>
                  </a:lnTo>
                  <a:lnTo>
                    <a:pt x="132" y="104"/>
                  </a:lnTo>
                  <a:lnTo>
                    <a:pt x="147" y="92"/>
                  </a:lnTo>
                  <a:lnTo>
                    <a:pt x="162" y="80"/>
                  </a:lnTo>
                  <a:lnTo>
                    <a:pt x="177" y="68"/>
                  </a:lnTo>
                  <a:lnTo>
                    <a:pt x="194" y="57"/>
                  </a:lnTo>
                  <a:lnTo>
                    <a:pt x="211" y="48"/>
                  </a:lnTo>
                  <a:lnTo>
                    <a:pt x="228" y="40"/>
                  </a:lnTo>
                  <a:lnTo>
                    <a:pt x="246" y="31"/>
                  </a:lnTo>
                  <a:lnTo>
                    <a:pt x="264" y="24"/>
                  </a:lnTo>
                  <a:lnTo>
                    <a:pt x="283" y="17"/>
                  </a:lnTo>
                  <a:lnTo>
                    <a:pt x="302" y="13"/>
                  </a:lnTo>
                  <a:lnTo>
                    <a:pt x="322" y="8"/>
                  </a:lnTo>
                  <a:lnTo>
                    <a:pt x="342" y="4"/>
                  </a:lnTo>
                  <a:lnTo>
                    <a:pt x="362" y="2"/>
                  </a:lnTo>
                  <a:lnTo>
                    <a:pt x="382" y="0"/>
                  </a:lnTo>
                  <a:lnTo>
                    <a:pt x="403" y="0"/>
                  </a:lnTo>
                  <a:lnTo>
                    <a:pt x="424" y="0"/>
                  </a:lnTo>
                  <a:lnTo>
                    <a:pt x="444" y="2"/>
                  </a:lnTo>
                  <a:lnTo>
                    <a:pt x="464" y="4"/>
                  </a:lnTo>
                  <a:lnTo>
                    <a:pt x="484" y="8"/>
                  </a:lnTo>
                  <a:lnTo>
                    <a:pt x="504" y="13"/>
                  </a:lnTo>
                  <a:lnTo>
                    <a:pt x="523" y="17"/>
                  </a:lnTo>
                  <a:lnTo>
                    <a:pt x="541" y="24"/>
                  </a:lnTo>
                  <a:lnTo>
                    <a:pt x="560" y="31"/>
                  </a:lnTo>
                  <a:lnTo>
                    <a:pt x="578" y="40"/>
                  </a:lnTo>
                  <a:lnTo>
                    <a:pt x="595" y="48"/>
                  </a:lnTo>
                  <a:lnTo>
                    <a:pt x="612" y="57"/>
                  </a:lnTo>
                  <a:lnTo>
                    <a:pt x="628" y="68"/>
                  </a:lnTo>
                  <a:lnTo>
                    <a:pt x="644" y="80"/>
                  </a:lnTo>
                  <a:lnTo>
                    <a:pt x="659" y="92"/>
                  </a:lnTo>
                  <a:lnTo>
                    <a:pt x="673" y="104"/>
                  </a:lnTo>
                  <a:lnTo>
                    <a:pt x="688" y="118"/>
                  </a:lnTo>
                  <a:lnTo>
                    <a:pt x="701" y="132"/>
                  </a:lnTo>
                  <a:lnTo>
                    <a:pt x="714" y="146"/>
                  </a:lnTo>
                  <a:lnTo>
                    <a:pt x="726" y="162"/>
                  </a:lnTo>
                  <a:lnTo>
                    <a:pt x="737" y="177"/>
                  </a:lnTo>
                  <a:lnTo>
                    <a:pt x="747" y="193"/>
                  </a:lnTo>
                  <a:lnTo>
                    <a:pt x="757" y="210"/>
                  </a:lnTo>
                  <a:lnTo>
                    <a:pt x="766" y="228"/>
                  </a:lnTo>
                  <a:lnTo>
                    <a:pt x="774" y="245"/>
                  </a:lnTo>
                  <a:lnTo>
                    <a:pt x="781" y="264"/>
                  </a:lnTo>
                  <a:lnTo>
                    <a:pt x="787" y="282"/>
                  </a:lnTo>
                  <a:lnTo>
                    <a:pt x="793" y="302"/>
                  </a:lnTo>
                  <a:lnTo>
                    <a:pt x="798" y="321"/>
                  </a:lnTo>
                  <a:lnTo>
                    <a:pt x="801" y="341"/>
                  </a:lnTo>
                  <a:lnTo>
                    <a:pt x="804" y="361"/>
                  </a:lnTo>
                  <a:lnTo>
                    <a:pt x="805" y="381"/>
                  </a:lnTo>
                  <a:lnTo>
                    <a:pt x="806" y="403"/>
                  </a:lnTo>
                  <a:lnTo>
                    <a:pt x="805" y="423"/>
                  </a:lnTo>
                  <a:lnTo>
                    <a:pt x="804" y="444"/>
                  </a:lnTo>
                  <a:lnTo>
                    <a:pt x="801" y="464"/>
                  </a:lnTo>
                  <a:lnTo>
                    <a:pt x="798" y="483"/>
                  </a:lnTo>
                  <a:lnTo>
                    <a:pt x="793" y="503"/>
                  </a:lnTo>
                  <a:lnTo>
                    <a:pt x="787" y="522"/>
                  </a:lnTo>
                  <a:lnTo>
                    <a:pt x="781" y="541"/>
                  </a:lnTo>
                  <a:lnTo>
                    <a:pt x="774" y="559"/>
                  </a:lnTo>
                  <a:lnTo>
                    <a:pt x="766" y="578"/>
                  </a:lnTo>
                  <a:lnTo>
                    <a:pt x="757" y="594"/>
                  </a:lnTo>
                  <a:lnTo>
                    <a:pt x="748" y="612"/>
                  </a:lnTo>
                  <a:lnTo>
                    <a:pt x="737" y="627"/>
                  </a:lnTo>
                  <a:lnTo>
                    <a:pt x="726" y="644"/>
                  </a:lnTo>
                  <a:lnTo>
                    <a:pt x="714" y="659"/>
                  </a:lnTo>
                  <a:lnTo>
                    <a:pt x="701" y="673"/>
                  </a:lnTo>
                  <a:lnTo>
                    <a:pt x="688" y="688"/>
                  </a:lnTo>
                  <a:lnTo>
                    <a:pt x="673" y="701"/>
                  </a:lnTo>
                  <a:lnTo>
                    <a:pt x="659" y="714"/>
                  </a:lnTo>
                  <a:lnTo>
                    <a:pt x="644" y="725"/>
                  </a:lnTo>
                  <a:lnTo>
                    <a:pt x="628" y="736"/>
                  </a:lnTo>
                  <a:lnTo>
                    <a:pt x="612" y="747"/>
                  </a:lnTo>
                  <a:lnTo>
                    <a:pt x="595" y="757"/>
                  </a:lnTo>
                  <a:lnTo>
                    <a:pt x="578" y="766"/>
                  </a:lnTo>
                  <a:lnTo>
                    <a:pt x="560" y="774"/>
                  </a:lnTo>
                  <a:lnTo>
                    <a:pt x="541" y="781"/>
                  </a:lnTo>
                  <a:lnTo>
                    <a:pt x="523" y="787"/>
                  </a:lnTo>
                  <a:lnTo>
                    <a:pt x="504" y="793"/>
                  </a:lnTo>
                  <a:lnTo>
                    <a:pt x="484" y="798"/>
                  </a:lnTo>
                  <a:lnTo>
                    <a:pt x="464" y="801"/>
                  </a:lnTo>
                  <a:lnTo>
                    <a:pt x="444" y="803"/>
                  </a:lnTo>
                  <a:lnTo>
                    <a:pt x="424" y="805"/>
                  </a:lnTo>
                  <a:lnTo>
                    <a:pt x="403" y="806"/>
                  </a:lnTo>
                  <a:lnTo>
                    <a:pt x="382" y="805"/>
                  </a:lnTo>
                  <a:lnTo>
                    <a:pt x="362" y="803"/>
                  </a:lnTo>
                  <a:lnTo>
                    <a:pt x="342" y="801"/>
                  </a:lnTo>
                  <a:lnTo>
                    <a:pt x="322" y="798"/>
                  </a:lnTo>
                  <a:lnTo>
                    <a:pt x="302" y="793"/>
                  </a:lnTo>
                  <a:lnTo>
                    <a:pt x="283" y="787"/>
                  </a:lnTo>
                  <a:lnTo>
                    <a:pt x="264" y="781"/>
                  </a:lnTo>
                  <a:lnTo>
                    <a:pt x="246" y="774"/>
                  </a:lnTo>
                  <a:lnTo>
                    <a:pt x="228" y="766"/>
                  </a:lnTo>
                  <a:lnTo>
                    <a:pt x="211" y="757"/>
                  </a:lnTo>
                  <a:lnTo>
                    <a:pt x="194" y="747"/>
                  </a:lnTo>
                  <a:lnTo>
                    <a:pt x="177" y="736"/>
                  </a:lnTo>
                  <a:lnTo>
                    <a:pt x="162" y="725"/>
                  </a:lnTo>
                  <a:lnTo>
                    <a:pt x="147" y="714"/>
                  </a:lnTo>
                  <a:lnTo>
                    <a:pt x="132" y="701"/>
                  </a:lnTo>
                  <a:lnTo>
                    <a:pt x="118" y="688"/>
                  </a:lnTo>
                  <a:lnTo>
                    <a:pt x="105" y="673"/>
                  </a:lnTo>
                  <a:lnTo>
                    <a:pt x="92" y="659"/>
                  </a:lnTo>
                  <a:lnTo>
                    <a:pt x="80" y="644"/>
                  </a:lnTo>
                  <a:lnTo>
                    <a:pt x="68" y="627"/>
                  </a:lnTo>
                  <a:lnTo>
                    <a:pt x="58" y="612"/>
                  </a:lnTo>
                  <a:lnTo>
                    <a:pt x="48" y="594"/>
                  </a:lnTo>
                  <a:lnTo>
                    <a:pt x="40" y="578"/>
                  </a:lnTo>
                  <a:lnTo>
                    <a:pt x="32" y="559"/>
                  </a:lnTo>
                  <a:lnTo>
                    <a:pt x="25" y="541"/>
                  </a:lnTo>
                  <a:lnTo>
                    <a:pt x="18" y="522"/>
                  </a:lnTo>
                  <a:lnTo>
                    <a:pt x="13" y="503"/>
                  </a:lnTo>
                  <a:lnTo>
                    <a:pt x="8" y="483"/>
                  </a:lnTo>
                  <a:lnTo>
                    <a:pt x="5" y="464"/>
                  </a:lnTo>
                  <a:lnTo>
                    <a:pt x="2" y="444"/>
                  </a:lnTo>
                  <a:lnTo>
                    <a:pt x="1" y="423"/>
                  </a:lnTo>
                  <a:lnTo>
                    <a:pt x="0" y="4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3" name="Freeform 30"/>
            <p:cNvSpPr>
              <a:spLocks/>
            </p:cNvSpPr>
            <p:nvPr/>
          </p:nvSpPr>
          <p:spPr bwMode="auto">
            <a:xfrm>
              <a:off x="2967038" y="1492250"/>
              <a:ext cx="320675" cy="319088"/>
            </a:xfrm>
            <a:custGeom>
              <a:avLst/>
              <a:gdLst>
                <a:gd name="T0" fmla="*/ 2147483647 w 806"/>
                <a:gd name="T1" fmla="*/ 2147483647 h 806"/>
                <a:gd name="T2" fmla="*/ 2147483647 w 806"/>
                <a:gd name="T3" fmla="*/ 2147483647 h 806"/>
                <a:gd name="T4" fmla="*/ 2147483647 w 806"/>
                <a:gd name="T5" fmla="*/ 2147483647 h 806"/>
                <a:gd name="T6" fmla="*/ 2147483647 w 806"/>
                <a:gd name="T7" fmla="*/ 2147483647 h 806"/>
                <a:gd name="T8" fmla="*/ 2147483647 w 806"/>
                <a:gd name="T9" fmla="*/ 2147483647 h 806"/>
                <a:gd name="T10" fmla="*/ 2147483647 w 806"/>
                <a:gd name="T11" fmla="*/ 2147483647 h 806"/>
                <a:gd name="T12" fmla="*/ 2147483647 w 806"/>
                <a:gd name="T13" fmla="*/ 2147483647 h 806"/>
                <a:gd name="T14" fmla="*/ 2147483647 w 806"/>
                <a:gd name="T15" fmla="*/ 2147483647 h 806"/>
                <a:gd name="T16" fmla="*/ 2147483647 w 806"/>
                <a:gd name="T17" fmla="*/ 2147483647 h 806"/>
                <a:gd name="T18" fmla="*/ 2147483647 w 806"/>
                <a:gd name="T19" fmla="*/ 2147483647 h 806"/>
                <a:gd name="T20" fmla="*/ 2147483647 w 806"/>
                <a:gd name="T21" fmla="*/ 0 h 806"/>
                <a:gd name="T22" fmla="*/ 2147483647 w 806"/>
                <a:gd name="T23" fmla="*/ 2147483647 h 806"/>
                <a:gd name="T24" fmla="*/ 2147483647 w 806"/>
                <a:gd name="T25" fmla="*/ 2147483647 h 806"/>
                <a:gd name="T26" fmla="*/ 2147483647 w 806"/>
                <a:gd name="T27" fmla="*/ 2147483647 h 806"/>
                <a:gd name="T28" fmla="*/ 2147483647 w 806"/>
                <a:gd name="T29" fmla="*/ 2147483647 h 806"/>
                <a:gd name="T30" fmla="*/ 2147483647 w 806"/>
                <a:gd name="T31" fmla="*/ 2147483647 h 806"/>
                <a:gd name="T32" fmla="*/ 2147483647 w 806"/>
                <a:gd name="T33" fmla="*/ 2147483647 h 806"/>
                <a:gd name="T34" fmla="*/ 2147483647 w 806"/>
                <a:gd name="T35" fmla="*/ 2147483647 h 806"/>
                <a:gd name="T36" fmla="*/ 2147483647 w 806"/>
                <a:gd name="T37" fmla="*/ 2147483647 h 806"/>
                <a:gd name="T38" fmla="*/ 2147483647 w 806"/>
                <a:gd name="T39" fmla="*/ 2147483647 h 806"/>
                <a:gd name="T40" fmla="*/ 2147483647 w 806"/>
                <a:gd name="T41" fmla="*/ 2147483647 h 806"/>
                <a:gd name="T42" fmla="*/ 2147483647 w 806"/>
                <a:gd name="T43" fmla="*/ 2147483647 h 806"/>
                <a:gd name="T44" fmla="*/ 2147483647 w 806"/>
                <a:gd name="T45" fmla="*/ 2147483647 h 806"/>
                <a:gd name="T46" fmla="*/ 2147483647 w 806"/>
                <a:gd name="T47" fmla="*/ 2147483647 h 806"/>
                <a:gd name="T48" fmla="*/ 2147483647 w 806"/>
                <a:gd name="T49" fmla="*/ 2147483647 h 806"/>
                <a:gd name="T50" fmla="*/ 2147483647 w 806"/>
                <a:gd name="T51" fmla="*/ 2147483647 h 806"/>
                <a:gd name="T52" fmla="*/ 2147483647 w 806"/>
                <a:gd name="T53" fmla="*/ 2147483647 h 806"/>
                <a:gd name="T54" fmla="*/ 2147483647 w 806"/>
                <a:gd name="T55" fmla="*/ 2147483647 h 806"/>
                <a:gd name="T56" fmla="*/ 2147483647 w 806"/>
                <a:gd name="T57" fmla="*/ 2147483647 h 806"/>
                <a:gd name="T58" fmla="*/ 2147483647 w 806"/>
                <a:gd name="T59" fmla="*/ 2147483647 h 806"/>
                <a:gd name="T60" fmla="*/ 2147483647 w 806"/>
                <a:gd name="T61" fmla="*/ 2147483647 h 806"/>
                <a:gd name="T62" fmla="*/ 2147483647 w 806"/>
                <a:gd name="T63" fmla="*/ 2147483647 h 806"/>
                <a:gd name="T64" fmla="*/ 2147483647 w 806"/>
                <a:gd name="T65" fmla="*/ 2147483647 h 806"/>
                <a:gd name="T66" fmla="*/ 2147483647 w 806"/>
                <a:gd name="T67" fmla="*/ 2147483647 h 806"/>
                <a:gd name="T68" fmla="*/ 2147483647 w 806"/>
                <a:gd name="T69" fmla="*/ 2147483647 h 806"/>
                <a:gd name="T70" fmla="*/ 2147483647 w 806"/>
                <a:gd name="T71" fmla="*/ 2147483647 h 806"/>
                <a:gd name="T72" fmla="*/ 2147483647 w 806"/>
                <a:gd name="T73" fmla="*/ 2147483647 h 806"/>
                <a:gd name="T74" fmla="*/ 2147483647 w 806"/>
                <a:gd name="T75" fmla="*/ 2147483647 h 806"/>
                <a:gd name="T76" fmla="*/ 2147483647 w 806"/>
                <a:gd name="T77" fmla="*/ 2147483647 h 806"/>
                <a:gd name="T78" fmla="*/ 2147483647 w 806"/>
                <a:gd name="T79" fmla="*/ 2147483647 h 806"/>
                <a:gd name="T80" fmla="*/ 2147483647 w 806"/>
                <a:gd name="T81" fmla="*/ 2147483647 h 806"/>
                <a:gd name="T82" fmla="*/ 2147483647 w 806"/>
                <a:gd name="T83" fmla="*/ 2147483647 h 806"/>
                <a:gd name="T84" fmla="*/ 2147483647 w 806"/>
                <a:gd name="T85" fmla="*/ 2147483647 h 8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6" h="806">
                  <a:moveTo>
                    <a:pt x="0" y="403"/>
                  </a:moveTo>
                  <a:lnTo>
                    <a:pt x="1" y="381"/>
                  </a:lnTo>
                  <a:lnTo>
                    <a:pt x="2" y="361"/>
                  </a:lnTo>
                  <a:lnTo>
                    <a:pt x="5" y="341"/>
                  </a:lnTo>
                  <a:lnTo>
                    <a:pt x="8" y="321"/>
                  </a:lnTo>
                  <a:lnTo>
                    <a:pt x="13" y="302"/>
                  </a:lnTo>
                  <a:lnTo>
                    <a:pt x="18" y="282"/>
                  </a:lnTo>
                  <a:lnTo>
                    <a:pt x="25" y="264"/>
                  </a:lnTo>
                  <a:lnTo>
                    <a:pt x="32" y="245"/>
                  </a:lnTo>
                  <a:lnTo>
                    <a:pt x="40" y="228"/>
                  </a:lnTo>
                  <a:lnTo>
                    <a:pt x="48" y="210"/>
                  </a:lnTo>
                  <a:lnTo>
                    <a:pt x="58" y="193"/>
                  </a:lnTo>
                  <a:lnTo>
                    <a:pt x="68" y="177"/>
                  </a:lnTo>
                  <a:lnTo>
                    <a:pt x="80" y="162"/>
                  </a:lnTo>
                  <a:lnTo>
                    <a:pt x="92" y="146"/>
                  </a:lnTo>
                  <a:lnTo>
                    <a:pt x="105" y="132"/>
                  </a:lnTo>
                  <a:lnTo>
                    <a:pt x="118" y="118"/>
                  </a:lnTo>
                  <a:lnTo>
                    <a:pt x="132" y="104"/>
                  </a:lnTo>
                  <a:lnTo>
                    <a:pt x="147" y="92"/>
                  </a:lnTo>
                  <a:lnTo>
                    <a:pt x="162" y="80"/>
                  </a:lnTo>
                  <a:lnTo>
                    <a:pt x="177" y="68"/>
                  </a:lnTo>
                  <a:lnTo>
                    <a:pt x="194" y="57"/>
                  </a:lnTo>
                  <a:lnTo>
                    <a:pt x="211" y="48"/>
                  </a:lnTo>
                  <a:lnTo>
                    <a:pt x="228" y="40"/>
                  </a:lnTo>
                  <a:lnTo>
                    <a:pt x="246" y="31"/>
                  </a:lnTo>
                  <a:lnTo>
                    <a:pt x="264" y="24"/>
                  </a:lnTo>
                  <a:lnTo>
                    <a:pt x="283" y="17"/>
                  </a:lnTo>
                  <a:lnTo>
                    <a:pt x="302" y="13"/>
                  </a:lnTo>
                  <a:lnTo>
                    <a:pt x="322" y="8"/>
                  </a:lnTo>
                  <a:lnTo>
                    <a:pt x="342" y="4"/>
                  </a:lnTo>
                  <a:lnTo>
                    <a:pt x="362" y="2"/>
                  </a:lnTo>
                  <a:lnTo>
                    <a:pt x="382" y="0"/>
                  </a:lnTo>
                  <a:lnTo>
                    <a:pt x="403" y="0"/>
                  </a:lnTo>
                  <a:lnTo>
                    <a:pt x="424" y="0"/>
                  </a:lnTo>
                  <a:lnTo>
                    <a:pt x="444" y="2"/>
                  </a:lnTo>
                  <a:lnTo>
                    <a:pt x="464" y="4"/>
                  </a:lnTo>
                  <a:lnTo>
                    <a:pt x="484" y="8"/>
                  </a:lnTo>
                  <a:lnTo>
                    <a:pt x="504" y="13"/>
                  </a:lnTo>
                  <a:lnTo>
                    <a:pt x="523" y="17"/>
                  </a:lnTo>
                  <a:lnTo>
                    <a:pt x="541" y="24"/>
                  </a:lnTo>
                  <a:lnTo>
                    <a:pt x="560" y="31"/>
                  </a:lnTo>
                  <a:lnTo>
                    <a:pt x="578" y="40"/>
                  </a:lnTo>
                  <a:lnTo>
                    <a:pt x="595" y="48"/>
                  </a:lnTo>
                  <a:lnTo>
                    <a:pt x="612" y="57"/>
                  </a:lnTo>
                  <a:lnTo>
                    <a:pt x="628" y="68"/>
                  </a:lnTo>
                  <a:lnTo>
                    <a:pt x="644" y="80"/>
                  </a:lnTo>
                  <a:lnTo>
                    <a:pt x="659" y="92"/>
                  </a:lnTo>
                  <a:lnTo>
                    <a:pt x="673" y="104"/>
                  </a:lnTo>
                  <a:lnTo>
                    <a:pt x="688" y="118"/>
                  </a:lnTo>
                  <a:lnTo>
                    <a:pt x="701" y="132"/>
                  </a:lnTo>
                  <a:lnTo>
                    <a:pt x="714" y="146"/>
                  </a:lnTo>
                  <a:lnTo>
                    <a:pt x="726" y="162"/>
                  </a:lnTo>
                  <a:lnTo>
                    <a:pt x="737" y="177"/>
                  </a:lnTo>
                  <a:lnTo>
                    <a:pt x="747" y="193"/>
                  </a:lnTo>
                  <a:lnTo>
                    <a:pt x="757" y="210"/>
                  </a:lnTo>
                  <a:lnTo>
                    <a:pt x="766" y="228"/>
                  </a:lnTo>
                  <a:lnTo>
                    <a:pt x="774" y="245"/>
                  </a:lnTo>
                  <a:lnTo>
                    <a:pt x="781" y="264"/>
                  </a:lnTo>
                  <a:lnTo>
                    <a:pt x="787" y="282"/>
                  </a:lnTo>
                  <a:lnTo>
                    <a:pt x="793" y="302"/>
                  </a:lnTo>
                  <a:lnTo>
                    <a:pt x="798" y="321"/>
                  </a:lnTo>
                  <a:lnTo>
                    <a:pt x="801" y="341"/>
                  </a:lnTo>
                  <a:lnTo>
                    <a:pt x="804" y="361"/>
                  </a:lnTo>
                  <a:lnTo>
                    <a:pt x="805" y="381"/>
                  </a:lnTo>
                  <a:lnTo>
                    <a:pt x="806" y="403"/>
                  </a:lnTo>
                  <a:lnTo>
                    <a:pt x="805" y="423"/>
                  </a:lnTo>
                  <a:lnTo>
                    <a:pt x="804" y="444"/>
                  </a:lnTo>
                  <a:lnTo>
                    <a:pt x="801" y="464"/>
                  </a:lnTo>
                  <a:lnTo>
                    <a:pt x="798" y="483"/>
                  </a:lnTo>
                  <a:lnTo>
                    <a:pt x="793" y="503"/>
                  </a:lnTo>
                  <a:lnTo>
                    <a:pt x="787" y="522"/>
                  </a:lnTo>
                  <a:lnTo>
                    <a:pt x="781" y="541"/>
                  </a:lnTo>
                  <a:lnTo>
                    <a:pt x="774" y="559"/>
                  </a:lnTo>
                  <a:lnTo>
                    <a:pt x="766" y="578"/>
                  </a:lnTo>
                  <a:lnTo>
                    <a:pt x="757" y="594"/>
                  </a:lnTo>
                  <a:lnTo>
                    <a:pt x="748" y="612"/>
                  </a:lnTo>
                  <a:lnTo>
                    <a:pt x="737" y="627"/>
                  </a:lnTo>
                  <a:lnTo>
                    <a:pt x="726" y="644"/>
                  </a:lnTo>
                  <a:lnTo>
                    <a:pt x="714" y="659"/>
                  </a:lnTo>
                  <a:lnTo>
                    <a:pt x="701" y="673"/>
                  </a:lnTo>
                  <a:lnTo>
                    <a:pt x="688" y="688"/>
                  </a:lnTo>
                  <a:lnTo>
                    <a:pt x="673" y="701"/>
                  </a:lnTo>
                  <a:lnTo>
                    <a:pt x="659" y="714"/>
                  </a:lnTo>
                  <a:lnTo>
                    <a:pt x="644" y="725"/>
                  </a:lnTo>
                  <a:lnTo>
                    <a:pt x="628" y="736"/>
                  </a:lnTo>
                  <a:lnTo>
                    <a:pt x="612" y="747"/>
                  </a:lnTo>
                  <a:lnTo>
                    <a:pt x="595" y="757"/>
                  </a:lnTo>
                  <a:lnTo>
                    <a:pt x="578" y="766"/>
                  </a:lnTo>
                  <a:lnTo>
                    <a:pt x="560" y="774"/>
                  </a:lnTo>
                  <a:lnTo>
                    <a:pt x="541" y="781"/>
                  </a:lnTo>
                  <a:lnTo>
                    <a:pt x="523" y="787"/>
                  </a:lnTo>
                  <a:lnTo>
                    <a:pt x="504" y="793"/>
                  </a:lnTo>
                  <a:lnTo>
                    <a:pt x="484" y="798"/>
                  </a:lnTo>
                  <a:lnTo>
                    <a:pt x="464" y="801"/>
                  </a:lnTo>
                  <a:lnTo>
                    <a:pt x="444" y="803"/>
                  </a:lnTo>
                  <a:lnTo>
                    <a:pt x="424" y="805"/>
                  </a:lnTo>
                  <a:lnTo>
                    <a:pt x="403" y="806"/>
                  </a:lnTo>
                  <a:lnTo>
                    <a:pt x="382" y="805"/>
                  </a:lnTo>
                  <a:lnTo>
                    <a:pt x="362" y="803"/>
                  </a:lnTo>
                  <a:lnTo>
                    <a:pt x="342" y="801"/>
                  </a:lnTo>
                  <a:lnTo>
                    <a:pt x="322" y="798"/>
                  </a:lnTo>
                  <a:lnTo>
                    <a:pt x="302" y="793"/>
                  </a:lnTo>
                  <a:lnTo>
                    <a:pt x="283" y="787"/>
                  </a:lnTo>
                  <a:lnTo>
                    <a:pt x="264" y="781"/>
                  </a:lnTo>
                  <a:lnTo>
                    <a:pt x="246" y="774"/>
                  </a:lnTo>
                  <a:lnTo>
                    <a:pt x="228" y="766"/>
                  </a:lnTo>
                  <a:lnTo>
                    <a:pt x="211" y="757"/>
                  </a:lnTo>
                  <a:lnTo>
                    <a:pt x="194" y="747"/>
                  </a:lnTo>
                  <a:lnTo>
                    <a:pt x="177" y="736"/>
                  </a:lnTo>
                  <a:lnTo>
                    <a:pt x="162" y="725"/>
                  </a:lnTo>
                  <a:lnTo>
                    <a:pt x="147" y="714"/>
                  </a:lnTo>
                  <a:lnTo>
                    <a:pt x="132" y="701"/>
                  </a:lnTo>
                  <a:lnTo>
                    <a:pt x="118" y="688"/>
                  </a:lnTo>
                  <a:lnTo>
                    <a:pt x="105" y="673"/>
                  </a:lnTo>
                  <a:lnTo>
                    <a:pt x="92" y="659"/>
                  </a:lnTo>
                  <a:lnTo>
                    <a:pt x="80" y="644"/>
                  </a:lnTo>
                  <a:lnTo>
                    <a:pt x="68" y="627"/>
                  </a:lnTo>
                  <a:lnTo>
                    <a:pt x="58" y="612"/>
                  </a:lnTo>
                  <a:lnTo>
                    <a:pt x="48" y="594"/>
                  </a:lnTo>
                  <a:lnTo>
                    <a:pt x="40" y="578"/>
                  </a:lnTo>
                  <a:lnTo>
                    <a:pt x="32" y="559"/>
                  </a:lnTo>
                  <a:lnTo>
                    <a:pt x="25" y="541"/>
                  </a:lnTo>
                  <a:lnTo>
                    <a:pt x="18" y="522"/>
                  </a:lnTo>
                  <a:lnTo>
                    <a:pt x="13" y="503"/>
                  </a:lnTo>
                  <a:lnTo>
                    <a:pt x="8" y="483"/>
                  </a:lnTo>
                  <a:lnTo>
                    <a:pt x="5" y="464"/>
                  </a:lnTo>
                  <a:lnTo>
                    <a:pt x="2" y="444"/>
                  </a:lnTo>
                  <a:lnTo>
                    <a:pt x="1" y="423"/>
                  </a:lnTo>
                  <a:lnTo>
                    <a:pt x="0" y="40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4" name="Line 41"/>
            <p:cNvSpPr>
              <a:spLocks noChangeShapeType="1"/>
            </p:cNvSpPr>
            <p:nvPr/>
          </p:nvSpPr>
          <p:spPr bwMode="auto">
            <a:xfrm>
              <a:off x="2967038" y="1652588"/>
              <a:ext cx="3206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5" name="Rectangle 32"/>
            <p:cNvSpPr>
              <a:spLocks noChangeArrowheads="1"/>
            </p:cNvSpPr>
            <p:nvPr/>
          </p:nvSpPr>
          <p:spPr bwMode="auto">
            <a:xfrm>
              <a:off x="3060701" y="1524000"/>
              <a:ext cx="145219" cy="12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 b="1">
                  <a:solidFill>
                    <a:srgbClr val="000000"/>
                  </a:solidFill>
                  <a:latin typeface="Arial" charset="0"/>
                </a:rPr>
                <a:t>FC</a:t>
              </a:r>
              <a:endParaRPr lang="en-US" altLang="en-US" sz="400">
                <a:solidFill>
                  <a:srgbClr val="000000"/>
                </a:solidFill>
                <a:latin typeface="Calibri" pitchFamily="34" charset="0"/>
              </a:endParaRPr>
            </a:p>
          </p:txBody>
        </p:sp>
        <p:sp>
          <p:nvSpPr>
            <p:cNvPr id="2086" name="Rectangle 33"/>
            <p:cNvSpPr>
              <a:spLocks noChangeArrowheads="1"/>
            </p:cNvSpPr>
            <p:nvPr/>
          </p:nvSpPr>
          <p:spPr bwMode="auto">
            <a:xfrm>
              <a:off x="3098799" y="1663700"/>
              <a:ext cx="60789" cy="12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 b="1">
                  <a:solidFill>
                    <a:srgbClr val="000000"/>
                  </a:solidFill>
                  <a:latin typeface="Arial" charset="0"/>
                </a:rPr>
                <a:t>1</a:t>
              </a:r>
              <a:endParaRPr lang="en-US" altLang="en-US" sz="400">
                <a:solidFill>
                  <a:srgbClr val="000000"/>
                </a:solidFill>
                <a:latin typeface="Calibri" pitchFamily="34" charset="0"/>
              </a:endParaRPr>
            </a:p>
          </p:txBody>
        </p:sp>
        <p:sp>
          <p:nvSpPr>
            <p:cNvPr id="2087" name="Freeform 34"/>
            <p:cNvSpPr>
              <a:spLocks noEditPoints="1"/>
            </p:cNvSpPr>
            <p:nvPr/>
          </p:nvSpPr>
          <p:spPr bwMode="auto">
            <a:xfrm>
              <a:off x="3278188" y="1643063"/>
              <a:ext cx="263525" cy="333375"/>
            </a:xfrm>
            <a:custGeom>
              <a:avLst/>
              <a:gdLst>
                <a:gd name="T0" fmla="*/ 2147483647 w 661"/>
                <a:gd name="T1" fmla="*/ 0 h 838"/>
                <a:gd name="T2" fmla="*/ 2147483647 w 661"/>
                <a:gd name="T3" fmla="*/ 2147483647 h 838"/>
                <a:gd name="T4" fmla="*/ 2147483647 w 661"/>
                <a:gd name="T5" fmla="*/ 2147483647 h 838"/>
                <a:gd name="T6" fmla="*/ 2147483647 w 661"/>
                <a:gd name="T7" fmla="*/ 2147483647 h 838"/>
                <a:gd name="T8" fmla="*/ 2147483647 w 661"/>
                <a:gd name="T9" fmla="*/ 2147483647 h 838"/>
                <a:gd name="T10" fmla="*/ 2147483647 w 661"/>
                <a:gd name="T11" fmla="*/ 2147483647 h 838"/>
                <a:gd name="T12" fmla="*/ 2147483647 w 661"/>
                <a:gd name="T13" fmla="*/ 2147483647 h 838"/>
                <a:gd name="T14" fmla="*/ 2147483647 w 661"/>
                <a:gd name="T15" fmla="*/ 2147483647 h 838"/>
                <a:gd name="T16" fmla="*/ 2147483647 w 661"/>
                <a:gd name="T17" fmla="*/ 2147483647 h 838"/>
                <a:gd name="T18" fmla="*/ 2147483647 w 661"/>
                <a:gd name="T19" fmla="*/ 2147483647 h 838"/>
                <a:gd name="T20" fmla="*/ 2147483647 w 661"/>
                <a:gd name="T21" fmla="*/ 2147483647 h 838"/>
                <a:gd name="T22" fmla="*/ 2147483647 w 661"/>
                <a:gd name="T23" fmla="*/ 2147483647 h 838"/>
                <a:gd name="T24" fmla="*/ 0 w 661"/>
                <a:gd name="T25" fmla="*/ 2147483647 h 838"/>
                <a:gd name="T26" fmla="*/ 0 w 661"/>
                <a:gd name="T27" fmla="*/ 2147483647 h 838"/>
                <a:gd name="T28" fmla="*/ 2147483647 w 661"/>
                <a:gd name="T29" fmla="*/ 2147483647 h 838"/>
                <a:gd name="T30" fmla="*/ 2147483647 w 661"/>
                <a:gd name="T31" fmla="*/ 2147483647 h 838"/>
                <a:gd name="T32" fmla="*/ 2147483647 w 661"/>
                <a:gd name="T33" fmla="*/ 0 h 838"/>
                <a:gd name="T34" fmla="*/ 2147483647 w 661"/>
                <a:gd name="T35" fmla="*/ 0 h 838"/>
                <a:gd name="T36" fmla="*/ 2147483647 w 661"/>
                <a:gd name="T37" fmla="*/ 0 h 838"/>
                <a:gd name="T38" fmla="*/ 2147483647 w 661"/>
                <a:gd name="T39" fmla="*/ 2147483647 h 838"/>
                <a:gd name="T40" fmla="*/ 2147483647 w 661"/>
                <a:gd name="T41" fmla="*/ 2147483647 h 838"/>
                <a:gd name="T42" fmla="*/ 2147483647 w 661"/>
                <a:gd name="T43" fmla="*/ 2147483647 h 838"/>
                <a:gd name="T44" fmla="*/ 2147483647 w 661"/>
                <a:gd name="T45" fmla="*/ 2147483647 h 838"/>
                <a:gd name="T46" fmla="*/ 2147483647 w 661"/>
                <a:gd name="T47" fmla="*/ 2147483647 h 838"/>
                <a:gd name="T48" fmla="*/ 2147483647 w 661"/>
                <a:gd name="T49" fmla="*/ 2147483647 h 838"/>
                <a:gd name="T50" fmla="*/ 2147483647 w 661"/>
                <a:gd name="T51" fmla="*/ 2147483647 h 838"/>
                <a:gd name="T52" fmla="*/ 2147483647 w 661"/>
                <a:gd name="T53" fmla="*/ 2147483647 h 838"/>
                <a:gd name="T54" fmla="*/ 2147483647 w 661"/>
                <a:gd name="T55" fmla="*/ 2147483647 h 838"/>
                <a:gd name="T56" fmla="*/ 2147483647 w 661"/>
                <a:gd name="T57" fmla="*/ 2147483647 h 838"/>
                <a:gd name="T58" fmla="*/ 2147483647 w 661"/>
                <a:gd name="T59" fmla="*/ 2147483647 h 838"/>
                <a:gd name="T60" fmla="*/ 2147483647 w 661"/>
                <a:gd name="T61" fmla="*/ 2147483647 h 838"/>
                <a:gd name="T62" fmla="*/ 2147483647 w 661"/>
                <a:gd name="T63" fmla="*/ 2147483647 h 838"/>
                <a:gd name="T64" fmla="*/ 2147483647 w 661"/>
                <a:gd name="T65" fmla="*/ 2147483647 h 838"/>
                <a:gd name="T66" fmla="*/ 2147483647 w 661"/>
                <a:gd name="T67" fmla="*/ 2147483647 h 838"/>
                <a:gd name="T68" fmla="*/ 2147483647 w 661"/>
                <a:gd name="T69" fmla="*/ 2147483647 h 838"/>
                <a:gd name="T70" fmla="*/ 2147483647 w 661"/>
                <a:gd name="T71" fmla="*/ 2147483647 h 838"/>
                <a:gd name="T72" fmla="*/ 2147483647 w 661"/>
                <a:gd name="T73" fmla="*/ 2147483647 h 838"/>
                <a:gd name="T74" fmla="*/ 2147483647 w 661"/>
                <a:gd name="T75" fmla="*/ 2147483647 h 838"/>
                <a:gd name="T76" fmla="*/ 2147483647 w 661"/>
                <a:gd name="T77" fmla="*/ 2147483647 h 838"/>
                <a:gd name="T78" fmla="*/ 2147483647 w 661"/>
                <a:gd name="T79" fmla="*/ 2147483647 h 838"/>
                <a:gd name="T80" fmla="*/ 2147483647 w 661"/>
                <a:gd name="T81" fmla="*/ 0 h 838"/>
                <a:gd name="T82" fmla="*/ 2147483647 w 661"/>
                <a:gd name="T83" fmla="*/ 2147483647 h 838"/>
                <a:gd name="T84" fmla="*/ 2147483647 w 661"/>
                <a:gd name="T85" fmla="*/ 2147483647 h 838"/>
                <a:gd name="T86" fmla="*/ 2147483647 w 661"/>
                <a:gd name="T87" fmla="*/ 2147483647 h 838"/>
                <a:gd name="T88" fmla="*/ 2147483647 w 661"/>
                <a:gd name="T89" fmla="*/ 2147483647 h 838"/>
                <a:gd name="T90" fmla="*/ 2147483647 w 661"/>
                <a:gd name="T91" fmla="*/ 2147483647 h 838"/>
                <a:gd name="T92" fmla="*/ 2147483647 w 661"/>
                <a:gd name="T93" fmla="*/ 2147483647 h 838"/>
                <a:gd name="T94" fmla="*/ 2147483647 w 661"/>
                <a:gd name="T95" fmla="*/ 2147483647 h 838"/>
                <a:gd name="T96" fmla="*/ 2147483647 w 661"/>
                <a:gd name="T97" fmla="*/ 2147483647 h 838"/>
                <a:gd name="T98" fmla="*/ 2147483647 w 661"/>
                <a:gd name="T99" fmla="*/ 2147483647 h 838"/>
                <a:gd name="T100" fmla="*/ 2147483647 w 661"/>
                <a:gd name="T101" fmla="*/ 2147483647 h 838"/>
                <a:gd name="T102" fmla="*/ 2147483647 w 661"/>
                <a:gd name="T103" fmla="*/ 2147483647 h 838"/>
                <a:gd name="T104" fmla="*/ 2147483647 w 661"/>
                <a:gd name="T105" fmla="*/ 2147483647 h 838"/>
                <a:gd name="T106" fmla="*/ 2147483647 w 661"/>
                <a:gd name="T107" fmla="*/ 2147483647 h 838"/>
                <a:gd name="T108" fmla="*/ 2147483647 w 661"/>
                <a:gd name="T109" fmla="*/ 2147483647 h 838"/>
                <a:gd name="T110" fmla="*/ 2147483647 w 661"/>
                <a:gd name="T111" fmla="*/ 2147483647 h 838"/>
                <a:gd name="T112" fmla="*/ 2147483647 w 661"/>
                <a:gd name="T113" fmla="*/ 2147483647 h 838"/>
                <a:gd name="T114" fmla="*/ 2147483647 w 661"/>
                <a:gd name="T115" fmla="*/ 2147483647 h 838"/>
                <a:gd name="T116" fmla="*/ 2147483647 w 661"/>
                <a:gd name="T117" fmla="*/ 2147483647 h 8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61" h="838">
                  <a:moveTo>
                    <a:pt x="22" y="0"/>
                  </a:moveTo>
                  <a:lnTo>
                    <a:pt x="341" y="0"/>
                  </a:lnTo>
                  <a:lnTo>
                    <a:pt x="345" y="0"/>
                  </a:lnTo>
                  <a:lnTo>
                    <a:pt x="349" y="1"/>
                  </a:lnTo>
                  <a:lnTo>
                    <a:pt x="354" y="4"/>
                  </a:lnTo>
                  <a:lnTo>
                    <a:pt x="357" y="6"/>
                  </a:lnTo>
                  <a:lnTo>
                    <a:pt x="359" y="10"/>
                  </a:lnTo>
                  <a:lnTo>
                    <a:pt x="362" y="13"/>
                  </a:lnTo>
                  <a:lnTo>
                    <a:pt x="363" y="18"/>
                  </a:lnTo>
                  <a:lnTo>
                    <a:pt x="363" y="23"/>
                  </a:lnTo>
                  <a:lnTo>
                    <a:pt x="363" y="27"/>
                  </a:lnTo>
                  <a:lnTo>
                    <a:pt x="362" y="31"/>
                  </a:lnTo>
                  <a:lnTo>
                    <a:pt x="359" y="36"/>
                  </a:lnTo>
                  <a:lnTo>
                    <a:pt x="357" y="38"/>
                  </a:lnTo>
                  <a:lnTo>
                    <a:pt x="354" y="42"/>
                  </a:lnTo>
                  <a:lnTo>
                    <a:pt x="349" y="44"/>
                  </a:lnTo>
                  <a:lnTo>
                    <a:pt x="345" y="45"/>
                  </a:lnTo>
                  <a:lnTo>
                    <a:pt x="341" y="45"/>
                  </a:lnTo>
                  <a:lnTo>
                    <a:pt x="22" y="45"/>
                  </a:lnTo>
                  <a:lnTo>
                    <a:pt x="17" y="45"/>
                  </a:lnTo>
                  <a:lnTo>
                    <a:pt x="13" y="44"/>
                  </a:lnTo>
                  <a:lnTo>
                    <a:pt x="9" y="42"/>
                  </a:lnTo>
                  <a:lnTo>
                    <a:pt x="5" y="38"/>
                  </a:lnTo>
                  <a:lnTo>
                    <a:pt x="3" y="36"/>
                  </a:lnTo>
                  <a:lnTo>
                    <a:pt x="1" y="31"/>
                  </a:lnTo>
                  <a:lnTo>
                    <a:pt x="0" y="27"/>
                  </a:lnTo>
                  <a:lnTo>
                    <a:pt x="0" y="23"/>
                  </a:lnTo>
                  <a:lnTo>
                    <a:pt x="0" y="18"/>
                  </a:lnTo>
                  <a:lnTo>
                    <a:pt x="1" y="13"/>
                  </a:lnTo>
                  <a:lnTo>
                    <a:pt x="3" y="10"/>
                  </a:lnTo>
                  <a:lnTo>
                    <a:pt x="5" y="6"/>
                  </a:lnTo>
                  <a:lnTo>
                    <a:pt x="9" y="4"/>
                  </a:lnTo>
                  <a:lnTo>
                    <a:pt x="13" y="1"/>
                  </a:lnTo>
                  <a:lnTo>
                    <a:pt x="17" y="0"/>
                  </a:lnTo>
                  <a:lnTo>
                    <a:pt x="22" y="0"/>
                  </a:lnTo>
                  <a:close/>
                  <a:moveTo>
                    <a:pt x="568" y="0"/>
                  </a:moveTo>
                  <a:lnTo>
                    <a:pt x="638" y="0"/>
                  </a:lnTo>
                  <a:lnTo>
                    <a:pt x="642" y="0"/>
                  </a:lnTo>
                  <a:lnTo>
                    <a:pt x="647" y="1"/>
                  </a:lnTo>
                  <a:lnTo>
                    <a:pt x="651" y="4"/>
                  </a:lnTo>
                  <a:lnTo>
                    <a:pt x="654" y="6"/>
                  </a:lnTo>
                  <a:lnTo>
                    <a:pt x="657" y="10"/>
                  </a:lnTo>
                  <a:lnTo>
                    <a:pt x="659" y="13"/>
                  </a:lnTo>
                  <a:lnTo>
                    <a:pt x="660" y="18"/>
                  </a:lnTo>
                  <a:lnTo>
                    <a:pt x="661" y="23"/>
                  </a:lnTo>
                  <a:lnTo>
                    <a:pt x="661" y="271"/>
                  </a:lnTo>
                  <a:lnTo>
                    <a:pt x="660" y="276"/>
                  </a:lnTo>
                  <a:lnTo>
                    <a:pt x="659" y="279"/>
                  </a:lnTo>
                  <a:lnTo>
                    <a:pt x="657" y="283"/>
                  </a:lnTo>
                  <a:lnTo>
                    <a:pt x="654" y="286"/>
                  </a:lnTo>
                  <a:lnTo>
                    <a:pt x="651" y="290"/>
                  </a:lnTo>
                  <a:lnTo>
                    <a:pt x="647" y="291"/>
                  </a:lnTo>
                  <a:lnTo>
                    <a:pt x="642" y="292"/>
                  </a:lnTo>
                  <a:lnTo>
                    <a:pt x="638" y="293"/>
                  </a:lnTo>
                  <a:lnTo>
                    <a:pt x="633" y="292"/>
                  </a:lnTo>
                  <a:lnTo>
                    <a:pt x="629" y="291"/>
                  </a:lnTo>
                  <a:lnTo>
                    <a:pt x="626" y="290"/>
                  </a:lnTo>
                  <a:lnTo>
                    <a:pt x="622" y="286"/>
                  </a:lnTo>
                  <a:lnTo>
                    <a:pt x="620" y="283"/>
                  </a:lnTo>
                  <a:lnTo>
                    <a:pt x="618" y="279"/>
                  </a:lnTo>
                  <a:lnTo>
                    <a:pt x="616" y="276"/>
                  </a:lnTo>
                  <a:lnTo>
                    <a:pt x="615" y="271"/>
                  </a:lnTo>
                  <a:lnTo>
                    <a:pt x="615" y="23"/>
                  </a:lnTo>
                  <a:lnTo>
                    <a:pt x="638" y="45"/>
                  </a:lnTo>
                  <a:lnTo>
                    <a:pt x="568" y="45"/>
                  </a:lnTo>
                  <a:lnTo>
                    <a:pt x="563" y="45"/>
                  </a:lnTo>
                  <a:lnTo>
                    <a:pt x="560" y="44"/>
                  </a:lnTo>
                  <a:lnTo>
                    <a:pt x="555" y="42"/>
                  </a:lnTo>
                  <a:lnTo>
                    <a:pt x="552" y="38"/>
                  </a:lnTo>
                  <a:lnTo>
                    <a:pt x="549" y="36"/>
                  </a:lnTo>
                  <a:lnTo>
                    <a:pt x="548" y="31"/>
                  </a:lnTo>
                  <a:lnTo>
                    <a:pt x="545" y="27"/>
                  </a:lnTo>
                  <a:lnTo>
                    <a:pt x="545" y="23"/>
                  </a:lnTo>
                  <a:lnTo>
                    <a:pt x="545" y="18"/>
                  </a:lnTo>
                  <a:lnTo>
                    <a:pt x="548" y="13"/>
                  </a:lnTo>
                  <a:lnTo>
                    <a:pt x="549" y="10"/>
                  </a:lnTo>
                  <a:lnTo>
                    <a:pt x="552" y="6"/>
                  </a:lnTo>
                  <a:lnTo>
                    <a:pt x="555" y="4"/>
                  </a:lnTo>
                  <a:lnTo>
                    <a:pt x="560" y="1"/>
                  </a:lnTo>
                  <a:lnTo>
                    <a:pt x="563" y="0"/>
                  </a:lnTo>
                  <a:lnTo>
                    <a:pt x="568" y="0"/>
                  </a:lnTo>
                  <a:close/>
                  <a:moveTo>
                    <a:pt x="661" y="498"/>
                  </a:moveTo>
                  <a:lnTo>
                    <a:pt x="661" y="816"/>
                  </a:lnTo>
                  <a:lnTo>
                    <a:pt x="660" y="821"/>
                  </a:lnTo>
                  <a:lnTo>
                    <a:pt x="659" y="824"/>
                  </a:lnTo>
                  <a:lnTo>
                    <a:pt x="657" y="829"/>
                  </a:lnTo>
                  <a:lnTo>
                    <a:pt x="654" y="831"/>
                  </a:lnTo>
                  <a:lnTo>
                    <a:pt x="651" y="835"/>
                  </a:lnTo>
                  <a:lnTo>
                    <a:pt x="647" y="837"/>
                  </a:lnTo>
                  <a:lnTo>
                    <a:pt x="642" y="838"/>
                  </a:lnTo>
                  <a:lnTo>
                    <a:pt x="638" y="838"/>
                  </a:lnTo>
                  <a:lnTo>
                    <a:pt x="633" y="838"/>
                  </a:lnTo>
                  <a:lnTo>
                    <a:pt x="629" y="837"/>
                  </a:lnTo>
                  <a:lnTo>
                    <a:pt x="626" y="835"/>
                  </a:lnTo>
                  <a:lnTo>
                    <a:pt x="622" y="831"/>
                  </a:lnTo>
                  <a:lnTo>
                    <a:pt x="620" y="829"/>
                  </a:lnTo>
                  <a:lnTo>
                    <a:pt x="618" y="824"/>
                  </a:lnTo>
                  <a:lnTo>
                    <a:pt x="616" y="821"/>
                  </a:lnTo>
                  <a:lnTo>
                    <a:pt x="615" y="816"/>
                  </a:lnTo>
                  <a:lnTo>
                    <a:pt x="615" y="498"/>
                  </a:lnTo>
                  <a:lnTo>
                    <a:pt x="616" y="493"/>
                  </a:lnTo>
                  <a:lnTo>
                    <a:pt x="618" y="489"/>
                  </a:lnTo>
                  <a:lnTo>
                    <a:pt x="620" y="485"/>
                  </a:lnTo>
                  <a:lnTo>
                    <a:pt x="622" y="481"/>
                  </a:lnTo>
                  <a:lnTo>
                    <a:pt x="626" y="479"/>
                  </a:lnTo>
                  <a:lnTo>
                    <a:pt x="629" y="477"/>
                  </a:lnTo>
                  <a:lnTo>
                    <a:pt x="633" y="476"/>
                  </a:lnTo>
                  <a:lnTo>
                    <a:pt x="638" y="476"/>
                  </a:lnTo>
                  <a:lnTo>
                    <a:pt x="642" y="476"/>
                  </a:lnTo>
                  <a:lnTo>
                    <a:pt x="647" y="477"/>
                  </a:lnTo>
                  <a:lnTo>
                    <a:pt x="651" y="479"/>
                  </a:lnTo>
                  <a:lnTo>
                    <a:pt x="654" y="481"/>
                  </a:lnTo>
                  <a:lnTo>
                    <a:pt x="657" y="485"/>
                  </a:lnTo>
                  <a:lnTo>
                    <a:pt x="659" y="489"/>
                  </a:lnTo>
                  <a:lnTo>
                    <a:pt x="660" y="493"/>
                  </a:lnTo>
                  <a:lnTo>
                    <a:pt x="661" y="498"/>
                  </a:lnTo>
                  <a:close/>
                </a:path>
              </a:pathLst>
            </a:custGeom>
            <a:solidFill>
              <a:srgbClr val="000000"/>
            </a:solidFill>
            <a:ln w="0">
              <a:solidFill>
                <a:srgbClr val="000000"/>
              </a:solidFill>
              <a:prstDash val="solid"/>
              <a:round/>
              <a:headEnd/>
              <a:tailEnd/>
            </a:ln>
          </p:spPr>
          <p:txBody>
            <a:bodyPr/>
            <a:lstStyle/>
            <a:p>
              <a:endParaRPr lang="en-US"/>
            </a:p>
          </p:txBody>
        </p:sp>
        <p:sp>
          <p:nvSpPr>
            <p:cNvPr id="2088" name="Freeform 35"/>
            <p:cNvSpPr>
              <a:spLocks/>
            </p:cNvSpPr>
            <p:nvPr/>
          </p:nvSpPr>
          <p:spPr bwMode="auto">
            <a:xfrm>
              <a:off x="3492500" y="1968500"/>
              <a:ext cx="79375" cy="79375"/>
            </a:xfrm>
            <a:custGeom>
              <a:avLst/>
              <a:gdLst>
                <a:gd name="T0" fmla="*/ 0 w 198"/>
                <a:gd name="T1" fmla="*/ 0 h 197"/>
                <a:gd name="T2" fmla="*/ 2147483647 w 198"/>
                <a:gd name="T3" fmla="*/ 2147483647 h 197"/>
                <a:gd name="T4" fmla="*/ 2147483647 w 198"/>
                <a:gd name="T5" fmla="*/ 0 h 197"/>
                <a:gd name="T6" fmla="*/ 0 w 198"/>
                <a:gd name="T7" fmla="*/ 0 h 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97">
                  <a:moveTo>
                    <a:pt x="0" y="0"/>
                  </a:moveTo>
                  <a:lnTo>
                    <a:pt x="99" y="197"/>
                  </a:lnTo>
                  <a:lnTo>
                    <a:pt x="19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 name="Line 46"/>
            <p:cNvSpPr>
              <a:spLocks noChangeShapeType="1"/>
            </p:cNvSpPr>
            <p:nvPr/>
          </p:nvSpPr>
          <p:spPr bwMode="auto">
            <a:xfrm>
              <a:off x="4471988" y="979488"/>
              <a:ext cx="1587" cy="10414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 name="Freeform 37"/>
            <p:cNvSpPr>
              <a:spLocks/>
            </p:cNvSpPr>
            <p:nvPr/>
          </p:nvSpPr>
          <p:spPr bwMode="auto">
            <a:xfrm>
              <a:off x="4433888" y="909638"/>
              <a:ext cx="77787" cy="79375"/>
            </a:xfrm>
            <a:custGeom>
              <a:avLst/>
              <a:gdLst>
                <a:gd name="T0" fmla="*/ 2147483647 w 196"/>
                <a:gd name="T1" fmla="*/ 2147483647 h 197"/>
                <a:gd name="T2" fmla="*/ 2147483647 w 196"/>
                <a:gd name="T3" fmla="*/ 0 h 197"/>
                <a:gd name="T4" fmla="*/ 0 w 196"/>
                <a:gd name="T5" fmla="*/ 2147483647 h 197"/>
                <a:gd name="T6" fmla="*/ 2147483647 w 196"/>
                <a:gd name="T7" fmla="*/ 2147483647 h 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197">
                  <a:moveTo>
                    <a:pt x="196" y="197"/>
                  </a:moveTo>
                  <a:lnTo>
                    <a:pt x="98" y="0"/>
                  </a:lnTo>
                  <a:lnTo>
                    <a:pt x="0" y="197"/>
                  </a:lnTo>
                  <a:lnTo>
                    <a:pt x="196"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1" name="Freeform 38"/>
            <p:cNvSpPr>
              <a:spLocks/>
            </p:cNvSpPr>
            <p:nvPr/>
          </p:nvSpPr>
          <p:spPr bwMode="auto">
            <a:xfrm>
              <a:off x="1765300" y="788988"/>
              <a:ext cx="833438" cy="509587"/>
            </a:xfrm>
            <a:custGeom>
              <a:avLst/>
              <a:gdLst>
                <a:gd name="T0" fmla="*/ 2147483647 w 2102"/>
                <a:gd name="T1" fmla="*/ 2147483647 h 1280"/>
                <a:gd name="T2" fmla="*/ 2147483647 w 2102"/>
                <a:gd name="T3" fmla="*/ 2147483647 h 1280"/>
                <a:gd name="T4" fmla="*/ 2147483647 w 2102"/>
                <a:gd name="T5" fmla="*/ 2147483647 h 1280"/>
                <a:gd name="T6" fmla="*/ 2147483647 w 2102"/>
                <a:gd name="T7" fmla="*/ 2147483647 h 1280"/>
                <a:gd name="T8" fmla="*/ 2147483647 w 2102"/>
                <a:gd name="T9" fmla="*/ 2147483647 h 1280"/>
                <a:gd name="T10" fmla="*/ 2147483647 w 2102"/>
                <a:gd name="T11" fmla="*/ 2147483647 h 1280"/>
                <a:gd name="T12" fmla="*/ 2147483647 w 2102"/>
                <a:gd name="T13" fmla="*/ 2147483647 h 1280"/>
                <a:gd name="T14" fmla="*/ 2147483647 w 2102"/>
                <a:gd name="T15" fmla="*/ 2147483647 h 1280"/>
                <a:gd name="T16" fmla="*/ 2147483647 w 2102"/>
                <a:gd name="T17" fmla="*/ 2147483647 h 1280"/>
                <a:gd name="T18" fmla="*/ 2147483647 w 2102"/>
                <a:gd name="T19" fmla="*/ 2147483647 h 1280"/>
                <a:gd name="T20" fmla="*/ 2147483647 w 2102"/>
                <a:gd name="T21" fmla="*/ 2147483647 h 1280"/>
                <a:gd name="T22" fmla="*/ 2147483647 w 2102"/>
                <a:gd name="T23" fmla="*/ 2147483647 h 1280"/>
                <a:gd name="T24" fmla="*/ 0 w 2102"/>
                <a:gd name="T25" fmla="*/ 2147483647 h 1280"/>
                <a:gd name="T26" fmla="*/ 2147483647 w 2102"/>
                <a:gd name="T27" fmla="*/ 2147483647 h 1280"/>
                <a:gd name="T28" fmla="*/ 2147483647 w 2102"/>
                <a:gd name="T29" fmla="*/ 2147483647 h 1280"/>
                <a:gd name="T30" fmla="*/ 2147483647 w 2102"/>
                <a:gd name="T31" fmla="*/ 2147483647 h 1280"/>
                <a:gd name="T32" fmla="*/ 2147483647 w 2102"/>
                <a:gd name="T33" fmla="*/ 2147483647 h 1280"/>
                <a:gd name="T34" fmla="*/ 2147483647 w 2102"/>
                <a:gd name="T35" fmla="*/ 2147483647 h 1280"/>
                <a:gd name="T36" fmla="*/ 2147483647 w 2102"/>
                <a:gd name="T37" fmla="*/ 2147483647 h 1280"/>
                <a:gd name="T38" fmla="*/ 2147483647 w 2102"/>
                <a:gd name="T39" fmla="*/ 2147483647 h 1280"/>
                <a:gd name="T40" fmla="*/ 2147483647 w 2102"/>
                <a:gd name="T41" fmla="*/ 2147483647 h 1280"/>
                <a:gd name="T42" fmla="*/ 2147483647 w 2102"/>
                <a:gd name="T43" fmla="*/ 2147483647 h 1280"/>
                <a:gd name="T44" fmla="*/ 2147483647 w 2102"/>
                <a:gd name="T45" fmla="*/ 2147483647 h 1280"/>
                <a:gd name="T46" fmla="*/ 2147483647 w 2102"/>
                <a:gd name="T47" fmla="*/ 2147483647 h 1280"/>
                <a:gd name="T48" fmla="*/ 2147483647 w 2102"/>
                <a:gd name="T49" fmla="*/ 2147483647 h 1280"/>
                <a:gd name="T50" fmla="*/ 2147483647 w 2102"/>
                <a:gd name="T51" fmla="*/ 2147483647 h 1280"/>
                <a:gd name="T52" fmla="*/ 2147483647 w 2102"/>
                <a:gd name="T53" fmla="*/ 2147483647 h 1280"/>
                <a:gd name="T54" fmla="*/ 2147483647 w 2102"/>
                <a:gd name="T55" fmla="*/ 2147483647 h 1280"/>
                <a:gd name="T56" fmla="*/ 2147483647 w 2102"/>
                <a:gd name="T57" fmla="*/ 2147483647 h 1280"/>
                <a:gd name="T58" fmla="*/ 2147483647 w 2102"/>
                <a:gd name="T59" fmla="*/ 2147483647 h 1280"/>
                <a:gd name="T60" fmla="*/ 2147483647 w 2102"/>
                <a:gd name="T61" fmla="*/ 2147483647 h 1280"/>
                <a:gd name="T62" fmla="*/ 2147483647 w 2102"/>
                <a:gd name="T63" fmla="*/ 2147483647 h 1280"/>
                <a:gd name="T64" fmla="*/ 2147483647 w 2102"/>
                <a:gd name="T65" fmla="*/ 2147483647 h 1280"/>
                <a:gd name="T66" fmla="*/ 2147483647 w 2102"/>
                <a:gd name="T67" fmla="*/ 2147483647 h 1280"/>
                <a:gd name="T68" fmla="*/ 2147483647 w 2102"/>
                <a:gd name="T69" fmla="*/ 2147483647 h 1280"/>
                <a:gd name="T70" fmla="*/ 2147483647 w 2102"/>
                <a:gd name="T71" fmla="*/ 2147483647 h 1280"/>
                <a:gd name="T72" fmla="*/ 2147483647 w 2102"/>
                <a:gd name="T73" fmla="*/ 2147483647 h 1280"/>
                <a:gd name="T74" fmla="*/ 2147483647 w 2102"/>
                <a:gd name="T75" fmla="*/ 2147483647 h 1280"/>
                <a:gd name="T76" fmla="*/ 2147483647 w 2102"/>
                <a:gd name="T77" fmla="*/ 2147483647 h 1280"/>
                <a:gd name="T78" fmla="*/ 2147483647 w 2102"/>
                <a:gd name="T79" fmla="*/ 2147483647 h 1280"/>
                <a:gd name="T80" fmla="*/ 2147483647 w 2102"/>
                <a:gd name="T81" fmla="*/ 2147483647 h 1280"/>
                <a:gd name="T82" fmla="*/ 2147483647 w 2102"/>
                <a:gd name="T83" fmla="*/ 2147483647 h 1280"/>
                <a:gd name="T84" fmla="*/ 2147483647 w 2102"/>
                <a:gd name="T85" fmla="*/ 2147483647 h 1280"/>
                <a:gd name="T86" fmla="*/ 2147483647 w 2102"/>
                <a:gd name="T87" fmla="*/ 2147483647 h 1280"/>
                <a:gd name="T88" fmla="*/ 2147483647 w 2102"/>
                <a:gd name="T89" fmla="*/ 2147483647 h 1280"/>
                <a:gd name="T90" fmla="*/ 2147483647 w 2102"/>
                <a:gd name="T91" fmla="*/ 2147483647 h 1280"/>
                <a:gd name="T92" fmla="*/ 2147483647 w 2102"/>
                <a:gd name="T93" fmla="*/ 2147483647 h 1280"/>
                <a:gd name="T94" fmla="*/ 2147483647 w 2102"/>
                <a:gd name="T95" fmla="*/ 2147483647 h 1280"/>
                <a:gd name="T96" fmla="*/ 2147483647 w 2102"/>
                <a:gd name="T97" fmla="*/ 2147483647 h 1280"/>
                <a:gd name="T98" fmla="*/ 2147483647 w 2102"/>
                <a:gd name="T99" fmla="*/ 0 h 1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02" h="1280">
                  <a:moveTo>
                    <a:pt x="320" y="0"/>
                  </a:moveTo>
                  <a:lnTo>
                    <a:pt x="310" y="2"/>
                  </a:lnTo>
                  <a:lnTo>
                    <a:pt x="301" y="6"/>
                  </a:lnTo>
                  <a:lnTo>
                    <a:pt x="291" y="10"/>
                  </a:lnTo>
                  <a:lnTo>
                    <a:pt x="281" y="15"/>
                  </a:lnTo>
                  <a:lnTo>
                    <a:pt x="271" y="20"/>
                  </a:lnTo>
                  <a:lnTo>
                    <a:pt x="263" y="25"/>
                  </a:lnTo>
                  <a:lnTo>
                    <a:pt x="254" y="30"/>
                  </a:lnTo>
                  <a:lnTo>
                    <a:pt x="244" y="35"/>
                  </a:lnTo>
                  <a:lnTo>
                    <a:pt x="236" y="42"/>
                  </a:lnTo>
                  <a:lnTo>
                    <a:pt x="226" y="48"/>
                  </a:lnTo>
                  <a:lnTo>
                    <a:pt x="218" y="55"/>
                  </a:lnTo>
                  <a:lnTo>
                    <a:pt x="210" y="62"/>
                  </a:lnTo>
                  <a:lnTo>
                    <a:pt x="200" y="71"/>
                  </a:lnTo>
                  <a:lnTo>
                    <a:pt x="192" y="78"/>
                  </a:lnTo>
                  <a:lnTo>
                    <a:pt x="185" y="86"/>
                  </a:lnTo>
                  <a:lnTo>
                    <a:pt x="177" y="96"/>
                  </a:lnTo>
                  <a:lnTo>
                    <a:pt x="168" y="104"/>
                  </a:lnTo>
                  <a:lnTo>
                    <a:pt x="161" y="113"/>
                  </a:lnTo>
                  <a:lnTo>
                    <a:pt x="146" y="132"/>
                  </a:lnTo>
                  <a:lnTo>
                    <a:pt x="132" y="152"/>
                  </a:lnTo>
                  <a:lnTo>
                    <a:pt x="117" y="174"/>
                  </a:lnTo>
                  <a:lnTo>
                    <a:pt x="104" y="196"/>
                  </a:lnTo>
                  <a:lnTo>
                    <a:pt x="92" y="220"/>
                  </a:lnTo>
                  <a:lnTo>
                    <a:pt x="81" y="243"/>
                  </a:lnTo>
                  <a:lnTo>
                    <a:pt x="69" y="269"/>
                  </a:lnTo>
                  <a:lnTo>
                    <a:pt x="59" y="295"/>
                  </a:lnTo>
                  <a:lnTo>
                    <a:pt x="50" y="323"/>
                  </a:lnTo>
                  <a:lnTo>
                    <a:pt x="40" y="350"/>
                  </a:lnTo>
                  <a:lnTo>
                    <a:pt x="33" y="378"/>
                  </a:lnTo>
                  <a:lnTo>
                    <a:pt x="26" y="406"/>
                  </a:lnTo>
                  <a:lnTo>
                    <a:pt x="19" y="437"/>
                  </a:lnTo>
                  <a:lnTo>
                    <a:pt x="14" y="467"/>
                  </a:lnTo>
                  <a:lnTo>
                    <a:pt x="10" y="497"/>
                  </a:lnTo>
                  <a:lnTo>
                    <a:pt x="6" y="528"/>
                  </a:lnTo>
                  <a:lnTo>
                    <a:pt x="3" y="560"/>
                  </a:lnTo>
                  <a:lnTo>
                    <a:pt x="1" y="592"/>
                  </a:lnTo>
                  <a:lnTo>
                    <a:pt x="0" y="624"/>
                  </a:lnTo>
                  <a:lnTo>
                    <a:pt x="0" y="657"/>
                  </a:lnTo>
                  <a:lnTo>
                    <a:pt x="1" y="690"/>
                  </a:lnTo>
                  <a:lnTo>
                    <a:pt x="3" y="722"/>
                  </a:lnTo>
                  <a:lnTo>
                    <a:pt x="6" y="755"/>
                  </a:lnTo>
                  <a:lnTo>
                    <a:pt x="10" y="781"/>
                  </a:lnTo>
                  <a:lnTo>
                    <a:pt x="13" y="805"/>
                  </a:lnTo>
                  <a:lnTo>
                    <a:pt x="17" y="830"/>
                  </a:lnTo>
                  <a:lnTo>
                    <a:pt x="21" y="853"/>
                  </a:lnTo>
                  <a:lnTo>
                    <a:pt x="26" y="876"/>
                  </a:lnTo>
                  <a:lnTo>
                    <a:pt x="32" y="899"/>
                  </a:lnTo>
                  <a:lnTo>
                    <a:pt x="38" y="922"/>
                  </a:lnTo>
                  <a:lnTo>
                    <a:pt x="45" y="943"/>
                  </a:lnTo>
                  <a:lnTo>
                    <a:pt x="52" y="964"/>
                  </a:lnTo>
                  <a:lnTo>
                    <a:pt x="59" y="986"/>
                  </a:lnTo>
                  <a:lnTo>
                    <a:pt x="68" y="1006"/>
                  </a:lnTo>
                  <a:lnTo>
                    <a:pt x="76" y="1026"/>
                  </a:lnTo>
                  <a:lnTo>
                    <a:pt x="85" y="1045"/>
                  </a:lnTo>
                  <a:lnTo>
                    <a:pt x="95" y="1064"/>
                  </a:lnTo>
                  <a:lnTo>
                    <a:pt x="104" y="1082"/>
                  </a:lnTo>
                  <a:lnTo>
                    <a:pt x="114" y="1099"/>
                  </a:lnTo>
                  <a:lnTo>
                    <a:pt x="124" y="1116"/>
                  </a:lnTo>
                  <a:lnTo>
                    <a:pt x="135" y="1132"/>
                  </a:lnTo>
                  <a:lnTo>
                    <a:pt x="147" y="1148"/>
                  </a:lnTo>
                  <a:lnTo>
                    <a:pt x="159" y="1163"/>
                  </a:lnTo>
                  <a:lnTo>
                    <a:pt x="171" y="1177"/>
                  </a:lnTo>
                  <a:lnTo>
                    <a:pt x="182" y="1190"/>
                  </a:lnTo>
                  <a:lnTo>
                    <a:pt x="195" y="1203"/>
                  </a:lnTo>
                  <a:lnTo>
                    <a:pt x="207" y="1215"/>
                  </a:lnTo>
                  <a:lnTo>
                    <a:pt x="220" y="1226"/>
                  </a:lnTo>
                  <a:lnTo>
                    <a:pt x="235" y="1236"/>
                  </a:lnTo>
                  <a:lnTo>
                    <a:pt x="248" y="1246"/>
                  </a:lnTo>
                  <a:lnTo>
                    <a:pt x="262" y="1254"/>
                  </a:lnTo>
                  <a:lnTo>
                    <a:pt x="276" y="1261"/>
                  </a:lnTo>
                  <a:lnTo>
                    <a:pt x="290" y="1268"/>
                  </a:lnTo>
                  <a:lnTo>
                    <a:pt x="306" y="1274"/>
                  </a:lnTo>
                  <a:lnTo>
                    <a:pt x="320" y="1280"/>
                  </a:lnTo>
                  <a:lnTo>
                    <a:pt x="1782" y="1280"/>
                  </a:lnTo>
                  <a:lnTo>
                    <a:pt x="1791" y="1277"/>
                  </a:lnTo>
                  <a:lnTo>
                    <a:pt x="1801" y="1273"/>
                  </a:lnTo>
                  <a:lnTo>
                    <a:pt x="1812" y="1268"/>
                  </a:lnTo>
                  <a:lnTo>
                    <a:pt x="1821" y="1265"/>
                  </a:lnTo>
                  <a:lnTo>
                    <a:pt x="1830" y="1260"/>
                  </a:lnTo>
                  <a:lnTo>
                    <a:pt x="1839" y="1254"/>
                  </a:lnTo>
                  <a:lnTo>
                    <a:pt x="1848" y="1249"/>
                  </a:lnTo>
                  <a:lnTo>
                    <a:pt x="1858" y="1243"/>
                  </a:lnTo>
                  <a:lnTo>
                    <a:pt x="1866" y="1236"/>
                  </a:lnTo>
                  <a:lnTo>
                    <a:pt x="1875" y="1230"/>
                  </a:lnTo>
                  <a:lnTo>
                    <a:pt x="1884" y="1223"/>
                  </a:lnTo>
                  <a:lnTo>
                    <a:pt x="1892" y="1216"/>
                  </a:lnTo>
                  <a:lnTo>
                    <a:pt x="1902" y="1208"/>
                  </a:lnTo>
                  <a:lnTo>
                    <a:pt x="1910" y="1201"/>
                  </a:lnTo>
                  <a:lnTo>
                    <a:pt x="1917" y="1193"/>
                  </a:lnTo>
                  <a:lnTo>
                    <a:pt x="1925" y="1184"/>
                  </a:lnTo>
                  <a:lnTo>
                    <a:pt x="1933" y="1175"/>
                  </a:lnTo>
                  <a:lnTo>
                    <a:pt x="1941" y="1165"/>
                  </a:lnTo>
                  <a:lnTo>
                    <a:pt x="1956" y="1147"/>
                  </a:lnTo>
                  <a:lnTo>
                    <a:pt x="1970" y="1126"/>
                  </a:lnTo>
                  <a:lnTo>
                    <a:pt x="1984" y="1105"/>
                  </a:lnTo>
                  <a:lnTo>
                    <a:pt x="1997" y="1083"/>
                  </a:lnTo>
                  <a:lnTo>
                    <a:pt x="2009" y="1059"/>
                  </a:lnTo>
                  <a:lnTo>
                    <a:pt x="2021" y="1035"/>
                  </a:lnTo>
                  <a:lnTo>
                    <a:pt x="2033" y="1009"/>
                  </a:lnTo>
                  <a:lnTo>
                    <a:pt x="2042" y="983"/>
                  </a:lnTo>
                  <a:lnTo>
                    <a:pt x="2052" y="956"/>
                  </a:lnTo>
                  <a:lnTo>
                    <a:pt x="2061" y="929"/>
                  </a:lnTo>
                  <a:lnTo>
                    <a:pt x="2068" y="901"/>
                  </a:lnTo>
                  <a:lnTo>
                    <a:pt x="2076" y="871"/>
                  </a:lnTo>
                  <a:lnTo>
                    <a:pt x="2083" y="842"/>
                  </a:lnTo>
                  <a:lnTo>
                    <a:pt x="2087" y="812"/>
                  </a:lnTo>
                  <a:lnTo>
                    <a:pt x="2092" y="781"/>
                  </a:lnTo>
                  <a:lnTo>
                    <a:pt x="2096" y="750"/>
                  </a:lnTo>
                  <a:lnTo>
                    <a:pt x="2099" y="719"/>
                  </a:lnTo>
                  <a:lnTo>
                    <a:pt x="2100" y="687"/>
                  </a:lnTo>
                  <a:lnTo>
                    <a:pt x="2102" y="655"/>
                  </a:lnTo>
                  <a:lnTo>
                    <a:pt x="2102" y="622"/>
                  </a:lnTo>
                  <a:lnTo>
                    <a:pt x="2100" y="589"/>
                  </a:lnTo>
                  <a:lnTo>
                    <a:pt x="2098" y="555"/>
                  </a:lnTo>
                  <a:lnTo>
                    <a:pt x="2096" y="522"/>
                  </a:lnTo>
                  <a:lnTo>
                    <a:pt x="2092" y="499"/>
                  </a:lnTo>
                  <a:lnTo>
                    <a:pt x="2089" y="474"/>
                  </a:lnTo>
                  <a:lnTo>
                    <a:pt x="2085" y="449"/>
                  </a:lnTo>
                  <a:lnTo>
                    <a:pt x="2080" y="425"/>
                  </a:lnTo>
                  <a:lnTo>
                    <a:pt x="2076" y="403"/>
                  </a:lnTo>
                  <a:lnTo>
                    <a:pt x="2070" y="379"/>
                  </a:lnTo>
                  <a:lnTo>
                    <a:pt x="2064" y="358"/>
                  </a:lnTo>
                  <a:lnTo>
                    <a:pt x="2057" y="336"/>
                  </a:lnTo>
                  <a:lnTo>
                    <a:pt x="2050" y="314"/>
                  </a:lnTo>
                  <a:lnTo>
                    <a:pt x="2042" y="293"/>
                  </a:lnTo>
                  <a:lnTo>
                    <a:pt x="2034" y="273"/>
                  </a:lnTo>
                  <a:lnTo>
                    <a:pt x="2026" y="253"/>
                  </a:lnTo>
                  <a:lnTo>
                    <a:pt x="2016" y="234"/>
                  </a:lnTo>
                  <a:lnTo>
                    <a:pt x="2007" y="215"/>
                  </a:lnTo>
                  <a:lnTo>
                    <a:pt x="1997" y="197"/>
                  </a:lnTo>
                  <a:lnTo>
                    <a:pt x="1988" y="179"/>
                  </a:lnTo>
                  <a:lnTo>
                    <a:pt x="1977" y="163"/>
                  </a:lnTo>
                  <a:lnTo>
                    <a:pt x="1967" y="146"/>
                  </a:lnTo>
                  <a:lnTo>
                    <a:pt x="1955" y="131"/>
                  </a:lnTo>
                  <a:lnTo>
                    <a:pt x="1943" y="116"/>
                  </a:lnTo>
                  <a:lnTo>
                    <a:pt x="1931" y="101"/>
                  </a:lnTo>
                  <a:lnTo>
                    <a:pt x="1919" y="88"/>
                  </a:lnTo>
                  <a:lnTo>
                    <a:pt x="1906" y="75"/>
                  </a:lnTo>
                  <a:lnTo>
                    <a:pt x="1894" y="64"/>
                  </a:lnTo>
                  <a:lnTo>
                    <a:pt x="1881" y="53"/>
                  </a:lnTo>
                  <a:lnTo>
                    <a:pt x="1867" y="42"/>
                  </a:lnTo>
                  <a:lnTo>
                    <a:pt x="1854" y="33"/>
                  </a:lnTo>
                  <a:lnTo>
                    <a:pt x="1840" y="25"/>
                  </a:lnTo>
                  <a:lnTo>
                    <a:pt x="1826" y="17"/>
                  </a:lnTo>
                  <a:lnTo>
                    <a:pt x="1812" y="10"/>
                  </a:lnTo>
                  <a:lnTo>
                    <a:pt x="1796" y="4"/>
                  </a:lnTo>
                  <a:lnTo>
                    <a:pt x="1782" y="0"/>
                  </a:lnTo>
                  <a:lnTo>
                    <a:pt x="3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2" name="Freeform 39"/>
            <p:cNvSpPr>
              <a:spLocks/>
            </p:cNvSpPr>
            <p:nvPr/>
          </p:nvSpPr>
          <p:spPr bwMode="auto">
            <a:xfrm>
              <a:off x="1765300" y="788988"/>
              <a:ext cx="833438" cy="509587"/>
            </a:xfrm>
            <a:custGeom>
              <a:avLst/>
              <a:gdLst>
                <a:gd name="T0" fmla="*/ 2147483647 w 2102"/>
                <a:gd name="T1" fmla="*/ 2147483647 h 1280"/>
                <a:gd name="T2" fmla="*/ 2147483647 w 2102"/>
                <a:gd name="T3" fmla="*/ 2147483647 h 1280"/>
                <a:gd name="T4" fmla="*/ 2147483647 w 2102"/>
                <a:gd name="T5" fmla="*/ 2147483647 h 1280"/>
                <a:gd name="T6" fmla="*/ 2147483647 w 2102"/>
                <a:gd name="T7" fmla="*/ 2147483647 h 1280"/>
                <a:gd name="T8" fmla="*/ 2147483647 w 2102"/>
                <a:gd name="T9" fmla="*/ 2147483647 h 1280"/>
                <a:gd name="T10" fmla="*/ 2147483647 w 2102"/>
                <a:gd name="T11" fmla="*/ 2147483647 h 1280"/>
                <a:gd name="T12" fmla="*/ 2147483647 w 2102"/>
                <a:gd name="T13" fmla="*/ 2147483647 h 1280"/>
                <a:gd name="T14" fmla="*/ 2147483647 w 2102"/>
                <a:gd name="T15" fmla="*/ 2147483647 h 1280"/>
                <a:gd name="T16" fmla="*/ 2147483647 w 2102"/>
                <a:gd name="T17" fmla="*/ 2147483647 h 1280"/>
                <a:gd name="T18" fmla="*/ 2147483647 w 2102"/>
                <a:gd name="T19" fmla="*/ 2147483647 h 1280"/>
                <a:gd name="T20" fmla="*/ 2147483647 w 2102"/>
                <a:gd name="T21" fmla="*/ 2147483647 h 1280"/>
                <a:gd name="T22" fmla="*/ 2147483647 w 2102"/>
                <a:gd name="T23" fmla="*/ 2147483647 h 1280"/>
                <a:gd name="T24" fmla="*/ 0 w 2102"/>
                <a:gd name="T25" fmla="*/ 2147483647 h 1280"/>
                <a:gd name="T26" fmla="*/ 2147483647 w 2102"/>
                <a:gd name="T27" fmla="*/ 2147483647 h 1280"/>
                <a:gd name="T28" fmla="*/ 2147483647 w 2102"/>
                <a:gd name="T29" fmla="*/ 2147483647 h 1280"/>
                <a:gd name="T30" fmla="*/ 2147483647 w 2102"/>
                <a:gd name="T31" fmla="*/ 2147483647 h 1280"/>
                <a:gd name="T32" fmla="*/ 2147483647 w 2102"/>
                <a:gd name="T33" fmla="*/ 2147483647 h 1280"/>
                <a:gd name="T34" fmla="*/ 2147483647 w 2102"/>
                <a:gd name="T35" fmla="*/ 2147483647 h 1280"/>
                <a:gd name="T36" fmla="*/ 2147483647 w 2102"/>
                <a:gd name="T37" fmla="*/ 2147483647 h 1280"/>
                <a:gd name="T38" fmla="*/ 2147483647 w 2102"/>
                <a:gd name="T39" fmla="*/ 2147483647 h 1280"/>
                <a:gd name="T40" fmla="*/ 2147483647 w 2102"/>
                <a:gd name="T41" fmla="*/ 2147483647 h 1280"/>
                <a:gd name="T42" fmla="*/ 2147483647 w 2102"/>
                <a:gd name="T43" fmla="*/ 2147483647 h 1280"/>
                <a:gd name="T44" fmla="*/ 2147483647 w 2102"/>
                <a:gd name="T45" fmla="*/ 2147483647 h 1280"/>
                <a:gd name="T46" fmla="*/ 2147483647 w 2102"/>
                <a:gd name="T47" fmla="*/ 2147483647 h 1280"/>
                <a:gd name="T48" fmla="*/ 2147483647 w 2102"/>
                <a:gd name="T49" fmla="*/ 2147483647 h 1280"/>
                <a:gd name="T50" fmla="*/ 2147483647 w 2102"/>
                <a:gd name="T51" fmla="*/ 2147483647 h 1280"/>
                <a:gd name="T52" fmla="*/ 2147483647 w 2102"/>
                <a:gd name="T53" fmla="*/ 2147483647 h 1280"/>
                <a:gd name="T54" fmla="*/ 2147483647 w 2102"/>
                <a:gd name="T55" fmla="*/ 2147483647 h 1280"/>
                <a:gd name="T56" fmla="*/ 2147483647 w 2102"/>
                <a:gd name="T57" fmla="*/ 2147483647 h 1280"/>
                <a:gd name="T58" fmla="*/ 2147483647 w 2102"/>
                <a:gd name="T59" fmla="*/ 2147483647 h 1280"/>
                <a:gd name="T60" fmla="*/ 2147483647 w 2102"/>
                <a:gd name="T61" fmla="*/ 2147483647 h 1280"/>
                <a:gd name="T62" fmla="*/ 2147483647 w 2102"/>
                <a:gd name="T63" fmla="*/ 2147483647 h 1280"/>
                <a:gd name="T64" fmla="*/ 2147483647 w 2102"/>
                <a:gd name="T65" fmla="*/ 2147483647 h 1280"/>
                <a:gd name="T66" fmla="*/ 2147483647 w 2102"/>
                <a:gd name="T67" fmla="*/ 2147483647 h 1280"/>
                <a:gd name="T68" fmla="*/ 2147483647 w 2102"/>
                <a:gd name="T69" fmla="*/ 2147483647 h 1280"/>
                <a:gd name="T70" fmla="*/ 2147483647 w 2102"/>
                <a:gd name="T71" fmla="*/ 2147483647 h 1280"/>
                <a:gd name="T72" fmla="*/ 2147483647 w 2102"/>
                <a:gd name="T73" fmla="*/ 2147483647 h 1280"/>
                <a:gd name="T74" fmla="*/ 2147483647 w 2102"/>
                <a:gd name="T75" fmla="*/ 2147483647 h 1280"/>
                <a:gd name="T76" fmla="*/ 2147483647 w 2102"/>
                <a:gd name="T77" fmla="*/ 2147483647 h 1280"/>
                <a:gd name="T78" fmla="*/ 2147483647 w 2102"/>
                <a:gd name="T79" fmla="*/ 2147483647 h 1280"/>
                <a:gd name="T80" fmla="*/ 2147483647 w 2102"/>
                <a:gd name="T81" fmla="*/ 2147483647 h 1280"/>
                <a:gd name="T82" fmla="*/ 2147483647 w 2102"/>
                <a:gd name="T83" fmla="*/ 2147483647 h 1280"/>
                <a:gd name="T84" fmla="*/ 2147483647 w 2102"/>
                <a:gd name="T85" fmla="*/ 2147483647 h 1280"/>
                <a:gd name="T86" fmla="*/ 2147483647 w 2102"/>
                <a:gd name="T87" fmla="*/ 2147483647 h 1280"/>
                <a:gd name="T88" fmla="*/ 2147483647 w 2102"/>
                <a:gd name="T89" fmla="*/ 2147483647 h 1280"/>
                <a:gd name="T90" fmla="*/ 2147483647 w 2102"/>
                <a:gd name="T91" fmla="*/ 2147483647 h 1280"/>
                <a:gd name="T92" fmla="*/ 2147483647 w 2102"/>
                <a:gd name="T93" fmla="*/ 2147483647 h 1280"/>
                <a:gd name="T94" fmla="*/ 2147483647 w 2102"/>
                <a:gd name="T95" fmla="*/ 2147483647 h 1280"/>
                <a:gd name="T96" fmla="*/ 2147483647 w 2102"/>
                <a:gd name="T97" fmla="*/ 2147483647 h 1280"/>
                <a:gd name="T98" fmla="*/ 2147483647 w 2102"/>
                <a:gd name="T99" fmla="*/ 0 h 1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02" h="1280">
                  <a:moveTo>
                    <a:pt x="320" y="0"/>
                  </a:moveTo>
                  <a:lnTo>
                    <a:pt x="310" y="2"/>
                  </a:lnTo>
                  <a:lnTo>
                    <a:pt x="301" y="6"/>
                  </a:lnTo>
                  <a:lnTo>
                    <a:pt x="291" y="10"/>
                  </a:lnTo>
                  <a:lnTo>
                    <a:pt x="281" y="15"/>
                  </a:lnTo>
                  <a:lnTo>
                    <a:pt x="271" y="20"/>
                  </a:lnTo>
                  <a:lnTo>
                    <a:pt x="263" y="25"/>
                  </a:lnTo>
                  <a:lnTo>
                    <a:pt x="254" y="30"/>
                  </a:lnTo>
                  <a:lnTo>
                    <a:pt x="244" y="35"/>
                  </a:lnTo>
                  <a:lnTo>
                    <a:pt x="236" y="42"/>
                  </a:lnTo>
                  <a:lnTo>
                    <a:pt x="226" y="48"/>
                  </a:lnTo>
                  <a:lnTo>
                    <a:pt x="218" y="55"/>
                  </a:lnTo>
                  <a:lnTo>
                    <a:pt x="210" y="62"/>
                  </a:lnTo>
                  <a:lnTo>
                    <a:pt x="200" y="71"/>
                  </a:lnTo>
                  <a:lnTo>
                    <a:pt x="192" y="78"/>
                  </a:lnTo>
                  <a:lnTo>
                    <a:pt x="185" y="86"/>
                  </a:lnTo>
                  <a:lnTo>
                    <a:pt x="177" y="96"/>
                  </a:lnTo>
                  <a:lnTo>
                    <a:pt x="168" y="104"/>
                  </a:lnTo>
                  <a:lnTo>
                    <a:pt x="161" y="113"/>
                  </a:lnTo>
                  <a:lnTo>
                    <a:pt x="146" y="132"/>
                  </a:lnTo>
                  <a:lnTo>
                    <a:pt x="132" y="152"/>
                  </a:lnTo>
                  <a:lnTo>
                    <a:pt x="117" y="174"/>
                  </a:lnTo>
                  <a:lnTo>
                    <a:pt x="104" y="196"/>
                  </a:lnTo>
                  <a:lnTo>
                    <a:pt x="92" y="220"/>
                  </a:lnTo>
                  <a:lnTo>
                    <a:pt x="81" y="243"/>
                  </a:lnTo>
                  <a:lnTo>
                    <a:pt x="69" y="269"/>
                  </a:lnTo>
                  <a:lnTo>
                    <a:pt x="59" y="295"/>
                  </a:lnTo>
                  <a:lnTo>
                    <a:pt x="50" y="323"/>
                  </a:lnTo>
                  <a:lnTo>
                    <a:pt x="40" y="350"/>
                  </a:lnTo>
                  <a:lnTo>
                    <a:pt x="33" y="378"/>
                  </a:lnTo>
                  <a:lnTo>
                    <a:pt x="26" y="406"/>
                  </a:lnTo>
                  <a:lnTo>
                    <a:pt x="19" y="437"/>
                  </a:lnTo>
                  <a:lnTo>
                    <a:pt x="14" y="467"/>
                  </a:lnTo>
                  <a:lnTo>
                    <a:pt x="10" y="497"/>
                  </a:lnTo>
                  <a:lnTo>
                    <a:pt x="6" y="528"/>
                  </a:lnTo>
                  <a:lnTo>
                    <a:pt x="3" y="560"/>
                  </a:lnTo>
                  <a:lnTo>
                    <a:pt x="1" y="592"/>
                  </a:lnTo>
                  <a:lnTo>
                    <a:pt x="0" y="624"/>
                  </a:lnTo>
                  <a:lnTo>
                    <a:pt x="0" y="657"/>
                  </a:lnTo>
                  <a:lnTo>
                    <a:pt x="1" y="690"/>
                  </a:lnTo>
                  <a:lnTo>
                    <a:pt x="3" y="722"/>
                  </a:lnTo>
                  <a:lnTo>
                    <a:pt x="6" y="755"/>
                  </a:lnTo>
                  <a:lnTo>
                    <a:pt x="10" y="781"/>
                  </a:lnTo>
                  <a:lnTo>
                    <a:pt x="13" y="805"/>
                  </a:lnTo>
                  <a:lnTo>
                    <a:pt x="17" y="830"/>
                  </a:lnTo>
                  <a:lnTo>
                    <a:pt x="21" y="853"/>
                  </a:lnTo>
                  <a:lnTo>
                    <a:pt x="26" y="876"/>
                  </a:lnTo>
                  <a:lnTo>
                    <a:pt x="32" y="899"/>
                  </a:lnTo>
                  <a:lnTo>
                    <a:pt x="38" y="922"/>
                  </a:lnTo>
                  <a:lnTo>
                    <a:pt x="45" y="943"/>
                  </a:lnTo>
                  <a:lnTo>
                    <a:pt x="52" y="964"/>
                  </a:lnTo>
                  <a:lnTo>
                    <a:pt x="59" y="986"/>
                  </a:lnTo>
                  <a:lnTo>
                    <a:pt x="68" y="1006"/>
                  </a:lnTo>
                  <a:lnTo>
                    <a:pt x="76" y="1026"/>
                  </a:lnTo>
                  <a:lnTo>
                    <a:pt x="85" y="1045"/>
                  </a:lnTo>
                  <a:lnTo>
                    <a:pt x="95" y="1064"/>
                  </a:lnTo>
                  <a:lnTo>
                    <a:pt x="104" y="1082"/>
                  </a:lnTo>
                  <a:lnTo>
                    <a:pt x="114" y="1099"/>
                  </a:lnTo>
                  <a:lnTo>
                    <a:pt x="124" y="1116"/>
                  </a:lnTo>
                  <a:lnTo>
                    <a:pt x="135" y="1132"/>
                  </a:lnTo>
                  <a:lnTo>
                    <a:pt x="147" y="1148"/>
                  </a:lnTo>
                  <a:lnTo>
                    <a:pt x="159" y="1163"/>
                  </a:lnTo>
                  <a:lnTo>
                    <a:pt x="171" y="1177"/>
                  </a:lnTo>
                  <a:lnTo>
                    <a:pt x="182" y="1190"/>
                  </a:lnTo>
                  <a:lnTo>
                    <a:pt x="195" y="1203"/>
                  </a:lnTo>
                  <a:lnTo>
                    <a:pt x="207" y="1215"/>
                  </a:lnTo>
                  <a:lnTo>
                    <a:pt x="220" y="1226"/>
                  </a:lnTo>
                  <a:lnTo>
                    <a:pt x="235" y="1236"/>
                  </a:lnTo>
                  <a:lnTo>
                    <a:pt x="248" y="1246"/>
                  </a:lnTo>
                  <a:lnTo>
                    <a:pt x="262" y="1254"/>
                  </a:lnTo>
                  <a:lnTo>
                    <a:pt x="276" y="1261"/>
                  </a:lnTo>
                  <a:lnTo>
                    <a:pt x="290" y="1268"/>
                  </a:lnTo>
                  <a:lnTo>
                    <a:pt x="306" y="1274"/>
                  </a:lnTo>
                  <a:lnTo>
                    <a:pt x="320" y="1280"/>
                  </a:lnTo>
                  <a:lnTo>
                    <a:pt x="1782" y="1280"/>
                  </a:lnTo>
                  <a:lnTo>
                    <a:pt x="1791" y="1277"/>
                  </a:lnTo>
                  <a:lnTo>
                    <a:pt x="1801" y="1273"/>
                  </a:lnTo>
                  <a:lnTo>
                    <a:pt x="1812" y="1268"/>
                  </a:lnTo>
                  <a:lnTo>
                    <a:pt x="1821" y="1265"/>
                  </a:lnTo>
                  <a:lnTo>
                    <a:pt x="1830" y="1260"/>
                  </a:lnTo>
                  <a:lnTo>
                    <a:pt x="1839" y="1254"/>
                  </a:lnTo>
                  <a:lnTo>
                    <a:pt x="1848" y="1249"/>
                  </a:lnTo>
                  <a:lnTo>
                    <a:pt x="1858" y="1243"/>
                  </a:lnTo>
                  <a:lnTo>
                    <a:pt x="1866" y="1236"/>
                  </a:lnTo>
                  <a:lnTo>
                    <a:pt x="1875" y="1230"/>
                  </a:lnTo>
                  <a:lnTo>
                    <a:pt x="1884" y="1223"/>
                  </a:lnTo>
                  <a:lnTo>
                    <a:pt x="1892" y="1216"/>
                  </a:lnTo>
                  <a:lnTo>
                    <a:pt x="1902" y="1208"/>
                  </a:lnTo>
                  <a:lnTo>
                    <a:pt x="1910" y="1201"/>
                  </a:lnTo>
                  <a:lnTo>
                    <a:pt x="1917" y="1193"/>
                  </a:lnTo>
                  <a:lnTo>
                    <a:pt x="1925" y="1184"/>
                  </a:lnTo>
                  <a:lnTo>
                    <a:pt x="1933" y="1175"/>
                  </a:lnTo>
                  <a:lnTo>
                    <a:pt x="1941" y="1165"/>
                  </a:lnTo>
                  <a:lnTo>
                    <a:pt x="1956" y="1147"/>
                  </a:lnTo>
                  <a:lnTo>
                    <a:pt x="1970" y="1126"/>
                  </a:lnTo>
                  <a:lnTo>
                    <a:pt x="1984" y="1105"/>
                  </a:lnTo>
                  <a:lnTo>
                    <a:pt x="1997" y="1083"/>
                  </a:lnTo>
                  <a:lnTo>
                    <a:pt x="2009" y="1059"/>
                  </a:lnTo>
                  <a:lnTo>
                    <a:pt x="2021" y="1035"/>
                  </a:lnTo>
                  <a:lnTo>
                    <a:pt x="2033" y="1009"/>
                  </a:lnTo>
                  <a:lnTo>
                    <a:pt x="2042" y="983"/>
                  </a:lnTo>
                  <a:lnTo>
                    <a:pt x="2052" y="956"/>
                  </a:lnTo>
                  <a:lnTo>
                    <a:pt x="2061" y="929"/>
                  </a:lnTo>
                  <a:lnTo>
                    <a:pt x="2068" y="901"/>
                  </a:lnTo>
                  <a:lnTo>
                    <a:pt x="2076" y="871"/>
                  </a:lnTo>
                  <a:lnTo>
                    <a:pt x="2083" y="842"/>
                  </a:lnTo>
                  <a:lnTo>
                    <a:pt x="2087" y="812"/>
                  </a:lnTo>
                  <a:lnTo>
                    <a:pt x="2092" y="781"/>
                  </a:lnTo>
                  <a:lnTo>
                    <a:pt x="2096" y="750"/>
                  </a:lnTo>
                  <a:lnTo>
                    <a:pt x="2099" y="719"/>
                  </a:lnTo>
                  <a:lnTo>
                    <a:pt x="2100" y="687"/>
                  </a:lnTo>
                  <a:lnTo>
                    <a:pt x="2102" y="655"/>
                  </a:lnTo>
                  <a:lnTo>
                    <a:pt x="2102" y="622"/>
                  </a:lnTo>
                  <a:lnTo>
                    <a:pt x="2100" y="589"/>
                  </a:lnTo>
                  <a:lnTo>
                    <a:pt x="2098" y="555"/>
                  </a:lnTo>
                  <a:lnTo>
                    <a:pt x="2096" y="522"/>
                  </a:lnTo>
                  <a:lnTo>
                    <a:pt x="2092" y="499"/>
                  </a:lnTo>
                  <a:lnTo>
                    <a:pt x="2089" y="474"/>
                  </a:lnTo>
                  <a:lnTo>
                    <a:pt x="2085" y="449"/>
                  </a:lnTo>
                  <a:lnTo>
                    <a:pt x="2080" y="425"/>
                  </a:lnTo>
                  <a:lnTo>
                    <a:pt x="2076" y="403"/>
                  </a:lnTo>
                  <a:lnTo>
                    <a:pt x="2070" y="379"/>
                  </a:lnTo>
                  <a:lnTo>
                    <a:pt x="2064" y="358"/>
                  </a:lnTo>
                  <a:lnTo>
                    <a:pt x="2057" y="336"/>
                  </a:lnTo>
                  <a:lnTo>
                    <a:pt x="2050" y="314"/>
                  </a:lnTo>
                  <a:lnTo>
                    <a:pt x="2042" y="293"/>
                  </a:lnTo>
                  <a:lnTo>
                    <a:pt x="2034" y="273"/>
                  </a:lnTo>
                  <a:lnTo>
                    <a:pt x="2026" y="253"/>
                  </a:lnTo>
                  <a:lnTo>
                    <a:pt x="2016" y="234"/>
                  </a:lnTo>
                  <a:lnTo>
                    <a:pt x="2007" y="215"/>
                  </a:lnTo>
                  <a:lnTo>
                    <a:pt x="1997" y="197"/>
                  </a:lnTo>
                  <a:lnTo>
                    <a:pt x="1988" y="179"/>
                  </a:lnTo>
                  <a:lnTo>
                    <a:pt x="1977" y="163"/>
                  </a:lnTo>
                  <a:lnTo>
                    <a:pt x="1967" y="146"/>
                  </a:lnTo>
                  <a:lnTo>
                    <a:pt x="1955" y="131"/>
                  </a:lnTo>
                  <a:lnTo>
                    <a:pt x="1943" y="116"/>
                  </a:lnTo>
                  <a:lnTo>
                    <a:pt x="1931" y="101"/>
                  </a:lnTo>
                  <a:lnTo>
                    <a:pt x="1919" y="88"/>
                  </a:lnTo>
                  <a:lnTo>
                    <a:pt x="1906" y="75"/>
                  </a:lnTo>
                  <a:lnTo>
                    <a:pt x="1894" y="64"/>
                  </a:lnTo>
                  <a:lnTo>
                    <a:pt x="1881" y="53"/>
                  </a:lnTo>
                  <a:lnTo>
                    <a:pt x="1867" y="42"/>
                  </a:lnTo>
                  <a:lnTo>
                    <a:pt x="1854" y="33"/>
                  </a:lnTo>
                  <a:lnTo>
                    <a:pt x="1840" y="25"/>
                  </a:lnTo>
                  <a:lnTo>
                    <a:pt x="1826" y="17"/>
                  </a:lnTo>
                  <a:lnTo>
                    <a:pt x="1812" y="10"/>
                  </a:lnTo>
                  <a:lnTo>
                    <a:pt x="1796" y="4"/>
                  </a:lnTo>
                  <a:lnTo>
                    <a:pt x="1782" y="0"/>
                  </a:lnTo>
                  <a:lnTo>
                    <a:pt x="32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3" name="Rectangle 40"/>
            <p:cNvSpPr>
              <a:spLocks noChangeArrowheads="1"/>
            </p:cNvSpPr>
            <p:nvPr/>
          </p:nvSpPr>
          <p:spPr bwMode="auto">
            <a:xfrm>
              <a:off x="2724151" y="1003299"/>
              <a:ext cx="30396" cy="12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
                  <a:solidFill>
                    <a:srgbClr val="000000"/>
                  </a:solidFill>
                  <a:latin typeface="Arial" charset="0"/>
                </a:rPr>
                <a:t> </a:t>
              </a:r>
              <a:endParaRPr lang="en-US" altLang="en-US" sz="400">
                <a:solidFill>
                  <a:srgbClr val="000000"/>
                </a:solidFill>
                <a:latin typeface="Calibri" pitchFamily="34" charset="0"/>
              </a:endParaRPr>
            </a:p>
          </p:txBody>
        </p:sp>
        <p:sp>
          <p:nvSpPr>
            <p:cNvPr id="2094" name="Freeform 41"/>
            <p:cNvSpPr>
              <a:spLocks/>
            </p:cNvSpPr>
            <p:nvPr/>
          </p:nvSpPr>
          <p:spPr bwMode="auto">
            <a:xfrm>
              <a:off x="1739900" y="1373188"/>
              <a:ext cx="196850" cy="636587"/>
            </a:xfrm>
            <a:custGeom>
              <a:avLst/>
              <a:gdLst>
                <a:gd name="T0" fmla="*/ 2147483647 w 498"/>
                <a:gd name="T1" fmla="*/ 0 h 1606"/>
                <a:gd name="T2" fmla="*/ 2147483647 w 498"/>
                <a:gd name="T3" fmla="*/ 2147483647 h 1606"/>
                <a:gd name="T4" fmla="*/ 0 w 498"/>
                <a:gd name="T5" fmla="*/ 2147483647 h 1606"/>
                <a:gd name="T6" fmla="*/ 0 60000 65536"/>
                <a:gd name="T7" fmla="*/ 0 60000 65536"/>
                <a:gd name="T8" fmla="*/ 0 60000 65536"/>
              </a:gdLst>
              <a:ahLst/>
              <a:cxnLst>
                <a:cxn ang="T6">
                  <a:pos x="T0" y="T1"/>
                </a:cxn>
                <a:cxn ang="T7">
                  <a:pos x="T2" y="T3"/>
                </a:cxn>
                <a:cxn ang="T8">
                  <a:pos x="T4" y="T5"/>
                </a:cxn>
              </a:cxnLst>
              <a:rect l="0" t="0" r="r" b="b"/>
              <a:pathLst>
                <a:path w="498" h="1606">
                  <a:moveTo>
                    <a:pt x="498" y="0"/>
                  </a:moveTo>
                  <a:lnTo>
                    <a:pt x="498" y="1606"/>
                  </a:lnTo>
                  <a:lnTo>
                    <a:pt x="0" y="160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5" name="Freeform 42"/>
            <p:cNvSpPr>
              <a:spLocks/>
            </p:cNvSpPr>
            <p:nvPr/>
          </p:nvSpPr>
          <p:spPr bwMode="auto">
            <a:xfrm>
              <a:off x="1898650" y="1303338"/>
              <a:ext cx="77788" cy="79375"/>
            </a:xfrm>
            <a:custGeom>
              <a:avLst/>
              <a:gdLst>
                <a:gd name="T0" fmla="*/ 0 w 197"/>
                <a:gd name="T1" fmla="*/ 2147483647 h 198"/>
                <a:gd name="T2" fmla="*/ 2147483647 w 197"/>
                <a:gd name="T3" fmla="*/ 0 h 198"/>
                <a:gd name="T4" fmla="*/ 2147483647 w 197"/>
                <a:gd name="T5" fmla="*/ 2147483647 h 198"/>
                <a:gd name="T6" fmla="*/ 0 w 197"/>
                <a:gd name="T7" fmla="*/ 2147483647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198">
                  <a:moveTo>
                    <a:pt x="0" y="198"/>
                  </a:moveTo>
                  <a:lnTo>
                    <a:pt x="99" y="0"/>
                  </a:lnTo>
                  <a:lnTo>
                    <a:pt x="197" y="198"/>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 name="Freeform 43"/>
            <p:cNvSpPr>
              <a:spLocks/>
            </p:cNvSpPr>
            <p:nvPr/>
          </p:nvSpPr>
          <p:spPr bwMode="auto">
            <a:xfrm>
              <a:off x="1747838" y="1293813"/>
              <a:ext cx="349250" cy="1849437"/>
            </a:xfrm>
            <a:custGeom>
              <a:avLst/>
              <a:gdLst>
                <a:gd name="T0" fmla="*/ 2147483647 w 881"/>
                <a:gd name="T1" fmla="*/ 0 h 4658"/>
                <a:gd name="T2" fmla="*/ 2147483647 w 881"/>
                <a:gd name="T3" fmla="*/ 2147483647 h 4658"/>
                <a:gd name="T4" fmla="*/ 0 w 881"/>
                <a:gd name="T5" fmla="*/ 2147483647 h 4658"/>
                <a:gd name="T6" fmla="*/ 0 w 881"/>
                <a:gd name="T7" fmla="*/ 2147483647 h 46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1" h="4658">
                  <a:moveTo>
                    <a:pt x="881" y="0"/>
                  </a:moveTo>
                  <a:lnTo>
                    <a:pt x="881" y="2063"/>
                  </a:lnTo>
                  <a:lnTo>
                    <a:pt x="0" y="2063"/>
                  </a:lnTo>
                  <a:lnTo>
                    <a:pt x="0" y="465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7" name="Freeform 44"/>
            <p:cNvSpPr>
              <a:spLocks/>
            </p:cNvSpPr>
            <p:nvPr/>
          </p:nvSpPr>
          <p:spPr bwMode="auto">
            <a:xfrm>
              <a:off x="2681288" y="2225675"/>
              <a:ext cx="495300" cy="766763"/>
            </a:xfrm>
            <a:custGeom>
              <a:avLst/>
              <a:gdLst>
                <a:gd name="T0" fmla="*/ 0 w 1251"/>
                <a:gd name="T1" fmla="*/ 0 h 1931"/>
                <a:gd name="T2" fmla="*/ 0 w 1251"/>
                <a:gd name="T3" fmla="*/ 2147483647 h 1931"/>
                <a:gd name="T4" fmla="*/ 2147483647 w 1251"/>
                <a:gd name="T5" fmla="*/ 2147483647 h 1931"/>
                <a:gd name="T6" fmla="*/ 2147483647 w 1251"/>
                <a:gd name="T7" fmla="*/ 2147483647 h 19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1" h="1931">
                  <a:moveTo>
                    <a:pt x="0" y="0"/>
                  </a:moveTo>
                  <a:lnTo>
                    <a:pt x="0" y="312"/>
                  </a:lnTo>
                  <a:lnTo>
                    <a:pt x="1251" y="312"/>
                  </a:lnTo>
                  <a:lnTo>
                    <a:pt x="1251" y="193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98" name="Group 45"/>
            <p:cNvGrpSpPr>
              <a:grpSpLocks/>
            </p:cNvGrpSpPr>
            <p:nvPr/>
          </p:nvGrpSpPr>
          <p:grpSpPr bwMode="auto">
            <a:xfrm>
              <a:off x="1735133" y="2847974"/>
              <a:ext cx="1430332" cy="461963"/>
              <a:chOff x="1093" y="1794"/>
              <a:chExt cx="901" cy="291"/>
            </a:xfrm>
          </p:grpSpPr>
          <p:sp>
            <p:nvSpPr>
              <p:cNvPr id="2110" name="Freeform 57"/>
              <p:cNvSpPr>
                <a:spLocks noEditPoints="1"/>
              </p:cNvSpPr>
              <p:nvPr/>
            </p:nvSpPr>
            <p:spPr bwMode="auto">
              <a:xfrm>
                <a:off x="1448" y="1876"/>
                <a:ext cx="189" cy="209"/>
              </a:xfrm>
              <a:custGeom>
                <a:avLst/>
                <a:gdLst>
                  <a:gd name="T0" fmla="*/ 0 w 758"/>
                  <a:gd name="T1" fmla="*/ 0 h 835"/>
                  <a:gd name="T2" fmla="*/ 0 w 758"/>
                  <a:gd name="T3" fmla="*/ 0 h 835"/>
                  <a:gd name="T4" fmla="*/ 0 w 758"/>
                  <a:gd name="T5" fmla="*/ 0 h 835"/>
                  <a:gd name="T6" fmla="*/ 0 w 758"/>
                  <a:gd name="T7" fmla="*/ 0 h 835"/>
                  <a:gd name="T8" fmla="*/ 0 w 758"/>
                  <a:gd name="T9" fmla="*/ 0 h 835"/>
                  <a:gd name="T10" fmla="*/ 0 w 758"/>
                  <a:gd name="T11" fmla="*/ 0 h 835"/>
                  <a:gd name="T12" fmla="*/ 0 w 758"/>
                  <a:gd name="T13" fmla="*/ 0 h 835"/>
                  <a:gd name="T14" fmla="*/ 0 w 758"/>
                  <a:gd name="T15" fmla="*/ 0 h 835"/>
                  <a:gd name="T16" fmla="*/ 0 w 758"/>
                  <a:gd name="T17" fmla="*/ 0 h 835"/>
                  <a:gd name="T18" fmla="*/ 0 w 758"/>
                  <a:gd name="T19" fmla="*/ 0 h 835"/>
                  <a:gd name="T20" fmla="*/ 0 w 758"/>
                  <a:gd name="T21" fmla="*/ 0 h 835"/>
                  <a:gd name="T22" fmla="*/ 0 w 758"/>
                  <a:gd name="T23" fmla="*/ 0 h 835"/>
                  <a:gd name="T24" fmla="*/ 0 w 758"/>
                  <a:gd name="T25" fmla="*/ 0 h 835"/>
                  <a:gd name="T26" fmla="*/ 0 w 758"/>
                  <a:gd name="T27" fmla="*/ 0 h 835"/>
                  <a:gd name="T28" fmla="*/ 0 w 758"/>
                  <a:gd name="T29" fmla="*/ 0 h 835"/>
                  <a:gd name="T30" fmla="*/ 0 w 758"/>
                  <a:gd name="T31" fmla="*/ 0 h 835"/>
                  <a:gd name="T32" fmla="*/ 0 w 758"/>
                  <a:gd name="T33" fmla="*/ 0 h 835"/>
                  <a:gd name="T34" fmla="*/ 0 w 758"/>
                  <a:gd name="T35" fmla="*/ 0 h 835"/>
                  <a:gd name="T36" fmla="*/ 0 w 758"/>
                  <a:gd name="T37" fmla="*/ 0 h 835"/>
                  <a:gd name="T38" fmla="*/ 0 w 758"/>
                  <a:gd name="T39" fmla="*/ 0 h 835"/>
                  <a:gd name="T40" fmla="*/ 0 w 758"/>
                  <a:gd name="T41" fmla="*/ 0 h 835"/>
                  <a:gd name="T42" fmla="*/ 0 w 758"/>
                  <a:gd name="T43" fmla="*/ 0 h 835"/>
                  <a:gd name="T44" fmla="*/ 0 w 758"/>
                  <a:gd name="T45" fmla="*/ 0 h 835"/>
                  <a:gd name="T46" fmla="*/ 0 w 758"/>
                  <a:gd name="T47" fmla="*/ 0 h 835"/>
                  <a:gd name="T48" fmla="*/ 0 w 758"/>
                  <a:gd name="T49" fmla="*/ 0 h 835"/>
                  <a:gd name="T50" fmla="*/ 0 w 758"/>
                  <a:gd name="T51" fmla="*/ 0 h 835"/>
                  <a:gd name="T52" fmla="*/ 0 w 758"/>
                  <a:gd name="T53" fmla="*/ 0 h 835"/>
                  <a:gd name="T54" fmla="*/ 0 w 758"/>
                  <a:gd name="T55" fmla="*/ 0 h 835"/>
                  <a:gd name="T56" fmla="*/ 0 w 758"/>
                  <a:gd name="T57" fmla="*/ 0 h 835"/>
                  <a:gd name="T58" fmla="*/ 0 w 758"/>
                  <a:gd name="T59" fmla="*/ 0 h 835"/>
                  <a:gd name="T60" fmla="*/ 0 w 758"/>
                  <a:gd name="T61" fmla="*/ 0 h 835"/>
                  <a:gd name="T62" fmla="*/ 0 w 758"/>
                  <a:gd name="T63" fmla="*/ 0 h 835"/>
                  <a:gd name="T64" fmla="*/ 0 w 758"/>
                  <a:gd name="T65" fmla="*/ 0 h 835"/>
                  <a:gd name="T66" fmla="*/ 0 w 758"/>
                  <a:gd name="T67" fmla="*/ 0 h 835"/>
                  <a:gd name="T68" fmla="*/ 0 w 758"/>
                  <a:gd name="T69" fmla="*/ 0 h 835"/>
                  <a:gd name="T70" fmla="*/ 0 w 758"/>
                  <a:gd name="T71" fmla="*/ 0 h 835"/>
                  <a:gd name="T72" fmla="*/ 0 w 758"/>
                  <a:gd name="T73" fmla="*/ 0 h 835"/>
                  <a:gd name="T74" fmla="*/ 0 w 758"/>
                  <a:gd name="T75" fmla="*/ 0 h 835"/>
                  <a:gd name="T76" fmla="*/ 0 w 758"/>
                  <a:gd name="T77" fmla="*/ 0 h 835"/>
                  <a:gd name="T78" fmla="*/ 0 w 758"/>
                  <a:gd name="T79" fmla="*/ 0 h 835"/>
                  <a:gd name="T80" fmla="*/ 0 w 758"/>
                  <a:gd name="T81" fmla="*/ 0 h 835"/>
                  <a:gd name="T82" fmla="*/ 0 w 758"/>
                  <a:gd name="T83" fmla="*/ 0 h 835"/>
                  <a:gd name="T84" fmla="*/ 0 w 758"/>
                  <a:gd name="T85" fmla="*/ 0 h 835"/>
                  <a:gd name="T86" fmla="*/ 0 w 758"/>
                  <a:gd name="T87" fmla="*/ 0 h 835"/>
                  <a:gd name="T88" fmla="*/ 0 w 758"/>
                  <a:gd name="T89" fmla="*/ 0 h 835"/>
                  <a:gd name="T90" fmla="*/ 0 w 758"/>
                  <a:gd name="T91" fmla="*/ 0 h 835"/>
                  <a:gd name="T92" fmla="*/ 0 w 758"/>
                  <a:gd name="T93" fmla="*/ 0 h 835"/>
                  <a:gd name="T94" fmla="*/ 0 w 758"/>
                  <a:gd name="T95" fmla="*/ 0 h 835"/>
                  <a:gd name="T96" fmla="*/ 0 w 758"/>
                  <a:gd name="T97" fmla="*/ 0 h 835"/>
                  <a:gd name="T98" fmla="*/ 0 w 758"/>
                  <a:gd name="T99" fmla="*/ 0 h 835"/>
                  <a:gd name="T100" fmla="*/ 0 w 758"/>
                  <a:gd name="T101" fmla="*/ 0 h 835"/>
                  <a:gd name="T102" fmla="*/ 0 w 758"/>
                  <a:gd name="T103" fmla="*/ 0 h 835"/>
                  <a:gd name="T104" fmla="*/ 0 w 758"/>
                  <a:gd name="T105" fmla="*/ 0 h 835"/>
                  <a:gd name="T106" fmla="*/ 0 w 758"/>
                  <a:gd name="T107" fmla="*/ 0 h 835"/>
                  <a:gd name="T108" fmla="*/ 0 w 758"/>
                  <a:gd name="T109" fmla="*/ 0 h 835"/>
                  <a:gd name="T110" fmla="*/ 0 w 758"/>
                  <a:gd name="T111" fmla="*/ 0 h 8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58" h="835">
                    <a:moveTo>
                      <a:pt x="0" y="379"/>
                    </a:moveTo>
                    <a:lnTo>
                      <a:pt x="0" y="360"/>
                    </a:lnTo>
                    <a:lnTo>
                      <a:pt x="1" y="340"/>
                    </a:lnTo>
                    <a:lnTo>
                      <a:pt x="3" y="321"/>
                    </a:lnTo>
                    <a:lnTo>
                      <a:pt x="7" y="303"/>
                    </a:lnTo>
                    <a:lnTo>
                      <a:pt x="12" y="285"/>
                    </a:lnTo>
                    <a:lnTo>
                      <a:pt x="16" y="267"/>
                    </a:lnTo>
                    <a:lnTo>
                      <a:pt x="22" y="249"/>
                    </a:lnTo>
                    <a:lnTo>
                      <a:pt x="29" y="232"/>
                    </a:lnTo>
                    <a:lnTo>
                      <a:pt x="37" y="215"/>
                    </a:lnTo>
                    <a:lnTo>
                      <a:pt x="45" y="199"/>
                    </a:lnTo>
                    <a:lnTo>
                      <a:pt x="54" y="183"/>
                    </a:lnTo>
                    <a:lnTo>
                      <a:pt x="64" y="168"/>
                    </a:lnTo>
                    <a:lnTo>
                      <a:pt x="74" y="152"/>
                    </a:lnTo>
                    <a:lnTo>
                      <a:pt x="86" y="138"/>
                    </a:lnTo>
                    <a:lnTo>
                      <a:pt x="98" y="124"/>
                    </a:lnTo>
                    <a:lnTo>
                      <a:pt x="110" y="111"/>
                    </a:lnTo>
                    <a:lnTo>
                      <a:pt x="123" y="99"/>
                    </a:lnTo>
                    <a:lnTo>
                      <a:pt x="137" y="87"/>
                    </a:lnTo>
                    <a:lnTo>
                      <a:pt x="151" y="76"/>
                    </a:lnTo>
                    <a:lnTo>
                      <a:pt x="167" y="65"/>
                    </a:lnTo>
                    <a:lnTo>
                      <a:pt x="182" y="55"/>
                    </a:lnTo>
                    <a:lnTo>
                      <a:pt x="198" y="46"/>
                    </a:lnTo>
                    <a:lnTo>
                      <a:pt x="214" y="38"/>
                    </a:lnTo>
                    <a:lnTo>
                      <a:pt x="231" y="29"/>
                    </a:lnTo>
                    <a:lnTo>
                      <a:pt x="249" y="24"/>
                    </a:lnTo>
                    <a:lnTo>
                      <a:pt x="265" y="18"/>
                    </a:lnTo>
                    <a:lnTo>
                      <a:pt x="284" y="12"/>
                    </a:lnTo>
                    <a:lnTo>
                      <a:pt x="302" y="8"/>
                    </a:lnTo>
                    <a:lnTo>
                      <a:pt x="321" y="5"/>
                    </a:lnTo>
                    <a:lnTo>
                      <a:pt x="340" y="2"/>
                    </a:lnTo>
                    <a:lnTo>
                      <a:pt x="359" y="1"/>
                    </a:lnTo>
                    <a:lnTo>
                      <a:pt x="379" y="0"/>
                    </a:lnTo>
                    <a:lnTo>
                      <a:pt x="398" y="1"/>
                    </a:lnTo>
                    <a:lnTo>
                      <a:pt x="418" y="2"/>
                    </a:lnTo>
                    <a:lnTo>
                      <a:pt x="437" y="5"/>
                    </a:lnTo>
                    <a:lnTo>
                      <a:pt x="455" y="8"/>
                    </a:lnTo>
                    <a:lnTo>
                      <a:pt x="473" y="12"/>
                    </a:lnTo>
                    <a:lnTo>
                      <a:pt x="491" y="18"/>
                    </a:lnTo>
                    <a:lnTo>
                      <a:pt x="509" y="24"/>
                    </a:lnTo>
                    <a:lnTo>
                      <a:pt x="526" y="29"/>
                    </a:lnTo>
                    <a:lnTo>
                      <a:pt x="543" y="38"/>
                    </a:lnTo>
                    <a:lnTo>
                      <a:pt x="559" y="46"/>
                    </a:lnTo>
                    <a:lnTo>
                      <a:pt x="575" y="55"/>
                    </a:lnTo>
                    <a:lnTo>
                      <a:pt x="591" y="65"/>
                    </a:lnTo>
                    <a:lnTo>
                      <a:pt x="605" y="76"/>
                    </a:lnTo>
                    <a:lnTo>
                      <a:pt x="620" y="87"/>
                    </a:lnTo>
                    <a:lnTo>
                      <a:pt x="633" y="99"/>
                    </a:lnTo>
                    <a:lnTo>
                      <a:pt x="646" y="111"/>
                    </a:lnTo>
                    <a:lnTo>
                      <a:pt x="659" y="124"/>
                    </a:lnTo>
                    <a:lnTo>
                      <a:pt x="671" y="138"/>
                    </a:lnTo>
                    <a:lnTo>
                      <a:pt x="682" y="152"/>
                    </a:lnTo>
                    <a:lnTo>
                      <a:pt x="692" y="168"/>
                    </a:lnTo>
                    <a:lnTo>
                      <a:pt x="703" y="183"/>
                    </a:lnTo>
                    <a:lnTo>
                      <a:pt x="711" y="199"/>
                    </a:lnTo>
                    <a:lnTo>
                      <a:pt x="720" y="215"/>
                    </a:lnTo>
                    <a:lnTo>
                      <a:pt x="728" y="232"/>
                    </a:lnTo>
                    <a:lnTo>
                      <a:pt x="735" y="249"/>
                    </a:lnTo>
                    <a:lnTo>
                      <a:pt x="741" y="267"/>
                    </a:lnTo>
                    <a:lnTo>
                      <a:pt x="746" y="285"/>
                    </a:lnTo>
                    <a:lnTo>
                      <a:pt x="750" y="303"/>
                    </a:lnTo>
                    <a:lnTo>
                      <a:pt x="753" y="321"/>
                    </a:lnTo>
                    <a:lnTo>
                      <a:pt x="755" y="340"/>
                    </a:lnTo>
                    <a:lnTo>
                      <a:pt x="758" y="360"/>
                    </a:lnTo>
                    <a:lnTo>
                      <a:pt x="758" y="379"/>
                    </a:lnTo>
                    <a:lnTo>
                      <a:pt x="758" y="400"/>
                    </a:lnTo>
                    <a:lnTo>
                      <a:pt x="755" y="418"/>
                    </a:lnTo>
                    <a:lnTo>
                      <a:pt x="753" y="437"/>
                    </a:lnTo>
                    <a:lnTo>
                      <a:pt x="750" y="456"/>
                    </a:lnTo>
                    <a:lnTo>
                      <a:pt x="746" y="474"/>
                    </a:lnTo>
                    <a:lnTo>
                      <a:pt x="741" y="492"/>
                    </a:lnTo>
                    <a:lnTo>
                      <a:pt x="735" y="509"/>
                    </a:lnTo>
                    <a:lnTo>
                      <a:pt x="728" y="527"/>
                    </a:lnTo>
                    <a:lnTo>
                      <a:pt x="720" y="544"/>
                    </a:lnTo>
                    <a:lnTo>
                      <a:pt x="711" y="560"/>
                    </a:lnTo>
                    <a:lnTo>
                      <a:pt x="703" y="576"/>
                    </a:lnTo>
                    <a:lnTo>
                      <a:pt x="692" y="591"/>
                    </a:lnTo>
                    <a:lnTo>
                      <a:pt x="682" y="606"/>
                    </a:lnTo>
                    <a:lnTo>
                      <a:pt x="671" y="621"/>
                    </a:lnTo>
                    <a:lnTo>
                      <a:pt x="659" y="635"/>
                    </a:lnTo>
                    <a:lnTo>
                      <a:pt x="646" y="648"/>
                    </a:lnTo>
                    <a:lnTo>
                      <a:pt x="633" y="661"/>
                    </a:lnTo>
                    <a:lnTo>
                      <a:pt x="620" y="673"/>
                    </a:lnTo>
                    <a:lnTo>
                      <a:pt x="605" y="683"/>
                    </a:lnTo>
                    <a:lnTo>
                      <a:pt x="591" y="694"/>
                    </a:lnTo>
                    <a:lnTo>
                      <a:pt x="575" y="705"/>
                    </a:lnTo>
                    <a:lnTo>
                      <a:pt x="559" y="713"/>
                    </a:lnTo>
                    <a:lnTo>
                      <a:pt x="543" y="721"/>
                    </a:lnTo>
                    <a:lnTo>
                      <a:pt x="526" y="729"/>
                    </a:lnTo>
                    <a:lnTo>
                      <a:pt x="509" y="736"/>
                    </a:lnTo>
                    <a:lnTo>
                      <a:pt x="491" y="742"/>
                    </a:lnTo>
                    <a:lnTo>
                      <a:pt x="473" y="747"/>
                    </a:lnTo>
                    <a:lnTo>
                      <a:pt x="455" y="751"/>
                    </a:lnTo>
                    <a:lnTo>
                      <a:pt x="437" y="754"/>
                    </a:lnTo>
                    <a:lnTo>
                      <a:pt x="418" y="757"/>
                    </a:lnTo>
                    <a:lnTo>
                      <a:pt x="398" y="759"/>
                    </a:lnTo>
                    <a:lnTo>
                      <a:pt x="379" y="759"/>
                    </a:lnTo>
                    <a:lnTo>
                      <a:pt x="359" y="759"/>
                    </a:lnTo>
                    <a:lnTo>
                      <a:pt x="340" y="757"/>
                    </a:lnTo>
                    <a:lnTo>
                      <a:pt x="321" y="754"/>
                    </a:lnTo>
                    <a:lnTo>
                      <a:pt x="302" y="751"/>
                    </a:lnTo>
                    <a:lnTo>
                      <a:pt x="284" y="747"/>
                    </a:lnTo>
                    <a:lnTo>
                      <a:pt x="265" y="742"/>
                    </a:lnTo>
                    <a:lnTo>
                      <a:pt x="249" y="736"/>
                    </a:lnTo>
                    <a:lnTo>
                      <a:pt x="231" y="729"/>
                    </a:lnTo>
                    <a:lnTo>
                      <a:pt x="214" y="721"/>
                    </a:lnTo>
                    <a:lnTo>
                      <a:pt x="198" y="713"/>
                    </a:lnTo>
                    <a:lnTo>
                      <a:pt x="182" y="705"/>
                    </a:lnTo>
                    <a:lnTo>
                      <a:pt x="167" y="694"/>
                    </a:lnTo>
                    <a:lnTo>
                      <a:pt x="151" y="683"/>
                    </a:lnTo>
                    <a:lnTo>
                      <a:pt x="137" y="673"/>
                    </a:lnTo>
                    <a:lnTo>
                      <a:pt x="123" y="661"/>
                    </a:lnTo>
                    <a:lnTo>
                      <a:pt x="110" y="648"/>
                    </a:lnTo>
                    <a:lnTo>
                      <a:pt x="98" y="635"/>
                    </a:lnTo>
                    <a:lnTo>
                      <a:pt x="86" y="621"/>
                    </a:lnTo>
                    <a:lnTo>
                      <a:pt x="74" y="606"/>
                    </a:lnTo>
                    <a:lnTo>
                      <a:pt x="64" y="591"/>
                    </a:lnTo>
                    <a:lnTo>
                      <a:pt x="54" y="576"/>
                    </a:lnTo>
                    <a:lnTo>
                      <a:pt x="45" y="560"/>
                    </a:lnTo>
                    <a:lnTo>
                      <a:pt x="37" y="544"/>
                    </a:lnTo>
                    <a:lnTo>
                      <a:pt x="29" y="527"/>
                    </a:lnTo>
                    <a:lnTo>
                      <a:pt x="22" y="509"/>
                    </a:lnTo>
                    <a:lnTo>
                      <a:pt x="16" y="492"/>
                    </a:lnTo>
                    <a:lnTo>
                      <a:pt x="12" y="474"/>
                    </a:lnTo>
                    <a:lnTo>
                      <a:pt x="7" y="456"/>
                    </a:lnTo>
                    <a:lnTo>
                      <a:pt x="3" y="437"/>
                    </a:lnTo>
                    <a:lnTo>
                      <a:pt x="1" y="418"/>
                    </a:lnTo>
                    <a:lnTo>
                      <a:pt x="0" y="400"/>
                    </a:lnTo>
                    <a:lnTo>
                      <a:pt x="0" y="379"/>
                    </a:lnTo>
                    <a:close/>
                    <a:moveTo>
                      <a:pt x="189" y="706"/>
                    </a:moveTo>
                    <a:lnTo>
                      <a:pt x="0" y="835"/>
                    </a:lnTo>
                    <a:lnTo>
                      <a:pt x="758" y="835"/>
                    </a:lnTo>
                    <a:lnTo>
                      <a:pt x="568" y="706"/>
                    </a:lnTo>
                    <a:lnTo>
                      <a:pt x="558" y="712"/>
                    </a:lnTo>
                    <a:lnTo>
                      <a:pt x="546" y="719"/>
                    </a:lnTo>
                    <a:lnTo>
                      <a:pt x="535" y="723"/>
                    </a:lnTo>
                    <a:lnTo>
                      <a:pt x="523" y="729"/>
                    </a:lnTo>
                    <a:lnTo>
                      <a:pt x="511" y="734"/>
                    </a:lnTo>
                    <a:lnTo>
                      <a:pt x="499" y="738"/>
                    </a:lnTo>
                    <a:lnTo>
                      <a:pt x="488" y="742"/>
                    </a:lnTo>
                    <a:lnTo>
                      <a:pt x="476" y="746"/>
                    </a:lnTo>
                    <a:lnTo>
                      <a:pt x="464" y="748"/>
                    </a:lnTo>
                    <a:lnTo>
                      <a:pt x="452" y="752"/>
                    </a:lnTo>
                    <a:lnTo>
                      <a:pt x="440" y="754"/>
                    </a:lnTo>
                    <a:lnTo>
                      <a:pt x="427" y="755"/>
                    </a:lnTo>
                    <a:lnTo>
                      <a:pt x="415" y="757"/>
                    </a:lnTo>
                    <a:lnTo>
                      <a:pt x="404" y="758"/>
                    </a:lnTo>
                    <a:lnTo>
                      <a:pt x="391" y="759"/>
                    </a:lnTo>
                    <a:lnTo>
                      <a:pt x="379" y="759"/>
                    </a:lnTo>
                    <a:lnTo>
                      <a:pt x="366" y="759"/>
                    </a:lnTo>
                    <a:lnTo>
                      <a:pt x="354" y="758"/>
                    </a:lnTo>
                    <a:lnTo>
                      <a:pt x="342" y="757"/>
                    </a:lnTo>
                    <a:lnTo>
                      <a:pt x="329" y="755"/>
                    </a:lnTo>
                    <a:lnTo>
                      <a:pt x="317" y="754"/>
                    </a:lnTo>
                    <a:lnTo>
                      <a:pt x="305" y="752"/>
                    </a:lnTo>
                    <a:lnTo>
                      <a:pt x="292" y="748"/>
                    </a:lnTo>
                    <a:lnTo>
                      <a:pt x="280" y="746"/>
                    </a:lnTo>
                    <a:lnTo>
                      <a:pt x="269" y="742"/>
                    </a:lnTo>
                    <a:lnTo>
                      <a:pt x="257" y="738"/>
                    </a:lnTo>
                    <a:lnTo>
                      <a:pt x="245" y="734"/>
                    </a:lnTo>
                    <a:lnTo>
                      <a:pt x="234" y="729"/>
                    </a:lnTo>
                    <a:lnTo>
                      <a:pt x="222" y="723"/>
                    </a:lnTo>
                    <a:lnTo>
                      <a:pt x="211" y="719"/>
                    </a:lnTo>
                    <a:lnTo>
                      <a:pt x="200" y="712"/>
                    </a:lnTo>
                    <a:lnTo>
                      <a:pt x="189" y="7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1" name="Freeform 58"/>
              <p:cNvSpPr>
                <a:spLocks/>
              </p:cNvSpPr>
              <p:nvPr/>
            </p:nvSpPr>
            <p:spPr bwMode="auto">
              <a:xfrm>
                <a:off x="1448" y="1876"/>
                <a:ext cx="189" cy="190"/>
              </a:xfrm>
              <a:custGeom>
                <a:avLst/>
                <a:gdLst>
                  <a:gd name="T0" fmla="*/ 0 w 758"/>
                  <a:gd name="T1" fmla="*/ 0 h 759"/>
                  <a:gd name="T2" fmla="*/ 0 w 758"/>
                  <a:gd name="T3" fmla="*/ 0 h 759"/>
                  <a:gd name="T4" fmla="*/ 0 w 758"/>
                  <a:gd name="T5" fmla="*/ 0 h 759"/>
                  <a:gd name="T6" fmla="*/ 0 w 758"/>
                  <a:gd name="T7" fmla="*/ 0 h 759"/>
                  <a:gd name="T8" fmla="*/ 0 w 758"/>
                  <a:gd name="T9" fmla="*/ 0 h 759"/>
                  <a:gd name="T10" fmla="*/ 0 w 758"/>
                  <a:gd name="T11" fmla="*/ 0 h 759"/>
                  <a:gd name="T12" fmla="*/ 0 w 758"/>
                  <a:gd name="T13" fmla="*/ 0 h 759"/>
                  <a:gd name="T14" fmla="*/ 0 w 758"/>
                  <a:gd name="T15" fmla="*/ 0 h 759"/>
                  <a:gd name="T16" fmla="*/ 0 w 758"/>
                  <a:gd name="T17" fmla="*/ 0 h 759"/>
                  <a:gd name="T18" fmla="*/ 0 w 758"/>
                  <a:gd name="T19" fmla="*/ 0 h 759"/>
                  <a:gd name="T20" fmla="*/ 0 w 758"/>
                  <a:gd name="T21" fmla="*/ 0 h 759"/>
                  <a:gd name="T22" fmla="*/ 0 w 758"/>
                  <a:gd name="T23" fmla="*/ 0 h 759"/>
                  <a:gd name="T24" fmla="*/ 0 w 758"/>
                  <a:gd name="T25" fmla="*/ 0 h 759"/>
                  <a:gd name="T26" fmla="*/ 0 w 758"/>
                  <a:gd name="T27" fmla="*/ 0 h 759"/>
                  <a:gd name="T28" fmla="*/ 0 w 758"/>
                  <a:gd name="T29" fmla="*/ 0 h 759"/>
                  <a:gd name="T30" fmla="*/ 0 w 758"/>
                  <a:gd name="T31" fmla="*/ 0 h 759"/>
                  <a:gd name="T32" fmla="*/ 0 w 758"/>
                  <a:gd name="T33" fmla="*/ 0 h 759"/>
                  <a:gd name="T34" fmla="*/ 0 w 758"/>
                  <a:gd name="T35" fmla="*/ 0 h 759"/>
                  <a:gd name="T36" fmla="*/ 0 w 758"/>
                  <a:gd name="T37" fmla="*/ 0 h 759"/>
                  <a:gd name="T38" fmla="*/ 0 w 758"/>
                  <a:gd name="T39" fmla="*/ 0 h 759"/>
                  <a:gd name="T40" fmla="*/ 0 w 758"/>
                  <a:gd name="T41" fmla="*/ 0 h 759"/>
                  <a:gd name="T42" fmla="*/ 0 w 758"/>
                  <a:gd name="T43" fmla="*/ 0 h 759"/>
                  <a:gd name="T44" fmla="*/ 0 w 758"/>
                  <a:gd name="T45" fmla="*/ 0 h 759"/>
                  <a:gd name="T46" fmla="*/ 0 w 758"/>
                  <a:gd name="T47" fmla="*/ 0 h 759"/>
                  <a:gd name="T48" fmla="*/ 0 w 758"/>
                  <a:gd name="T49" fmla="*/ 0 h 759"/>
                  <a:gd name="T50" fmla="*/ 0 w 758"/>
                  <a:gd name="T51" fmla="*/ 0 h 759"/>
                  <a:gd name="T52" fmla="*/ 0 w 758"/>
                  <a:gd name="T53" fmla="*/ 0 h 759"/>
                  <a:gd name="T54" fmla="*/ 0 w 758"/>
                  <a:gd name="T55" fmla="*/ 0 h 759"/>
                  <a:gd name="T56" fmla="*/ 0 w 758"/>
                  <a:gd name="T57" fmla="*/ 0 h 759"/>
                  <a:gd name="T58" fmla="*/ 0 w 758"/>
                  <a:gd name="T59" fmla="*/ 0 h 759"/>
                  <a:gd name="T60" fmla="*/ 0 w 758"/>
                  <a:gd name="T61" fmla="*/ 0 h 759"/>
                  <a:gd name="T62" fmla="*/ 0 w 758"/>
                  <a:gd name="T63" fmla="*/ 0 h 759"/>
                  <a:gd name="T64" fmla="*/ 0 w 758"/>
                  <a:gd name="T65" fmla="*/ 0 h 759"/>
                  <a:gd name="T66" fmla="*/ 0 w 758"/>
                  <a:gd name="T67" fmla="*/ 0 h 759"/>
                  <a:gd name="T68" fmla="*/ 0 w 758"/>
                  <a:gd name="T69" fmla="*/ 0 h 759"/>
                  <a:gd name="T70" fmla="*/ 0 w 758"/>
                  <a:gd name="T71" fmla="*/ 0 h 759"/>
                  <a:gd name="T72" fmla="*/ 0 w 758"/>
                  <a:gd name="T73" fmla="*/ 0 h 759"/>
                  <a:gd name="T74" fmla="*/ 0 w 758"/>
                  <a:gd name="T75" fmla="*/ 0 h 759"/>
                  <a:gd name="T76" fmla="*/ 0 w 758"/>
                  <a:gd name="T77" fmla="*/ 0 h 759"/>
                  <a:gd name="T78" fmla="*/ 0 w 758"/>
                  <a:gd name="T79" fmla="*/ 0 h 759"/>
                  <a:gd name="T80" fmla="*/ 0 w 758"/>
                  <a:gd name="T81" fmla="*/ 0 h 759"/>
                  <a:gd name="T82" fmla="*/ 0 w 758"/>
                  <a:gd name="T83" fmla="*/ 0 h 759"/>
                  <a:gd name="T84" fmla="*/ 0 w 758"/>
                  <a:gd name="T85" fmla="*/ 0 h 7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58" h="759">
                    <a:moveTo>
                      <a:pt x="0" y="379"/>
                    </a:moveTo>
                    <a:lnTo>
                      <a:pt x="0" y="360"/>
                    </a:lnTo>
                    <a:lnTo>
                      <a:pt x="1" y="340"/>
                    </a:lnTo>
                    <a:lnTo>
                      <a:pt x="3" y="321"/>
                    </a:lnTo>
                    <a:lnTo>
                      <a:pt x="7" y="303"/>
                    </a:lnTo>
                    <a:lnTo>
                      <a:pt x="12" y="285"/>
                    </a:lnTo>
                    <a:lnTo>
                      <a:pt x="16" y="267"/>
                    </a:lnTo>
                    <a:lnTo>
                      <a:pt x="22" y="249"/>
                    </a:lnTo>
                    <a:lnTo>
                      <a:pt x="29" y="232"/>
                    </a:lnTo>
                    <a:lnTo>
                      <a:pt x="37" y="215"/>
                    </a:lnTo>
                    <a:lnTo>
                      <a:pt x="45" y="199"/>
                    </a:lnTo>
                    <a:lnTo>
                      <a:pt x="54" y="183"/>
                    </a:lnTo>
                    <a:lnTo>
                      <a:pt x="64" y="168"/>
                    </a:lnTo>
                    <a:lnTo>
                      <a:pt x="74" y="152"/>
                    </a:lnTo>
                    <a:lnTo>
                      <a:pt x="86" y="138"/>
                    </a:lnTo>
                    <a:lnTo>
                      <a:pt x="98" y="124"/>
                    </a:lnTo>
                    <a:lnTo>
                      <a:pt x="110" y="111"/>
                    </a:lnTo>
                    <a:lnTo>
                      <a:pt x="123" y="99"/>
                    </a:lnTo>
                    <a:lnTo>
                      <a:pt x="137" y="87"/>
                    </a:lnTo>
                    <a:lnTo>
                      <a:pt x="151" y="76"/>
                    </a:lnTo>
                    <a:lnTo>
                      <a:pt x="167" y="65"/>
                    </a:lnTo>
                    <a:lnTo>
                      <a:pt x="182" y="55"/>
                    </a:lnTo>
                    <a:lnTo>
                      <a:pt x="198" y="46"/>
                    </a:lnTo>
                    <a:lnTo>
                      <a:pt x="214" y="38"/>
                    </a:lnTo>
                    <a:lnTo>
                      <a:pt x="231" y="29"/>
                    </a:lnTo>
                    <a:lnTo>
                      <a:pt x="249" y="24"/>
                    </a:lnTo>
                    <a:lnTo>
                      <a:pt x="265" y="18"/>
                    </a:lnTo>
                    <a:lnTo>
                      <a:pt x="284" y="12"/>
                    </a:lnTo>
                    <a:lnTo>
                      <a:pt x="302" y="8"/>
                    </a:lnTo>
                    <a:lnTo>
                      <a:pt x="321" y="5"/>
                    </a:lnTo>
                    <a:lnTo>
                      <a:pt x="340" y="2"/>
                    </a:lnTo>
                    <a:lnTo>
                      <a:pt x="359" y="1"/>
                    </a:lnTo>
                    <a:lnTo>
                      <a:pt x="379" y="0"/>
                    </a:lnTo>
                    <a:lnTo>
                      <a:pt x="398" y="1"/>
                    </a:lnTo>
                    <a:lnTo>
                      <a:pt x="418" y="2"/>
                    </a:lnTo>
                    <a:lnTo>
                      <a:pt x="437" y="5"/>
                    </a:lnTo>
                    <a:lnTo>
                      <a:pt x="455" y="8"/>
                    </a:lnTo>
                    <a:lnTo>
                      <a:pt x="473" y="12"/>
                    </a:lnTo>
                    <a:lnTo>
                      <a:pt x="491" y="18"/>
                    </a:lnTo>
                    <a:lnTo>
                      <a:pt x="509" y="24"/>
                    </a:lnTo>
                    <a:lnTo>
                      <a:pt x="526" y="29"/>
                    </a:lnTo>
                    <a:lnTo>
                      <a:pt x="543" y="38"/>
                    </a:lnTo>
                    <a:lnTo>
                      <a:pt x="559" y="46"/>
                    </a:lnTo>
                    <a:lnTo>
                      <a:pt x="575" y="55"/>
                    </a:lnTo>
                    <a:lnTo>
                      <a:pt x="591" y="65"/>
                    </a:lnTo>
                    <a:lnTo>
                      <a:pt x="605" y="76"/>
                    </a:lnTo>
                    <a:lnTo>
                      <a:pt x="620" y="87"/>
                    </a:lnTo>
                    <a:lnTo>
                      <a:pt x="633" y="99"/>
                    </a:lnTo>
                    <a:lnTo>
                      <a:pt x="646" y="111"/>
                    </a:lnTo>
                    <a:lnTo>
                      <a:pt x="659" y="124"/>
                    </a:lnTo>
                    <a:lnTo>
                      <a:pt x="671" y="138"/>
                    </a:lnTo>
                    <a:lnTo>
                      <a:pt x="682" y="152"/>
                    </a:lnTo>
                    <a:lnTo>
                      <a:pt x="692" y="168"/>
                    </a:lnTo>
                    <a:lnTo>
                      <a:pt x="703" y="183"/>
                    </a:lnTo>
                    <a:lnTo>
                      <a:pt x="711" y="199"/>
                    </a:lnTo>
                    <a:lnTo>
                      <a:pt x="720" y="215"/>
                    </a:lnTo>
                    <a:lnTo>
                      <a:pt x="728" y="232"/>
                    </a:lnTo>
                    <a:lnTo>
                      <a:pt x="735" y="249"/>
                    </a:lnTo>
                    <a:lnTo>
                      <a:pt x="741" y="267"/>
                    </a:lnTo>
                    <a:lnTo>
                      <a:pt x="746" y="285"/>
                    </a:lnTo>
                    <a:lnTo>
                      <a:pt x="750" y="303"/>
                    </a:lnTo>
                    <a:lnTo>
                      <a:pt x="753" y="321"/>
                    </a:lnTo>
                    <a:lnTo>
                      <a:pt x="755" y="340"/>
                    </a:lnTo>
                    <a:lnTo>
                      <a:pt x="758" y="360"/>
                    </a:lnTo>
                    <a:lnTo>
                      <a:pt x="758" y="379"/>
                    </a:lnTo>
                    <a:lnTo>
                      <a:pt x="758" y="400"/>
                    </a:lnTo>
                    <a:lnTo>
                      <a:pt x="755" y="418"/>
                    </a:lnTo>
                    <a:lnTo>
                      <a:pt x="753" y="437"/>
                    </a:lnTo>
                    <a:lnTo>
                      <a:pt x="750" y="456"/>
                    </a:lnTo>
                    <a:lnTo>
                      <a:pt x="746" y="474"/>
                    </a:lnTo>
                    <a:lnTo>
                      <a:pt x="741" y="492"/>
                    </a:lnTo>
                    <a:lnTo>
                      <a:pt x="735" y="509"/>
                    </a:lnTo>
                    <a:lnTo>
                      <a:pt x="728" y="527"/>
                    </a:lnTo>
                    <a:lnTo>
                      <a:pt x="720" y="544"/>
                    </a:lnTo>
                    <a:lnTo>
                      <a:pt x="711" y="560"/>
                    </a:lnTo>
                    <a:lnTo>
                      <a:pt x="703" y="576"/>
                    </a:lnTo>
                    <a:lnTo>
                      <a:pt x="692" y="591"/>
                    </a:lnTo>
                    <a:lnTo>
                      <a:pt x="682" y="606"/>
                    </a:lnTo>
                    <a:lnTo>
                      <a:pt x="671" y="621"/>
                    </a:lnTo>
                    <a:lnTo>
                      <a:pt x="659" y="635"/>
                    </a:lnTo>
                    <a:lnTo>
                      <a:pt x="646" y="648"/>
                    </a:lnTo>
                    <a:lnTo>
                      <a:pt x="633" y="661"/>
                    </a:lnTo>
                    <a:lnTo>
                      <a:pt x="620" y="673"/>
                    </a:lnTo>
                    <a:lnTo>
                      <a:pt x="605" y="683"/>
                    </a:lnTo>
                    <a:lnTo>
                      <a:pt x="591" y="694"/>
                    </a:lnTo>
                    <a:lnTo>
                      <a:pt x="575" y="705"/>
                    </a:lnTo>
                    <a:lnTo>
                      <a:pt x="559" y="713"/>
                    </a:lnTo>
                    <a:lnTo>
                      <a:pt x="543" y="721"/>
                    </a:lnTo>
                    <a:lnTo>
                      <a:pt x="526" y="729"/>
                    </a:lnTo>
                    <a:lnTo>
                      <a:pt x="509" y="736"/>
                    </a:lnTo>
                    <a:lnTo>
                      <a:pt x="491" y="742"/>
                    </a:lnTo>
                    <a:lnTo>
                      <a:pt x="473" y="747"/>
                    </a:lnTo>
                    <a:lnTo>
                      <a:pt x="455" y="751"/>
                    </a:lnTo>
                    <a:lnTo>
                      <a:pt x="437" y="754"/>
                    </a:lnTo>
                    <a:lnTo>
                      <a:pt x="418" y="757"/>
                    </a:lnTo>
                    <a:lnTo>
                      <a:pt x="398" y="759"/>
                    </a:lnTo>
                    <a:lnTo>
                      <a:pt x="379" y="759"/>
                    </a:lnTo>
                    <a:lnTo>
                      <a:pt x="359" y="759"/>
                    </a:lnTo>
                    <a:lnTo>
                      <a:pt x="340" y="757"/>
                    </a:lnTo>
                    <a:lnTo>
                      <a:pt x="321" y="754"/>
                    </a:lnTo>
                    <a:lnTo>
                      <a:pt x="302" y="751"/>
                    </a:lnTo>
                    <a:lnTo>
                      <a:pt x="284" y="747"/>
                    </a:lnTo>
                    <a:lnTo>
                      <a:pt x="265" y="742"/>
                    </a:lnTo>
                    <a:lnTo>
                      <a:pt x="249" y="736"/>
                    </a:lnTo>
                    <a:lnTo>
                      <a:pt x="231" y="729"/>
                    </a:lnTo>
                    <a:lnTo>
                      <a:pt x="214" y="721"/>
                    </a:lnTo>
                    <a:lnTo>
                      <a:pt x="198" y="713"/>
                    </a:lnTo>
                    <a:lnTo>
                      <a:pt x="182" y="705"/>
                    </a:lnTo>
                    <a:lnTo>
                      <a:pt x="167" y="694"/>
                    </a:lnTo>
                    <a:lnTo>
                      <a:pt x="151" y="683"/>
                    </a:lnTo>
                    <a:lnTo>
                      <a:pt x="137" y="673"/>
                    </a:lnTo>
                    <a:lnTo>
                      <a:pt x="123" y="661"/>
                    </a:lnTo>
                    <a:lnTo>
                      <a:pt x="110" y="648"/>
                    </a:lnTo>
                    <a:lnTo>
                      <a:pt x="98" y="635"/>
                    </a:lnTo>
                    <a:lnTo>
                      <a:pt x="86" y="621"/>
                    </a:lnTo>
                    <a:lnTo>
                      <a:pt x="74" y="606"/>
                    </a:lnTo>
                    <a:lnTo>
                      <a:pt x="64" y="591"/>
                    </a:lnTo>
                    <a:lnTo>
                      <a:pt x="54" y="576"/>
                    </a:lnTo>
                    <a:lnTo>
                      <a:pt x="45" y="560"/>
                    </a:lnTo>
                    <a:lnTo>
                      <a:pt x="37" y="544"/>
                    </a:lnTo>
                    <a:lnTo>
                      <a:pt x="29" y="527"/>
                    </a:lnTo>
                    <a:lnTo>
                      <a:pt x="22" y="509"/>
                    </a:lnTo>
                    <a:lnTo>
                      <a:pt x="16" y="492"/>
                    </a:lnTo>
                    <a:lnTo>
                      <a:pt x="12" y="474"/>
                    </a:lnTo>
                    <a:lnTo>
                      <a:pt x="7" y="456"/>
                    </a:lnTo>
                    <a:lnTo>
                      <a:pt x="3" y="437"/>
                    </a:lnTo>
                    <a:lnTo>
                      <a:pt x="1" y="418"/>
                    </a:lnTo>
                    <a:lnTo>
                      <a:pt x="0" y="400"/>
                    </a:lnTo>
                    <a:lnTo>
                      <a:pt x="0" y="37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2" name="Line 50"/>
              <p:cNvSpPr>
                <a:spLocks noChangeShapeType="1"/>
              </p:cNvSpPr>
              <p:nvPr/>
            </p:nvSpPr>
            <p:spPr bwMode="auto">
              <a:xfrm>
                <a:off x="1353" y="1971"/>
                <a:ext cx="14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3" name="Line 51"/>
              <p:cNvSpPr>
                <a:spLocks noChangeShapeType="1"/>
              </p:cNvSpPr>
              <p:nvPr/>
            </p:nvSpPr>
            <p:spPr bwMode="auto">
              <a:xfrm>
                <a:off x="1542" y="1876"/>
                <a:ext cx="1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4" name="Freeform 61"/>
              <p:cNvSpPr>
                <a:spLocks/>
              </p:cNvSpPr>
              <p:nvPr/>
            </p:nvSpPr>
            <p:spPr bwMode="auto">
              <a:xfrm>
                <a:off x="1448" y="2053"/>
                <a:ext cx="189" cy="32"/>
              </a:xfrm>
              <a:custGeom>
                <a:avLst/>
                <a:gdLst>
                  <a:gd name="T0" fmla="*/ 0 w 758"/>
                  <a:gd name="T1" fmla="*/ 0 h 129"/>
                  <a:gd name="T2" fmla="*/ 0 w 758"/>
                  <a:gd name="T3" fmla="*/ 0 h 129"/>
                  <a:gd name="T4" fmla="*/ 0 w 758"/>
                  <a:gd name="T5" fmla="*/ 0 h 129"/>
                  <a:gd name="T6" fmla="*/ 0 w 758"/>
                  <a:gd name="T7" fmla="*/ 0 h 129"/>
                  <a:gd name="T8" fmla="*/ 0 w 758"/>
                  <a:gd name="T9" fmla="*/ 0 h 129"/>
                  <a:gd name="T10" fmla="*/ 0 w 758"/>
                  <a:gd name="T11" fmla="*/ 0 h 129"/>
                  <a:gd name="T12" fmla="*/ 0 w 758"/>
                  <a:gd name="T13" fmla="*/ 0 h 129"/>
                  <a:gd name="T14" fmla="*/ 0 w 758"/>
                  <a:gd name="T15" fmla="*/ 0 h 129"/>
                  <a:gd name="T16" fmla="*/ 0 w 758"/>
                  <a:gd name="T17" fmla="*/ 0 h 129"/>
                  <a:gd name="T18" fmla="*/ 0 w 758"/>
                  <a:gd name="T19" fmla="*/ 0 h 129"/>
                  <a:gd name="T20" fmla="*/ 0 w 758"/>
                  <a:gd name="T21" fmla="*/ 0 h 129"/>
                  <a:gd name="T22" fmla="*/ 0 w 758"/>
                  <a:gd name="T23" fmla="*/ 0 h 129"/>
                  <a:gd name="T24" fmla="*/ 0 w 758"/>
                  <a:gd name="T25" fmla="*/ 0 h 129"/>
                  <a:gd name="T26" fmla="*/ 0 w 758"/>
                  <a:gd name="T27" fmla="*/ 0 h 129"/>
                  <a:gd name="T28" fmla="*/ 0 w 758"/>
                  <a:gd name="T29" fmla="*/ 0 h 129"/>
                  <a:gd name="T30" fmla="*/ 0 w 758"/>
                  <a:gd name="T31" fmla="*/ 0 h 129"/>
                  <a:gd name="T32" fmla="*/ 0 w 758"/>
                  <a:gd name="T33" fmla="*/ 0 h 129"/>
                  <a:gd name="T34" fmla="*/ 0 w 758"/>
                  <a:gd name="T35" fmla="*/ 0 h 129"/>
                  <a:gd name="T36" fmla="*/ 0 w 758"/>
                  <a:gd name="T37" fmla="*/ 0 h 129"/>
                  <a:gd name="T38" fmla="*/ 0 w 758"/>
                  <a:gd name="T39" fmla="*/ 0 h 129"/>
                  <a:gd name="T40" fmla="*/ 0 w 758"/>
                  <a:gd name="T41" fmla="*/ 0 h 129"/>
                  <a:gd name="T42" fmla="*/ 0 w 758"/>
                  <a:gd name="T43" fmla="*/ 0 h 129"/>
                  <a:gd name="T44" fmla="*/ 0 w 758"/>
                  <a:gd name="T45" fmla="*/ 0 h 129"/>
                  <a:gd name="T46" fmla="*/ 0 w 758"/>
                  <a:gd name="T47" fmla="*/ 0 h 129"/>
                  <a:gd name="T48" fmla="*/ 0 w 758"/>
                  <a:gd name="T49" fmla="*/ 0 h 129"/>
                  <a:gd name="T50" fmla="*/ 0 w 758"/>
                  <a:gd name="T51" fmla="*/ 0 h 129"/>
                  <a:gd name="T52" fmla="*/ 0 w 758"/>
                  <a:gd name="T53" fmla="*/ 0 h 129"/>
                  <a:gd name="T54" fmla="*/ 0 w 758"/>
                  <a:gd name="T55" fmla="*/ 0 h 129"/>
                  <a:gd name="T56" fmla="*/ 0 w 758"/>
                  <a:gd name="T57" fmla="*/ 0 h 129"/>
                  <a:gd name="T58" fmla="*/ 0 w 758"/>
                  <a:gd name="T59" fmla="*/ 0 h 129"/>
                  <a:gd name="T60" fmla="*/ 0 w 758"/>
                  <a:gd name="T61" fmla="*/ 0 h 129"/>
                  <a:gd name="T62" fmla="*/ 0 w 758"/>
                  <a:gd name="T63" fmla="*/ 0 h 129"/>
                  <a:gd name="T64" fmla="*/ 0 w 758"/>
                  <a:gd name="T65" fmla="*/ 0 h 129"/>
                  <a:gd name="T66" fmla="*/ 0 w 758"/>
                  <a:gd name="T67" fmla="*/ 0 h 129"/>
                  <a:gd name="T68" fmla="*/ 0 w 758"/>
                  <a:gd name="T69" fmla="*/ 0 h 129"/>
                  <a:gd name="T70" fmla="*/ 0 w 758"/>
                  <a:gd name="T71" fmla="*/ 0 h 129"/>
                  <a:gd name="T72" fmla="*/ 0 w 758"/>
                  <a:gd name="T73" fmla="*/ 0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58" h="129">
                    <a:moveTo>
                      <a:pt x="189" y="0"/>
                    </a:moveTo>
                    <a:lnTo>
                      <a:pt x="0" y="129"/>
                    </a:lnTo>
                    <a:lnTo>
                      <a:pt x="758" y="129"/>
                    </a:lnTo>
                    <a:lnTo>
                      <a:pt x="568" y="0"/>
                    </a:lnTo>
                    <a:lnTo>
                      <a:pt x="558" y="6"/>
                    </a:lnTo>
                    <a:lnTo>
                      <a:pt x="546" y="13"/>
                    </a:lnTo>
                    <a:lnTo>
                      <a:pt x="535" y="17"/>
                    </a:lnTo>
                    <a:lnTo>
                      <a:pt x="523" y="23"/>
                    </a:lnTo>
                    <a:lnTo>
                      <a:pt x="511" y="28"/>
                    </a:lnTo>
                    <a:lnTo>
                      <a:pt x="499" y="32"/>
                    </a:lnTo>
                    <a:lnTo>
                      <a:pt x="488" y="36"/>
                    </a:lnTo>
                    <a:lnTo>
                      <a:pt x="476" y="40"/>
                    </a:lnTo>
                    <a:lnTo>
                      <a:pt x="464" y="42"/>
                    </a:lnTo>
                    <a:lnTo>
                      <a:pt x="452" y="46"/>
                    </a:lnTo>
                    <a:lnTo>
                      <a:pt x="440" y="48"/>
                    </a:lnTo>
                    <a:lnTo>
                      <a:pt x="427" y="49"/>
                    </a:lnTo>
                    <a:lnTo>
                      <a:pt x="415" y="51"/>
                    </a:lnTo>
                    <a:lnTo>
                      <a:pt x="404" y="52"/>
                    </a:lnTo>
                    <a:lnTo>
                      <a:pt x="391" y="53"/>
                    </a:lnTo>
                    <a:lnTo>
                      <a:pt x="379" y="53"/>
                    </a:lnTo>
                    <a:lnTo>
                      <a:pt x="366" y="53"/>
                    </a:lnTo>
                    <a:lnTo>
                      <a:pt x="354" y="52"/>
                    </a:lnTo>
                    <a:lnTo>
                      <a:pt x="342" y="51"/>
                    </a:lnTo>
                    <a:lnTo>
                      <a:pt x="329" y="49"/>
                    </a:lnTo>
                    <a:lnTo>
                      <a:pt x="317" y="48"/>
                    </a:lnTo>
                    <a:lnTo>
                      <a:pt x="305" y="46"/>
                    </a:lnTo>
                    <a:lnTo>
                      <a:pt x="292" y="42"/>
                    </a:lnTo>
                    <a:lnTo>
                      <a:pt x="280" y="40"/>
                    </a:lnTo>
                    <a:lnTo>
                      <a:pt x="269" y="36"/>
                    </a:lnTo>
                    <a:lnTo>
                      <a:pt x="257" y="32"/>
                    </a:lnTo>
                    <a:lnTo>
                      <a:pt x="245" y="28"/>
                    </a:lnTo>
                    <a:lnTo>
                      <a:pt x="234" y="23"/>
                    </a:lnTo>
                    <a:lnTo>
                      <a:pt x="222" y="17"/>
                    </a:lnTo>
                    <a:lnTo>
                      <a:pt x="211" y="13"/>
                    </a:lnTo>
                    <a:lnTo>
                      <a:pt x="200" y="6"/>
                    </a:lnTo>
                    <a:lnTo>
                      <a:pt x="189"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5" name="Freeform 62"/>
              <p:cNvSpPr>
                <a:spLocks/>
              </p:cNvSpPr>
              <p:nvPr/>
            </p:nvSpPr>
            <p:spPr bwMode="auto">
              <a:xfrm>
                <a:off x="1493" y="1947"/>
                <a:ext cx="49" cy="49"/>
              </a:xfrm>
              <a:custGeom>
                <a:avLst/>
                <a:gdLst>
                  <a:gd name="T0" fmla="*/ 0 w 198"/>
                  <a:gd name="T1" fmla="*/ 0 h 198"/>
                  <a:gd name="T2" fmla="*/ 0 w 198"/>
                  <a:gd name="T3" fmla="*/ 0 h 198"/>
                  <a:gd name="T4" fmla="*/ 0 w 198"/>
                  <a:gd name="T5" fmla="*/ 0 h 198"/>
                  <a:gd name="T6" fmla="*/ 0 w 198"/>
                  <a:gd name="T7" fmla="*/ 0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98">
                    <a:moveTo>
                      <a:pt x="0" y="0"/>
                    </a:moveTo>
                    <a:lnTo>
                      <a:pt x="198" y="98"/>
                    </a:lnTo>
                    <a:lnTo>
                      <a:pt x="0" y="19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6" name="Freeform 63"/>
              <p:cNvSpPr>
                <a:spLocks/>
              </p:cNvSpPr>
              <p:nvPr/>
            </p:nvSpPr>
            <p:spPr bwMode="auto">
              <a:xfrm>
                <a:off x="1683" y="1852"/>
                <a:ext cx="49" cy="49"/>
              </a:xfrm>
              <a:custGeom>
                <a:avLst/>
                <a:gdLst>
                  <a:gd name="T0" fmla="*/ 0 w 198"/>
                  <a:gd name="T1" fmla="*/ 0 h 197"/>
                  <a:gd name="T2" fmla="*/ 0 w 198"/>
                  <a:gd name="T3" fmla="*/ 0 h 197"/>
                  <a:gd name="T4" fmla="*/ 0 w 198"/>
                  <a:gd name="T5" fmla="*/ 0 h 197"/>
                  <a:gd name="T6" fmla="*/ 0 w 198"/>
                  <a:gd name="T7" fmla="*/ 0 h 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97">
                    <a:moveTo>
                      <a:pt x="0" y="0"/>
                    </a:moveTo>
                    <a:lnTo>
                      <a:pt x="198" y="98"/>
                    </a:lnTo>
                    <a:lnTo>
                      <a:pt x="0" y="19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7" name="Rectangle 64"/>
              <p:cNvSpPr>
                <a:spLocks noChangeArrowheads="1"/>
              </p:cNvSpPr>
              <p:nvPr/>
            </p:nvSpPr>
            <p:spPr bwMode="auto">
              <a:xfrm>
                <a:off x="1542" y="1794"/>
                <a:ext cx="1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
                    <a:solidFill>
                      <a:srgbClr val="000000"/>
                    </a:solidFill>
                    <a:latin typeface="Arial" charset="0"/>
                  </a:rPr>
                  <a:t> </a:t>
                </a:r>
                <a:endParaRPr lang="en-US" altLang="en-US" sz="400">
                  <a:solidFill>
                    <a:srgbClr val="000000"/>
                  </a:solidFill>
                  <a:latin typeface="Calibri" pitchFamily="34" charset="0"/>
                </a:endParaRPr>
              </a:p>
            </p:txBody>
          </p:sp>
          <p:sp>
            <p:nvSpPr>
              <p:cNvPr id="2118" name="Freeform 65"/>
              <p:cNvSpPr>
                <a:spLocks/>
              </p:cNvSpPr>
              <p:nvPr/>
            </p:nvSpPr>
            <p:spPr bwMode="auto">
              <a:xfrm>
                <a:off x="1191" y="1930"/>
                <a:ext cx="162" cy="81"/>
              </a:xfrm>
              <a:custGeom>
                <a:avLst/>
                <a:gdLst>
                  <a:gd name="T0" fmla="*/ 0 w 648"/>
                  <a:gd name="T1" fmla="*/ 0 h 324"/>
                  <a:gd name="T2" fmla="*/ 0 w 648"/>
                  <a:gd name="T3" fmla="*/ 0 h 324"/>
                  <a:gd name="T4" fmla="*/ 0 w 648"/>
                  <a:gd name="T5" fmla="*/ 0 h 324"/>
                  <a:gd name="T6" fmla="*/ 0 w 648"/>
                  <a:gd name="T7" fmla="*/ 0 h 324"/>
                  <a:gd name="T8" fmla="*/ 0 w 648"/>
                  <a:gd name="T9" fmla="*/ 0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324">
                    <a:moveTo>
                      <a:pt x="0" y="0"/>
                    </a:moveTo>
                    <a:lnTo>
                      <a:pt x="648" y="324"/>
                    </a:lnTo>
                    <a:lnTo>
                      <a:pt x="648" y="0"/>
                    </a:lnTo>
                    <a:lnTo>
                      <a:pt x="0" y="3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9" name="Freeform 66"/>
              <p:cNvSpPr>
                <a:spLocks/>
              </p:cNvSpPr>
              <p:nvPr/>
            </p:nvSpPr>
            <p:spPr bwMode="auto">
              <a:xfrm>
                <a:off x="1191" y="1930"/>
                <a:ext cx="162" cy="81"/>
              </a:xfrm>
              <a:custGeom>
                <a:avLst/>
                <a:gdLst>
                  <a:gd name="T0" fmla="*/ 0 w 648"/>
                  <a:gd name="T1" fmla="*/ 0 h 324"/>
                  <a:gd name="T2" fmla="*/ 0 w 648"/>
                  <a:gd name="T3" fmla="*/ 0 h 324"/>
                  <a:gd name="T4" fmla="*/ 0 w 648"/>
                  <a:gd name="T5" fmla="*/ 0 h 324"/>
                  <a:gd name="T6" fmla="*/ 0 w 648"/>
                  <a:gd name="T7" fmla="*/ 0 h 324"/>
                  <a:gd name="T8" fmla="*/ 0 w 648"/>
                  <a:gd name="T9" fmla="*/ 0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324">
                    <a:moveTo>
                      <a:pt x="0" y="0"/>
                    </a:moveTo>
                    <a:lnTo>
                      <a:pt x="648" y="324"/>
                    </a:lnTo>
                    <a:lnTo>
                      <a:pt x="648" y="0"/>
                    </a:lnTo>
                    <a:lnTo>
                      <a:pt x="0" y="324"/>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0" name="Line 63"/>
              <p:cNvSpPr>
                <a:spLocks noChangeShapeType="1"/>
              </p:cNvSpPr>
              <p:nvPr/>
            </p:nvSpPr>
            <p:spPr bwMode="auto">
              <a:xfrm flipV="1">
                <a:off x="1272" y="1889"/>
                <a:ext cx="1"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1" name="Line 64"/>
              <p:cNvSpPr>
                <a:spLocks noChangeShapeType="1"/>
              </p:cNvSpPr>
              <p:nvPr/>
            </p:nvSpPr>
            <p:spPr bwMode="auto">
              <a:xfrm>
                <a:off x="1231" y="1889"/>
                <a:ext cx="8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2" name="Freeform 69"/>
              <p:cNvSpPr>
                <a:spLocks/>
              </p:cNvSpPr>
              <p:nvPr/>
            </p:nvSpPr>
            <p:spPr bwMode="auto">
              <a:xfrm>
                <a:off x="1732" y="1829"/>
                <a:ext cx="122" cy="95"/>
              </a:xfrm>
              <a:custGeom>
                <a:avLst/>
                <a:gdLst>
                  <a:gd name="T0" fmla="*/ 0 w 489"/>
                  <a:gd name="T1" fmla="*/ 0 h 379"/>
                  <a:gd name="T2" fmla="*/ 0 w 489"/>
                  <a:gd name="T3" fmla="*/ 0 h 379"/>
                  <a:gd name="T4" fmla="*/ 0 w 489"/>
                  <a:gd name="T5" fmla="*/ 0 h 379"/>
                  <a:gd name="T6" fmla="*/ 0 w 489"/>
                  <a:gd name="T7" fmla="*/ 0 h 3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9" h="379">
                    <a:moveTo>
                      <a:pt x="0" y="379"/>
                    </a:moveTo>
                    <a:lnTo>
                      <a:pt x="0" y="0"/>
                    </a:lnTo>
                    <a:lnTo>
                      <a:pt x="489" y="379"/>
                    </a:lnTo>
                    <a:lnTo>
                      <a:pt x="489"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3" name="Line 67"/>
              <p:cNvSpPr>
                <a:spLocks noChangeShapeType="1"/>
              </p:cNvSpPr>
              <p:nvPr/>
            </p:nvSpPr>
            <p:spPr bwMode="auto">
              <a:xfrm flipH="1">
                <a:off x="1093" y="1971"/>
                <a:ext cx="9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4" name="Line 69"/>
              <p:cNvSpPr>
                <a:spLocks noChangeShapeType="1"/>
              </p:cNvSpPr>
              <p:nvPr/>
            </p:nvSpPr>
            <p:spPr bwMode="auto">
              <a:xfrm>
                <a:off x="1854" y="1879"/>
                <a:ext cx="14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99" name="Line 70"/>
            <p:cNvSpPr>
              <a:spLocks noChangeShapeType="1"/>
            </p:cNvSpPr>
            <p:nvPr/>
          </p:nvSpPr>
          <p:spPr bwMode="auto">
            <a:xfrm>
              <a:off x="2681288" y="2239963"/>
              <a:ext cx="6477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0" name="Freeform 47"/>
            <p:cNvSpPr>
              <a:spLocks/>
            </p:cNvSpPr>
            <p:nvPr/>
          </p:nvSpPr>
          <p:spPr bwMode="auto">
            <a:xfrm>
              <a:off x="2803525" y="1652588"/>
              <a:ext cx="158750" cy="587375"/>
            </a:xfrm>
            <a:custGeom>
              <a:avLst/>
              <a:gdLst>
                <a:gd name="T0" fmla="*/ 2147483647 w 403"/>
                <a:gd name="T1" fmla="*/ 0 h 1481"/>
                <a:gd name="T2" fmla="*/ 0 w 403"/>
                <a:gd name="T3" fmla="*/ 0 h 1481"/>
                <a:gd name="T4" fmla="*/ 0 w 403"/>
                <a:gd name="T5" fmla="*/ 2147483647 h 1481"/>
                <a:gd name="T6" fmla="*/ 0 60000 65536"/>
                <a:gd name="T7" fmla="*/ 0 60000 65536"/>
                <a:gd name="T8" fmla="*/ 0 60000 65536"/>
              </a:gdLst>
              <a:ahLst/>
              <a:cxnLst>
                <a:cxn ang="T6">
                  <a:pos x="T0" y="T1"/>
                </a:cxn>
                <a:cxn ang="T7">
                  <a:pos x="T2" y="T3"/>
                </a:cxn>
                <a:cxn ang="T8">
                  <a:pos x="T4" y="T5"/>
                </a:cxn>
              </a:cxnLst>
              <a:rect l="0" t="0" r="r" b="b"/>
              <a:pathLst>
                <a:path w="403" h="1481">
                  <a:moveTo>
                    <a:pt x="403" y="0"/>
                  </a:moveTo>
                  <a:lnTo>
                    <a:pt x="0" y="0"/>
                  </a:lnTo>
                  <a:lnTo>
                    <a:pt x="0" y="148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1" name="Freeform 48"/>
            <p:cNvSpPr>
              <a:spLocks/>
            </p:cNvSpPr>
            <p:nvPr/>
          </p:nvSpPr>
          <p:spPr bwMode="auto">
            <a:xfrm>
              <a:off x="2657475" y="917575"/>
              <a:ext cx="319088" cy="320675"/>
            </a:xfrm>
            <a:custGeom>
              <a:avLst/>
              <a:gdLst>
                <a:gd name="T0" fmla="*/ 2147483647 w 805"/>
                <a:gd name="T1" fmla="*/ 2147483647 h 806"/>
                <a:gd name="T2" fmla="*/ 2147483647 w 805"/>
                <a:gd name="T3" fmla="*/ 2147483647 h 806"/>
                <a:gd name="T4" fmla="*/ 2147483647 w 805"/>
                <a:gd name="T5" fmla="*/ 2147483647 h 806"/>
                <a:gd name="T6" fmla="*/ 2147483647 w 805"/>
                <a:gd name="T7" fmla="*/ 2147483647 h 806"/>
                <a:gd name="T8" fmla="*/ 2147483647 w 805"/>
                <a:gd name="T9" fmla="*/ 2147483647 h 806"/>
                <a:gd name="T10" fmla="*/ 2147483647 w 805"/>
                <a:gd name="T11" fmla="*/ 2147483647 h 806"/>
                <a:gd name="T12" fmla="*/ 2147483647 w 805"/>
                <a:gd name="T13" fmla="*/ 2147483647 h 806"/>
                <a:gd name="T14" fmla="*/ 2147483647 w 805"/>
                <a:gd name="T15" fmla="*/ 2147483647 h 806"/>
                <a:gd name="T16" fmla="*/ 2147483647 w 805"/>
                <a:gd name="T17" fmla="*/ 2147483647 h 806"/>
                <a:gd name="T18" fmla="*/ 2147483647 w 805"/>
                <a:gd name="T19" fmla="*/ 2147483647 h 806"/>
                <a:gd name="T20" fmla="*/ 2147483647 w 805"/>
                <a:gd name="T21" fmla="*/ 0 h 806"/>
                <a:gd name="T22" fmla="*/ 2147483647 w 805"/>
                <a:gd name="T23" fmla="*/ 2147483647 h 806"/>
                <a:gd name="T24" fmla="*/ 2147483647 w 805"/>
                <a:gd name="T25" fmla="*/ 2147483647 h 806"/>
                <a:gd name="T26" fmla="*/ 2147483647 w 805"/>
                <a:gd name="T27" fmla="*/ 2147483647 h 806"/>
                <a:gd name="T28" fmla="*/ 2147483647 w 805"/>
                <a:gd name="T29" fmla="*/ 2147483647 h 806"/>
                <a:gd name="T30" fmla="*/ 2147483647 w 805"/>
                <a:gd name="T31" fmla="*/ 2147483647 h 806"/>
                <a:gd name="T32" fmla="*/ 2147483647 w 805"/>
                <a:gd name="T33" fmla="*/ 2147483647 h 806"/>
                <a:gd name="T34" fmla="*/ 2147483647 w 805"/>
                <a:gd name="T35" fmla="*/ 2147483647 h 806"/>
                <a:gd name="T36" fmla="*/ 2147483647 w 805"/>
                <a:gd name="T37" fmla="*/ 2147483647 h 806"/>
                <a:gd name="T38" fmla="*/ 2147483647 w 805"/>
                <a:gd name="T39" fmla="*/ 2147483647 h 806"/>
                <a:gd name="T40" fmla="*/ 2147483647 w 805"/>
                <a:gd name="T41" fmla="*/ 2147483647 h 806"/>
                <a:gd name="T42" fmla="*/ 2147483647 w 805"/>
                <a:gd name="T43" fmla="*/ 2147483647 h 806"/>
                <a:gd name="T44" fmla="*/ 2147483647 w 805"/>
                <a:gd name="T45" fmla="*/ 2147483647 h 806"/>
                <a:gd name="T46" fmla="*/ 2147483647 w 805"/>
                <a:gd name="T47" fmla="*/ 2147483647 h 806"/>
                <a:gd name="T48" fmla="*/ 2147483647 w 805"/>
                <a:gd name="T49" fmla="*/ 2147483647 h 806"/>
                <a:gd name="T50" fmla="*/ 2147483647 w 805"/>
                <a:gd name="T51" fmla="*/ 2147483647 h 806"/>
                <a:gd name="T52" fmla="*/ 2147483647 w 805"/>
                <a:gd name="T53" fmla="*/ 2147483647 h 806"/>
                <a:gd name="T54" fmla="*/ 2147483647 w 805"/>
                <a:gd name="T55" fmla="*/ 2147483647 h 806"/>
                <a:gd name="T56" fmla="*/ 2147483647 w 805"/>
                <a:gd name="T57" fmla="*/ 2147483647 h 806"/>
                <a:gd name="T58" fmla="*/ 2147483647 w 805"/>
                <a:gd name="T59" fmla="*/ 2147483647 h 806"/>
                <a:gd name="T60" fmla="*/ 2147483647 w 805"/>
                <a:gd name="T61" fmla="*/ 2147483647 h 806"/>
                <a:gd name="T62" fmla="*/ 2147483647 w 805"/>
                <a:gd name="T63" fmla="*/ 2147483647 h 806"/>
                <a:gd name="T64" fmla="*/ 2147483647 w 805"/>
                <a:gd name="T65" fmla="*/ 2147483647 h 806"/>
                <a:gd name="T66" fmla="*/ 2147483647 w 805"/>
                <a:gd name="T67" fmla="*/ 2147483647 h 806"/>
                <a:gd name="T68" fmla="*/ 2147483647 w 805"/>
                <a:gd name="T69" fmla="*/ 2147483647 h 806"/>
                <a:gd name="T70" fmla="*/ 2147483647 w 805"/>
                <a:gd name="T71" fmla="*/ 2147483647 h 806"/>
                <a:gd name="T72" fmla="*/ 2147483647 w 805"/>
                <a:gd name="T73" fmla="*/ 2147483647 h 806"/>
                <a:gd name="T74" fmla="*/ 2147483647 w 805"/>
                <a:gd name="T75" fmla="*/ 2147483647 h 806"/>
                <a:gd name="T76" fmla="*/ 2147483647 w 805"/>
                <a:gd name="T77" fmla="*/ 2147483647 h 806"/>
                <a:gd name="T78" fmla="*/ 2147483647 w 805"/>
                <a:gd name="T79" fmla="*/ 2147483647 h 806"/>
                <a:gd name="T80" fmla="*/ 2147483647 w 805"/>
                <a:gd name="T81" fmla="*/ 2147483647 h 806"/>
                <a:gd name="T82" fmla="*/ 2147483647 w 805"/>
                <a:gd name="T83" fmla="*/ 2147483647 h 806"/>
                <a:gd name="T84" fmla="*/ 0 w 805"/>
                <a:gd name="T85" fmla="*/ 2147483647 h 8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5" h="806">
                  <a:moveTo>
                    <a:pt x="0" y="403"/>
                  </a:moveTo>
                  <a:lnTo>
                    <a:pt x="0" y="382"/>
                  </a:lnTo>
                  <a:lnTo>
                    <a:pt x="2" y="361"/>
                  </a:lnTo>
                  <a:lnTo>
                    <a:pt x="4" y="341"/>
                  </a:lnTo>
                  <a:lnTo>
                    <a:pt x="8" y="321"/>
                  </a:lnTo>
                  <a:lnTo>
                    <a:pt x="12" y="301"/>
                  </a:lnTo>
                  <a:lnTo>
                    <a:pt x="18" y="282"/>
                  </a:lnTo>
                  <a:lnTo>
                    <a:pt x="24" y="263"/>
                  </a:lnTo>
                  <a:lnTo>
                    <a:pt x="31" y="246"/>
                  </a:lnTo>
                  <a:lnTo>
                    <a:pt x="39" y="228"/>
                  </a:lnTo>
                  <a:lnTo>
                    <a:pt x="49" y="210"/>
                  </a:lnTo>
                  <a:lnTo>
                    <a:pt x="58" y="194"/>
                  </a:lnTo>
                  <a:lnTo>
                    <a:pt x="69" y="177"/>
                  </a:lnTo>
                  <a:lnTo>
                    <a:pt x="80" y="162"/>
                  </a:lnTo>
                  <a:lnTo>
                    <a:pt x="92" y="146"/>
                  </a:lnTo>
                  <a:lnTo>
                    <a:pt x="105" y="131"/>
                  </a:lnTo>
                  <a:lnTo>
                    <a:pt x="118" y="117"/>
                  </a:lnTo>
                  <a:lnTo>
                    <a:pt x="132" y="104"/>
                  </a:lnTo>
                  <a:lnTo>
                    <a:pt x="146" y="91"/>
                  </a:lnTo>
                  <a:lnTo>
                    <a:pt x="161" y="79"/>
                  </a:lnTo>
                  <a:lnTo>
                    <a:pt x="178" y="68"/>
                  </a:lnTo>
                  <a:lnTo>
                    <a:pt x="193" y="58"/>
                  </a:lnTo>
                  <a:lnTo>
                    <a:pt x="211" y="48"/>
                  </a:lnTo>
                  <a:lnTo>
                    <a:pt x="228" y="39"/>
                  </a:lnTo>
                  <a:lnTo>
                    <a:pt x="245" y="30"/>
                  </a:lnTo>
                  <a:lnTo>
                    <a:pt x="264" y="23"/>
                  </a:lnTo>
                  <a:lnTo>
                    <a:pt x="283" y="17"/>
                  </a:lnTo>
                  <a:lnTo>
                    <a:pt x="302" y="12"/>
                  </a:lnTo>
                  <a:lnTo>
                    <a:pt x="321" y="8"/>
                  </a:lnTo>
                  <a:lnTo>
                    <a:pt x="341" y="4"/>
                  </a:lnTo>
                  <a:lnTo>
                    <a:pt x="361" y="1"/>
                  </a:lnTo>
                  <a:lnTo>
                    <a:pt x="382" y="0"/>
                  </a:lnTo>
                  <a:lnTo>
                    <a:pt x="403" y="0"/>
                  </a:lnTo>
                  <a:lnTo>
                    <a:pt x="423" y="0"/>
                  </a:lnTo>
                  <a:lnTo>
                    <a:pt x="444" y="1"/>
                  </a:lnTo>
                  <a:lnTo>
                    <a:pt x="464" y="4"/>
                  </a:lnTo>
                  <a:lnTo>
                    <a:pt x="483" y="8"/>
                  </a:lnTo>
                  <a:lnTo>
                    <a:pt x="504" y="12"/>
                  </a:lnTo>
                  <a:lnTo>
                    <a:pt x="523" y="17"/>
                  </a:lnTo>
                  <a:lnTo>
                    <a:pt x="541" y="23"/>
                  </a:lnTo>
                  <a:lnTo>
                    <a:pt x="559" y="30"/>
                  </a:lnTo>
                  <a:lnTo>
                    <a:pt x="577" y="39"/>
                  </a:lnTo>
                  <a:lnTo>
                    <a:pt x="595" y="48"/>
                  </a:lnTo>
                  <a:lnTo>
                    <a:pt x="611" y="58"/>
                  </a:lnTo>
                  <a:lnTo>
                    <a:pt x="628" y="68"/>
                  </a:lnTo>
                  <a:lnTo>
                    <a:pt x="643" y="79"/>
                  </a:lnTo>
                  <a:lnTo>
                    <a:pt x="659" y="91"/>
                  </a:lnTo>
                  <a:lnTo>
                    <a:pt x="674" y="104"/>
                  </a:lnTo>
                  <a:lnTo>
                    <a:pt x="687" y="117"/>
                  </a:lnTo>
                  <a:lnTo>
                    <a:pt x="701" y="131"/>
                  </a:lnTo>
                  <a:lnTo>
                    <a:pt x="713" y="146"/>
                  </a:lnTo>
                  <a:lnTo>
                    <a:pt x="726" y="162"/>
                  </a:lnTo>
                  <a:lnTo>
                    <a:pt x="737" y="177"/>
                  </a:lnTo>
                  <a:lnTo>
                    <a:pt x="747" y="194"/>
                  </a:lnTo>
                  <a:lnTo>
                    <a:pt x="757" y="210"/>
                  </a:lnTo>
                  <a:lnTo>
                    <a:pt x="766" y="228"/>
                  </a:lnTo>
                  <a:lnTo>
                    <a:pt x="773" y="246"/>
                  </a:lnTo>
                  <a:lnTo>
                    <a:pt x="781" y="263"/>
                  </a:lnTo>
                  <a:lnTo>
                    <a:pt x="788" y="282"/>
                  </a:lnTo>
                  <a:lnTo>
                    <a:pt x="792" y="301"/>
                  </a:lnTo>
                  <a:lnTo>
                    <a:pt x="797" y="321"/>
                  </a:lnTo>
                  <a:lnTo>
                    <a:pt x="801" y="341"/>
                  </a:lnTo>
                  <a:lnTo>
                    <a:pt x="803" y="361"/>
                  </a:lnTo>
                  <a:lnTo>
                    <a:pt x="805" y="382"/>
                  </a:lnTo>
                  <a:lnTo>
                    <a:pt x="805" y="403"/>
                  </a:lnTo>
                  <a:lnTo>
                    <a:pt x="805" y="423"/>
                  </a:lnTo>
                  <a:lnTo>
                    <a:pt x="803" y="443"/>
                  </a:lnTo>
                  <a:lnTo>
                    <a:pt x="801" y="463"/>
                  </a:lnTo>
                  <a:lnTo>
                    <a:pt x="797" y="483"/>
                  </a:lnTo>
                  <a:lnTo>
                    <a:pt x="792" y="503"/>
                  </a:lnTo>
                  <a:lnTo>
                    <a:pt x="788" y="522"/>
                  </a:lnTo>
                  <a:lnTo>
                    <a:pt x="781" y="541"/>
                  </a:lnTo>
                  <a:lnTo>
                    <a:pt x="773" y="559"/>
                  </a:lnTo>
                  <a:lnTo>
                    <a:pt x="766" y="577"/>
                  </a:lnTo>
                  <a:lnTo>
                    <a:pt x="757" y="594"/>
                  </a:lnTo>
                  <a:lnTo>
                    <a:pt x="747" y="611"/>
                  </a:lnTo>
                  <a:lnTo>
                    <a:pt x="737" y="627"/>
                  </a:lnTo>
                  <a:lnTo>
                    <a:pt x="726" y="644"/>
                  </a:lnTo>
                  <a:lnTo>
                    <a:pt x="713" y="658"/>
                  </a:lnTo>
                  <a:lnTo>
                    <a:pt x="701" y="674"/>
                  </a:lnTo>
                  <a:lnTo>
                    <a:pt x="687" y="688"/>
                  </a:lnTo>
                  <a:lnTo>
                    <a:pt x="674" y="701"/>
                  </a:lnTo>
                  <a:lnTo>
                    <a:pt x="659" y="714"/>
                  </a:lnTo>
                  <a:lnTo>
                    <a:pt x="643" y="726"/>
                  </a:lnTo>
                  <a:lnTo>
                    <a:pt x="628" y="736"/>
                  </a:lnTo>
                  <a:lnTo>
                    <a:pt x="611" y="747"/>
                  </a:lnTo>
                  <a:lnTo>
                    <a:pt x="595" y="756"/>
                  </a:lnTo>
                  <a:lnTo>
                    <a:pt x="577" y="766"/>
                  </a:lnTo>
                  <a:lnTo>
                    <a:pt x="559" y="774"/>
                  </a:lnTo>
                  <a:lnTo>
                    <a:pt x="541" y="781"/>
                  </a:lnTo>
                  <a:lnTo>
                    <a:pt x="523" y="787"/>
                  </a:lnTo>
                  <a:lnTo>
                    <a:pt x="504" y="793"/>
                  </a:lnTo>
                  <a:lnTo>
                    <a:pt x="483" y="798"/>
                  </a:lnTo>
                  <a:lnTo>
                    <a:pt x="464" y="801"/>
                  </a:lnTo>
                  <a:lnTo>
                    <a:pt x="444" y="804"/>
                  </a:lnTo>
                  <a:lnTo>
                    <a:pt x="423" y="805"/>
                  </a:lnTo>
                  <a:lnTo>
                    <a:pt x="403" y="806"/>
                  </a:lnTo>
                  <a:lnTo>
                    <a:pt x="382" y="805"/>
                  </a:lnTo>
                  <a:lnTo>
                    <a:pt x="361" y="804"/>
                  </a:lnTo>
                  <a:lnTo>
                    <a:pt x="341" y="801"/>
                  </a:lnTo>
                  <a:lnTo>
                    <a:pt x="321" y="798"/>
                  </a:lnTo>
                  <a:lnTo>
                    <a:pt x="302" y="793"/>
                  </a:lnTo>
                  <a:lnTo>
                    <a:pt x="283" y="787"/>
                  </a:lnTo>
                  <a:lnTo>
                    <a:pt x="264" y="781"/>
                  </a:lnTo>
                  <a:lnTo>
                    <a:pt x="245" y="774"/>
                  </a:lnTo>
                  <a:lnTo>
                    <a:pt x="228" y="766"/>
                  </a:lnTo>
                  <a:lnTo>
                    <a:pt x="211" y="756"/>
                  </a:lnTo>
                  <a:lnTo>
                    <a:pt x="193" y="747"/>
                  </a:lnTo>
                  <a:lnTo>
                    <a:pt x="178" y="736"/>
                  </a:lnTo>
                  <a:lnTo>
                    <a:pt x="161" y="726"/>
                  </a:lnTo>
                  <a:lnTo>
                    <a:pt x="146" y="714"/>
                  </a:lnTo>
                  <a:lnTo>
                    <a:pt x="132" y="701"/>
                  </a:lnTo>
                  <a:lnTo>
                    <a:pt x="118" y="688"/>
                  </a:lnTo>
                  <a:lnTo>
                    <a:pt x="105" y="674"/>
                  </a:lnTo>
                  <a:lnTo>
                    <a:pt x="92" y="658"/>
                  </a:lnTo>
                  <a:lnTo>
                    <a:pt x="80" y="644"/>
                  </a:lnTo>
                  <a:lnTo>
                    <a:pt x="69" y="627"/>
                  </a:lnTo>
                  <a:lnTo>
                    <a:pt x="58" y="611"/>
                  </a:lnTo>
                  <a:lnTo>
                    <a:pt x="49" y="594"/>
                  </a:lnTo>
                  <a:lnTo>
                    <a:pt x="39" y="577"/>
                  </a:lnTo>
                  <a:lnTo>
                    <a:pt x="31" y="559"/>
                  </a:lnTo>
                  <a:lnTo>
                    <a:pt x="24" y="541"/>
                  </a:lnTo>
                  <a:lnTo>
                    <a:pt x="18" y="522"/>
                  </a:lnTo>
                  <a:lnTo>
                    <a:pt x="12" y="503"/>
                  </a:lnTo>
                  <a:lnTo>
                    <a:pt x="8" y="483"/>
                  </a:lnTo>
                  <a:lnTo>
                    <a:pt x="4" y="463"/>
                  </a:lnTo>
                  <a:lnTo>
                    <a:pt x="2" y="443"/>
                  </a:lnTo>
                  <a:lnTo>
                    <a:pt x="0" y="423"/>
                  </a:lnTo>
                  <a:lnTo>
                    <a:pt x="0" y="4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2" name="Freeform 49"/>
            <p:cNvSpPr>
              <a:spLocks/>
            </p:cNvSpPr>
            <p:nvPr/>
          </p:nvSpPr>
          <p:spPr bwMode="auto">
            <a:xfrm>
              <a:off x="2657475" y="917575"/>
              <a:ext cx="319088" cy="320675"/>
            </a:xfrm>
            <a:custGeom>
              <a:avLst/>
              <a:gdLst>
                <a:gd name="T0" fmla="*/ 2147483647 w 805"/>
                <a:gd name="T1" fmla="*/ 2147483647 h 806"/>
                <a:gd name="T2" fmla="*/ 2147483647 w 805"/>
                <a:gd name="T3" fmla="*/ 2147483647 h 806"/>
                <a:gd name="T4" fmla="*/ 2147483647 w 805"/>
                <a:gd name="T5" fmla="*/ 2147483647 h 806"/>
                <a:gd name="T6" fmla="*/ 2147483647 w 805"/>
                <a:gd name="T7" fmla="*/ 2147483647 h 806"/>
                <a:gd name="T8" fmla="*/ 2147483647 w 805"/>
                <a:gd name="T9" fmla="*/ 2147483647 h 806"/>
                <a:gd name="T10" fmla="*/ 2147483647 w 805"/>
                <a:gd name="T11" fmla="*/ 2147483647 h 806"/>
                <a:gd name="T12" fmla="*/ 2147483647 w 805"/>
                <a:gd name="T13" fmla="*/ 2147483647 h 806"/>
                <a:gd name="T14" fmla="*/ 2147483647 w 805"/>
                <a:gd name="T15" fmla="*/ 2147483647 h 806"/>
                <a:gd name="T16" fmla="*/ 2147483647 w 805"/>
                <a:gd name="T17" fmla="*/ 2147483647 h 806"/>
                <a:gd name="T18" fmla="*/ 2147483647 w 805"/>
                <a:gd name="T19" fmla="*/ 2147483647 h 806"/>
                <a:gd name="T20" fmla="*/ 2147483647 w 805"/>
                <a:gd name="T21" fmla="*/ 0 h 806"/>
                <a:gd name="T22" fmla="*/ 2147483647 w 805"/>
                <a:gd name="T23" fmla="*/ 2147483647 h 806"/>
                <a:gd name="T24" fmla="*/ 2147483647 w 805"/>
                <a:gd name="T25" fmla="*/ 2147483647 h 806"/>
                <a:gd name="T26" fmla="*/ 2147483647 w 805"/>
                <a:gd name="T27" fmla="*/ 2147483647 h 806"/>
                <a:gd name="T28" fmla="*/ 2147483647 w 805"/>
                <a:gd name="T29" fmla="*/ 2147483647 h 806"/>
                <a:gd name="T30" fmla="*/ 2147483647 w 805"/>
                <a:gd name="T31" fmla="*/ 2147483647 h 806"/>
                <a:gd name="T32" fmla="*/ 2147483647 w 805"/>
                <a:gd name="T33" fmla="*/ 2147483647 h 806"/>
                <a:gd name="T34" fmla="*/ 2147483647 w 805"/>
                <a:gd name="T35" fmla="*/ 2147483647 h 806"/>
                <a:gd name="T36" fmla="*/ 2147483647 w 805"/>
                <a:gd name="T37" fmla="*/ 2147483647 h 806"/>
                <a:gd name="T38" fmla="*/ 2147483647 w 805"/>
                <a:gd name="T39" fmla="*/ 2147483647 h 806"/>
                <a:gd name="T40" fmla="*/ 2147483647 w 805"/>
                <a:gd name="T41" fmla="*/ 2147483647 h 806"/>
                <a:gd name="T42" fmla="*/ 2147483647 w 805"/>
                <a:gd name="T43" fmla="*/ 2147483647 h 806"/>
                <a:gd name="T44" fmla="*/ 2147483647 w 805"/>
                <a:gd name="T45" fmla="*/ 2147483647 h 806"/>
                <a:gd name="T46" fmla="*/ 2147483647 w 805"/>
                <a:gd name="T47" fmla="*/ 2147483647 h 806"/>
                <a:gd name="T48" fmla="*/ 2147483647 w 805"/>
                <a:gd name="T49" fmla="*/ 2147483647 h 806"/>
                <a:gd name="T50" fmla="*/ 2147483647 w 805"/>
                <a:gd name="T51" fmla="*/ 2147483647 h 806"/>
                <a:gd name="T52" fmla="*/ 2147483647 w 805"/>
                <a:gd name="T53" fmla="*/ 2147483647 h 806"/>
                <a:gd name="T54" fmla="*/ 2147483647 w 805"/>
                <a:gd name="T55" fmla="*/ 2147483647 h 806"/>
                <a:gd name="T56" fmla="*/ 2147483647 w 805"/>
                <a:gd name="T57" fmla="*/ 2147483647 h 806"/>
                <a:gd name="T58" fmla="*/ 2147483647 w 805"/>
                <a:gd name="T59" fmla="*/ 2147483647 h 806"/>
                <a:gd name="T60" fmla="*/ 2147483647 w 805"/>
                <a:gd name="T61" fmla="*/ 2147483647 h 806"/>
                <a:gd name="T62" fmla="*/ 2147483647 w 805"/>
                <a:gd name="T63" fmla="*/ 2147483647 h 806"/>
                <a:gd name="T64" fmla="*/ 2147483647 w 805"/>
                <a:gd name="T65" fmla="*/ 2147483647 h 806"/>
                <a:gd name="T66" fmla="*/ 2147483647 w 805"/>
                <a:gd name="T67" fmla="*/ 2147483647 h 806"/>
                <a:gd name="T68" fmla="*/ 2147483647 w 805"/>
                <a:gd name="T69" fmla="*/ 2147483647 h 806"/>
                <a:gd name="T70" fmla="*/ 2147483647 w 805"/>
                <a:gd name="T71" fmla="*/ 2147483647 h 806"/>
                <a:gd name="T72" fmla="*/ 2147483647 w 805"/>
                <a:gd name="T73" fmla="*/ 2147483647 h 806"/>
                <a:gd name="T74" fmla="*/ 2147483647 w 805"/>
                <a:gd name="T75" fmla="*/ 2147483647 h 806"/>
                <a:gd name="T76" fmla="*/ 2147483647 w 805"/>
                <a:gd name="T77" fmla="*/ 2147483647 h 806"/>
                <a:gd name="T78" fmla="*/ 2147483647 w 805"/>
                <a:gd name="T79" fmla="*/ 2147483647 h 806"/>
                <a:gd name="T80" fmla="*/ 2147483647 w 805"/>
                <a:gd name="T81" fmla="*/ 2147483647 h 806"/>
                <a:gd name="T82" fmla="*/ 2147483647 w 805"/>
                <a:gd name="T83" fmla="*/ 2147483647 h 806"/>
                <a:gd name="T84" fmla="*/ 0 w 805"/>
                <a:gd name="T85" fmla="*/ 2147483647 h 8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5" h="806">
                  <a:moveTo>
                    <a:pt x="0" y="403"/>
                  </a:moveTo>
                  <a:lnTo>
                    <a:pt x="0" y="382"/>
                  </a:lnTo>
                  <a:lnTo>
                    <a:pt x="2" y="361"/>
                  </a:lnTo>
                  <a:lnTo>
                    <a:pt x="4" y="341"/>
                  </a:lnTo>
                  <a:lnTo>
                    <a:pt x="8" y="321"/>
                  </a:lnTo>
                  <a:lnTo>
                    <a:pt x="12" y="301"/>
                  </a:lnTo>
                  <a:lnTo>
                    <a:pt x="18" y="282"/>
                  </a:lnTo>
                  <a:lnTo>
                    <a:pt x="24" y="263"/>
                  </a:lnTo>
                  <a:lnTo>
                    <a:pt x="31" y="246"/>
                  </a:lnTo>
                  <a:lnTo>
                    <a:pt x="39" y="228"/>
                  </a:lnTo>
                  <a:lnTo>
                    <a:pt x="49" y="210"/>
                  </a:lnTo>
                  <a:lnTo>
                    <a:pt x="58" y="194"/>
                  </a:lnTo>
                  <a:lnTo>
                    <a:pt x="69" y="177"/>
                  </a:lnTo>
                  <a:lnTo>
                    <a:pt x="80" y="162"/>
                  </a:lnTo>
                  <a:lnTo>
                    <a:pt x="92" y="146"/>
                  </a:lnTo>
                  <a:lnTo>
                    <a:pt x="105" y="131"/>
                  </a:lnTo>
                  <a:lnTo>
                    <a:pt x="118" y="117"/>
                  </a:lnTo>
                  <a:lnTo>
                    <a:pt x="132" y="104"/>
                  </a:lnTo>
                  <a:lnTo>
                    <a:pt x="146" y="91"/>
                  </a:lnTo>
                  <a:lnTo>
                    <a:pt x="161" y="79"/>
                  </a:lnTo>
                  <a:lnTo>
                    <a:pt x="178" y="68"/>
                  </a:lnTo>
                  <a:lnTo>
                    <a:pt x="193" y="58"/>
                  </a:lnTo>
                  <a:lnTo>
                    <a:pt x="211" y="48"/>
                  </a:lnTo>
                  <a:lnTo>
                    <a:pt x="228" y="39"/>
                  </a:lnTo>
                  <a:lnTo>
                    <a:pt x="245" y="30"/>
                  </a:lnTo>
                  <a:lnTo>
                    <a:pt x="264" y="23"/>
                  </a:lnTo>
                  <a:lnTo>
                    <a:pt x="283" y="17"/>
                  </a:lnTo>
                  <a:lnTo>
                    <a:pt x="302" y="12"/>
                  </a:lnTo>
                  <a:lnTo>
                    <a:pt x="321" y="8"/>
                  </a:lnTo>
                  <a:lnTo>
                    <a:pt x="341" y="4"/>
                  </a:lnTo>
                  <a:lnTo>
                    <a:pt x="361" y="1"/>
                  </a:lnTo>
                  <a:lnTo>
                    <a:pt x="382" y="0"/>
                  </a:lnTo>
                  <a:lnTo>
                    <a:pt x="403" y="0"/>
                  </a:lnTo>
                  <a:lnTo>
                    <a:pt x="423" y="0"/>
                  </a:lnTo>
                  <a:lnTo>
                    <a:pt x="444" y="1"/>
                  </a:lnTo>
                  <a:lnTo>
                    <a:pt x="464" y="4"/>
                  </a:lnTo>
                  <a:lnTo>
                    <a:pt x="483" y="8"/>
                  </a:lnTo>
                  <a:lnTo>
                    <a:pt x="504" y="12"/>
                  </a:lnTo>
                  <a:lnTo>
                    <a:pt x="523" y="17"/>
                  </a:lnTo>
                  <a:lnTo>
                    <a:pt x="541" y="23"/>
                  </a:lnTo>
                  <a:lnTo>
                    <a:pt x="559" y="30"/>
                  </a:lnTo>
                  <a:lnTo>
                    <a:pt x="577" y="39"/>
                  </a:lnTo>
                  <a:lnTo>
                    <a:pt x="595" y="48"/>
                  </a:lnTo>
                  <a:lnTo>
                    <a:pt x="611" y="58"/>
                  </a:lnTo>
                  <a:lnTo>
                    <a:pt x="628" y="68"/>
                  </a:lnTo>
                  <a:lnTo>
                    <a:pt x="643" y="79"/>
                  </a:lnTo>
                  <a:lnTo>
                    <a:pt x="659" y="91"/>
                  </a:lnTo>
                  <a:lnTo>
                    <a:pt x="674" y="104"/>
                  </a:lnTo>
                  <a:lnTo>
                    <a:pt x="687" y="117"/>
                  </a:lnTo>
                  <a:lnTo>
                    <a:pt x="701" y="131"/>
                  </a:lnTo>
                  <a:lnTo>
                    <a:pt x="713" y="146"/>
                  </a:lnTo>
                  <a:lnTo>
                    <a:pt x="726" y="162"/>
                  </a:lnTo>
                  <a:lnTo>
                    <a:pt x="737" y="177"/>
                  </a:lnTo>
                  <a:lnTo>
                    <a:pt x="747" y="194"/>
                  </a:lnTo>
                  <a:lnTo>
                    <a:pt x="757" y="210"/>
                  </a:lnTo>
                  <a:lnTo>
                    <a:pt x="766" y="228"/>
                  </a:lnTo>
                  <a:lnTo>
                    <a:pt x="773" y="246"/>
                  </a:lnTo>
                  <a:lnTo>
                    <a:pt x="781" y="263"/>
                  </a:lnTo>
                  <a:lnTo>
                    <a:pt x="788" y="282"/>
                  </a:lnTo>
                  <a:lnTo>
                    <a:pt x="792" y="301"/>
                  </a:lnTo>
                  <a:lnTo>
                    <a:pt x="797" y="321"/>
                  </a:lnTo>
                  <a:lnTo>
                    <a:pt x="801" y="341"/>
                  </a:lnTo>
                  <a:lnTo>
                    <a:pt x="803" y="361"/>
                  </a:lnTo>
                  <a:lnTo>
                    <a:pt x="805" y="382"/>
                  </a:lnTo>
                  <a:lnTo>
                    <a:pt x="805" y="403"/>
                  </a:lnTo>
                  <a:lnTo>
                    <a:pt x="805" y="423"/>
                  </a:lnTo>
                  <a:lnTo>
                    <a:pt x="803" y="443"/>
                  </a:lnTo>
                  <a:lnTo>
                    <a:pt x="801" y="463"/>
                  </a:lnTo>
                  <a:lnTo>
                    <a:pt x="797" y="483"/>
                  </a:lnTo>
                  <a:lnTo>
                    <a:pt x="792" y="503"/>
                  </a:lnTo>
                  <a:lnTo>
                    <a:pt x="788" y="522"/>
                  </a:lnTo>
                  <a:lnTo>
                    <a:pt x="781" y="541"/>
                  </a:lnTo>
                  <a:lnTo>
                    <a:pt x="773" y="559"/>
                  </a:lnTo>
                  <a:lnTo>
                    <a:pt x="766" y="577"/>
                  </a:lnTo>
                  <a:lnTo>
                    <a:pt x="757" y="594"/>
                  </a:lnTo>
                  <a:lnTo>
                    <a:pt x="747" y="611"/>
                  </a:lnTo>
                  <a:lnTo>
                    <a:pt x="737" y="627"/>
                  </a:lnTo>
                  <a:lnTo>
                    <a:pt x="726" y="644"/>
                  </a:lnTo>
                  <a:lnTo>
                    <a:pt x="713" y="658"/>
                  </a:lnTo>
                  <a:lnTo>
                    <a:pt x="701" y="674"/>
                  </a:lnTo>
                  <a:lnTo>
                    <a:pt x="687" y="688"/>
                  </a:lnTo>
                  <a:lnTo>
                    <a:pt x="674" y="701"/>
                  </a:lnTo>
                  <a:lnTo>
                    <a:pt x="659" y="714"/>
                  </a:lnTo>
                  <a:lnTo>
                    <a:pt x="643" y="726"/>
                  </a:lnTo>
                  <a:lnTo>
                    <a:pt x="628" y="736"/>
                  </a:lnTo>
                  <a:lnTo>
                    <a:pt x="611" y="747"/>
                  </a:lnTo>
                  <a:lnTo>
                    <a:pt x="595" y="756"/>
                  </a:lnTo>
                  <a:lnTo>
                    <a:pt x="577" y="766"/>
                  </a:lnTo>
                  <a:lnTo>
                    <a:pt x="559" y="774"/>
                  </a:lnTo>
                  <a:lnTo>
                    <a:pt x="541" y="781"/>
                  </a:lnTo>
                  <a:lnTo>
                    <a:pt x="523" y="787"/>
                  </a:lnTo>
                  <a:lnTo>
                    <a:pt x="504" y="793"/>
                  </a:lnTo>
                  <a:lnTo>
                    <a:pt x="483" y="798"/>
                  </a:lnTo>
                  <a:lnTo>
                    <a:pt x="464" y="801"/>
                  </a:lnTo>
                  <a:lnTo>
                    <a:pt x="444" y="804"/>
                  </a:lnTo>
                  <a:lnTo>
                    <a:pt x="423" y="805"/>
                  </a:lnTo>
                  <a:lnTo>
                    <a:pt x="403" y="806"/>
                  </a:lnTo>
                  <a:lnTo>
                    <a:pt x="382" y="805"/>
                  </a:lnTo>
                  <a:lnTo>
                    <a:pt x="361" y="804"/>
                  </a:lnTo>
                  <a:lnTo>
                    <a:pt x="341" y="801"/>
                  </a:lnTo>
                  <a:lnTo>
                    <a:pt x="321" y="798"/>
                  </a:lnTo>
                  <a:lnTo>
                    <a:pt x="302" y="793"/>
                  </a:lnTo>
                  <a:lnTo>
                    <a:pt x="283" y="787"/>
                  </a:lnTo>
                  <a:lnTo>
                    <a:pt x="264" y="781"/>
                  </a:lnTo>
                  <a:lnTo>
                    <a:pt x="245" y="774"/>
                  </a:lnTo>
                  <a:lnTo>
                    <a:pt x="228" y="766"/>
                  </a:lnTo>
                  <a:lnTo>
                    <a:pt x="211" y="756"/>
                  </a:lnTo>
                  <a:lnTo>
                    <a:pt x="193" y="747"/>
                  </a:lnTo>
                  <a:lnTo>
                    <a:pt x="178" y="736"/>
                  </a:lnTo>
                  <a:lnTo>
                    <a:pt x="161" y="726"/>
                  </a:lnTo>
                  <a:lnTo>
                    <a:pt x="146" y="714"/>
                  </a:lnTo>
                  <a:lnTo>
                    <a:pt x="132" y="701"/>
                  </a:lnTo>
                  <a:lnTo>
                    <a:pt x="118" y="688"/>
                  </a:lnTo>
                  <a:lnTo>
                    <a:pt x="105" y="674"/>
                  </a:lnTo>
                  <a:lnTo>
                    <a:pt x="92" y="658"/>
                  </a:lnTo>
                  <a:lnTo>
                    <a:pt x="80" y="644"/>
                  </a:lnTo>
                  <a:lnTo>
                    <a:pt x="69" y="627"/>
                  </a:lnTo>
                  <a:lnTo>
                    <a:pt x="58" y="611"/>
                  </a:lnTo>
                  <a:lnTo>
                    <a:pt x="49" y="594"/>
                  </a:lnTo>
                  <a:lnTo>
                    <a:pt x="39" y="577"/>
                  </a:lnTo>
                  <a:lnTo>
                    <a:pt x="31" y="559"/>
                  </a:lnTo>
                  <a:lnTo>
                    <a:pt x="24" y="541"/>
                  </a:lnTo>
                  <a:lnTo>
                    <a:pt x="18" y="522"/>
                  </a:lnTo>
                  <a:lnTo>
                    <a:pt x="12" y="503"/>
                  </a:lnTo>
                  <a:lnTo>
                    <a:pt x="8" y="483"/>
                  </a:lnTo>
                  <a:lnTo>
                    <a:pt x="4" y="463"/>
                  </a:lnTo>
                  <a:lnTo>
                    <a:pt x="2" y="443"/>
                  </a:lnTo>
                  <a:lnTo>
                    <a:pt x="0" y="423"/>
                  </a:lnTo>
                  <a:lnTo>
                    <a:pt x="0" y="40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3" name="Line 74"/>
            <p:cNvSpPr>
              <a:spLocks noChangeShapeType="1"/>
            </p:cNvSpPr>
            <p:nvPr/>
          </p:nvSpPr>
          <p:spPr bwMode="auto">
            <a:xfrm>
              <a:off x="2657475" y="1077913"/>
              <a:ext cx="31908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4" name="Rectangle 51"/>
            <p:cNvSpPr>
              <a:spLocks noChangeArrowheads="1"/>
            </p:cNvSpPr>
            <p:nvPr/>
          </p:nvSpPr>
          <p:spPr bwMode="auto">
            <a:xfrm>
              <a:off x="2749550" y="949325"/>
              <a:ext cx="145219" cy="12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 b="1">
                  <a:solidFill>
                    <a:srgbClr val="000000"/>
                  </a:solidFill>
                  <a:latin typeface="Arial" charset="0"/>
                </a:rPr>
                <a:t>LC</a:t>
              </a:r>
              <a:endParaRPr lang="en-US" altLang="en-US" sz="400">
                <a:solidFill>
                  <a:srgbClr val="000000"/>
                </a:solidFill>
                <a:latin typeface="Calibri" pitchFamily="34" charset="0"/>
              </a:endParaRPr>
            </a:p>
          </p:txBody>
        </p:sp>
        <p:sp>
          <p:nvSpPr>
            <p:cNvPr id="2105" name="Rectangle 52"/>
            <p:cNvSpPr>
              <a:spLocks noChangeArrowheads="1"/>
            </p:cNvSpPr>
            <p:nvPr/>
          </p:nvSpPr>
          <p:spPr bwMode="auto">
            <a:xfrm>
              <a:off x="2789239" y="1089024"/>
              <a:ext cx="60789" cy="12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 b="1">
                  <a:solidFill>
                    <a:srgbClr val="000000"/>
                  </a:solidFill>
                  <a:latin typeface="Arial" charset="0"/>
                </a:rPr>
                <a:t>1</a:t>
              </a:r>
              <a:endParaRPr lang="en-US" altLang="en-US" sz="400">
                <a:solidFill>
                  <a:srgbClr val="000000"/>
                </a:solidFill>
                <a:latin typeface="Calibri" pitchFamily="34" charset="0"/>
              </a:endParaRPr>
            </a:p>
          </p:txBody>
        </p:sp>
        <p:sp>
          <p:nvSpPr>
            <p:cNvPr id="2106" name="Freeform 53"/>
            <p:cNvSpPr>
              <a:spLocks/>
            </p:cNvSpPr>
            <p:nvPr/>
          </p:nvSpPr>
          <p:spPr bwMode="auto">
            <a:xfrm>
              <a:off x="2540000" y="833438"/>
              <a:ext cx="285750" cy="84137"/>
            </a:xfrm>
            <a:custGeom>
              <a:avLst/>
              <a:gdLst>
                <a:gd name="T0" fmla="*/ 0 w 724"/>
                <a:gd name="T1" fmla="*/ 0 h 214"/>
                <a:gd name="T2" fmla="*/ 2147483647 w 724"/>
                <a:gd name="T3" fmla="*/ 0 h 214"/>
                <a:gd name="T4" fmla="*/ 2147483647 w 724"/>
                <a:gd name="T5" fmla="*/ 2147483647 h 214"/>
                <a:gd name="T6" fmla="*/ 0 60000 65536"/>
                <a:gd name="T7" fmla="*/ 0 60000 65536"/>
                <a:gd name="T8" fmla="*/ 0 60000 65536"/>
              </a:gdLst>
              <a:ahLst/>
              <a:cxnLst>
                <a:cxn ang="T6">
                  <a:pos x="T0" y="T1"/>
                </a:cxn>
                <a:cxn ang="T7">
                  <a:pos x="T2" y="T3"/>
                </a:cxn>
                <a:cxn ang="T8">
                  <a:pos x="T4" y="T5"/>
                </a:cxn>
              </a:cxnLst>
              <a:rect l="0" t="0" r="r" b="b"/>
              <a:pathLst>
                <a:path w="724" h="214">
                  <a:moveTo>
                    <a:pt x="0" y="0"/>
                  </a:moveTo>
                  <a:lnTo>
                    <a:pt x="724" y="0"/>
                  </a:lnTo>
                  <a:lnTo>
                    <a:pt x="724" y="21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7" name="Freeform 54"/>
            <p:cNvSpPr>
              <a:spLocks/>
            </p:cNvSpPr>
            <p:nvPr/>
          </p:nvSpPr>
          <p:spPr bwMode="auto">
            <a:xfrm>
              <a:off x="2516188" y="1233488"/>
              <a:ext cx="300037" cy="52387"/>
            </a:xfrm>
            <a:custGeom>
              <a:avLst/>
              <a:gdLst>
                <a:gd name="T0" fmla="*/ 0 w 759"/>
                <a:gd name="T1" fmla="*/ 2147483647 h 131"/>
                <a:gd name="T2" fmla="*/ 2147483647 w 759"/>
                <a:gd name="T3" fmla="*/ 2147483647 h 131"/>
                <a:gd name="T4" fmla="*/ 2147483647 w 759"/>
                <a:gd name="T5" fmla="*/ 0 h 131"/>
                <a:gd name="T6" fmla="*/ 0 60000 65536"/>
                <a:gd name="T7" fmla="*/ 0 60000 65536"/>
                <a:gd name="T8" fmla="*/ 0 60000 65536"/>
              </a:gdLst>
              <a:ahLst/>
              <a:cxnLst>
                <a:cxn ang="T6">
                  <a:pos x="T0" y="T1"/>
                </a:cxn>
                <a:cxn ang="T7">
                  <a:pos x="T2" y="T3"/>
                </a:cxn>
                <a:cxn ang="T8">
                  <a:pos x="T4" y="T5"/>
                </a:cxn>
              </a:cxnLst>
              <a:rect l="0" t="0" r="r" b="b"/>
              <a:pathLst>
                <a:path w="759" h="131">
                  <a:moveTo>
                    <a:pt x="0" y="131"/>
                  </a:moveTo>
                  <a:lnTo>
                    <a:pt x="759" y="131"/>
                  </a:lnTo>
                  <a:lnTo>
                    <a:pt x="759"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8" name="Freeform 55"/>
            <p:cNvSpPr>
              <a:spLocks noEditPoints="1"/>
            </p:cNvSpPr>
            <p:nvPr/>
          </p:nvSpPr>
          <p:spPr bwMode="auto">
            <a:xfrm>
              <a:off x="2971800" y="1063625"/>
              <a:ext cx="174625" cy="363538"/>
            </a:xfrm>
            <a:custGeom>
              <a:avLst/>
              <a:gdLst>
                <a:gd name="T0" fmla="*/ 2147483647 w 437"/>
                <a:gd name="T1" fmla="*/ 0 h 917"/>
                <a:gd name="T2" fmla="*/ 2147483647 w 437"/>
                <a:gd name="T3" fmla="*/ 2147483647 h 917"/>
                <a:gd name="T4" fmla="*/ 2147483647 w 437"/>
                <a:gd name="T5" fmla="*/ 2147483647 h 917"/>
                <a:gd name="T6" fmla="*/ 2147483647 w 437"/>
                <a:gd name="T7" fmla="*/ 2147483647 h 917"/>
                <a:gd name="T8" fmla="*/ 2147483647 w 437"/>
                <a:gd name="T9" fmla="*/ 2147483647 h 917"/>
                <a:gd name="T10" fmla="*/ 2147483647 w 437"/>
                <a:gd name="T11" fmla="*/ 2147483647 h 917"/>
                <a:gd name="T12" fmla="*/ 2147483647 w 437"/>
                <a:gd name="T13" fmla="*/ 2147483647 h 917"/>
                <a:gd name="T14" fmla="*/ 2147483647 w 437"/>
                <a:gd name="T15" fmla="*/ 2147483647 h 917"/>
                <a:gd name="T16" fmla="*/ 2147483647 w 437"/>
                <a:gd name="T17" fmla="*/ 2147483647 h 917"/>
                <a:gd name="T18" fmla="*/ 2147483647 w 437"/>
                <a:gd name="T19" fmla="*/ 2147483647 h 917"/>
                <a:gd name="T20" fmla="*/ 2147483647 w 437"/>
                <a:gd name="T21" fmla="*/ 2147483647 h 917"/>
                <a:gd name="T22" fmla="*/ 2147483647 w 437"/>
                <a:gd name="T23" fmla="*/ 2147483647 h 917"/>
                <a:gd name="T24" fmla="*/ 0 w 437"/>
                <a:gd name="T25" fmla="*/ 2147483647 h 917"/>
                <a:gd name="T26" fmla="*/ 0 w 437"/>
                <a:gd name="T27" fmla="*/ 2147483647 h 917"/>
                <a:gd name="T28" fmla="*/ 2147483647 w 437"/>
                <a:gd name="T29" fmla="*/ 2147483647 h 917"/>
                <a:gd name="T30" fmla="*/ 2147483647 w 437"/>
                <a:gd name="T31" fmla="*/ 2147483647 h 917"/>
                <a:gd name="T32" fmla="*/ 2147483647 w 437"/>
                <a:gd name="T33" fmla="*/ 2147483647 h 917"/>
                <a:gd name="T34" fmla="*/ 2147483647 w 437"/>
                <a:gd name="T35" fmla="*/ 0 h 917"/>
                <a:gd name="T36" fmla="*/ 2147483647 w 437"/>
                <a:gd name="T37" fmla="*/ 2147483647 h 917"/>
                <a:gd name="T38" fmla="*/ 2147483647 w 437"/>
                <a:gd name="T39" fmla="*/ 2147483647 h 917"/>
                <a:gd name="T40" fmla="*/ 2147483647 w 437"/>
                <a:gd name="T41" fmla="*/ 2147483647 h 917"/>
                <a:gd name="T42" fmla="*/ 2147483647 w 437"/>
                <a:gd name="T43" fmla="*/ 2147483647 h 917"/>
                <a:gd name="T44" fmla="*/ 2147483647 w 437"/>
                <a:gd name="T45" fmla="*/ 2147483647 h 917"/>
                <a:gd name="T46" fmla="*/ 2147483647 w 437"/>
                <a:gd name="T47" fmla="*/ 2147483647 h 917"/>
                <a:gd name="T48" fmla="*/ 2147483647 w 437"/>
                <a:gd name="T49" fmla="*/ 2147483647 h 917"/>
                <a:gd name="T50" fmla="*/ 2147483647 w 437"/>
                <a:gd name="T51" fmla="*/ 2147483647 h 917"/>
                <a:gd name="T52" fmla="*/ 2147483647 w 437"/>
                <a:gd name="T53" fmla="*/ 2147483647 h 917"/>
                <a:gd name="T54" fmla="*/ 2147483647 w 437"/>
                <a:gd name="T55" fmla="*/ 2147483647 h 917"/>
                <a:gd name="T56" fmla="*/ 2147483647 w 437"/>
                <a:gd name="T57" fmla="*/ 2147483647 h 917"/>
                <a:gd name="T58" fmla="*/ 2147483647 w 437"/>
                <a:gd name="T59" fmla="*/ 2147483647 h 917"/>
                <a:gd name="T60" fmla="*/ 2147483647 w 437"/>
                <a:gd name="T61" fmla="*/ 2147483647 h 917"/>
                <a:gd name="T62" fmla="*/ 2147483647 w 437"/>
                <a:gd name="T63" fmla="*/ 2147483647 h 917"/>
                <a:gd name="T64" fmla="*/ 2147483647 w 437"/>
                <a:gd name="T65" fmla="*/ 2147483647 h 917"/>
                <a:gd name="T66" fmla="*/ 2147483647 w 437"/>
                <a:gd name="T67" fmla="*/ 2147483647 h 917"/>
                <a:gd name="T68" fmla="*/ 2147483647 w 437"/>
                <a:gd name="T69" fmla="*/ 2147483647 h 917"/>
                <a:gd name="T70" fmla="*/ 2147483647 w 437"/>
                <a:gd name="T71" fmla="*/ 2147483647 h 917"/>
                <a:gd name="T72" fmla="*/ 2147483647 w 437"/>
                <a:gd name="T73" fmla="*/ 2147483647 h 917"/>
                <a:gd name="T74" fmla="*/ 2147483647 w 437"/>
                <a:gd name="T75" fmla="*/ 2147483647 h 917"/>
                <a:gd name="T76" fmla="*/ 2147483647 w 437"/>
                <a:gd name="T77" fmla="*/ 2147483647 h 917"/>
                <a:gd name="T78" fmla="*/ 2147483647 w 437"/>
                <a:gd name="T79" fmla="*/ 2147483647 h 917"/>
                <a:gd name="T80" fmla="*/ 2147483647 w 437"/>
                <a:gd name="T81" fmla="*/ 2147483647 h 917"/>
                <a:gd name="T82" fmla="*/ 2147483647 w 437"/>
                <a:gd name="T83" fmla="*/ 2147483647 h 917"/>
                <a:gd name="T84" fmla="*/ 2147483647 w 437"/>
                <a:gd name="T85" fmla="*/ 2147483647 h 917"/>
                <a:gd name="T86" fmla="*/ 2147483647 w 437"/>
                <a:gd name="T87" fmla="*/ 2147483647 h 917"/>
                <a:gd name="T88" fmla="*/ 2147483647 w 437"/>
                <a:gd name="T89" fmla="*/ 2147483647 h 917"/>
                <a:gd name="T90" fmla="*/ 2147483647 w 437"/>
                <a:gd name="T91" fmla="*/ 2147483647 h 917"/>
                <a:gd name="T92" fmla="*/ 2147483647 w 437"/>
                <a:gd name="T93" fmla="*/ 2147483647 h 917"/>
                <a:gd name="T94" fmla="*/ 2147483647 w 437"/>
                <a:gd name="T95" fmla="*/ 2147483647 h 917"/>
                <a:gd name="T96" fmla="*/ 2147483647 w 437"/>
                <a:gd name="T97" fmla="*/ 2147483647 h 917"/>
                <a:gd name="T98" fmla="*/ 2147483647 w 437"/>
                <a:gd name="T99" fmla="*/ 2147483647 h 917"/>
                <a:gd name="T100" fmla="*/ 2147483647 w 437"/>
                <a:gd name="T101" fmla="*/ 2147483647 h 917"/>
                <a:gd name="T102" fmla="*/ 2147483647 w 437"/>
                <a:gd name="T103" fmla="*/ 2147483647 h 917"/>
                <a:gd name="T104" fmla="*/ 2147483647 w 437"/>
                <a:gd name="T105" fmla="*/ 2147483647 h 917"/>
                <a:gd name="T106" fmla="*/ 2147483647 w 437"/>
                <a:gd name="T107" fmla="*/ 2147483647 h 9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37" h="917">
                  <a:moveTo>
                    <a:pt x="22" y="0"/>
                  </a:moveTo>
                  <a:lnTo>
                    <a:pt x="341" y="0"/>
                  </a:lnTo>
                  <a:lnTo>
                    <a:pt x="346" y="2"/>
                  </a:lnTo>
                  <a:lnTo>
                    <a:pt x="350" y="3"/>
                  </a:lnTo>
                  <a:lnTo>
                    <a:pt x="354" y="5"/>
                  </a:lnTo>
                  <a:lnTo>
                    <a:pt x="357" y="7"/>
                  </a:lnTo>
                  <a:lnTo>
                    <a:pt x="360" y="11"/>
                  </a:lnTo>
                  <a:lnTo>
                    <a:pt x="362" y="15"/>
                  </a:lnTo>
                  <a:lnTo>
                    <a:pt x="363" y="19"/>
                  </a:lnTo>
                  <a:lnTo>
                    <a:pt x="364" y="24"/>
                  </a:lnTo>
                  <a:lnTo>
                    <a:pt x="363" y="28"/>
                  </a:lnTo>
                  <a:lnTo>
                    <a:pt x="362" y="32"/>
                  </a:lnTo>
                  <a:lnTo>
                    <a:pt x="360" y="36"/>
                  </a:lnTo>
                  <a:lnTo>
                    <a:pt x="357" y="39"/>
                  </a:lnTo>
                  <a:lnTo>
                    <a:pt x="354" y="42"/>
                  </a:lnTo>
                  <a:lnTo>
                    <a:pt x="350" y="44"/>
                  </a:lnTo>
                  <a:lnTo>
                    <a:pt x="346" y="45"/>
                  </a:lnTo>
                  <a:lnTo>
                    <a:pt x="341" y="46"/>
                  </a:lnTo>
                  <a:lnTo>
                    <a:pt x="22" y="46"/>
                  </a:lnTo>
                  <a:lnTo>
                    <a:pt x="18" y="45"/>
                  </a:lnTo>
                  <a:lnTo>
                    <a:pt x="14" y="44"/>
                  </a:lnTo>
                  <a:lnTo>
                    <a:pt x="9" y="42"/>
                  </a:lnTo>
                  <a:lnTo>
                    <a:pt x="7" y="39"/>
                  </a:lnTo>
                  <a:lnTo>
                    <a:pt x="3" y="36"/>
                  </a:lnTo>
                  <a:lnTo>
                    <a:pt x="2" y="32"/>
                  </a:lnTo>
                  <a:lnTo>
                    <a:pt x="0" y="28"/>
                  </a:lnTo>
                  <a:lnTo>
                    <a:pt x="0" y="24"/>
                  </a:lnTo>
                  <a:lnTo>
                    <a:pt x="0" y="19"/>
                  </a:lnTo>
                  <a:lnTo>
                    <a:pt x="2" y="15"/>
                  </a:lnTo>
                  <a:lnTo>
                    <a:pt x="3" y="11"/>
                  </a:lnTo>
                  <a:lnTo>
                    <a:pt x="7" y="7"/>
                  </a:lnTo>
                  <a:lnTo>
                    <a:pt x="9" y="5"/>
                  </a:lnTo>
                  <a:lnTo>
                    <a:pt x="14" y="3"/>
                  </a:lnTo>
                  <a:lnTo>
                    <a:pt x="18" y="2"/>
                  </a:lnTo>
                  <a:lnTo>
                    <a:pt x="22" y="0"/>
                  </a:lnTo>
                  <a:close/>
                  <a:moveTo>
                    <a:pt x="437" y="179"/>
                  </a:moveTo>
                  <a:lnTo>
                    <a:pt x="437" y="497"/>
                  </a:lnTo>
                  <a:lnTo>
                    <a:pt x="435" y="500"/>
                  </a:lnTo>
                  <a:lnTo>
                    <a:pt x="434" y="505"/>
                  </a:lnTo>
                  <a:lnTo>
                    <a:pt x="432" y="509"/>
                  </a:lnTo>
                  <a:lnTo>
                    <a:pt x="430" y="512"/>
                  </a:lnTo>
                  <a:lnTo>
                    <a:pt x="426" y="515"/>
                  </a:lnTo>
                  <a:lnTo>
                    <a:pt x="422" y="517"/>
                  </a:lnTo>
                  <a:lnTo>
                    <a:pt x="418" y="518"/>
                  </a:lnTo>
                  <a:lnTo>
                    <a:pt x="414" y="519"/>
                  </a:lnTo>
                  <a:lnTo>
                    <a:pt x="409" y="518"/>
                  </a:lnTo>
                  <a:lnTo>
                    <a:pt x="405" y="517"/>
                  </a:lnTo>
                  <a:lnTo>
                    <a:pt x="401" y="515"/>
                  </a:lnTo>
                  <a:lnTo>
                    <a:pt x="398" y="512"/>
                  </a:lnTo>
                  <a:lnTo>
                    <a:pt x="395" y="509"/>
                  </a:lnTo>
                  <a:lnTo>
                    <a:pt x="393" y="505"/>
                  </a:lnTo>
                  <a:lnTo>
                    <a:pt x="392" y="500"/>
                  </a:lnTo>
                  <a:lnTo>
                    <a:pt x="390" y="497"/>
                  </a:lnTo>
                  <a:lnTo>
                    <a:pt x="390" y="179"/>
                  </a:lnTo>
                  <a:lnTo>
                    <a:pt x="392" y="174"/>
                  </a:lnTo>
                  <a:lnTo>
                    <a:pt x="393" y="169"/>
                  </a:lnTo>
                  <a:lnTo>
                    <a:pt x="395" y="166"/>
                  </a:lnTo>
                  <a:lnTo>
                    <a:pt x="398" y="162"/>
                  </a:lnTo>
                  <a:lnTo>
                    <a:pt x="401" y="160"/>
                  </a:lnTo>
                  <a:lnTo>
                    <a:pt x="405" y="158"/>
                  </a:lnTo>
                  <a:lnTo>
                    <a:pt x="409" y="156"/>
                  </a:lnTo>
                  <a:lnTo>
                    <a:pt x="414" y="155"/>
                  </a:lnTo>
                  <a:lnTo>
                    <a:pt x="418" y="156"/>
                  </a:lnTo>
                  <a:lnTo>
                    <a:pt x="422" y="158"/>
                  </a:lnTo>
                  <a:lnTo>
                    <a:pt x="426" y="160"/>
                  </a:lnTo>
                  <a:lnTo>
                    <a:pt x="430" y="162"/>
                  </a:lnTo>
                  <a:lnTo>
                    <a:pt x="432" y="166"/>
                  </a:lnTo>
                  <a:lnTo>
                    <a:pt x="434" y="169"/>
                  </a:lnTo>
                  <a:lnTo>
                    <a:pt x="435" y="174"/>
                  </a:lnTo>
                  <a:lnTo>
                    <a:pt x="437" y="179"/>
                  </a:lnTo>
                  <a:close/>
                  <a:moveTo>
                    <a:pt x="437" y="724"/>
                  </a:moveTo>
                  <a:lnTo>
                    <a:pt x="437" y="894"/>
                  </a:lnTo>
                  <a:lnTo>
                    <a:pt x="435" y="899"/>
                  </a:lnTo>
                  <a:lnTo>
                    <a:pt x="434" y="902"/>
                  </a:lnTo>
                  <a:lnTo>
                    <a:pt x="432" y="907"/>
                  </a:lnTo>
                  <a:lnTo>
                    <a:pt x="430" y="911"/>
                  </a:lnTo>
                  <a:lnTo>
                    <a:pt x="426" y="913"/>
                  </a:lnTo>
                  <a:lnTo>
                    <a:pt x="422" y="915"/>
                  </a:lnTo>
                  <a:lnTo>
                    <a:pt x="418" y="917"/>
                  </a:lnTo>
                  <a:lnTo>
                    <a:pt x="414" y="917"/>
                  </a:lnTo>
                  <a:lnTo>
                    <a:pt x="409" y="917"/>
                  </a:lnTo>
                  <a:lnTo>
                    <a:pt x="405" y="915"/>
                  </a:lnTo>
                  <a:lnTo>
                    <a:pt x="401" y="913"/>
                  </a:lnTo>
                  <a:lnTo>
                    <a:pt x="398" y="911"/>
                  </a:lnTo>
                  <a:lnTo>
                    <a:pt x="395" y="907"/>
                  </a:lnTo>
                  <a:lnTo>
                    <a:pt x="393" y="902"/>
                  </a:lnTo>
                  <a:lnTo>
                    <a:pt x="392" y="899"/>
                  </a:lnTo>
                  <a:lnTo>
                    <a:pt x="390" y="894"/>
                  </a:lnTo>
                  <a:lnTo>
                    <a:pt x="390" y="724"/>
                  </a:lnTo>
                  <a:lnTo>
                    <a:pt x="392" y="719"/>
                  </a:lnTo>
                  <a:lnTo>
                    <a:pt x="393" y="714"/>
                  </a:lnTo>
                  <a:lnTo>
                    <a:pt x="395" y="711"/>
                  </a:lnTo>
                  <a:lnTo>
                    <a:pt x="398" y="707"/>
                  </a:lnTo>
                  <a:lnTo>
                    <a:pt x="401" y="705"/>
                  </a:lnTo>
                  <a:lnTo>
                    <a:pt x="405" y="703"/>
                  </a:lnTo>
                  <a:lnTo>
                    <a:pt x="409" y="701"/>
                  </a:lnTo>
                  <a:lnTo>
                    <a:pt x="414" y="701"/>
                  </a:lnTo>
                  <a:lnTo>
                    <a:pt x="418" y="701"/>
                  </a:lnTo>
                  <a:lnTo>
                    <a:pt x="422" y="703"/>
                  </a:lnTo>
                  <a:lnTo>
                    <a:pt x="426" y="705"/>
                  </a:lnTo>
                  <a:lnTo>
                    <a:pt x="430" y="707"/>
                  </a:lnTo>
                  <a:lnTo>
                    <a:pt x="432" y="711"/>
                  </a:lnTo>
                  <a:lnTo>
                    <a:pt x="434" y="714"/>
                  </a:lnTo>
                  <a:lnTo>
                    <a:pt x="435" y="719"/>
                  </a:lnTo>
                  <a:lnTo>
                    <a:pt x="437" y="724"/>
                  </a:lnTo>
                  <a:close/>
                </a:path>
              </a:pathLst>
            </a:custGeom>
            <a:solidFill>
              <a:srgbClr val="000000"/>
            </a:solidFill>
            <a:ln w="0">
              <a:solidFill>
                <a:srgbClr val="000000"/>
              </a:solidFill>
              <a:prstDash val="solid"/>
              <a:round/>
              <a:headEnd/>
              <a:tailEnd/>
            </a:ln>
          </p:spPr>
          <p:txBody>
            <a:bodyPr/>
            <a:lstStyle/>
            <a:p>
              <a:endParaRPr lang="en-US"/>
            </a:p>
          </p:txBody>
        </p:sp>
        <p:sp>
          <p:nvSpPr>
            <p:cNvPr id="2109" name="Freeform 56"/>
            <p:cNvSpPr>
              <a:spLocks/>
            </p:cNvSpPr>
            <p:nvPr/>
          </p:nvSpPr>
          <p:spPr bwMode="auto">
            <a:xfrm>
              <a:off x="3097213" y="1409700"/>
              <a:ext cx="79375" cy="77788"/>
            </a:xfrm>
            <a:custGeom>
              <a:avLst/>
              <a:gdLst>
                <a:gd name="T0" fmla="*/ 0 w 197"/>
                <a:gd name="T1" fmla="*/ 0 h 198"/>
                <a:gd name="T2" fmla="*/ 2147483647 w 197"/>
                <a:gd name="T3" fmla="*/ 2147483647 h 198"/>
                <a:gd name="T4" fmla="*/ 2147483647 w 197"/>
                <a:gd name="T5" fmla="*/ 0 h 198"/>
                <a:gd name="T6" fmla="*/ 0 w 197"/>
                <a:gd name="T7" fmla="*/ 0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198">
                  <a:moveTo>
                    <a:pt x="0" y="0"/>
                  </a:moveTo>
                  <a:lnTo>
                    <a:pt x="99" y="198"/>
                  </a:lnTo>
                  <a:lnTo>
                    <a:pt x="19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5" name="Right Arrow 5"/>
          <p:cNvSpPr>
            <a:spLocks noChangeArrowheads="1"/>
          </p:cNvSpPr>
          <p:nvPr/>
        </p:nvSpPr>
        <p:spPr bwMode="auto">
          <a:xfrm>
            <a:off x="3214688" y="3527425"/>
            <a:ext cx="914400" cy="576263"/>
          </a:xfrm>
          <a:prstGeom prst="rightArrow">
            <a:avLst>
              <a:gd name="adj1" fmla="val 50000"/>
              <a:gd name="adj2" fmla="val 49947"/>
            </a:avLst>
          </a:prstGeom>
          <a:solidFill>
            <a:srgbClr val="4F81BD"/>
          </a:solidFill>
          <a:ln w="25400" algn="ctr">
            <a:solidFill>
              <a:srgbClr val="385D8A"/>
            </a:solidFill>
            <a:miter lim="800000"/>
            <a:headEnd/>
            <a:tailEnd/>
          </a:ln>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800">
              <a:solidFill>
                <a:srgbClr val="FFFFFF"/>
              </a:solidFill>
              <a:latin typeface="Calibri" pitchFamily="34" charset="0"/>
            </a:endParaRPr>
          </a:p>
        </p:txBody>
      </p:sp>
      <p:sp>
        <p:nvSpPr>
          <p:cNvPr id="2056" name="Rectangle 6"/>
          <p:cNvSpPr>
            <a:spLocks noChangeArrowheads="1"/>
          </p:cNvSpPr>
          <p:nvPr/>
        </p:nvSpPr>
        <p:spPr bwMode="auto">
          <a:xfrm>
            <a:off x="152400" y="1844675"/>
            <a:ext cx="8839200" cy="3860800"/>
          </a:xfrm>
          <a:prstGeom prst="rect">
            <a:avLst/>
          </a:prstGeom>
          <a:noFill/>
          <a:ln w="25400" algn="ctr">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800">
              <a:solidFill>
                <a:srgbClr val="FFFFFF"/>
              </a:solidFill>
              <a:latin typeface="Calibri" pitchFamily="34" charset="0"/>
            </a:endParaRPr>
          </a:p>
        </p:txBody>
      </p:sp>
      <p:pic>
        <p:nvPicPr>
          <p:cNvPr id="20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763" y="2133600"/>
            <a:ext cx="454977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 name="TextBox 74"/>
          <p:cNvSpPr txBox="1">
            <a:spLocks noChangeArrowheads="1"/>
          </p:cNvSpPr>
          <p:nvPr/>
        </p:nvSpPr>
        <p:spPr bwMode="auto">
          <a:xfrm>
            <a:off x="522288" y="2133600"/>
            <a:ext cx="2306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a:solidFill>
                  <a:srgbClr val="000000"/>
                </a:solidFill>
                <a:latin typeface="Tahoma" pitchFamily="34" charset="0"/>
                <a:cs typeface="Tahoma" pitchFamily="34" charset="0"/>
              </a:rPr>
              <a:t>Basic flowsheet</a:t>
            </a:r>
          </a:p>
        </p:txBody>
      </p:sp>
      <p:sp>
        <p:nvSpPr>
          <p:cNvPr id="2059" name="TextBox 76"/>
          <p:cNvSpPr txBox="1">
            <a:spLocks noChangeArrowheads="1"/>
          </p:cNvSpPr>
          <p:nvPr/>
        </p:nvSpPr>
        <p:spPr bwMode="auto">
          <a:xfrm>
            <a:off x="5443538" y="2165350"/>
            <a:ext cx="3090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00"/>
                </a:solidFill>
                <a:latin typeface="Tahoma" pitchFamily="34" charset="0"/>
                <a:cs typeface="Tahoma" pitchFamily="34" charset="0"/>
              </a:rPr>
              <a:t>Design with Operability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504825" y="1219200"/>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4000" b="1" dirty="0">
                <a:latin typeface="Calibri" pitchFamily="34" charset="0"/>
              </a:rPr>
              <a:t>Lesson Outline</a:t>
            </a:r>
          </a:p>
        </p:txBody>
      </p:sp>
      <p:sp>
        <p:nvSpPr>
          <p:cNvPr id="10" name="TextBox 9"/>
          <p:cNvSpPr txBox="1"/>
          <p:nvPr/>
        </p:nvSpPr>
        <p:spPr>
          <a:xfrm>
            <a:off x="674688" y="381000"/>
            <a:ext cx="7707312"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 name="TextBox 1"/>
          <p:cNvSpPr txBox="1"/>
          <p:nvPr/>
        </p:nvSpPr>
        <p:spPr>
          <a:xfrm>
            <a:off x="1001486" y="2438400"/>
            <a:ext cx="6107113" cy="4216539"/>
          </a:xfrm>
          <a:prstGeom prst="rect">
            <a:avLst/>
          </a:prstGeom>
          <a:noFill/>
        </p:spPr>
        <p:txBody>
          <a:bodyPr>
            <a:spAutoFit/>
          </a:bodyPr>
          <a:lstStyle/>
          <a:p>
            <a:pPr marL="342900" indent="-342900">
              <a:buFont typeface="Arial" panose="020B0604020202020204" pitchFamily="34" charset="0"/>
              <a:buChar char="•"/>
              <a:defRPr/>
            </a:pPr>
            <a:r>
              <a:rPr lang="en-US" sz="2800" b="1" dirty="0">
                <a:solidFill>
                  <a:srgbClr val="FF0000"/>
                </a:solidFill>
                <a:latin typeface="Calibri" panose="020F0502020204030204" pitchFamily="34" charset="0"/>
              </a:rPr>
              <a:t>Reliability: Qualitative Overview</a:t>
            </a:r>
          </a:p>
          <a:p>
            <a:pPr marL="342900" indent="-342900">
              <a:buFont typeface="Arial" panose="020B0604020202020204" pitchFamily="34" charset="0"/>
              <a:buChar char="•"/>
              <a:defRPr/>
            </a:pPr>
            <a:r>
              <a:rPr lang="en-US" sz="2800" b="1" dirty="0">
                <a:solidFill>
                  <a:srgbClr val="0000FF"/>
                </a:solidFill>
                <a:latin typeface="Calibri" panose="020F0502020204030204" pitchFamily="34" charset="0"/>
              </a:rPr>
              <a:t>Reliability: Data and </a:t>
            </a:r>
            <a:r>
              <a:rPr lang="en-US" sz="2800" b="1" dirty="0" smtClean="0">
                <a:solidFill>
                  <a:srgbClr val="0000FF"/>
                </a:solidFill>
                <a:latin typeface="Calibri" panose="020F0502020204030204" pitchFamily="34" charset="0"/>
              </a:rPr>
              <a:t>Models</a:t>
            </a:r>
          </a:p>
          <a:p>
            <a:pPr indent="347663">
              <a:defRPr/>
            </a:pPr>
            <a:r>
              <a:rPr lang="en-US" b="1" dirty="0" smtClean="0">
                <a:solidFill>
                  <a:srgbClr val="0000FF"/>
                </a:solidFill>
                <a:latin typeface="Calibri" panose="020F0502020204030204" pitchFamily="34" charset="0"/>
              </a:rPr>
              <a:t>- Define failure rate, etc.</a:t>
            </a:r>
          </a:p>
          <a:p>
            <a:pPr indent="347663">
              <a:defRPr/>
            </a:pPr>
            <a:r>
              <a:rPr lang="en-US" b="1" dirty="0" smtClean="0">
                <a:solidFill>
                  <a:srgbClr val="0000FF"/>
                </a:solidFill>
                <a:latin typeface="Calibri" panose="020F0502020204030204" pitchFamily="34" charset="0"/>
              </a:rPr>
              <a:t>- View reliability data</a:t>
            </a:r>
          </a:p>
          <a:p>
            <a:pPr indent="347663">
              <a:defRPr/>
            </a:pPr>
            <a:r>
              <a:rPr lang="en-US" b="1" dirty="0" smtClean="0">
                <a:solidFill>
                  <a:srgbClr val="0000FF"/>
                </a:solidFill>
                <a:latin typeface="Calibri" panose="020F0502020204030204" pitchFamily="34" charset="0"/>
              </a:rPr>
              <a:t>- Effect of structures on reliability</a:t>
            </a:r>
            <a:endParaRPr lang="en-US" b="1" dirty="0">
              <a:solidFill>
                <a:srgbClr val="0000FF"/>
              </a:solidFill>
              <a:latin typeface="Calibri" panose="020F0502020204030204" pitchFamily="34" charset="0"/>
            </a:endParaRPr>
          </a:p>
          <a:p>
            <a:pPr marL="342900" indent="-342900">
              <a:buFont typeface="Arial" panose="020B0604020202020204" pitchFamily="34" charset="0"/>
              <a:buChar char="•"/>
              <a:defRPr/>
            </a:pPr>
            <a:r>
              <a:rPr lang="en-US" sz="2800" b="1" dirty="0">
                <a:latin typeface="Calibri" panose="020F0502020204030204" pitchFamily="34" charset="0"/>
              </a:rPr>
              <a:t>Design and Operations for Reliability</a:t>
            </a:r>
          </a:p>
          <a:p>
            <a:pPr marL="342900" indent="-342900">
              <a:buFont typeface="Arial" panose="020B0604020202020204" pitchFamily="34" charset="0"/>
              <a:buChar char="•"/>
              <a:defRPr/>
            </a:pPr>
            <a:r>
              <a:rPr lang="en-US" sz="2800" b="1" dirty="0" smtClean="0">
                <a:latin typeface="Calibri" panose="020F0502020204030204" pitchFamily="34" charset="0"/>
              </a:rPr>
              <a:t>Maintenance </a:t>
            </a:r>
            <a:r>
              <a:rPr lang="en-US" sz="2800" b="1" dirty="0">
                <a:latin typeface="Calibri" panose="020F0502020204030204" pitchFamily="34" charset="0"/>
              </a:rPr>
              <a:t>for Reliability</a:t>
            </a:r>
          </a:p>
          <a:p>
            <a:pPr marL="342900" indent="-342900">
              <a:buFont typeface="Arial" panose="020B0604020202020204" pitchFamily="34" charset="0"/>
              <a:buChar char="•"/>
              <a:defRPr/>
            </a:pPr>
            <a:r>
              <a:rPr lang="en-US" sz="2800" b="1" dirty="0">
                <a:latin typeface="Calibri" panose="020F0502020204030204" pitchFamily="34" charset="0"/>
              </a:rPr>
              <a:t>Economic Analysis: Life Cycle Costing</a:t>
            </a:r>
          </a:p>
          <a:p>
            <a:pPr marL="342900" indent="-342900">
              <a:buFont typeface="Arial" panose="020B0604020202020204" pitchFamily="34" charset="0"/>
              <a:buChar char="•"/>
              <a:defRPr/>
            </a:pPr>
            <a:r>
              <a:rPr lang="en-US" sz="2800" b="1" dirty="0">
                <a:latin typeface="Calibri" panose="020F0502020204030204" pitchFamily="34" charset="0"/>
              </a:rPr>
              <a:t>Quiz</a:t>
            </a:r>
          </a:p>
          <a:p>
            <a:pPr marL="342900" indent="-342900">
              <a:buFont typeface="Arial" panose="020B0604020202020204" pitchFamily="34" charset="0"/>
              <a:buChar char="•"/>
              <a:defRPr/>
            </a:pPr>
            <a:r>
              <a:rPr lang="en-US" sz="2800" b="1" dirty="0">
                <a:latin typeface="Calibri" panose="020F0502020204030204" pitchFamily="34" charset="0"/>
              </a:rPr>
              <a:t>Workshops</a:t>
            </a:r>
          </a:p>
        </p:txBody>
      </p:sp>
      <p:sp>
        <p:nvSpPr>
          <p:cNvPr id="12293" name="Left Arrow 2"/>
          <p:cNvSpPr>
            <a:spLocks noChangeArrowheads="1"/>
          </p:cNvSpPr>
          <p:nvPr/>
        </p:nvSpPr>
        <p:spPr bwMode="auto">
          <a:xfrm>
            <a:off x="6564086" y="2973388"/>
            <a:ext cx="544513" cy="304800"/>
          </a:xfrm>
          <a:prstGeom prst="leftArrow">
            <a:avLst>
              <a:gd name="adj1" fmla="val 50000"/>
              <a:gd name="adj2" fmla="val 49996"/>
            </a:avLst>
          </a:prstGeom>
          <a:solidFill>
            <a:srgbClr val="0000FF"/>
          </a:solidFill>
          <a:ln w="9525"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294" name="TextBox 3"/>
          <p:cNvSpPr txBox="1">
            <a:spLocks noChangeArrowheads="1"/>
          </p:cNvSpPr>
          <p:nvPr/>
        </p:nvSpPr>
        <p:spPr bwMode="auto">
          <a:xfrm>
            <a:off x="7249886" y="28956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0000FF"/>
                </a:solidFill>
                <a:latin typeface="Calibri" pitchFamily="34" charset="0"/>
              </a:rPr>
              <a:t>Let’s do this</a:t>
            </a:r>
            <a:endParaRPr lang="en-US" altLang="en-US"/>
          </a:p>
        </p:txBody>
      </p:sp>
      <p:pic>
        <p:nvPicPr>
          <p:cNvPr id="12295" name="Picture 2" descr="C:\Users\marlint\AppData\Local\Microsoft\Windows\Temporary Internet Files\Content.IE5\WU2RZBFW\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08536" y="2455863"/>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6" name="TextBox 7"/>
          <p:cNvSpPr txBox="1">
            <a:spLocks noChangeArrowheads="1"/>
          </p:cNvSpPr>
          <p:nvPr/>
        </p:nvSpPr>
        <p:spPr bwMode="auto">
          <a:xfrm>
            <a:off x="7249886" y="2425700"/>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5"/>
          <p:cNvSpPr txBox="1">
            <a:spLocks noChangeArrowheads="1"/>
          </p:cNvSpPr>
          <p:nvPr/>
        </p:nvSpPr>
        <p:spPr bwMode="auto">
          <a:xfrm>
            <a:off x="1497806" y="2100173"/>
            <a:ext cx="7391400" cy="1200329"/>
          </a:xfrm>
          <a:prstGeom prst="rect">
            <a:avLst/>
          </a:prstGeom>
          <a:solidFill>
            <a:schemeClr val="bg1">
              <a:lumMod val="95000"/>
            </a:schemeClr>
          </a:solidFill>
          <a:ln w="9525">
            <a:solidFill>
              <a:schemeClr val="accent2"/>
            </a:solidFill>
            <a:miter lim="800000"/>
            <a:headEnd/>
            <a:tailEnd/>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smtClean="0">
                <a:solidFill>
                  <a:srgbClr val="0000FF"/>
                </a:solidFill>
              </a:rPr>
              <a:t>Reliability, R(t): The probability that an item can perform its intended function for a specified interval under stated conditions. </a:t>
            </a:r>
            <a:endParaRPr lang="en-US" altLang="en-US" sz="2400" b="1" dirty="0">
              <a:solidFill>
                <a:srgbClr val="0000FF"/>
              </a:solidFill>
            </a:endParaRPr>
          </a:p>
        </p:txBody>
      </p:sp>
      <p:graphicFrame>
        <p:nvGraphicFramePr>
          <p:cNvPr id="15364" name="Object 7"/>
          <p:cNvGraphicFramePr>
            <a:graphicFrameLocks noChangeAspect="1"/>
          </p:cNvGraphicFramePr>
          <p:nvPr>
            <p:extLst>
              <p:ext uri="{D42A27DB-BD31-4B8C-83A1-F6EECF244321}">
                <p14:modId xmlns:p14="http://schemas.microsoft.com/office/powerpoint/2010/main" val="3917166344"/>
              </p:ext>
            </p:extLst>
          </p:nvPr>
        </p:nvGraphicFramePr>
        <p:xfrm>
          <a:off x="3124200" y="3810000"/>
          <a:ext cx="3276600" cy="1117600"/>
        </p:xfrm>
        <a:graphic>
          <a:graphicData uri="http://schemas.openxmlformats.org/presentationml/2006/ole">
            <mc:AlternateContent xmlns:mc="http://schemas.openxmlformats.org/markup-compatibility/2006">
              <mc:Choice xmlns:v="urn:schemas-microsoft-com:vml" Requires="v">
                <p:oleObj spid="_x0000_s15437" name="Equation" r:id="rId4" imgW="1079500" imgH="368300" progId="Equation.3">
                  <p:embed/>
                </p:oleObj>
              </mc:Choice>
              <mc:Fallback>
                <p:oleObj name="Equation" r:id="rId4" imgW="1079500" imgH="3683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810000"/>
                        <a:ext cx="3276600" cy="1117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Text Box 8"/>
          <p:cNvSpPr txBox="1">
            <a:spLocks noChangeArrowheads="1"/>
          </p:cNvSpPr>
          <p:nvPr/>
        </p:nvSpPr>
        <p:spPr bwMode="auto">
          <a:xfrm>
            <a:off x="3352800" y="5253264"/>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b="1" dirty="0"/>
              <a:t>(Value between 0 and 1)</a:t>
            </a:r>
          </a:p>
        </p:txBody>
      </p:sp>
      <p:sp>
        <p:nvSpPr>
          <p:cNvPr id="15366" name="Text Box 9"/>
          <p:cNvSpPr txBox="1">
            <a:spLocks noChangeArrowheads="1"/>
          </p:cNvSpPr>
          <p:nvPr/>
        </p:nvSpPr>
        <p:spPr bwMode="auto">
          <a:xfrm>
            <a:off x="3352800" y="5933621"/>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b="1" dirty="0"/>
              <a:t>n = number of outcomes</a:t>
            </a:r>
          </a:p>
        </p:txBody>
      </p:sp>
      <p:sp>
        <p:nvSpPr>
          <p:cNvPr id="15368" name="Text Box 13"/>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15369" name="Rectangle 14"/>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0" name="TextBox 9"/>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 name="TextBox 1"/>
          <p:cNvSpPr txBox="1"/>
          <p:nvPr/>
        </p:nvSpPr>
        <p:spPr>
          <a:xfrm>
            <a:off x="2286000" y="1219200"/>
            <a:ext cx="5562600" cy="584775"/>
          </a:xfrm>
          <a:prstGeom prst="rect">
            <a:avLst/>
          </a:prstGeom>
          <a:noFill/>
        </p:spPr>
        <p:txBody>
          <a:bodyPr wrap="square" rtlCol="0">
            <a:spAutoFit/>
          </a:bodyPr>
          <a:lstStyle/>
          <a:p>
            <a:pPr algn="ctr"/>
            <a:r>
              <a:rPr lang="en-US" sz="3200" b="1" dirty="0" smtClean="0">
                <a:latin typeface="Calibri" panose="020F0502020204030204" pitchFamily="34" charset="0"/>
              </a:rPr>
              <a:t>Definitions and Terminology </a:t>
            </a:r>
            <a:endParaRPr lang="en-US" sz="32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p:cNvSpPr txBox="1">
            <a:spLocks noChangeArrowheads="1"/>
          </p:cNvSpPr>
          <p:nvPr/>
        </p:nvSpPr>
        <p:spPr bwMode="auto">
          <a:xfrm>
            <a:off x="1436914" y="1981200"/>
            <a:ext cx="7391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400" b="1" u="sng" dirty="0" smtClean="0">
                <a:solidFill>
                  <a:schemeClr val="accent2"/>
                </a:solidFill>
              </a:rPr>
              <a:t>Probability </a:t>
            </a:r>
            <a:r>
              <a:rPr lang="en-US" altLang="en-US" sz="2400" b="1" u="sng" dirty="0">
                <a:solidFill>
                  <a:schemeClr val="accent2"/>
                </a:solidFill>
              </a:rPr>
              <a:t>of failure, F(t):</a:t>
            </a:r>
            <a:r>
              <a:rPr lang="en-US" altLang="en-US" sz="2400" b="1" dirty="0">
                <a:solidFill>
                  <a:schemeClr val="accent2"/>
                </a:solidFill>
              </a:rPr>
              <a:t> </a:t>
            </a:r>
            <a:r>
              <a:rPr lang="en-US" altLang="en-US" sz="2400" b="1" dirty="0"/>
              <a:t>F(t) + R(t) = 1</a:t>
            </a:r>
            <a:endParaRPr lang="en-US" altLang="en-US" sz="2400" b="1" u="sng" dirty="0">
              <a:solidFill>
                <a:schemeClr val="accent2"/>
              </a:solidFill>
            </a:endParaRPr>
          </a:p>
          <a:p>
            <a:pPr>
              <a:spcBef>
                <a:spcPct val="50000"/>
              </a:spcBef>
            </a:pPr>
            <a:r>
              <a:rPr lang="en-US" altLang="en-US" sz="2400" b="1" u="sng" dirty="0">
                <a:solidFill>
                  <a:schemeClr val="accent2"/>
                </a:solidFill>
              </a:rPr>
              <a:t>Failure rate, </a:t>
            </a:r>
            <a:r>
              <a:rPr lang="en-US" altLang="en-US" sz="2400" b="1" u="sng" dirty="0">
                <a:solidFill>
                  <a:schemeClr val="accent2"/>
                </a:solidFill>
                <a:sym typeface="Symbol" pitchFamily="18" charset="2"/>
              </a:rPr>
              <a:t>(t)</a:t>
            </a:r>
            <a:r>
              <a:rPr lang="en-US" altLang="en-US" sz="2400" b="1" dirty="0"/>
              <a:t>: The number of failures per unit of time at a specific lifetime divided by the number of items at that time.</a:t>
            </a:r>
          </a:p>
        </p:txBody>
      </p:sp>
      <p:graphicFrame>
        <p:nvGraphicFramePr>
          <p:cNvPr id="16388" name="Object 6"/>
          <p:cNvGraphicFramePr>
            <a:graphicFrameLocks noChangeAspect="1"/>
          </p:cNvGraphicFramePr>
          <p:nvPr/>
        </p:nvGraphicFramePr>
        <p:xfrm>
          <a:off x="3048000" y="4038600"/>
          <a:ext cx="3276600" cy="1900238"/>
        </p:xfrm>
        <a:graphic>
          <a:graphicData uri="http://schemas.openxmlformats.org/presentationml/2006/ole">
            <mc:AlternateContent xmlns:mc="http://schemas.openxmlformats.org/markup-compatibility/2006">
              <mc:Choice xmlns:v="urn:schemas-microsoft-com:vml" Requires="v">
                <p:oleObj spid="_x0000_s16460" name="Equation" r:id="rId4" imgW="1333500" imgH="774700" progId="Equation.3">
                  <p:embed/>
                </p:oleObj>
              </mc:Choice>
              <mc:Fallback>
                <p:oleObj name="Equation" r:id="rId4" imgW="1333500" imgH="7747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038600"/>
                        <a:ext cx="3276600" cy="190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9" name="Text Box 7"/>
          <p:cNvSpPr txBox="1">
            <a:spLocks noChangeArrowheads="1"/>
          </p:cNvSpPr>
          <p:nvPr/>
        </p:nvSpPr>
        <p:spPr bwMode="auto">
          <a:xfrm>
            <a:off x="3006272" y="63246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b="1" dirty="0"/>
              <a:t>(Typical units:  failures /10</a:t>
            </a:r>
            <a:r>
              <a:rPr lang="en-US" altLang="en-US" sz="1600" b="1" baseline="30000" dirty="0"/>
              <a:t>6</a:t>
            </a:r>
            <a:r>
              <a:rPr lang="en-US" altLang="en-US" sz="1600" b="1" dirty="0"/>
              <a:t>  h)</a:t>
            </a:r>
          </a:p>
        </p:txBody>
      </p:sp>
      <p:sp>
        <p:nvSpPr>
          <p:cNvPr id="16391" name="Text Box 1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16392" name="Rectangle 12"/>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9" name="TextBox 8"/>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10" name="TextBox 9"/>
          <p:cNvSpPr txBox="1"/>
          <p:nvPr/>
        </p:nvSpPr>
        <p:spPr>
          <a:xfrm>
            <a:off x="2286000" y="1219200"/>
            <a:ext cx="5562600" cy="584775"/>
          </a:xfrm>
          <a:prstGeom prst="rect">
            <a:avLst/>
          </a:prstGeom>
          <a:noFill/>
        </p:spPr>
        <p:txBody>
          <a:bodyPr wrap="square" rtlCol="0">
            <a:spAutoFit/>
          </a:bodyPr>
          <a:lstStyle/>
          <a:p>
            <a:pPr algn="ctr"/>
            <a:r>
              <a:rPr lang="en-US" sz="3200" b="1" dirty="0" smtClean="0">
                <a:latin typeface="Calibri" panose="020F0502020204030204" pitchFamily="34" charset="0"/>
              </a:rPr>
              <a:t>Definitions and Terminology </a:t>
            </a:r>
            <a:endParaRPr lang="en-US" sz="32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1497806" y="1895648"/>
            <a:ext cx="739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a:t>Failure </a:t>
            </a:r>
            <a:r>
              <a:rPr lang="en-US" altLang="en-US" sz="2400" b="1" dirty="0" smtClean="0"/>
              <a:t>rate</a:t>
            </a:r>
            <a:r>
              <a:rPr lang="en-US" altLang="en-US" sz="2400" b="1" dirty="0"/>
              <a:t> </a:t>
            </a:r>
            <a:r>
              <a:rPr lang="en-US" altLang="en-US" sz="2400" b="1" dirty="0" smtClean="0"/>
              <a:t>as a function of time.  A </a:t>
            </a:r>
            <a:r>
              <a:rPr lang="en-US" altLang="en-US" sz="2400" b="1" dirty="0"/>
              <a:t>typical “</a:t>
            </a:r>
            <a:r>
              <a:rPr lang="en-US" altLang="en-US" sz="2400" b="1" dirty="0">
                <a:solidFill>
                  <a:srgbClr val="FF00FF"/>
                </a:solidFill>
              </a:rPr>
              <a:t>bathtub curve</a:t>
            </a:r>
            <a:r>
              <a:rPr lang="en-US" altLang="en-US" sz="2400" b="1" dirty="0"/>
              <a:t>” is shown below.</a:t>
            </a:r>
          </a:p>
        </p:txBody>
      </p:sp>
      <p:sp>
        <p:nvSpPr>
          <p:cNvPr id="17412" name="Line 6"/>
          <p:cNvSpPr>
            <a:spLocks noChangeShapeType="1"/>
          </p:cNvSpPr>
          <p:nvPr/>
        </p:nvSpPr>
        <p:spPr bwMode="auto">
          <a:xfrm>
            <a:off x="2017258" y="3824968"/>
            <a:ext cx="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Line 7"/>
          <p:cNvSpPr>
            <a:spLocks noChangeShapeType="1"/>
          </p:cNvSpPr>
          <p:nvPr/>
        </p:nvSpPr>
        <p:spPr bwMode="auto">
          <a:xfrm>
            <a:off x="2017258" y="6339568"/>
            <a:ext cx="4940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 name="Line 8"/>
          <p:cNvSpPr>
            <a:spLocks noChangeShapeType="1"/>
          </p:cNvSpPr>
          <p:nvPr/>
        </p:nvSpPr>
        <p:spPr bwMode="auto">
          <a:xfrm flipV="1">
            <a:off x="6978195" y="4002768"/>
            <a:ext cx="0" cy="2352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9" name="Group 9"/>
          <p:cNvGrpSpPr>
            <a:grpSpLocks/>
          </p:cNvGrpSpPr>
          <p:nvPr/>
        </p:nvGrpSpPr>
        <p:grpSpPr bwMode="auto">
          <a:xfrm>
            <a:off x="1788658" y="3062968"/>
            <a:ext cx="1447800" cy="3278188"/>
            <a:chOff x="1427" y="1766"/>
            <a:chExt cx="912" cy="2065"/>
          </a:xfrm>
        </p:grpSpPr>
        <p:sp>
          <p:nvSpPr>
            <p:cNvPr id="17428" name="Rectangle 10"/>
            <p:cNvSpPr>
              <a:spLocks noChangeArrowheads="1"/>
            </p:cNvSpPr>
            <p:nvPr/>
          </p:nvSpPr>
          <p:spPr bwMode="auto">
            <a:xfrm>
              <a:off x="1569" y="2394"/>
              <a:ext cx="536" cy="1437"/>
            </a:xfrm>
            <a:prstGeom prst="rect">
              <a:avLst/>
            </a:prstGeom>
            <a:solidFill>
              <a:srgbClr val="FFDD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7429" name="Freeform 11"/>
            <p:cNvSpPr>
              <a:spLocks/>
            </p:cNvSpPr>
            <p:nvPr/>
          </p:nvSpPr>
          <p:spPr bwMode="auto">
            <a:xfrm>
              <a:off x="1584" y="2880"/>
              <a:ext cx="528" cy="384"/>
            </a:xfrm>
            <a:custGeom>
              <a:avLst/>
              <a:gdLst>
                <a:gd name="T0" fmla="*/ 528 w 528"/>
                <a:gd name="T1" fmla="*/ 384 h 384"/>
                <a:gd name="T2" fmla="*/ 288 w 528"/>
                <a:gd name="T3" fmla="*/ 336 h 384"/>
                <a:gd name="T4" fmla="*/ 96 w 528"/>
                <a:gd name="T5" fmla="*/ 192 h 384"/>
                <a:gd name="T6" fmla="*/ 0 w 528"/>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8" h="384">
                  <a:moveTo>
                    <a:pt x="528" y="384"/>
                  </a:moveTo>
                  <a:cubicBezTo>
                    <a:pt x="444" y="376"/>
                    <a:pt x="360" y="368"/>
                    <a:pt x="288" y="336"/>
                  </a:cubicBezTo>
                  <a:cubicBezTo>
                    <a:pt x="216" y="304"/>
                    <a:pt x="144" y="248"/>
                    <a:pt x="96" y="192"/>
                  </a:cubicBezTo>
                  <a:cubicBezTo>
                    <a:pt x="48" y="136"/>
                    <a:pt x="16" y="32"/>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0" name="Text Box 12"/>
            <p:cNvSpPr txBox="1">
              <a:spLocks noChangeArrowheads="1"/>
            </p:cNvSpPr>
            <p:nvPr/>
          </p:nvSpPr>
          <p:spPr bwMode="auto">
            <a:xfrm>
              <a:off x="1427" y="1766"/>
              <a:ext cx="912" cy="332"/>
            </a:xfrm>
            <a:prstGeom prst="rect">
              <a:avLst/>
            </a:prstGeom>
            <a:solidFill>
              <a:srgbClr val="FFD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1400" b="1"/>
                <a:t>Break in,</a:t>
              </a:r>
            </a:p>
            <a:p>
              <a:pPr algn="ctr">
                <a:spcBef>
                  <a:spcPct val="0"/>
                </a:spcBef>
                <a:buFontTx/>
                <a:buNone/>
              </a:pPr>
              <a:r>
                <a:rPr lang="en-US" altLang="en-US" sz="1400" b="1"/>
                <a:t>Infant mortality</a:t>
              </a:r>
            </a:p>
          </p:txBody>
        </p:sp>
      </p:grpSp>
      <p:grpSp>
        <p:nvGrpSpPr>
          <p:cNvPr id="5133" name="Group 13"/>
          <p:cNvGrpSpPr>
            <a:grpSpLocks/>
          </p:cNvGrpSpPr>
          <p:nvPr/>
        </p:nvGrpSpPr>
        <p:grpSpPr bwMode="auto">
          <a:xfrm>
            <a:off x="5827258" y="3062968"/>
            <a:ext cx="1447800" cy="3271838"/>
            <a:chOff x="3971" y="1766"/>
            <a:chExt cx="912" cy="2061"/>
          </a:xfrm>
        </p:grpSpPr>
        <p:sp>
          <p:nvSpPr>
            <p:cNvPr id="17425" name="Rectangle 14"/>
            <p:cNvSpPr>
              <a:spLocks noChangeArrowheads="1"/>
            </p:cNvSpPr>
            <p:nvPr/>
          </p:nvSpPr>
          <p:spPr bwMode="auto">
            <a:xfrm>
              <a:off x="4163" y="2390"/>
              <a:ext cx="536" cy="1437"/>
            </a:xfrm>
            <a:prstGeom prst="rect">
              <a:avLst/>
            </a:prstGeom>
            <a:solidFill>
              <a:srgbClr val="BFF3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7426" name="Freeform 15"/>
            <p:cNvSpPr>
              <a:spLocks/>
            </p:cNvSpPr>
            <p:nvPr/>
          </p:nvSpPr>
          <p:spPr bwMode="auto">
            <a:xfrm flipH="1">
              <a:off x="4128" y="2880"/>
              <a:ext cx="528" cy="384"/>
            </a:xfrm>
            <a:custGeom>
              <a:avLst/>
              <a:gdLst>
                <a:gd name="T0" fmla="*/ 528 w 528"/>
                <a:gd name="T1" fmla="*/ 384 h 384"/>
                <a:gd name="T2" fmla="*/ 288 w 528"/>
                <a:gd name="T3" fmla="*/ 336 h 384"/>
                <a:gd name="T4" fmla="*/ 96 w 528"/>
                <a:gd name="T5" fmla="*/ 192 h 384"/>
                <a:gd name="T6" fmla="*/ 0 w 528"/>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8" h="384">
                  <a:moveTo>
                    <a:pt x="528" y="384"/>
                  </a:moveTo>
                  <a:cubicBezTo>
                    <a:pt x="444" y="376"/>
                    <a:pt x="360" y="368"/>
                    <a:pt x="288" y="336"/>
                  </a:cubicBezTo>
                  <a:cubicBezTo>
                    <a:pt x="216" y="304"/>
                    <a:pt x="144" y="248"/>
                    <a:pt x="96" y="192"/>
                  </a:cubicBezTo>
                  <a:cubicBezTo>
                    <a:pt x="48" y="136"/>
                    <a:pt x="16" y="32"/>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7" name="Text Box 16"/>
            <p:cNvSpPr txBox="1">
              <a:spLocks noChangeArrowheads="1"/>
            </p:cNvSpPr>
            <p:nvPr/>
          </p:nvSpPr>
          <p:spPr bwMode="auto">
            <a:xfrm>
              <a:off x="3971" y="1766"/>
              <a:ext cx="912" cy="332"/>
            </a:xfrm>
            <a:prstGeom prst="rect">
              <a:avLst/>
            </a:prstGeom>
            <a:solidFill>
              <a:srgbClr val="BFF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1400" b="1"/>
                <a:t>Wear out</a:t>
              </a:r>
            </a:p>
            <a:p>
              <a:pPr algn="ctr">
                <a:spcBef>
                  <a:spcPct val="0"/>
                </a:spcBef>
                <a:buFontTx/>
                <a:buNone/>
              </a:pPr>
              <a:endParaRPr lang="en-US" altLang="en-US" sz="1400" b="1"/>
            </a:p>
          </p:txBody>
        </p:sp>
      </p:grpSp>
      <p:grpSp>
        <p:nvGrpSpPr>
          <p:cNvPr id="5137" name="Group 17"/>
          <p:cNvGrpSpPr>
            <a:grpSpLocks/>
          </p:cNvGrpSpPr>
          <p:nvPr/>
        </p:nvGrpSpPr>
        <p:grpSpPr bwMode="auto">
          <a:xfrm>
            <a:off x="2896733" y="3078843"/>
            <a:ext cx="3200400" cy="2362200"/>
            <a:chOff x="2125" y="1776"/>
            <a:chExt cx="2016" cy="1488"/>
          </a:xfrm>
        </p:grpSpPr>
        <p:sp>
          <p:nvSpPr>
            <p:cNvPr id="17423" name="Line 18"/>
            <p:cNvSpPr>
              <a:spLocks noChangeShapeType="1"/>
            </p:cNvSpPr>
            <p:nvPr/>
          </p:nvSpPr>
          <p:spPr bwMode="auto">
            <a:xfrm>
              <a:off x="2125" y="3264"/>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4" name="Text Box 19"/>
            <p:cNvSpPr txBox="1">
              <a:spLocks noChangeArrowheads="1"/>
            </p:cNvSpPr>
            <p:nvPr/>
          </p:nvSpPr>
          <p:spPr bwMode="auto">
            <a:xfrm>
              <a:off x="2496" y="1776"/>
              <a:ext cx="1344" cy="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BFF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1400" b="1"/>
                <a:t>Chance failure period,</a:t>
              </a:r>
            </a:p>
            <a:p>
              <a:pPr algn="ctr">
                <a:spcBef>
                  <a:spcPct val="0"/>
                </a:spcBef>
                <a:buFontTx/>
                <a:buNone/>
              </a:pPr>
              <a:r>
                <a:rPr lang="en-US" altLang="en-US" sz="1400" b="1">
                  <a:sym typeface="Symbol" pitchFamily="18" charset="2"/>
                </a:rPr>
                <a:t> is constant.</a:t>
              </a:r>
              <a:endParaRPr lang="en-US" altLang="en-US" sz="1400" b="1"/>
            </a:p>
          </p:txBody>
        </p:sp>
      </p:grpSp>
      <p:sp>
        <p:nvSpPr>
          <p:cNvPr id="17418" name="Text Box 20"/>
          <p:cNvSpPr txBox="1">
            <a:spLocks noChangeArrowheads="1"/>
          </p:cNvSpPr>
          <p:nvPr/>
        </p:nvSpPr>
        <p:spPr bwMode="auto">
          <a:xfrm rot="16200000">
            <a:off x="691696" y="484573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a:t>Failure rate</a:t>
            </a:r>
          </a:p>
        </p:txBody>
      </p:sp>
      <p:sp>
        <p:nvSpPr>
          <p:cNvPr id="17419" name="Text Box 21"/>
          <p:cNvSpPr txBox="1">
            <a:spLocks noChangeArrowheads="1"/>
          </p:cNvSpPr>
          <p:nvPr/>
        </p:nvSpPr>
        <p:spPr bwMode="auto">
          <a:xfrm>
            <a:off x="1907720" y="6415768"/>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a:t>0                                Time</a:t>
            </a:r>
          </a:p>
        </p:txBody>
      </p:sp>
      <p:sp>
        <p:nvSpPr>
          <p:cNvPr id="17421" name="Text Box 25"/>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17422" name="Rectangle 26"/>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grpSp>
        <p:nvGrpSpPr>
          <p:cNvPr id="3" name="Group 2"/>
          <p:cNvGrpSpPr/>
          <p:nvPr/>
        </p:nvGrpSpPr>
        <p:grpSpPr>
          <a:xfrm>
            <a:off x="7301309" y="3490950"/>
            <a:ext cx="1717674" cy="2618430"/>
            <a:chOff x="7273926" y="3368901"/>
            <a:chExt cx="1717674" cy="2618430"/>
          </a:xfrm>
        </p:grpSpPr>
        <p:pic>
          <p:nvPicPr>
            <p:cNvPr id="17431" name="Picture 23" descr="C:\Users\marlint\AppData\Local\Microsoft\Windows\Temporary Internet Files\Content.IE5\CCA74100\MC9000787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96200" y="5017670"/>
              <a:ext cx="794545" cy="96966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bwMode="auto">
            <a:xfrm>
              <a:off x="7273926" y="3368901"/>
              <a:ext cx="1717674" cy="1219199"/>
            </a:xfrm>
            <a:prstGeom prst="wedgeRoundRectCallout">
              <a:avLst>
                <a:gd name="adj1" fmla="val -7313"/>
                <a:gd name="adj2" fmla="val 70833"/>
                <a:gd name="adj3" fmla="val 16667"/>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Nice concept, does it represent real systems?</a:t>
              </a:r>
            </a:p>
          </p:txBody>
        </p:sp>
      </p:grpSp>
      <p:sp>
        <p:nvSpPr>
          <p:cNvPr id="26" name="TextBox 25"/>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7" name="TextBox 26"/>
          <p:cNvSpPr txBox="1"/>
          <p:nvPr/>
        </p:nvSpPr>
        <p:spPr>
          <a:xfrm>
            <a:off x="2286000" y="1219200"/>
            <a:ext cx="5562600" cy="584775"/>
          </a:xfrm>
          <a:prstGeom prst="rect">
            <a:avLst/>
          </a:prstGeom>
          <a:noFill/>
        </p:spPr>
        <p:txBody>
          <a:bodyPr wrap="square" rtlCol="0">
            <a:spAutoFit/>
          </a:bodyPr>
          <a:lstStyle/>
          <a:p>
            <a:pPr algn="ctr"/>
            <a:r>
              <a:rPr lang="en-US" sz="3200" b="1" dirty="0" smtClean="0">
                <a:latin typeface="Calibri" panose="020F0502020204030204" pitchFamily="34" charset="0"/>
              </a:rPr>
              <a:t>Reliability data </a:t>
            </a:r>
            <a:endParaRPr lang="en-US" sz="3200" b="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37"/>
                                        </p:tgtEl>
                                        <p:attrNameLst>
                                          <p:attrName>style.visibility</p:attrName>
                                        </p:attrNameLst>
                                      </p:cBhvr>
                                      <p:to>
                                        <p:strVal val="visible"/>
                                      </p:to>
                                    </p:set>
                                    <p:anim calcmode="lin" valueType="num">
                                      <p:cBhvr additive="base">
                                        <p:cTn id="7" dur="500" fill="hold"/>
                                        <p:tgtEl>
                                          <p:spTgt spid="5137"/>
                                        </p:tgtEl>
                                        <p:attrNameLst>
                                          <p:attrName>ppt_x</p:attrName>
                                        </p:attrNameLst>
                                      </p:cBhvr>
                                      <p:tavLst>
                                        <p:tav tm="0">
                                          <p:val>
                                            <p:strVal val="#ppt_x"/>
                                          </p:val>
                                        </p:tav>
                                        <p:tav tm="100000">
                                          <p:val>
                                            <p:strVal val="#ppt_x"/>
                                          </p:val>
                                        </p:tav>
                                      </p:tavLst>
                                    </p:anim>
                                    <p:anim calcmode="lin" valueType="num">
                                      <p:cBhvr additive="base">
                                        <p:cTn id="8" dur="500" fill="hold"/>
                                        <p:tgtEl>
                                          <p:spTgt spid="51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33"/>
                                        </p:tgtEl>
                                        <p:attrNameLst>
                                          <p:attrName>style.visibility</p:attrName>
                                        </p:attrNameLst>
                                      </p:cBhvr>
                                      <p:to>
                                        <p:strVal val="visible"/>
                                      </p:to>
                                    </p:set>
                                    <p:anim calcmode="lin" valueType="num">
                                      <p:cBhvr additive="base">
                                        <p:cTn id="13" dur="500" fill="hold"/>
                                        <p:tgtEl>
                                          <p:spTgt spid="5133"/>
                                        </p:tgtEl>
                                        <p:attrNameLst>
                                          <p:attrName>ppt_x</p:attrName>
                                        </p:attrNameLst>
                                      </p:cBhvr>
                                      <p:tavLst>
                                        <p:tav tm="0">
                                          <p:val>
                                            <p:strVal val="#ppt_x"/>
                                          </p:val>
                                        </p:tav>
                                        <p:tav tm="100000">
                                          <p:val>
                                            <p:strVal val="#ppt_x"/>
                                          </p:val>
                                        </p:tav>
                                      </p:tavLst>
                                    </p:anim>
                                    <p:anim calcmode="lin" valueType="num">
                                      <p:cBhvr additive="base">
                                        <p:cTn id="14" dur="500" fill="hold"/>
                                        <p:tgtEl>
                                          <p:spTgt spid="513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9"/>
                                        </p:tgtEl>
                                        <p:attrNameLst>
                                          <p:attrName>style.visibility</p:attrName>
                                        </p:attrNameLst>
                                      </p:cBhvr>
                                      <p:to>
                                        <p:strVal val="visible"/>
                                      </p:to>
                                    </p:set>
                                    <p:anim calcmode="lin" valueType="num">
                                      <p:cBhvr additive="base">
                                        <p:cTn id="19" dur="500" fill="hold"/>
                                        <p:tgtEl>
                                          <p:spTgt spid="5129"/>
                                        </p:tgtEl>
                                        <p:attrNameLst>
                                          <p:attrName>ppt_x</p:attrName>
                                        </p:attrNameLst>
                                      </p:cBhvr>
                                      <p:tavLst>
                                        <p:tav tm="0">
                                          <p:val>
                                            <p:strVal val="#ppt_x"/>
                                          </p:val>
                                        </p:tav>
                                        <p:tav tm="100000">
                                          <p:val>
                                            <p:strVal val="#ppt_x"/>
                                          </p:val>
                                        </p:tav>
                                      </p:tavLst>
                                    </p:anim>
                                    <p:anim calcmode="lin" valueType="num">
                                      <p:cBhvr additive="base">
                                        <p:cTn id="20"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5"/>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 name="Rectangle 26"/>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 name="TextBox 3"/>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5" name="TextBox 4"/>
          <p:cNvSpPr txBox="1"/>
          <p:nvPr/>
        </p:nvSpPr>
        <p:spPr>
          <a:xfrm>
            <a:off x="1676400" y="970355"/>
            <a:ext cx="7086600" cy="584775"/>
          </a:xfrm>
          <a:prstGeom prst="rect">
            <a:avLst/>
          </a:prstGeom>
          <a:noFill/>
        </p:spPr>
        <p:txBody>
          <a:bodyPr wrap="square" rtlCol="0">
            <a:spAutoFit/>
          </a:bodyPr>
          <a:lstStyle/>
          <a:p>
            <a:pPr algn="ctr"/>
            <a:r>
              <a:rPr lang="en-US" sz="3200" b="1" dirty="0" smtClean="0">
                <a:latin typeface="Calibri" panose="020F0502020204030204" pitchFamily="34" charset="0"/>
              </a:rPr>
              <a:t>Reliability data – Failure rate vs. time </a:t>
            </a:r>
            <a:endParaRPr lang="en-US" sz="3200" b="1" dirty="0">
              <a:latin typeface="Calibri" panose="020F050202020403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20371" y="1725341"/>
            <a:ext cx="4312285" cy="5101590"/>
          </a:xfrm>
          <a:prstGeom prst="rect">
            <a:avLst/>
          </a:prstGeom>
          <a:noFill/>
          <a:ln>
            <a:noFill/>
          </a:ln>
        </p:spPr>
      </p:pic>
      <p:sp>
        <p:nvSpPr>
          <p:cNvPr id="11" name="Rectangle 10"/>
          <p:cNvSpPr/>
          <p:nvPr/>
        </p:nvSpPr>
        <p:spPr bwMode="auto">
          <a:xfrm>
            <a:off x="5638800" y="1555130"/>
            <a:ext cx="381000" cy="527180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13" name="Group 12"/>
          <p:cNvGrpSpPr/>
          <p:nvPr/>
        </p:nvGrpSpPr>
        <p:grpSpPr>
          <a:xfrm>
            <a:off x="5638800" y="2701699"/>
            <a:ext cx="3332163" cy="3929062"/>
            <a:chOff x="5638800" y="2701699"/>
            <a:chExt cx="3332163" cy="3929062"/>
          </a:xfrm>
        </p:grpSpPr>
        <p:sp>
          <p:nvSpPr>
            <p:cNvPr id="7" name="Right Brace 6"/>
            <p:cNvSpPr/>
            <p:nvPr/>
          </p:nvSpPr>
          <p:spPr bwMode="auto">
            <a:xfrm>
              <a:off x="5638800" y="4518932"/>
              <a:ext cx="533400" cy="2111829"/>
            </a:xfrm>
            <a:prstGeom prst="rightBrace">
              <a:avLst>
                <a:gd name="adj1" fmla="val 54423"/>
                <a:gd name="adj2" fmla="val 50000"/>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ounded Rectangular Callout 8"/>
            <p:cNvSpPr/>
            <p:nvPr/>
          </p:nvSpPr>
          <p:spPr bwMode="auto">
            <a:xfrm>
              <a:off x="6303963" y="2701699"/>
              <a:ext cx="2667000" cy="1817233"/>
            </a:xfrm>
            <a:prstGeom prst="wedgeRoundRectCallout">
              <a:avLst>
                <a:gd name="adj1" fmla="val -51854"/>
                <a:gd name="adj2" fmla="val 108002"/>
                <a:gd name="adj3" fmla="val 16667"/>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b="1" dirty="0" smtClean="0"/>
                <a:t>Vast majority of items experience no wear-out period!</a:t>
              </a:r>
              <a:endParaRPr lang="en-US" b="1" dirty="0"/>
            </a:p>
          </p:txBody>
        </p:sp>
      </p:grpSp>
      <p:sp>
        <p:nvSpPr>
          <p:cNvPr id="12" name="Rounded Rectangular Callout 11"/>
          <p:cNvSpPr/>
          <p:nvPr/>
        </p:nvSpPr>
        <p:spPr bwMode="auto">
          <a:xfrm>
            <a:off x="6477000" y="1725341"/>
            <a:ext cx="2286000" cy="517797"/>
          </a:xfrm>
          <a:prstGeom prst="wedgeRoundRectCallout">
            <a:avLst>
              <a:gd name="adj1" fmla="val -90462"/>
              <a:gd name="adj2" fmla="val 17651"/>
              <a:gd name="adj3" fmla="val 16667"/>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Bathtub curve</a:t>
            </a:r>
          </a:p>
        </p:txBody>
      </p:sp>
      <p:sp>
        <p:nvSpPr>
          <p:cNvPr id="14" name="Rectangle 13"/>
          <p:cNvSpPr/>
          <p:nvPr/>
        </p:nvSpPr>
        <p:spPr>
          <a:xfrm>
            <a:off x="6629400" y="6492261"/>
            <a:ext cx="1771191" cy="276999"/>
          </a:xfrm>
          <a:prstGeom prst="rect">
            <a:avLst/>
          </a:prstGeom>
        </p:spPr>
        <p:txBody>
          <a:bodyPr wrap="none">
            <a:spAutoFit/>
          </a:bodyPr>
          <a:lstStyle/>
          <a:p>
            <a:r>
              <a:rPr lang="en-US" sz="1200" dirty="0" smtClean="0"/>
              <a:t>Citation 2, NASA</a:t>
            </a:r>
            <a:r>
              <a:rPr lang="en-US" sz="1200" dirty="0"/>
              <a:t> </a:t>
            </a:r>
            <a:r>
              <a:rPr lang="en-US" sz="1200" dirty="0" smtClean="0"/>
              <a:t>( 2000)</a:t>
            </a:r>
            <a:endParaRPr lang="en-US" sz="1200" dirty="0"/>
          </a:p>
        </p:txBody>
      </p:sp>
    </p:spTree>
    <p:extLst>
      <p:ext uri="{BB962C8B-B14F-4D97-AF65-F5344CB8AC3E}">
        <p14:creationId xmlns:p14="http://schemas.microsoft.com/office/powerpoint/2010/main" val="425777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sca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295400"/>
            <a:ext cx="38131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1447800" y="2209800"/>
            <a:ext cx="3124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Data from Wells (1980) gives a good visual display of relative reliabilities of categories of process equipment.</a:t>
            </a:r>
          </a:p>
          <a:p>
            <a:pPr>
              <a:spcBef>
                <a:spcPct val="50000"/>
              </a:spcBef>
              <a:buFontTx/>
              <a:buNone/>
            </a:pPr>
            <a:endParaRPr lang="en-US" altLang="en-US" sz="2400"/>
          </a:p>
        </p:txBody>
      </p:sp>
      <p:sp>
        <p:nvSpPr>
          <p:cNvPr id="18437" name="Rectangle 5"/>
          <p:cNvSpPr>
            <a:spLocks noChangeArrowheads="1"/>
          </p:cNvSpPr>
          <p:nvPr/>
        </p:nvSpPr>
        <p:spPr bwMode="auto">
          <a:xfrm>
            <a:off x="4800600" y="1143000"/>
            <a:ext cx="307975" cy="37925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8440" name="Text Box 1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18441" name="Rectangle 1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0" name="TextBox 9"/>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11" name="TextBox 10"/>
          <p:cNvSpPr txBox="1"/>
          <p:nvPr/>
        </p:nvSpPr>
        <p:spPr>
          <a:xfrm>
            <a:off x="1298575" y="1219200"/>
            <a:ext cx="3810000" cy="523220"/>
          </a:xfrm>
          <a:prstGeom prst="rect">
            <a:avLst/>
          </a:prstGeom>
          <a:noFill/>
        </p:spPr>
        <p:txBody>
          <a:bodyPr wrap="square" rtlCol="0">
            <a:spAutoFit/>
          </a:bodyPr>
          <a:lstStyle/>
          <a:p>
            <a:pPr algn="ctr"/>
            <a:r>
              <a:rPr lang="en-US" sz="2800" b="1" dirty="0" smtClean="0">
                <a:latin typeface="Calibri" panose="020F0502020204030204" pitchFamily="34" charset="0"/>
              </a:rPr>
              <a:t>Reliability data, Wells </a:t>
            </a:r>
            <a:endParaRPr lang="en-US" sz="2800" b="1" dirty="0">
              <a:latin typeface="Calibri" panose="020F0502020204030204" pitchFamily="34" charset="0"/>
            </a:endParaRPr>
          </a:p>
        </p:txBody>
      </p:sp>
      <p:sp>
        <p:nvSpPr>
          <p:cNvPr id="12" name="Text Box 6"/>
          <p:cNvSpPr txBox="1">
            <a:spLocks noChangeArrowheads="1"/>
          </p:cNvSpPr>
          <p:nvPr/>
        </p:nvSpPr>
        <p:spPr bwMode="auto">
          <a:xfrm>
            <a:off x="1524000" y="57150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dirty="0" smtClean="0"/>
              <a:t>Citation 3. Wells</a:t>
            </a:r>
            <a:r>
              <a:rPr lang="en-US" altLang="en-US" sz="1200" dirty="0"/>
              <a:t>, G., </a:t>
            </a:r>
            <a:r>
              <a:rPr lang="en-US" altLang="en-US" sz="1200" i="1" dirty="0"/>
              <a:t>Safety in Process Plant Design</a:t>
            </a:r>
            <a:r>
              <a:rPr lang="en-US" altLang="en-US" sz="1200" dirty="0"/>
              <a:t>, John Wiley &amp; Sons, New York, 1980.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026"/>
          <p:cNvGrpSpPr>
            <a:grpSpLocks/>
          </p:cNvGrpSpPr>
          <p:nvPr/>
        </p:nvGrpSpPr>
        <p:grpSpPr bwMode="auto">
          <a:xfrm>
            <a:off x="1219200" y="0"/>
            <a:ext cx="7924800" cy="8839200"/>
            <a:chOff x="2976" y="768"/>
            <a:chExt cx="2546" cy="3264"/>
          </a:xfrm>
        </p:grpSpPr>
        <p:pic>
          <p:nvPicPr>
            <p:cNvPr id="19462" name="Picture 1027" descr="sca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 y="816"/>
              <a:ext cx="2402"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1028"/>
            <p:cNvSpPr>
              <a:spLocks noChangeArrowheads="1"/>
            </p:cNvSpPr>
            <p:nvPr/>
          </p:nvSpPr>
          <p:spPr bwMode="auto">
            <a:xfrm>
              <a:off x="2976" y="768"/>
              <a:ext cx="194" cy="238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grpSp>
      <p:sp>
        <p:nvSpPr>
          <p:cNvPr id="19460" name="Text Box 1032"/>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19461" name="Rectangle 1033"/>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85825"/>
            <a:ext cx="7620000"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 Box 3"/>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0484" name="Rectangle 4"/>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0485" name="Text Box 5"/>
          <p:cNvSpPr txBox="1">
            <a:spLocks noChangeArrowheads="1"/>
          </p:cNvSpPr>
          <p:nvPr/>
        </p:nvSpPr>
        <p:spPr bwMode="auto">
          <a:xfrm>
            <a:off x="1600200" y="228600"/>
            <a:ext cx="7391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smtClean="0">
                <a:latin typeface="Tahoma" pitchFamily="34" charset="0"/>
              </a:rPr>
              <a:t>Reliability Data, CCPS </a:t>
            </a:r>
            <a:r>
              <a:rPr lang="en-US" altLang="en-US" sz="2400" b="1" dirty="0">
                <a:latin typeface="Tahoma" pitchFamily="34" charset="0"/>
              </a:rPr>
              <a:t>Data Base</a:t>
            </a:r>
          </a:p>
          <a:p>
            <a:pPr algn="ctr">
              <a:spcBef>
                <a:spcPct val="50000"/>
              </a:spcBef>
              <a:buFontTx/>
              <a:buNone/>
            </a:pPr>
            <a:r>
              <a:rPr lang="en-US" altLang="en-US" sz="1200" b="1" dirty="0">
                <a:latin typeface="Tahoma" pitchFamily="34" charset="0"/>
              </a:rPr>
              <a:t>Guidelines for Process Equipment Reliability Data, CCPS (</a:t>
            </a:r>
            <a:r>
              <a:rPr lang="en-US" altLang="en-US" sz="1200" b="1" dirty="0" err="1">
                <a:latin typeface="Tahoma" pitchFamily="34" charset="0"/>
              </a:rPr>
              <a:t>AIChE</a:t>
            </a:r>
            <a:r>
              <a:rPr lang="en-US" altLang="en-US" sz="1200" b="1" dirty="0">
                <a:latin typeface="Tahoma" pitchFamily="34" charset="0"/>
              </a:rPr>
              <a:t>)</a:t>
            </a:r>
          </a:p>
        </p:txBody>
      </p:sp>
      <p:sp>
        <p:nvSpPr>
          <p:cNvPr id="2" name="TextBox 1"/>
          <p:cNvSpPr txBox="1"/>
          <p:nvPr/>
        </p:nvSpPr>
        <p:spPr>
          <a:xfrm>
            <a:off x="7696200" y="6539046"/>
            <a:ext cx="1143000" cy="276999"/>
          </a:xfrm>
          <a:prstGeom prst="rect">
            <a:avLst/>
          </a:prstGeom>
          <a:solidFill>
            <a:schemeClr val="bg1"/>
          </a:solidFill>
          <a:ln>
            <a:solidFill>
              <a:schemeClr val="tx1"/>
            </a:solidFill>
          </a:ln>
        </p:spPr>
        <p:txBody>
          <a:bodyPr wrap="square" rtlCol="0">
            <a:spAutoFit/>
          </a:bodyPr>
          <a:lstStyle/>
          <a:p>
            <a:r>
              <a:rPr lang="en-US" sz="1200" dirty="0" smtClean="0"/>
              <a:t>Citation 4</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5"/>
          <p:cNvSpPr txBox="1">
            <a:spLocks noChangeArrowheads="1"/>
          </p:cNvSpPr>
          <p:nvPr/>
        </p:nvSpPr>
        <p:spPr bwMode="auto">
          <a:xfrm>
            <a:off x="1447800" y="1961852"/>
            <a:ext cx="73914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a:t>	</a:t>
            </a:r>
            <a:r>
              <a:rPr lang="en-US" altLang="en-US" sz="2000" b="1" u="sng" dirty="0" smtClean="0">
                <a:solidFill>
                  <a:schemeClr val="accent2"/>
                </a:solidFill>
              </a:rPr>
              <a:t>Mean </a:t>
            </a:r>
            <a:r>
              <a:rPr lang="en-US" altLang="en-US" sz="2000" b="1" u="sng" dirty="0">
                <a:solidFill>
                  <a:schemeClr val="accent2"/>
                </a:solidFill>
              </a:rPr>
              <a:t>time to failure (MTTF)</a:t>
            </a:r>
            <a:r>
              <a:rPr lang="en-US" altLang="en-US" sz="2000" b="1" dirty="0"/>
              <a:t>: The </a:t>
            </a:r>
            <a:r>
              <a:rPr lang="en-US" altLang="en-US" sz="2000" b="1" u="sng" dirty="0"/>
              <a:t>average</a:t>
            </a:r>
            <a:r>
              <a:rPr lang="en-US" altLang="en-US" sz="2000" b="1" dirty="0"/>
              <a:t> time between a device being placed in operation and it’s </a:t>
            </a:r>
            <a:r>
              <a:rPr lang="en-US" altLang="en-US" sz="2000" b="1" dirty="0">
                <a:solidFill>
                  <a:schemeClr val="accent2"/>
                </a:solidFill>
              </a:rPr>
              <a:t>first</a:t>
            </a:r>
            <a:r>
              <a:rPr lang="en-US" altLang="en-US" sz="2000" b="1" dirty="0"/>
              <a:t> failure.  </a:t>
            </a:r>
          </a:p>
          <a:p>
            <a:pPr>
              <a:spcBef>
                <a:spcPct val="50000"/>
              </a:spcBef>
            </a:pPr>
            <a:r>
              <a:rPr lang="en-US" altLang="en-US" sz="2000" b="1" u="sng" dirty="0">
                <a:solidFill>
                  <a:schemeClr val="accent2"/>
                </a:solidFill>
              </a:rPr>
              <a:t>Mean time between failures (MTBF)</a:t>
            </a:r>
            <a:r>
              <a:rPr lang="en-US" altLang="en-US" sz="2000" b="1" dirty="0"/>
              <a:t>: Can include repairable systems, with time to repair and wait included.</a:t>
            </a:r>
          </a:p>
          <a:p>
            <a:pPr>
              <a:spcBef>
                <a:spcPct val="50000"/>
              </a:spcBef>
              <a:buFontTx/>
              <a:buNone/>
            </a:pPr>
            <a:r>
              <a:rPr lang="en-US" altLang="en-US" sz="2000" b="1" dirty="0"/>
              <a:t>	When the </a:t>
            </a:r>
            <a:r>
              <a:rPr lang="en-US" altLang="en-US" sz="2000" b="1" u="sng" dirty="0"/>
              <a:t>failure rate is constant</a:t>
            </a:r>
            <a:r>
              <a:rPr lang="en-US" altLang="en-US" sz="2000" b="1" dirty="0"/>
              <a:t>,</a:t>
            </a:r>
          </a:p>
        </p:txBody>
      </p:sp>
      <p:graphicFrame>
        <p:nvGraphicFramePr>
          <p:cNvPr id="21508" name="Object 6"/>
          <p:cNvGraphicFramePr>
            <a:graphicFrameLocks noChangeAspect="1"/>
          </p:cNvGraphicFramePr>
          <p:nvPr/>
        </p:nvGraphicFramePr>
        <p:xfrm>
          <a:off x="1662113" y="4351338"/>
          <a:ext cx="4752975" cy="2000250"/>
        </p:xfrm>
        <a:graphic>
          <a:graphicData uri="http://schemas.openxmlformats.org/presentationml/2006/ole">
            <mc:AlternateContent xmlns:mc="http://schemas.openxmlformats.org/markup-compatibility/2006">
              <mc:Choice xmlns:v="urn:schemas-microsoft-com:vml" Requires="v">
                <p:oleObj spid="_x0000_s21582" name="Equation" r:id="rId4" imgW="2171700" imgH="914400" progId="Equation.3">
                  <p:embed/>
                </p:oleObj>
              </mc:Choice>
              <mc:Fallback>
                <p:oleObj name="Equation" r:id="rId4" imgW="2171700" imgH="9144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113" y="4351338"/>
                        <a:ext cx="4752975" cy="2000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9" name="Text Box 7"/>
          <p:cNvSpPr txBox="1">
            <a:spLocks noChangeArrowheads="1"/>
          </p:cNvSpPr>
          <p:nvPr/>
        </p:nvSpPr>
        <p:spPr bwMode="auto">
          <a:xfrm>
            <a:off x="6477000" y="4876800"/>
            <a:ext cx="22860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a:sym typeface="Symbol" pitchFamily="18" charset="2"/>
              </a:rPr>
              <a:t>R(t) = reliability</a:t>
            </a:r>
          </a:p>
          <a:p>
            <a:pPr>
              <a:spcBef>
                <a:spcPct val="50000"/>
              </a:spcBef>
              <a:buFontTx/>
              <a:buNone/>
            </a:pPr>
            <a:r>
              <a:rPr lang="en-US" altLang="en-US" sz="1600">
                <a:sym typeface="Symbol" pitchFamily="18" charset="2"/>
              </a:rPr>
              <a:t> = failure rate</a:t>
            </a:r>
            <a:endParaRPr lang="en-US" altLang="en-US" sz="1600"/>
          </a:p>
        </p:txBody>
      </p:sp>
      <p:sp>
        <p:nvSpPr>
          <p:cNvPr id="21510" name="Line 10"/>
          <p:cNvSpPr>
            <a:spLocks noChangeShapeType="1"/>
          </p:cNvSpPr>
          <p:nvPr/>
        </p:nvSpPr>
        <p:spPr bwMode="auto">
          <a:xfrm flipH="1">
            <a:off x="3733800" y="39624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Text Box 12"/>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1513" name="Rectangle 13"/>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0" name="TextBox 9"/>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3" name="TextBox 2"/>
          <p:cNvSpPr txBox="1"/>
          <p:nvPr/>
        </p:nvSpPr>
        <p:spPr>
          <a:xfrm>
            <a:off x="2133600" y="1295400"/>
            <a:ext cx="5943600" cy="584775"/>
          </a:xfrm>
          <a:prstGeom prst="rect">
            <a:avLst/>
          </a:prstGeom>
          <a:noFill/>
        </p:spPr>
        <p:txBody>
          <a:bodyPr wrap="square" rtlCol="0">
            <a:spAutoFit/>
          </a:bodyPr>
          <a:lstStyle/>
          <a:p>
            <a:r>
              <a:rPr lang="en-US" sz="3200" b="1" dirty="0" smtClean="0">
                <a:latin typeface="Calibri" panose="020F0502020204030204" pitchFamily="34" charset="0"/>
              </a:rPr>
              <a:t>Definition, Reliability Mean Times</a:t>
            </a:r>
            <a:endParaRPr lang="en-US" sz="32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5"/>
          <p:cNvSpPr txBox="1">
            <a:spLocks noChangeArrowheads="1"/>
          </p:cNvSpPr>
          <p:nvPr/>
        </p:nvSpPr>
        <p:spPr bwMode="auto">
          <a:xfrm>
            <a:off x="1447800" y="2243138"/>
            <a:ext cx="73914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a:t>	</a:t>
            </a:r>
            <a:r>
              <a:rPr lang="en-US" altLang="en-US" sz="2800" b="1" dirty="0" smtClean="0">
                <a:solidFill>
                  <a:schemeClr val="accent2"/>
                </a:solidFill>
              </a:rPr>
              <a:t>Availability</a:t>
            </a:r>
            <a:r>
              <a:rPr lang="en-US" altLang="en-US" sz="2800" b="1" dirty="0"/>
              <a:t>: The ratio of the time a plant is producing product to the total time.</a:t>
            </a:r>
          </a:p>
          <a:p>
            <a:pPr>
              <a:spcBef>
                <a:spcPct val="50000"/>
              </a:spcBef>
              <a:buFontTx/>
              <a:buNone/>
            </a:pPr>
            <a:r>
              <a:rPr lang="en-US" altLang="en-US" sz="2800" b="1" dirty="0"/>
              <a:t>	MTTF = mean time to failure</a:t>
            </a:r>
          </a:p>
          <a:p>
            <a:pPr>
              <a:spcBef>
                <a:spcPct val="50000"/>
              </a:spcBef>
              <a:buFontTx/>
              <a:buNone/>
            </a:pPr>
            <a:r>
              <a:rPr lang="en-US" altLang="en-US" sz="2800" b="1" dirty="0"/>
              <a:t>	MTTR = mean time to repair</a:t>
            </a:r>
          </a:p>
          <a:p>
            <a:pPr marL="1944688" indent="-1538288">
              <a:spcBef>
                <a:spcPct val="50000"/>
              </a:spcBef>
              <a:buFontTx/>
              <a:buNone/>
            </a:pPr>
            <a:r>
              <a:rPr lang="en-US" altLang="en-US" sz="2800" b="1" dirty="0" smtClean="0"/>
              <a:t>MTOW </a:t>
            </a:r>
            <a:r>
              <a:rPr lang="en-US" altLang="en-US" sz="2800" b="1" dirty="0"/>
              <a:t>= mean time of waiting (for spare parts, etc.)</a:t>
            </a:r>
          </a:p>
        </p:txBody>
      </p:sp>
      <p:sp>
        <p:nvSpPr>
          <p:cNvPr id="22532" name="Text Box 6"/>
          <p:cNvSpPr txBox="1">
            <a:spLocks noChangeArrowheads="1"/>
          </p:cNvSpPr>
          <p:nvPr/>
        </p:nvSpPr>
        <p:spPr bwMode="auto">
          <a:xfrm>
            <a:off x="1497806" y="5791200"/>
            <a:ext cx="7391400" cy="523220"/>
          </a:xfrm>
          <a:prstGeom prst="rect">
            <a:avLst/>
          </a:prstGeom>
          <a:solidFill>
            <a:srgbClr val="CC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b="1" dirty="0"/>
              <a:t>Availability = MTTF/(MTTF+MTTR+MTOW)</a:t>
            </a:r>
          </a:p>
        </p:txBody>
      </p:sp>
      <p:sp>
        <p:nvSpPr>
          <p:cNvPr id="22534" name="Text Box 1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2535" name="Rectangle 1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8" name="TextBox 7"/>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9" name="TextBox 8"/>
          <p:cNvSpPr txBox="1"/>
          <p:nvPr/>
        </p:nvSpPr>
        <p:spPr>
          <a:xfrm>
            <a:off x="2133600" y="1295400"/>
            <a:ext cx="5943600" cy="584775"/>
          </a:xfrm>
          <a:prstGeom prst="rect">
            <a:avLst/>
          </a:prstGeom>
          <a:noFill/>
        </p:spPr>
        <p:txBody>
          <a:bodyPr wrap="square" rtlCol="0">
            <a:spAutoFit/>
          </a:bodyPr>
          <a:lstStyle/>
          <a:p>
            <a:pPr algn="ctr"/>
            <a:r>
              <a:rPr lang="en-US" sz="3200" b="1" dirty="0" smtClean="0">
                <a:latin typeface="Calibri" panose="020F0502020204030204" pitchFamily="34" charset="0"/>
              </a:rPr>
              <a:t>Definition of Availability</a:t>
            </a:r>
            <a:endParaRPr lang="en-US" sz="32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674688" y="18288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dirty="0"/>
              <a:t>When you purchase an expensive </a:t>
            </a:r>
            <a:r>
              <a:rPr lang="en-US" altLang="en-US" sz="2400" b="1" dirty="0" smtClean="0"/>
              <a:t>item on which you depend, </a:t>
            </a:r>
            <a:r>
              <a:rPr lang="en-US" altLang="en-US" sz="2400" b="1" dirty="0"/>
              <a:t>such as an automobile, would you consider the reported reliability of the candidates?</a:t>
            </a:r>
          </a:p>
        </p:txBody>
      </p:sp>
      <p:sp>
        <p:nvSpPr>
          <p:cNvPr id="3075" name="TextBox 2"/>
          <p:cNvSpPr txBox="1">
            <a:spLocks noChangeArrowheads="1"/>
          </p:cNvSpPr>
          <p:nvPr/>
        </p:nvSpPr>
        <p:spPr bwMode="auto">
          <a:xfrm>
            <a:off x="484188" y="100965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3600" b="1">
                <a:latin typeface="Calibri" pitchFamily="34" charset="0"/>
              </a:rPr>
              <a:t>Reliability is a Key Aspect of Operability</a:t>
            </a:r>
          </a:p>
        </p:txBody>
      </p:sp>
      <p:pic>
        <p:nvPicPr>
          <p:cNvPr id="3076" name="Picture 2" descr="http://www.vectorfree.com/media/vectors/american-muscle-ca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2488" y="3084513"/>
            <a:ext cx="4149725"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2463" y="3327400"/>
            <a:ext cx="4000500" cy="2554288"/>
          </a:xfrm>
          <a:prstGeom prst="rect">
            <a:avLst/>
          </a:prstGeom>
          <a:noFill/>
        </p:spPr>
        <p:txBody>
          <a:bodyPr>
            <a:spAutoFit/>
          </a:bodyPr>
          <a:lstStyle/>
          <a:p>
            <a:pPr marL="342900" indent="-342900">
              <a:buFont typeface="Arial" panose="020B0604020202020204" pitchFamily="34" charset="0"/>
              <a:buChar char="•"/>
              <a:defRPr/>
            </a:pPr>
            <a:r>
              <a:rPr lang="en-US" sz="2000" b="1" dirty="0"/>
              <a:t>Likelihood of breakdowns </a:t>
            </a:r>
          </a:p>
          <a:p>
            <a:pPr indent="347663">
              <a:defRPr/>
            </a:pPr>
            <a:r>
              <a:rPr lang="en-US" sz="2000" b="1" dirty="0"/>
              <a:t>(on a snowy road)</a:t>
            </a:r>
          </a:p>
          <a:p>
            <a:pPr marL="342900" indent="-342900">
              <a:buFont typeface="Arial" panose="020B0604020202020204" pitchFamily="34" charset="0"/>
              <a:buChar char="•"/>
              <a:defRPr/>
            </a:pPr>
            <a:r>
              <a:rPr lang="en-US" sz="2000" b="1" dirty="0"/>
              <a:t>Cost of maintenance</a:t>
            </a:r>
          </a:p>
          <a:p>
            <a:pPr marL="342900" indent="-342900">
              <a:buFont typeface="Arial" panose="020B0604020202020204" pitchFamily="34" charset="0"/>
              <a:buChar char="•"/>
              <a:defRPr/>
            </a:pPr>
            <a:r>
              <a:rPr lang="en-US" sz="2000" b="1" dirty="0"/>
              <a:t>Cost of replacement parts</a:t>
            </a:r>
          </a:p>
          <a:p>
            <a:pPr marL="342900" indent="-342900">
              <a:buFont typeface="Arial" panose="020B0604020202020204" pitchFamily="34" charset="0"/>
              <a:buChar char="•"/>
              <a:defRPr/>
            </a:pPr>
            <a:r>
              <a:rPr lang="en-US" sz="2000" b="1" dirty="0"/>
              <a:t>Reduced functionality due to faulty components</a:t>
            </a:r>
          </a:p>
          <a:p>
            <a:pPr marL="342900" indent="-342900">
              <a:buFont typeface="Arial" panose="020B0604020202020204" pitchFamily="34" charset="0"/>
              <a:buChar char="•"/>
              <a:defRPr/>
            </a:pPr>
            <a:r>
              <a:rPr lang="en-US" sz="2000" b="1" dirty="0"/>
              <a:t>Cost of low reliability (missed appointments, late for work)</a:t>
            </a:r>
          </a:p>
        </p:txBody>
      </p:sp>
      <p:sp>
        <p:nvSpPr>
          <p:cNvPr id="3078" name="TextBox 4"/>
          <p:cNvSpPr txBox="1">
            <a:spLocks noChangeArrowheads="1"/>
          </p:cNvSpPr>
          <p:nvPr/>
        </p:nvSpPr>
        <p:spPr bwMode="auto">
          <a:xfrm>
            <a:off x="5257800" y="6400800"/>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400"/>
              <a:t>Citation 1</a:t>
            </a:r>
          </a:p>
        </p:txBody>
      </p:sp>
      <p:sp>
        <p:nvSpPr>
          <p:cNvPr id="2" name="TextBox 1"/>
          <p:cNvSpPr txBox="1"/>
          <p:nvPr/>
        </p:nvSpPr>
        <p:spPr>
          <a:xfrm>
            <a:off x="674688" y="381000"/>
            <a:ext cx="7707312"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7"/>
          <p:cNvSpPr txBox="1">
            <a:spLocks noChangeArrowheads="1"/>
          </p:cNvSpPr>
          <p:nvPr/>
        </p:nvSpPr>
        <p:spPr bwMode="auto">
          <a:xfrm>
            <a:off x="1589314" y="2057244"/>
            <a:ext cx="7315200"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smtClean="0"/>
              <a:t>Is equipment reliability good when Availability has a high value of </a:t>
            </a:r>
            <a:r>
              <a:rPr lang="en-US" altLang="en-US" sz="2400" b="1" dirty="0"/>
              <a:t>99.9</a:t>
            </a:r>
            <a:r>
              <a:rPr lang="en-US" altLang="en-US" sz="2400" b="1" dirty="0" smtClean="0"/>
              <a:t>%?  Explain your answer.</a:t>
            </a:r>
            <a:endParaRPr lang="en-US" altLang="en-US" sz="2400" b="1" dirty="0"/>
          </a:p>
        </p:txBody>
      </p:sp>
      <p:sp>
        <p:nvSpPr>
          <p:cNvPr id="39944" name="Text Box 8"/>
          <p:cNvSpPr txBox="1">
            <a:spLocks noChangeArrowheads="1"/>
          </p:cNvSpPr>
          <p:nvPr/>
        </p:nvSpPr>
        <p:spPr bwMode="auto">
          <a:xfrm>
            <a:off x="1589314" y="3410405"/>
            <a:ext cx="7315200" cy="3046988"/>
          </a:xfrm>
          <a:prstGeom prst="rect">
            <a:avLst/>
          </a:prstGeom>
          <a:solidFill>
            <a:srgbClr val="CCE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smtClean="0"/>
              <a:t>Solution</a:t>
            </a:r>
          </a:p>
          <a:p>
            <a:pPr>
              <a:spcBef>
                <a:spcPct val="50000"/>
              </a:spcBef>
              <a:buFontTx/>
              <a:buNone/>
            </a:pPr>
            <a:r>
              <a:rPr lang="en-US" altLang="en-US" sz="2400" b="1" dirty="0" smtClean="0">
                <a:solidFill>
                  <a:srgbClr val="FF0000"/>
                </a:solidFill>
              </a:rPr>
              <a:t>Not necessarily!  </a:t>
            </a:r>
            <a:r>
              <a:rPr lang="en-US" altLang="en-US" sz="2400" b="1" dirty="0" smtClean="0"/>
              <a:t>If </a:t>
            </a:r>
            <a:r>
              <a:rPr lang="en-US" altLang="en-US" sz="2400" b="1" dirty="0"/>
              <a:t>MTTR (repair) and MTOW (waiting) are very low, we could have a very high </a:t>
            </a:r>
            <a:r>
              <a:rPr lang="en-US" altLang="en-US" sz="2400" b="1" dirty="0" smtClean="0"/>
              <a:t>Availability with </a:t>
            </a:r>
            <a:r>
              <a:rPr lang="en-US" altLang="en-US" sz="2400" b="1" dirty="0"/>
              <a:t>many failures.</a:t>
            </a:r>
          </a:p>
          <a:p>
            <a:pPr>
              <a:spcBef>
                <a:spcPct val="50000"/>
              </a:spcBef>
              <a:buFontTx/>
              <a:buNone/>
            </a:pPr>
            <a:r>
              <a:rPr lang="en-US" altLang="en-US" sz="2400" b="1" dirty="0"/>
              <a:t>An example would be lots of computer failures with a fast reboot after each one.  If the control computer keeps failing, that is not good!</a:t>
            </a:r>
          </a:p>
        </p:txBody>
      </p:sp>
      <p:sp>
        <p:nvSpPr>
          <p:cNvPr id="23558" name="Text Box 1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3559" name="Rectangle 1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9" name="TextBox 8"/>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 name="TextBox 1"/>
          <p:cNvSpPr txBox="1"/>
          <p:nvPr/>
        </p:nvSpPr>
        <p:spPr>
          <a:xfrm>
            <a:off x="2743200" y="1219200"/>
            <a:ext cx="4800600" cy="584775"/>
          </a:xfrm>
          <a:prstGeom prst="rect">
            <a:avLst/>
          </a:prstGeom>
          <a:solidFill>
            <a:schemeClr val="bg1">
              <a:lumMod val="95000"/>
            </a:schemeClr>
          </a:solidFill>
          <a:ln>
            <a:solidFill>
              <a:srgbClr val="FF0000"/>
            </a:solidFill>
          </a:ln>
        </p:spPr>
        <p:txBody>
          <a:bodyPr wrap="square" rtlCol="0">
            <a:spAutoFit/>
          </a:bodyPr>
          <a:lstStyle/>
          <a:p>
            <a:pPr algn="ctr"/>
            <a:r>
              <a:rPr lang="en-US" sz="3200" b="1" dirty="0" smtClean="0">
                <a:latin typeface="Calibri" panose="020F0502020204030204" pitchFamily="34" charset="0"/>
              </a:rPr>
              <a:t>Class Exercise 1</a:t>
            </a:r>
            <a:endParaRPr lang="en-US" sz="3200" b="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ppt_x"/>
                                          </p:val>
                                        </p:tav>
                                        <p:tav tm="100000">
                                          <p:val>
                                            <p:strVal val="#ppt_x"/>
                                          </p:val>
                                        </p:tav>
                                      </p:tavLst>
                                    </p:anim>
                                    <p:anim calcmode="lin" valueType="num">
                                      <p:cBhvr additive="base">
                                        <p:cTn id="8"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600200" y="1139599"/>
            <a:ext cx="708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b="1" dirty="0" smtClean="0"/>
              <a:t>Process Structure Affects Reliability</a:t>
            </a:r>
            <a:endParaRPr lang="en-US" altLang="en-US" sz="2800" b="1" dirty="0"/>
          </a:p>
        </p:txBody>
      </p:sp>
      <p:sp>
        <p:nvSpPr>
          <p:cNvPr id="31747" name="Text Box 5"/>
          <p:cNvSpPr txBox="1">
            <a:spLocks noChangeArrowheads="1"/>
          </p:cNvSpPr>
          <p:nvPr/>
        </p:nvSpPr>
        <p:spPr bwMode="auto">
          <a:xfrm>
            <a:off x="1465847" y="1878013"/>
            <a:ext cx="693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a:solidFill>
                  <a:schemeClr val="accent2"/>
                </a:solidFill>
              </a:rPr>
              <a:t>Structure:</a:t>
            </a:r>
            <a:r>
              <a:rPr lang="en-US" altLang="en-US" sz="2400" b="1" dirty="0"/>
              <a:t> A plant consists of many components connected in complex structures.  These structures influence the reliability of the overall system.</a:t>
            </a:r>
          </a:p>
        </p:txBody>
      </p:sp>
      <p:grpSp>
        <p:nvGrpSpPr>
          <p:cNvPr id="31755" name="Group 13"/>
          <p:cNvGrpSpPr>
            <a:grpSpLocks/>
          </p:cNvGrpSpPr>
          <p:nvPr/>
        </p:nvGrpSpPr>
        <p:grpSpPr bwMode="auto">
          <a:xfrm>
            <a:off x="2362200" y="4960257"/>
            <a:ext cx="3216275" cy="1600200"/>
            <a:chOff x="1584" y="2784"/>
            <a:chExt cx="2170" cy="1296"/>
          </a:xfrm>
        </p:grpSpPr>
        <p:sp>
          <p:nvSpPr>
            <p:cNvPr id="31765" name="Line 14"/>
            <p:cNvSpPr>
              <a:spLocks noChangeShapeType="1"/>
            </p:cNvSpPr>
            <p:nvPr/>
          </p:nvSpPr>
          <p:spPr bwMode="auto">
            <a:xfrm>
              <a:off x="3332" y="3494"/>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6" name="Text Box 15"/>
            <p:cNvSpPr txBox="1">
              <a:spLocks noChangeArrowheads="1"/>
            </p:cNvSpPr>
            <p:nvPr/>
          </p:nvSpPr>
          <p:spPr bwMode="auto">
            <a:xfrm>
              <a:off x="2544" y="3072"/>
              <a:ext cx="240"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a:sym typeface="Symbol" pitchFamily="18" charset="2"/>
                </a:rPr>
                <a:t>    </a:t>
              </a:r>
              <a:endParaRPr lang="en-US" altLang="en-US" sz="1600"/>
            </a:p>
          </p:txBody>
        </p:sp>
        <p:sp>
          <p:nvSpPr>
            <p:cNvPr id="31767" name="Rectangle 16"/>
            <p:cNvSpPr>
              <a:spLocks noChangeArrowheads="1"/>
            </p:cNvSpPr>
            <p:nvPr/>
          </p:nvSpPr>
          <p:spPr bwMode="auto">
            <a:xfrm>
              <a:off x="2448" y="2784"/>
              <a:ext cx="469"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1768" name="Line 17"/>
            <p:cNvSpPr>
              <a:spLocks noChangeShapeType="1"/>
            </p:cNvSpPr>
            <p:nvPr/>
          </p:nvSpPr>
          <p:spPr bwMode="auto">
            <a:xfrm>
              <a:off x="2026" y="2944"/>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9" name="Line 18"/>
            <p:cNvSpPr>
              <a:spLocks noChangeShapeType="1"/>
            </p:cNvSpPr>
            <p:nvPr/>
          </p:nvSpPr>
          <p:spPr bwMode="auto">
            <a:xfrm>
              <a:off x="2917" y="2944"/>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0" name="Rectangle 19"/>
            <p:cNvSpPr>
              <a:spLocks noChangeArrowheads="1"/>
            </p:cNvSpPr>
            <p:nvPr/>
          </p:nvSpPr>
          <p:spPr bwMode="auto">
            <a:xfrm>
              <a:off x="2448" y="3792"/>
              <a:ext cx="469"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1771" name="Line 20"/>
            <p:cNvSpPr>
              <a:spLocks noChangeShapeType="1"/>
            </p:cNvSpPr>
            <p:nvPr/>
          </p:nvSpPr>
          <p:spPr bwMode="auto">
            <a:xfrm>
              <a:off x="2026" y="3952"/>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2" name="Line 21"/>
            <p:cNvSpPr>
              <a:spLocks noChangeShapeType="1"/>
            </p:cNvSpPr>
            <p:nvPr/>
          </p:nvSpPr>
          <p:spPr bwMode="auto">
            <a:xfrm>
              <a:off x="2917" y="3952"/>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3" name="Line 22"/>
            <p:cNvSpPr>
              <a:spLocks noChangeShapeType="1"/>
            </p:cNvSpPr>
            <p:nvPr/>
          </p:nvSpPr>
          <p:spPr bwMode="auto">
            <a:xfrm>
              <a:off x="2006" y="2947"/>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4" name="Line 23"/>
            <p:cNvSpPr>
              <a:spLocks noChangeShapeType="1"/>
            </p:cNvSpPr>
            <p:nvPr/>
          </p:nvSpPr>
          <p:spPr bwMode="auto">
            <a:xfrm>
              <a:off x="3322" y="2947"/>
              <a:ext cx="0" cy="10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5" name="Line 24"/>
            <p:cNvSpPr>
              <a:spLocks noChangeShapeType="1"/>
            </p:cNvSpPr>
            <p:nvPr/>
          </p:nvSpPr>
          <p:spPr bwMode="auto">
            <a:xfrm>
              <a:off x="1584" y="3504"/>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 name="Group 1"/>
          <p:cNvGrpSpPr/>
          <p:nvPr/>
        </p:nvGrpSpPr>
        <p:grpSpPr>
          <a:xfrm>
            <a:off x="1796502" y="3711575"/>
            <a:ext cx="6553200" cy="457200"/>
            <a:chOff x="1767473" y="3530600"/>
            <a:chExt cx="6553200" cy="457200"/>
          </a:xfrm>
        </p:grpSpPr>
        <p:sp>
          <p:nvSpPr>
            <p:cNvPr id="31748" name="Rectangle 6"/>
            <p:cNvSpPr>
              <a:spLocks noChangeArrowheads="1"/>
            </p:cNvSpPr>
            <p:nvPr/>
          </p:nvSpPr>
          <p:spPr bwMode="auto">
            <a:xfrm>
              <a:off x="2437398" y="3530600"/>
              <a:ext cx="744537"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1749" name="Rectangle 7"/>
            <p:cNvSpPr>
              <a:spLocks noChangeArrowheads="1"/>
            </p:cNvSpPr>
            <p:nvPr/>
          </p:nvSpPr>
          <p:spPr bwMode="auto">
            <a:xfrm>
              <a:off x="3851860" y="3530600"/>
              <a:ext cx="746125"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1750" name="Line 8"/>
            <p:cNvSpPr>
              <a:spLocks noChangeShapeType="1"/>
            </p:cNvSpPr>
            <p:nvPr/>
          </p:nvSpPr>
          <p:spPr bwMode="auto">
            <a:xfrm>
              <a:off x="3181935" y="3784600"/>
              <a:ext cx="669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1" name="Rectangle 9"/>
            <p:cNvSpPr>
              <a:spLocks noChangeArrowheads="1"/>
            </p:cNvSpPr>
            <p:nvPr/>
          </p:nvSpPr>
          <p:spPr bwMode="auto">
            <a:xfrm>
              <a:off x="6906210" y="3530600"/>
              <a:ext cx="744538"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1752" name="Line 10"/>
            <p:cNvSpPr>
              <a:spLocks noChangeShapeType="1"/>
            </p:cNvSpPr>
            <p:nvPr/>
          </p:nvSpPr>
          <p:spPr bwMode="auto">
            <a:xfrm>
              <a:off x="6236285" y="3784600"/>
              <a:ext cx="669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3" name="Line 11"/>
            <p:cNvSpPr>
              <a:spLocks noChangeShapeType="1"/>
            </p:cNvSpPr>
            <p:nvPr/>
          </p:nvSpPr>
          <p:spPr bwMode="auto">
            <a:xfrm>
              <a:off x="7650748" y="3784600"/>
              <a:ext cx="669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4" name="Line 12"/>
            <p:cNvSpPr>
              <a:spLocks noChangeShapeType="1"/>
            </p:cNvSpPr>
            <p:nvPr/>
          </p:nvSpPr>
          <p:spPr bwMode="auto">
            <a:xfrm>
              <a:off x="4597985" y="3784600"/>
              <a:ext cx="669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6" name="Line 25"/>
            <p:cNvSpPr>
              <a:spLocks noChangeShapeType="1"/>
            </p:cNvSpPr>
            <p:nvPr/>
          </p:nvSpPr>
          <p:spPr bwMode="auto">
            <a:xfrm>
              <a:off x="1767473" y="3805238"/>
              <a:ext cx="669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7" name="Text Box 26"/>
            <p:cNvSpPr txBox="1">
              <a:spLocks noChangeArrowheads="1"/>
            </p:cNvSpPr>
            <p:nvPr/>
          </p:nvSpPr>
          <p:spPr bwMode="auto">
            <a:xfrm>
              <a:off x="5453648" y="3603625"/>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a:sym typeface="Symbol" pitchFamily="18" charset="2"/>
                </a:rPr>
                <a:t>    </a:t>
              </a:r>
              <a:endParaRPr lang="en-US" altLang="en-US" sz="2400"/>
            </a:p>
          </p:txBody>
        </p:sp>
      </p:grpSp>
      <p:sp>
        <p:nvSpPr>
          <p:cNvPr id="31758" name="Text Box 27"/>
          <p:cNvSpPr txBox="1">
            <a:spLocks noChangeArrowheads="1"/>
          </p:cNvSpPr>
          <p:nvPr/>
        </p:nvSpPr>
        <p:spPr bwMode="auto">
          <a:xfrm>
            <a:off x="1600200" y="3189288"/>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u="sng" dirty="0"/>
              <a:t>Series</a:t>
            </a:r>
            <a:endParaRPr lang="en-US" altLang="en-US" sz="2400" u="sng" dirty="0"/>
          </a:p>
        </p:txBody>
      </p:sp>
      <p:sp>
        <p:nvSpPr>
          <p:cNvPr id="31759" name="Text Box 28"/>
          <p:cNvSpPr txBox="1">
            <a:spLocks noChangeArrowheads="1"/>
          </p:cNvSpPr>
          <p:nvPr/>
        </p:nvSpPr>
        <p:spPr bwMode="auto">
          <a:xfrm>
            <a:off x="1600200" y="4350657"/>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u="sng"/>
              <a:t>Parallel</a:t>
            </a:r>
            <a:endParaRPr lang="en-US" altLang="en-US" sz="2400" u="sng"/>
          </a:p>
        </p:txBody>
      </p:sp>
      <p:grpSp>
        <p:nvGrpSpPr>
          <p:cNvPr id="3" name="Group 2"/>
          <p:cNvGrpSpPr/>
          <p:nvPr/>
        </p:nvGrpSpPr>
        <p:grpSpPr>
          <a:xfrm>
            <a:off x="5969585" y="4318000"/>
            <a:ext cx="2895600" cy="2446338"/>
            <a:chOff x="5969585" y="4318000"/>
            <a:chExt cx="2895600" cy="2446338"/>
          </a:xfrm>
        </p:grpSpPr>
        <p:graphicFrame>
          <p:nvGraphicFramePr>
            <p:cNvPr id="31760" name="Object 29"/>
            <p:cNvGraphicFramePr>
              <a:graphicFrameLocks noChangeAspect="1"/>
            </p:cNvGraphicFramePr>
            <p:nvPr>
              <p:extLst>
                <p:ext uri="{D42A27DB-BD31-4B8C-83A1-F6EECF244321}">
                  <p14:modId xmlns:p14="http://schemas.microsoft.com/office/powerpoint/2010/main" val="3186486084"/>
                </p:ext>
              </p:extLst>
            </p:nvPr>
          </p:nvGraphicFramePr>
          <p:xfrm>
            <a:off x="6655385" y="5765800"/>
            <a:ext cx="877888" cy="998538"/>
          </p:xfrm>
          <a:graphic>
            <a:graphicData uri="http://schemas.openxmlformats.org/presentationml/2006/ole">
              <mc:AlternateContent xmlns:mc="http://schemas.openxmlformats.org/markup-compatibility/2006">
                <mc:Choice xmlns:v="urn:schemas-microsoft-com:vml" Requires="v">
                  <p:oleObj spid="_x0000_s112707" name="Clip" r:id="rId4" imgW="5640388" imgH="6415088" progId="MS_ClipArt_Gallery.2">
                    <p:embed/>
                  </p:oleObj>
                </mc:Choice>
                <mc:Fallback>
                  <p:oleObj name="Clip" r:id="rId4" imgW="5640388" imgH="6415088"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5385" y="5765800"/>
                          <a:ext cx="877888" cy="99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61" name="AutoShape 30"/>
            <p:cNvSpPr>
              <a:spLocks noChangeArrowheads="1"/>
            </p:cNvSpPr>
            <p:nvPr/>
          </p:nvSpPr>
          <p:spPr bwMode="auto">
            <a:xfrm>
              <a:off x="5969585" y="4318000"/>
              <a:ext cx="2895600" cy="1295400"/>
            </a:xfrm>
            <a:prstGeom prst="wedgeRoundRectCallout">
              <a:avLst>
                <a:gd name="adj1" fmla="val 5264"/>
                <a:gd name="adj2" fmla="val 8247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dirty="0"/>
                <a:t>If we know the reliability</a:t>
              </a:r>
            </a:p>
            <a:p>
              <a:pPr algn="ctr">
                <a:spcBef>
                  <a:spcPct val="0"/>
                </a:spcBef>
                <a:buFontTx/>
                <a:buNone/>
              </a:pPr>
              <a:r>
                <a:rPr lang="en-US" altLang="en-US" sz="1800" b="1" dirty="0"/>
                <a:t>of each component, can we</a:t>
              </a:r>
            </a:p>
            <a:p>
              <a:pPr algn="ctr">
                <a:spcBef>
                  <a:spcPct val="0"/>
                </a:spcBef>
                <a:buFontTx/>
                <a:buNone/>
              </a:pPr>
              <a:r>
                <a:rPr lang="en-US" altLang="en-US" sz="1800" b="1" dirty="0"/>
                <a:t>determine the reliability</a:t>
              </a:r>
            </a:p>
            <a:p>
              <a:pPr algn="ctr">
                <a:spcBef>
                  <a:spcPct val="0"/>
                </a:spcBef>
                <a:buFontTx/>
                <a:buNone/>
              </a:pPr>
              <a:r>
                <a:rPr lang="en-US" altLang="en-US" sz="1800" b="1" dirty="0"/>
                <a:t>of the system?</a:t>
              </a:r>
            </a:p>
          </p:txBody>
        </p:sp>
      </p:grpSp>
      <p:sp>
        <p:nvSpPr>
          <p:cNvPr id="31763" name="Text Box 34"/>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1764" name="Rectangle 35"/>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2" name="TextBox 31"/>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Tree>
    <p:extLst>
      <p:ext uri="{BB962C8B-B14F-4D97-AF65-F5344CB8AC3E}">
        <p14:creationId xmlns:p14="http://schemas.microsoft.com/office/powerpoint/2010/main" val="320433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2"/>
          <p:cNvSpPr>
            <a:spLocks noChangeArrowheads="1"/>
          </p:cNvSpPr>
          <p:nvPr/>
        </p:nvSpPr>
        <p:spPr bwMode="auto">
          <a:xfrm>
            <a:off x="1648524" y="1974512"/>
            <a:ext cx="6553200" cy="1371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2772" name="Text Box 5"/>
          <p:cNvSpPr txBox="1">
            <a:spLocks noChangeArrowheads="1"/>
          </p:cNvSpPr>
          <p:nvPr/>
        </p:nvSpPr>
        <p:spPr bwMode="auto">
          <a:xfrm>
            <a:off x="1524000" y="1143000"/>
            <a:ext cx="6934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b="1" dirty="0" smtClean="0">
                <a:latin typeface="Calibri" panose="020F0502020204030204" pitchFamily="34" charset="0"/>
              </a:rPr>
              <a:t>Series Structure</a:t>
            </a:r>
            <a:endParaRPr lang="en-US" altLang="en-US" b="1" dirty="0">
              <a:latin typeface="Calibri" panose="020F0502020204030204" pitchFamily="34" charset="0"/>
            </a:endParaRPr>
          </a:p>
        </p:txBody>
      </p:sp>
      <p:grpSp>
        <p:nvGrpSpPr>
          <p:cNvPr id="32773" name="Group 20"/>
          <p:cNvGrpSpPr>
            <a:grpSpLocks/>
          </p:cNvGrpSpPr>
          <p:nvPr/>
        </p:nvGrpSpPr>
        <p:grpSpPr bwMode="auto">
          <a:xfrm>
            <a:off x="1905000" y="2590800"/>
            <a:ext cx="5883275" cy="466725"/>
            <a:chOff x="1066" y="1200"/>
            <a:chExt cx="4128" cy="423"/>
          </a:xfrm>
        </p:grpSpPr>
        <p:sp>
          <p:nvSpPr>
            <p:cNvPr id="32781" name="Rectangle 6"/>
            <p:cNvSpPr>
              <a:spLocks noChangeArrowheads="1"/>
            </p:cNvSpPr>
            <p:nvPr/>
          </p:nvSpPr>
          <p:spPr bwMode="auto">
            <a:xfrm>
              <a:off x="1488" y="1200"/>
              <a:ext cx="469"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a:t>1</a:t>
              </a:r>
            </a:p>
          </p:txBody>
        </p:sp>
        <p:sp>
          <p:nvSpPr>
            <p:cNvPr id="32782" name="Rectangle 7"/>
            <p:cNvSpPr>
              <a:spLocks noChangeArrowheads="1"/>
            </p:cNvSpPr>
            <p:nvPr/>
          </p:nvSpPr>
          <p:spPr bwMode="auto">
            <a:xfrm>
              <a:off x="2379" y="1200"/>
              <a:ext cx="470"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a:t>2</a:t>
              </a:r>
            </a:p>
          </p:txBody>
        </p:sp>
        <p:sp>
          <p:nvSpPr>
            <p:cNvPr id="32783" name="Line 8"/>
            <p:cNvSpPr>
              <a:spLocks noChangeShapeType="1"/>
            </p:cNvSpPr>
            <p:nvPr/>
          </p:nvSpPr>
          <p:spPr bwMode="auto">
            <a:xfrm>
              <a:off x="1957" y="1360"/>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4" name="Rectangle 9"/>
            <p:cNvSpPr>
              <a:spLocks noChangeArrowheads="1"/>
            </p:cNvSpPr>
            <p:nvPr/>
          </p:nvSpPr>
          <p:spPr bwMode="auto">
            <a:xfrm>
              <a:off x="4303" y="1200"/>
              <a:ext cx="469"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a:t>N</a:t>
              </a:r>
            </a:p>
          </p:txBody>
        </p:sp>
        <p:sp>
          <p:nvSpPr>
            <p:cNvPr id="32785" name="Line 10"/>
            <p:cNvSpPr>
              <a:spLocks noChangeShapeType="1"/>
            </p:cNvSpPr>
            <p:nvPr/>
          </p:nvSpPr>
          <p:spPr bwMode="auto">
            <a:xfrm>
              <a:off x="3881" y="1360"/>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6" name="Line 11"/>
            <p:cNvSpPr>
              <a:spLocks noChangeShapeType="1"/>
            </p:cNvSpPr>
            <p:nvPr/>
          </p:nvSpPr>
          <p:spPr bwMode="auto">
            <a:xfrm>
              <a:off x="4772" y="1360"/>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7" name="Line 12"/>
            <p:cNvSpPr>
              <a:spLocks noChangeShapeType="1"/>
            </p:cNvSpPr>
            <p:nvPr/>
          </p:nvSpPr>
          <p:spPr bwMode="auto">
            <a:xfrm>
              <a:off x="2849" y="1360"/>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8" name="Line 13"/>
            <p:cNvSpPr>
              <a:spLocks noChangeShapeType="1"/>
            </p:cNvSpPr>
            <p:nvPr/>
          </p:nvSpPr>
          <p:spPr bwMode="auto">
            <a:xfrm>
              <a:off x="1066" y="1373"/>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9" name="Text Box 14"/>
            <p:cNvSpPr txBox="1">
              <a:spLocks noChangeArrowheads="1"/>
            </p:cNvSpPr>
            <p:nvPr/>
          </p:nvSpPr>
          <p:spPr bwMode="auto">
            <a:xfrm>
              <a:off x="3425" y="1263"/>
              <a:ext cx="624" cy="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a:sym typeface="Symbol" pitchFamily="18" charset="2"/>
                </a:rPr>
                <a:t>    </a:t>
              </a:r>
              <a:endParaRPr lang="en-US" altLang="en-US" sz="2000"/>
            </a:p>
          </p:txBody>
        </p:sp>
      </p:grpSp>
      <p:sp>
        <p:nvSpPr>
          <p:cNvPr id="32774" name="Text Box 15"/>
          <p:cNvSpPr txBox="1">
            <a:spLocks noChangeArrowheads="1"/>
          </p:cNvSpPr>
          <p:nvPr/>
        </p:nvSpPr>
        <p:spPr bwMode="auto">
          <a:xfrm>
            <a:off x="1648524" y="3417888"/>
            <a:ext cx="65810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a:t>If each reliability is independent (e.g., no </a:t>
            </a:r>
            <a:r>
              <a:rPr lang="en-US" altLang="en-US" sz="2400" b="1" dirty="0" smtClean="0"/>
              <a:t>common-cause failure), </a:t>
            </a:r>
            <a:r>
              <a:rPr lang="en-US" altLang="en-US" sz="2400" b="1" dirty="0"/>
              <a:t>what is the reliability of a series structure which requires all to function?</a:t>
            </a:r>
          </a:p>
        </p:txBody>
      </p:sp>
      <p:graphicFrame>
        <p:nvGraphicFramePr>
          <p:cNvPr id="32775" name="Object 16"/>
          <p:cNvGraphicFramePr>
            <a:graphicFrameLocks noChangeAspect="1"/>
          </p:cNvGraphicFramePr>
          <p:nvPr>
            <p:extLst>
              <p:ext uri="{D42A27DB-BD31-4B8C-83A1-F6EECF244321}">
                <p14:modId xmlns:p14="http://schemas.microsoft.com/office/powerpoint/2010/main" val="172266444"/>
              </p:ext>
            </p:extLst>
          </p:nvPr>
        </p:nvGraphicFramePr>
        <p:xfrm>
          <a:off x="2356823" y="4800600"/>
          <a:ext cx="4495800" cy="965200"/>
        </p:xfrm>
        <a:graphic>
          <a:graphicData uri="http://schemas.openxmlformats.org/presentationml/2006/ole">
            <mc:AlternateContent xmlns:mc="http://schemas.openxmlformats.org/markup-compatibility/2006">
              <mc:Choice xmlns:v="urn:schemas-microsoft-com:vml" Requires="v">
                <p:oleObj spid="_x0000_s113731" name="Equation" r:id="rId4" imgW="1586811" imgH="342751" progId="Equation.3">
                  <p:embed/>
                </p:oleObj>
              </mc:Choice>
              <mc:Fallback>
                <p:oleObj name="Equation" r:id="rId4" imgW="1586811" imgH="34275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6823" y="4800600"/>
                        <a:ext cx="44958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6" name="Text Box 17"/>
          <p:cNvSpPr txBox="1">
            <a:spLocks noChangeArrowheads="1"/>
          </p:cNvSpPr>
          <p:nvPr/>
        </p:nvSpPr>
        <p:spPr bwMode="auto">
          <a:xfrm>
            <a:off x="1676400" y="6172200"/>
            <a:ext cx="6553200"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a:t>What are “common-cause” failures?</a:t>
            </a:r>
          </a:p>
        </p:txBody>
      </p:sp>
      <p:sp>
        <p:nvSpPr>
          <p:cNvPr id="32777" name="Text Box 21"/>
          <p:cNvSpPr txBox="1">
            <a:spLocks noChangeArrowheads="1"/>
          </p:cNvSpPr>
          <p:nvPr/>
        </p:nvSpPr>
        <p:spPr bwMode="auto">
          <a:xfrm>
            <a:off x="2057400" y="20574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800" b="1"/>
              <a:t>System functions only when all components function.</a:t>
            </a:r>
          </a:p>
        </p:txBody>
      </p:sp>
      <p:sp>
        <p:nvSpPr>
          <p:cNvPr id="32779" name="Text Box 24"/>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2780" name="Rectangle 25"/>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2" name="TextBox 21"/>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Tree>
    <p:extLst>
      <p:ext uri="{BB962C8B-B14F-4D97-AF65-F5344CB8AC3E}">
        <p14:creationId xmlns:p14="http://schemas.microsoft.com/office/powerpoint/2010/main" val="288960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fade">
                                      <p:cBhvr>
                                        <p:cTn id="7" dur="1000"/>
                                        <p:tgtEl>
                                          <p:spTgt spid="32775"/>
                                        </p:tgtEl>
                                      </p:cBhvr>
                                    </p:animEffect>
                                    <p:anim calcmode="lin" valueType="num">
                                      <p:cBhvr>
                                        <p:cTn id="8" dur="1000" fill="hold"/>
                                        <p:tgtEl>
                                          <p:spTgt spid="32775"/>
                                        </p:tgtEl>
                                        <p:attrNameLst>
                                          <p:attrName>ppt_x</p:attrName>
                                        </p:attrNameLst>
                                      </p:cBhvr>
                                      <p:tavLst>
                                        <p:tav tm="0">
                                          <p:val>
                                            <p:strVal val="#ppt_x"/>
                                          </p:val>
                                        </p:tav>
                                        <p:tav tm="100000">
                                          <p:val>
                                            <p:strVal val="#ppt_x"/>
                                          </p:val>
                                        </p:tav>
                                      </p:tavLst>
                                    </p:anim>
                                    <p:anim calcmode="lin" valueType="num">
                                      <p:cBhvr>
                                        <p:cTn id="9" dur="1000" fill="hold"/>
                                        <p:tgtEl>
                                          <p:spTgt spid="327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6"/>
                                        </p:tgtEl>
                                        <p:attrNameLst>
                                          <p:attrName>style.visibility</p:attrName>
                                        </p:attrNameLst>
                                      </p:cBhvr>
                                      <p:to>
                                        <p:strVal val="visible"/>
                                      </p:to>
                                    </p:set>
                                    <p:animEffect transition="in" filter="fade">
                                      <p:cBhvr>
                                        <p:cTn id="14" dur="1000"/>
                                        <p:tgtEl>
                                          <p:spTgt spid="32776"/>
                                        </p:tgtEl>
                                      </p:cBhvr>
                                    </p:animEffect>
                                    <p:anim calcmode="lin" valueType="num">
                                      <p:cBhvr>
                                        <p:cTn id="15" dur="1000" fill="hold"/>
                                        <p:tgtEl>
                                          <p:spTgt spid="32776"/>
                                        </p:tgtEl>
                                        <p:attrNameLst>
                                          <p:attrName>ppt_x</p:attrName>
                                        </p:attrNameLst>
                                      </p:cBhvr>
                                      <p:tavLst>
                                        <p:tav tm="0">
                                          <p:val>
                                            <p:strVal val="#ppt_x"/>
                                          </p:val>
                                        </p:tav>
                                        <p:tav tm="100000">
                                          <p:val>
                                            <p:strVal val="#ppt_x"/>
                                          </p:val>
                                        </p:tav>
                                      </p:tavLst>
                                    </p:anim>
                                    <p:anim calcmode="lin" valueType="num">
                                      <p:cBhvr>
                                        <p:cTn id="16" dur="1000" fill="hold"/>
                                        <p:tgtEl>
                                          <p:spTgt spid="327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524000" y="1143000"/>
            <a:ext cx="6934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b="1" dirty="0" smtClean="0">
                <a:latin typeface="Calibri" panose="020F0502020204030204" pitchFamily="34" charset="0"/>
              </a:rPr>
              <a:t>Series Structure</a:t>
            </a:r>
            <a:endParaRPr lang="en-US" altLang="en-US" b="1" dirty="0">
              <a:latin typeface="Calibri" panose="020F0502020204030204" pitchFamily="34" charset="0"/>
            </a:endParaRPr>
          </a:p>
        </p:txBody>
      </p:sp>
      <p:sp>
        <p:nvSpPr>
          <p:cNvPr id="18" name="Text Box 24"/>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19" name="Rectangle 25"/>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pic>
        <p:nvPicPr>
          <p:cNvPr id="21" name="Pictur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449" y="2133600"/>
            <a:ext cx="6324600" cy="4373336"/>
          </a:xfrm>
          <a:prstGeom prst="rect">
            <a:avLst/>
          </a:prstGeom>
          <a:noFill/>
        </p:spPr>
      </p:pic>
      <p:sp>
        <p:nvSpPr>
          <p:cNvPr id="24" name="TextBox 23"/>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Tree>
    <p:extLst>
      <p:ext uri="{BB962C8B-B14F-4D97-AF65-F5344CB8AC3E}">
        <p14:creationId xmlns:p14="http://schemas.microsoft.com/office/powerpoint/2010/main" val="4293067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1667329" y="3484791"/>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a:solidFill>
                  <a:schemeClr val="accent2"/>
                </a:solidFill>
              </a:rPr>
              <a:t>Structure:  </a:t>
            </a:r>
            <a:r>
              <a:rPr lang="en-US" altLang="en-US" sz="2400" b="1" dirty="0"/>
              <a:t>Simple </a:t>
            </a:r>
            <a:r>
              <a:rPr lang="en-US" altLang="en-US" sz="2400" b="1" u="sng" dirty="0"/>
              <a:t>series</a:t>
            </a:r>
            <a:r>
              <a:rPr lang="en-US" altLang="en-US" sz="2400" b="1" dirty="0"/>
              <a:t> structure.</a:t>
            </a:r>
          </a:p>
        </p:txBody>
      </p:sp>
      <p:sp>
        <p:nvSpPr>
          <p:cNvPr id="33796" name="Rectangle 4"/>
          <p:cNvSpPr>
            <a:spLocks noChangeArrowheads="1"/>
          </p:cNvSpPr>
          <p:nvPr/>
        </p:nvSpPr>
        <p:spPr bwMode="auto">
          <a:xfrm>
            <a:off x="2563587" y="4351114"/>
            <a:ext cx="744538"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a:t>1</a:t>
            </a:r>
          </a:p>
        </p:txBody>
      </p:sp>
      <p:sp>
        <p:nvSpPr>
          <p:cNvPr id="33797" name="Rectangle 5"/>
          <p:cNvSpPr>
            <a:spLocks noChangeArrowheads="1"/>
          </p:cNvSpPr>
          <p:nvPr/>
        </p:nvSpPr>
        <p:spPr bwMode="auto">
          <a:xfrm>
            <a:off x="3978050" y="4351114"/>
            <a:ext cx="746125"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a:t>2</a:t>
            </a:r>
          </a:p>
        </p:txBody>
      </p:sp>
      <p:sp>
        <p:nvSpPr>
          <p:cNvPr id="33798" name="Line 6"/>
          <p:cNvSpPr>
            <a:spLocks noChangeShapeType="1"/>
          </p:cNvSpPr>
          <p:nvPr/>
        </p:nvSpPr>
        <p:spPr bwMode="auto">
          <a:xfrm>
            <a:off x="3308125" y="4605114"/>
            <a:ext cx="669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 name="Rectangle 7"/>
          <p:cNvSpPr>
            <a:spLocks noChangeArrowheads="1"/>
          </p:cNvSpPr>
          <p:nvPr/>
        </p:nvSpPr>
        <p:spPr bwMode="auto">
          <a:xfrm>
            <a:off x="7032400" y="4351114"/>
            <a:ext cx="744537"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a:t>N</a:t>
            </a:r>
          </a:p>
        </p:txBody>
      </p:sp>
      <p:sp>
        <p:nvSpPr>
          <p:cNvPr id="33800" name="Line 8"/>
          <p:cNvSpPr>
            <a:spLocks noChangeShapeType="1"/>
          </p:cNvSpPr>
          <p:nvPr/>
        </p:nvSpPr>
        <p:spPr bwMode="auto">
          <a:xfrm>
            <a:off x="6362475" y="4605114"/>
            <a:ext cx="669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1" name="Line 9"/>
          <p:cNvSpPr>
            <a:spLocks noChangeShapeType="1"/>
          </p:cNvSpPr>
          <p:nvPr/>
        </p:nvSpPr>
        <p:spPr bwMode="auto">
          <a:xfrm>
            <a:off x="7776937" y="4605114"/>
            <a:ext cx="669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2" name="Line 10"/>
          <p:cNvSpPr>
            <a:spLocks noChangeShapeType="1"/>
          </p:cNvSpPr>
          <p:nvPr/>
        </p:nvSpPr>
        <p:spPr bwMode="auto">
          <a:xfrm>
            <a:off x="4724175" y="4605114"/>
            <a:ext cx="669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 name="Line 11"/>
          <p:cNvSpPr>
            <a:spLocks noChangeShapeType="1"/>
          </p:cNvSpPr>
          <p:nvPr/>
        </p:nvSpPr>
        <p:spPr bwMode="auto">
          <a:xfrm>
            <a:off x="1893662" y="4625752"/>
            <a:ext cx="669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 name="Text Box 12"/>
          <p:cNvSpPr txBox="1">
            <a:spLocks noChangeArrowheads="1"/>
          </p:cNvSpPr>
          <p:nvPr/>
        </p:nvSpPr>
        <p:spPr bwMode="auto">
          <a:xfrm>
            <a:off x="5638575" y="4452714"/>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a:sym typeface="Symbol" pitchFamily="18" charset="2"/>
              </a:rPr>
              <a:t>    </a:t>
            </a:r>
            <a:endParaRPr lang="en-US" altLang="en-US" sz="2400"/>
          </a:p>
        </p:txBody>
      </p:sp>
      <p:graphicFrame>
        <p:nvGraphicFramePr>
          <p:cNvPr id="33805" name="Object 14"/>
          <p:cNvGraphicFramePr>
            <a:graphicFrameLocks noChangeAspect="1"/>
          </p:cNvGraphicFramePr>
          <p:nvPr>
            <p:extLst>
              <p:ext uri="{D42A27DB-BD31-4B8C-83A1-F6EECF244321}">
                <p14:modId xmlns:p14="http://schemas.microsoft.com/office/powerpoint/2010/main" val="3327737236"/>
              </p:ext>
            </p:extLst>
          </p:nvPr>
        </p:nvGraphicFramePr>
        <p:xfrm>
          <a:off x="2715987" y="5189314"/>
          <a:ext cx="4495800" cy="965200"/>
        </p:xfrm>
        <a:graphic>
          <a:graphicData uri="http://schemas.openxmlformats.org/presentationml/2006/ole">
            <mc:AlternateContent xmlns:mc="http://schemas.openxmlformats.org/markup-compatibility/2006">
              <mc:Choice xmlns:v="urn:schemas-microsoft-com:vml" Requires="v">
                <p:oleObj spid="_x0000_s114757" name="Equation" r:id="rId4" imgW="1586811" imgH="342751" progId="Equation.3">
                  <p:embed/>
                </p:oleObj>
              </mc:Choice>
              <mc:Fallback>
                <p:oleObj name="Equation" r:id="rId4" imgW="1586811" imgH="34275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5987" y="5189314"/>
                        <a:ext cx="44958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6" name="Text Box 15"/>
          <p:cNvSpPr txBox="1">
            <a:spLocks noChangeArrowheads="1"/>
          </p:cNvSpPr>
          <p:nvPr/>
        </p:nvSpPr>
        <p:spPr bwMode="auto">
          <a:xfrm>
            <a:off x="1638300" y="2227944"/>
            <a:ext cx="6553200" cy="8318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smtClean="0"/>
              <a:t>Give </a:t>
            </a:r>
            <a:r>
              <a:rPr lang="en-US" altLang="en-US" sz="2400" b="1" dirty="0"/>
              <a:t>some examples of series </a:t>
            </a:r>
            <a:r>
              <a:rPr lang="en-US" altLang="en-US" sz="2400" b="1" dirty="0" smtClean="0"/>
              <a:t>equipment structures in </a:t>
            </a:r>
            <a:r>
              <a:rPr lang="en-US" altLang="en-US" sz="2400" b="1" dirty="0"/>
              <a:t>process plants.</a:t>
            </a:r>
          </a:p>
        </p:txBody>
      </p:sp>
      <p:sp>
        <p:nvSpPr>
          <p:cNvPr id="33808" name="Text Box 1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3809" name="Rectangle 20"/>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8" name="TextBox 17"/>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 name="TextBox 1"/>
          <p:cNvSpPr txBox="1"/>
          <p:nvPr/>
        </p:nvSpPr>
        <p:spPr>
          <a:xfrm>
            <a:off x="2743200" y="1219200"/>
            <a:ext cx="4661468" cy="523220"/>
          </a:xfrm>
          <a:prstGeom prst="rect">
            <a:avLst/>
          </a:prstGeom>
          <a:solidFill>
            <a:schemeClr val="bg1">
              <a:lumMod val="95000"/>
            </a:schemeClr>
          </a:solidFill>
          <a:ln>
            <a:solidFill>
              <a:srgbClr val="FF0000"/>
            </a:solidFill>
          </a:ln>
        </p:spPr>
        <p:txBody>
          <a:bodyPr wrap="square" rtlCol="0">
            <a:spAutoFit/>
          </a:bodyPr>
          <a:lstStyle/>
          <a:p>
            <a:pPr algn="ctr"/>
            <a:r>
              <a:rPr lang="en-US" sz="2800" b="1" dirty="0" smtClean="0">
                <a:latin typeface="Calibri" panose="020F0502020204030204" pitchFamily="34" charset="0"/>
              </a:rPr>
              <a:t>Class Exercise 2 </a:t>
            </a:r>
            <a:endParaRPr lang="en-US" sz="2800" b="1" dirty="0">
              <a:latin typeface="Calibri" panose="020F0502020204030204" pitchFamily="34" charset="0"/>
            </a:endParaRPr>
          </a:p>
        </p:txBody>
      </p:sp>
    </p:spTree>
    <p:extLst>
      <p:ext uri="{BB962C8B-B14F-4D97-AF65-F5344CB8AC3E}">
        <p14:creationId xmlns:p14="http://schemas.microsoft.com/office/powerpoint/2010/main" val="969342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1027"/>
          <p:cNvSpPr txBox="1">
            <a:spLocks noChangeArrowheads="1"/>
          </p:cNvSpPr>
          <p:nvPr/>
        </p:nvSpPr>
        <p:spPr bwMode="auto">
          <a:xfrm>
            <a:off x="1606834" y="2003652"/>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smtClean="0">
                <a:solidFill>
                  <a:schemeClr val="accent2"/>
                </a:solidFill>
              </a:rPr>
              <a:t>Series Structure: </a:t>
            </a:r>
            <a:r>
              <a:rPr lang="en-US" altLang="en-US" sz="2400" b="1" dirty="0" smtClean="0"/>
              <a:t>Equipment in a “process chain”</a:t>
            </a:r>
            <a:endParaRPr lang="en-US" altLang="en-US" sz="2400" b="1" dirty="0"/>
          </a:p>
        </p:txBody>
      </p:sp>
      <p:graphicFrame>
        <p:nvGraphicFramePr>
          <p:cNvPr id="34820" name="Object 1030"/>
          <p:cNvGraphicFramePr>
            <a:graphicFrameLocks noChangeAspect="1"/>
          </p:cNvGraphicFramePr>
          <p:nvPr>
            <p:extLst>
              <p:ext uri="{D42A27DB-BD31-4B8C-83A1-F6EECF244321}">
                <p14:modId xmlns:p14="http://schemas.microsoft.com/office/powerpoint/2010/main" val="2169664868"/>
              </p:ext>
            </p:extLst>
          </p:nvPr>
        </p:nvGraphicFramePr>
        <p:xfrm>
          <a:off x="1571171" y="2377169"/>
          <a:ext cx="7391400" cy="3706813"/>
        </p:xfrm>
        <a:graphic>
          <a:graphicData uri="http://schemas.openxmlformats.org/presentationml/2006/ole">
            <mc:AlternateContent xmlns:mc="http://schemas.openxmlformats.org/markup-compatibility/2006">
              <mc:Choice xmlns:v="urn:schemas-microsoft-com:vml" Requires="v">
                <p:oleObj spid="_x0000_s115779" name="Visio" r:id="rId4" imgW="5214600" imgH="2616300" progId="Visio.Drawing.6">
                  <p:embed/>
                </p:oleObj>
              </mc:Choice>
              <mc:Fallback>
                <p:oleObj name="Visio" r:id="rId4" imgW="5214600" imgH="261630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171" y="2377169"/>
                        <a:ext cx="7391400" cy="370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Text Box 1031"/>
          <p:cNvSpPr txBox="1">
            <a:spLocks noChangeArrowheads="1"/>
          </p:cNvSpPr>
          <p:nvPr/>
        </p:nvSpPr>
        <p:spPr bwMode="auto">
          <a:xfrm>
            <a:off x="1418771" y="6188075"/>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a:t>What equipment has to function well for the process to be operable?</a:t>
            </a:r>
          </a:p>
        </p:txBody>
      </p:sp>
      <p:sp>
        <p:nvSpPr>
          <p:cNvPr id="34823" name="Text Box 1033"/>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4824" name="Rectangle 1034"/>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9" name="TextBox 8"/>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10" name="TextBox 9"/>
          <p:cNvSpPr txBox="1"/>
          <p:nvPr/>
        </p:nvSpPr>
        <p:spPr>
          <a:xfrm>
            <a:off x="2743200" y="1219200"/>
            <a:ext cx="4661468" cy="523220"/>
          </a:xfrm>
          <a:prstGeom prst="rect">
            <a:avLst/>
          </a:prstGeom>
          <a:solidFill>
            <a:schemeClr val="bg1">
              <a:lumMod val="95000"/>
            </a:schemeClr>
          </a:solidFill>
          <a:ln>
            <a:solidFill>
              <a:srgbClr val="FF0000"/>
            </a:solidFill>
          </a:ln>
        </p:spPr>
        <p:txBody>
          <a:bodyPr wrap="square" rtlCol="0">
            <a:spAutoFit/>
          </a:bodyPr>
          <a:lstStyle/>
          <a:p>
            <a:pPr algn="ctr"/>
            <a:r>
              <a:rPr lang="en-US" sz="2800" b="1" dirty="0" smtClean="0">
                <a:latin typeface="Calibri" panose="020F0502020204030204" pitchFamily="34" charset="0"/>
              </a:rPr>
              <a:t>Class Exercise – Solution 1 </a:t>
            </a:r>
            <a:endParaRPr lang="en-US" sz="2800" b="1" dirty="0">
              <a:latin typeface="Calibri" panose="020F0502020204030204" pitchFamily="34" charset="0"/>
            </a:endParaRPr>
          </a:p>
        </p:txBody>
      </p:sp>
    </p:spTree>
    <p:extLst>
      <p:ext uri="{BB962C8B-B14F-4D97-AF65-F5344CB8AC3E}">
        <p14:creationId xmlns:p14="http://schemas.microsoft.com/office/powerpoint/2010/main" val="255987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1027"/>
          <p:cNvSpPr txBox="1">
            <a:spLocks noChangeArrowheads="1"/>
          </p:cNvSpPr>
          <p:nvPr/>
        </p:nvSpPr>
        <p:spPr bwMode="auto">
          <a:xfrm>
            <a:off x="1660126" y="2014538"/>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smtClean="0">
                <a:solidFill>
                  <a:schemeClr val="accent2"/>
                </a:solidFill>
              </a:rPr>
              <a:t>Series Structure: </a:t>
            </a:r>
            <a:r>
              <a:rPr lang="en-US" altLang="en-US" sz="2400" b="1" dirty="0" smtClean="0"/>
              <a:t>All elements in a control loop</a:t>
            </a:r>
            <a:endParaRPr lang="en-US" altLang="en-US" sz="2400" b="1" dirty="0"/>
          </a:p>
        </p:txBody>
      </p:sp>
      <p:grpSp>
        <p:nvGrpSpPr>
          <p:cNvPr id="35844" name="Group 1677"/>
          <p:cNvGrpSpPr>
            <a:grpSpLocks/>
          </p:cNvGrpSpPr>
          <p:nvPr/>
        </p:nvGrpSpPr>
        <p:grpSpPr bwMode="auto">
          <a:xfrm>
            <a:off x="2009376" y="2845893"/>
            <a:ext cx="6584950" cy="3906044"/>
            <a:chOff x="1200" y="1056"/>
            <a:chExt cx="4340" cy="3003"/>
          </a:xfrm>
        </p:grpSpPr>
        <p:graphicFrame>
          <p:nvGraphicFramePr>
            <p:cNvPr id="35848" name="Object 1623"/>
            <p:cNvGraphicFramePr>
              <a:graphicFrameLocks noChangeAspect="1"/>
            </p:cNvGraphicFramePr>
            <p:nvPr/>
          </p:nvGraphicFramePr>
          <p:xfrm>
            <a:off x="1786" y="1599"/>
            <a:ext cx="525" cy="1088"/>
          </p:xfrm>
          <a:graphic>
            <a:graphicData uri="http://schemas.openxmlformats.org/presentationml/2006/ole">
              <mc:AlternateContent xmlns:mc="http://schemas.openxmlformats.org/markup-compatibility/2006">
                <mc:Choice xmlns:v="urn:schemas-microsoft-com:vml" Requires="v">
                  <p:oleObj spid="_x0000_s116868" name="Visio" r:id="rId4" imgW="1461044" imgH="3056790" progId="Visio.Drawing.6">
                    <p:embed/>
                  </p:oleObj>
                </mc:Choice>
                <mc:Fallback>
                  <p:oleObj name="Visio" r:id="rId4" imgW="1461044" imgH="305679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 y="1599"/>
                          <a:ext cx="525" cy="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5849" name="Group 1624"/>
            <p:cNvGrpSpPr>
              <a:grpSpLocks/>
            </p:cNvGrpSpPr>
            <p:nvPr/>
          </p:nvGrpSpPr>
          <p:grpSpPr bwMode="auto">
            <a:xfrm rot="5400000">
              <a:off x="2132" y="3015"/>
              <a:ext cx="227" cy="156"/>
              <a:chOff x="874" y="2746"/>
              <a:chExt cx="432" cy="324"/>
            </a:xfrm>
          </p:grpSpPr>
          <p:sp>
            <p:nvSpPr>
              <p:cNvPr id="35897" name="Freeform 1625"/>
              <p:cNvSpPr>
                <a:spLocks noEditPoints="1"/>
              </p:cNvSpPr>
              <p:nvPr/>
            </p:nvSpPr>
            <p:spPr bwMode="auto">
              <a:xfrm>
                <a:off x="874" y="2746"/>
                <a:ext cx="432" cy="324"/>
              </a:xfrm>
              <a:custGeom>
                <a:avLst/>
                <a:gdLst>
                  <a:gd name="T0" fmla="*/ 0 w 1295"/>
                  <a:gd name="T1" fmla="*/ 0 h 971"/>
                  <a:gd name="T2" fmla="*/ 0 w 1295"/>
                  <a:gd name="T3" fmla="*/ 0 h 971"/>
                  <a:gd name="T4" fmla="*/ 1 w 1295"/>
                  <a:gd name="T5" fmla="*/ 0 h 971"/>
                  <a:gd name="T6" fmla="*/ 1 w 1295"/>
                  <a:gd name="T7" fmla="*/ 0 h 971"/>
                  <a:gd name="T8" fmla="*/ 0 w 1295"/>
                  <a:gd name="T9" fmla="*/ 0 h 971"/>
                  <a:gd name="T10" fmla="*/ 0 w 1295"/>
                  <a:gd name="T11" fmla="*/ 0 h 971"/>
                  <a:gd name="T12" fmla="*/ 0 w 1295"/>
                  <a:gd name="T13" fmla="*/ 0 h 971"/>
                  <a:gd name="T14" fmla="*/ 0 w 1295"/>
                  <a:gd name="T15" fmla="*/ 0 h 971"/>
                  <a:gd name="T16" fmla="*/ 0 w 1295"/>
                  <a:gd name="T17" fmla="*/ 0 h 971"/>
                  <a:gd name="T18" fmla="*/ 0 w 1295"/>
                  <a:gd name="T19" fmla="*/ 0 h 971"/>
                  <a:gd name="T20" fmla="*/ 0 w 1295"/>
                  <a:gd name="T21" fmla="*/ 0 h 971"/>
                  <a:gd name="T22" fmla="*/ 0 w 1295"/>
                  <a:gd name="T23" fmla="*/ 0 h 971"/>
                  <a:gd name="T24" fmla="*/ 0 w 1295"/>
                  <a:gd name="T25" fmla="*/ 0 h 971"/>
                  <a:gd name="T26" fmla="*/ 0 w 1295"/>
                  <a:gd name="T27" fmla="*/ 0 h 971"/>
                  <a:gd name="T28" fmla="*/ 0 w 1295"/>
                  <a:gd name="T29" fmla="*/ 0 h 971"/>
                  <a:gd name="T30" fmla="*/ 0 w 1295"/>
                  <a:gd name="T31" fmla="*/ 0 h 971"/>
                  <a:gd name="T32" fmla="*/ 0 w 1295"/>
                  <a:gd name="T33" fmla="*/ 0 h 971"/>
                  <a:gd name="T34" fmla="*/ 0 w 1295"/>
                  <a:gd name="T35" fmla="*/ 0 h 971"/>
                  <a:gd name="T36" fmla="*/ 0 w 1295"/>
                  <a:gd name="T37" fmla="*/ 0 h 971"/>
                  <a:gd name="T38" fmla="*/ 0 w 1295"/>
                  <a:gd name="T39" fmla="*/ 0 h 971"/>
                  <a:gd name="T40" fmla="*/ 0 w 1295"/>
                  <a:gd name="T41" fmla="*/ 0 h 971"/>
                  <a:gd name="T42" fmla="*/ 0 w 1295"/>
                  <a:gd name="T43" fmla="*/ 0 h 971"/>
                  <a:gd name="T44" fmla="*/ 0 w 1295"/>
                  <a:gd name="T45" fmla="*/ 0 h 971"/>
                  <a:gd name="T46" fmla="*/ 0 w 1295"/>
                  <a:gd name="T47" fmla="*/ 0 h 971"/>
                  <a:gd name="T48" fmla="*/ 0 w 1295"/>
                  <a:gd name="T49" fmla="*/ 0 h 971"/>
                  <a:gd name="T50" fmla="*/ 0 w 1295"/>
                  <a:gd name="T51" fmla="*/ 0 h 971"/>
                  <a:gd name="T52" fmla="*/ 0 w 1295"/>
                  <a:gd name="T53" fmla="*/ 0 h 971"/>
                  <a:gd name="T54" fmla="*/ 0 w 1295"/>
                  <a:gd name="T55" fmla="*/ 0 h 971"/>
                  <a:gd name="T56" fmla="*/ 0 w 1295"/>
                  <a:gd name="T57" fmla="*/ 0 h 971"/>
                  <a:gd name="T58" fmla="*/ 0 w 1295"/>
                  <a:gd name="T59" fmla="*/ 0 h 971"/>
                  <a:gd name="T60" fmla="*/ 0 w 1295"/>
                  <a:gd name="T61" fmla="*/ 0 h 971"/>
                  <a:gd name="T62" fmla="*/ 0 w 1295"/>
                  <a:gd name="T63" fmla="*/ 0 h 971"/>
                  <a:gd name="T64" fmla="*/ 0 w 1295"/>
                  <a:gd name="T65" fmla="*/ 0 h 971"/>
                  <a:gd name="T66" fmla="*/ 0 w 1295"/>
                  <a:gd name="T67" fmla="*/ 0 h 971"/>
                  <a:gd name="T68" fmla="*/ 0 w 1295"/>
                  <a:gd name="T69" fmla="*/ 0 h 971"/>
                  <a:gd name="T70" fmla="*/ 0 w 1295"/>
                  <a:gd name="T71" fmla="*/ 0 h 971"/>
                  <a:gd name="T72" fmla="*/ 0 w 1295"/>
                  <a:gd name="T73" fmla="*/ 0 h 971"/>
                  <a:gd name="T74" fmla="*/ 0 w 1295"/>
                  <a:gd name="T75" fmla="*/ 0 h 971"/>
                  <a:gd name="T76" fmla="*/ 0 w 1295"/>
                  <a:gd name="T77" fmla="*/ 0 h 971"/>
                  <a:gd name="T78" fmla="*/ 0 w 1295"/>
                  <a:gd name="T79" fmla="*/ 0 h 971"/>
                  <a:gd name="T80" fmla="*/ 0 w 1295"/>
                  <a:gd name="T81" fmla="*/ 0 h 971"/>
                  <a:gd name="T82" fmla="*/ 0 w 1295"/>
                  <a:gd name="T83" fmla="*/ 0 h 971"/>
                  <a:gd name="T84" fmla="*/ 0 w 1295"/>
                  <a:gd name="T85" fmla="*/ 0 h 971"/>
                  <a:gd name="T86" fmla="*/ 0 w 1295"/>
                  <a:gd name="T87" fmla="*/ 0 h 971"/>
                  <a:gd name="T88" fmla="*/ 0 w 1295"/>
                  <a:gd name="T89" fmla="*/ 0 h 971"/>
                  <a:gd name="T90" fmla="*/ 0 w 1295"/>
                  <a:gd name="T91" fmla="*/ 0 h 971"/>
                  <a:gd name="T92" fmla="*/ 0 w 1295"/>
                  <a:gd name="T93" fmla="*/ 0 h 971"/>
                  <a:gd name="T94" fmla="*/ 0 w 1295"/>
                  <a:gd name="T95" fmla="*/ 0 h 971"/>
                  <a:gd name="T96" fmla="*/ 0 w 1295"/>
                  <a:gd name="T97" fmla="*/ 0 h 971"/>
                  <a:gd name="T98" fmla="*/ 0 w 1295"/>
                  <a:gd name="T99" fmla="*/ 0 h 971"/>
                  <a:gd name="T100" fmla="*/ 0 w 1295"/>
                  <a:gd name="T101" fmla="*/ 0 h 971"/>
                  <a:gd name="T102" fmla="*/ 0 w 1295"/>
                  <a:gd name="T103" fmla="*/ 0 h 971"/>
                  <a:gd name="T104" fmla="*/ 0 w 1295"/>
                  <a:gd name="T105" fmla="*/ 0 h 971"/>
                  <a:gd name="T106" fmla="*/ 0 w 1295"/>
                  <a:gd name="T107" fmla="*/ 0 h 971"/>
                  <a:gd name="T108" fmla="*/ 0 w 1295"/>
                  <a:gd name="T109" fmla="*/ 0 h 971"/>
                  <a:gd name="T110" fmla="*/ 0 w 1295"/>
                  <a:gd name="T111" fmla="*/ 0 h 971"/>
                  <a:gd name="T112" fmla="*/ 0 w 1295"/>
                  <a:gd name="T113" fmla="*/ 0 h 9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95" h="971">
                    <a:moveTo>
                      <a:pt x="0" y="971"/>
                    </a:moveTo>
                    <a:lnTo>
                      <a:pt x="0" y="324"/>
                    </a:lnTo>
                    <a:lnTo>
                      <a:pt x="1295" y="971"/>
                    </a:lnTo>
                    <a:lnTo>
                      <a:pt x="1295" y="324"/>
                    </a:lnTo>
                    <a:lnTo>
                      <a:pt x="0" y="971"/>
                    </a:lnTo>
                    <a:close/>
                    <a:moveTo>
                      <a:pt x="388" y="162"/>
                    </a:moveTo>
                    <a:lnTo>
                      <a:pt x="907" y="162"/>
                    </a:lnTo>
                    <a:lnTo>
                      <a:pt x="900" y="149"/>
                    </a:lnTo>
                    <a:lnTo>
                      <a:pt x="892" y="135"/>
                    </a:lnTo>
                    <a:lnTo>
                      <a:pt x="884" y="123"/>
                    </a:lnTo>
                    <a:lnTo>
                      <a:pt x="876" y="113"/>
                    </a:lnTo>
                    <a:lnTo>
                      <a:pt x="866" y="101"/>
                    </a:lnTo>
                    <a:lnTo>
                      <a:pt x="857" y="91"/>
                    </a:lnTo>
                    <a:lnTo>
                      <a:pt x="847" y="80"/>
                    </a:lnTo>
                    <a:lnTo>
                      <a:pt x="837" y="71"/>
                    </a:lnTo>
                    <a:lnTo>
                      <a:pt x="826" y="61"/>
                    </a:lnTo>
                    <a:lnTo>
                      <a:pt x="815" y="53"/>
                    </a:lnTo>
                    <a:lnTo>
                      <a:pt x="803" y="45"/>
                    </a:lnTo>
                    <a:lnTo>
                      <a:pt x="792" y="39"/>
                    </a:lnTo>
                    <a:lnTo>
                      <a:pt x="780" y="32"/>
                    </a:lnTo>
                    <a:lnTo>
                      <a:pt x="767" y="27"/>
                    </a:lnTo>
                    <a:lnTo>
                      <a:pt x="754" y="21"/>
                    </a:lnTo>
                    <a:lnTo>
                      <a:pt x="741" y="16"/>
                    </a:lnTo>
                    <a:lnTo>
                      <a:pt x="729" y="12"/>
                    </a:lnTo>
                    <a:lnTo>
                      <a:pt x="715" y="8"/>
                    </a:lnTo>
                    <a:lnTo>
                      <a:pt x="702" y="5"/>
                    </a:lnTo>
                    <a:lnTo>
                      <a:pt x="687" y="2"/>
                    </a:lnTo>
                    <a:lnTo>
                      <a:pt x="674" y="1"/>
                    </a:lnTo>
                    <a:lnTo>
                      <a:pt x="660" y="0"/>
                    </a:lnTo>
                    <a:lnTo>
                      <a:pt x="647" y="0"/>
                    </a:lnTo>
                    <a:lnTo>
                      <a:pt x="632" y="1"/>
                    </a:lnTo>
                    <a:lnTo>
                      <a:pt x="618" y="1"/>
                    </a:lnTo>
                    <a:lnTo>
                      <a:pt x="604" y="4"/>
                    </a:lnTo>
                    <a:lnTo>
                      <a:pt x="590" y="6"/>
                    </a:lnTo>
                    <a:lnTo>
                      <a:pt x="577" y="9"/>
                    </a:lnTo>
                    <a:lnTo>
                      <a:pt x="562" y="13"/>
                    </a:lnTo>
                    <a:lnTo>
                      <a:pt x="548" y="17"/>
                    </a:lnTo>
                    <a:lnTo>
                      <a:pt x="535" y="22"/>
                    </a:lnTo>
                    <a:lnTo>
                      <a:pt x="521" y="29"/>
                    </a:lnTo>
                    <a:lnTo>
                      <a:pt x="511" y="35"/>
                    </a:lnTo>
                    <a:lnTo>
                      <a:pt x="500" y="40"/>
                    </a:lnTo>
                    <a:lnTo>
                      <a:pt x="490" y="47"/>
                    </a:lnTo>
                    <a:lnTo>
                      <a:pt x="480" y="53"/>
                    </a:lnTo>
                    <a:lnTo>
                      <a:pt x="470" y="60"/>
                    </a:lnTo>
                    <a:lnTo>
                      <a:pt x="461" y="68"/>
                    </a:lnTo>
                    <a:lnTo>
                      <a:pt x="453" y="76"/>
                    </a:lnTo>
                    <a:lnTo>
                      <a:pt x="443" y="84"/>
                    </a:lnTo>
                    <a:lnTo>
                      <a:pt x="435" y="92"/>
                    </a:lnTo>
                    <a:lnTo>
                      <a:pt x="428" y="102"/>
                    </a:lnTo>
                    <a:lnTo>
                      <a:pt x="420" y="111"/>
                    </a:lnTo>
                    <a:lnTo>
                      <a:pt x="413" y="121"/>
                    </a:lnTo>
                    <a:lnTo>
                      <a:pt x="407" y="130"/>
                    </a:lnTo>
                    <a:lnTo>
                      <a:pt x="400" y="141"/>
                    </a:lnTo>
                    <a:lnTo>
                      <a:pt x="395" y="15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8" name="Freeform 1626"/>
              <p:cNvSpPr>
                <a:spLocks/>
              </p:cNvSpPr>
              <p:nvPr/>
            </p:nvSpPr>
            <p:spPr bwMode="auto">
              <a:xfrm>
                <a:off x="874" y="2854"/>
                <a:ext cx="432" cy="216"/>
              </a:xfrm>
              <a:custGeom>
                <a:avLst/>
                <a:gdLst>
                  <a:gd name="T0" fmla="*/ 0 w 1295"/>
                  <a:gd name="T1" fmla="*/ 0 h 647"/>
                  <a:gd name="T2" fmla="*/ 0 w 1295"/>
                  <a:gd name="T3" fmla="*/ 0 h 647"/>
                  <a:gd name="T4" fmla="*/ 1 w 1295"/>
                  <a:gd name="T5" fmla="*/ 0 h 647"/>
                  <a:gd name="T6" fmla="*/ 1 w 1295"/>
                  <a:gd name="T7" fmla="*/ 0 h 647"/>
                  <a:gd name="T8" fmla="*/ 0 w 1295"/>
                  <a:gd name="T9" fmla="*/ 0 h 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5" h="647">
                    <a:moveTo>
                      <a:pt x="0" y="647"/>
                    </a:moveTo>
                    <a:lnTo>
                      <a:pt x="0" y="0"/>
                    </a:lnTo>
                    <a:lnTo>
                      <a:pt x="1295" y="647"/>
                    </a:lnTo>
                    <a:lnTo>
                      <a:pt x="1295" y="0"/>
                    </a:lnTo>
                    <a:lnTo>
                      <a:pt x="0" y="64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99" name="Line 1627"/>
              <p:cNvSpPr>
                <a:spLocks noChangeShapeType="1"/>
              </p:cNvSpPr>
              <p:nvPr/>
            </p:nvSpPr>
            <p:spPr bwMode="auto">
              <a:xfrm flipV="1">
                <a:off x="1090" y="2800"/>
                <a:ext cx="1" cy="1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0" name="Freeform 1628"/>
              <p:cNvSpPr>
                <a:spLocks/>
              </p:cNvSpPr>
              <p:nvPr/>
            </p:nvSpPr>
            <p:spPr bwMode="auto">
              <a:xfrm>
                <a:off x="1003" y="2746"/>
                <a:ext cx="173" cy="54"/>
              </a:xfrm>
              <a:custGeom>
                <a:avLst/>
                <a:gdLst>
                  <a:gd name="T0" fmla="*/ 0 w 519"/>
                  <a:gd name="T1" fmla="*/ 0 h 162"/>
                  <a:gd name="T2" fmla="*/ 0 w 519"/>
                  <a:gd name="T3" fmla="*/ 0 h 162"/>
                  <a:gd name="T4" fmla="*/ 0 w 519"/>
                  <a:gd name="T5" fmla="*/ 0 h 162"/>
                  <a:gd name="T6" fmla="*/ 0 w 519"/>
                  <a:gd name="T7" fmla="*/ 0 h 162"/>
                  <a:gd name="T8" fmla="*/ 0 w 519"/>
                  <a:gd name="T9" fmla="*/ 0 h 162"/>
                  <a:gd name="T10" fmla="*/ 0 w 519"/>
                  <a:gd name="T11" fmla="*/ 0 h 162"/>
                  <a:gd name="T12" fmla="*/ 0 w 519"/>
                  <a:gd name="T13" fmla="*/ 0 h 162"/>
                  <a:gd name="T14" fmla="*/ 0 w 519"/>
                  <a:gd name="T15" fmla="*/ 0 h 162"/>
                  <a:gd name="T16" fmla="*/ 0 w 519"/>
                  <a:gd name="T17" fmla="*/ 0 h 162"/>
                  <a:gd name="T18" fmla="*/ 0 w 519"/>
                  <a:gd name="T19" fmla="*/ 0 h 162"/>
                  <a:gd name="T20" fmla="*/ 0 w 519"/>
                  <a:gd name="T21" fmla="*/ 0 h 162"/>
                  <a:gd name="T22" fmla="*/ 0 w 519"/>
                  <a:gd name="T23" fmla="*/ 0 h 162"/>
                  <a:gd name="T24" fmla="*/ 0 w 519"/>
                  <a:gd name="T25" fmla="*/ 0 h 162"/>
                  <a:gd name="T26" fmla="*/ 0 w 519"/>
                  <a:gd name="T27" fmla="*/ 0 h 162"/>
                  <a:gd name="T28" fmla="*/ 0 w 519"/>
                  <a:gd name="T29" fmla="*/ 0 h 162"/>
                  <a:gd name="T30" fmla="*/ 0 w 519"/>
                  <a:gd name="T31" fmla="*/ 0 h 162"/>
                  <a:gd name="T32" fmla="*/ 0 w 519"/>
                  <a:gd name="T33" fmla="*/ 0 h 162"/>
                  <a:gd name="T34" fmla="*/ 0 w 519"/>
                  <a:gd name="T35" fmla="*/ 0 h 162"/>
                  <a:gd name="T36" fmla="*/ 0 w 519"/>
                  <a:gd name="T37" fmla="*/ 0 h 162"/>
                  <a:gd name="T38" fmla="*/ 0 w 519"/>
                  <a:gd name="T39" fmla="*/ 0 h 162"/>
                  <a:gd name="T40" fmla="*/ 0 w 519"/>
                  <a:gd name="T41" fmla="*/ 0 h 162"/>
                  <a:gd name="T42" fmla="*/ 0 w 519"/>
                  <a:gd name="T43" fmla="*/ 0 h 162"/>
                  <a:gd name="T44" fmla="*/ 0 w 519"/>
                  <a:gd name="T45" fmla="*/ 0 h 162"/>
                  <a:gd name="T46" fmla="*/ 0 w 519"/>
                  <a:gd name="T47" fmla="*/ 0 h 162"/>
                  <a:gd name="T48" fmla="*/ 0 w 519"/>
                  <a:gd name="T49" fmla="*/ 0 h 162"/>
                  <a:gd name="T50" fmla="*/ 0 w 519"/>
                  <a:gd name="T51" fmla="*/ 0 h 162"/>
                  <a:gd name="T52" fmla="*/ 0 w 519"/>
                  <a:gd name="T53" fmla="*/ 0 h 162"/>
                  <a:gd name="T54" fmla="*/ 0 w 519"/>
                  <a:gd name="T55" fmla="*/ 0 h 162"/>
                  <a:gd name="T56" fmla="*/ 0 w 519"/>
                  <a:gd name="T57" fmla="*/ 0 h 162"/>
                  <a:gd name="T58" fmla="*/ 0 w 519"/>
                  <a:gd name="T59" fmla="*/ 0 h 162"/>
                  <a:gd name="T60" fmla="*/ 0 w 519"/>
                  <a:gd name="T61" fmla="*/ 0 h 162"/>
                  <a:gd name="T62" fmla="*/ 0 w 519"/>
                  <a:gd name="T63" fmla="*/ 0 h 162"/>
                  <a:gd name="T64" fmla="*/ 0 w 519"/>
                  <a:gd name="T65" fmla="*/ 0 h 162"/>
                  <a:gd name="T66" fmla="*/ 0 w 519"/>
                  <a:gd name="T67" fmla="*/ 0 h 162"/>
                  <a:gd name="T68" fmla="*/ 0 w 519"/>
                  <a:gd name="T69" fmla="*/ 0 h 162"/>
                  <a:gd name="T70" fmla="*/ 0 w 519"/>
                  <a:gd name="T71" fmla="*/ 0 h 162"/>
                  <a:gd name="T72" fmla="*/ 0 w 519"/>
                  <a:gd name="T73" fmla="*/ 0 h 162"/>
                  <a:gd name="T74" fmla="*/ 0 w 519"/>
                  <a:gd name="T75" fmla="*/ 0 h 162"/>
                  <a:gd name="T76" fmla="*/ 0 w 519"/>
                  <a:gd name="T77" fmla="*/ 0 h 162"/>
                  <a:gd name="T78" fmla="*/ 0 w 519"/>
                  <a:gd name="T79" fmla="*/ 0 h 162"/>
                  <a:gd name="T80" fmla="*/ 0 w 519"/>
                  <a:gd name="T81" fmla="*/ 0 h 162"/>
                  <a:gd name="T82" fmla="*/ 0 w 519"/>
                  <a:gd name="T83" fmla="*/ 0 h 162"/>
                  <a:gd name="T84" fmla="*/ 0 w 519"/>
                  <a:gd name="T85" fmla="*/ 0 h 162"/>
                  <a:gd name="T86" fmla="*/ 0 w 519"/>
                  <a:gd name="T87" fmla="*/ 0 h 162"/>
                  <a:gd name="T88" fmla="*/ 0 w 519"/>
                  <a:gd name="T89" fmla="*/ 0 h 162"/>
                  <a:gd name="T90" fmla="*/ 0 w 519"/>
                  <a:gd name="T91" fmla="*/ 0 h 162"/>
                  <a:gd name="T92" fmla="*/ 0 w 519"/>
                  <a:gd name="T93" fmla="*/ 0 h 162"/>
                  <a:gd name="T94" fmla="*/ 0 w 519"/>
                  <a:gd name="T95" fmla="*/ 0 h 162"/>
                  <a:gd name="T96" fmla="*/ 0 w 519"/>
                  <a:gd name="T97" fmla="*/ 0 h 162"/>
                  <a:gd name="T98" fmla="*/ 0 w 519"/>
                  <a:gd name="T99" fmla="*/ 0 h 1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19" h="162">
                    <a:moveTo>
                      <a:pt x="0" y="162"/>
                    </a:moveTo>
                    <a:lnTo>
                      <a:pt x="519" y="162"/>
                    </a:lnTo>
                    <a:lnTo>
                      <a:pt x="512" y="149"/>
                    </a:lnTo>
                    <a:lnTo>
                      <a:pt x="504" y="135"/>
                    </a:lnTo>
                    <a:lnTo>
                      <a:pt x="496" y="123"/>
                    </a:lnTo>
                    <a:lnTo>
                      <a:pt x="488" y="113"/>
                    </a:lnTo>
                    <a:lnTo>
                      <a:pt x="478" y="101"/>
                    </a:lnTo>
                    <a:lnTo>
                      <a:pt x="469" y="91"/>
                    </a:lnTo>
                    <a:lnTo>
                      <a:pt x="459" y="80"/>
                    </a:lnTo>
                    <a:lnTo>
                      <a:pt x="449" y="71"/>
                    </a:lnTo>
                    <a:lnTo>
                      <a:pt x="438" y="61"/>
                    </a:lnTo>
                    <a:lnTo>
                      <a:pt x="427" y="53"/>
                    </a:lnTo>
                    <a:lnTo>
                      <a:pt x="415" y="45"/>
                    </a:lnTo>
                    <a:lnTo>
                      <a:pt x="404" y="39"/>
                    </a:lnTo>
                    <a:lnTo>
                      <a:pt x="392" y="32"/>
                    </a:lnTo>
                    <a:lnTo>
                      <a:pt x="379" y="27"/>
                    </a:lnTo>
                    <a:lnTo>
                      <a:pt x="366" y="21"/>
                    </a:lnTo>
                    <a:lnTo>
                      <a:pt x="353" y="16"/>
                    </a:lnTo>
                    <a:lnTo>
                      <a:pt x="341" y="12"/>
                    </a:lnTo>
                    <a:lnTo>
                      <a:pt x="327" y="8"/>
                    </a:lnTo>
                    <a:lnTo>
                      <a:pt x="314" y="5"/>
                    </a:lnTo>
                    <a:lnTo>
                      <a:pt x="299" y="2"/>
                    </a:lnTo>
                    <a:lnTo>
                      <a:pt x="286" y="1"/>
                    </a:lnTo>
                    <a:lnTo>
                      <a:pt x="272" y="0"/>
                    </a:lnTo>
                    <a:lnTo>
                      <a:pt x="259" y="0"/>
                    </a:lnTo>
                    <a:lnTo>
                      <a:pt x="244" y="1"/>
                    </a:lnTo>
                    <a:lnTo>
                      <a:pt x="230" y="1"/>
                    </a:lnTo>
                    <a:lnTo>
                      <a:pt x="216" y="4"/>
                    </a:lnTo>
                    <a:lnTo>
                      <a:pt x="202" y="6"/>
                    </a:lnTo>
                    <a:lnTo>
                      <a:pt x="189" y="9"/>
                    </a:lnTo>
                    <a:lnTo>
                      <a:pt x="174" y="13"/>
                    </a:lnTo>
                    <a:lnTo>
                      <a:pt x="160" y="17"/>
                    </a:lnTo>
                    <a:lnTo>
                      <a:pt x="147" y="22"/>
                    </a:lnTo>
                    <a:lnTo>
                      <a:pt x="133" y="29"/>
                    </a:lnTo>
                    <a:lnTo>
                      <a:pt x="123" y="35"/>
                    </a:lnTo>
                    <a:lnTo>
                      <a:pt x="112" y="40"/>
                    </a:lnTo>
                    <a:lnTo>
                      <a:pt x="102" y="47"/>
                    </a:lnTo>
                    <a:lnTo>
                      <a:pt x="92" y="53"/>
                    </a:lnTo>
                    <a:lnTo>
                      <a:pt x="82" y="60"/>
                    </a:lnTo>
                    <a:lnTo>
                      <a:pt x="73" y="68"/>
                    </a:lnTo>
                    <a:lnTo>
                      <a:pt x="65" y="76"/>
                    </a:lnTo>
                    <a:lnTo>
                      <a:pt x="55" y="84"/>
                    </a:lnTo>
                    <a:lnTo>
                      <a:pt x="47" y="92"/>
                    </a:lnTo>
                    <a:lnTo>
                      <a:pt x="40" y="102"/>
                    </a:lnTo>
                    <a:lnTo>
                      <a:pt x="32" y="111"/>
                    </a:lnTo>
                    <a:lnTo>
                      <a:pt x="25" y="121"/>
                    </a:lnTo>
                    <a:lnTo>
                      <a:pt x="19" y="130"/>
                    </a:lnTo>
                    <a:lnTo>
                      <a:pt x="12" y="141"/>
                    </a:lnTo>
                    <a:lnTo>
                      <a:pt x="7" y="152"/>
                    </a:lnTo>
                    <a:lnTo>
                      <a:pt x="0" y="16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5850" name="Freeform 1629"/>
            <p:cNvSpPr>
              <a:spLocks/>
            </p:cNvSpPr>
            <p:nvPr/>
          </p:nvSpPr>
          <p:spPr bwMode="auto">
            <a:xfrm>
              <a:off x="1829" y="2248"/>
              <a:ext cx="447" cy="48"/>
            </a:xfrm>
            <a:custGeom>
              <a:avLst/>
              <a:gdLst>
                <a:gd name="T0" fmla="*/ 0 w 550"/>
                <a:gd name="T1" fmla="*/ 11 h 60"/>
                <a:gd name="T2" fmla="*/ 5 w 550"/>
                <a:gd name="T3" fmla="*/ 7 h 60"/>
                <a:gd name="T4" fmla="*/ 16 w 550"/>
                <a:gd name="T5" fmla="*/ 3 h 60"/>
                <a:gd name="T6" fmla="*/ 33 w 550"/>
                <a:gd name="T7" fmla="*/ 11 h 60"/>
                <a:gd name="T8" fmla="*/ 45 w 550"/>
                <a:gd name="T9" fmla="*/ 7 h 60"/>
                <a:gd name="T10" fmla="*/ 55 w 550"/>
                <a:gd name="T11" fmla="*/ 2 h 60"/>
                <a:gd name="T12" fmla="*/ 63 w 550"/>
                <a:gd name="T13" fmla="*/ 9 h 60"/>
                <a:gd name="T14" fmla="*/ 69 w 550"/>
                <a:gd name="T15" fmla="*/ 12 h 60"/>
                <a:gd name="T16" fmla="*/ 82 w 550"/>
                <a:gd name="T17" fmla="*/ 11 h 60"/>
                <a:gd name="T18" fmla="*/ 96 w 550"/>
                <a:gd name="T19" fmla="*/ 2 h 60"/>
                <a:gd name="T20" fmla="*/ 113 w 550"/>
                <a:gd name="T21" fmla="*/ 11 h 60"/>
                <a:gd name="T22" fmla="*/ 122 w 550"/>
                <a:gd name="T23" fmla="*/ 5 h 60"/>
                <a:gd name="T24" fmla="*/ 128 w 550"/>
                <a:gd name="T25" fmla="*/ 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0" h="60">
                  <a:moveTo>
                    <a:pt x="0" y="51"/>
                  </a:moveTo>
                  <a:cubicBezTo>
                    <a:pt x="6" y="45"/>
                    <a:pt x="11" y="38"/>
                    <a:pt x="18" y="34"/>
                  </a:cubicBezTo>
                  <a:cubicBezTo>
                    <a:pt x="34" y="26"/>
                    <a:pt x="70" y="16"/>
                    <a:pt x="70" y="16"/>
                  </a:cubicBezTo>
                  <a:cubicBezTo>
                    <a:pt x="92" y="38"/>
                    <a:pt x="111" y="42"/>
                    <a:pt x="140" y="51"/>
                  </a:cubicBezTo>
                  <a:cubicBezTo>
                    <a:pt x="145" y="49"/>
                    <a:pt x="188" y="37"/>
                    <a:pt x="192" y="34"/>
                  </a:cubicBezTo>
                  <a:cubicBezTo>
                    <a:pt x="247" y="0"/>
                    <a:pt x="169" y="29"/>
                    <a:pt x="236" y="8"/>
                  </a:cubicBezTo>
                  <a:cubicBezTo>
                    <a:pt x="292" y="25"/>
                    <a:pt x="237" y="1"/>
                    <a:pt x="271" y="43"/>
                  </a:cubicBezTo>
                  <a:cubicBezTo>
                    <a:pt x="277" y="51"/>
                    <a:pt x="288" y="54"/>
                    <a:pt x="297" y="60"/>
                  </a:cubicBezTo>
                  <a:cubicBezTo>
                    <a:pt x="314" y="57"/>
                    <a:pt x="333" y="57"/>
                    <a:pt x="349" y="51"/>
                  </a:cubicBezTo>
                  <a:cubicBezTo>
                    <a:pt x="374" y="42"/>
                    <a:pt x="371" y="20"/>
                    <a:pt x="411" y="8"/>
                  </a:cubicBezTo>
                  <a:cubicBezTo>
                    <a:pt x="437" y="25"/>
                    <a:pt x="450" y="42"/>
                    <a:pt x="480" y="51"/>
                  </a:cubicBezTo>
                  <a:cubicBezTo>
                    <a:pt x="494" y="38"/>
                    <a:pt x="503" y="25"/>
                    <a:pt x="524" y="25"/>
                  </a:cubicBezTo>
                  <a:cubicBezTo>
                    <a:pt x="533" y="25"/>
                    <a:pt x="550" y="34"/>
                    <a:pt x="550"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AutoShape 1630"/>
            <p:cNvSpPr>
              <a:spLocks noChangeArrowheads="1"/>
            </p:cNvSpPr>
            <p:nvPr/>
          </p:nvSpPr>
          <p:spPr bwMode="auto">
            <a:xfrm>
              <a:off x="2166" y="1764"/>
              <a:ext cx="157" cy="155"/>
            </a:xfrm>
            <a:prstGeom prst="cube">
              <a:avLst>
                <a:gd name="adj" fmla="val 25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5852" name="AutoShape 1631"/>
            <p:cNvSpPr>
              <a:spLocks noChangeArrowheads="1"/>
            </p:cNvSpPr>
            <p:nvPr/>
          </p:nvSpPr>
          <p:spPr bwMode="auto">
            <a:xfrm rot="16200000" flipV="1">
              <a:off x="1994" y="2131"/>
              <a:ext cx="467" cy="38"/>
            </a:xfrm>
            <a:prstGeom prst="flowChartAlternateProcess">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5853" name="Line 1632"/>
            <p:cNvSpPr>
              <a:spLocks noChangeShapeType="1"/>
            </p:cNvSpPr>
            <p:nvPr/>
          </p:nvSpPr>
          <p:spPr bwMode="auto">
            <a:xfrm>
              <a:off x="2294" y="1831"/>
              <a:ext cx="13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4" name="Line 1634"/>
            <p:cNvSpPr>
              <a:spLocks noChangeShapeType="1"/>
            </p:cNvSpPr>
            <p:nvPr/>
          </p:nvSpPr>
          <p:spPr bwMode="auto">
            <a:xfrm>
              <a:off x="3818" y="1831"/>
              <a:ext cx="3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5" name="Line 1635"/>
            <p:cNvSpPr>
              <a:spLocks noChangeShapeType="1"/>
            </p:cNvSpPr>
            <p:nvPr/>
          </p:nvSpPr>
          <p:spPr bwMode="auto">
            <a:xfrm>
              <a:off x="4209" y="1831"/>
              <a:ext cx="0" cy="4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6" name="Line 1636"/>
            <p:cNvSpPr>
              <a:spLocks noChangeShapeType="1"/>
            </p:cNvSpPr>
            <p:nvPr/>
          </p:nvSpPr>
          <p:spPr bwMode="auto">
            <a:xfrm flipV="1">
              <a:off x="4216" y="2637"/>
              <a:ext cx="0" cy="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Line 1637"/>
            <p:cNvSpPr>
              <a:spLocks noChangeShapeType="1"/>
            </p:cNvSpPr>
            <p:nvPr/>
          </p:nvSpPr>
          <p:spPr bwMode="auto">
            <a:xfrm>
              <a:off x="3919" y="3087"/>
              <a:ext cx="297"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Line 1638"/>
            <p:cNvSpPr>
              <a:spLocks noChangeShapeType="1"/>
            </p:cNvSpPr>
            <p:nvPr/>
          </p:nvSpPr>
          <p:spPr bwMode="auto">
            <a:xfrm flipV="1">
              <a:off x="2223" y="3210"/>
              <a:ext cx="0" cy="6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9" name="Line 1639"/>
            <p:cNvSpPr>
              <a:spLocks noChangeShapeType="1"/>
            </p:cNvSpPr>
            <p:nvPr/>
          </p:nvSpPr>
          <p:spPr bwMode="auto">
            <a:xfrm flipV="1">
              <a:off x="2223" y="2622"/>
              <a:ext cx="0" cy="3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0" name="Line 1640"/>
            <p:cNvSpPr>
              <a:spLocks noChangeShapeType="1"/>
            </p:cNvSpPr>
            <p:nvPr/>
          </p:nvSpPr>
          <p:spPr bwMode="auto">
            <a:xfrm flipH="1">
              <a:off x="1552" y="2451"/>
              <a:ext cx="23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1" name="Text Box 1641"/>
            <p:cNvSpPr txBox="1">
              <a:spLocks noChangeArrowheads="1"/>
            </p:cNvSpPr>
            <p:nvPr/>
          </p:nvSpPr>
          <p:spPr bwMode="auto">
            <a:xfrm>
              <a:off x="1786" y="3886"/>
              <a:ext cx="93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a:t>Heating medium</a:t>
              </a:r>
            </a:p>
          </p:txBody>
        </p:sp>
        <p:sp>
          <p:nvSpPr>
            <p:cNvPr id="35862" name="Text Box 1642"/>
            <p:cNvSpPr txBox="1">
              <a:spLocks noChangeArrowheads="1"/>
            </p:cNvSpPr>
            <p:nvPr/>
          </p:nvSpPr>
          <p:spPr bwMode="auto">
            <a:xfrm>
              <a:off x="1982" y="3033"/>
              <a:ext cx="351"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a:t>fc</a:t>
              </a:r>
            </a:p>
          </p:txBody>
        </p:sp>
        <p:sp>
          <p:nvSpPr>
            <p:cNvPr id="35863" name="Oval 1643"/>
            <p:cNvSpPr>
              <a:spLocks noChangeArrowheads="1"/>
            </p:cNvSpPr>
            <p:nvPr/>
          </p:nvSpPr>
          <p:spPr bwMode="auto">
            <a:xfrm>
              <a:off x="2709" y="2979"/>
              <a:ext cx="234" cy="2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200"/>
                <a:t>i/p</a:t>
              </a:r>
            </a:p>
          </p:txBody>
        </p:sp>
        <p:sp>
          <p:nvSpPr>
            <p:cNvPr id="35864" name="Line 1644"/>
            <p:cNvSpPr>
              <a:spLocks noChangeShapeType="1"/>
            </p:cNvSpPr>
            <p:nvPr/>
          </p:nvSpPr>
          <p:spPr bwMode="auto">
            <a:xfrm>
              <a:off x="2325" y="3095"/>
              <a:ext cx="391"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5" name="Line 1645"/>
            <p:cNvSpPr>
              <a:spLocks noChangeShapeType="1"/>
            </p:cNvSpPr>
            <p:nvPr/>
          </p:nvSpPr>
          <p:spPr bwMode="auto">
            <a:xfrm flipH="1">
              <a:off x="2446" y="3056"/>
              <a:ext cx="40"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6" name="Line 1646"/>
            <p:cNvSpPr>
              <a:spLocks noChangeShapeType="1"/>
            </p:cNvSpPr>
            <p:nvPr/>
          </p:nvSpPr>
          <p:spPr bwMode="auto">
            <a:xfrm flipH="1">
              <a:off x="2517" y="3060"/>
              <a:ext cx="39"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7" name="Line 1647"/>
            <p:cNvSpPr>
              <a:spLocks noChangeShapeType="1"/>
            </p:cNvSpPr>
            <p:nvPr/>
          </p:nvSpPr>
          <p:spPr bwMode="auto">
            <a:xfrm flipH="1">
              <a:off x="2595" y="3060"/>
              <a:ext cx="40"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8" name="Line 1648"/>
            <p:cNvSpPr>
              <a:spLocks noChangeShapeType="1"/>
            </p:cNvSpPr>
            <p:nvPr/>
          </p:nvSpPr>
          <p:spPr bwMode="auto">
            <a:xfrm>
              <a:off x="2935" y="3102"/>
              <a:ext cx="7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9" name="Text Box 1649"/>
            <p:cNvSpPr txBox="1">
              <a:spLocks noChangeArrowheads="1"/>
            </p:cNvSpPr>
            <p:nvPr/>
          </p:nvSpPr>
          <p:spPr bwMode="auto">
            <a:xfrm>
              <a:off x="4656" y="2304"/>
              <a:ext cx="8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a:t>Digital controller</a:t>
              </a:r>
            </a:p>
          </p:txBody>
        </p:sp>
        <p:sp>
          <p:nvSpPr>
            <p:cNvPr id="35870" name="AutoShape 1650"/>
            <p:cNvSpPr>
              <a:spLocks/>
            </p:cNvSpPr>
            <p:nvPr/>
          </p:nvSpPr>
          <p:spPr bwMode="auto">
            <a:xfrm>
              <a:off x="4609" y="1468"/>
              <a:ext cx="821" cy="194"/>
            </a:xfrm>
            <a:prstGeom prst="borderCallout1">
              <a:avLst>
                <a:gd name="adj1" fmla="val 37111"/>
                <a:gd name="adj2" fmla="val -5847"/>
                <a:gd name="adj3" fmla="val 275259"/>
                <a:gd name="adj4" fmla="val -47745"/>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a:t>Digital number</a:t>
              </a:r>
            </a:p>
          </p:txBody>
        </p:sp>
        <p:sp>
          <p:nvSpPr>
            <p:cNvPr id="35871" name="Text Box 1651"/>
            <p:cNvSpPr txBox="1">
              <a:spLocks noChangeArrowheads="1"/>
            </p:cNvSpPr>
            <p:nvPr/>
          </p:nvSpPr>
          <p:spPr bwMode="auto">
            <a:xfrm>
              <a:off x="1200" y="1056"/>
              <a:ext cx="1290" cy="300"/>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200" dirty="0"/>
                <a:t>Thermocouple temperature sensor, mV signal</a:t>
              </a:r>
            </a:p>
          </p:txBody>
        </p:sp>
        <p:sp>
          <p:nvSpPr>
            <p:cNvPr id="35872" name="Line 1652"/>
            <p:cNvSpPr>
              <a:spLocks noChangeShapeType="1"/>
            </p:cNvSpPr>
            <p:nvPr/>
          </p:nvSpPr>
          <p:spPr bwMode="auto">
            <a:xfrm>
              <a:off x="1278" y="1366"/>
              <a:ext cx="938" cy="853"/>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3" name="Text Box 1653"/>
            <p:cNvSpPr txBox="1">
              <a:spLocks noChangeArrowheads="1"/>
            </p:cNvSpPr>
            <p:nvPr/>
          </p:nvSpPr>
          <p:spPr bwMode="auto">
            <a:xfrm>
              <a:off x="2451" y="2102"/>
              <a:ext cx="586" cy="185"/>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a:t>transmitter</a:t>
              </a:r>
            </a:p>
          </p:txBody>
        </p:sp>
        <p:sp>
          <p:nvSpPr>
            <p:cNvPr id="35874" name="Line 1654"/>
            <p:cNvSpPr>
              <a:spLocks noChangeShapeType="1"/>
            </p:cNvSpPr>
            <p:nvPr/>
          </p:nvSpPr>
          <p:spPr bwMode="auto">
            <a:xfrm flipH="1" flipV="1">
              <a:off x="2333" y="1909"/>
              <a:ext cx="118" cy="193"/>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5" name="Text Box 1655"/>
            <p:cNvSpPr txBox="1">
              <a:spLocks noChangeArrowheads="1"/>
            </p:cNvSpPr>
            <p:nvPr/>
          </p:nvSpPr>
          <p:spPr bwMode="auto">
            <a:xfrm>
              <a:off x="2724" y="1056"/>
              <a:ext cx="1251" cy="300"/>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a:t>Analog signal transmission</a:t>
              </a:r>
            </a:p>
            <a:p>
              <a:pPr eaLnBrk="1" hangingPunct="1">
                <a:spcBef>
                  <a:spcPct val="0"/>
                </a:spcBef>
                <a:buFontTx/>
                <a:buNone/>
              </a:pPr>
              <a:r>
                <a:rPr lang="en-US" altLang="en-US" sz="1200"/>
                <a:t>(4-20 mA)</a:t>
              </a:r>
            </a:p>
          </p:txBody>
        </p:sp>
        <p:sp>
          <p:nvSpPr>
            <p:cNvPr id="35876" name="Line 1656"/>
            <p:cNvSpPr>
              <a:spLocks noChangeShapeType="1"/>
            </p:cNvSpPr>
            <p:nvPr/>
          </p:nvSpPr>
          <p:spPr bwMode="auto">
            <a:xfrm flipH="1">
              <a:off x="3271" y="1366"/>
              <a:ext cx="274" cy="465"/>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7" name="AutoShape 1657"/>
            <p:cNvSpPr>
              <a:spLocks/>
            </p:cNvSpPr>
            <p:nvPr/>
          </p:nvSpPr>
          <p:spPr bwMode="auto">
            <a:xfrm>
              <a:off x="4609" y="2980"/>
              <a:ext cx="782" cy="194"/>
            </a:xfrm>
            <a:prstGeom prst="borderCallout1">
              <a:avLst>
                <a:gd name="adj1" fmla="val 37111"/>
                <a:gd name="adj2" fmla="val -6139"/>
                <a:gd name="adj3" fmla="val -128866"/>
                <a:gd name="adj4" fmla="val -48083"/>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a:t>Digital number</a:t>
              </a:r>
            </a:p>
          </p:txBody>
        </p:sp>
        <p:sp>
          <p:nvSpPr>
            <p:cNvPr id="35878" name="Text Box 1658"/>
            <p:cNvSpPr txBox="1">
              <a:spLocks noChangeArrowheads="1"/>
            </p:cNvSpPr>
            <p:nvPr/>
          </p:nvSpPr>
          <p:spPr bwMode="auto">
            <a:xfrm>
              <a:off x="2763" y="3692"/>
              <a:ext cx="1251" cy="300"/>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a:t>Analog signal transmission</a:t>
              </a:r>
            </a:p>
            <a:p>
              <a:pPr eaLnBrk="1" hangingPunct="1">
                <a:spcBef>
                  <a:spcPct val="0"/>
                </a:spcBef>
                <a:buFontTx/>
                <a:buNone/>
              </a:pPr>
              <a:r>
                <a:rPr lang="en-US" altLang="en-US" sz="1200"/>
                <a:t>(4-20 mA)</a:t>
              </a:r>
            </a:p>
          </p:txBody>
        </p:sp>
        <p:sp>
          <p:nvSpPr>
            <p:cNvPr id="35879" name="Line 1659"/>
            <p:cNvSpPr>
              <a:spLocks noChangeShapeType="1"/>
            </p:cNvSpPr>
            <p:nvPr/>
          </p:nvSpPr>
          <p:spPr bwMode="auto">
            <a:xfrm flipH="1" flipV="1">
              <a:off x="3467" y="3110"/>
              <a:ext cx="508" cy="582"/>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0" name="Text Box 1660"/>
            <p:cNvSpPr txBox="1">
              <a:spLocks noChangeArrowheads="1"/>
            </p:cNvSpPr>
            <p:nvPr/>
          </p:nvSpPr>
          <p:spPr bwMode="auto">
            <a:xfrm>
              <a:off x="2411" y="2451"/>
              <a:ext cx="860" cy="415"/>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a:t>Pneumatic signal transmission</a:t>
              </a:r>
            </a:p>
            <a:p>
              <a:pPr eaLnBrk="1" hangingPunct="1">
                <a:spcBef>
                  <a:spcPct val="0"/>
                </a:spcBef>
                <a:buFontTx/>
                <a:buNone/>
              </a:pPr>
              <a:r>
                <a:rPr lang="en-US" altLang="en-US" sz="1200"/>
                <a:t>(3-15 psig)</a:t>
              </a:r>
            </a:p>
          </p:txBody>
        </p:sp>
        <p:sp>
          <p:nvSpPr>
            <p:cNvPr id="35881" name="Line 1661"/>
            <p:cNvSpPr>
              <a:spLocks noChangeShapeType="1"/>
            </p:cNvSpPr>
            <p:nvPr/>
          </p:nvSpPr>
          <p:spPr bwMode="auto">
            <a:xfrm flipH="1">
              <a:off x="2529" y="2878"/>
              <a:ext cx="78" cy="155"/>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2" name="Text Box 1662"/>
            <p:cNvSpPr txBox="1">
              <a:spLocks noChangeArrowheads="1"/>
            </p:cNvSpPr>
            <p:nvPr/>
          </p:nvSpPr>
          <p:spPr bwMode="auto">
            <a:xfrm>
              <a:off x="1239" y="3382"/>
              <a:ext cx="704" cy="415"/>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a:t>Valve stem position</a:t>
              </a:r>
            </a:p>
            <a:p>
              <a:pPr eaLnBrk="1" hangingPunct="1">
                <a:spcBef>
                  <a:spcPct val="0"/>
                </a:spcBef>
                <a:buFontTx/>
                <a:buNone/>
              </a:pPr>
              <a:r>
                <a:rPr lang="en-US" altLang="en-US" sz="1200"/>
                <a:t>0-100%)</a:t>
              </a:r>
            </a:p>
          </p:txBody>
        </p:sp>
        <p:sp>
          <p:nvSpPr>
            <p:cNvPr id="35883" name="Line 1663"/>
            <p:cNvSpPr>
              <a:spLocks noChangeShapeType="1"/>
            </p:cNvSpPr>
            <p:nvPr/>
          </p:nvSpPr>
          <p:spPr bwMode="auto">
            <a:xfrm flipV="1">
              <a:off x="1943" y="3226"/>
              <a:ext cx="195" cy="233"/>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4" name="Text Box 1664"/>
            <p:cNvSpPr txBox="1">
              <a:spLocks noChangeArrowheads="1"/>
            </p:cNvSpPr>
            <p:nvPr/>
          </p:nvSpPr>
          <p:spPr bwMode="auto">
            <a:xfrm>
              <a:off x="1856" y="2451"/>
              <a:ext cx="5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b="1">
                  <a:solidFill>
                    <a:schemeClr val="accent2"/>
                  </a:solidFill>
                </a:rPr>
                <a:t>145 </a:t>
              </a:r>
              <a:r>
                <a:rPr lang="en-US" altLang="en-US" sz="1200" b="1">
                  <a:solidFill>
                    <a:schemeClr val="accent2"/>
                  </a:solidFill>
                  <a:sym typeface="Symbol" pitchFamily="18" charset="2"/>
                </a:rPr>
                <a:t>C</a:t>
              </a:r>
              <a:endParaRPr lang="en-US" altLang="en-US" sz="1200" b="1">
                <a:solidFill>
                  <a:schemeClr val="accent2"/>
                </a:solidFill>
              </a:endParaRPr>
            </a:p>
          </p:txBody>
        </p:sp>
        <p:sp>
          <p:nvSpPr>
            <p:cNvPr id="35885" name="Text Box 1665"/>
            <p:cNvSpPr txBox="1">
              <a:spLocks noChangeArrowheads="1"/>
            </p:cNvSpPr>
            <p:nvPr/>
          </p:nvSpPr>
          <p:spPr bwMode="auto">
            <a:xfrm>
              <a:off x="1200" y="1676"/>
              <a:ext cx="6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b="1">
                  <a:solidFill>
                    <a:schemeClr val="accent2"/>
                  </a:solidFill>
                </a:rPr>
                <a:t> 7.734 mV</a:t>
              </a:r>
            </a:p>
          </p:txBody>
        </p:sp>
        <p:sp>
          <p:nvSpPr>
            <p:cNvPr id="35886" name="Text Box 1666"/>
            <p:cNvSpPr txBox="1">
              <a:spLocks noChangeArrowheads="1"/>
            </p:cNvSpPr>
            <p:nvPr/>
          </p:nvSpPr>
          <p:spPr bwMode="auto">
            <a:xfrm>
              <a:off x="2646" y="1637"/>
              <a:ext cx="6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b="1">
                  <a:solidFill>
                    <a:schemeClr val="accent2"/>
                  </a:solidFill>
                </a:rPr>
                <a:t>11.2 mA</a:t>
              </a:r>
            </a:p>
          </p:txBody>
        </p:sp>
        <p:sp>
          <p:nvSpPr>
            <p:cNvPr id="35887" name="Text Box 1667"/>
            <p:cNvSpPr txBox="1">
              <a:spLocks noChangeArrowheads="1"/>
            </p:cNvSpPr>
            <p:nvPr/>
          </p:nvSpPr>
          <p:spPr bwMode="auto">
            <a:xfrm>
              <a:off x="2959" y="3148"/>
              <a:ext cx="6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b="1">
                  <a:solidFill>
                    <a:schemeClr val="accent2"/>
                  </a:solidFill>
                </a:rPr>
                <a:t>14.08 mA</a:t>
              </a:r>
            </a:p>
          </p:txBody>
        </p:sp>
        <p:sp>
          <p:nvSpPr>
            <p:cNvPr id="35888" name="Text Box 1668"/>
            <p:cNvSpPr txBox="1">
              <a:spLocks noChangeArrowheads="1"/>
            </p:cNvSpPr>
            <p:nvPr/>
          </p:nvSpPr>
          <p:spPr bwMode="auto">
            <a:xfrm>
              <a:off x="2294" y="3148"/>
              <a:ext cx="66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b="1">
                  <a:solidFill>
                    <a:schemeClr val="accent2"/>
                  </a:solidFill>
                </a:rPr>
                <a:t>11.56 psig</a:t>
              </a:r>
            </a:p>
          </p:txBody>
        </p:sp>
        <p:sp>
          <p:nvSpPr>
            <p:cNvPr id="35889" name="Text Box 1669"/>
            <p:cNvSpPr txBox="1">
              <a:spLocks noChangeArrowheads="1"/>
            </p:cNvSpPr>
            <p:nvPr/>
          </p:nvSpPr>
          <p:spPr bwMode="auto">
            <a:xfrm>
              <a:off x="1474" y="3025"/>
              <a:ext cx="6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b="1">
                  <a:solidFill>
                    <a:schemeClr val="accent2"/>
                  </a:solidFill>
                </a:rPr>
                <a:t>63% open</a:t>
              </a:r>
            </a:p>
          </p:txBody>
        </p:sp>
        <p:sp>
          <p:nvSpPr>
            <p:cNvPr id="35890" name="Oval 1670"/>
            <p:cNvSpPr>
              <a:spLocks noChangeArrowheads="1"/>
            </p:cNvSpPr>
            <p:nvPr/>
          </p:nvSpPr>
          <p:spPr bwMode="auto">
            <a:xfrm>
              <a:off x="3631" y="2947"/>
              <a:ext cx="274" cy="271"/>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200" b="1"/>
                <a:t>D/A</a:t>
              </a:r>
            </a:p>
          </p:txBody>
        </p:sp>
        <p:sp>
          <p:nvSpPr>
            <p:cNvPr id="35891" name="Oval 1671"/>
            <p:cNvSpPr>
              <a:spLocks noChangeArrowheads="1"/>
            </p:cNvSpPr>
            <p:nvPr/>
          </p:nvSpPr>
          <p:spPr bwMode="auto">
            <a:xfrm>
              <a:off x="3662" y="1700"/>
              <a:ext cx="274" cy="271"/>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200" b="1"/>
                <a:t>A/D</a:t>
              </a:r>
            </a:p>
          </p:txBody>
        </p:sp>
        <p:sp>
          <p:nvSpPr>
            <p:cNvPr id="35892" name="Text Box 1672"/>
            <p:cNvSpPr txBox="1">
              <a:spLocks noChangeArrowheads="1"/>
            </p:cNvSpPr>
            <p:nvPr/>
          </p:nvSpPr>
          <p:spPr bwMode="auto">
            <a:xfrm>
              <a:off x="4248" y="1056"/>
              <a:ext cx="1055" cy="300"/>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a:t>Analog to digital conversion</a:t>
              </a:r>
            </a:p>
          </p:txBody>
        </p:sp>
        <p:sp>
          <p:nvSpPr>
            <p:cNvPr id="35893" name="Line 1673"/>
            <p:cNvSpPr>
              <a:spLocks noChangeShapeType="1"/>
            </p:cNvSpPr>
            <p:nvPr/>
          </p:nvSpPr>
          <p:spPr bwMode="auto">
            <a:xfrm flipH="1">
              <a:off x="3896" y="1366"/>
              <a:ext cx="352" cy="388"/>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4" name="Text Box 1674"/>
            <p:cNvSpPr txBox="1">
              <a:spLocks noChangeArrowheads="1"/>
            </p:cNvSpPr>
            <p:nvPr/>
          </p:nvSpPr>
          <p:spPr bwMode="auto">
            <a:xfrm>
              <a:off x="4326" y="3692"/>
              <a:ext cx="1056" cy="299"/>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a:t>Digital to analog conversion</a:t>
              </a:r>
            </a:p>
          </p:txBody>
        </p:sp>
        <p:sp>
          <p:nvSpPr>
            <p:cNvPr id="35895" name="Line 1675"/>
            <p:cNvSpPr>
              <a:spLocks noChangeShapeType="1"/>
            </p:cNvSpPr>
            <p:nvPr/>
          </p:nvSpPr>
          <p:spPr bwMode="auto">
            <a:xfrm flipH="1" flipV="1">
              <a:off x="3857" y="3188"/>
              <a:ext cx="469" cy="50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5896" name="Object 1676"/>
            <p:cNvGraphicFramePr>
              <a:graphicFrameLocks noChangeAspect="1"/>
            </p:cNvGraphicFramePr>
            <p:nvPr/>
          </p:nvGraphicFramePr>
          <p:xfrm>
            <a:off x="3888" y="2112"/>
            <a:ext cx="720" cy="619"/>
          </p:xfrm>
          <a:graphic>
            <a:graphicData uri="http://schemas.openxmlformats.org/presentationml/2006/ole">
              <mc:AlternateContent xmlns:mc="http://schemas.openxmlformats.org/markup-compatibility/2006">
                <mc:Choice xmlns:v="urn:schemas-microsoft-com:vml" Requires="v">
                  <p:oleObj spid="_x0000_s116869" name="Clip" r:id="rId6" imgW="2747727" imgH="2362954" progId="MS_ClipArt_Gallery.5">
                    <p:embed/>
                  </p:oleObj>
                </mc:Choice>
                <mc:Fallback>
                  <p:oleObj name="Clip" r:id="rId6" imgW="2747727" imgH="2362954" progId="MS_ClipArt_Gallery.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 y="2112"/>
                          <a:ext cx="720" cy="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5846" name="Text Box 167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5847" name="Rectangle 1680"/>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61" name="TextBox 60"/>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62" name="TextBox 61"/>
          <p:cNvSpPr txBox="1"/>
          <p:nvPr/>
        </p:nvSpPr>
        <p:spPr>
          <a:xfrm>
            <a:off x="2736560" y="1219200"/>
            <a:ext cx="4661468" cy="523220"/>
          </a:xfrm>
          <a:prstGeom prst="rect">
            <a:avLst/>
          </a:prstGeom>
          <a:solidFill>
            <a:schemeClr val="bg1">
              <a:lumMod val="95000"/>
            </a:schemeClr>
          </a:solidFill>
          <a:ln>
            <a:solidFill>
              <a:srgbClr val="FF0000"/>
            </a:solidFill>
          </a:ln>
        </p:spPr>
        <p:txBody>
          <a:bodyPr wrap="square" rtlCol="0">
            <a:spAutoFit/>
          </a:bodyPr>
          <a:lstStyle/>
          <a:p>
            <a:pPr algn="ctr"/>
            <a:r>
              <a:rPr lang="en-US" sz="2800" b="1" dirty="0" smtClean="0">
                <a:latin typeface="Calibri" panose="020F0502020204030204" pitchFamily="34" charset="0"/>
              </a:rPr>
              <a:t>Class Exercise – Solution 2 </a:t>
            </a:r>
            <a:endParaRPr lang="en-US" sz="2800" b="1" dirty="0">
              <a:latin typeface="Calibri" panose="020F0502020204030204" pitchFamily="34" charset="0"/>
            </a:endParaRPr>
          </a:p>
        </p:txBody>
      </p:sp>
    </p:spTree>
    <p:extLst>
      <p:ext uri="{BB962C8B-B14F-4D97-AF65-F5344CB8AC3E}">
        <p14:creationId xmlns:p14="http://schemas.microsoft.com/office/powerpoint/2010/main" val="2300084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6"/>
          <p:cNvSpPr>
            <a:spLocks noChangeArrowheads="1"/>
          </p:cNvSpPr>
          <p:nvPr/>
        </p:nvSpPr>
        <p:spPr bwMode="auto">
          <a:xfrm>
            <a:off x="1828800" y="2175897"/>
            <a:ext cx="6477000" cy="143289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grpSp>
        <p:nvGrpSpPr>
          <p:cNvPr id="4" name="Group 3"/>
          <p:cNvGrpSpPr/>
          <p:nvPr/>
        </p:nvGrpSpPr>
        <p:grpSpPr>
          <a:xfrm>
            <a:off x="5153705" y="2366397"/>
            <a:ext cx="2073275" cy="914400"/>
            <a:chOff x="4876800" y="2209800"/>
            <a:chExt cx="2073275" cy="914400"/>
          </a:xfrm>
        </p:grpSpPr>
        <p:sp>
          <p:nvSpPr>
            <p:cNvPr id="36869" name="Line 8"/>
            <p:cNvSpPr>
              <a:spLocks noChangeShapeType="1"/>
            </p:cNvSpPr>
            <p:nvPr/>
          </p:nvSpPr>
          <p:spPr bwMode="auto">
            <a:xfrm>
              <a:off x="6546850" y="2709863"/>
              <a:ext cx="403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0" name="Text Box 9"/>
            <p:cNvSpPr txBox="1">
              <a:spLocks noChangeArrowheads="1"/>
            </p:cNvSpPr>
            <p:nvPr/>
          </p:nvSpPr>
          <p:spPr bwMode="auto">
            <a:xfrm>
              <a:off x="5792788" y="2489200"/>
              <a:ext cx="2301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40000"/>
                </a:lnSpc>
                <a:spcBef>
                  <a:spcPct val="0"/>
                </a:spcBef>
                <a:buFontTx/>
                <a:buNone/>
              </a:pPr>
              <a:r>
                <a:rPr lang="en-US" altLang="en-US" sz="1000">
                  <a:sym typeface="Symbol" pitchFamily="18" charset="2"/>
                </a:rPr>
                <a:t>    </a:t>
              </a:r>
              <a:endParaRPr lang="en-US" altLang="en-US" sz="1600"/>
            </a:p>
          </p:txBody>
        </p:sp>
        <p:sp>
          <p:nvSpPr>
            <p:cNvPr id="36871" name="Rectangle 10"/>
            <p:cNvSpPr>
              <a:spLocks noChangeArrowheads="1"/>
            </p:cNvSpPr>
            <p:nvPr/>
          </p:nvSpPr>
          <p:spPr bwMode="auto">
            <a:xfrm>
              <a:off x="5702300" y="2209800"/>
              <a:ext cx="447675" cy="20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6872" name="Line 11"/>
            <p:cNvSpPr>
              <a:spLocks noChangeShapeType="1"/>
            </p:cNvSpPr>
            <p:nvPr/>
          </p:nvSpPr>
          <p:spPr bwMode="auto">
            <a:xfrm>
              <a:off x="5299075" y="2322513"/>
              <a:ext cx="403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 name="Line 12"/>
            <p:cNvSpPr>
              <a:spLocks noChangeShapeType="1"/>
            </p:cNvSpPr>
            <p:nvPr/>
          </p:nvSpPr>
          <p:spPr bwMode="auto">
            <a:xfrm>
              <a:off x="6149975" y="2322513"/>
              <a:ext cx="403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 name="Rectangle 13"/>
            <p:cNvSpPr>
              <a:spLocks noChangeArrowheads="1"/>
            </p:cNvSpPr>
            <p:nvPr/>
          </p:nvSpPr>
          <p:spPr bwMode="auto">
            <a:xfrm>
              <a:off x="5702300" y="2921000"/>
              <a:ext cx="447675" cy="20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6875" name="Line 14"/>
            <p:cNvSpPr>
              <a:spLocks noChangeShapeType="1"/>
            </p:cNvSpPr>
            <p:nvPr/>
          </p:nvSpPr>
          <p:spPr bwMode="auto">
            <a:xfrm>
              <a:off x="5299075" y="3033713"/>
              <a:ext cx="403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Line 15"/>
            <p:cNvSpPr>
              <a:spLocks noChangeShapeType="1"/>
            </p:cNvSpPr>
            <p:nvPr/>
          </p:nvSpPr>
          <p:spPr bwMode="auto">
            <a:xfrm>
              <a:off x="6149975" y="3033713"/>
              <a:ext cx="403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Line 16"/>
            <p:cNvSpPr>
              <a:spLocks noChangeShapeType="1"/>
            </p:cNvSpPr>
            <p:nvPr/>
          </p:nvSpPr>
          <p:spPr bwMode="auto">
            <a:xfrm>
              <a:off x="5280025" y="2324100"/>
              <a:ext cx="0" cy="71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8" name="Line 17"/>
            <p:cNvSpPr>
              <a:spLocks noChangeShapeType="1"/>
            </p:cNvSpPr>
            <p:nvPr/>
          </p:nvSpPr>
          <p:spPr bwMode="auto">
            <a:xfrm>
              <a:off x="6537325" y="23241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Line 18"/>
            <p:cNvSpPr>
              <a:spLocks noChangeShapeType="1"/>
            </p:cNvSpPr>
            <p:nvPr/>
          </p:nvSpPr>
          <p:spPr bwMode="auto">
            <a:xfrm>
              <a:off x="4876800" y="2717800"/>
              <a:ext cx="403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 name="Group 1"/>
          <p:cNvGrpSpPr/>
          <p:nvPr/>
        </p:nvGrpSpPr>
        <p:grpSpPr>
          <a:xfrm>
            <a:off x="1611312" y="3779837"/>
            <a:ext cx="6934200" cy="1373188"/>
            <a:chOff x="1600200" y="3429000"/>
            <a:chExt cx="6934200" cy="1373188"/>
          </a:xfrm>
        </p:grpSpPr>
        <p:sp>
          <p:nvSpPr>
            <p:cNvPr id="36880" name="Text Box 19"/>
            <p:cNvSpPr txBox="1">
              <a:spLocks noChangeArrowheads="1"/>
            </p:cNvSpPr>
            <p:nvPr/>
          </p:nvSpPr>
          <p:spPr bwMode="auto">
            <a:xfrm>
              <a:off x="1600200" y="3429000"/>
              <a:ext cx="693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u="sng" dirty="0">
                  <a:solidFill>
                    <a:schemeClr val="accent2"/>
                  </a:solidFill>
                </a:rPr>
                <a:t>Two Parallel</a:t>
              </a:r>
              <a:r>
                <a:rPr lang="en-US" altLang="en-US" sz="2000" b="1" dirty="0"/>
                <a:t>: The system fails when both fail at the same time.</a:t>
              </a:r>
            </a:p>
          </p:txBody>
        </p:sp>
        <p:graphicFrame>
          <p:nvGraphicFramePr>
            <p:cNvPr id="36881" name="Object 20"/>
            <p:cNvGraphicFramePr>
              <a:graphicFrameLocks noChangeAspect="1"/>
            </p:cNvGraphicFramePr>
            <p:nvPr>
              <p:extLst>
                <p:ext uri="{D42A27DB-BD31-4B8C-83A1-F6EECF244321}">
                  <p14:modId xmlns:p14="http://schemas.microsoft.com/office/powerpoint/2010/main" val="1789866330"/>
                </p:ext>
              </p:extLst>
            </p:nvPr>
          </p:nvGraphicFramePr>
          <p:xfrm>
            <a:off x="2514600" y="4267200"/>
            <a:ext cx="4343400" cy="534988"/>
          </p:xfrm>
          <a:graphic>
            <a:graphicData uri="http://schemas.openxmlformats.org/presentationml/2006/ole">
              <mc:AlternateContent xmlns:mc="http://schemas.openxmlformats.org/markup-compatibility/2006">
                <mc:Choice xmlns:v="urn:schemas-microsoft-com:vml" Requires="v">
                  <p:oleObj spid="_x0000_s117890" name="Equation" r:id="rId4" imgW="1637589" imgH="203112" progId="Equation.3">
                    <p:embed/>
                  </p:oleObj>
                </mc:Choice>
                <mc:Fallback>
                  <p:oleObj name="Equation" r:id="rId4" imgW="1637589"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267200"/>
                          <a:ext cx="43434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2"/>
          <p:cNvGrpSpPr/>
          <p:nvPr/>
        </p:nvGrpSpPr>
        <p:grpSpPr>
          <a:xfrm>
            <a:off x="1600200" y="5273675"/>
            <a:ext cx="6934200" cy="1406525"/>
            <a:chOff x="1600200" y="4876800"/>
            <a:chExt cx="6934200" cy="1406525"/>
          </a:xfrm>
        </p:grpSpPr>
        <p:sp>
          <p:nvSpPr>
            <p:cNvPr id="36882" name="Text Box 21"/>
            <p:cNvSpPr txBox="1">
              <a:spLocks noChangeArrowheads="1"/>
            </p:cNvSpPr>
            <p:nvPr/>
          </p:nvSpPr>
          <p:spPr bwMode="auto">
            <a:xfrm>
              <a:off x="1600200" y="4876800"/>
              <a:ext cx="693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u="sng" dirty="0">
                  <a:solidFill>
                    <a:schemeClr val="accent2"/>
                  </a:solidFill>
                </a:rPr>
                <a:t>N Parallel</a:t>
              </a:r>
              <a:r>
                <a:rPr lang="en-US" altLang="en-US" sz="2000" b="1" dirty="0"/>
                <a:t>: The system fails when </a:t>
              </a:r>
              <a:r>
                <a:rPr lang="en-US" altLang="en-US" sz="2000" b="1" u="sng" dirty="0"/>
                <a:t>all fail</a:t>
              </a:r>
              <a:r>
                <a:rPr lang="en-US" altLang="en-US" sz="2000" b="1" dirty="0"/>
                <a:t> at the same time.</a:t>
              </a:r>
            </a:p>
          </p:txBody>
        </p:sp>
        <p:graphicFrame>
          <p:nvGraphicFramePr>
            <p:cNvPr id="36883" name="Object 22"/>
            <p:cNvGraphicFramePr>
              <a:graphicFrameLocks noChangeAspect="1"/>
            </p:cNvGraphicFramePr>
            <p:nvPr>
              <p:extLst>
                <p:ext uri="{D42A27DB-BD31-4B8C-83A1-F6EECF244321}">
                  <p14:modId xmlns:p14="http://schemas.microsoft.com/office/powerpoint/2010/main" val="1282679724"/>
                </p:ext>
              </p:extLst>
            </p:nvPr>
          </p:nvGraphicFramePr>
          <p:xfrm>
            <a:off x="2943225" y="5378450"/>
            <a:ext cx="3636963" cy="904875"/>
          </p:xfrm>
          <a:graphic>
            <a:graphicData uri="http://schemas.openxmlformats.org/presentationml/2006/ole">
              <mc:AlternateContent xmlns:mc="http://schemas.openxmlformats.org/markup-compatibility/2006">
                <mc:Choice xmlns:v="urn:schemas-microsoft-com:vml" Requires="v">
                  <p:oleObj spid="_x0000_s117891" name="Equation" r:id="rId6" imgW="1371600" imgH="342900" progId="Equation.3">
                    <p:embed/>
                  </p:oleObj>
                </mc:Choice>
                <mc:Fallback>
                  <p:oleObj name="Equation" r:id="rId6" imgW="1371600" imgH="342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3225" y="5378450"/>
                          <a:ext cx="3636963"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6884" name="Text Box 25"/>
          <p:cNvSpPr txBox="1">
            <a:spLocks noChangeArrowheads="1"/>
          </p:cNvSpPr>
          <p:nvPr/>
        </p:nvSpPr>
        <p:spPr bwMode="auto">
          <a:xfrm>
            <a:off x="2104571" y="2292181"/>
            <a:ext cx="251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800" b="1" dirty="0"/>
              <a:t>System functions when either path (or both) </a:t>
            </a:r>
            <a:r>
              <a:rPr lang="en-US" altLang="en-US" sz="1800" b="1" dirty="0" smtClean="0"/>
              <a:t>function (no common-cause faults)</a:t>
            </a:r>
            <a:endParaRPr lang="en-US" altLang="en-US" sz="1800" b="1" dirty="0"/>
          </a:p>
        </p:txBody>
      </p:sp>
      <p:sp>
        <p:nvSpPr>
          <p:cNvPr id="36886" name="Text Box 28"/>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6887" name="Rectangle 29"/>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6" name="Text Box 5"/>
          <p:cNvSpPr txBox="1">
            <a:spLocks noChangeArrowheads="1"/>
          </p:cNvSpPr>
          <p:nvPr/>
        </p:nvSpPr>
        <p:spPr bwMode="auto">
          <a:xfrm>
            <a:off x="1524000" y="1143000"/>
            <a:ext cx="6934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b="1" dirty="0" smtClean="0">
                <a:latin typeface="Calibri" panose="020F0502020204030204" pitchFamily="34" charset="0"/>
              </a:rPr>
              <a:t>Parallel Structure</a:t>
            </a:r>
            <a:endParaRPr lang="en-US" altLang="en-US" b="1" dirty="0">
              <a:latin typeface="Calibri" panose="020F0502020204030204" pitchFamily="34" charset="0"/>
            </a:endParaRPr>
          </a:p>
        </p:txBody>
      </p:sp>
      <p:sp>
        <p:nvSpPr>
          <p:cNvPr id="27" name="TextBox 26"/>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Tree>
    <p:extLst>
      <p:ext uri="{BB962C8B-B14F-4D97-AF65-F5344CB8AC3E}">
        <p14:creationId xmlns:p14="http://schemas.microsoft.com/office/powerpoint/2010/main" val="62209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8"/>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3" name="Rectangle 29"/>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4" name="Text Box 5"/>
          <p:cNvSpPr txBox="1">
            <a:spLocks noChangeArrowheads="1"/>
          </p:cNvSpPr>
          <p:nvPr/>
        </p:nvSpPr>
        <p:spPr bwMode="auto">
          <a:xfrm>
            <a:off x="1524000" y="1143000"/>
            <a:ext cx="6934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b="1" dirty="0" smtClean="0">
                <a:latin typeface="Calibri" panose="020F0502020204030204" pitchFamily="34" charset="0"/>
              </a:rPr>
              <a:t>Parallel Structure</a:t>
            </a:r>
            <a:endParaRPr lang="en-US" altLang="en-US" b="1" dirty="0">
              <a:latin typeface="Calibri" panose="020F0502020204030204" pitchFamily="34" charset="0"/>
            </a:endParaRPr>
          </a:p>
        </p:txBody>
      </p:sp>
      <p:sp>
        <p:nvSpPr>
          <p:cNvPr id="25" name="TextBox 2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pic>
        <p:nvPicPr>
          <p:cNvPr id="26" name="Picture 2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9850" y="2243138"/>
            <a:ext cx="7804150" cy="3987225"/>
          </a:xfrm>
          <a:prstGeom prst="rect">
            <a:avLst/>
          </a:prstGeom>
          <a:noFill/>
        </p:spPr>
      </p:pic>
    </p:spTree>
    <p:extLst>
      <p:ext uri="{BB962C8B-B14F-4D97-AF65-F5344CB8AC3E}">
        <p14:creationId xmlns:p14="http://schemas.microsoft.com/office/powerpoint/2010/main" val="3921261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1027"/>
          <p:cNvSpPr txBox="1">
            <a:spLocks noChangeArrowheads="1"/>
          </p:cNvSpPr>
          <p:nvPr/>
        </p:nvSpPr>
        <p:spPr bwMode="auto">
          <a:xfrm>
            <a:off x="1676400" y="2241551"/>
            <a:ext cx="6553200" cy="8318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smtClean="0"/>
              <a:t>Give </a:t>
            </a:r>
            <a:r>
              <a:rPr lang="en-US" altLang="en-US" sz="2400" b="1" dirty="0"/>
              <a:t>some examples of parallel equipment in process plants.</a:t>
            </a:r>
          </a:p>
        </p:txBody>
      </p:sp>
      <p:grpSp>
        <p:nvGrpSpPr>
          <p:cNvPr id="47131" name="Group 1051"/>
          <p:cNvGrpSpPr>
            <a:grpSpLocks/>
          </p:cNvGrpSpPr>
          <p:nvPr/>
        </p:nvGrpSpPr>
        <p:grpSpPr bwMode="auto">
          <a:xfrm>
            <a:off x="2019300" y="3542620"/>
            <a:ext cx="5562600" cy="1219200"/>
            <a:chOff x="1152" y="1728"/>
            <a:chExt cx="3504" cy="768"/>
          </a:xfrm>
        </p:grpSpPr>
        <p:grpSp>
          <p:nvGrpSpPr>
            <p:cNvPr id="37903" name="Group 1040"/>
            <p:cNvGrpSpPr>
              <a:grpSpLocks/>
            </p:cNvGrpSpPr>
            <p:nvPr/>
          </p:nvGrpSpPr>
          <p:grpSpPr bwMode="auto">
            <a:xfrm>
              <a:off x="2880" y="1728"/>
              <a:ext cx="1776" cy="768"/>
              <a:chOff x="2112" y="3072"/>
              <a:chExt cx="1776" cy="768"/>
            </a:xfrm>
          </p:grpSpPr>
          <p:sp>
            <p:nvSpPr>
              <p:cNvPr id="37905" name="AutoShape 1030"/>
              <p:cNvSpPr>
                <a:spLocks noChangeArrowheads="1"/>
              </p:cNvSpPr>
              <p:nvPr/>
            </p:nvSpPr>
            <p:spPr bwMode="auto">
              <a:xfrm flipV="1">
                <a:off x="2784" y="3072"/>
                <a:ext cx="288" cy="288"/>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7906" name="Line 1031"/>
              <p:cNvSpPr>
                <a:spLocks noChangeShapeType="1"/>
              </p:cNvSpPr>
              <p:nvPr/>
            </p:nvSpPr>
            <p:spPr bwMode="auto">
              <a:xfrm>
                <a:off x="2448" y="321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7" name="Line 1032"/>
              <p:cNvSpPr>
                <a:spLocks noChangeShapeType="1"/>
              </p:cNvSpPr>
              <p:nvPr/>
            </p:nvSpPr>
            <p:spPr bwMode="auto">
              <a:xfrm>
                <a:off x="3072" y="3072"/>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AutoShape 1033"/>
              <p:cNvSpPr>
                <a:spLocks noChangeArrowheads="1"/>
              </p:cNvSpPr>
              <p:nvPr/>
            </p:nvSpPr>
            <p:spPr bwMode="auto">
              <a:xfrm flipV="1">
                <a:off x="2784" y="3552"/>
                <a:ext cx="288" cy="288"/>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7909" name="Line 1034"/>
              <p:cNvSpPr>
                <a:spLocks noChangeShapeType="1"/>
              </p:cNvSpPr>
              <p:nvPr/>
            </p:nvSpPr>
            <p:spPr bwMode="auto">
              <a:xfrm>
                <a:off x="2448"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0" name="Line 1035"/>
              <p:cNvSpPr>
                <a:spLocks noChangeShapeType="1"/>
              </p:cNvSpPr>
              <p:nvPr/>
            </p:nvSpPr>
            <p:spPr bwMode="auto">
              <a:xfrm>
                <a:off x="3072" y="3552"/>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1" name="Line 1036"/>
              <p:cNvSpPr>
                <a:spLocks noChangeShapeType="1"/>
              </p:cNvSpPr>
              <p:nvPr/>
            </p:nvSpPr>
            <p:spPr bwMode="auto">
              <a:xfrm flipV="1">
                <a:off x="2448" y="3216"/>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2" name="Line 1037"/>
              <p:cNvSpPr>
                <a:spLocks noChangeShapeType="1"/>
              </p:cNvSpPr>
              <p:nvPr/>
            </p:nvSpPr>
            <p:spPr bwMode="auto">
              <a:xfrm>
                <a:off x="2112" y="3456"/>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3" name="Line 1038"/>
              <p:cNvSpPr>
                <a:spLocks noChangeShapeType="1"/>
              </p:cNvSpPr>
              <p:nvPr/>
            </p:nvSpPr>
            <p:spPr bwMode="auto">
              <a:xfrm flipV="1">
                <a:off x="3552" y="3072"/>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4" name="Line 1039"/>
              <p:cNvSpPr>
                <a:spLocks noChangeShapeType="1"/>
              </p:cNvSpPr>
              <p:nvPr/>
            </p:nvSpPr>
            <p:spPr bwMode="auto">
              <a:xfrm>
                <a:off x="3552" y="3312"/>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04" name="Text Box 1041"/>
            <p:cNvSpPr txBox="1">
              <a:spLocks noChangeArrowheads="1"/>
            </p:cNvSpPr>
            <p:nvPr/>
          </p:nvSpPr>
          <p:spPr bwMode="auto">
            <a:xfrm>
              <a:off x="1152" y="1968"/>
              <a:ext cx="12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dirty="0"/>
                <a:t>Parallel pumps</a:t>
              </a:r>
            </a:p>
          </p:txBody>
        </p:sp>
      </p:grpSp>
      <p:grpSp>
        <p:nvGrpSpPr>
          <p:cNvPr id="47132" name="Group 1052"/>
          <p:cNvGrpSpPr>
            <a:grpSpLocks/>
          </p:cNvGrpSpPr>
          <p:nvPr/>
        </p:nvGrpSpPr>
        <p:grpSpPr bwMode="auto">
          <a:xfrm>
            <a:off x="1828800" y="5181600"/>
            <a:ext cx="6096000" cy="1600200"/>
            <a:chOff x="1152" y="3168"/>
            <a:chExt cx="3840" cy="1008"/>
          </a:xfrm>
        </p:grpSpPr>
        <p:sp>
          <p:nvSpPr>
            <p:cNvPr id="37897" name="Line 1042"/>
            <p:cNvSpPr>
              <a:spLocks noChangeShapeType="1"/>
            </p:cNvSpPr>
            <p:nvPr/>
          </p:nvSpPr>
          <p:spPr bwMode="auto">
            <a:xfrm>
              <a:off x="3168" y="3696"/>
              <a:ext cx="182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Oval 1043"/>
            <p:cNvSpPr>
              <a:spLocks noChangeArrowheads="1"/>
            </p:cNvSpPr>
            <p:nvPr/>
          </p:nvSpPr>
          <p:spPr bwMode="auto">
            <a:xfrm>
              <a:off x="3552" y="3168"/>
              <a:ext cx="384"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b="1">
                  <a:latin typeface="Tahoma" pitchFamily="34" charset="0"/>
                </a:rPr>
                <a:t>T2</a:t>
              </a:r>
            </a:p>
          </p:txBody>
        </p:sp>
        <p:sp>
          <p:nvSpPr>
            <p:cNvPr id="37899" name="Oval 1044"/>
            <p:cNvSpPr>
              <a:spLocks noChangeArrowheads="1"/>
            </p:cNvSpPr>
            <p:nvPr/>
          </p:nvSpPr>
          <p:spPr bwMode="auto">
            <a:xfrm>
              <a:off x="3984" y="3840"/>
              <a:ext cx="384"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b="1">
                  <a:latin typeface="Tahoma" pitchFamily="34" charset="0"/>
                </a:rPr>
                <a:t>T3</a:t>
              </a:r>
            </a:p>
          </p:txBody>
        </p:sp>
        <p:sp>
          <p:nvSpPr>
            <p:cNvPr id="37900" name="Line 1045"/>
            <p:cNvSpPr>
              <a:spLocks noChangeShapeType="1"/>
            </p:cNvSpPr>
            <p:nvPr/>
          </p:nvSpPr>
          <p:spPr bwMode="auto">
            <a:xfrm>
              <a:off x="3744" y="3504"/>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046"/>
            <p:cNvSpPr>
              <a:spLocks noChangeShapeType="1"/>
            </p:cNvSpPr>
            <p:nvPr/>
          </p:nvSpPr>
          <p:spPr bwMode="auto">
            <a:xfrm flipV="1">
              <a:off x="4176" y="369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Text Box 1047"/>
            <p:cNvSpPr txBox="1">
              <a:spLocks noChangeArrowheads="1"/>
            </p:cNvSpPr>
            <p:nvPr/>
          </p:nvSpPr>
          <p:spPr bwMode="auto">
            <a:xfrm>
              <a:off x="1152" y="3264"/>
              <a:ext cx="120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dirty="0"/>
                <a:t>Redundant sensors on same stream</a:t>
              </a:r>
            </a:p>
          </p:txBody>
        </p:sp>
      </p:grpSp>
      <p:sp>
        <p:nvSpPr>
          <p:cNvPr id="37895" name="Text Box 104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7896" name="Rectangle 1050"/>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7" name="TextBox 26"/>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8" name="TextBox 27"/>
          <p:cNvSpPr txBox="1"/>
          <p:nvPr/>
        </p:nvSpPr>
        <p:spPr>
          <a:xfrm>
            <a:off x="2743200" y="1219200"/>
            <a:ext cx="4661468" cy="523220"/>
          </a:xfrm>
          <a:prstGeom prst="rect">
            <a:avLst/>
          </a:prstGeom>
          <a:solidFill>
            <a:schemeClr val="bg1">
              <a:lumMod val="95000"/>
            </a:schemeClr>
          </a:solidFill>
          <a:ln>
            <a:solidFill>
              <a:srgbClr val="FF0000"/>
            </a:solidFill>
          </a:ln>
        </p:spPr>
        <p:txBody>
          <a:bodyPr wrap="square" rtlCol="0">
            <a:spAutoFit/>
          </a:bodyPr>
          <a:lstStyle/>
          <a:p>
            <a:pPr algn="ctr"/>
            <a:r>
              <a:rPr lang="en-US" sz="2800" b="1" dirty="0" smtClean="0">
                <a:latin typeface="Calibri" panose="020F0502020204030204" pitchFamily="34" charset="0"/>
              </a:rPr>
              <a:t>Class Exercise 3 </a:t>
            </a:r>
            <a:endParaRPr lang="en-US" sz="2800" b="1" dirty="0">
              <a:latin typeface="Calibri" panose="020F0502020204030204" pitchFamily="34" charset="0"/>
            </a:endParaRPr>
          </a:p>
        </p:txBody>
      </p:sp>
    </p:spTree>
    <p:extLst>
      <p:ext uri="{BB962C8B-B14F-4D97-AF65-F5344CB8AC3E}">
        <p14:creationId xmlns:p14="http://schemas.microsoft.com/office/powerpoint/2010/main" val="721845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7131"/>
                                        </p:tgtEl>
                                        <p:attrNameLst>
                                          <p:attrName>style.visibility</p:attrName>
                                        </p:attrNameLst>
                                      </p:cBhvr>
                                      <p:to>
                                        <p:strVal val="visible"/>
                                      </p:to>
                                    </p:set>
                                    <p:animEffect transition="in" filter="fade">
                                      <p:cBhvr>
                                        <p:cTn id="7" dur="1000"/>
                                        <p:tgtEl>
                                          <p:spTgt spid="47131"/>
                                        </p:tgtEl>
                                      </p:cBhvr>
                                    </p:animEffect>
                                    <p:anim calcmode="lin" valueType="num">
                                      <p:cBhvr>
                                        <p:cTn id="8" dur="1000" fill="hold"/>
                                        <p:tgtEl>
                                          <p:spTgt spid="47131"/>
                                        </p:tgtEl>
                                        <p:attrNameLst>
                                          <p:attrName>ppt_x</p:attrName>
                                        </p:attrNameLst>
                                      </p:cBhvr>
                                      <p:tavLst>
                                        <p:tav tm="0">
                                          <p:val>
                                            <p:strVal val="#ppt_x"/>
                                          </p:val>
                                        </p:tav>
                                        <p:tav tm="100000">
                                          <p:val>
                                            <p:strVal val="#ppt_x"/>
                                          </p:val>
                                        </p:tav>
                                      </p:tavLst>
                                    </p:anim>
                                    <p:anim calcmode="lin" valueType="num">
                                      <p:cBhvr>
                                        <p:cTn id="9" dur="1000" fill="hold"/>
                                        <p:tgtEl>
                                          <p:spTgt spid="471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7132"/>
                                        </p:tgtEl>
                                        <p:attrNameLst>
                                          <p:attrName>style.visibility</p:attrName>
                                        </p:attrNameLst>
                                      </p:cBhvr>
                                      <p:to>
                                        <p:strVal val="visible"/>
                                      </p:to>
                                    </p:set>
                                    <p:animEffect transition="in" filter="blinds(horizontal)">
                                      <p:cBhvr>
                                        <p:cTn id="14" dur="500"/>
                                        <p:tgtEl>
                                          <p:spTgt spid="47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74688" y="1997075"/>
            <a:ext cx="7707312" cy="15081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b="1" u="sng" dirty="0">
                <a:solidFill>
                  <a:srgbClr val="0000FF"/>
                </a:solidFill>
              </a:rPr>
              <a:t>RELIABILITY</a:t>
            </a:r>
            <a:endParaRPr lang="en-US" altLang="en-US" sz="2400" b="1" dirty="0">
              <a:solidFill>
                <a:srgbClr val="0000FF"/>
              </a:solidFill>
            </a:endParaRPr>
          </a:p>
          <a:p>
            <a:pPr>
              <a:spcBef>
                <a:spcPct val="50000"/>
              </a:spcBef>
              <a:buFontTx/>
              <a:buNone/>
            </a:pPr>
            <a:r>
              <a:rPr lang="en-US" altLang="en-US" sz="2400" b="1" dirty="0">
                <a:solidFill>
                  <a:srgbClr val="0000FF"/>
                </a:solidFill>
              </a:rPr>
              <a:t>The probability that an item can perform its intended function for a specified interval under stated conditions. </a:t>
            </a:r>
          </a:p>
        </p:txBody>
      </p:sp>
      <p:sp>
        <p:nvSpPr>
          <p:cNvPr id="4099" name="Text Box 10"/>
          <p:cNvSpPr txBox="1">
            <a:spLocks noChangeArrowheads="1"/>
          </p:cNvSpPr>
          <p:nvPr/>
        </p:nvSpPr>
        <p:spPr bwMode="auto">
          <a:xfrm>
            <a:off x="190500" y="1143000"/>
            <a:ext cx="8686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b="1" dirty="0">
                <a:solidFill>
                  <a:srgbClr val="000000"/>
                </a:solidFill>
                <a:latin typeface="Calibri" pitchFamily="34" charset="0"/>
              </a:rPr>
              <a:t>A CONCISE DEFINITION OF  RELIABILITY</a:t>
            </a:r>
            <a:endParaRPr lang="en-US" altLang="en-US" b="1" baseline="30000" dirty="0">
              <a:solidFill>
                <a:srgbClr val="000000"/>
              </a:solidFill>
              <a:latin typeface="Calibri" pitchFamily="34" charset="0"/>
            </a:endParaRPr>
          </a:p>
        </p:txBody>
      </p:sp>
      <p:sp>
        <p:nvSpPr>
          <p:cNvPr id="4100" name="TextBox 1"/>
          <p:cNvSpPr txBox="1">
            <a:spLocks noChangeArrowheads="1"/>
          </p:cNvSpPr>
          <p:nvPr/>
        </p:nvSpPr>
        <p:spPr bwMode="auto">
          <a:xfrm>
            <a:off x="-3352800" y="142875"/>
            <a:ext cx="842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19313" indent="-21193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a:t>	:</a:t>
            </a:r>
          </a:p>
        </p:txBody>
      </p:sp>
      <p:graphicFrame>
        <p:nvGraphicFramePr>
          <p:cNvPr id="2" name="Table 1"/>
          <p:cNvGraphicFramePr>
            <a:graphicFrameLocks noGrp="1"/>
          </p:cNvGraphicFramePr>
          <p:nvPr>
            <p:extLst>
              <p:ext uri="{D42A27DB-BD31-4B8C-83A1-F6EECF244321}">
                <p14:modId xmlns:p14="http://schemas.microsoft.com/office/powerpoint/2010/main" val="316512778"/>
              </p:ext>
            </p:extLst>
          </p:nvPr>
        </p:nvGraphicFramePr>
        <p:xfrm>
          <a:off x="674688" y="3657600"/>
          <a:ext cx="7707312" cy="2925956"/>
        </p:xfrm>
        <a:graphic>
          <a:graphicData uri="http://schemas.openxmlformats.org/drawingml/2006/table">
            <a:tbl>
              <a:tblPr firstRow="1" bandRow="1">
                <a:tableStyleId>{5940675A-B579-460E-94D1-54222C63F5DA}</a:tableStyleId>
              </a:tblPr>
              <a:tblGrid>
                <a:gridCol w="1382712"/>
                <a:gridCol w="6324600"/>
              </a:tblGrid>
              <a:tr h="639941">
                <a:tc>
                  <a:txBody>
                    <a:bodyPr/>
                    <a:lstStyle/>
                    <a:p>
                      <a:r>
                        <a:rPr lang="en-US" altLang="en-US" sz="1800" b="1" dirty="0" smtClean="0">
                          <a:solidFill>
                            <a:srgbClr val="0000FF"/>
                          </a:solidFill>
                        </a:rPr>
                        <a:t>Probability</a:t>
                      </a:r>
                      <a:endParaRPr lang="en-US" sz="1800" dirty="0"/>
                    </a:p>
                  </a:txBody>
                  <a:tcPr marT="45689" marB="456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The likelihood expressed as a fraction 0-1. This says nearly nothing about any one instance; low probability</a:t>
                      </a:r>
                      <a:r>
                        <a:rPr lang="en-US" altLang="en-US" sz="1800" baseline="0" dirty="0" smtClean="0"/>
                        <a:t> can still occur!</a:t>
                      </a:r>
                      <a:endParaRPr lang="en-US" altLang="en-US" sz="1800" dirty="0" smtClean="0"/>
                    </a:p>
                  </a:txBody>
                  <a:tcPr marT="45689" marB="45689"/>
                </a:tc>
              </a:tr>
              <a:tr h="731582">
                <a:tc>
                  <a:txBody>
                    <a:bodyPr/>
                    <a:lstStyle/>
                    <a:p>
                      <a:r>
                        <a:rPr lang="en-US" altLang="en-US" sz="1800" b="1" dirty="0" smtClean="0">
                          <a:solidFill>
                            <a:srgbClr val="0000FF"/>
                          </a:solidFill>
                        </a:rPr>
                        <a:t>Intended function</a:t>
                      </a:r>
                      <a:r>
                        <a:rPr lang="en-US" altLang="en-US" sz="1800" dirty="0" smtClean="0"/>
                        <a:t> </a:t>
                      </a:r>
                      <a:endParaRPr lang="en-US" sz="1800" dirty="0"/>
                    </a:p>
                  </a:txBody>
                  <a:tcPr marT="45689" marB="456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The design function required to achieve desired</a:t>
                      </a:r>
                      <a:r>
                        <a:rPr lang="en-US" altLang="en-US" sz="1800" baseline="0" dirty="0" smtClean="0"/>
                        <a:t> production rate with specified </a:t>
                      </a:r>
                      <a:r>
                        <a:rPr lang="en-US" altLang="en-US" sz="1800" dirty="0" smtClean="0"/>
                        <a:t>product quality.</a:t>
                      </a:r>
                    </a:p>
                  </a:txBody>
                  <a:tcPr marT="45689" marB="45689"/>
                </a:tc>
              </a:tr>
              <a:tr h="639941">
                <a:tc>
                  <a:txBody>
                    <a:bodyPr/>
                    <a:lstStyle/>
                    <a:p>
                      <a:r>
                        <a:rPr lang="en-US" altLang="en-US" sz="1800" b="1" dirty="0" smtClean="0">
                          <a:solidFill>
                            <a:srgbClr val="0000FF"/>
                          </a:solidFill>
                        </a:rPr>
                        <a:t>Specified interval</a:t>
                      </a:r>
                      <a:endParaRPr lang="en-US" sz="1800" dirty="0"/>
                    </a:p>
                  </a:txBody>
                  <a:tcPr marT="45689" marB="456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For example, the time from startup to shutdown for maintenance</a:t>
                      </a:r>
                      <a:r>
                        <a:rPr lang="en-US" altLang="en-US" sz="1800" baseline="0" dirty="0" smtClean="0"/>
                        <a:t> (e.g.,  two years) </a:t>
                      </a:r>
                      <a:r>
                        <a:rPr lang="en-US" altLang="en-US" sz="1800" dirty="0" smtClean="0"/>
                        <a:t>or for forty batches. </a:t>
                      </a:r>
                    </a:p>
                  </a:txBody>
                  <a:tcPr marT="45689" marB="45689"/>
                </a:tc>
              </a:tr>
              <a:tr h="914222">
                <a:tc>
                  <a:txBody>
                    <a:bodyPr/>
                    <a:lstStyle/>
                    <a:p>
                      <a:r>
                        <a:rPr lang="en-US" altLang="en-US" sz="1800" b="1" dirty="0" smtClean="0">
                          <a:solidFill>
                            <a:srgbClr val="0000FF"/>
                          </a:solidFill>
                        </a:rPr>
                        <a:t>Stated Conditions</a:t>
                      </a:r>
                      <a:endParaRPr lang="en-US" sz="1800" dirty="0"/>
                    </a:p>
                  </a:txBody>
                  <a:tcPr marT="45689" marB="456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The range of conditions expected during operations, broader than the design point, e.g., a range of raw materials, production rate, equipment performance, ambient conditions and so forth.</a:t>
                      </a:r>
                    </a:p>
                  </a:txBody>
                  <a:tcPr marT="45689" marB="45689"/>
                </a:tc>
              </a:tr>
            </a:tbl>
          </a:graphicData>
        </a:graphic>
      </p:graphicFrame>
      <p:sp>
        <p:nvSpPr>
          <p:cNvPr id="6" name="TextBox 5"/>
          <p:cNvSpPr txBox="1"/>
          <p:nvPr/>
        </p:nvSpPr>
        <p:spPr>
          <a:xfrm>
            <a:off x="674688" y="381000"/>
            <a:ext cx="7707312"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 name="Rectangle 29"/>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5" name="TextBox 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7" name="TextBox 6"/>
          <p:cNvSpPr txBox="1"/>
          <p:nvPr/>
        </p:nvSpPr>
        <p:spPr>
          <a:xfrm>
            <a:off x="1803400" y="1394520"/>
            <a:ext cx="6781800" cy="1077218"/>
          </a:xfrm>
          <a:prstGeom prst="rect">
            <a:avLst/>
          </a:prstGeom>
          <a:noFill/>
        </p:spPr>
        <p:txBody>
          <a:bodyPr wrap="square" rtlCol="0">
            <a:spAutoFit/>
          </a:bodyPr>
          <a:lstStyle/>
          <a:p>
            <a:pPr algn="ctr"/>
            <a:r>
              <a:rPr lang="en-US" sz="3200" b="1" dirty="0" smtClean="0">
                <a:latin typeface="Calibri" panose="020F0502020204030204" pitchFamily="34" charset="0"/>
              </a:rPr>
              <a:t>Additional Structures are Presented in the Chapter</a:t>
            </a:r>
            <a:endParaRPr lang="en-US" sz="3200" b="1" dirty="0">
              <a:latin typeface="Calibri" panose="020F0502020204030204" pitchFamily="34"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705" y="2915638"/>
            <a:ext cx="2710544" cy="1004499"/>
          </a:xfrm>
          <a:prstGeom prst="rect">
            <a:avLst/>
          </a:prstGeom>
          <a:noFill/>
        </p:spPr>
      </p:pic>
      <p:grpSp>
        <p:nvGrpSpPr>
          <p:cNvPr id="10" name="Group 9"/>
          <p:cNvGrpSpPr/>
          <p:nvPr/>
        </p:nvGrpSpPr>
        <p:grpSpPr>
          <a:xfrm>
            <a:off x="2209056" y="4192664"/>
            <a:ext cx="1733979" cy="959486"/>
            <a:chOff x="2159431" y="4076700"/>
            <a:chExt cx="3403169" cy="2133600"/>
          </a:xfrm>
        </p:grpSpPr>
        <p:sp>
          <p:nvSpPr>
            <p:cNvPr id="21" name="Rectangle 20"/>
            <p:cNvSpPr/>
            <p:nvPr/>
          </p:nvSpPr>
          <p:spPr>
            <a:xfrm>
              <a:off x="3454831" y="4076700"/>
              <a:ext cx="914400" cy="838200"/>
            </a:xfrm>
            <a:prstGeom prst="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cs typeface="+mn-cs"/>
                </a:rPr>
                <a:t>R</a:t>
              </a:r>
              <a:r>
                <a:rPr kumimoji="0" lang="en-US" sz="1800" b="1" i="0" u="none" strike="noStrike" kern="0" cap="none" spc="0" normalizeH="0" baseline="-25000" noProof="0" dirty="0" smtClean="0">
                  <a:ln>
                    <a:noFill/>
                  </a:ln>
                  <a:solidFill>
                    <a:prstClr val="black"/>
                  </a:solidFill>
                  <a:effectLst/>
                  <a:uLnTx/>
                  <a:uFillTx/>
                  <a:latin typeface="Calibri"/>
                  <a:ea typeface="+mn-ea"/>
                  <a:cs typeface="+mn-cs"/>
                </a:rPr>
                <a:t>1</a:t>
              </a:r>
              <a:endParaRPr kumimoji="0" lang="en-US" sz="1800" b="1" i="0" u="none" strike="noStrike" kern="0" cap="none" spc="0" normalizeH="0" baseline="-25000" noProof="0" dirty="0">
                <a:ln>
                  <a:noFill/>
                </a:ln>
                <a:solidFill>
                  <a:prstClr val="black"/>
                </a:solidFill>
                <a:effectLst/>
                <a:uLnTx/>
                <a:uFillTx/>
                <a:latin typeface="Calibri"/>
                <a:ea typeface="+mn-ea"/>
                <a:cs typeface="+mn-cs"/>
              </a:endParaRPr>
            </a:p>
          </p:txBody>
        </p:sp>
        <p:sp>
          <p:nvSpPr>
            <p:cNvPr id="22" name="Rectangle 21"/>
            <p:cNvSpPr/>
            <p:nvPr/>
          </p:nvSpPr>
          <p:spPr>
            <a:xfrm>
              <a:off x="3454831" y="5372100"/>
              <a:ext cx="914400" cy="838200"/>
            </a:xfrm>
            <a:prstGeom prst="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cs typeface="+mn-cs"/>
                </a:rPr>
                <a:t>R</a:t>
              </a:r>
              <a:r>
                <a:rPr kumimoji="0" lang="en-US" sz="1800" b="1" i="0" u="none" strike="noStrike" kern="0" cap="none" spc="0" normalizeH="0" baseline="-25000" noProof="0" dirty="0">
                  <a:ln>
                    <a:noFill/>
                  </a:ln>
                  <a:solidFill>
                    <a:prstClr val="black"/>
                  </a:solidFill>
                  <a:effectLst/>
                  <a:uLnTx/>
                  <a:uFillTx/>
                  <a:latin typeface="Calibri"/>
                  <a:ea typeface="+mn-ea"/>
                  <a:cs typeface="+mn-cs"/>
                </a:rPr>
                <a:t>2</a:t>
              </a:r>
            </a:p>
          </p:txBody>
        </p:sp>
        <p:cxnSp>
          <p:nvCxnSpPr>
            <p:cNvPr id="23" name="Straight Arrow Connector 22"/>
            <p:cNvCxnSpPr>
              <a:endCxn id="21" idx="1"/>
            </p:cNvCxnSpPr>
            <p:nvPr/>
          </p:nvCxnSpPr>
          <p:spPr>
            <a:xfrm>
              <a:off x="2159431" y="4495800"/>
              <a:ext cx="1295400" cy="0"/>
            </a:xfrm>
            <a:prstGeom prst="straightConnector1">
              <a:avLst/>
            </a:prstGeom>
            <a:noFill/>
            <a:ln w="28575" cap="flat" cmpd="sng" algn="ctr">
              <a:solidFill>
                <a:srgbClr val="4F81BD">
                  <a:shade val="95000"/>
                  <a:satMod val="105000"/>
                </a:srgbClr>
              </a:solidFill>
              <a:prstDash val="solid"/>
              <a:headEnd type="none" w="med" len="med"/>
              <a:tailEnd type="triangle" w="med" len="med"/>
            </a:ln>
            <a:effectLst/>
          </p:spPr>
        </p:cxnSp>
        <p:cxnSp>
          <p:nvCxnSpPr>
            <p:cNvPr id="24" name="Straight Arrow Connector 23"/>
            <p:cNvCxnSpPr/>
            <p:nvPr/>
          </p:nvCxnSpPr>
          <p:spPr>
            <a:xfrm>
              <a:off x="4369231" y="4495800"/>
              <a:ext cx="1193369" cy="21282"/>
            </a:xfrm>
            <a:prstGeom prst="straightConnector1">
              <a:avLst/>
            </a:prstGeom>
            <a:noFill/>
            <a:ln w="28575" cap="flat" cmpd="sng" algn="ctr">
              <a:solidFill>
                <a:srgbClr val="4F81BD">
                  <a:shade val="95000"/>
                  <a:satMod val="105000"/>
                </a:srgbClr>
              </a:solidFill>
              <a:prstDash val="solid"/>
              <a:headEnd type="none" w="med" len="med"/>
              <a:tailEnd type="triangle" w="med" len="med"/>
            </a:ln>
            <a:effectLst/>
          </p:spPr>
        </p:cxnSp>
        <p:cxnSp>
          <p:nvCxnSpPr>
            <p:cNvPr id="25" name="Straight Arrow Connector 24"/>
            <p:cNvCxnSpPr/>
            <p:nvPr/>
          </p:nvCxnSpPr>
          <p:spPr>
            <a:xfrm>
              <a:off x="4369231" y="5791200"/>
              <a:ext cx="381000" cy="0"/>
            </a:xfrm>
            <a:prstGeom prst="straightConnector1">
              <a:avLst/>
            </a:prstGeom>
            <a:noFill/>
            <a:ln w="28575" cap="flat" cmpd="sng" algn="ctr">
              <a:solidFill>
                <a:srgbClr val="4F81BD">
                  <a:shade val="95000"/>
                  <a:satMod val="105000"/>
                </a:srgbClr>
              </a:solidFill>
              <a:prstDash val="solid"/>
              <a:headEnd type="none" w="med" len="med"/>
              <a:tailEnd type="triangle" w="med" len="med"/>
            </a:ln>
            <a:effectLst/>
          </p:spPr>
        </p:cxnSp>
        <p:cxnSp>
          <p:nvCxnSpPr>
            <p:cNvPr id="26" name="Straight Arrow Connector 25"/>
            <p:cNvCxnSpPr/>
            <p:nvPr/>
          </p:nvCxnSpPr>
          <p:spPr>
            <a:xfrm flipH="1" flipV="1">
              <a:off x="4750230" y="4495800"/>
              <a:ext cx="1" cy="1295400"/>
            </a:xfrm>
            <a:prstGeom prst="straightConnector1">
              <a:avLst/>
            </a:prstGeom>
            <a:noFill/>
            <a:ln w="28575" cap="flat" cmpd="sng" algn="ctr">
              <a:solidFill>
                <a:srgbClr val="4F81BD">
                  <a:shade val="95000"/>
                  <a:satMod val="105000"/>
                </a:srgbClr>
              </a:solidFill>
              <a:prstDash val="solid"/>
              <a:headEnd type="none" w="med" len="med"/>
              <a:tailEnd type="triangle" w="med" len="med"/>
            </a:ln>
            <a:effectLst/>
          </p:spPr>
        </p:cxnSp>
        <p:cxnSp>
          <p:nvCxnSpPr>
            <p:cNvPr id="27" name="Straight Arrow Connector 26"/>
            <p:cNvCxnSpPr/>
            <p:nvPr/>
          </p:nvCxnSpPr>
          <p:spPr>
            <a:xfrm flipH="1">
              <a:off x="2464231" y="4495800"/>
              <a:ext cx="1" cy="1295400"/>
            </a:xfrm>
            <a:prstGeom prst="straightConnector1">
              <a:avLst/>
            </a:prstGeom>
            <a:noFill/>
            <a:ln w="28575" cap="flat" cmpd="sng" algn="ctr">
              <a:solidFill>
                <a:srgbClr val="4F81BD">
                  <a:shade val="95000"/>
                  <a:satMod val="105000"/>
                </a:srgbClr>
              </a:solidFill>
              <a:prstDash val="solid"/>
              <a:headEnd type="none" w="med" len="med"/>
              <a:tailEnd type="triangle" w="med" len="med"/>
            </a:ln>
            <a:effectLst/>
          </p:spPr>
        </p:cxnSp>
        <p:cxnSp>
          <p:nvCxnSpPr>
            <p:cNvPr id="28" name="Straight Arrow Connector 27"/>
            <p:cNvCxnSpPr/>
            <p:nvPr/>
          </p:nvCxnSpPr>
          <p:spPr>
            <a:xfrm>
              <a:off x="2464231" y="5786437"/>
              <a:ext cx="381000" cy="0"/>
            </a:xfrm>
            <a:prstGeom prst="straightConnector1">
              <a:avLst/>
            </a:prstGeom>
            <a:noFill/>
            <a:ln w="28575" cap="flat" cmpd="sng" algn="ctr">
              <a:solidFill>
                <a:srgbClr val="4F81BD">
                  <a:shade val="95000"/>
                  <a:satMod val="105000"/>
                </a:srgbClr>
              </a:solidFill>
              <a:prstDash val="solid"/>
              <a:headEnd type="none" w="med" len="med"/>
              <a:tailEnd type="triangle" w="med" len="med"/>
            </a:ln>
            <a:effectLst/>
          </p:spPr>
        </p:cxnSp>
        <p:cxnSp>
          <p:nvCxnSpPr>
            <p:cNvPr id="29" name="Straight Arrow Connector 28"/>
            <p:cNvCxnSpPr/>
            <p:nvPr/>
          </p:nvCxnSpPr>
          <p:spPr>
            <a:xfrm>
              <a:off x="3073831" y="5791200"/>
              <a:ext cx="381000" cy="0"/>
            </a:xfrm>
            <a:prstGeom prst="straightConnector1">
              <a:avLst/>
            </a:prstGeom>
            <a:noFill/>
            <a:ln w="28575" cap="flat" cmpd="sng" algn="ctr">
              <a:solidFill>
                <a:srgbClr val="4F81BD">
                  <a:shade val="95000"/>
                  <a:satMod val="105000"/>
                </a:srgbClr>
              </a:solidFill>
              <a:prstDash val="solid"/>
              <a:headEnd type="none" w="med" len="med"/>
              <a:tailEnd type="triangle" w="med" len="med"/>
            </a:ln>
            <a:effectLst/>
          </p:spPr>
        </p:cxnSp>
        <p:cxnSp>
          <p:nvCxnSpPr>
            <p:cNvPr id="30" name="Straight Arrow Connector 29"/>
            <p:cNvCxnSpPr/>
            <p:nvPr/>
          </p:nvCxnSpPr>
          <p:spPr>
            <a:xfrm>
              <a:off x="2888093" y="5524500"/>
              <a:ext cx="195263" cy="266700"/>
            </a:xfrm>
            <a:prstGeom prst="straightConnector1">
              <a:avLst/>
            </a:prstGeom>
            <a:noFill/>
            <a:ln w="28575" cap="flat" cmpd="sng" algn="ctr">
              <a:solidFill>
                <a:srgbClr val="4F81BD">
                  <a:shade val="95000"/>
                  <a:satMod val="105000"/>
                </a:srgbClr>
              </a:solidFill>
              <a:prstDash val="solid"/>
              <a:headEnd type="none" w="med" len="med"/>
              <a:tailEnd type="none" w="med" len="med"/>
            </a:ln>
            <a:effectLst/>
          </p:spPr>
        </p:cxnSp>
      </p:grpSp>
      <p:grpSp>
        <p:nvGrpSpPr>
          <p:cNvPr id="32" name="Group 13"/>
          <p:cNvGrpSpPr>
            <a:grpSpLocks/>
          </p:cNvGrpSpPr>
          <p:nvPr/>
        </p:nvGrpSpPr>
        <p:grpSpPr bwMode="auto">
          <a:xfrm>
            <a:off x="2149628" y="5549904"/>
            <a:ext cx="1793407" cy="921657"/>
            <a:chOff x="1584" y="2784"/>
            <a:chExt cx="2170" cy="1296"/>
          </a:xfrm>
        </p:grpSpPr>
        <p:sp>
          <p:nvSpPr>
            <p:cNvPr id="33" name="Line 14"/>
            <p:cNvSpPr>
              <a:spLocks noChangeShapeType="1"/>
            </p:cNvSpPr>
            <p:nvPr/>
          </p:nvSpPr>
          <p:spPr bwMode="auto">
            <a:xfrm>
              <a:off x="3332" y="3494"/>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15"/>
            <p:cNvSpPr txBox="1">
              <a:spLocks noChangeArrowheads="1"/>
            </p:cNvSpPr>
            <p:nvPr/>
          </p:nvSpPr>
          <p:spPr bwMode="auto">
            <a:xfrm>
              <a:off x="2544" y="3072"/>
              <a:ext cx="240"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a:sym typeface="Symbol" pitchFamily="18" charset="2"/>
                </a:rPr>
                <a:t>    </a:t>
              </a:r>
              <a:endParaRPr lang="en-US" altLang="en-US" sz="1600"/>
            </a:p>
          </p:txBody>
        </p:sp>
        <p:sp>
          <p:nvSpPr>
            <p:cNvPr id="35" name="Rectangle 16"/>
            <p:cNvSpPr>
              <a:spLocks noChangeArrowheads="1"/>
            </p:cNvSpPr>
            <p:nvPr/>
          </p:nvSpPr>
          <p:spPr bwMode="auto">
            <a:xfrm>
              <a:off x="2448" y="2784"/>
              <a:ext cx="469"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6" name="Line 17"/>
            <p:cNvSpPr>
              <a:spLocks noChangeShapeType="1"/>
            </p:cNvSpPr>
            <p:nvPr/>
          </p:nvSpPr>
          <p:spPr bwMode="auto">
            <a:xfrm>
              <a:off x="2026" y="2944"/>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8"/>
            <p:cNvSpPr>
              <a:spLocks noChangeShapeType="1"/>
            </p:cNvSpPr>
            <p:nvPr/>
          </p:nvSpPr>
          <p:spPr bwMode="auto">
            <a:xfrm>
              <a:off x="2917" y="2944"/>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19"/>
            <p:cNvSpPr>
              <a:spLocks noChangeArrowheads="1"/>
            </p:cNvSpPr>
            <p:nvPr/>
          </p:nvSpPr>
          <p:spPr bwMode="auto">
            <a:xfrm>
              <a:off x="2448" y="3792"/>
              <a:ext cx="469"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9" name="Line 20"/>
            <p:cNvSpPr>
              <a:spLocks noChangeShapeType="1"/>
            </p:cNvSpPr>
            <p:nvPr/>
          </p:nvSpPr>
          <p:spPr bwMode="auto">
            <a:xfrm>
              <a:off x="2026" y="3952"/>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1"/>
            <p:cNvSpPr>
              <a:spLocks noChangeShapeType="1"/>
            </p:cNvSpPr>
            <p:nvPr/>
          </p:nvSpPr>
          <p:spPr bwMode="auto">
            <a:xfrm>
              <a:off x="2917" y="3952"/>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2"/>
            <p:cNvSpPr>
              <a:spLocks noChangeShapeType="1"/>
            </p:cNvSpPr>
            <p:nvPr/>
          </p:nvSpPr>
          <p:spPr bwMode="auto">
            <a:xfrm>
              <a:off x="2006" y="2947"/>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3"/>
            <p:cNvSpPr>
              <a:spLocks noChangeShapeType="1"/>
            </p:cNvSpPr>
            <p:nvPr/>
          </p:nvSpPr>
          <p:spPr bwMode="auto">
            <a:xfrm>
              <a:off x="3322" y="2947"/>
              <a:ext cx="0" cy="10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4"/>
            <p:cNvSpPr>
              <a:spLocks noChangeShapeType="1"/>
            </p:cNvSpPr>
            <p:nvPr/>
          </p:nvSpPr>
          <p:spPr bwMode="auto">
            <a:xfrm>
              <a:off x="1584" y="3504"/>
              <a:ext cx="4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 name="TextBox 30"/>
          <p:cNvSpPr txBox="1"/>
          <p:nvPr/>
        </p:nvSpPr>
        <p:spPr>
          <a:xfrm>
            <a:off x="5194300" y="3048000"/>
            <a:ext cx="3390900" cy="461665"/>
          </a:xfrm>
          <a:prstGeom prst="rect">
            <a:avLst/>
          </a:prstGeom>
          <a:noFill/>
        </p:spPr>
        <p:txBody>
          <a:bodyPr wrap="square" rtlCol="0">
            <a:spAutoFit/>
          </a:bodyPr>
          <a:lstStyle/>
          <a:p>
            <a:pPr algn="ctr"/>
            <a:r>
              <a:rPr lang="en-US" b="1" dirty="0" smtClean="0">
                <a:latin typeface="Calibri" panose="020F0502020204030204" pitchFamily="34" charset="0"/>
              </a:rPr>
              <a:t>Bridge systems</a:t>
            </a:r>
            <a:endParaRPr lang="en-US" b="1" dirty="0">
              <a:latin typeface="Calibri" panose="020F0502020204030204" pitchFamily="34" charset="0"/>
            </a:endParaRPr>
          </a:p>
        </p:txBody>
      </p:sp>
      <p:sp>
        <p:nvSpPr>
          <p:cNvPr id="45" name="TextBox 44"/>
          <p:cNvSpPr txBox="1"/>
          <p:nvPr/>
        </p:nvSpPr>
        <p:spPr>
          <a:xfrm>
            <a:off x="5193506" y="4442047"/>
            <a:ext cx="3390900" cy="461665"/>
          </a:xfrm>
          <a:prstGeom prst="rect">
            <a:avLst/>
          </a:prstGeom>
          <a:noFill/>
        </p:spPr>
        <p:txBody>
          <a:bodyPr wrap="square" rtlCol="0">
            <a:spAutoFit/>
          </a:bodyPr>
          <a:lstStyle/>
          <a:p>
            <a:pPr algn="ctr"/>
            <a:r>
              <a:rPr lang="en-US" b="1" dirty="0" smtClean="0">
                <a:latin typeface="Calibri" panose="020F0502020204030204" pitchFamily="34" charset="0"/>
              </a:rPr>
              <a:t>Standby systems</a:t>
            </a:r>
            <a:endParaRPr lang="en-US" b="1" dirty="0">
              <a:latin typeface="Calibri" panose="020F0502020204030204" pitchFamily="34" charset="0"/>
            </a:endParaRPr>
          </a:p>
        </p:txBody>
      </p:sp>
      <p:sp>
        <p:nvSpPr>
          <p:cNvPr id="46" name="TextBox 45"/>
          <p:cNvSpPr txBox="1"/>
          <p:nvPr/>
        </p:nvSpPr>
        <p:spPr>
          <a:xfrm>
            <a:off x="5194300" y="5823991"/>
            <a:ext cx="3390900" cy="461665"/>
          </a:xfrm>
          <a:prstGeom prst="rect">
            <a:avLst/>
          </a:prstGeom>
          <a:noFill/>
        </p:spPr>
        <p:txBody>
          <a:bodyPr wrap="square" rtlCol="0">
            <a:spAutoFit/>
          </a:bodyPr>
          <a:lstStyle/>
          <a:p>
            <a:pPr algn="ctr"/>
            <a:r>
              <a:rPr lang="en-US" b="1" dirty="0" smtClean="0">
                <a:latin typeface="Calibri" panose="020F0502020204030204" pitchFamily="34" charset="0"/>
              </a:rPr>
              <a:t>“k of N” systems</a:t>
            </a:r>
            <a:endParaRPr lang="en-US" b="1" dirty="0">
              <a:latin typeface="Calibri" panose="020F0502020204030204" pitchFamily="34" charset="0"/>
            </a:endParaRPr>
          </a:p>
        </p:txBody>
      </p:sp>
    </p:spTree>
    <p:extLst>
      <p:ext uri="{BB962C8B-B14F-4D97-AF65-F5344CB8AC3E}">
        <p14:creationId xmlns:p14="http://schemas.microsoft.com/office/powerpoint/2010/main" val="3792971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5"/>
          <p:cNvSpPr txBox="1">
            <a:spLocks noChangeArrowheads="1"/>
          </p:cNvSpPr>
          <p:nvPr/>
        </p:nvSpPr>
        <p:spPr bwMode="auto">
          <a:xfrm>
            <a:off x="1538061" y="2192505"/>
            <a:ext cx="6934200"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dirty="0" smtClean="0"/>
              <a:t>Determine </a:t>
            </a:r>
            <a:r>
              <a:rPr lang="en-US" altLang="en-US" sz="2000" b="1" dirty="0"/>
              <a:t>the reliability of structures by condensing simple series or parallel sections</a:t>
            </a:r>
            <a:r>
              <a:rPr lang="en-US" altLang="en-US" sz="2000" b="1" dirty="0" smtClean="0"/>
              <a:t>. Assume the each device (box) has a reliability of 0.90.</a:t>
            </a:r>
            <a:endParaRPr lang="en-US" altLang="en-US" sz="2000" b="1" dirty="0"/>
          </a:p>
        </p:txBody>
      </p:sp>
      <p:grpSp>
        <p:nvGrpSpPr>
          <p:cNvPr id="38917" name="Group 7"/>
          <p:cNvGrpSpPr>
            <a:grpSpLocks/>
          </p:cNvGrpSpPr>
          <p:nvPr/>
        </p:nvGrpSpPr>
        <p:grpSpPr bwMode="auto">
          <a:xfrm>
            <a:off x="3465286" y="3329425"/>
            <a:ext cx="2590800" cy="396875"/>
            <a:chOff x="1344" y="1344"/>
            <a:chExt cx="1632" cy="250"/>
          </a:xfrm>
          <a:solidFill>
            <a:schemeClr val="bg1">
              <a:lumMod val="95000"/>
            </a:schemeClr>
          </a:solidFill>
        </p:grpSpPr>
        <p:sp>
          <p:nvSpPr>
            <p:cNvPr id="38973" name="Rectangle 8"/>
            <p:cNvSpPr>
              <a:spLocks noChangeArrowheads="1"/>
            </p:cNvSpPr>
            <p:nvPr/>
          </p:nvSpPr>
          <p:spPr bwMode="auto">
            <a:xfrm>
              <a:off x="1526" y="135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74" name="Line 9"/>
            <p:cNvSpPr>
              <a:spLocks noChangeShapeType="1"/>
            </p:cNvSpPr>
            <p:nvPr/>
          </p:nvSpPr>
          <p:spPr bwMode="auto">
            <a:xfrm>
              <a:off x="1344" y="148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5" name="Rectangle 10"/>
            <p:cNvSpPr>
              <a:spLocks noChangeArrowheads="1"/>
            </p:cNvSpPr>
            <p:nvPr/>
          </p:nvSpPr>
          <p:spPr bwMode="auto">
            <a:xfrm>
              <a:off x="2016" y="134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76" name="Line 11"/>
            <p:cNvSpPr>
              <a:spLocks noChangeShapeType="1"/>
            </p:cNvSpPr>
            <p:nvPr/>
          </p:nvSpPr>
          <p:spPr bwMode="auto">
            <a:xfrm>
              <a:off x="183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7" name="Rectangle 12"/>
            <p:cNvSpPr>
              <a:spLocks noChangeArrowheads="1"/>
            </p:cNvSpPr>
            <p:nvPr/>
          </p:nvSpPr>
          <p:spPr bwMode="auto">
            <a:xfrm>
              <a:off x="2496" y="134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78" name="Line 13"/>
            <p:cNvSpPr>
              <a:spLocks noChangeShapeType="1"/>
            </p:cNvSpPr>
            <p:nvPr/>
          </p:nvSpPr>
          <p:spPr bwMode="auto">
            <a:xfrm>
              <a:off x="231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9" name="Line 14"/>
            <p:cNvSpPr>
              <a:spLocks noChangeShapeType="1"/>
            </p:cNvSpPr>
            <p:nvPr/>
          </p:nvSpPr>
          <p:spPr bwMode="auto">
            <a:xfrm>
              <a:off x="278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918" name="Rectangle 15"/>
          <p:cNvSpPr>
            <a:spLocks noChangeArrowheads="1"/>
          </p:cNvSpPr>
          <p:nvPr/>
        </p:nvSpPr>
        <p:spPr bwMode="auto">
          <a:xfrm>
            <a:off x="3297011" y="5783700"/>
            <a:ext cx="457200" cy="381000"/>
          </a:xfrm>
          <a:prstGeom prst="rect">
            <a:avLst/>
          </a:prstGeom>
          <a:solidFill>
            <a:schemeClr val="bg1">
              <a:lumMod val="95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19" name="Line 16"/>
          <p:cNvSpPr>
            <a:spLocks noChangeShapeType="1"/>
          </p:cNvSpPr>
          <p:nvPr/>
        </p:nvSpPr>
        <p:spPr bwMode="auto">
          <a:xfrm>
            <a:off x="3008086" y="5996425"/>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0" name="Rectangle 17"/>
          <p:cNvSpPr>
            <a:spLocks noChangeArrowheads="1"/>
          </p:cNvSpPr>
          <p:nvPr/>
        </p:nvSpPr>
        <p:spPr bwMode="auto">
          <a:xfrm>
            <a:off x="4670199" y="5767825"/>
            <a:ext cx="457200" cy="381000"/>
          </a:xfrm>
          <a:prstGeom prst="rect">
            <a:avLst/>
          </a:prstGeom>
          <a:solidFill>
            <a:schemeClr val="bg1">
              <a:lumMod val="95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21" name="Line 18"/>
          <p:cNvSpPr>
            <a:spLocks noChangeShapeType="1"/>
          </p:cNvSpPr>
          <p:nvPr/>
        </p:nvSpPr>
        <p:spPr bwMode="auto">
          <a:xfrm>
            <a:off x="3785961" y="598055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2" name="Rectangle 19"/>
          <p:cNvSpPr>
            <a:spLocks noChangeArrowheads="1"/>
          </p:cNvSpPr>
          <p:nvPr/>
        </p:nvSpPr>
        <p:spPr bwMode="auto">
          <a:xfrm>
            <a:off x="6057674" y="5797988"/>
            <a:ext cx="457200" cy="381000"/>
          </a:xfrm>
          <a:prstGeom prst="rect">
            <a:avLst/>
          </a:prstGeom>
          <a:solidFill>
            <a:schemeClr val="bg1">
              <a:lumMod val="95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23" name="Line 20"/>
          <p:cNvSpPr>
            <a:spLocks noChangeShapeType="1"/>
          </p:cNvSpPr>
          <p:nvPr/>
        </p:nvSpPr>
        <p:spPr bwMode="auto">
          <a:xfrm>
            <a:off x="5143274" y="598055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4" name="Line 21"/>
          <p:cNvSpPr>
            <a:spLocks noChangeShapeType="1"/>
          </p:cNvSpPr>
          <p:nvPr/>
        </p:nvSpPr>
        <p:spPr bwMode="auto">
          <a:xfrm>
            <a:off x="6514874" y="6010713"/>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5" name="Rectangle 22"/>
          <p:cNvSpPr>
            <a:spLocks noChangeArrowheads="1"/>
          </p:cNvSpPr>
          <p:nvPr/>
        </p:nvSpPr>
        <p:spPr bwMode="auto">
          <a:xfrm>
            <a:off x="3297011" y="6317100"/>
            <a:ext cx="457200" cy="381000"/>
          </a:xfrm>
          <a:prstGeom prst="rect">
            <a:avLst/>
          </a:prstGeom>
          <a:solidFill>
            <a:schemeClr val="bg1">
              <a:lumMod val="95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26" name="Line 23"/>
          <p:cNvSpPr>
            <a:spLocks noChangeShapeType="1"/>
          </p:cNvSpPr>
          <p:nvPr/>
        </p:nvSpPr>
        <p:spPr bwMode="auto">
          <a:xfrm>
            <a:off x="3008086" y="6529825"/>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7" name="Rectangle 24"/>
          <p:cNvSpPr>
            <a:spLocks noChangeArrowheads="1"/>
          </p:cNvSpPr>
          <p:nvPr/>
        </p:nvSpPr>
        <p:spPr bwMode="auto">
          <a:xfrm>
            <a:off x="4670199" y="6301225"/>
            <a:ext cx="457200" cy="381000"/>
          </a:xfrm>
          <a:prstGeom prst="rect">
            <a:avLst/>
          </a:prstGeom>
          <a:solidFill>
            <a:schemeClr val="bg1">
              <a:lumMod val="95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28" name="Line 25"/>
          <p:cNvSpPr>
            <a:spLocks noChangeShapeType="1"/>
          </p:cNvSpPr>
          <p:nvPr/>
        </p:nvSpPr>
        <p:spPr bwMode="auto">
          <a:xfrm>
            <a:off x="3785961" y="651395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9" name="Rectangle 26"/>
          <p:cNvSpPr>
            <a:spLocks noChangeArrowheads="1"/>
          </p:cNvSpPr>
          <p:nvPr/>
        </p:nvSpPr>
        <p:spPr bwMode="auto">
          <a:xfrm>
            <a:off x="6057674" y="6331388"/>
            <a:ext cx="457200" cy="381000"/>
          </a:xfrm>
          <a:prstGeom prst="rect">
            <a:avLst/>
          </a:prstGeom>
          <a:solidFill>
            <a:schemeClr val="bg1">
              <a:lumMod val="95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30" name="Line 27"/>
          <p:cNvSpPr>
            <a:spLocks noChangeShapeType="1"/>
          </p:cNvSpPr>
          <p:nvPr/>
        </p:nvSpPr>
        <p:spPr bwMode="auto">
          <a:xfrm>
            <a:off x="5143274" y="651395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1" name="Line 28"/>
          <p:cNvSpPr>
            <a:spLocks noChangeShapeType="1"/>
          </p:cNvSpPr>
          <p:nvPr/>
        </p:nvSpPr>
        <p:spPr bwMode="auto">
          <a:xfrm>
            <a:off x="6514874" y="6544113"/>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2" name="Line 29"/>
          <p:cNvSpPr>
            <a:spLocks noChangeShapeType="1"/>
          </p:cNvSpPr>
          <p:nvPr/>
        </p:nvSpPr>
        <p:spPr bwMode="auto">
          <a:xfrm>
            <a:off x="2992211" y="5996425"/>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3" name="Line 30"/>
          <p:cNvSpPr>
            <a:spLocks noChangeShapeType="1"/>
          </p:cNvSpPr>
          <p:nvPr/>
        </p:nvSpPr>
        <p:spPr bwMode="auto">
          <a:xfrm>
            <a:off x="6819674" y="6026588"/>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4" name="Line 31"/>
          <p:cNvSpPr>
            <a:spLocks noChangeShapeType="1"/>
          </p:cNvSpPr>
          <p:nvPr/>
        </p:nvSpPr>
        <p:spPr bwMode="auto">
          <a:xfrm>
            <a:off x="2703286" y="6301225"/>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5" name="Line 32"/>
          <p:cNvSpPr>
            <a:spLocks noChangeShapeType="1"/>
          </p:cNvSpPr>
          <p:nvPr/>
        </p:nvSpPr>
        <p:spPr bwMode="auto">
          <a:xfrm>
            <a:off x="6835549" y="6315513"/>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6" name="Line 33"/>
          <p:cNvSpPr>
            <a:spLocks noChangeShapeType="1"/>
          </p:cNvSpPr>
          <p:nvPr/>
        </p:nvSpPr>
        <p:spPr bwMode="auto">
          <a:xfrm>
            <a:off x="4074886" y="5996425"/>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7" name="Line 34"/>
          <p:cNvSpPr>
            <a:spLocks noChangeShapeType="1"/>
          </p:cNvSpPr>
          <p:nvPr/>
        </p:nvSpPr>
        <p:spPr bwMode="auto">
          <a:xfrm>
            <a:off x="4379686" y="5996425"/>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8" name="Line 35"/>
          <p:cNvSpPr>
            <a:spLocks noChangeShapeType="1"/>
          </p:cNvSpPr>
          <p:nvPr/>
        </p:nvSpPr>
        <p:spPr bwMode="auto">
          <a:xfrm>
            <a:off x="4379686" y="6529825"/>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9" name="Line 36"/>
          <p:cNvSpPr>
            <a:spLocks noChangeShapeType="1"/>
          </p:cNvSpPr>
          <p:nvPr/>
        </p:nvSpPr>
        <p:spPr bwMode="auto">
          <a:xfrm>
            <a:off x="4363811" y="5996425"/>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0" name="Line 37"/>
          <p:cNvSpPr>
            <a:spLocks noChangeShapeType="1"/>
          </p:cNvSpPr>
          <p:nvPr/>
        </p:nvSpPr>
        <p:spPr bwMode="auto">
          <a:xfrm>
            <a:off x="4074886" y="6301225"/>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1" name="Line 38"/>
          <p:cNvSpPr>
            <a:spLocks noChangeShapeType="1"/>
          </p:cNvSpPr>
          <p:nvPr/>
        </p:nvSpPr>
        <p:spPr bwMode="auto">
          <a:xfrm>
            <a:off x="5446486" y="5996425"/>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2" name="Line 39"/>
          <p:cNvSpPr>
            <a:spLocks noChangeShapeType="1"/>
          </p:cNvSpPr>
          <p:nvPr/>
        </p:nvSpPr>
        <p:spPr bwMode="auto">
          <a:xfrm>
            <a:off x="5751286" y="5996425"/>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3" name="Line 40"/>
          <p:cNvSpPr>
            <a:spLocks noChangeShapeType="1"/>
          </p:cNvSpPr>
          <p:nvPr/>
        </p:nvSpPr>
        <p:spPr bwMode="auto">
          <a:xfrm>
            <a:off x="5751286" y="6529825"/>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4" name="Line 41"/>
          <p:cNvSpPr>
            <a:spLocks noChangeShapeType="1"/>
          </p:cNvSpPr>
          <p:nvPr/>
        </p:nvSpPr>
        <p:spPr bwMode="auto">
          <a:xfrm>
            <a:off x="5735411" y="5996425"/>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5" name="Line 42"/>
          <p:cNvSpPr>
            <a:spLocks noChangeShapeType="1"/>
          </p:cNvSpPr>
          <p:nvPr/>
        </p:nvSpPr>
        <p:spPr bwMode="auto">
          <a:xfrm>
            <a:off x="5446486" y="6301225"/>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946" name="Group 43"/>
          <p:cNvGrpSpPr>
            <a:grpSpLocks/>
          </p:cNvGrpSpPr>
          <p:nvPr/>
        </p:nvGrpSpPr>
        <p:grpSpPr bwMode="auto">
          <a:xfrm>
            <a:off x="3465286" y="4167625"/>
            <a:ext cx="2590800" cy="396875"/>
            <a:chOff x="1344" y="1344"/>
            <a:chExt cx="1632" cy="250"/>
          </a:xfrm>
          <a:solidFill>
            <a:schemeClr val="bg1">
              <a:lumMod val="95000"/>
            </a:schemeClr>
          </a:solidFill>
        </p:grpSpPr>
        <p:sp>
          <p:nvSpPr>
            <p:cNvPr id="38966" name="Rectangle 44"/>
            <p:cNvSpPr>
              <a:spLocks noChangeArrowheads="1"/>
            </p:cNvSpPr>
            <p:nvPr/>
          </p:nvSpPr>
          <p:spPr bwMode="auto">
            <a:xfrm>
              <a:off x="1526" y="135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67" name="Line 45"/>
            <p:cNvSpPr>
              <a:spLocks noChangeShapeType="1"/>
            </p:cNvSpPr>
            <p:nvPr/>
          </p:nvSpPr>
          <p:spPr bwMode="auto">
            <a:xfrm>
              <a:off x="1344" y="148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8" name="Rectangle 46"/>
            <p:cNvSpPr>
              <a:spLocks noChangeArrowheads="1"/>
            </p:cNvSpPr>
            <p:nvPr/>
          </p:nvSpPr>
          <p:spPr bwMode="auto">
            <a:xfrm>
              <a:off x="2016" y="134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69" name="Line 47"/>
            <p:cNvSpPr>
              <a:spLocks noChangeShapeType="1"/>
            </p:cNvSpPr>
            <p:nvPr/>
          </p:nvSpPr>
          <p:spPr bwMode="auto">
            <a:xfrm>
              <a:off x="183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0" name="Rectangle 48"/>
            <p:cNvSpPr>
              <a:spLocks noChangeArrowheads="1"/>
            </p:cNvSpPr>
            <p:nvPr/>
          </p:nvSpPr>
          <p:spPr bwMode="auto">
            <a:xfrm>
              <a:off x="2496" y="134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71" name="Line 49"/>
            <p:cNvSpPr>
              <a:spLocks noChangeShapeType="1"/>
            </p:cNvSpPr>
            <p:nvPr/>
          </p:nvSpPr>
          <p:spPr bwMode="auto">
            <a:xfrm>
              <a:off x="231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2" name="Line 50"/>
            <p:cNvSpPr>
              <a:spLocks noChangeShapeType="1"/>
            </p:cNvSpPr>
            <p:nvPr/>
          </p:nvSpPr>
          <p:spPr bwMode="auto">
            <a:xfrm>
              <a:off x="278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947" name="Group 51"/>
          <p:cNvGrpSpPr>
            <a:grpSpLocks/>
          </p:cNvGrpSpPr>
          <p:nvPr/>
        </p:nvGrpSpPr>
        <p:grpSpPr bwMode="auto">
          <a:xfrm>
            <a:off x="3465286" y="4853425"/>
            <a:ext cx="2590800" cy="396875"/>
            <a:chOff x="1344" y="1344"/>
            <a:chExt cx="1632" cy="250"/>
          </a:xfrm>
          <a:solidFill>
            <a:schemeClr val="bg1">
              <a:lumMod val="95000"/>
            </a:schemeClr>
          </a:solidFill>
        </p:grpSpPr>
        <p:sp>
          <p:nvSpPr>
            <p:cNvPr id="38959" name="Rectangle 52"/>
            <p:cNvSpPr>
              <a:spLocks noChangeArrowheads="1"/>
            </p:cNvSpPr>
            <p:nvPr/>
          </p:nvSpPr>
          <p:spPr bwMode="auto">
            <a:xfrm>
              <a:off x="1526" y="135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60" name="Line 53"/>
            <p:cNvSpPr>
              <a:spLocks noChangeShapeType="1"/>
            </p:cNvSpPr>
            <p:nvPr/>
          </p:nvSpPr>
          <p:spPr bwMode="auto">
            <a:xfrm>
              <a:off x="1344" y="148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1" name="Rectangle 54"/>
            <p:cNvSpPr>
              <a:spLocks noChangeArrowheads="1"/>
            </p:cNvSpPr>
            <p:nvPr/>
          </p:nvSpPr>
          <p:spPr bwMode="auto">
            <a:xfrm>
              <a:off x="2016" y="134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62" name="Line 55"/>
            <p:cNvSpPr>
              <a:spLocks noChangeShapeType="1"/>
            </p:cNvSpPr>
            <p:nvPr/>
          </p:nvSpPr>
          <p:spPr bwMode="auto">
            <a:xfrm>
              <a:off x="183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3" name="Rectangle 56"/>
            <p:cNvSpPr>
              <a:spLocks noChangeArrowheads="1"/>
            </p:cNvSpPr>
            <p:nvPr/>
          </p:nvSpPr>
          <p:spPr bwMode="auto">
            <a:xfrm>
              <a:off x="2496" y="134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64" name="Line 57"/>
            <p:cNvSpPr>
              <a:spLocks noChangeShapeType="1"/>
            </p:cNvSpPr>
            <p:nvPr/>
          </p:nvSpPr>
          <p:spPr bwMode="auto">
            <a:xfrm>
              <a:off x="231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5" name="Line 58"/>
            <p:cNvSpPr>
              <a:spLocks noChangeShapeType="1"/>
            </p:cNvSpPr>
            <p:nvPr/>
          </p:nvSpPr>
          <p:spPr bwMode="auto">
            <a:xfrm>
              <a:off x="278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948" name="Line 59"/>
          <p:cNvSpPr>
            <a:spLocks noChangeShapeType="1"/>
          </p:cNvSpPr>
          <p:nvPr/>
        </p:nvSpPr>
        <p:spPr bwMode="auto">
          <a:xfrm>
            <a:off x="3449411" y="4396225"/>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9" name="Line 60"/>
          <p:cNvSpPr>
            <a:spLocks noChangeShapeType="1"/>
          </p:cNvSpPr>
          <p:nvPr/>
        </p:nvSpPr>
        <p:spPr bwMode="auto">
          <a:xfrm>
            <a:off x="6056086" y="4396225"/>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0" name="Line 61"/>
          <p:cNvSpPr>
            <a:spLocks noChangeShapeType="1"/>
          </p:cNvSpPr>
          <p:nvPr/>
        </p:nvSpPr>
        <p:spPr bwMode="auto">
          <a:xfrm>
            <a:off x="3160486" y="4777225"/>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1" name="Line 62"/>
          <p:cNvSpPr>
            <a:spLocks noChangeShapeType="1"/>
          </p:cNvSpPr>
          <p:nvPr/>
        </p:nvSpPr>
        <p:spPr bwMode="auto">
          <a:xfrm>
            <a:off x="6056086" y="4777225"/>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2" name="Text Box 63"/>
          <p:cNvSpPr txBox="1">
            <a:spLocks noChangeArrowheads="1"/>
          </p:cNvSpPr>
          <p:nvPr/>
        </p:nvSpPr>
        <p:spPr bwMode="auto">
          <a:xfrm>
            <a:off x="1636486" y="3405625"/>
            <a:ext cx="762000" cy="457200"/>
          </a:xfrm>
          <a:prstGeom prst="rect">
            <a:avLst/>
          </a:prstGeom>
          <a:noFill/>
          <a:ln>
            <a:noFill/>
          </a:ln>
          <a:effec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a:t>A)</a:t>
            </a:r>
            <a:endParaRPr lang="en-US" altLang="en-US" sz="2400"/>
          </a:p>
        </p:txBody>
      </p:sp>
      <p:sp>
        <p:nvSpPr>
          <p:cNvPr id="38953" name="Text Box 64"/>
          <p:cNvSpPr txBox="1">
            <a:spLocks noChangeArrowheads="1"/>
          </p:cNvSpPr>
          <p:nvPr/>
        </p:nvSpPr>
        <p:spPr bwMode="auto">
          <a:xfrm>
            <a:off x="1636486" y="4472425"/>
            <a:ext cx="762000" cy="457200"/>
          </a:xfrm>
          <a:prstGeom prst="rect">
            <a:avLst/>
          </a:prstGeom>
          <a:noFill/>
          <a:ln>
            <a:noFill/>
          </a:ln>
          <a:effec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a:t>B)</a:t>
            </a:r>
            <a:endParaRPr lang="en-US" altLang="en-US" sz="2400"/>
          </a:p>
        </p:txBody>
      </p:sp>
      <p:sp>
        <p:nvSpPr>
          <p:cNvPr id="38954" name="Text Box 65"/>
          <p:cNvSpPr txBox="1">
            <a:spLocks noChangeArrowheads="1"/>
          </p:cNvSpPr>
          <p:nvPr/>
        </p:nvSpPr>
        <p:spPr bwMode="auto">
          <a:xfrm>
            <a:off x="1636486" y="5996425"/>
            <a:ext cx="762000" cy="457200"/>
          </a:xfrm>
          <a:prstGeom prst="rect">
            <a:avLst/>
          </a:prstGeom>
          <a:noFill/>
          <a:ln>
            <a:noFill/>
          </a:ln>
          <a:effec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a:t>C)</a:t>
            </a:r>
            <a:endParaRPr lang="en-US" altLang="en-US" sz="2400"/>
          </a:p>
        </p:txBody>
      </p:sp>
      <p:sp>
        <p:nvSpPr>
          <p:cNvPr id="38956" name="Text Box 6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8957" name="Rectangle 70"/>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8958" name="Text Box 71"/>
          <p:cNvSpPr txBox="1">
            <a:spLocks noChangeArrowheads="1"/>
          </p:cNvSpPr>
          <p:nvPr/>
        </p:nvSpPr>
        <p:spPr bwMode="auto">
          <a:xfrm>
            <a:off x="7199086" y="4243825"/>
            <a:ext cx="1524000" cy="101441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200" b="1"/>
              <a:t>System functions successfully if at least one path from input to output functions</a:t>
            </a:r>
          </a:p>
        </p:txBody>
      </p:sp>
      <p:sp>
        <p:nvSpPr>
          <p:cNvPr id="68" name="TextBox 67"/>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69" name="TextBox 68"/>
          <p:cNvSpPr txBox="1"/>
          <p:nvPr/>
        </p:nvSpPr>
        <p:spPr>
          <a:xfrm>
            <a:off x="2743200" y="1219200"/>
            <a:ext cx="4661468" cy="523220"/>
          </a:xfrm>
          <a:prstGeom prst="rect">
            <a:avLst/>
          </a:prstGeom>
          <a:solidFill>
            <a:schemeClr val="bg1">
              <a:lumMod val="95000"/>
            </a:schemeClr>
          </a:solidFill>
          <a:ln>
            <a:solidFill>
              <a:srgbClr val="FF0000"/>
            </a:solidFill>
          </a:ln>
        </p:spPr>
        <p:txBody>
          <a:bodyPr wrap="square" rtlCol="0">
            <a:spAutoFit/>
          </a:bodyPr>
          <a:lstStyle/>
          <a:p>
            <a:pPr algn="ctr"/>
            <a:r>
              <a:rPr lang="en-US" sz="2800" b="1" dirty="0" smtClean="0">
                <a:latin typeface="Calibri" panose="020F0502020204030204" pitchFamily="34" charset="0"/>
              </a:rPr>
              <a:t>Class Exercise 4 </a:t>
            </a:r>
            <a:endParaRPr lang="en-US" sz="2800" b="1" dirty="0">
              <a:latin typeface="Calibri" panose="020F0502020204030204" pitchFamily="34" charset="0"/>
            </a:endParaRPr>
          </a:p>
        </p:txBody>
      </p:sp>
    </p:spTree>
    <p:extLst>
      <p:ext uri="{BB962C8B-B14F-4D97-AF65-F5344CB8AC3E}">
        <p14:creationId xmlns:p14="http://schemas.microsoft.com/office/powerpoint/2010/main" val="3555211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2" name="Text Box 70"/>
          <p:cNvSpPr txBox="1">
            <a:spLocks noChangeArrowheads="1"/>
          </p:cNvSpPr>
          <p:nvPr/>
        </p:nvSpPr>
        <p:spPr bwMode="auto">
          <a:xfrm>
            <a:off x="1524000" y="5715000"/>
            <a:ext cx="7239000" cy="831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a:t>Increased reliability with increased complexity and cost.  We have added </a:t>
            </a:r>
            <a:r>
              <a:rPr lang="en-US" altLang="en-US" sz="2400" b="1" u="sng"/>
              <a:t>redundancy</a:t>
            </a:r>
            <a:r>
              <a:rPr lang="en-US" altLang="en-US" sz="2400" b="1"/>
              <a:t> with parallel paths.</a:t>
            </a:r>
          </a:p>
        </p:txBody>
      </p:sp>
      <p:sp>
        <p:nvSpPr>
          <p:cNvPr id="39941" name="Text Box 71"/>
          <p:cNvSpPr txBox="1">
            <a:spLocks noChangeArrowheads="1"/>
          </p:cNvSpPr>
          <p:nvPr/>
        </p:nvSpPr>
        <p:spPr bwMode="auto">
          <a:xfrm>
            <a:off x="5638800" y="19812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a:t>No redundancy</a:t>
            </a:r>
            <a:endParaRPr lang="en-US" altLang="en-US" sz="2000"/>
          </a:p>
        </p:txBody>
      </p:sp>
      <p:grpSp>
        <p:nvGrpSpPr>
          <p:cNvPr id="39942" name="Group 6"/>
          <p:cNvGrpSpPr>
            <a:grpSpLocks/>
          </p:cNvGrpSpPr>
          <p:nvPr/>
        </p:nvGrpSpPr>
        <p:grpSpPr bwMode="auto">
          <a:xfrm>
            <a:off x="2057400" y="2438400"/>
            <a:ext cx="2133600" cy="244475"/>
            <a:chOff x="1344" y="1344"/>
            <a:chExt cx="1632" cy="250"/>
          </a:xfrm>
          <a:solidFill>
            <a:schemeClr val="bg1">
              <a:lumMod val="95000"/>
            </a:schemeClr>
          </a:solidFill>
        </p:grpSpPr>
        <p:sp>
          <p:nvSpPr>
            <p:cNvPr id="40004" name="Rectangle 7"/>
            <p:cNvSpPr>
              <a:spLocks noChangeArrowheads="1"/>
            </p:cNvSpPr>
            <p:nvPr/>
          </p:nvSpPr>
          <p:spPr bwMode="auto">
            <a:xfrm>
              <a:off x="1526" y="135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0005" name="Line 8"/>
            <p:cNvSpPr>
              <a:spLocks noChangeShapeType="1"/>
            </p:cNvSpPr>
            <p:nvPr/>
          </p:nvSpPr>
          <p:spPr bwMode="auto">
            <a:xfrm>
              <a:off x="1344" y="148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6" name="Rectangle 9"/>
            <p:cNvSpPr>
              <a:spLocks noChangeArrowheads="1"/>
            </p:cNvSpPr>
            <p:nvPr/>
          </p:nvSpPr>
          <p:spPr bwMode="auto">
            <a:xfrm>
              <a:off x="2016" y="134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0007" name="Line 10"/>
            <p:cNvSpPr>
              <a:spLocks noChangeShapeType="1"/>
            </p:cNvSpPr>
            <p:nvPr/>
          </p:nvSpPr>
          <p:spPr bwMode="auto">
            <a:xfrm>
              <a:off x="183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8" name="Rectangle 11"/>
            <p:cNvSpPr>
              <a:spLocks noChangeArrowheads="1"/>
            </p:cNvSpPr>
            <p:nvPr/>
          </p:nvSpPr>
          <p:spPr bwMode="auto">
            <a:xfrm>
              <a:off x="2496" y="134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0009" name="Line 12"/>
            <p:cNvSpPr>
              <a:spLocks noChangeShapeType="1"/>
            </p:cNvSpPr>
            <p:nvPr/>
          </p:nvSpPr>
          <p:spPr bwMode="auto">
            <a:xfrm>
              <a:off x="231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10" name="Line 13"/>
            <p:cNvSpPr>
              <a:spLocks noChangeShapeType="1"/>
            </p:cNvSpPr>
            <p:nvPr/>
          </p:nvSpPr>
          <p:spPr bwMode="auto">
            <a:xfrm>
              <a:off x="278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43" name="Group 14"/>
          <p:cNvGrpSpPr>
            <a:grpSpLocks/>
          </p:cNvGrpSpPr>
          <p:nvPr/>
        </p:nvGrpSpPr>
        <p:grpSpPr bwMode="auto">
          <a:xfrm>
            <a:off x="2057400" y="4876800"/>
            <a:ext cx="2819400" cy="487363"/>
            <a:chOff x="1584" y="2928"/>
            <a:chExt cx="2795" cy="595"/>
          </a:xfrm>
          <a:solidFill>
            <a:schemeClr val="bg1">
              <a:lumMod val="95000"/>
            </a:schemeClr>
          </a:solidFill>
        </p:grpSpPr>
        <p:sp>
          <p:nvSpPr>
            <p:cNvPr id="39976" name="Rectangle 15"/>
            <p:cNvSpPr>
              <a:spLocks noChangeArrowheads="1"/>
            </p:cNvSpPr>
            <p:nvPr/>
          </p:nvSpPr>
          <p:spPr bwMode="auto">
            <a:xfrm>
              <a:off x="1958" y="2938"/>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9977" name="Line 16"/>
            <p:cNvSpPr>
              <a:spLocks noChangeShapeType="1"/>
            </p:cNvSpPr>
            <p:nvPr/>
          </p:nvSpPr>
          <p:spPr bwMode="auto">
            <a:xfrm>
              <a:off x="1776" y="3072"/>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8" name="Rectangle 17"/>
            <p:cNvSpPr>
              <a:spLocks noChangeArrowheads="1"/>
            </p:cNvSpPr>
            <p:nvPr/>
          </p:nvSpPr>
          <p:spPr bwMode="auto">
            <a:xfrm>
              <a:off x="2823" y="2928"/>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9979" name="Line 18"/>
            <p:cNvSpPr>
              <a:spLocks noChangeShapeType="1"/>
            </p:cNvSpPr>
            <p:nvPr/>
          </p:nvSpPr>
          <p:spPr bwMode="auto">
            <a:xfrm>
              <a:off x="2266" y="3062"/>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0" name="Rectangle 19"/>
            <p:cNvSpPr>
              <a:spLocks noChangeArrowheads="1"/>
            </p:cNvSpPr>
            <p:nvPr/>
          </p:nvSpPr>
          <p:spPr bwMode="auto">
            <a:xfrm>
              <a:off x="3697" y="2947"/>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9981" name="Line 20"/>
            <p:cNvSpPr>
              <a:spLocks noChangeShapeType="1"/>
            </p:cNvSpPr>
            <p:nvPr/>
          </p:nvSpPr>
          <p:spPr bwMode="auto">
            <a:xfrm>
              <a:off x="3121" y="3062"/>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2" name="Line 21"/>
            <p:cNvSpPr>
              <a:spLocks noChangeShapeType="1"/>
            </p:cNvSpPr>
            <p:nvPr/>
          </p:nvSpPr>
          <p:spPr bwMode="auto">
            <a:xfrm>
              <a:off x="3985" y="3081"/>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3" name="Rectangle 22"/>
            <p:cNvSpPr>
              <a:spLocks noChangeArrowheads="1"/>
            </p:cNvSpPr>
            <p:nvPr/>
          </p:nvSpPr>
          <p:spPr bwMode="auto">
            <a:xfrm>
              <a:off x="1958" y="327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9984" name="Line 23"/>
            <p:cNvSpPr>
              <a:spLocks noChangeShapeType="1"/>
            </p:cNvSpPr>
            <p:nvPr/>
          </p:nvSpPr>
          <p:spPr bwMode="auto">
            <a:xfrm>
              <a:off x="1776" y="340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5" name="Rectangle 24"/>
            <p:cNvSpPr>
              <a:spLocks noChangeArrowheads="1"/>
            </p:cNvSpPr>
            <p:nvPr/>
          </p:nvSpPr>
          <p:spPr bwMode="auto">
            <a:xfrm>
              <a:off x="2823" y="326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9986" name="Line 25"/>
            <p:cNvSpPr>
              <a:spLocks noChangeShapeType="1"/>
            </p:cNvSpPr>
            <p:nvPr/>
          </p:nvSpPr>
          <p:spPr bwMode="auto">
            <a:xfrm>
              <a:off x="2266" y="339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7" name="Rectangle 26"/>
            <p:cNvSpPr>
              <a:spLocks noChangeArrowheads="1"/>
            </p:cNvSpPr>
            <p:nvPr/>
          </p:nvSpPr>
          <p:spPr bwMode="auto">
            <a:xfrm>
              <a:off x="3697" y="3283"/>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9988" name="Line 27"/>
            <p:cNvSpPr>
              <a:spLocks noChangeShapeType="1"/>
            </p:cNvSpPr>
            <p:nvPr/>
          </p:nvSpPr>
          <p:spPr bwMode="auto">
            <a:xfrm>
              <a:off x="3121" y="339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9" name="Line 28"/>
            <p:cNvSpPr>
              <a:spLocks noChangeShapeType="1"/>
            </p:cNvSpPr>
            <p:nvPr/>
          </p:nvSpPr>
          <p:spPr bwMode="auto">
            <a:xfrm>
              <a:off x="3985" y="3417"/>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0" name="Line 29"/>
            <p:cNvSpPr>
              <a:spLocks noChangeShapeType="1"/>
            </p:cNvSpPr>
            <p:nvPr/>
          </p:nvSpPr>
          <p:spPr bwMode="auto">
            <a:xfrm>
              <a:off x="1766" y="3072"/>
              <a:ext cx="0" cy="33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1" name="Line 30"/>
            <p:cNvSpPr>
              <a:spLocks noChangeShapeType="1"/>
            </p:cNvSpPr>
            <p:nvPr/>
          </p:nvSpPr>
          <p:spPr bwMode="auto">
            <a:xfrm>
              <a:off x="4177" y="3091"/>
              <a:ext cx="0" cy="33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2" name="Line 31"/>
            <p:cNvSpPr>
              <a:spLocks noChangeShapeType="1"/>
            </p:cNvSpPr>
            <p:nvPr/>
          </p:nvSpPr>
          <p:spPr bwMode="auto">
            <a:xfrm>
              <a:off x="1584" y="3264"/>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3" name="Line 32"/>
            <p:cNvSpPr>
              <a:spLocks noChangeShapeType="1"/>
            </p:cNvSpPr>
            <p:nvPr/>
          </p:nvSpPr>
          <p:spPr bwMode="auto">
            <a:xfrm>
              <a:off x="4187" y="3273"/>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4" name="Line 33"/>
            <p:cNvSpPr>
              <a:spLocks noChangeShapeType="1"/>
            </p:cNvSpPr>
            <p:nvPr/>
          </p:nvSpPr>
          <p:spPr bwMode="auto">
            <a:xfrm>
              <a:off x="2448" y="3072"/>
              <a:ext cx="0" cy="33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5" name="Line 34"/>
            <p:cNvSpPr>
              <a:spLocks noChangeShapeType="1"/>
            </p:cNvSpPr>
            <p:nvPr/>
          </p:nvSpPr>
          <p:spPr bwMode="auto">
            <a:xfrm>
              <a:off x="2640" y="3072"/>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6" name="Line 35"/>
            <p:cNvSpPr>
              <a:spLocks noChangeShapeType="1"/>
            </p:cNvSpPr>
            <p:nvPr/>
          </p:nvSpPr>
          <p:spPr bwMode="auto">
            <a:xfrm>
              <a:off x="2640" y="340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7" name="Line 36"/>
            <p:cNvSpPr>
              <a:spLocks noChangeShapeType="1"/>
            </p:cNvSpPr>
            <p:nvPr/>
          </p:nvSpPr>
          <p:spPr bwMode="auto">
            <a:xfrm>
              <a:off x="2630" y="3072"/>
              <a:ext cx="0" cy="33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8" name="Line 37"/>
            <p:cNvSpPr>
              <a:spLocks noChangeShapeType="1"/>
            </p:cNvSpPr>
            <p:nvPr/>
          </p:nvSpPr>
          <p:spPr bwMode="auto">
            <a:xfrm>
              <a:off x="2448" y="3264"/>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9" name="Line 38"/>
            <p:cNvSpPr>
              <a:spLocks noChangeShapeType="1"/>
            </p:cNvSpPr>
            <p:nvPr/>
          </p:nvSpPr>
          <p:spPr bwMode="auto">
            <a:xfrm>
              <a:off x="3312" y="3072"/>
              <a:ext cx="0" cy="33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0" name="Line 39"/>
            <p:cNvSpPr>
              <a:spLocks noChangeShapeType="1"/>
            </p:cNvSpPr>
            <p:nvPr/>
          </p:nvSpPr>
          <p:spPr bwMode="auto">
            <a:xfrm>
              <a:off x="3504" y="3072"/>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1" name="Line 40"/>
            <p:cNvSpPr>
              <a:spLocks noChangeShapeType="1"/>
            </p:cNvSpPr>
            <p:nvPr/>
          </p:nvSpPr>
          <p:spPr bwMode="auto">
            <a:xfrm>
              <a:off x="3504" y="340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2" name="Line 41"/>
            <p:cNvSpPr>
              <a:spLocks noChangeShapeType="1"/>
            </p:cNvSpPr>
            <p:nvPr/>
          </p:nvSpPr>
          <p:spPr bwMode="auto">
            <a:xfrm>
              <a:off x="3494" y="3072"/>
              <a:ext cx="0" cy="336"/>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3" name="Line 42"/>
            <p:cNvSpPr>
              <a:spLocks noChangeShapeType="1"/>
            </p:cNvSpPr>
            <p:nvPr/>
          </p:nvSpPr>
          <p:spPr bwMode="auto">
            <a:xfrm>
              <a:off x="3312" y="3264"/>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44" name="Group 43"/>
          <p:cNvGrpSpPr>
            <a:grpSpLocks/>
          </p:cNvGrpSpPr>
          <p:nvPr/>
        </p:nvGrpSpPr>
        <p:grpSpPr bwMode="auto">
          <a:xfrm>
            <a:off x="2027238" y="3243263"/>
            <a:ext cx="2438400" cy="701675"/>
            <a:chOff x="1872" y="1920"/>
            <a:chExt cx="2016" cy="682"/>
          </a:xfrm>
          <a:solidFill>
            <a:schemeClr val="bg1">
              <a:lumMod val="95000"/>
            </a:schemeClr>
          </a:solidFill>
        </p:grpSpPr>
        <p:grpSp>
          <p:nvGrpSpPr>
            <p:cNvPr id="39956" name="Group 44"/>
            <p:cNvGrpSpPr>
              <a:grpSpLocks/>
            </p:cNvGrpSpPr>
            <p:nvPr/>
          </p:nvGrpSpPr>
          <p:grpSpPr bwMode="auto">
            <a:xfrm>
              <a:off x="2064" y="1920"/>
              <a:ext cx="1632" cy="250"/>
              <a:chOff x="1344" y="1344"/>
              <a:chExt cx="1632" cy="250"/>
            </a:xfrm>
            <a:grpFill/>
          </p:grpSpPr>
          <p:sp>
            <p:nvSpPr>
              <p:cNvPr id="39969" name="Rectangle 45"/>
              <p:cNvSpPr>
                <a:spLocks noChangeArrowheads="1"/>
              </p:cNvSpPr>
              <p:nvPr/>
            </p:nvSpPr>
            <p:spPr bwMode="auto">
              <a:xfrm>
                <a:off x="1526" y="135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9970" name="Line 46"/>
              <p:cNvSpPr>
                <a:spLocks noChangeShapeType="1"/>
              </p:cNvSpPr>
              <p:nvPr/>
            </p:nvSpPr>
            <p:spPr bwMode="auto">
              <a:xfrm>
                <a:off x="1344" y="148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1" name="Rectangle 47"/>
              <p:cNvSpPr>
                <a:spLocks noChangeArrowheads="1"/>
              </p:cNvSpPr>
              <p:nvPr/>
            </p:nvSpPr>
            <p:spPr bwMode="auto">
              <a:xfrm>
                <a:off x="2016" y="134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9972" name="Line 48"/>
              <p:cNvSpPr>
                <a:spLocks noChangeShapeType="1"/>
              </p:cNvSpPr>
              <p:nvPr/>
            </p:nvSpPr>
            <p:spPr bwMode="auto">
              <a:xfrm>
                <a:off x="183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3" name="Rectangle 49"/>
              <p:cNvSpPr>
                <a:spLocks noChangeArrowheads="1"/>
              </p:cNvSpPr>
              <p:nvPr/>
            </p:nvSpPr>
            <p:spPr bwMode="auto">
              <a:xfrm>
                <a:off x="2496" y="134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9974" name="Line 50"/>
              <p:cNvSpPr>
                <a:spLocks noChangeShapeType="1"/>
              </p:cNvSpPr>
              <p:nvPr/>
            </p:nvSpPr>
            <p:spPr bwMode="auto">
              <a:xfrm>
                <a:off x="231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5" name="Line 51"/>
              <p:cNvSpPr>
                <a:spLocks noChangeShapeType="1"/>
              </p:cNvSpPr>
              <p:nvPr/>
            </p:nvSpPr>
            <p:spPr bwMode="auto">
              <a:xfrm>
                <a:off x="278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57" name="Group 52"/>
            <p:cNvGrpSpPr>
              <a:grpSpLocks/>
            </p:cNvGrpSpPr>
            <p:nvPr/>
          </p:nvGrpSpPr>
          <p:grpSpPr bwMode="auto">
            <a:xfrm>
              <a:off x="2064" y="2352"/>
              <a:ext cx="1632" cy="250"/>
              <a:chOff x="1344" y="1344"/>
              <a:chExt cx="1632" cy="250"/>
            </a:xfrm>
            <a:grpFill/>
          </p:grpSpPr>
          <p:sp>
            <p:nvSpPr>
              <p:cNvPr id="39962" name="Rectangle 53"/>
              <p:cNvSpPr>
                <a:spLocks noChangeArrowheads="1"/>
              </p:cNvSpPr>
              <p:nvPr/>
            </p:nvSpPr>
            <p:spPr bwMode="auto">
              <a:xfrm>
                <a:off x="1526" y="135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9963" name="Line 54"/>
              <p:cNvSpPr>
                <a:spLocks noChangeShapeType="1"/>
              </p:cNvSpPr>
              <p:nvPr/>
            </p:nvSpPr>
            <p:spPr bwMode="auto">
              <a:xfrm>
                <a:off x="1344" y="148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4" name="Rectangle 55"/>
              <p:cNvSpPr>
                <a:spLocks noChangeArrowheads="1"/>
              </p:cNvSpPr>
              <p:nvPr/>
            </p:nvSpPr>
            <p:spPr bwMode="auto">
              <a:xfrm>
                <a:off x="2016" y="134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9965" name="Line 56"/>
              <p:cNvSpPr>
                <a:spLocks noChangeShapeType="1"/>
              </p:cNvSpPr>
              <p:nvPr/>
            </p:nvSpPr>
            <p:spPr bwMode="auto">
              <a:xfrm>
                <a:off x="183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6" name="Rectangle 57"/>
              <p:cNvSpPr>
                <a:spLocks noChangeArrowheads="1"/>
              </p:cNvSpPr>
              <p:nvPr/>
            </p:nvSpPr>
            <p:spPr bwMode="auto">
              <a:xfrm>
                <a:off x="2496" y="1344"/>
                <a:ext cx="288" cy="240"/>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9967" name="Line 58"/>
              <p:cNvSpPr>
                <a:spLocks noChangeShapeType="1"/>
              </p:cNvSpPr>
              <p:nvPr/>
            </p:nvSpPr>
            <p:spPr bwMode="auto">
              <a:xfrm>
                <a:off x="231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8" name="Line 59"/>
              <p:cNvSpPr>
                <a:spLocks noChangeShapeType="1"/>
              </p:cNvSpPr>
              <p:nvPr/>
            </p:nvSpPr>
            <p:spPr bwMode="auto">
              <a:xfrm>
                <a:off x="2784" y="1478"/>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58" name="Line 60"/>
            <p:cNvSpPr>
              <a:spLocks noChangeShapeType="1"/>
            </p:cNvSpPr>
            <p:nvPr/>
          </p:nvSpPr>
          <p:spPr bwMode="auto">
            <a:xfrm>
              <a:off x="2054" y="2064"/>
              <a:ext cx="0" cy="432"/>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9" name="Line 61"/>
            <p:cNvSpPr>
              <a:spLocks noChangeShapeType="1"/>
            </p:cNvSpPr>
            <p:nvPr/>
          </p:nvSpPr>
          <p:spPr bwMode="auto">
            <a:xfrm>
              <a:off x="3696" y="2064"/>
              <a:ext cx="0" cy="432"/>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0" name="Line 62"/>
            <p:cNvSpPr>
              <a:spLocks noChangeShapeType="1"/>
            </p:cNvSpPr>
            <p:nvPr/>
          </p:nvSpPr>
          <p:spPr bwMode="auto">
            <a:xfrm>
              <a:off x="1872" y="2304"/>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1" name="Line 63"/>
            <p:cNvSpPr>
              <a:spLocks noChangeShapeType="1"/>
            </p:cNvSpPr>
            <p:nvPr/>
          </p:nvSpPr>
          <p:spPr bwMode="auto">
            <a:xfrm>
              <a:off x="3696" y="2304"/>
              <a:ext cx="192"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45" name="Text Box 64"/>
          <p:cNvSpPr txBox="1">
            <a:spLocks noChangeArrowheads="1"/>
          </p:cNvSpPr>
          <p:nvPr/>
        </p:nvSpPr>
        <p:spPr bwMode="auto">
          <a:xfrm>
            <a:off x="1447800" y="2286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a:t>A)</a:t>
            </a:r>
            <a:endParaRPr lang="en-US" altLang="en-US" sz="2400"/>
          </a:p>
        </p:txBody>
      </p:sp>
      <p:sp>
        <p:nvSpPr>
          <p:cNvPr id="39946" name="Text Box 65"/>
          <p:cNvSpPr txBox="1">
            <a:spLocks noChangeArrowheads="1"/>
          </p:cNvSpPr>
          <p:nvPr/>
        </p:nvSpPr>
        <p:spPr bwMode="auto">
          <a:xfrm>
            <a:off x="1447800" y="3352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a:t>B)</a:t>
            </a:r>
            <a:endParaRPr lang="en-US" altLang="en-US" sz="2400"/>
          </a:p>
        </p:txBody>
      </p:sp>
      <p:sp>
        <p:nvSpPr>
          <p:cNvPr id="39947" name="Text Box 66"/>
          <p:cNvSpPr txBox="1">
            <a:spLocks noChangeArrowheads="1"/>
          </p:cNvSpPr>
          <p:nvPr/>
        </p:nvSpPr>
        <p:spPr bwMode="auto">
          <a:xfrm>
            <a:off x="1447800" y="4876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a:t>C)</a:t>
            </a:r>
            <a:endParaRPr lang="en-US" altLang="en-US" sz="2400"/>
          </a:p>
        </p:txBody>
      </p:sp>
      <p:graphicFrame>
        <p:nvGraphicFramePr>
          <p:cNvPr id="13379" name="Object 67"/>
          <p:cNvGraphicFramePr>
            <a:graphicFrameLocks noChangeAspect="1"/>
          </p:cNvGraphicFramePr>
          <p:nvPr/>
        </p:nvGraphicFramePr>
        <p:xfrm>
          <a:off x="5486400" y="2362200"/>
          <a:ext cx="2435225" cy="450850"/>
        </p:xfrm>
        <a:graphic>
          <a:graphicData uri="http://schemas.openxmlformats.org/presentationml/2006/ole">
            <mc:AlternateContent xmlns:mc="http://schemas.openxmlformats.org/markup-compatibility/2006">
              <mc:Choice xmlns:v="urn:schemas-microsoft-com:vml" Requires="v">
                <p:oleObj spid="_x0000_s118978" name="Equation" r:id="rId4" imgW="1155199" imgH="215806" progId="Equation.3">
                  <p:embed/>
                </p:oleObj>
              </mc:Choice>
              <mc:Fallback>
                <p:oleObj name="Equation" r:id="rId4" imgW="1155199" imgH="21580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362200"/>
                        <a:ext cx="2435225" cy="450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80" name="Object 68"/>
          <p:cNvGraphicFramePr>
            <a:graphicFrameLocks noChangeAspect="1"/>
          </p:cNvGraphicFramePr>
          <p:nvPr/>
        </p:nvGraphicFramePr>
        <p:xfrm>
          <a:off x="5105400" y="3429000"/>
          <a:ext cx="3316288" cy="530225"/>
        </p:xfrm>
        <a:graphic>
          <a:graphicData uri="http://schemas.openxmlformats.org/presentationml/2006/ole">
            <mc:AlternateContent xmlns:mc="http://schemas.openxmlformats.org/markup-compatibility/2006">
              <mc:Choice xmlns:v="urn:schemas-microsoft-com:vml" Requires="v">
                <p:oleObj spid="_x0000_s118979" name="Equation" r:id="rId6" imgW="1574800" imgH="254000" progId="Equation.3">
                  <p:embed/>
                </p:oleObj>
              </mc:Choice>
              <mc:Fallback>
                <p:oleObj name="Equation" r:id="rId6" imgW="15748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429000"/>
                        <a:ext cx="3316288" cy="530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81" name="Object 69"/>
          <p:cNvGraphicFramePr>
            <a:graphicFrameLocks noChangeAspect="1"/>
          </p:cNvGraphicFramePr>
          <p:nvPr/>
        </p:nvGraphicFramePr>
        <p:xfrm>
          <a:off x="5218113" y="4800600"/>
          <a:ext cx="3289300" cy="557213"/>
        </p:xfrm>
        <a:graphic>
          <a:graphicData uri="http://schemas.openxmlformats.org/presentationml/2006/ole">
            <mc:AlternateContent xmlns:mc="http://schemas.openxmlformats.org/markup-compatibility/2006">
              <mc:Choice xmlns:v="urn:schemas-microsoft-com:vml" Requires="v">
                <p:oleObj spid="_x0000_s118980" name="Equation" r:id="rId8" imgW="1562100" imgH="266700" progId="Equation.3">
                  <p:embed/>
                </p:oleObj>
              </mc:Choice>
              <mc:Fallback>
                <p:oleObj name="Equation" r:id="rId8" imgW="1562100" imgH="266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8113" y="4800600"/>
                        <a:ext cx="3289300" cy="5572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51" name="Text Box 72"/>
          <p:cNvSpPr txBox="1">
            <a:spLocks noChangeArrowheads="1"/>
          </p:cNvSpPr>
          <p:nvPr/>
        </p:nvSpPr>
        <p:spPr bwMode="auto">
          <a:xfrm>
            <a:off x="5257800" y="30480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a:t>System-level redundancy</a:t>
            </a:r>
            <a:endParaRPr lang="en-US" altLang="en-US" sz="2000"/>
          </a:p>
        </p:txBody>
      </p:sp>
      <p:sp>
        <p:nvSpPr>
          <p:cNvPr id="39952" name="Text Box 73"/>
          <p:cNvSpPr txBox="1">
            <a:spLocks noChangeArrowheads="1"/>
          </p:cNvSpPr>
          <p:nvPr/>
        </p:nvSpPr>
        <p:spPr bwMode="auto">
          <a:xfrm>
            <a:off x="5257800" y="4343400"/>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a:t>Module-level redundancy</a:t>
            </a:r>
            <a:endParaRPr lang="en-US" altLang="en-US" sz="2000"/>
          </a:p>
        </p:txBody>
      </p:sp>
      <p:sp>
        <p:nvSpPr>
          <p:cNvPr id="39954" name="Text Box 77"/>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9955" name="Rectangle 78"/>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75" name="TextBox 7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76" name="TextBox 75"/>
          <p:cNvSpPr txBox="1"/>
          <p:nvPr/>
        </p:nvSpPr>
        <p:spPr>
          <a:xfrm>
            <a:off x="2743200" y="1219200"/>
            <a:ext cx="4661468" cy="523220"/>
          </a:xfrm>
          <a:prstGeom prst="rect">
            <a:avLst/>
          </a:prstGeom>
          <a:solidFill>
            <a:schemeClr val="bg1">
              <a:lumMod val="95000"/>
            </a:schemeClr>
          </a:solidFill>
          <a:ln>
            <a:solidFill>
              <a:srgbClr val="FF0000"/>
            </a:solidFill>
          </a:ln>
        </p:spPr>
        <p:txBody>
          <a:bodyPr wrap="square" rtlCol="0">
            <a:spAutoFit/>
          </a:bodyPr>
          <a:lstStyle/>
          <a:p>
            <a:pPr algn="ctr"/>
            <a:r>
              <a:rPr lang="en-US" sz="2800" b="1" dirty="0" smtClean="0">
                <a:latin typeface="Calibri" panose="020F0502020204030204" pitchFamily="34" charset="0"/>
              </a:rPr>
              <a:t>Class Exercise - Solution </a:t>
            </a:r>
            <a:endParaRPr lang="en-US" sz="2800" b="1" dirty="0">
              <a:latin typeface="Calibri" panose="020F0502020204030204" pitchFamily="34" charset="0"/>
            </a:endParaRPr>
          </a:p>
        </p:txBody>
      </p:sp>
    </p:spTree>
    <p:extLst>
      <p:ext uri="{BB962C8B-B14F-4D97-AF65-F5344CB8AC3E}">
        <p14:creationId xmlns:p14="http://schemas.microsoft.com/office/powerpoint/2010/main" val="3108689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79"/>
                                        </p:tgtEl>
                                        <p:attrNameLst>
                                          <p:attrName>style.visibility</p:attrName>
                                        </p:attrNameLst>
                                      </p:cBhvr>
                                      <p:to>
                                        <p:strVal val="visible"/>
                                      </p:to>
                                    </p:set>
                                    <p:anim calcmode="lin" valueType="num">
                                      <p:cBhvr additive="base">
                                        <p:cTn id="7" dur="500" fill="hold"/>
                                        <p:tgtEl>
                                          <p:spTgt spid="13379"/>
                                        </p:tgtEl>
                                        <p:attrNameLst>
                                          <p:attrName>ppt_x</p:attrName>
                                        </p:attrNameLst>
                                      </p:cBhvr>
                                      <p:tavLst>
                                        <p:tav tm="0">
                                          <p:val>
                                            <p:strVal val="#ppt_x"/>
                                          </p:val>
                                        </p:tav>
                                        <p:tav tm="100000">
                                          <p:val>
                                            <p:strVal val="#ppt_x"/>
                                          </p:val>
                                        </p:tav>
                                      </p:tavLst>
                                    </p:anim>
                                    <p:anim calcmode="lin" valueType="num">
                                      <p:cBhvr additive="base">
                                        <p:cTn id="8" dur="500" fill="hold"/>
                                        <p:tgtEl>
                                          <p:spTgt spid="133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80"/>
                                        </p:tgtEl>
                                        <p:attrNameLst>
                                          <p:attrName>style.visibility</p:attrName>
                                        </p:attrNameLst>
                                      </p:cBhvr>
                                      <p:to>
                                        <p:strVal val="visible"/>
                                      </p:to>
                                    </p:set>
                                    <p:anim calcmode="lin" valueType="num">
                                      <p:cBhvr additive="base">
                                        <p:cTn id="13" dur="500" fill="hold"/>
                                        <p:tgtEl>
                                          <p:spTgt spid="13380"/>
                                        </p:tgtEl>
                                        <p:attrNameLst>
                                          <p:attrName>ppt_x</p:attrName>
                                        </p:attrNameLst>
                                      </p:cBhvr>
                                      <p:tavLst>
                                        <p:tav tm="0">
                                          <p:val>
                                            <p:strVal val="#ppt_x"/>
                                          </p:val>
                                        </p:tav>
                                        <p:tav tm="100000">
                                          <p:val>
                                            <p:strVal val="#ppt_x"/>
                                          </p:val>
                                        </p:tav>
                                      </p:tavLst>
                                    </p:anim>
                                    <p:anim calcmode="lin" valueType="num">
                                      <p:cBhvr additive="base">
                                        <p:cTn id="14" dur="500" fill="hold"/>
                                        <p:tgtEl>
                                          <p:spTgt spid="133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81"/>
                                        </p:tgtEl>
                                        <p:attrNameLst>
                                          <p:attrName>style.visibility</p:attrName>
                                        </p:attrNameLst>
                                      </p:cBhvr>
                                      <p:to>
                                        <p:strVal val="visible"/>
                                      </p:to>
                                    </p:set>
                                    <p:anim calcmode="lin" valueType="num">
                                      <p:cBhvr additive="base">
                                        <p:cTn id="19" dur="500" fill="hold"/>
                                        <p:tgtEl>
                                          <p:spTgt spid="13381"/>
                                        </p:tgtEl>
                                        <p:attrNameLst>
                                          <p:attrName>ppt_x</p:attrName>
                                        </p:attrNameLst>
                                      </p:cBhvr>
                                      <p:tavLst>
                                        <p:tav tm="0">
                                          <p:val>
                                            <p:strVal val="#ppt_x"/>
                                          </p:val>
                                        </p:tav>
                                        <p:tav tm="100000">
                                          <p:val>
                                            <p:strVal val="#ppt_x"/>
                                          </p:val>
                                        </p:tav>
                                      </p:tavLst>
                                    </p:anim>
                                    <p:anim calcmode="lin" valueType="num">
                                      <p:cBhvr additive="base">
                                        <p:cTn id="20" dur="500" fill="hold"/>
                                        <p:tgtEl>
                                          <p:spTgt spid="1338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82"/>
                                        </p:tgtEl>
                                        <p:attrNameLst>
                                          <p:attrName>style.visibility</p:attrName>
                                        </p:attrNameLst>
                                      </p:cBhvr>
                                      <p:to>
                                        <p:strVal val="visible"/>
                                      </p:to>
                                    </p:set>
                                    <p:anim calcmode="lin" valueType="num">
                                      <p:cBhvr additive="base">
                                        <p:cTn id="25" dur="500" fill="hold"/>
                                        <p:tgtEl>
                                          <p:spTgt spid="13382"/>
                                        </p:tgtEl>
                                        <p:attrNameLst>
                                          <p:attrName>ppt_x</p:attrName>
                                        </p:attrNameLst>
                                      </p:cBhvr>
                                      <p:tavLst>
                                        <p:tav tm="0">
                                          <p:val>
                                            <p:strVal val="#ppt_x"/>
                                          </p:val>
                                        </p:tav>
                                        <p:tav tm="100000">
                                          <p:val>
                                            <p:strVal val="#ppt_x"/>
                                          </p:val>
                                        </p:tav>
                                      </p:tavLst>
                                    </p:anim>
                                    <p:anim calcmode="lin" valueType="num">
                                      <p:cBhvr additive="base">
                                        <p:cTn id="26" dur="500" fill="hold"/>
                                        <p:tgtEl>
                                          <p:spTgt spid="13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04825" y="1219200"/>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4000" b="1" dirty="0">
                <a:latin typeface="Calibri" pitchFamily="34" charset="0"/>
              </a:rPr>
              <a:t>Lesson Outline</a:t>
            </a:r>
          </a:p>
        </p:txBody>
      </p:sp>
      <p:sp>
        <p:nvSpPr>
          <p:cNvPr id="10" name="TextBox 9"/>
          <p:cNvSpPr txBox="1"/>
          <p:nvPr/>
        </p:nvSpPr>
        <p:spPr>
          <a:xfrm>
            <a:off x="674688" y="381000"/>
            <a:ext cx="7707312"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 name="TextBox 1"/>
          <p:cNvSpPr txBox="1"/>
          <p:nvPr/>
        </p:nvSpPr>
        <p:spPr>
          <a:xfrm>
            <a:off x="990600" y="1981200"/>
            <a:ext cx="6107113" cy="4648200"/>
          </a:xfrm>
          <a:prstGeom prst="rect">
            <a:avLst/>
          </a:prstGeom>
          <a:noFill/>
        </p:spPr>
        <p:txBody>
          <a:bodyPr>
            <a:spAutoFit/>
          </a:bodyPr>
          <a:lstStyle/>
          <a:p>
            <a:pPr marL="342900" indent="-342900">
              <a:buFont typeface="Arial" panose="020B0604020202020204" pitchFamily="34" charset="0"/>
              <a:buChar char="•"/>
              <a:defRPr/>
            </a:pPr>
            <a:r>
              <a:rPr lang="en-US" sz="2800" b="1" dirty="0">
                <a:solidFill>
                  <a:srgbClr val="FF0000"/>
                </a:solidFill>
                <a:latin typeface="Calibri" panose="020F0502020204030204" pitchFamily="34" charset="0"/>
              </a:rPr>
              <a:t>Reliability: Qualitative Overview</a:t>
            </a:r>
          </a:p>
          <a:p>
            <a:pPr marL="342900" indent="-342900">
              <a:buFont typeface="Arial" panose="020B0604020202020204" pitchFamily="34" charset="0"/>
              <a:buChar char="•"/>
              <a:defRPr/>
            </a:pPr>
            <a:r>
              <a:rPr lang="en-US" sz="2800" b="1" dirty="0">
                <a:solidFill>
                  <a:srgbClr val="FF0000"/>
                </a:solidFill>
                <a:latin typeface="Calibri" panose="020F0502020204030204" pitchFamily="34" charset="0"/>
              </a:rPr>
              <a:t>Reliability: Data and Models</a:t>
            </a:r>
          </a:p>
          <a:p>
            <a:pPr marL="342900" indent="-342900">
              <a:buFont typeface="Arial" panose="020B0604020202020204" pitchFamily="34" charset="0"/>
              <a:buChar char="•"/>
              <a:defRPr/>
            </a:pPr>
            <a:r>
              <a:rPr lang="en-US" sz="2800" b="1" dirty="0">
                <a:solidFill>
                  <a:srgbClr val="0000FF"/>
                </a:solidFill>
                <a:latin typeface="Calibri" panose="020F0502020204030204" pitchFamily="34" charset="0"/>
              </a:rPr>
              <a:t>Design and Operations for Reliability</a:t>
            </a:r>
          </a:p>
          <a:p>
            <a:pPr marL="342900">
              <a:defRPr/>
            </a:pPr>
            <a:r>
              <a:rPr lang="en-US" sz="2000" b="1" dirty="0">
                <a:solidFill>
                  <a:srgbClr val="0000FF"/>
                </a:solidFill>
                <a:latin typeface="Calibri" panose="020F0502020204030204" pitchFamily="34" charset="0"/>
              </a:rPr>
              <a:t>- Equipment specification</a:t>
            </a:r>
          </a:p>
          <a:p>
            <a:pPr indent="347663">
              <a:defRPr/>
            </a:pPr>
            <a:r>
              <a:rPr lang="en-US" sz="2000" b="1" dirty="0">
                <a:solidFill>
                  <a:srgbClr val="0000FF"/>
                </a:solidFill>
                <a:latin typeface="Calibri" panose="020F0502020204030204" pitchFamily="34" charset="0"/>
              </a:rPr>
              <a:t>- Isolation and repair</a:t>
            </a:r>
          </a:p>
          <a:p>
            <a:pPr indent="347663">
              <a:defRPr/>
            </a:pPr>
            <a:r>
              <a:rPr lang="en-US" sz="2000" b="1" dirty="0">
                <a:solidFill>
                  <a:srgbClr val="0000FF"/>
                </a:solidFill>
                <a:latin typeface="Calibri" panose="020F0502020204030204" pitchFamily="34" charset="0"/>
              </a:rPr>
              <a:t>- Process structure</a:t>
            </a:r>
          </a:p>
          <a:p>
            <a:pPr indent="347663">
              <a:defRPr/>
            </a:pPr>
            <a:r>
              <a:rPr lang="en-US" sz="2000" b="1" dirty="0">
                <a:solidFill>
                  <a:srgbClr val="0000FF"/>
                </a:solidFill>
                <a:latin typeface="Calibri" panose="020F0502020204030204" pitchFamily="34" charset="0"/>
              </a:rPr>
              <a:t>- Operations</a:t>
            </a:r>
          </a:p>
          <a:p>
            <a:pPr indent="347663">
              <a:defRPr/>
            </a:pPr>
            <a:r>
              <a:rPr lang="en-US" sz="2000" b="1" dirty="0">
                <a:solidFill>
                  <a:srgbClr val="0000FF"/>
                </a:solidFill>
                <a:latin typeface="Calibri" panose="020F0502020204030204" pitchFamily="34" charset="0"/>
              </a:rPr>
              <a:t>- Inventory</a:t>
            </a:r>
          </a:p>
          <a:p>
            <a:pPr marL="342900" indent="-342900">
              <a:buFont typeface="Arial" panose="020B0604020202020204" pitchFamily="34" charset="0"/>
              <a:buChar char="•"/>
              <a:defRPr/>
            </a:pPr>
            <a:r>
              <a:rPr lang="en-US" sz="2800" b="1" dirty="0">
                <a:latin typeface="Calibri" panose="020F0502020204030204" pitchFamily="34" charset="0"/>
              </a:rPr>
              <a:t>Maintenance for Reliability</a:t>
            </a:r>
          </a:p>
          <a:p>
            <a:pPr marL="342900" indent="-342900">
              <a:buFont typeface="Arial" panose="020B0604020202020204" pitchFamily="34" charset="0"/>
              <a:buChar char="•"/>
              <a:defRPr/>
            </a:pPr>
            <a:r>
              <a:rPr lang="en-US" sz="2800" b="1" dirty="0">
                <a:latin typeface="Calibri" panose="020F0502020204030204" pitchFamily="34" charset="0"/>
              </a:rPr>
              <a:t>Economic Analysis: Life Cycle Costing</a:t>
            </a:r>
          </a:p>
          <a:p>
            <a:pPr marL="342900" indent="-342900">
              <a:buFont typeface="Arial" panose="020B0604020202020204" pitchFamily="34" charset="0"/>
              <a:buChar char="•"/>
              <a:defRPr/>
            </a:pPr>
            <a:r>
              <a:rPr lang="en-US" sz="2800" b="1" dirty="0">
                <a:latin typeface="Calibri" panose="020F0502020204030204" pitchFamily="34" charset="0"/>
              </a:rPr>
              <a:t>Quiz</a:t>
            </a:r>
          </a:p>
          <a:p>
            <a:pPr marL="342900" indent="-342900">
              <a:buFont typeface="Arial" panose="020B0604020202020204" pitchFamily="34" charset="0"/>
              <a:buChar char="•"/>
              <a:defRPr/>
            </a:pPr>
            <a:r>
              <a:rPr lang="en-US" sz="2800" b="1" dirty="0">
                <a:latin typeface="Calibri" panose="020F0502020204030204" pitchFamily="34" charset="0"/>
              </a:rPr>
              <a:t>Workshops</a:t>
            </a:r>
          </a:p>
        </p:txBody>
      </p:sp>
      <p:sp>
        <p:nvSpPr>
          <p:cNvPr id="7173" name="Left Arrow 2"/>
          <p:cNvSpPr>
            <a:spLocks noChangeArrowheads="1"/>
          </p:cNvSpPr>
          <p:nvPr/>
        </p:nvSpPr>
        <p:spPr bwMode="auto">
          <a:xfrm>
            <a:off x="7487443" y="2971800"/>
            <a:ext cx="544513" cy="304800"/>
          </a:xfrm>
          <a:prstGeom prst="leftArrow">
            <a:avLst>
              <a:gd name="adj1" fmla="val 50000"/>
              <a:gd name="adj2" fmla="val 49996"/>
            </a:avLst>
          </a:prstGeom>
          <a:solidFill>
            <a:srgbClr val="0000FF"/>
          </a:solidFill>
          <a:ln w="9525"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4" name="TextBox 3"/>
          <p:cNvSpPr txBox="1">
            <a:spLocks noChangeArrowheads="1"/>
          </p:cNvSpPr>
          <p:nvPr/>
        </p:nvSpPr>
        <p:spPr bwMode="auto">
          <a:xfrm>
            <a:off x="7032625" y="3429000"/>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0000FF"/>
                </a:solidFill>
                <a:latin typeface="Calibri" pitchFamily="34" charset="0"/>
              </a:rPr>
              <a:t>Let’s do this</a:t>
            </a:r>
            <a:endParaRPr lang="en-US" altLang="en-US" dirty="0"/>
          </a:p>
        </p:txBody>
      </p:sp>
      <p:pic>
        <p:nvPicPr>
          <p:cNvPr id="7" name="Picture 2" descr="C:\Users\marlint\AppData\Local\Microsoft\Windows\Temporary Internet Files\Content.IE5\WU2RZBFW\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7650" y="1998663"/>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239000" y="1968500"/>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pic>
        <p:nvPicPr>
          <p:cNvPr id="9" name="Picture 2" descr="C:\Users\marlint\AppData\Local\Microsoft\Windows\Temporary Internet Files\Content.IE5\WU2RZBFW\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81774" y="2407784"/>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223124" y="2377621"/>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spTree>
    <p:extLst>
      <p:ext uri="{BB962C8B-B14F-4D97-AF65-F5344CB8AC3E}">
        <p14:creationId xmlns:p14="http://schemas.microsoft.com/office/powerpoint/2010/main" val="208920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6"/>
          <p:cNvSpPr txBox="1">
            <a:spLocks noChangeArrowheads="1"/>
          </p:cNvSpPr>
          <p:nvPr/>
        </p:nvSpPr>
        <p:spPr bwMode="auto">
          <a:xfrm>
            <a:off x="1650206" y="1863328"/>
            <a:ext cx="7086600" cy="4893647"/>
          </a:xfrm>
          <a:prstGeom prst="rect">
            <a:avLst/>
          </a:prstGeom>
          <a:noFill/>
          <a:ln w="9525">
            <a:solidFill>
              <a:schemeClr val="tx1"/>
            </a:solidFill>
            <a:miter lim="800000"/>
            <a:headEnd/>
            <a:tailEnd/>
          </a:ln>
          <a:effectLst/>
        </p:spPr>
        <p:txBody>
          <a:bodyPr>
            <a:spAutoFit/>
          </a:bodyPr>
          <a:lstStyle>
            <a:lvl1pPr marL="457200" indent="-4572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a:t>Some actions </a:t>
            </a:r>
            <a:r>
              <a:rPr lang="en-US" altLang="en-US" sz="2400" b="1" dirty="0" smtClean="0"/>
              <a:t>that improve </a:t>
            </a:r>
            <a:r>
              <a:rPr lang="en-US" altLang="en-US" sz="2400" b="1" dirty="0"/>
              <a:t>the reliability of </a:t>
            </a:r>
            <a:endParaRPr lang="en-US" altLang="en-US" sz="2400" b="1" dirty="0" smtClean="0"/>
          </a:p>
          <a:p>
            <a:pPr algn="ctr">
              <a:spcBef>
                <a:spcPts val="0"/>
              </a:spcBef>
              <a:buFontTx/>
              <a:buNone/>
            </a:pPr>
            <a:r>
              <a:rPr lang="en-US" altLang="en-US" sz="2400" b="1" u="sng" dirty="0" smtClean="0"/>
              <a:t>each </a:t>
            </a:r>
            <a:r>
              <a:rPr lang="en-US" altLang="en-US" sz="2400" b="1" u="sng" dirty="0" smtClean="0"/>
              <a:t>device/element</a:t>
            </a:r>
            <a:r>
              <a:rPr lang="en-US" altLang="en-US" sz="2400" b="1" dirty="0" smtClean="0"/>
              <a:t>.</a:t>
            </a:r>
            <a:endParaRPr lang="en-US" altLang="en-US" sz="2400" b="1" dirty="0"/>
          </a:p>
          <a:p>
            <a:pPr>
              <a:spcBef>
                <a:spcPts val="0"/>
              </a:spcBef>
            </a:pPr>
            <a:endParaRPr lang="en-US" altLang="en-US" sz="2400" b="1" dirty="0" smtClean="0"/>
          </a:p>
          <a:p>
            <a:pPr>
              <a:spcBef>
                <a:spcPts val="0"/>
              </a:spcBef>
            </a:pPr>
            <a:r>
              <a:rPr lang="en-US" altLang="en-US" sz="2400" b="1" dirty="0" smtClean="0"/>
              <a:t>Match </a:t>
            </a:r>
            <a:r>
              <a:rPr lang="en-US" altLang="en-US" sz="2400" b="1" dirty="0"/>
              <a:t>equipment to process conditions and requirements </a:t>
            </a:r>
            <a:r>
              <a:rPr lang="en-US" altLang="en-US" sz="2400" b="1" dirty="0" smtClean="0"/>
              <a:t>(pressure, temperature, </a:t>
            </a:r>
            <a:r>
              <a:rPr lang="en-US" altLang="en-US" sz="2400" b="1" dirty="0"/>
              <a:t>clean-in-place, </a:t>
            </a:r>
            <a:r>
              <a:rPr lang="en-US" altLang="en-US" sz="2400" b="1" dirty="0" smtClean="0"/>
              <a:t>capacity, etc</a:t>
            </a:r>
            <a:r>
              <a:rPr lang="en-US" altLang="en-US" sz="2400" b="1" dirty="0"/>
              <a:t>.)</a:t>
            </a:r>
          </a:p>
          <a:p>
            <a:pPr>
              <a:spcBef>
                <a:spcPts val="0"/>
              </a:spcBef>
            </a:pPr>
            <a:r>
              <a:rPr lang="en-US" altLang="en-US" sz="2400" b="1" dirty="0"/>
              <a:t>Operate after “break in” and before “worn out”</a:t>
            </a:r>
          </a:p>
          <a:p>
            <a:pPr>
              <a:spcBef>
                <a:spcPts val="0"/>
              </a:spcBef>
            </a:pPr>
            <a:r>
              <a:rPr lang="en-US" altLang="en-US" sz="2400" b="1" dirty="0"/>
              <a:t>Perform </a:t>
            </a:r>
            <a:r>
              <a:rPr lang="en-US" altLang="en-US" sz="2400" b="1" dirty="0" smtClean="0"/>
              <a:t>appropriate maintenance</a:t>
            </a:r>
            <a:endParaRPr lang="en-US" altLang="en-US" sz="2400" b="1" dirty="0"/>
          </a:p>
          <a:p>
            <a:pPr>
              <a:spcBef>
                <a:spcPts val="0"/>
              </a:spcBef>
            </a:pPr>
            <a:r>
              <a:rPr lang="en-US" altLang="en-US" sz="2400" b="1" dirty="0"/>
              <a:t>Use high quality components (resistance to corrosion, compatible with process conditions, well manufactured, etc.)</a:t>
            </a:r>
          </a:p>
          <a:p>
            <a:pPr>
              <a:spcBef>
                <a:spcPts val="0"/>
              </a:spcBef>
            </a:pPr>
            <a:r>
              <a:rPr lang="en-US" altLang="en-US" sz="2400" b="1" dirty="0"/>
              <a:t>Repair quickly by highly trained personnel using spare parts stores</a:t>
            </a:r>
          </a:p>
        </p:txBody>
      </p:sp>
      <p:sp>
        <p:nvSpPr>
          <p:cNvPr id="25606" name="Text Box 1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5607" name="Rectangle 1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8" name="TextBox 7"/>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3" name="TextBox 2"/>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Equipment specification</a:t>
            </a:r>
            <a:endParaRPr lang="en-US" sz="32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 name="Rectangle 1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5" name="TextBox 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6" name="TextBox 5"/>
          <p:cNvSpPr txBox="1"/>
          <p:nvPr/>
        </p:nvSpPr>
        <p:spPr>
          <a:xfrm>
            <a:off x="1600200" y="1143000"/>
            <a:ext cx="7239000" cy="523220"/>
          </a:xfrm>
          <a:prstGeom prst="rect">
            <a:avLst/>
          </a:prstGeom>
          <a:noFill/>
        </p:spPr>
        <p:txBody>
          <a:bodyPr wrap="square" rtlCol="0">
            <a:spAutoFit/>
          </a:bodyPr>
          <a:lstStyle/>
          <a:p>
            <a:pPr algn="ctr"/>
            <a:r>
              <a:rPr lang="en-US" sz="2800" b="1" dirty="0" smtClean="0">
                <a:latin typeface="Calibri" panose="020F0502020204030204" pitchFamily="34" charset="0"/>
              </a:rPr>
              <a:t>Equipment specification – </a:t>
            </a:r>
            <a:r>
              <a:rPr lang="en-US" sz="2800" b="1" dirty="0" smtClean="0">
                <a:solidFill>
                  <a:srgbClr val="C00000"/>
                </a:solidFill>
                <a:latin typeface="Calibri" panose="020F0502020204030204" pitchFamily="34" charset="0"/>
              </a:rPr>
              <a:t>pump specification</a:t>
            </a:r>
            <a:endParaRPr lang="en-US" sz="2800" b="1" dirty="0">
              <a:solidFill>
                <a:srgbClr val="C00000"/>
              </a:solidFill>
              <a:latin typeface="Calibri" panose="020F0502020204030204" pitchFamily="34" charset="0"/>
            </a:endParaRPr>
          </a:p>
        </p:txBody>
      </p:sp>
      <p:pic>
        <p:nvPicPr>
          <p:cNvPr id="7" name="Picture 6"/>
          <p:cNvPicPr/>
          <p:nvPr/>
        </p:nvPicPr>
        <p:blipFill>
          <a:blip r:embed="rId2"/>
          <a:stretch>
            <a:fillRect/>
          </a:stretch>
        </p:blipFill>
        <p:spPr>
          <a:xfrm>
            <a:off x="1978818" y="1828800"/>
            <a:ext cx="6429375" cy="4648200"/>
          </a:xfrm>
          <a:prstGeom prst="rect">
            <a:avLst/>
          </a:prstGeom>
        </p:spPr>
      </p:pic>
      <p:grpSp>
        <p:nvGrpSpPr>
          <p:cNvPr id="17" name="Group 16"/>
          <p:cNvGrpSpPr/>
          <p:nvPr/>
        </p:nvGrpSpPr>
        <p:grpSpPr>
          <a:xfrm>
            <a:off x="1444171" y="3417888"/>
            <a:ext cx="2137229" cy="1392026"/>
            <a:chOff x="1444171" y="3417888"/>
            <a:chExt cx="2137229" cy="1392026"/>
          </a:xfrm>
        </p:grpSpPr>
        <p:sp>
          <p:nvSpPr>
            <p:cNvPr id="8" name="TextBox 7"/>
            <p:cNvSpPr txBox="1"/>
            <p:nvPr/>
          </p:nvSpPr>
          <p:spPr>
            <a:xfrm>
              <a:off x="1444171" y="3886584"/>
              <a:ext cx="1828800" cy="923330"/>
            </a:xfrm>
            <a:prstGeom prst="rect">
              <a:avLst/>
            </a:prstGeom>
            <a:solidFill>
              <a:srgbClr val="0000FF"/>
            </a:solidFill>
          </p:spPr>
          <p:txBody>
            <a:bodyPr wrap="square" rtlCol="0">
              <a:spAutoFit/>
            </a:bodyPr>
            <a:lstStyle/>
            <a:p>
              <a:r>
                <a:rPr lang="en-US" sz="1800" dirty="0" smtClean="0">
                  <a:solidFill>
                    <a:schemeClr val="bg1"/>
                  </a:solidFill>
                </a:rPr>
                <a:t>Oversized pumps have low reliability</a:t>
              </a:r>
              <a:endParaRPr lang="en-US" sz="1800" dirty="0">
                <a:solidFill>
                  <a:schemeClr val="bg1"/>
                </a:solidFill>
              </a:endParaRPr>
            </a:p>
          </p:txBody>
        </p:sp>
        <p:cxnSp>
          <p:nvCxnSpPr>
            <p:cNvPr id="10" name="Straight Arrow Connector 9"/>
            <p:cNvCxnSpPr/>
            <p:nvPr/>
          </p:nvCxnSpPr>
          <p:spPr bwMode="auto">
            <a:xfrm flipV="1">
              <a:off x="3272971" y="3417888"/>
              <a:ext cx="308429" cy="468696"/>
            </a:xfrm>
            <a:prstGeom prst="straightConnector1">
              <a:avLst/>
            </a:prstGeom>
            <a:solidFill>
              <a:schemeClr val="accent1"/>
            </a:solidFill>
            <a:ln w="3810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 name="Group 18"/>
          <p:cNvGrpSpPr/>
          <p:nvPr/>
        </p:nvGrpSpPr>
        <p:grpSpPr>
          <a:xfrm>
            <a:off x="7010400" y="5410200"/>
            <a:ext cx="1828800" cy="1391715"/>
            <a:chOff x="7010400" y="5410200"/>
            <a:chExt cx="1828800" cy="1391715"/>
          </a:xfrm>
        </p:grpSpPr>
        <p:sp>
          <p:nvSpPr>
            <p:cNvPr id="11" name="TextBox 10"/>
            <p:cNvSpPr txBox="1"/>
            <p:nvPr/>
          </p:nvSpPr>
          <p:spPr>
            <a:xfrm>
              <a:off x="7010400" y="5878585"/>
              <a:ext cx="1828800" cy="923330"/>
            </a:xfrm>
            <a:prstGeom prst="rect">
              <a:avLst/>
            </a:prstGeom>
            <a:solidFill>
              <a:srgbClr val="0000FF"/>
            </a:solidFill>
          </p:spPr>
          <p:txBody>
            <a:bodyPr wrap="square" rtlCol="0">
              <a:spAutoFit/>
            </a:bodyPr>
            <a:lstStyle/>
            <a:p>
              <a:r>
                <a:rPr lang="en-US" sz="1800" dirty="0" smtClean="0">
                  <a:solidFill>
                    <a:schemeClr val="bg1"/>
                  </a:solidFill>
                </a:rPr>
                <a:t>Undersized pumps have low reliability</a:t>
              </a:r>
              <a:endParaRPr lang="en-US" sz="1800" dirty="0">
                <a:solidFill>
                  <a:schemeClr val="bg1"/>
                </a:solidFill>
              </a:endParaRPr>
            </a:p>
          </p:txBody>
        </p:sp>
        <p:cxnSp>
          <p:nvCxnSpPr>
            <p:cNvPr id="13" name="Straight Arrow Connector 12"/>
            <p:cNvCxnSpPr/>
            <p:nvPr/>
          </p:nvCxnSpPr>
          <p:spPr bwMode="auto">
            <a:xfrm flipH="1" flipV="1">
              <a:off x="7391400" y="5410200"/>
              <a:ext cx="304800" cy="468385"/>
            </a:xfrm>
            <a:prstGeom prst="straightConnector1">
              <a:avLst/>
            </a:prstGeom>
            <a:solidFill>
              <a:schemeClr val="accent1"/>
            </a:solidFill>
            <a:ln w="3810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Group 17"/>
          <p:cNvGrpSpPr/>
          <p:nvPr/>
        </p:nvGrpSpPr>
        <p:grpSpPr>
          <a:xfrm>
            <a:off x="5562600" y="1777008"/>
            <a:ext cx="3193936" cy="1640880"/>
            <a:chOff x="5562600" y="1777008"/>
            <a:chExt cx="3193936" cy="1640880"/>
          </a:xfrm>
        </p:grpSpPr>
        <p:sp>
          <p:nvSpPr>
            <p:cNvPr id="14" name="TextBox 13"/>
            <p:cNvSpPr txBox="1"/>
            <p:nvPr/>
          </p:nvSpPr>
          <p:spPr>
            <a:xfrm>
              <a:off x="6927736" y="1777008"/>
              <a:ext cx="1828800" cy="1200329"/>
            </a:xfrm>
            <a:prstGeom prst="rect">
              <a:avLst/>
            </a:prstGeom>
            <a:solidFill>
              <a:srgbClr val="0000FF"/>
            </a:solidFill>
          </p:spPr>
          <p:txBody>
            <a:bodyPr wrap="square" rtlCol="0">
              <a:spAutoFit/>
            </a:bodyPr>
            <a:lstStyle/>
            <a:p>
              <a:r>
                <a:rPr lang="en-US" sz="1800" dirty="0" smtClean="0">
                  <a:solidFill>
                    <a:schemeClr val="bg1"/>
                  </a:solidFill>
                </a:rPr>
                <a:t>Pumps operating near design points have high reliability</a:t>
              </a:r>
              <a:endParaRPr lang="en-US" sz="1800" dirty="0">
                <a:solidFill>
                  <a:schemeClr val="bg1"/>
                </a:solidFill>
              </a:endParaRPr>
            </a:p>
          </p:txBody>
        </p:sp>
        <p:cxnSp>
          <p:nvCxnSpPr>
            <p:cNvPr id="16" name="Straight Arrow Connector 15"/>
            <p:cNvCxnSpPr/>
            <p:nvPr/>
          </p:nvCxnSpPr>
          <p:spPr bwMode="auto">
            <a:xfrm flipH="1">
              <a:off x="5562600" y="2377172"/>
              <a:ext cx="1365136" cy="1040716"/>
            </a:xfrm>
            <a:prstGeom prst="straightConnector1">
              <a:avLst/>
            </a:prstGeom>
            <a:solidFill>
              <a:schemeClr val="accent1"/>
            </a:solidFill>
            <a:ln w="3810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TextBox 19"/>
          <p:cNvSpPr txBox="1"/>
          <p:nvPr/>
        </p:nvSpPr>
        <p:spPr>
          <a:xfrm>
            <a:off x="1600200" y="6477000"/>
            <a:ext cx="5105400" cy="338554"/>
          </a:xfrm>
          <a:prstGeom prst="rect">
            <a:avLst/>
          </a:prstGeom>
          <a:noFill/>
        </p:spPr>
        <p:txBody>
          <a:bodyPr wrap="square" rtlCol="0">
            <a:spAutoFit/>
          </a:bodyPr>
          <a:lstStyle/>
          <a:p>
            <a:r>
              <a:rPr lang="en-US" sz="1600" dirty="0" smtClean="0"/>
              <a:t>Courtesy of </a:t>
            </a:r>
            <a:r>
              <a:rPr lang="en-US" sz="1600" dirty="0" err="1" smtClean="0"/>
              <a:t>Barringer</a:t>
            </a:r>
            <a:r>
              <a:rPr lang="en-US" sz="1600" dirty="0" smtClean="0"/>
              <a:t> (Citation 5)</a:t>
            </a:r>
            <a:endParaRPr lang="en-US" sz="1600" dirty="0"/>
          </a:p>
        </p:txBody>
      </p:sp>
      <p:grpSp>
        <p:nvGrpSpPr>
          <p:cNvPr id="9" name="Group 8"/>
          <p:cNvGrpSpPr/>
          <p:nvPr/>
        </p:nvGrpSpPr>
        <p:grpSpPr>
          <a:xfrm>
            <a:off x="1743074" y="5029200"/>
            <a:ext cx="2409826" cy="1447800"/>
            <a:chOff x="1743074" y="5029200"/>
            <a:chExt cx="2409826" cy="1447800"/>
          </a:xfrm>
        </p:grpSpPr>
        <p:pic>
          <p:nvPicPr>
            <p:cNvPr id="124930" name="Picture 2" descr="C:\Users\marlint\AppData\Local\Microsoft\Windows\Temporary Internet Files\Content.IE5\GCD6L9Q1\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3074" y="5644392"/>
              <a:ext cx="471487" cy="83260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bwMode="auto">
            <a:xfrm>
              <a:off x="2214561" y="5029200"/>
              <a:ext cx="1938339" cy="615192"/>
            </a:xfrm>
            <a:prstGeom prst="wedgeRoundRectCallout">
              <a:avLst>
                <a:gd name="adj1" fmla="val -65012"/>
                <a:gd name="adj2" fmla="val 43626"/>
                <a:gd name="adj3" fmla="val 16667"/>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Is there a general conclusion here?</a:t>
              </a:r>
            </a:p>
          </p:txBody>
        </p:sp>
      </p:grpSp>
      <p:cxnSp>
        <p:nvCxnSpPr>
          <p:cNvPr id="15" name="Straight Arrow Connector 14"/>
          <p:cNvCxnSpPr/>
          <p:nvPr/>
        </p:nvCxnSpPr>
        <p:spPr bwMode="auto">
          <a:xfrm>
            <a:off x="4876800" y="4876800"/>
            <a:ext cx="3429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H="1">
            <a:off x="6705600" y="5181600"/>
            <a:ext cx="22213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37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 name="Rectangle 1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5" name="TextBox 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6" name="TextBox 5"/>
          <p:cNvSpPr txBox="1"/>
          <p:nvPr/>
        </p:nvSpPr>
        <p:spPr>
          <a:xfrm>
            <a:off x="1600200" y="1143000"/>
            <a:ext cx="7239000" cy="523220"/>
          </a:xfrm>
          <a:prstGeom prst="rect">
            <a:avLst/>
          </a:prstGeom>
          <a:noFill/>
        </p:spPr>
        <p:txBody>
          <a:bodyPr wrap="square" rtlCol="0">
            <a:spAutoFit/>
          </a:bodyPr>
          <a:lstStyle/>
          <a:p>
            <a:pPr algn="ctr"/>
            <a:r>
              <a:rPr lang="en-US" sz="2800" b="1" dirty="0" smtClean="0">
                <a:latin typeface="Calibri" panose="020F0502020204030204" pitchFamily="34" charset="0"/>
              </a:rPr>
              <a:t>Equipment specification – </a:t>
            </a:r>
            <a:r>
              <a:rPr lang="en-US" sz="2800" b="1" dirty="0" smtClean="0">
                <a:solidFill>
                  <a:srgbClr val="C00000"/>
                </a:solidFill>
                <a:latin typeface="Calibri" panose="020F0502020204030204" pitchFamily="34" charset="0"/>
              </a:rPr>
              <a:t>pump specification</a:t>
            </a:r>
            <a:endParaRPr lang="en-US" sz="2800" b="1" dirty="0">
              <a:solidFill>
                <a:srgbClr val="C00000"/>
              </a:solidFill>
              <a:latin typeface="Calibri" panose="020F0502020204030204" pitchFamily="34" charset="0"/>
            </a:endParaRPr>
          </a:p>
        </p:txBody>
      </p:sp>
      <p:pic>
        <p:nvPicPr>
          <p:cNvPr id="7" name="Picture 6"/>
          <p:cNvPicPr/>
          <p:nvPr/>
        </p:nvPicPr>
        <p:blipFill>
          <a:blip r:embed="rId2"/>
          <a:stretch>
            <a:fillRect/>
          </a:stretch>
        </p:blipFill>
        <p:spPr>
          <a:xfrm>
            <a:off x="1978818" y="1828800"/>
            <a:ext cx="6429375" cy="4648200"/>
          </a:xfrm>
          <a:prstGeom prst="rect">
            <a:avLst/>
          </a:prstGeom>
        </p:spPr>
      </p:pic>
      <p:sp>
        <p:nvSpPr>
          <p:cNvPr id="20" name="TextBox 19"/>
          <p:cNvSpPr txBox="1"/>
          <p:nvPr/>
        </p:nvSpPr>
        <p:spPr>
          <a:xfrm>
            <a:off x="1600200" y="6477000"/>
            <a:ext cx="5105400" cy="338554"/>
          </a:xfrm>
          <a:prstGeom prst="rect">
            <a:avLst/>
          </a:prstGeom>
          <a:noFill/>
        </p:spPr>
        <p:txBody>
          <a:bodyPr wrap="square" rtlCol="0">
            <a:spAutoFit/>
          </a:bodyPr>
          <a:lstStyle/>
          <a:p>
            <a:r>
              <a:rPr lang="en-US" sz="1600" dirty="0" smtClean="0"/>
              <a:t>Courtesy of </a:t>
            </a:r>
            <a:r>
              <a:rPr lang="en-US" sz="1600" dirty="0" err="1" smtClean="0"/>
              <a:t>Barringer</a:t>
            </a:r>
            <a:endParaRPr lang="en-US" sz="1600" dirty="0"/>
          </a:p>
        </p:txBody>
      </p:sp>
      <p:sp>
        <p:nvSpPr>
          <p:cNvPr id="2" name="TextBox 1"/>
          <p:cNvSpPr txBox="1"/>
          <p:nvPr/>
        </p:nvSpPr>
        <p:spPr>
          <a:xfrm>
            <a:off x="1470024" y="4343400"/>
            <a:ext cx="7446963" cy="1569660"/>
          </a:xfrm>
          <a:prstGeom prst="rect">
            <a:avLst/>
          </a:prstGeom>
          <a:solidFill>
            <a:srgbClr val="FFFF99"/>
          </a:solidFill>
          <a:ln>
            <a:solidFill>
              <a:schemeClr val="tx1"/>
            </a:solidFill>
          </a:ln>
        </p:spPr>
        <p:txBody>
          <a:bodyPr wrap="square" rtlCol="0">
            <a:spAutoFit/>
          </a:bodyPr>
          <a:lstStyle/>
          <a:p>
            <a:r>
              <a:rPr lang="en-US" b="1" dirty="0" smtClean="0"/>
              <a:t>Important conclusion: There is no “safe side” in equipment sizing.  Sometimes, engineers think that no harm can occur if they oversize equipment.  Result can be poor reliability (as well as poor regulation).</a:t>
            </a:r>
          </a:p>
        </p:txBody>
      </p:sp>
      <p:sp>
        <p:nvSpPr>
          <p:cNvPr id="9" name="TextBox 8"/>
          <p:cNvSpPr txBox="1"/>
          <p:nvPr/>
        </p:nvSpPr>
        <p:spPr>
          <a:xfrm>
            <a:off x="1470023" y="5913060"/>
            <a:ext cx="7446963" cy="954107"/>
          </a:xfrm>
          <a:prstGeom prst="rect">
            <a:avLst/>
          </a:prstGeom>
          <a:solidFill>
            <a:srgbClr val="FFFF99"/>
          </a:solidFill>
          <a:ln>
            <a:solidFill>
              <a:schemeClr val="tx1"/>
            </a:solidFill>
          </a:ln>
        </p:spPr>
        <p:txBody>
          <a:bodyPr wrap="square" rtlCol="0">
            <a:spAutoFit/>
          </a:bodyPr>
          <a:lstStyle/>
          <a:p>
            <a:pPr algn="ctr"/>
            <a:r>
              <a:rPr lang="en-US" sz="3200" b="1" dirty="0">
                <a:solidFill>
                  <a:srgbClr val="C00000"/>
                </a:solidFill>
              </a:rPr>
              <a:t>“Pumps don’t die; engineers kill them</a:t>
            </a:r>
            <a:r>
              <a:rPr lang="en-US" sz="3200" b="1" dirty="0" smtClean="0">
                <a:solidFill>
                  <a:srgbClr val="C00000"/>
                </a:solidFill>
              </a:rPr>
              <a:t>”</a:t>
            </a:r>
          </a:p>
          <a:p>
            <a:pPr algn="ctr"/>
            <a:endParaRPr lang="en-US" b="1" dirty="0">
              <a:solidFill>
                <a:srgbClr val="C00000"/>
              </a:solidFill>
            </a:endParaRPr>
          </a:p>
        </p:txBody>
      </p:sp>
    </p:spTree>
    <p:extLst>
      <p:ext uri="{BB962C8B-B14F-4D97-AF65-F5344CB8AC3E}">
        <p14:creationId xmlns:p14="http://schemas.microsoft.com/office/powerpoint/2010/main" val="10469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709070843"/>
              </p:ext>
            </p:extLst>
          </p:nvPr>
        </p:nvGraphicFramePr>
        <p:xfrm>
          <a:off x="1339850" y="1676400"/>
          <a:ext cx="7793264" cy="5083106"/>
        </p:xfrm>
        <a:graphic>
          <a:graphicData uri="http://schemas.openxmlformats.org/presentationml/2006/ole">
            <mc:AlternateContent xmlns:mc="http://schemas.openxmlformats.org/markup-compatibility/2006">
              <mc:Choice xmlns:v="urn:schemas-microsoft-com:vml" Requires="v">
                <p:oleObj spid="_x0000_s124933" name="Visio" r:id="rId3" imgW="13627965" imgH="8889993" progId="Visio.Drawing.11">
                  <p:embed/>
                </p:oleObj>
              </mc:Choice>
              <mc:Fallback>
                <p:oleObj name="Visio" r:id="rId3" imgW="13627965" imgH="888999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850" y="1676400"/>
                        <a:ext cx="7793264" cy="5083106"/>
                      </a:xfrm>
                      <a:prstGeom prst="rect">
                        <a:avLst/>
                      </a:prstGeom>
                      <a:noFill/>
                    </p:spPr>
                  </p:pic>
                </p:oleObj>
              </mc:Fallback>
            </mc:AlternateContent>
          </a:graphicData>
        </a:graphic>
      </p:graphicFrame>
      <p:sp>
        <p:nvSpPr>
          <p:cNvPr id="4" name="Text Box 1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5" name="Rectangle 1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6" name="TextBox 5"/>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7" name="TextBox 6"/>
          <p:cNvSpPr txBox="1"/>
          <p:nvPr/>
        </p:nvSpPr>
        <p:spPr>
          <a:xfrm>
            <a:off x="1600200" y="990600"/>
            <a:ext cx="7239000" cy="523220"/>
          </a:xfrm>
          <a:prstGeom prst="rect">
            <a:avLst/>
          </a:prstGeom>
          <a:noFill/>
        </p:spPr>
        <p:txBody>
          <a:bodyPr wrap="square" rtlCol="0">
            <a:spAutoFit/>
          </a:bodyPr>
          <a:lstStyle/>
          <a:p>
            <a:pPr algn="ctr"/>
            <a:r>
              <a:rPr lang="en-US" sz="2800" b="1" dirty="0" smtClean="0">
                <a:latin typeface="Calibri" panose="020F0502020204030204" pitchFamily="34" charset="0"/>
              </a:rPr>
              <a:t>Equipment specification – </a:t>
            </a:r>
            <a:r>
              <a:rPr lang="en-US" sz="2800" b="1" dirty="0" smtClean="0">
                <a:solidFill>
                  <a:srgbClr val="C00000"/>
                </a:solidFill>
                <a:latin typeface="Calibri" panose="020F0502020204030204" pitchFamily="34" charset="0"/>
              </a:rPr>
              <a:t>Materials of Constr.</a:t>
            </a:r>
            <a:endParaRPr lang="en-US" sz="2800" b="1" dirty="0">
              <a:solidFill>
                <a:srgbClr val="C00000"/>
              </a:solidFill>
              <a:latin typeface="Calibri" panose="020F0502020204030204" pitchFamily="34" charset="0"/>
            </a:endParaRPr>
          </a:p>
        </p:txBody>
      </p:sp>
      <p:sp>
        <p:nvSpPr>
          <p:cNvPr id="8" name="TextBox 7"/>
          <p:cNvSpPr txBox="1"/>
          <p:nvPr/>
        </p:nvSpPr>
        <p:spPr>
          <a:xfrm>
            <a:off x="5334000" y="1642973"/>
            <a:ext cx="3581400" cy="1015663"/>
          </a:xfrm>
          <a:prstGeom prst="rect">
            <a:avLst/>
          </a:prstGeom>
          <a:solidFill>
            <a:srgbClr val="FFFF99"/>
          </a:solidFill>
          <a:ln>
            <a:solidFill>
              <a:schemeClr val="tx1"/>
            </a:solidFill>
          </a:ln>
        </p:spPr>
        <p:txBody>
          <a:bodyPr wrap="square" rtlCol="0">
            <a:spAutoFit/>
          </a:bodyPr>
          <a:lstStyle/>
          <a:p>
            <a:r>
              <a:rPr lang="en-US" sz="2000" b="1" dirty="0" smtClean="0"/>
              <a:t>What is correct position (open-closed) for manual valves during R-101 regeneration?</a:t>
            </a:r>
            <a:endParaRPr lang="en-US" sz="2000" b="1" dirty="0"/>
          </a:p>
        </p:txBody>
      </p:sp>
      <p:sp>
        <p:nvSpPr>
          <p:cNvPr id="9" name="TextBox 8"/>
          <p:cNvSpPr txBox="1"/>
          <p:nvPr/>
        </p:nvSpPr>
        <p:spPr>
          <a:xfrm>
            <a:off x="5029200" y="6019800"/>
            <a:ext cx="3810000" cy="461665"/>
          </a:xfrm>
          <a:prstGeom prst="rect">
            <a:avLst/>
          </a:prstGeom>
          <a:solidFill>
            <a:srgbClr val="CCFFFF"/>
          </a:solidFill>
          <a:ln>
            <a:solidFill>
              <a:schemeClr val="tx1"/>
            </a:solidFill>
          </a:ln>
        </p:spPr>
        <p:txBody>
          <a:bodyPr wrap="square" rtlCol="0">
            <a:spAutoFit/>
          </a:bodyPr>
          <a:lstStyle/>
          <a:p>
            <a:r>
              <a:rPr lang="en-US" dirty="0" smtClean="0"/>
              <a:t>Water treatment for Boilers</a:t>
            </a:r>
            <a:endParaRPr lang="en-US" dirty="0"/>
          </a:p>
        </p:txBody>
      </p:sp>
      <p:sp>
        <p:nvSpPr>
          <p:cNvPr id="10" name="Oval 9"/>
          <p:cNvSpPr/>
          <p:nvPr/>
        </p:nvSpPr>
        <p:spPr bwMode="auto">
          <a:xfrm>
            <a:off x="2743200" y="1828800"/>
            <a:ext cx="1143000" cy="7620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4514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183811227"/>
              </p:ext>
            </p:extLst>
          </p:nvPr>
        </p:nvGraphicFramePr>
        <p:xfrm>
          <a:off x="1339850" y="1676400"/>
          <a:ext cx="7793264" cy="5083106"/>
        </p:xfrm>
        <a:graphic>
          <a:graphicData uri="http://schemas.openxmlformats.org/presentationml/2006/ole">
            <mc:AlternateContent xmlns:mc="http://schemas.openxmlformats.org/markup-compatibility/2006">
              <mc:Choice xmlns:v="urn:schemas-microsoft-com:vml" Requires="v">
                <p:oleObj spid="_x0000_s125956" name="Visio" r:id="rId3" imgW="13627965" imgH="8889993" progId="Visio.Drawing.11">
                  <p:embed/>
                </p:oleObj>
              </mc:Choice>
              <mc:Fallback>
                <p:oleObj name="Visio" r:id="rId3" imgW="13627965" imgH="888999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850" y="1676400"/>
                        <a:ext cx="7793264" cy="5083106"/>
                      </a:xfrm>
                      <a:prstGeom prst="rect">
                        <a:avLst/>
                      </a:prstGeom>
                      <a:noFill/>
                    </p:spPr>
                  </p:pic>
                </p:oleObj>
              </mc:Fallback>
            </mc:AlternateContent>
          </a:graphicData>
        </a:graphic>
      </p:graphicFrame>
      <p:sp>
        <p:nvSpPr>
          <p:cNvPr id="4" name="Text Box 1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5" name="Rectangle 1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6" name="TextBox 5"/>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7" name="TextBox 6"/>
          <p:cNvSpPr txBox="1"/>
          <p:nvPr/>
        </p:nvSpPr>
        <p:spPr>
          <a:xfrm>
            <a:off x="1600200" y="990600"/>
            <a:ext cx="7239000" cy="523220"/>
          </a:xfrm>
          <a:prstGeom prst="rect">
            <a:avLst/>
          </a:prstGeom>
          <a:noFill/>
        </p:spPr>
        <p:txBody>
          <a:bodyPr wrap="square" rtlCol="0">
            <a:spAutoFit/>
          </a:bodyPr>
          <a:lstStyle/>
          <a:p>
            <a:pPr algn="ctr"/>
            <a:r>
              <a:rPr lang="en-US" sz="2800" b="1" dirty="0" smtClean="0">
                <a:latin typeface="Calibri" panose="020F0502020204030204" pitchFamily="34" charset="0"/>
              </a:rPr>
              <a:t>Equipment specification – </a:t>
            </a:r>
            <a:r>
              <a:rPr lang="en-US" sz="2800" b="1" dirty="0" smtClean="0">
                <a:solidFill>
                  <a:srgbClr val="C00000"/>
                </a:solidFill>
                <a:latin typeface="Calibri" panose="020F0502020204030204" pitchFamily="34" charset="0"/>
              </a:rPr>
              <a:t>Materials of Constr.</a:t>
            </a:r>
            <a:endParaRPr lang="en-US" sz="2800" b="1" dirty="0">
              <a:solidFill>
                <a:srgbClr val="C00000"/>
              </a:solidFill>
              <a:latin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75370824"/>
              </p:ext>
            </p:extLst>
          </p:nvPr>
        </p:nvGraphicFramePr>
        <p:xfrm>
          <a:off x="5943600" y="1761173"/>
          <a:ext cx="2627085" cy="951738"/>
        </p:xfrm>
        <a:graphic>
          <a:graphicData uri="http://schemas.openxmlformats.org/drawingml/2006/table">
            <a:tbl>
              <a:tblPr firstRow="1" firstCol="1" bandRow="1">
                <a:tableStyleId>{69C7853C-536D-4A76-A0AE-DD22124D55A5}</a:tableStyleId>
              </a:tblPr>
              <a:tblGrid>
                <a:gridCol w="572932"/>
                <a:gridCol w="572932"/>
                <a:gridCol w="238722"/>
                <a:gridCol w="429699"/>
                <a:gridCol w="812800"/>
              </a:tblGrid>
              <a:tr h="0">
                <a:tc>
                  <a:txBody>
                    <a:bodyPr/>
                    <a:lstStyle/>
                    <a:p>
                      <a:pPr marL="0" marR="0" algn="just">
                        <a:lnSpc>
                          <a:spcPct val="115000"/>
                        </a:lnSpc>
                        <a:spcBef>
                          <a:spcPts val="0"/>
                        </a:spcBef>
                        <a:spcAft>
                          <a:spcPts val="0"/>
                        </a:spcAft>
                      </a:pPr>
                      <a:r>
                        <a:rPr lang="en-US" sz="1100" dirty="0">
                          <a:solidFill>
                            <a:schemeClr val="tx1"/>
                          </a:solidFill>
                          <a:effectLst/>
                        </a:rPr>
                        <a:t>v102</a:t>
                      </a:r>
                      <a:endParaRPr lang="en-US" sz="1100" dirty="0">
                        <a:solidFill>
                          <a:schemeClr val="tx1"/>
                        </a:solidFill>
                        <a:effectLst/>
                        <a:latin typeface="Calibri"/>
                        <a:ea typeface="Calibri"/>
                        <a:cs typeface="Times New Roman"/>
                      </a:endParaRPr>
                    </a:p>
                  </a:txBody>
                  <a:tcPr marL="68580" marR="68580" marT="0" marB="0">
                    <a:solidFill>
                      <a:srgbClr val="FFFF99"/>
                    </a:solidFill>
                  </a:tcPr>
                </a:tc>
                <a:tc>
                  <a:txBody>
                    <a:bodyPr/>
                    <a:lstStyle/>
                    <a:p>
                      <a:pPr marL="0" marR="0" algn="just">
                        <a:lnSpc>
                          <a:spcPct val="115000"/>
                        </a:lnSpc>
                        <a:spcBef>
                          <a:spcPts val="0"/>
                        </a:spcBef>
                        <a:spcAft>
                          <a:spcPts val="0"/>
                        </a:spcAft>
                      </a:pPr>
                      <a:r>
                        <a:rPr lang="en-US" sz="1100" dirty="0">
                          <a:solidFill>
                            <a:schemeClr val="tx1"/>
                          </a:solidFill>
                          <a:effectLst/>
                        </a:rPr>
                        <a:t>open</a:t>
                      </a:r>
                      <a:endParaRPr lang="en-US" sz="1100" dirty="0">
                        <a:solidFill>
                          <a:schemeClr val="tx1"/>
                        </a:solidFill>
                        <a:effectLst/>
                        <a:latin typeface="Calibri"/>
                        <a:ea typeface="Calibri"/>
                        <a:cs typeface="Times New Roman"/>
                      </a:endParaRPr>
                    </a:p>
                  </a:txBody>
                  <a:tcPr marL="68580" marR="68580" marT="0" marB="0">
                    <a:solidFill>
                      <a:srgbClr val="FFFF99"/>
                    </a:solidFill>
                  </a:tcPr>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solidFill>
                            <a:schemeClr val="tx1"/>
                          </a:solidFill>
                          <a:effectLst/>
                        </a:rPr>
                        <a:t>v120</a:t>
                      </a:r>
                      <a:endParaRPr lang="en-US" sz="1100">
                        <a:solidFill>
                          <a:schemeClr val="tx1"/>
                        </a:solidFill>
                        <a:effectLst/>
                        <a:latin typeface="Calibri"/>
                        <a:ea typeface="Calibri"/>
                        <a:cs typeface="Times New Roman"/>
                      </a:endParaRPr>
                    </a:p>
                  </a:txBody>
                  <a:tcPr marL="68580" marR="68580" marT="0" marB="0">
                    <a:solidFill>
                      <a:srgbClr val="FFD2D1"/>
                    </a:solidFill>
                  </a:tcPr>
                </a:tc>
                <a:tc>
                  <a:txBody>
                    <a:bodyPr/>
                    <a:lstStyle/>
                    <a:p>
                      <a:pPr marL="0" marR="0" algn="just">
                        <a:lnSpc>
                          <a:spcPct val="115000"/>
                        </a:lnSpc>
                        <a:spcBef>
                          <a:spcPts val="0"/>
                        </a:spcBef>
                        <a:spcAft>
                          <a:spcPts val="0"/>
                        </a:spcAft>
                      </a:pPr>
                      <a:r>
                        <a:rPr lang="en-US" sz="1100" dirty="0">
                          <a:solidFill>
                            <a:schemeClr val="tx1"/>
                          </a:solidFill>
                          <a:effectLst/>
                        </a:rPr>
                        <a:t>open</a:t>
                      </a:r>
                      <a:endParaRPr lang="en-US" sz="1100" dirty="0">
                        <a:solidFill>
                          <a:schemeClr val="tx1"/>
                        </a:solidFill>
                        <a:effectLst/>
                        <a:latin typeface="Calibri"/>
                        <a:ea typeface="Calibri"/>
                        <a:cs typeface="Times New Roman"/>
                      </a:endParaRPr>
                    </a:p>
                  </a:txBody>
                  <a:tcPr marL="68580" marR="68580" marT="0" marB="0">
                    <a:solidFill>
                      <a:srgbClr val="FFD2D1"/>
                    </a:solidFill>
                  </a:tcPr>
                </a:tc>
              </a:tr>
              <a:tr h="0">
                <a:tc>
                  <a:txBody>
                    <a:bodyPr/>
                    <a:lstStyle/>
                    <a:p>
                      <a:pPr marL="0" marR="0" algn="just">
                        <a:lnSpc>
                          <a:spcPct val="115000"/>
                        </a:lnSpc>
                        <a:spcBef>
                          <a:spcPts val="0"/>
                        </a:spcBef>
                        <a:spcAft>
                          <a:spcPts val="0"/>
                        </a:spcAft>
                      </a:pPr>
                      <a:r>
                        <a:rPr lang="en-US" sz="1100">
                          <a:effectLst/>
                        </a:rPr>
                        <a:t>v104</a:t>
                      </a:r>
                      <a:endParaRPr lang="en-US" sz="1100">
                        <a:effectLst/>
                        <a:latin typeface="Calibri"/>
                        <a:ea typeface="Calibri"/>
                        <a:cs typeface="Times New Roman"/>
                      </a:endParaRPr>
                    </a:p>
                  </a:txBody>
                  <a:tcPr marL="68580" marR="68580" marT="0" marB="0">
                    <a:solidFill>
                      <a:srgbClr val="FFFF99"/>
                    </a:solidFill>
                  </a:tcPr>
                </a:tc>
                <a:tc>
                  <a:txBody>
                    <a:bodyPr/>
                    <a:lstStyle/>
                    <a:p>
                      <a:pPr marL="0" marR="0" algn="just">
                        <a:lnSpc>
                          <a:spcPct val="115000"/>
                        </a:lnSpc>
                        <a:spcBef>
                          <a:spcPts val="0"/>
                        </a:spcBef>
                        <a:spcAft>
                          <a:spcPts val="0"/>
                        </a:spcAft>
                      </a:pPr>
                      <a:r>
                        <a:rPr lang="en-US" sz="1100" dirty="0">
                          <a:effectLst/>
                        </a:rPr>
                        <a:t>open</a:t>
                      </a:r>
                      <a:endParaRPr lang="en-US" sz="1100" dirty="0">
                        <a:effectLst/>
                        <a:latin typeface="Calibri"/>
                        <a:ea typeface="Calibri"/>
                        <a:cs typeface="Times New Roman"/>
                      </a:endParaRPr>
                    </a:p>
                  </a:txBody>
                  <a:tcPr marL="68580" marR="68580" marT="0" marB="0">
                    <a:solidFill>
                      <a:srgbClr val="FFFF99"/>
                    </a:solidFill>
                  </a:tcPr>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v122</a:t>
                      </a:r>
                      <a:endParaRPr lang="en-US" sz="1100">
                        <a:effectLst/>
                        <a:latin typeface="Calibri"/>
                        <a:ea typeface="Calibri"/>
                        <a:cs typeface="Times New Roman"/>
                      </a:endParaRPr>
                    </a:p>
                  </a:txBody>
                  <a:tcPr marL="68580" marR="68580" marT="0" marB="0">
                    <a:solidFill>
                      <a:srgbClr val="FFD2D1"/>
                    </a:solidFill>
                  </a:tcPr>
                </a:tc>
                <a:tc>
                  <a:txBody>
                    <a:bodyPr/>
                    <a:lstStyle/>
                    <a:p>
                      <a:pPr marL="0" marR="0" algn="just">
                        <a:lnSpc>
                          <a:spcPct val="115000"/>
                        </a:lnSpc>
                        <a:spcBef>
                          <a:spcPts val="0"/>
                        </a:spcBef>
                        <a:spcAft>
                          <a:spcPts val="0"/>
                        </a:spcAft>
                      </a:pPr>
                      <a:r>
                        <a:rPr lang="en-US" sz="1100" dirty="0">
                          <a:effectLst/>
                        </a:rPr>
                        <a:t>closed</a:t>
                      </a:r>
                      <a:endParaRPr lang="en-US" sz="1100" dirty="0">
                        <a:effectLst/>
                        <a:latin typeface="Calibri"/>
                        <a:ea typeface="Calibri"/>
                        <a:cs typeface="Times New Roman"/>
                      </a:endParaRPr>
                    </a:p>
                  </a:txBody>
                  <a:tcPr marL="68580" marR="68580" marT="0" marB="0">
                    <a:solidFill>
                      <a:srgbClr val="FFD2D1"/>
                    </a:solidFill>
                  </a:tcPr>
                </a:tc>
              </a:tr>
              <a:tr h="0">
                <a:tc>
                  <a:txBody>
                    <a:bodyPr/>
                    <a:lstStyle/>
                    <a:p>
                      <a:pPr marL="0" marR="0" algn="just">
                        <a:lnSpc>
                          <a:spcPct val="115000"/>
                        </a:lnSpc>
                        <a:spcBef>
                          <a:spcPts val="0"/>
                        </a:spcBef>
                        <a:spcAft>
                          <a:spcPts val="0"/>
                        </a:spcAft>
                      </a:pPr>
                      <a:r>
                        <a:rPr lang="en-US" sz="1100">
                          <a:effectLst/>
                        </a:rPr>
                        <a:t>v106</a:t>
                      </a:r>
                      <a:endParaRPr lang="en-US" sz="1100">
                        <a:effectLst/>
                        <a:latin typeface="Calibri"/>
                        <a:ea typeface="Calibri"/>
                        <a:cs typeface="Times New Roman"/>
                      </a:endParaRPr>
                    </a:p>
                  </a:txBody>
                  <a:tcPr marL="68580" marR="68580" marT="0" marB="0">
                    <a:solidFill>
                      <a:srgbClr val="FFFF99"/>
                    </a:solidFill>
                  </a:tcPr>
                </a:tc>
                <a:tc>
                  <a:txBody>
                    <a:bodyPr/>
                    <a:lstStyle/>
                    <a:p>
                      <a:pPr marL="0" marR="0" algn="just">
                        <a:lnSpc>
                          <a:spcPct val="115000"/>
                        </a:lnSpc>
                        <a:spcBef>
                          <a:spcPts val="0"/>
                        </a:spcBef>
                        <a:spcAft>
                          <a:spcPts val="0"/>
                        </a:spcAft>
                      </a:pPr>
                      <a:r>
                        <a:rPr lang="en-US" sz="1100" dirty="0">
                          <a:effectLst/>
                        </a:rPr>
                        <a:t>closed</a:t>
                      </a:r>
                      <a:endParaRPr lang="en-US" sz="1100" dirty="0">
                        <a:effectLst/>
                        <a:latin typeface="Calibri"/>
                        <a:ea typeface="Calibri"/>
                        <a:cs typeface="Times New Roman"/>
                      </a:endParaRPr>
                    </a:p>
                  </a:txBody>
                  <a:tcPr marL="68580" marR="68580" marT="0" marB="0">
                    <a:solidFill>
                      <a:srgbClr val="FFFF99"/>
                    </a:solidFill>
                  </a:tcPr>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v124</a:t>
                      </a:r>
                      <a:endParaRPr lang="en-US" sz="1100">
                        <a:effectLst/>
                        <a:latin typeface="Calibri"/>
                        <a:ea typeface="Calibri"/>
                        <a:cs typeface="Times New Roman"/>
                      </a:endParaRPr>
                    </a:p>
                  </a:txBody>
                  <a:tcPr marL="68580" marR="68580" marT="0" marB="0">
                    <a:solidFill>
                      <a:srgbClr val="FFD2D1"/>
                    </a:solidFill>
                  </a:tcPr>
                </a:tc>
                <a:tc>
                  <a:txBody>
                    <a:bodyPr/>
                    <a:lstStyle/>
                    <a:p>
                      <a:pPr marL="0" marR="0" algn="just">
                        <a:lnSpc>
                          <a:spcPct val="115000"/>
                        </a:lnSpc>
                        <a:spcBef>
                          <a:spcPts val="0"/>
                        </a:spcBef>
                        <a:spcAft>
                          <a:spcPts val="0"/>
                        </a:spcAft>
                      </a:pPr>
                      <a:r>
                        <a:rPr lang="en-US" sz="1100" dirty="0">
                          <a:effectLst/>
                        </a:rPr>
                        <a:t>open</a:t>
                      </a:r>
                      <a:endParaRPr lang="en-US" sz="1100" dirty="0">
                        <a:effectLst/>
                        <a:latin typeface="Calibri"/>
                        <a:ea typeface="Calibri"/>
                        <a:cs typeface="Times New Roman"/>
                      </a:endParaRPr>
                    </a:p>
                  </a:txBody>
                  <a:tcPr marL="68580" marR="68580" marT="0" marB="0">
                    <a:solidFill>
                      <a:srgbClr val="FFD2D1"/>
                    </a:solidFill>
                  </a:tcPr>
                </a:tc>
              </a:tr>
              <a:tr h="0">
                <a:tc>
                  <a:txBody>
                    <a:bodyPr/>
                    <a:lstStyle/>
                    <a:p>
                      <a:pPr marL="0" marR="0" algn="just">
                        <a:lnSpc>
                          <a:spcPct val="115000"/>
                        </a:lnSpc>
                        <a:spcBef>
                          <a:spcPts val="0"/>
                        </a:spcBef>
                        <a:spcAft>
                          <a:spcPts val="0"/>
                        </a:spcAft>
                      </a:pPr>
                      <a:r>
                        <a:rPr lang="en-US" sz="1100">
                          <a:effectLst/>
                        </a:rPr>
                        <a:t>v108</a:t>
                      </a:r>
                      <a:endParaRPr lang="en-US" sz="1100">
                        <a:effectLst/>
                        <a:latin typeface="Calibri"/>
                        <a:ea typeface="Calibri"/>
                        <a:cs typeface="Times New Roman"/>
                      </a:endParaRPr>
                    </a:p>
                  </a:txBody>
                  <a:tcPr marL="68580" marR="68580" marT="0" marB="0">
                    <a:solidFill>
                      <a:srgbClr val="FFFF99"/>
                    </a:solidFill>
                  </a:tcPr>
                </a:tc>
                <a:tc>
                  <a:txBody>
                    <a:bodyPr/>
                    <a:lstStyle/>
                    <a:p>
                      <a:pPr marL="0" marR="0" algn="just">
                        <a:lnSpc>
                          <a:spcPct val="115000"/>
                        </a:lnSpc>
                        <a:spcBef>
                          <a:spcPts val="0"/>
                        </a:spcBef>
                        <a:spcAft>
                          <a:spcPts val="0"/>
                        </a:spcAft>
                      </a:pPr>
                      <a:r>
                        <a:rPr lang="en-US" sz="1100" dirty="0">
                          <a:effectLst/>
                        </a:rPr>
                        <a:t>closed</a:t>
                      </a:r>
                      <a:endParaRPr lang="en-US" sz="1100" dirty="0">
                        <a:effectLst/>
                        <a:latin typeface="Calibri"/>
                        <a:ea typeface="Calibri"/>
                        <a:cs typeface="Times New Roman"/>
                      </a:endParaRPr>
                    </a:p>
                  </a:txBody>
                  <a:tcPr marL="68580" marR="68580" marT="0" marB="0">
                    <a:solidFill>
                      <a:srgbClr val="FFFF99"/>
                    </a:solidFill>
                  </a:tcPr>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v126</a:t>
                      </a:r>
                      <a:endParaRPr lang="en-US" sz="1100">
                        <a:effectLst/>
                        <a:latin typeface="Calibri"/>
                        <a:ea typeface="Calibri"/>
                        <a:cs typeface="Times New Roman"/>
                      </a:endParaRPr>
                    </a:p>
                  </a:txBody>
                  <a:tcPr marL="68580" marR="68580" marT="0" marB="0">
                    <a:solidFill>
                      <a:srgbClr val="FFD2D1"/>
                    </a:solidFill>
                  </a:tcPr>
                </a:tc>
                <a:tc>
                  <a:txBody>
                    <a:bodyPr/>
                    <a:lstStyle/>
                    <a:p>
                      <a:pPr marL="0" marR="0" algn="just">
                        <a:lnSpc>
                          <a:spcPct val="115000"/>
                        </a:lnSpc>
                        <a:spcBef>
                          <a:spcPts val="0"/>
                        </a:spcBef>
                        <a:spcAft>
                          <a:spcPts val="0"/>
                        </a:spcAft>
                      </a:pPr>
                      <a:r>
                        <a:rPr lang="en-US" sz="1100" dirty="0">
                          <a:effectLst/>
                        </a:rPr>
                        <a:t>closed</a:t>
                      </a:r>
                      <a:endParaRPr lang="en-US" sz="1100" dirty="0">
                        <a:effectLst/>
                        <a:latin typeface="Calibri"/>
                        <a:ea typeface="Calibri"/>
                        <a:cs typeface="Times New Roman"/>
                      </a:endParaRPr>
                    </a:p>
                  </a:txBody>
                  <a:tcPr marL="68580" marR="68580" marT="0" marB="0">
                    <a:solidFill>
                      <a:srgbClr val="FFD2D1"/>
                    </a:solidFill>
                  </a:tcPr>
                </a:tc>
              </a:tr>
              <a:tr h="0">
                <a:tc>
                  <a:txBody>
                    <a:bodyPr/>
                    <a:lstStyle/>
                    <a:p>
                      <a:pPr marL="0" marR="0" algn="just">
                        <a:lnSpc>
                          <a:spcPct val="115000"/>
                        </a:lnSpc>
                        <a:spcBef>
                          <a:spcPts val="0"/>
                        </a:spcBef>
                        <a:spcAft>
                          <a:spcPts val="0"/>
                        </a:spcAft>
                      </a:pPr>
                      <a:r>
                        <a:rPr lang="en-US" sz="1100">
                          <a:effectLst/>
                        </a:rPr>
                        <a:t>v110</a:t>
                      </a:r>
                      <a:endParaRPr lang="en-US" sz="1100">
                        <a:effectLst/>
                        <a:latin typeface="Calibri"/>
                        <a:ea typeface="Calibri"/>
                        <a:cs typeface="Times New Roman"/>
                      </a:endParaRPr>
                    </a:p>
                  </a:txBody>
                  <a:tcPr marL="68580" marR="68580" marT="0" marB="0">
                    <a:solidFill>
                      <a:srgbClr val="FFFF99"/>
                    </a:solidFill>
                  </a:tcPr>
                </a:tc>
                <a:tc>
                  <a:txBody>
                    <a:bodyPr/>
                    <a:lstStyle/>
                    <a:p>
                      <a:pPr marL="0" marR="0" algn="just">
                        <a:lnSpc>
                          <a:spcPct val="115000"/>
                        </a:lnSpc>
                        <a:spcBef>
                          <a:spcPts val="0"/>
                        </a:spcBef>
                        <a:spcAft>
                          <a:spcPts val="0"/>
                        </a:spcAft>
                      </a:pPr>
                      <a:r>
                        <a:rPr lang="en-US" sz="1100" dirty="0">
                          <a:effectLst/>
                        </a:rPr>
                        <a:t>open</a:t>
                      </a:r>
                      <a:endParaRPr lang="en-US" sz="1100" dirty="0">
                        <a:effectLst/>
                        <a:latin typeface="Calibri"/>
                        <a:ea typeface="Calibri"/>
                        <a:cs typeface="Times New Roman"/>
                      </a:endParaRPr>
                    </a:p>
                  </a:txBody>
                  <a:tcPr marL="68580" marR="68580" marT="0" marB="0">
                    <a:solidFill>
                      <a:srgbClr val="FFFF99"/>
                    </a:solidFill>
                  </a:tcPr>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solidFill>
                      <a:srgbClr val="FFD2D1"/>
                    </a:solidFill>
                  </a:tcPr>
                </a:tc>
                <a:tc>
                  <a:txBody>
                    <a:bodyPr/>
                    <a:lstStyle/>
                    <a:p>
                      <a:pPr marL="0" marR="0" algn="just">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rgbClr val="FFD2D1"/>
                    </a:solidFill>
                  </a:tcPr>
                </a:tc>
              </a:tr>
            </a:tbl>
          </a:graphicData>
        </a:graphic>
      </p:graphicFrame>
      <p:sp>
        <p:nvSpPr>
          <p:cNvPr id="10" name="Rectangle 1"/>
          <p:cNvSpPr>
            <a:spLocks noChangeArrowheads="1"/>
          </p:cNvSpPr>
          <p:nvPr/>
        </p:nvSpPr>
        <p:spPr bwMode="auto">
          <a:xfrm>
            <a:off x="1531938" y="355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61708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5"/>
          <p:cNvSpPr txBox="1">
            <a:spLocks noChangeArrowheads="1"/>
          </p:cNvSpPr>
          <p:nvPr/>
        </p:nvSpPr>
        <p:spPr bwMode="auto">
          <a:xfrm>
            <a:off x="1524000" y="1910215"/>
            <a:ext cx="6934200" cy="771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200" b="1" dirty="0" smtClean="0"/>
              <a:t>What design is required so that we </a:t>
            </a:r>
            <a:r>
              <a:rPr lang="en-US" altLang="en-US" sz="2200" b="1" dirty="0"/>
              <a:t>replace or </a:t>
            </a:r>
            <a:r>
              <a:rPr lang="en-US" altLang="en-US" sz="2200" b="1" dirty="0" smtClean="0"/>
              <a:t>repair equipment </a:t>
            </a:r>
            <a:r>
              <a:rPr lang="en-US" altLang="en-US" sz="2200" b="1" dirty="0"/>
              <a:t>without stopping plant production?</a:t>
            </a:r>
          </a:p>
        </p:txBody>
      </p:sp>
      <p:sp>
        <p:nvSpPr>
          <p:cNvPr id="26628" name="AutoShape 6"/>
          <p:cNvSpPr>
            <a:spLocks noChangeArrowheads="1"/>
          </p:cNvSpPr>
          <p:nvPr/>
        </p:nvSpPr>
        <p:spPr bwMode="auto">
          <a:xfrm flipV="1">
            <a:off x="6589713" y="3186112"/>
            <a:ext cx="457200" cy="457200"/>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6629" name="Line 7"/>
          <p:cNvSpPr>
            <a:spLocks noChangeShapeType="1"/>
          </p:cNvSpPr>
          <p:nvPr/>
        </p:nvSpPr>
        <p:spPr bwMode="auto">
          <a:xfrm>
            <a:off x="6056313" y="3414712"/>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Line 8"/>
          <p:cNvSpPr>
            <a:spLocks noChangeShapeType="1"/>
          </p:cNvSpPr>
          <p:nvPr/>
        </p:nvSpPr>
        <p:spPr bwMode="auto">
          <a:xfrm>
            <a:off x="7046913" y="3186112"/>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AutoShape 9"/>
          <p:cNvSpPr>
            <a:spLocks noChangeArrowheads="1"/>
          </p:cNvSpPr>
          <p:nvPr/>
        </p:nvSpPr>
        <p:spPr bwMode="auto">
          <a:xfrm flipV="1">
            <a:off x="6589713" y="3948112"/>
            <a:ext cx="457200" cy="457200"/>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6632" name="Line 10"/>
          <p:cNvSpPr>
            <a:spLocks noChangeShapeType="1"/>
          </p:cNvSpPr>
          <p:nvPr/>
        </p:nvSpPr>
        <p:spPr bwMode="auto">
          <a:xfrm>
            <a:off x="6056313" y="4176712"/>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Line 11"/>
          <p:cNvSpPr>
            <a:spLocks noChangeShapeType="1"/>
          </p:cNvSpPr>
          <p:nvPr/>
        </p:nvSpPr>
        <p:spPr bwMode="auto">
          <a:xfrm>
            <a:off x="7046913" y="3948112"/>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Line 12"/>
          <p:cNvSpPr>
            <a:spLocks noChangeShapeType="1"/>
          </p:cNvSpPr>
          <p:nvPr/>
        </p:nvSpPr>
        <p:spPr bwMode="auto">
          <a:xfrm flipV="1">
            <a:off x="6056313" y="3414712"/>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5" name="Line 13"/>
          <p:cNvSpPr>
            <a:spLocks noChangeShapeType="1"/>
          </p:cNvSpPr>
          <p:nvPr/>
        </p:nvSpPr>
        <p:spPr bwMode="auto">
          <a:xfrm>
            <a:off x="5522913" y="3795712"/>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Text Box 14"/>
          <p:cNvSpPr txBox="1">
            <a:spLocks noChangeArrowheads="1"/>
          </p:cNvSpPr>
          <p:nvPr/>
        </p:nvSpPr>
        <p:spPr bwMode="auto">
          <a:xfrm>
            <a:off x="1670957" y="3414712"/>
            <a:ext cx="3048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b="1" dirty="0"/>
              <a:t>Only one pump needed; we want to switch between the two</a:t>
            </a:r>
          </a:p>
        </p:txBody>
      </p:sp>
      <p:sp>
        <p:nvSpPr>
          <p:cNvPr id="26637" name="Line 15"/>
          <p:cNvSpPr>
            <a:spLocks noChangeShapeType="1"/>
          </p:cNvSpPr>
          <p:nvPr/>
        </p:nvSpPr>
        <p:spPr bwMode="auto">
          <a:xfrm flipV="1">
            <a:off x="7808913" y="3186112"/>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8" name="Line 16"/>
          <p:cNvSpPr>
            <a:spLocks noChangeShapeType="1"/>
          </p:cNvSpPr>
          <p:nvPr/>
        </p:nvSpPr>
        <p:spPr bwMode="auto">
          <a:xfrm>
            <a:off x="7808913" y="3567112"/>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9" name="Freeform 17"/>
          <p:cNvSpPr>
            <a:spLocks/>
          </p:cNvSpPr>
          <p:nvPr/>
        </p:nvSpPr>
        <p:spPr bwMode="auto">
          <a:xfrm>
            <a:off x="6408057" y="4860926"/>
            <a:ext cx="457200" cy="228600"/>
          </a:xfrm>
          <a:custGeom>
            <a:avLst/>
            <a:gdLst>
              <a:gd name="T0" fmla="*/ 0 w 576"/>
              <a:gd name="T1" fmla="*/ 0 h 288"/>
              <a:gd name="T2" fmla="*/ 2147483647 w 576"/>
              <a:gd name="T3" fmla="*/ 2147483647 h 288"/>
              <a:gd name="T4" fmla="*/ 2147483647 w 576"/>
              <a:gd name="T5" fmla="*/ 0 h 288"/>
              <a:gd name="T6" fmla="*/ 0 w 576"/>
              <a:gd name="T7" fmla="*/ 2147483647 h 288"/>
              <a:gd name="T8" fmla="*/ 0 w 57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288">
                <a:moveTo>
                  <a:pt x="0" y="0"/>
                </a:moveTo>
                <a:lnTo>
                  <a:pt x="576" y="288"/>
                </a:lnTo>
                <a:lnTo>
                  <a:pt x="576" y="0"/>
                </a:lnTo>
                <a:lnTo>
                  <a:pt x="0" y="288"/>
                </a:lnTo>
                <a:lnTo>
                  <a:pt x="0" y="0"/>
                </a:lnTo>
                <a:close/>
              </a:path>
            </a:pathLst>
          </a:custGeom>
          <a:solidFill>
            <a:srgbClr val="FFFFFF"/>
          </a:solidFill>
          <a:ln w="19050" cmpd="sng">
            <a:solidFill>
              <a:srgbClr val="000000"/>
            </a:solidFill>
            <a:prstDash val="solid"/>
            <a:round/>
            <a:headEnd/>
            <a:tailEnd/>
          </a:ln>
        </p:spPr>
        <p:txBody>
          <a:bodyPr/>
          <a:lstStyle/>
          <a:p>
            <a:endParaRPr lang="en-US"/>
          </a:p>
        </p:txBody>
      </p:sp>
      <p:sp>
        <p:nvSpPr>
          <p:cNvPr id="26640" name="Freeform 18"/>
          <p:cNvSpPr>
            <a:spLocks/>
          </p:cNvSpPr>
          <p:nvPr/>
        </p:nvSpPr>
        <p:spPr bwMode="auto">
          <a:xfrm>
            <a:off x="6544582" y="4733926"/>
            <a:ext cx="184150" cy="39687"/>
          </a:xfrm>
          <a:custGeom>
            <a:avLst/>
            <a:gdLst>
              <a:gd name="T0" fmla="*/ 0 w 230"/>
              <a:gd name="T1" fmla="*/ 2147483647 h 50"/>
              <a:gd name="T2" fmla="*/ 2147483647 w 230"/>
              <a:gd name="T3" fmla="*/ 2147483647 h 50"/>
              <a:gd name="T4" fmla="*/ 2147483647 w 230"/>
              <a:gd name="T5" fmla="*/ 2147483647 h 50"/>
              <a:gd name="T6" fmla="*/ 2147483647 w 230"/>
              <a:gd name="T7" fmla="*/ 2147483647 h 50"/>
              <a:gd name="T8" fmla="*/ 2147483647 w 230"/>
              <a:gd name="T9" fmla="*/ 2147483647 h 50"/>
              <a:gd name="T10" fmla="*/ 2147483647 w 230"/>
              <a:gd name="T11" fmla="*/ 0 h 50"/>
              <a:gd name="T12" fmla="*/ 2147483647 w 230"/>
              <a:gd name="T13" fmla="*/ 0 h 50"/>
              <a:gd name="T14" fmla="*/ 2147483647 w 230"/>
              <a:gd name="T15" fmla="*/ 2147483647 h 50"/>
              <a:gd name="T16" fmla="*/ 2147483647 w 230"/>
              <a:gd name="T17" fmla="*/ 2147483647 h 50"/>
              <a:gd name="T18" fmla="*/ 2147483647 w 230"/>
              <a:gd name="T19" fmla="*/ 2147483647 h 50"/>
              <a:gd name="T20" fmla="*/ 2147483647 w 230"/>
              <a:gd name="T21" fmla="*/ 2147483647 h 50"/>
              <a:gd name="T22" fmla="*/ 2147483647 w 230"/>
              <a:gd name="T23" fmla="*/ 2147483647 h 50"/>
              <a:gd name="T24" fmla="*/ 0 w 230"/>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 h="50">
                <a:moveTo>
                  <a:pt x="0" y="50"/>
                </a:moveTo>
                <a:lnTo>
                  <a:pt x="11" y="34"/>
                </a:lnTo>
                <a:lnTo>
                  <a:pt x="27" y="21"/>
                </a:lnTo>
                <a:lnTo>
                  <a:pt x="50" y="11"/>
                </a:lnTo>
                <a:lnTo>
                  <a:pt x="75" y="4"/>
                </a:lnTo>
                <a:lnTo>
                  <a:pt x="102" y="0"/>
                </a:lnTo>
                <a:lnTo>
                  <a:pt x="128" y="0"/>
                </a:lnTo>
                <a:lnTo>
                  <a:pt x="157" y="4"/>
                </a:lnTo>
                <a:lnTo>
                  <a:pt x="182" y="11"/>
                </a:lnTo>
                <a:lnTo>
                  <a:pt x="203" y="21"/>
                </a:lnTo>
                <a:lnTo>
                  <a:pt x="219" y="34"/>
                </a:lnTo>
                <a:lnTo>
                  <a:pt x="230" y="50"/>
                </a:lnTo>
                <a:lnTo>
                  <a:pt x="0" y="50"/>
                </a:lnTo>
                <a:close/>
              </a:path>
            </a:pathLst>
          </a:custGeom>
          <a:solidFill>
            <a:srgbClr val="FFFFFF"/>
          </a:solidFill>
          <a:ln w="19050" cmpd="sng">
            <a:solidFill>
              <a:srgbClr val="000000"/>
            </a:solidFill>
            <a:prstDash val="solid"/>
            <a:round/>
            <a:headEnd/>
            <a:tailEnd/>
          </a:ln>
        </p:spPr>
        <p:txBody>
          <a:bodyPr/>
          <a:lstStyle/>
          <a:p>
            <a:endParaRPr lang="en-US"/>
          </a:p>
        </p:txBody>
      </p:sp>
      <p:sp>
        <p:nvSpPr>
          <p:cNvPr id="26641" name="Line 19"/>
          <p:cNvSpPr>
            <a:spLocks noChangeShapeType="1"/>
          </p:cNvSpPr>
          <p:nvPr/>
        </p:nvSpPr>
        <p:spPr bwMode="auto">
          <a:xfrm flipV="1">
            <a:off x="6636657" y="4773613"/>
            <a:ext cx="1588" cy="2016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Line 20"/>
          <p:cNvSpPr>
            <a:spLocks noChangeShapeType="1"/>
          </p:cNvSpPr>
          <p:nvPr/>
        </p:nvSpPr>
        <p:spPr bwMode="auto">
          <a:xfrm>
            <a:off x="5606370" y="4984751"/>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3" name="Line 21"/>
          <p:cNvSpPr>
            <a:spLocks noChangeShapeType="1"/>
          </p:cNvSpPr>
          <p:nvPr/>
        </p:nvSpPr>
        <p:spPr bwMode="auto">
          <a:xfrm>
            <a:off x="6852557" y="4983163"/>
            <a:ext cx="779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4" name="Text Box 22"/>
          <p:cNvSpPr txBox="1">
            <a:spLocks noChangeArrowheads="1"/>
          </p:cNvSpPr>
          <p:nvPr/>
        </p:nvSpPr>
        <p:spPr bwMode="auto">
          <a:xfrm>
            <a:off x="1670957" y="4602163"/>
            <a:ext cx="3048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b="1"/>
              <a:t>The valve is leaking; therefore, we need to replace it</a:t>
            </a:r>
          </a:p>
        </p:txBody>
      </p:sp>
      <p:sp>
        <p:nvSpPr>
          <p:cNvPr id="26645" name="Freeform 23"/>
          <p:cNvSpPr>
            <a:spLocks/>
          </p:cNvSpPr>
          <p:nvPr/>
        </p:nvSpPr>
        <p:spPr bwMode="auto">
          <a:xfrm>
            <a:off x="6324600" y="5929313"/>
            <a:ext cx="1371600" cy="457200"/>
          </a:xfrm>
          <a:custGeom>
            <a:avLst/>
            <a:gdLst>
              <a:gd name="T0" fmla="*/ 2147483647 w 1726"/>
              <a:gd name="T1" fmla="*/ 2147483647 h 575"/>
              <a:gd name="T2" fmla="*/ 2147483647 w 1726"/>
              <a:gd name="T3" fmla="*/ 2147483647 h 575"/>
              <a:gd name="T4" fmla="*/ 2147483647 w 1726"/>
              <a:gd name="T5" fmla="*/ 2147483647 h 575"/>
              <a:gd name="T6" fmla="*/ 2147483647 w 1726"/>
              <a:gd name="T7" fmla="*/ 2147483647 h 575"/>
              <a:gd name="T8" fmla="*/ 2147483647 w 1726"/>
              <a:gd name="T9" fmla="*/ 2147483647 h 575"/>
              <a:gd name="T10" fmla="*/ 2147483647 w 1726"/>
              <a:gd name="T11" fmla="*/ 2147483647 h 575"/>
              <a:gd name="T12" fmla="*/ 2147483647 w 1726"/>
              <a:gd name="T13" fmla="*/ 2147483647 h 575"/>
              <a:gd name="T14" fmla="*/ 2147483647 w 1726"/>
              <a:gd name="T15" fmla="*/ 2147483647 h 575"/>
              <a:gd name="T16" fmla="*/ 2147483647 w 1726"/>
              <a:gd name="T17" fmla="*/ 2147483647 h 575"/>
              <a:gd name="T18" fmla="*/ 2147483647 w 1726"/>
              <a:gd name="T19" fmla="*/ 2147483647 h 575"/>
              <a:gd name="T20" fmla="*/ 2147483647 w 1726"/>
              <a:gd name="T21" fmla="*/ 2147483647 h 575"/>
              <a:gd name="T22" fmla="*/ 2147483647 w 1726"/>
              <a:gd name="T23" fmla="*/ 2147483647 h 575"/>
              <a:gd name="T24" fmla="*/ 2147483647 w 1726"/>
              <a:gd name="T25" fmla="*/ 2147483647 h 575"/>
              <a:gd name="T26" fmla="*/ 2147483647 w 1726"/>
              <a:gd name="T27" fmla="*/ 0 h 575"/>
              <a:gd name="T28" fmla="*/ 2147483647 w 1726"/>
              <a:gd name="T29" fmla="*/ 0 h 575"/>
              <a:gd name="T30" fmla="*/ 2147483647 w 1726"/>
              <a:gd name="T31" fmla="*/ 2147483647 h 575"/>
              <a:gd name="T32" fmla="*/ 2147483647 w 1726"/>
              <a:gd name="T33" fmla="*/ 2147483647 h 575"/>
              <a:gd name="T34" fmla="*/ 2147483647 w 1726"/>
              <a:gd name="T35" fmla="*/ 2147483647 h 575"/>
              <a:gd name="T36" fmla="*/ 2147483647 w 1726"/>
              <a:gd name="T37" fmla="*/ 2147483647 h 575"/>
              <a:gd name="T38" fmla="*/ 2147483647 w 1726"/>
              <a:gd name="T39" fmla="*/ 2147483647 h 575"/>
              <a:gd name="T40" fmla="*/ 0 w 1726"/>
              <a:gd name="T41" fmla="*/ 2147483647 h 575"/>
              <a:gd name="T42" fmla="*/ 2147483647 w 1726"/>
              <a:gd name="T43" fmla="*/ 2147483647 h 575"/>
              <a:gd name="T44" fmla="*/ 2147483647 w 1726"/>
              <a:gd name="T45" fmla="*/ 2147483647 h 575"/>
              <a:gd name="T46" fmla="*/ 2147483647 w 1726"/>
              <a:gd name="T47" fmla="*/ 2147483647 h 575"/>
              <a:gd name="T48" fmla="*/ 2147483647 w 1726"/>
              <a:gd name="T49" fmla="*/ 2147483647 h 575"/>
              <a:gd name="T50" fmla="*/ 2147483647 w 1726"/>
              <a:gd name="T51" fmla="*/ 2147483647 h 575"/>
              <a:gd name="T52" fmla="*/ 2147483647 w 1726"/>
              <a:gd name="T53" fmla="*/ 2147483647 h 5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26" h="575">
                <a:moveTo>
                  <a:pt x="115" y="575"/>
                </a:moveTo>
                <a:lnTo>
                  <a:pt x="1611" y="575"/>
                </a:lnTo>
                <a:lnTo>
                  <a:pt x="1646" y="532"/>
                </a:lnTo>
                <a:lnTo>
                  <a:pt x="1674" y="486"/>
                </a:lnTo>
                <a:lnTo>
                  <a:pt x="1697" y="438"/>
                </a:lnTo>
                <a:lnTo>
                  <a:pt x="1715" y="389"/>
                </a:lnTo>
                <a:lnTo>
                  <a:pt x="1724" y="339"/>
                </a:lnTo>
                <a:lnTo>
                  <a:pt x="1726" y="287"/>
                </a:lnTo>
                <a:lnTo>
                  <a:pt x="1724" y="237"/>
                </a:lnTo>
                <a:lnTo>
                  <a:pt x="1715" y="185"/>
                </a:lnTo>
                <a:lnTo>
                  <a:pt x="1697" y="138"/>
                </a:lnTo>
                <a:lnTo>
                  <a:pt x="1674" y="90"/>
                </a:lnTo>
                <a:lnTo>
                  <a:pt x="1646" y="44"/>
                </a:lnTo>
                <a:lnTo>
                  <a:pt x="1611" y="0"/>
                </a:lnTo>
                <a:lnTo>
                  <a:pt x="115" y="0"/>
                </a:lnTo>
                <a:lnTo>
                  <a:pt x="80" y="44"/>
                </a:lnTo>
                <a:lnTo>
                  <a:pt x="54" y="90"/>
                </a:lnTo>
                <a:lnTo>
                  <a:pt x="31" y="138"/>
                </a:lnTo>
                <a:lnTo>
                  <a:pt x="13" y="185"/>
                </a:lnTo>
                <a:lnTo>
                  <a:pt x="4" y="237"/>
                </a:lnTo>
                <a:lnTo>
                  <a:pt x="0" y="287"/>
                </a:lnTo>
                <a:lnTo>
                  <a:pt x="4" y="339"/>
                </a:lnTo>
                <a:lnTo>
                  <a:pt x="13" y="389"/>
                </a:lnTo>
                <a:lnTo>
                  <a:pt x="31" y="438"/>
                </a:lnTo>
                <a:lnTo>
                  <a:pt x="54" y="486"/>
                </a:lnTo>
                <a:lnTo>
                  <a:pt x="80" y="532"/>
                </a:lnTo>
                <a:lnTo>
                  <a:pt x="115" y="575"/>
                </a:lnTo>
                <a:close/>
              </a:path>
            </a:pathLst>
          </a:custGeom>
          <a:solidFill>
            <a:srgbClr val="FFFFFF"/>
          </a:solidFill>
          <a:ln w="19050" cmpd="sng">
            <a:solidFill>
              <a:srgbClr val="000000"/>
            </a:solidFill>
            <a:prstDash val="solid"/>
            <a:round/>
            <a:headEnd/>
            <a:tailEnd/>
          </a:ln>
        </p:spPr>
        <p:txBody>
          <a:bodyPr/>
          <a:lstStyle/>
          <a:p>
            <a:endParaRPr lang="en-US"/>
          </a:p>
        </p:txBody>
      </p:sp>
      <p:sp>
        <p:nvSpPr>
          <p:cNvPr id="26646" name="Line 24"/>
          <p:cNvSpPr>
            <a:spLocks noChangeShapeType="1"/>
          </p:cNvSpPr>
          <p:nvPr/>
        </p:nvSpPr>
        <p:spPr bwMode="auto">
          <a:xfrm>
            <a:off x="6553200" y="5929313"/>
            <a:ext cx="1588"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7" name="Line 25"/>
          <p:cNvSpPr>
            <a:spLocks noChangeShapeType="1"/>
          </p:cNvSpPr>
          <p:nvPr/>
        </p:nvSpPr>
        <p:spPr bwMode="auto">
          <a:xfrm>
            <a:off x="7467600" y="5929313"/>
            <a:ext cx="1588"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8" name="Line 26"/>
          <p:cNvSpPr>
            <a:spLocks noChangeShapeType="1"/>
          </p:cNvSpPr>
          <p:nvPr/>
        </p:nvSpPr>
        <p:spPr bwMode="auto">
          <a:xfrm>
            <a:off x="6553200" y="6157913"/>
            <a:ext cx="9144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9" name="Line 27"/>
          <p:cNvSpPr>
            <a:spLocks noChangeShapeType="1"/>
          </p:cNvSpPr>
          <p:nvPr/>
        </p:nvSpPr>
        <p:spPr bwMode="auto">
          <a:xfrm>
            <a:off x="6553200" y="6043613"/>
            <a:ext cx="9144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0" name="Line 28"/>
          <p:cNvSpPr>
            <a:spLocks noChangeShapeType="1"/>
          </p:cNvSpPr>
          <p:nvPr/>
        </p:nvSpPr>
        <p:spPr bwMode="auto">
          <a:xfrm>
            <a:off x="6553200" y="6272213"/>
            <a:ext cx="9144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1" name="Text Box 29"/>
          <p:cNvSpPr txBox="1">
            <a:spLocks noChangeArrowheads="1"/>
          </p:cNvSpPr>
          <p:nvPr/>
        </p:nvSpPr>
        <p:spPr bwMode="auto">
          <a:xfrm>
            <a:off x="1670957" y="5700713"/>
            <a:ext cx="3048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b="1"/>
              <a:t>The heat exchanger is fouled; we need to take it out of service for mechanical cleaning</a:t>
            </a:r>
          </a:p>
        </p:txBody>
      </p:sp>
      <p:sp>
        <p:nvSpPr>
          <p:cNvPr id="26652" name="Line 30"/>
          <p:cNvSpPr>
            <a:spLocks noChangeShapeType="1"/>
          </p:cNvSpPr>
          <p:nvPr/>
        </p:nvSpPr>
        <p:spPr bwMode="auto">
          <a:xfrm>
            <a:off x="5848350" y="6099176"/>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3" name="Line 31"/>
          <p:cNvSpPr>
            <a:spLocks noChangeShapeType="1"/>
          </p:cNvSpPr>
          <p:nvPr/>
        </p:nvSpPr>
        <p:spPr bwMode="auto">
          <a:xfrm flipH="1">
            <a:off x="5848350" y="6327776"/>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4" name="Text Box 32"/>
          <p:cNvSpPr txBox="1">
            <a:spLocks noChangeArrowheads="1"/>
          </p:cNvSpPr>
          <p:nvPr/>
        </p:nvSpPr>
        <p:spPr bwMode="auto">
          <a:xfrm>
            <a:off x="5543550" y="5794376"/>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400" b="1"/>
              <a:t>CW</a:t>
            </a:r>
            <a:endParaRPr lang="en-US" altLang="en-US" sz="2400"/>
          </a:p>
        </p:txBody>
      </p:sp>
      <p:sp>
        <p:nvSpPr>
          <p:cNvPr id="26655" name="Line 33"/>
          <p:cNvSpPr>
            <a:spLocks noChangeShapeType="1"/>
          </p:cNvSpPr>
          <p:nvPr/>
        </p:nvSpPr>
        <p:spPr bwMode="auto">
          <a:xfrm>
            <a:off x="6610350" y="5641976"/>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6" name="Line 34"/>
          <p:cNvSpPr>
            <a:spLocks noChangeShapeType="1"/>
          </p:cNvSpPr>
          <p:nvPr/>
        </p:nvSpPr>
        <p:spPr bwMode="auto">
          <a:xfrm>
            <a:off x="7372350" y="6403976"/>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8" name="Text Box 38"/>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6659" name="Rectangle 39"/>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6" name="TextBox 35"/>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35" name="TextBox 34"/>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Equipment isolation and repair</a:t>
            </a:r>
            <a:endParaRPr lang="en-US" sz="32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298575" y="993775"/>
            <a:ext cx="7845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3600" b="1" dirty="0">
                <a:latin typeface="Calibri" pitchFamily="34" charset="0"/>
              </a:rPr>
              <a:t>Reliability</a:t>
            </a:r>
            <a:r>
              <a:rPr lang="en-US" altLang="en-US" b="1" dirty="0">
                <a:latin typeface="Calibri" pitchFamily="34" charset="0"/>
              </a:rPr>
              <a:t> in Perspective</a:t>
            </a:r>
          </a:p>
        </p:txBody>
      </p:sp>
      <p:sp>
        <p:nvSpPr>
          <p:cNvPr id="6148" name="TextBox 3"/>
          <p:cNvSpPr txBox="1">
            <a:spLocks noChangeArrowheads="1"/>
          </p:cNvSpPr>
          <p:nvPr/>
        </p:nvSpPr>
        <p:spPr bwMode="auto">
          <a:xfrm>
            <a:off x="6494463" y="2141538"/>
            <a:ext cx="2209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t>When consequences could cause hazards, </a:t>
            </a:r>
            <a:r>
              <a:rPr lang="en-US" altLang="en-US" sz="1800" b="1" u="sng">
                <a:solidFill>
                  <a:srgbClr val="FF0000"/>
                </a:solidFill>
              </a:rPr>
              <a:t>safety analysis is required</a:t>
            </a:r>
            <a:r>
              <a:rPr lang="en-US" altLang="en-US" sz="1800"/>
              <a:t> </a:t>
            </a:r>
            <a:r>
              <a:rPr lang="en-US" altLang="en-US" sz="1800" b="1"/>
              <a:t>(next chapter)</a:t>
            </a:r>
            <a:endParaRPr lang="en-US" altLang="en-US" sz="1800" b="1" u="sng">
              <a:solidFill>
                <a:srgbClr val="FF0000"/>
              </a:solidFill>
            </a:endParaRPr>
          </a:p>
        </p:txBody>
      </p:sp>
      <p:sp>
        <p:nvSpPr>
          <p:cNvPr id="6149" name="TextBox 4"/>
          <p:cNvSpPr txBox="1">
            <a:spLocks noChangeArrowheads="1"/>
          </p:cNvSpPr>
          <p:nvPr/>
        </p:nvSpPr>
        <p:spPr bwMode="auto">
          <a:xfrm>
            <a:off x="6511925" y="4160838"/>
            <a:ext cx="2209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t>When consequences could cause economic losses but no hazards, </a:t>
            </a:r>
            <a:r>
              <a:rPr lang="en-US" altLang="en-US" sz="1800" b="1" u="sng">
                <a:solidFill>
                  <a:srgbClr val="FF0000"/>
                </a:solidFill>
              </a:rPr>
              <a:t>reliability analysis is appropriate</a:t>
            </a:r>
          </a:p>
        </p:txBody>
      </p:sp>
      <p:sp>
        <p:nvSpPr>
          <p:cNvPr id="6150" name="TextBox 5"/>
          <p:cNvSpPr txBox="1">
            <a:spLocks noChangeArrowheads="1"/>
          </p:cNvSpPr>
          <p:nvPr/>
        </p:nvSpPr>
        <p:spPr bwMode="auto">
          <a:xfrm>
            <a:off x="1298575" y="6030913"/>
            <a:ext cx="7648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a:t>Economic loss could result from production rate decrease, poor product quality, low yield, high fuel consumption, equipment repair or replacement, increased working capital, and so forth.</a:t>
            </a:r>
          </a:p>
        </p:txBody>
      </p:sp>
      <p:sp>
        <p:nvSpPr>
          <p:cNvPr id="6151" name="Text Box 2"/>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6152" name="Rectangle 3"/>
          <p:cNvSpPr>
            <a:spLocks noChangeArrowheads="1"/>
          </p:cNvSpPr>
          <p:nvPr/>
        </p:nvSpPr>
        <p:spPr bwMode="auto">
          <a:xfrm>
            <a:off x="46038" y="223678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cxnSp>
        <p:nvCxnSpPr>
          <p:cNvPr id="6153" name="Straight Connector 2"/>
          <p:cNvCxnSpPr>
            <a:cxnSpLocks noChangeShapeType="1"/>
          </p:cNvCxnSpPr>
          <p:nvPr/>
        </p:nvCxnSpPr>
        <p:spPr bwMode="auto">
          <a:xfrm>
            <a:off x="1447800" y="4041775"/>
            <a:ext cx="72612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366838" y="381000"/>
            <a:ext cx="7707312"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grpSp>
        <p:nvGrpSpPr>
          <p:cNvPr id="2" name="Group 1"/>
          <p:cNvGrpSpPr/>
          <p:nvPr/>
        </p:nvGrpSpPr>
        <p:grpSpPr>
          <a:xfrm>
            <a:off x="1554483" y="2159927"/>
            <a:ext cx="4771280" cy="3231056"/>
            <a:chOff x="304800" y="1162372"/>
            <a:chExt cx="8190854" cy="4117386"/>
          </a:xfrm>
        </p:grpSpPr>
        <p:sp>
          <p:nvSpPr>
            <p:cNvPr id="12" name="TextBox 11"/>
            <p:cNvSpPr txBox="1"/>
            <p:nvPr/>
          </p:nvSpPr>
          <p:spPr>
            <a:xfrm>
              <a:off x="1790700" y="1162372"/>
              <a:ext cx="1295400" cy="246221"/>
            </a:xfrm>
            <a:prstGeom prst="rect">
              <a:avLst/>
            </a:prstGeom>
            <a:noFill/>
          </p:spPr>
          <p:txBody>
            <a:bodyPr wrap="square" rtlCol="0">
              <a:spAutoFit/>
            </a:bodyPr>
            <a:lstStyle/>
            <a:p>
              <a:pPr algn="ctr" eaLnBrk="1" fontAlgn="auto" hangingPunct="1">
                <a:spcBef>
                  <a:spcPts val="0"/>
                </a:spcBef>
                <a:spcAft>
                  <a:spcPts val="0"/>
                </a:spcAft>
              </a:pPr>
              <a:r>
                <a:rPr lang="en-US" sz="1000" b="1" dirty="0" smtClean="0">
                  <a:solidFill>
                    <a:prstClr val="black"/>
                  </a:solidFill>
                  <a:latin typeface="Calibri"/>
                </a:rPr>
                <a:t>Initiating cause</a:t>
              </a:r>
              <a:endParaRPr lang="en-US" sz="1000" b="1" dirty="0">
                <a:solidFill>
                  <a:prstClr val="black"/>
                </a:solidFill>
                <a:latin typeface="Calibri"/>
              </a:endParaRPr>
            </a:p>
          </p:txBody>
        </p:sp>
        <p:sp>
          <p:nvSpPr>
            <p:cNvPr id="13" name="TextBox 12"/>
            <p:cNvSpPr txBox="1"/>
            <p:nvPr/>
          </p:nvSpPr>
          <p:spPr>
            <a:xfrm>
              <a:off x="3733800" y="1162372"/>
              <a:ext cx="1295400" cy="246221"/>
            </a:xfrm>
            <a:prstGeom prst="rect">
              <a:avLst/>
            </a:prstGeom>
            <a:noFill/>
          </p:spPr>
          <p:txBody>
            <a:bodyPr wrap="square" rtlCol="0">
              <a:spAutoFit/>
            </a:bodyPr>
            <a:lstStyle/>
            <a:p>
              <a:pPr algn="ctr" eaLnBrk="1" fontAlgn="auto" hangingPunct="1">
                <a:spcBef>
                  <a:spcPts val="0"/>
                </a:spcBef>
                <a:spcAft>
                  <a:spcPts val="0"/>
                </a:spcAft>
              </a:pPr>
              <a:r>
                <a:rPr lang="en-US" sz="1000" b="1" dirty="0" smtClean="0">
                  <a:solidFill>
                    <a:prstClr val="black"/>
                  </a:solidFill>
                  <a:latin typeface="Calibri"/>
                </a:rPr>
                <a:t>Process effects</a:t>
              </a:r>
              <a:endParaRPr lang="en-US" sz="1000" b="1" dirty="0">
                <a:solidFill>
                  <a:prstClr val="black"/>
                </a:solidFill>
                <a:latin typeface="Calibri"/>
              </a:endParaRPr>
            </a:p>
          </p:txBody>
        </p:sp>
        <p:sp>
          <p:nvSpPr>
            <p:cNvPr id="14" name="TextBox 13"/>
            <p:cNvSpPr txBox="1"/>
            <p:nvPr/>
          </p:nvSpPr>
          <p:spPr>
            <a:xfrm>
              <a:off x="6248400" y="1162372"/>
              <a:ext cx="1676400" cy="246221"/>
            </a:xfrm>
            <a:prstGeom prst="rect">
              <a:avLst/>
            </a:prstGeom>
            <a:noFill/>
          </p:spPr>
          <p:txBody>
            <a:bodyPr wrap="square" rtlCol="0">
              <a:spAutoFit/>
            </a:bodyPr>
            <a:lstStyle/>
            <a:p>
              <a:pPr algn="ctr" eaLnBrk="1" fontAlgn="auto" hangingPunct="1">
                <a:spcBef>
                  <a:spcPts val="0"/>
                </a:spcBef>
                <a:spcAft>
                  <a:spcPts val="0"/>
                </a:spcAft>
              </a:pPr>
              <a:r>
                <a:rPr lang="en-US" sz="1000" b="1" dirty="0" smtClean="0">
                  <a:solidFill>
                    <a:prstClr val="black"/>
                  </a:solidFill>
                  <a:latin typeface="Calibri"/>
                </a:rPr>
                <a:t>Consequences </a:t>
              </a:r>
              <a:endParaRPr lang="en-US" sz="1000" b="1" dirty="0">
                <a:solidFill>
                  <a:prstClr val="black"/>
                </a:solidFill>
                <a:latin typeface="Calibri"/>
              </a:endParaRPr>
            </a:p>
          </p:txBody>
        </p:sp>
        <p:sp>
          <p:nvSpPr>
            <p:cNvPr id="15" name="Oval 14"/>
            <p:cNvSpPr/>
            <p:nvPr/>
          </p:nvSpPr>
          <p:spPr>
            <a:xfrm>
              <a:off x="2209800" y="2522349"/>
              <a:ext cx="457200" cy="457200"/>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1</a:t>
              </a:r>
            </a:p>
          </p:txBody>
        </p:sp>
        <p:sp>
          <p:nvSpPr>
            <p:cNvPr id="16" name="Oval 15"/>
            <p:cNvSpPr/>
            <p:nvPr/>
          </p:nvSpPr>
          <p:spPr>
            <a:xfrm>
              <a:off x="2209800" y="4358399"/>
              <a:ext cx="457200" cy="457200"/>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2</a:t>
              </a:r>
            </a:p>
          </p:txBody>
        </p:sp>
        <p:sp>
          <p:nvSpPr>
            <p:cNvPr id="17" name="Oval 16"/>
            <p:cNvSpPr/>
            <p:nvPr/>
          </p:nvSpPr>
          <p:spPr>
            <a:xfrm>
              <a:off x="4324350" y="2077660"/>
              <a:ext cx="190500" cy="213102"/>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 name="Oval 17"/>
            <p:cNvSpPr/>
            <p:nvPr/>
          </p:nvSpPr>
          <p:spPr>
            <a:xfrm>
              <a:off x="4348162" y="2567875"/>
              <a:ext cx="190500" cy="213102"/>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 name="Oval 18"/>
            <p:cNvSpPr/>
            <p:nvPr/>
          </p:nvSpPr>
          <p:spPr>
            <a:xfrm>
              <a:off x="4348162" y="2981890"/>
              <a:ext cx="190500" cy="213102"/>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20" name="Straight Arrow Connector 19"/>
            <p:cNvCxnSpPr>
              <a:stCxn id="15" idx="6"/>
              <a:endCxn id="17" idx="2"/>
            </p:cNvCxnSpPr>
            <p:nvPr/>
          </p:nvCxnSpPr>
          <p:spPr>
            <a:xfrm flipV="1">
              <a:off x="2667000" y="2184211"/>
              <a:ext cx="1657350" cy="566738"/>
            </a:xfrm>
            <a:prstGeom prst="straightConnector1">
              <a:avLst/>
            </a:prstGeom>
            <a:noFill/>
            <a:ln w="9525" cap="flat" cmpd="sng" algn="ctr">
              <a:solidFill>
                <a:srgbClr val="4F81BD">
                  <a:shade val="95000"/>
                  <a:satMod val="105000"/>
                </a:srgbClr>
              </a:solidFill>
              <a:prstDash val="solid"/>
              <a:headEnd type="none" w="med" len="med"/>
              <a:tailEnd type="triangle" w="med" len="med"/>
            </a:ln>
            <a:effectLst/>
          </p:spPr>
        </p:cxnSp>
        <p:cxnSp>
          <p:nvCxnSpPr>
            <p:cNvPr id="21" name="Straight Arrow Connector 20"/>
            <p:cNvCxnSpPr>
              <a:stCxn id="15" idx="6"/>
              <a:endCxn id="18" idx="2"/>
            </p:cNvCxnSpPr>
            <p:nvPr/>
          </p:nvCxnSpPr>
          <p:spPr>
            <a:xfrm flipV="1">
              <a:off x="2667000" y="2674426"/>
              <a:ext cx="1681162" cy="76523"/>
            </a:xfrm>
            <a:prstGeom prst="straightConnector1">
              <a:avLst/>
            </a:prstGeom>
            <a:noFill/>
            <a:ln w="9525" cap="flat" cmpd="sng" algn="ctr">
              <a:solidFill>
                <a:srgbClr val="4F81BD">
                  <a:shade val="95000"/>
                  <a:satMod val="105000"/>
                </a:srgbClr>
              </a:solidFill>
              <a:prstDash val="solid"/>
              <a:headEnd type="none" w="med" len="med"/>
              <a:tailEnd type="triangle" w="med" len="med"/>
            </a:ln>
            <a:effectLst/>
          </p:spPr>
        </p:cxnSp>
        <p:cxnSp>
          <p:nvCxnSpPr>
            <p:cNvPr id="22" name="Straight Arrow Connector 21"/>
            <p:cNvCxnSpPr>
              <a:stCxn id="15" idx="6"/>
              <a:endCxn id="19" idx="2"/>
            </p:cNvCxnSpPr>
            <p:nvPr/>
          </p:nvCxnSpPr>
          <p:spPr>
            <a:xfrm>
              <a:off x="2667000" y="2750949"/>
              <a:ext cx="1681162" cy="337492"/>
            </a:xfrm>
            <a:prstGeom prst="straightConnector1">
              <a:avLst/>
            </a:prstGeom>
            <a:noFill/>
            <a:ln w="9525" cap="flat" cmpd="sng" algn="ctr">
              <a:solidFill>
                <a:srgbClr val="4F81BD">
                  <a:shade val="95000"/>
                  <a:satMod val="105000"/>
                </a:srgbClr>
              </a:solidFill>
              <a:prstDash val="solid"/>
              <a:headEnd type="none" w="med" len="med"/>
              <a:tailEnd type="triangle" w="med" len="med"/>
            </a:ln>
            <a:effectLst/>
          </p:spPr>
        </p:cxnSp>
        <p:cxnSp>
          <p:nvCxnSpPr>
            <p:cNvPr id="23" name="Straight Arrow Connector 22"/>
            <p:cNvCxnSpPr>
              <a:stCxn id="17" idx="6"/>
            </p:cNvCxnSpPr>
            <p:nvPr/>
          </p:nvCxnSpPr>
          <p:spPr>
            <a:xfrm flipV="1">
              <a:off x="4514850" y="1905000"/>
              <a:ext cx="1809750" cy="279211"/>
            </a:xfrm>
            <a:prstGeom prst="straightConnector1">
              <a:avLst/>
            </a:prstGeom>
            <a:noFill/>
            <a:ln w="9525" cap="flat" cmpd="sng" algn="ctr">
              <a:solidFill>
                <a:srgbClr val="4F81BD">
                  <a:shade val="95000"/>
                  <a:satMod val="105000"/>
                </a:srgbClr>
              </a:solidFill>
              <a:prstDash val="solid"/>
              <a:tailEnd type="arrow"/>
            </a:ln>
            <a:effectLst/>
          </p:spPr>
        </p:cxnSp>
        <p:cxnSp>
          <p:nvCxnSpPr>
            <p:cNvPr id="24" name="Straight Arrow Connector 23"/>
            <p:cNvCxnSpPr>
              <a:stCxn id="17" idx="6"/>
            </p:cNvCxnSpPr>
            <p:nvPr/>
          </p:nvCxnSpPr>
          <p:spPr>
            <a:xfrm>
              <a:off x="4514850" y="2184211"/>
              <a:ext cx="1809750"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25" name="Straight Arrow Connector 24"/>
            <p:cNvCxnSpPr>
              <a:stCxn id="17" idx="6"/>
            </p:cNvCxnSpPr>
            <p:nvPr/>
          </p:nvCxnSpPr>
          <p:spPr>
            <a:xfrm>
              <a:off x="4514850" y="2184211"/>
              <a:ext cx="1809750" cy="271745"/>
            </a:xfrm>
            <a:prstGeom prst="straightConnector1">
              <a:avLst/>
            </a:prstGeom>
            <a:noFill/>
            <a:ln w="9525" cap="flat" cmpd="sng" algn="ctr">
              <a:solidFill>
                <a:srgbClr val="4F81BD">
                  <a:shade val="95000"/>
                  <a:satMod val="105000"/>
                </a:srgbClr>
              </a:solidFill>
              <a:prstDash val="solid"/>
              <a:tailEnd type="arrow"/>
            </a:ln>
            <a:effectLst/>
          </p:spPr>
        </p:cxnSp>
        <p:sp>
          <p:nvSpPr>
            <p:cNvPr id="26" name="TextBox 25"/>
            <p:cNvSpPr txBox="1"/>
            <p:nvPr/>
          </p:nvSpPr>
          <p:spPr>
            <a:xfrm>
              <a:off x="6324600" y="1766500"/>
              <a:ext cx="2133600"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Damage equipment</a:t>
              </a:r>
              <a:endParaRPr lang="en-US" sz="1000" dirty="0">
                <a:solidFill>
                  <a:prstClr val="black"/>
                </a:solidFill>
                <a:latin typeface="Calibri"/>
              </a:endParaRPr>
            </a:p>
          </p:txBody>
        </p:sp>
        <p:sp>
          <p:nvSpPr>
            <p:cNvPr id="27" name="TextBox 26"/>
            <p:cNvSpPr txBox="1"/>
            <p:nvPr/>
          </p:nvSpPr>
          <p:spPr>
            <a:xfrm>
              <a:off x="6324600" y="2045711"/>
              <a:ext cx="2133600"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Production loss</a:t>
              </a:r>
              <a:endParaRPr lang="en-US" sz="1000" dirty="0">
                <a:solidFill>
                  <a:prstClr val="black"/>
                </a:solidFill>
                <a:latin typeface="Calibri"/>
              </a:endParaRPr>
            </a:p>
          </p:txBody>
        </p:sp>
        <p:sp>
          <p:nvSpPr>
            <p:cNvPr id="28" name="TextBox 27"/>
            <p:cNvSpPr txBox="1"/>
            <p:nvPr/>
          </p:nvSpPr>
          <p:spPr>
            <a:xfrm>
              <a:off x="6324601" y="2313930"/>
              <a:ext cx="2133600" cy="509867"/>
            </a:xfrm>
            <a:prstGeom prst="rect">
              <a:avLst/>
            </a:prstGeom>
            <a:noFill/>
            <a:ln w="19050">
              <a:solidFill>
                <a:srgbClr val="FF0000"/>
              </a:solidFill>
            </a:ln>
          </p:spPr>
          <p:txBody>
            <a:bodyPr wrap="square" rtlCol="0">
              <a:spAutoFit/>
            </a:bodyPr>
            <a:lstStyle/>
            <a:p>
              <a:pPr eaLnBrk="1" fontAlgn="auto" hangingPunct="1">
                <a:spcBef>
                  <a:spcPts val="0"/>
                </a:spcBef>
                <a:spcAft>
                  <a:spcPts val="0"/>
                </a:spcAft>
              </a:pPr>
              <a:r>
                <a:rPr lang="en-US" sz="1000" b="1" dirty="0" smtClean="0">
                  <a:solidFill>
                    <a:srgbClr val="C00000"/>
                  </a:solidFill>
                  <a:latin typeface="Calibri"/>
                </a:rPr>
                <a:t>Hazardous material</a:t>
              </a:r>
            </a:p>
            <a:p>
              <a:pPr eaLnBrk="1" fontAlgn="auto" hangingPunct="1">
                <a:spcBef>
                  <a:spcPts val="0"/>
                </a:spcBef>
                <a:spcAft>
                  <a:spcPts val="0"/>
                </a:spcAft>
              </a:pPr>
              <a:r>
                <a:rPr lang="en-US" sz="1000" b="1" dirty="0" smtClean="0">
                  <a:solidFill>
                    <a:srgbClr val="C00000"/>
                  </a:solidFill>
                  <a:latin typeface="Calibri"/>
                </a:rPr>
                <a:t> release</a:t>
              </a:r>
              <a:endParaRPr lang="en-US" sz="1000" b="1" dirty="0">
                <a:solidFill>
                  <a:srgbClr val="C00000"/>
                </a:solidFill>
                <a:latin typeface="Calibri"/>
              </a:endParaRPr>
            </a:p>
          </p:txBody>
        </p:sp>
        <p:sp>
          <p:nvSpPr>
            <p:cNvPr id="29" name="Oval 28"/>
            <p:cNvSpPr/>
            <p:nvPr/>
          </p:nvSpPr>
          <p:spPr>
            <a:xfrm>
              <a:off x="4348162" y="4457201"/>
              <a:ext cx="190500" cy="213102"/>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30" name="Straight Arrow Connector 29"/>
            <p:cNvCxnSpPr>
              <a:stCxn id="16" idx="6"/>
              <a:endCxn id="29" idx="2"/>
            </p:cNvCxnSpPr>
            <p:nvPr/>
          </p:nvCxnSpPr>
          <p:spPr>
            <a:xfrm flipV="1">
              <a:off x="2667000" y="4563752"/>
              <a:ext cx="1681162" cy="23247"/>
            </a:xfrm>
            <a:prstGeom prst="straightConnector1">
              <a:avLst/>
            </a:prstGeom>
            <a:noFill/>
            <a:ln w="9525" cap="flat" cmpd="sng" algn="ctr">
              <a:solidFill>
                <a:srgbClr val="4F81BD">
                  <a:shade val="95000"/>
                  <a:satMod val="105000"/>
                </a:srgbClr>
              </a:solidFill>
              <a:prstDash val="solid"/>
              <a:headEnd type="none" w="med" len="med"/>
              <a:tailEnd type="triangle" w="med" len="med"/>
            </a:ln>
            <a:effectLst/>
          </p:spPr>
        </p:cxnSp>
        <p:sp>
          <p:nvSpPr>
            <p:cNvPr id="31" name="TextBox 30"/>
            <p:cNvSpPr txBox="1"/>
            <p:nvPr/>
          </p:nvSpPr>
          <p:spPr>
            <a:xfrm>
              <a:off x="6362054" y="4425252"/>
              <a:ext cx="2133600"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Damage equipment</a:t>
              </a:r>
              <a:endParaRPr lang="en-US" sz="1000" dirty="0">
                <a:solidFill>
                  <a:prstClr val="black"/>
                </a:solidFill>
                <a:latin typeface="Calibri"/>
              </a:endParaRPr>
            </a:p>
          </p:txBody>
        </p:sp>
        <p:sp>
          <p:nvSpPr>
            <p:cNvPr id="32" name="TextBox 31"/>
            <p:cNvSpPr txBox="1"/>
            <p:nvPr/>
          </p:nvSpPr>
          <p:spPr>
            <a:xfrm>
              <a:off x="6362054" y="4670303"/>
              <a:ext cx="2133600" cy="400110"/>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Calibri"/>
                </a:rPr>
                <a:t>Place redundant equipment in operation</a:t>
              </a:r>
              <a:endParaRPr lang="en-US" sz="1000" dirty="0">
                <a:solidFill>
                  <a:prstClr val="black"/>
                </a:solidFill>
                <a:latin typeface="Calibri"/>
              </a:endParaRPr>
            </a:p>
          </p:txBody>
        </p:sp>
        <p:cxnSp>
          <p:nvCxnSpPr>
            <p:cNvPr id="33" name="Straight Arrow Connector 32"/>
            <p:cNvCxnSpPr>
              <a:stCxn id="29" idx="6"/>
            </p:cNvCxnSpPr>
            <p:nvPr/>
          </p:nvCxnSpPr>
          <p:spPr>
            <a:xfrm>
              <a:off x="4538662" y="4563752"/>
              <a:ext cx="1785938"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34" name="Straight Arrow Connector 33"/>
            <p:cNvCxnSpPr>
              <a:stCxn id="29" idx="6"/>
            </p:cNvCxnSpPr>
            <p:nvPr/>
          </p:nvCxnSpPr>
          <p:spPr>
            <a:xfrm>
              <a:off x="4538662" y="4563752"/>
              <a:ext cx="1785938" cy="337383"/>
            </a:xfrm>
            <a:prstGeom prst="straightConnector1">
              <a:avLst/>
            </a:prstGeom>
            <a:noFill/>
            <a:ln w="9525" cap="flat" cmpd="sng" algn="ctr">
              <a:solidFill>
                <a:srgbClr val="4F81BD">
                  <a:shade val="95000"/>
                  <a:satMod val="105000"/>
                </a:srgbClr>
              </a:solidFill>
              <a:prstDash val="solid"/>
              <a:tailEnd type="arrow"/>
            </a:ln>
            <a:effectLst/>
          </p:spPr>
        </p:cxnSp>
        <p:sp>
          <p:nvSpPr>
            <p:cNvPr id="35" name="TextBox 34"/>
            <p:cNvSpPr txBox="1"/>
            <p:nvPr/>
          </p:nvSpPr>
          <p:spPr>
            <a:xfrm>
              <a:off x="304800" y="2092107"/>
              <a:ext cx="1676400" cy="553998"/>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FF0000"/>
                  </a:solidFill>
                  <a:latin typeface="Calibri"/>
                </a:rPr>
                <a:t>Safety analysis required to achieve a low likelihood of cause</a:t>
              </a:r>
              <a:endParaRPr lang="en-US" sz="1000" b="1" dirty="0">
                <a:solidFill>
                  <a:srgbClr val="FF0000"/>
                </a:solidFill>
                <a:latin typeface="Calibri"/>
              </a:endParaRPr>
            </a:p>
          </p:txBody>
        </p:sp>
        <p:sp>
          <p:nvSpPr>
            <p:cNvPr id="36" name="TextBox 35"/>
            <p:cNvSpPr txBox="1"/>
            <p:nvPr/>
          </p:nvSpPr>
          <p:spPr>
            <a:xfrm>
              <a:off x="324173" y="3985483"/>
              <a:ext cx="1676400" cy="1294275"/>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FF"/>
                  </a:solidFill>
                  <a:latin typeface="Calibri"/>
                </a:rPr>
                <a:t>Reliability analysis required to achieve highest life-cycle profit</a:t>
              </a:r>
              <a:endParaRPr lang="en-US" sz="1000" b="1" dirty="0">
                <a:solidFill>
                  <a:srgbClr val="0000FF"/>
                </a:solidFill>
                <a:latin typeface="Calibri"/>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6"/>
          <p:cNvSpPr txBox="1">
            <a:spLocks noChangeArrowheads="1"/>
          </p:cNvSpPr>
          <p:nvPr/>
        </p:nvSpPr>
        <p:spPr bwMode="auto">
          <a:xfrm>
            <a:off x="1600200" y="2243138"/>
            <a:ext cx="7086600" cy="707886"/>
          </a:xfrm>
          <a:prstGeom prst="rect">
            <a:avLst/>
          </a:prstGeom>
          <a:solidFill>
            <a:schemeClr val="bg1">
              <a:lumMod val="95000"/>
            </a:schemeClr>
          </a:solidFill>
          <a:ln w="9525">
            <a:solidFill>
              <a:schemeClr val="tx1"/>
            </a:solidFill>
            <a:miter lim="800000"/>
            <a:headEnd/>
            <a:tailEnd/>
          </a:ln>
          <a:effectLs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dirty="0" smtClean="0"/>
              <a:t>Only </a:t>
            </a:r>
            <a:r>
              <a:rPr lang="en-US" altLang="en-US" sz="2000" b="1" dirty="0"/>
              <a:t>one pump </a:t>
            </a:r>
            <a:r>
              <a:rPr lang="en-US" altLang="en-US" sz="2000" b="1" dirty="0" smtClean="0"/>
              <a:t>is needed</a:t>
            </a:r>
            <a:r>
              <a:rPr lang="en-US" altLang="en-US" sz="2000" b="1" dirty="0"/>
              <a:t>, </a:t>
            </a:r>
            <a:r>
              <a:rPr lang="en-US" altLang="en-US" sz="2000" b="1" dirty="0" smtClean="0"/>
              <a:t>we will have to </a:t>
            </a:r>
            <a:r>
              <a:rPr lang="en-US" altLang="en-US" sz="2000" b="1" dirty="0"/>
              <a:t>switch between the </a:t>
            </a:r>
            <a:r>
              <a:rPr lang="en-US" altLang="en-US" sz="2000" b="1" dirty="0" smtClean="0"/>
              <a:t>two during maintenance.</a:t>
            </a:r>
            <a:endParaRPr lang="en-US" altLang="en-US" sz="2000" b="1" dirty="0"/>
          </a:p>
        </p:txBody>
      </p:sp>
      <p:sp>
        <p:nvSpPr>
          <p:cNvPr id="27653" name="AutoShape 7"/>
          <p:cNvSpPr>
            <a:spLocks noChangeArrowheads="1"/>
          </p:cNvSpPr>
          <p:nvPr/>
        </p:nvSpPr>
        <p:spPr bwMode="auto">
          <a:xfrm flipV="1">
            <a:off x="4133850" y="3338512"/>
            <a:ext cx="889000" cy="942975"/>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7654" name="Line 8"/>
          <p:cNvSpPr>
            <a:spLocks noChangeShapeType="1"/>
          </p:cNvSpPr>
          <p:nvPr/>
        </p:nvSpPr>
        <p:spPr bwMode="auto">
          <a:xfrm>
            <a:off x="3095625" y="3810000"/>
            <a:ext cx="1482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Line 9"/>
          <p:cNvSpPr>
            <a:spLocks noChangeShapeType="1"/>
          </p:cNvSpPr>
          <p:nvPr/>
        </p:nvSpPr>
        <p:spPr bwMode="auto">
          <a:xfrm>
            <a:off x="5022850" y="3338512"/>
            <a:ext cx="21399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AutoShape 10"/>
          <p:cNvSpPr>
            <a:spLocks noChangeArrowheads="1"/>
          </p:cNvSpPr>
          <p:nvPr/>
        </p:nvSpPr>
        <p:spPr bwMode="auto">
          <a:xfrm flipV="1">
            <a:off x="4133850" y="4910137"/>
            <a:ext cx="889000" cy="942975"/>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7657" name="Line 11"/>
          <p:cNvSpPr>
            <a:spLocks noChangeShapeType="1"/>
          </p:cNvSpPr>
          <p:nvPr/>
        </p:nvSpPr>
        <p:spPr bwMode="auto">
          <a:xfrm>
            <a:off x="3095625" y="5381625"/>
            <a:ext cx="1482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Line 12"/>
          <p:cNvSpPr>
            <a:spLocks noChangeShapeType="1"/>
          </p:cNvSpPr>
          <p:nvPr/>
        </p:nvSpPr>
        <p:spPr bwMode="auto">
          <a:xfrm>
            <a:off x="5022850" y="4910137"/>
            <a:ext cx="2109788"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Line 13"/>
          <p:cNvSpPr>
            <a:spLocks noChangeShapeType="1"/>
          </p:cNvSpPr>
          <p:nvPr/>
        </p:nvSpPr>
        <p:spPr bwMode="auto">
          <a:xfrm flipV="1">
            <a:off x="3095625" y="3810000"/>
            <a:ext cx="0" cy="157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Line 14"/>
          <p:cNvSpPr>
            <a:spLocks noChangeShapeType="1"/>
          </p:cNvSpPr>
          <p:nvPr/>
        </p:nvSpPr>
        <p:spPr bwMode="auto">
          <a:xfrm>
            <a:off x="2057400" y="4595812"/>
            <a:ext cx="1038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1" name="Line 15"/>
          <p:cNvSpPr>
            <a:spLocks noChangeShapeType="1"/>
          </p:cNvSpPr>
          <p:nvPr/>
        </p:nvSpPr>
        <p:spPr bwMode="auto">
          <a:xfrm flipV="1">
            <a:off x="7162800" y="3314700"/>
            <a:ext cx="0" cy="157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2" name="Line 16"/>
          <p:cNvSpPr>
            <a:spLocks noChangeShapeType="1"/>
          </p:cNvSpPr>
          <p:nvPr/>
        </p:nvSpPr>
        <p:spPr bwMode="auto">
          <a:xfrm>
            <a:off x="7162800" y="4100512"/>
            <a:ext cx="1038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64" name="Group 44"/>
          <p:cNvGrpSpPr>
            <a:grpSpLocks/>
          </p:cNvGrpSpPr>
          <p:nvPr/>
        </p:nvGrpSpPr>
        <p:grpSpPr bwMode="auto">
          <a:xfrm>
            <a:off x="3352800" y="3119437"/>
            <a:ext cx="3581400" cy="2368550"/>
            <a:chOff x="2112" y="1878"/>
            <a:chExt cx="2256" cy="1492"/>
          </a:xfrm>
        </p:grpSpPr>
        <p:sp>
          <p:nvSpPr>
            <p:cNvPr id="27675" name="Freeform 17"/>
            <p:cNvSpPr>
              <a:spLocks/>
            </p:cNvSpPr>
            <p:nvPr/>
          </p:nvSpPr>
          <p:spPr bwMode="auto">
            <a:xfrm>
              <a:off x="2112" y="2256"/>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7676" name="Line 18"/>
            <p:cNvSpPr>
              <a:spLocks noChangeShapeType="1"/>
            </p:cNvSpPr>
            <p:nvPr/>
          </p:nvSpPr>
          <p:spPr bwMode="auto">
            <a:xfrm flipV="1">
              <a:off x="2256" y="2185"/>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7" name="Line 19"/>
            <p:cNvSpPr>
              <a:spLocks noChangeShapeType="1"/>
            </p:cNvSpPr>
            <p:nvPr/>
          </p:nvSpPr>
          <p:spPr bwMode="auto">
            <a:xfrm>
              <a:off x="2185" y="2185"/>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8" name="Freeform 20"/>
            <p:cNvSpPr>
              <a:spLocks/>
            </p:cNvSpPr>
            <p:nvPr/>
          </p:nvSpPr>
          <p:spPr bwMode="auto">
            <a:xfrm>
              <a:off x="2112" y="3226"/>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7679" name="Line 21"/>
            <p:cNvSpPr>
              <a:spLocks noChangeShapeType="1"/>
            </p:cNvSpPr>
            <p:nvPr/>
          </p:nvSpPr>
          <p:spPr bwMode="auto">
            <a:xfrm flipV="1">
              <a:off x="2256" y="3155"/>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0" name="Line 22"/>
            <p:cNvSpPr>
              <a:spLocks noChangeShapeType="1"/>
            </p:cNvSpPr>
            <p:nvPr/>
          </p:nvSpPr>
          <p:spPr bwMode="auto">
            <a:xfrm>
              <a:off x="2185" y="3155"/>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1" name="Freeform 23"/>
            <p:cNvSpPr>
              <a:spLocks/>
            </p:cNvSpPr>
            <p:nvPr/>
          </p:nvSpPr>
          <p:spPr bwMode="auto">
            <a:xfrm>
              <a:off x="3552" y="2956"/>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7682" name="Line 24"/>
            <p:cNvSpPr>
              <a:spLocks noChangeShapeType="1"/>
            </p:cNvSpPr>
            <p:nvPr/>
          </p:nvSpPr>
          <p:spPr bwMode="auto">
            <a:xfrm flipV="1">
              <a:off x="3696" y="2885"/>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3" name="Line 25"/>
            <p:cNvSpPr>
              <a:spLocks noChangeShapeType="1"/>
            </p:cNvSpPr>
            <p:nvPr/>
          </p:nvSpPr>
          <p:spPr bwMode="auto">
            <a:xfrm>
              <a:off x="3625" y="2885"/>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4" name="Freeform 26"/>
            <p:cNvSpPr>
              <a:spLocks/>
            </p:cNvSpPr>
            <p:nvPr/>
          </p:nvSpPr>
          <p:spPr bwMode="auto">
            <a:xfrm>
              <a:off x="3504" y="1949"/>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7685" name="Line 27"/>
            <p:cNvSpPr>
              <a:spLocks noChangeShapeType="1"/>
            </p:cNvSpPr>
            <p:nvPr/>
          </p:nvSpPr>
          <p:spPr bwMode="auto">
            <a:xfrm flipV="1">
              <a:off x="3648" y="1878"/>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6" name="Line 28"/>
            <p:cNvSpPr>
              <a:spLocks noChangeShapeType="1"/>
            </p:cNvSpPr>
            <p:nvPr/>
          </p:nvSpPr>
          <p:spPr bwMode="auto">
            <a:xfrm>
              <a:off x="3577" y="1878"/>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7" name="Freeform 29"/>
            <p:cNvSpPr>
              <a:spLocks/>
            </p:cNvSpPr>
            <p:nvPr/>
          </p:nvSpPr>
          <p:spPr bwMode="auto">
            <a:xfrm>
              <a:off x="4029" y="2941"/>
              <a:ext cx="288" cy="144"/>
            </a:xfrm>
            <a:custGeom>
              <a:avLst/>
              <a:gdLst>
                <a:gd name="T0" fmla="*/ 0 w 288"/>
                <a:gd name="T1" fmla="*/ 144 h 144"/>
                <a:gd name="T2" fmla="*/ 0 w 288"/>
                <a:gd name="T3" fmla="*/ 0 h 144"/>
                <a:gd name="T4" fmla="*/ 288 w 288"/>
                <a:gd name="T5" fmla="*/ 144 h 144"/>
                <a:gd name="T6" fmla="*/ 288 w 288"/>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44">
                  <a:moveTo>
                    <a:pt x="0" y="144"/>
                  </a:moveTo>
                  <a:lnTo>
                    <a:pt x="0" y="0"/>
                  </a:lnTo>
                  <a:lnTo>
                    <a:pt x="288" y="144"/>
                  </a:lnTo>
                  <a:lnTo>
                    <a:pt x="288" y="0"/>
                  </a:lnTo>
                </a:path>
              </a:pathLst>
            </a:custGeom>
            <a:noFill/>
            <a:ln w="28575" cmpd="sng">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8" name="Freeform 30"/>
            <p:cNvSpPr>
              <a:spLocks/>
            </p:cNvSpPr>
            <p:nvPr/>
          </p:nvSpPr>
          <p:spPr bwMode="auto">
            <a:xfrm>
              <a:off x="4080" y="1968"/>
              <a:ext cx="288" cy="144"/>
            </a:xfrm>
            <a:custGeom>
              <a:avLst/>
              <a:gdLst>
                <a:gd name="T0" fmla="*/ 0 w 288"/>
                <a:gd name="T1" fmla="*/ 144 h 144"/>
                <a:gd name="T2" fmla="*/ 0 w 288"/>
                <a:gd name="T3" fmla="*/ 0 h 144"/>
                <a:gd name="T4" fmla="*/ 288 w 288"/>
                <a:gd name="T5" fmla="*/ 144 h 144"/>
                <a:gd name="T6" fmla="*/ 288 w 288"/>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44">
                  <a:moveTo>
                    <a:pt x="0" y="144"/>
                  </a:moveTo>
                  <a:lnTo>
                    <a:pt x="0" y="0"/>
                  </a:lnTo>
                  <a:lnTo>
                    <a:pt x="288" y="144"/>
                  </a:lnTo>
                  <a:lnTo>
                    <a:pt x="288" y="0"/>
                  </a:lnTo>
                </a:path>
              </a:pathLst>
            </a:custGeom>
            <a:noFill/>
            <a:ln w="28575" cmpd="sng">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664" name="Freeform 31"/>
          <p:cNvSpPr>
            <a:spLocks/>
          </p:cNvSpPr>
          <p:nvPr/>
        </p:nvSpPr>
        <p:spPr bwMode="auto">
          <a:xfrm>
            <a:off x="2133600" y="6462712"/>
            <a:ext cx="457200" cy="228600"/>
          </a:xfrm>
          <a:custGeom>
            <a:avLst/>
            <a:gdLst>
              <a:gd name="T0" fmla="*/ 0 w 288"/>
              <a:gd name="T1" fmla="*/ 0 h 144"/>
              <a:gd name="T2" fmla="*/ 2147483647 w 288"/>
              <a:gd name="T3" fmla="*/ 2147483647 h 144"/>
              <a:gd name="T4" fmla="*/ 2147483647 w 288"/>
              <a:gd name="T5" fmla="*/ 0 h 144"/>
              <a:gd name="T6" fmla="*/ 0 w 288"/>
              <a:gd name="T7" fmla="*/ 2147483647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7665" name="Line 32"/>
          <p:cNvSpPr>
            <a:spLocks noChangeShapeType="1"/>
          </p:cNvSpPr>
          <p:nvPr/>
        </p:nvSpPr>
        <p:spPr bwMode="auto">
          <a:xfrm flipV="1">
            <a:off x="2362200" y="6350000"/>
            <a:ext cx="1588" cy="2286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6" name="Line 33"/>
          <p:cNvSpPr>
            <a:spLocks noChangeShapeType="1"/>
          </p:cNvSpPr>
          <p:nvPr/>
        </p:nvSpPr>
        <p:spPr bwMode="auto">
          <a:xfrm>
            <a:off x="2249488" y="6350000"/>
            <a:ext cx="228600" cy="1587"/>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7" name="Freeform 34"/>
          <p:cNvSpPr>
            <a:spLocks/>
          </p:cNvSpPr>
          <p:nvPr/>
        </p:nvSpPr>
        <p:spPr bwMode="auto">
          <a:xfrm>
            <a:off x="5334000" y="6462712"/>
            <a:ext cx="457200" cy="228600"/>
          </a:xfrm>
          <a:custGeom>
            <a:avLst/>
            <a:gdLst>
              <a:gd name="T0" fmla="*/ 0 w 288"/>
              <a:gd name="T1" fmla="*/ 2147483647 h 144"/>
              <a:gd name="T2" fmla="*/ 0 w 288"/>
              <a:gd name="T3" fmla="*/ 0 h 144"/>
              <a:gd name="T4" fmla="*/ 2147483647 w 288"/>
              <a:gd name="T5" fmla="*/ 2147483647 h 144"/>
              <a:gd name="T6" fmla="*/ 2147483647 w 288"/>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44">
                <a:moveTo>
                  <a:pt x="0" y="144"/>
                </a:moveTo>
                <a:lnTo>
                  <a:pt x="0" y="0"/>
                </a:lnTo>
                <a:lnTo>
                  <a:pt x="288" y="144"/>
                </a:lnTo>
                <a:lnTo>
                  <a:pt x="288" y="0"/>
                </a:lnTo>
              </a:path>
            </a:pathLst>
          </a:custGeom>
          <a:noFill/>
          <a:ln w="28575" cmpd="sng">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8" name="Text Box 35"/>
          <p:cNvSpPr txBox="1">
            <a:spLocks noChangeArrowheads="1"/>
          </p:cNvSpPr>
          <p:nvPr/>
        </p:nvSpPr>
        <p:spPr bwMode="auto">
          <a:xfrm>
            <a:off x="2667000" y="6386512"/>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b="1"/>
              <a:t>Manual (hand) valve</a:t>
            </a:r>
            <a:endParaRPr lang="en-US" altLang="en-US" sz="2400"/>
          </a:p>
        </p:txBody>
      </p:sp>
      <p:sp>
        <p:nvSpPr>
          <p:cNvPr id="27669" name="Text Box 36"/>
          <p:cNvSpPr txBox="1">
            <a:spLocks noChangeArrowheads="1"/>
          </p:cNvSpPr>
          <p:nvPr/>
        </p:nvSpPr>
        <p:spPr bwMode="auto">
          <a:xfrm>
            <a:off x="5867400" y="6386512"/>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b="1"/>
              <a:t>Check (one-way) valve</a:t>
            </a:r>
            <a:endParaRPr lang="en-US" altLang="en-US" sz="2400"/>
          </a:p>
        </p:txBody>
      </p:sp>
      <p:sp>
        <p:nvSpPr>
          <p:cNvPr id="27670" name="Rectangle 37"/>
          <p:cNvSpPr>
            <a:spLocks noChangeArrowheads="1"/>
          </p:cNvSpPr>
          <p:nvPr/>
        </p:nvSpPr>
        <p:spPr bwMode="auto">
          <a:xfrm>
            <a:off x="1828800" y="6234112"/>
            <a:ext cx="3124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7671" name="Rectangle 38"/>
          <p:cNvSpPr>
            <a:spLocks noChangeArrowheads="1"/>
          </p:cNvSpPr>
          <p:nvPr/>
        </p:nvSpPr>
        <p:spPr bwMode="auto">
          <a:xfrm>
            <a:off x="5181600" y="6234112"/>
            <a:ext cx="3124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7673" name="Text Box 42"/>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7674" name="Rectangle 43"/>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1" name="TextBox 40"/>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42" name="TextBox 41"/>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Equipment isolation and repair</a:t>
            </a:r>
            <a:endParaRPr lang="en-US" sz="3200" b="1" dirty="0">
              <a:latin typeface="Calibri" panose="020F0502020204030204" pitchFamily="34" charset="0"/>
            </a:endParaRPr>
          </a:p>
        </p:txBody>
      </p:sp>
      <p:sp>
        <p:nvSpPr>
          <p:cNvPr id="2" name="Rectangle 1"/>
          <p:cNvSpPr/>
          <p:nvPr/>
        </p:nvSpPr>
        <p:spPr>
          <a:xfrm>
            <a:off x="3810000" y="1718286"/>
            <a:ext cx="2375202" cy="461665"/>
          </a:xfrm>
          <a:prstGeom prst="rect">
            <a:avLst/>
          </a:prstGeom>
          <a:solidFill>
            <a:schemeClr val="bg1">
              <a:lumMod val="95000"/>
            </a:schemeClr>
          </a:solidFill>
          <a:ln>
            <a:solidFill>
              <a:schemeClr val="tx1"/>
            </a:solidFill>
          </a:ln>
        </p:spPr>
        <p:txBody>
          <a:bodyPr wrap="none">
            <a:spAutoFit/>
          </a:bodyPr>
          <a:lstStyle/>
          <a:p>
            <a:r>
              <a:rPr lang="en-US" altLang="en-US" b="1" dirty="0"/>
              <a:t>Class Exercise 5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Freeform 6"/>
          <p:cNvSpPr>
            <a:spLocks/>
          </p:cNvSpPr>
          <p:nvPr/>
        </p:nvSpPr>
        <p:spPr bwMode="auto">
          <a:xfrm>
            <a:off x="4279900" y="3224894"/>
            <a:ext cx="457200" cy="228600"/>
          </a:xfrm>
          <a:custGeom>
            <a:avLst/>
            <a:gdLst>
              <a:gd name="T0" fmla="*/ 0 w 576"/>
              <a:gd name="T1" fmla="*/ 0 h 288"/>
              <a:gd name="T2" fmla="*/ 2147483647 w 576"/>
              <a:gd name="T3" fmla="*/ 2147483647 h 288"/>
              <a:gd name="T4" fmla="*/ 2147483647 w 576"/>
              <a:gd name="T5" fmla="*/ 0 h 288"/>
              <a:gd name="T6" fmla="*/ 0 w 576"/>
              <a:gd name="T7" fmla="*/ 2147483647 h 288"/>
              <a:gd name="T8" fmla="*/ 0 w 57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288">
                <a:moveTo>
                  <a:pt x="0" y="0"/>
                </a:moveTo>
                <a:lnTo>
                  <a:pt x="576" y="288"/>
                </a:lnTo>
                <a:lnTo>
                  <a:pt x="576" y="0"/>
                </a:lnTo>
                <a:lnTo>
                  <a:pt x="0" y="288"/>
                </a:lnTo>
                <a:lnTo>
                  <a:pt x="0" y="0"/>
                </a:lnTo>
                <a:close/>
              </a:path>
            </a:pathLst>
          </a:custGeom>
          <a:solidFill>
            <a:srgbClr val="FFFFFF"/>
          </a:solidFill>
          <a:ln w="19050" cmpd="sng">
            <a:solidFill>
              <a:srgbClr val="000000"/>
            </a:solidFill>
            <a:prstDash val="solid"/>
            <a:round/>
            <a:headEnd/>
            <a:tailEnd/>
          </a:ln>
        </p:spPr>
        <p:txBody>
          <a:bodyPr/>
          <a:lstStyle/>
          <a:p>
            <a:endParaRPr lang="en-US"/>
          </a:p>
        </p:txBody>
      </p:sp>
      <p:sp>
        <p:nvSpPr>
          <p:cNvPr id="28677" name="Freeform 7"/>
          <p:cNvSpPr>
            <a:spLocks/>
          </p:cNvSpPr>
          <p:nvPr/>
        </p:nvSpPr>
        <p:spPr bwMode="auto">
          <a:xfrm>
            <a:off x="4416425" y="3097894"/>
            <a:ext cx="184150" cy="39687"/>
          </a:xfrm>
          <a:custGeom>
            <a:avLst/>
            <a:gdLst>
              <a:gd name="T0" fmla="*/ 0 w 230"/>
              <a:gd name="T1" fmla="*/ 2147483647 h 50"/>
              <a:gd name="T2" fmla="*/ 2147483647 w 230"/>
              <a:gd name="T3" fmla="*/ 2147483647 h 50"/>
              <a:gd name="T4" fmla="*/ 2147483647 w 230"/>
              <a:gd name="T5" fmla="*/ 2147483647 h 50"/>
              <a:gd name="T6" fmla="*/ 2147483647 w 230"/>
              <a:gd name="T7" fmla="*/ 2147483647 h 50"/>
              <a:gd name="T8" fmla="*/ 2147483647 w 230"/>
              <a:gd name="T9" fmla="*/ 2147483647 h 50"/>
              <a:gd name="T10" fmla="*/ 2147483647 w 230"/>
              <a:gd name="T11" fmla="*/ 0 h 50"/>
              <a:gd name="T12" fmla="*/ 2147483647 w 230"/>
              <a:gd name="T13" fmla="*/ 0 h 50"/>
              <a:gd name="T14" fmla="*/ 2147483647 w 230"/>
              <a:gd name="T15" fmla="*/ 2147483647 h 50"/>
              <a:gd name="T16" fmla="*/ 2147483647 w 230"/>
              <a:gd name="T17" fmla="*/ 2147483647 h 50"/>
              <a:gd name="T18" fmla="*/ 2147483647 w 230"/>
              <a:gd name="T19" fmla="*/ 2147483647 h 50"/>
              <a:gd name="T20" fmla="*/ 2147483647 w 230"/>
              <a:gd name="T21" fmla="*/ 2147483647 h 50"/>
              <a:gd name="T22" fmla="*/ 2147483647 w 230"/>
              <a:gd name="T23" fmla="*/ 2147483647 h 50"/>
              <a:gd name="T24" fmla="*/ 0 w 230"/>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 h="50">
                <a:moveTo>
                  <a:pt x="0" y="50"/>
                </a:moveTo>
                <a:lnTo>
                  <a:pt x="11" y="34"/>
                </a:lnTo>
                <a:lnTo>
                  <a:pt x="27" y="21"/>
                </a:lnTo>
                <a:lnTo>
                  <a:pt x="50" y="11"/>
                </a:lnTo>
                <a:lnTo>
                  <a:pt x="75" y="4"/>
                </a:lnTo>
                <a:lnTo>
                  <a:pt x="102" y="0"/>
                </a:lnTo>
                <a:lnTo>
                  <a:pt x="128" y="0"/>
                </a:lnTo>
                <a:lnTo>
                  <a:pt x="157" y="4"/>
                </a:lnTo>
                <a:lnTo>
                  <a:pt x="182" y="11"/>
                </a:lnTo>
                <a:lnTo>
                  <a:pt x="203" y="21"/>
                </a:lnTo>
                <a:lnTo>
                  <a:pt x="219" y="34"/>
                </a:lnTo>
                <a:lnTo>
                  <a:pt x="230" y="50"/>
                </a:lnTo>
                <a:lnTo>
                  <a:pt x="0" y="50"/>
                </a:lnTo>
                <a:close/>
              </a:path>
            </a:pathLst>
          </a:custGeom>
          <a:solidFill>
            <a:srgbClr val="FFFFFF"/>
          </a:solidFill>
          <a:ln w="19050" cmpd="sng">
            <a:solidFill>
              <a:srgbClr val="000000"/>
            </a:solidFill>
            <a:prstDash val="solid"/>
            <a:round/>
            <a:headEnd/>
            <a:tailEnd/>
          </a:ln>
        </p:spPr>
        <p:txBody>
          <a:bodyPr/>
          <a:lstStyle/>
          <a:p>
            <a:endParaRPr lang="en-US"/>
          </a:p>
        </p:txBody>
      </p:sp>
      <p:sp>
        <p:nvSpPr>
          <p:cNvPr id="28678" name="Line 8"/>
          <p:cNvSpPr>
            <a:spLocks noChangeShapeType="1"/>
          </p:cNvSpPr>
          <p:nvPr/>
        </p:nvSpPr>
        <p:spPr bwMode="auto">
          <a:xfrm flipV="1">
            <a:off x="4508500" y="3137581"/>
            <a:ext cx="1588" cy="2016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Line 9"/>
          <p:cNvSpPr>
            <a:spLocks noChangeShapeType="1"/>
          </p:cNvSpPr>
          <p:nvPr/>
        </p:nvSpPr>
        <p:spPr bwMode="auto">
          <a:xfrm>
            <a:off x="2286000" y="3347131"/>
            <a:ext cx="1954213"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Line 10"/>
          <p:cNvSpPr>
            <a:spLocks noChangeShapeType="1"/>
          </p:cNvSpPr>
          <p:nvPr/>
        </p:nvSpPr>
        <p:spPr bwMode="auto">
          <a:xfrm>
            <a:off x="4724400" y="3347131"/>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Text Box 11"/>
          <p:cNvSpPr txBox="1">
            <a:spLocks noChangeArrowheads="1"/>
          </p:cNvSpPr>
          <p:nvPr/>
        </p:nvSpPr>
        <p:spPr bwMode="auto">
          <a:xfrm>
            <a:off x="1752600" y="2330794"/>
            <a:ext cx="6934200" cy="461665"/>
          </a:xfrm>
          <a:prstGeom prst="rect">
            <a:avLst/>
          </a:prstGeom>
          <a:solidFill>
            <a:schemeClr val="bg1">
              <a:lumMod val="95000"/>
            </a:schemeClr>
          </a:solidFill>
          <a:ln>
            <a:solidFill>
              <a:schemeClr val="tx1"/>
            </a:solidFill>
          </a:ln>
          <a:effectLs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smtClean="0"/>
              <a:t>The </a:t>
            </a:r>
            <a:r>
              <a:rPr lang="en-US" altLang="en-US" sz="2400" b="1" dirty="0"/>
              <a:t>valve is leaking, we need to replace </a:t>
            </a:r>
            <a:r>
              <a:rPr lang="en-US" altLang="en-US" sz="2400" b="1" dirty="0" smtClean="0"/>
              <a:t>it.</a:t>
            </a:r>
            <a:endParaRPr lang="en-US" altLang="en-US" sz="2400" b="1" dirty="0"/>
          </a:p>
        </p:txBody>
      </p:sp>
      <p:sp>
        <p:nvSpPr>
          <p:cNvPr id="28682" name="Rectangle 16"/>
          <p:cNvSpPr>
            <a:spLocks noChangeArrowheads="1"/>
          </p:cNvSpPr>
          <p:nvPr/>
        </p:nvSpPr>
        <p:spPr bwMode="auto">
          <a:xfrm>
            <a:off x="1828800" y="6242731"/>
            <a:ext cx="3124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grpSp>
        <p:nvGrpSpPr>
          <p:cNvPr id="28683" name="Group 28"/>
          <p:cNvGrpSpPr>
            <a:grpSpLocks/>
          </p:cNvGrpSpPr>
          <p:nvPr/>
        </p:nvGrpSpPr>
        <p:grpSpPr bwMode="auto">
          <a:xfrm>
            <a:off x="2133600" y="6318931"/>
            <a:ext cx="457200" cy="341313"/>
            <a:chOff x="1344" y="3913"/>
            <a:chExt cx="288" cy="215"/>
          </a:xfrm>
        </p:grpSpPr>
        <p:sp>
          <p:nvSpPr>
            <p:cNvPr id="28710" name="Freeform 29"/>
            <p:cNvSpPr>
              <a:spLocks/>
            </p:cNvSpPr>
            <p:nvPr/>
          </p:nvSpPr>
          <p:spPr bwMode="auto">
            <a:xfrm>
              <a:off x="1344" y="3984"/>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8711" name="Line 30"/>
            <p:cNvSpPr>
              <a:spLocks noChangeShapeType="1"/>
            </p:cNvSpPr>
            <p:nvPr/>
          </p:nvSpPr>
          <p:spPr bwMode="auto">
            <a:xfrm flipV="1">
              <a:off x="1488" y="3913"/>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2" name="Line 31"/>
            <p:cNvSpPr>
              <a:spLocks noChangeShapeType="1"/>
            </p:cNvSpPr>
            <p:nvPr/>
          </p:nvSpPr>
          <p:spPr bwMode="auto">
            <a:xfrm>
              <a:off x="1417" y="3913"/>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84" name="Text Box 32"/>
          <p:cNvSpPr txBox="1">
            <a:spLocks noChangeArrowheads="1"/>
          </p:cNvSpPr>
          <p:nvPr/>
        </p:nvSpPr>
        <p:spPr bwMode="auto">
          <a:xfrm>
            <a:off x="2667000" y="6395131"/>
            <a:ext cx="220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b="1"/>
              <a:t>Manual (hand) valve</a:t>
            </a:r>
            <a:endParaRPr lang="en-US" altLang="en-US" sz="2400"/>
          </a:p>
        </p:txBody>
      </p:sp>
      <p:grpSp>
        <p:nvGrpSpPr>
          <p:cNvPr id="31788" name="Group 44"/>
          <p:cNvGrpSpPr>
            <a:grpSpLocks/>
          </p:cNvGrpSpPr>
          <p:nvPr/>
        </p:nvGrpSpPr>
        <p:grpSpPr bwMode="auto">
          <a:xfrm>
            <a:off x="1828800" y="3118531"/>
            <a:ext cx="6553200" cy="2508250"/>
            <a:chOff x="1152" y="1872"/>
            <a:chExt cx="4128" cy="1580"/>
          </a:xfrm>
        </p:grpSpPr>
        <p:grpSp>
          <p:nvGrpSpPr>
            <p:cNvPr id="28692" name="Group 24"/>
            <p:cNvGrpSpPr>
              <a:grpSpLocks/>
            </p:cNvGrpSpPr>
            <p:nvPr/>
          </p:nvGrpSpPr>
          <p:grpSpPr bwMode="auto">
            <a:xfrm>
              <a:off x="2640" y="2448"/>
              <a:ext cx="288" cy="215"/>
              <a:chOff x="1344" y="3913"/>
              <a:chExt cx="288" cy="215"/>
            </a:xfrm>
          </p:grpSpPr>
          <p:sp>
            <p:nvSpPr>
              <p:cNvPr id="28707" name="Freeform 25"/>
              <p:cNvSpPr>
                <a:spLocks/>
              </p:cNvSpPr>
              <p:nvPr/>
            </p:nvSpPr>
            <p:spPr bwMode="auto">
              <a:xfrm>
                <a:off x="1344" y="3984"/>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8708" name="Line 26"/>
              <p:cNvSpPr>
                <a:spLocks noChangeShapeType="1"/>
              </p:cNvSpPr>
              <p:nvPr/>
            </p:nvSpPr>
            <p:spPr bwMode="auto">
              <a:xfrm flipV="1">
                <a:off x="1488" y="3913"/>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9" name="Line 27"/>
              <p:cNvSpPr>
                <a:spLocks noChangeShapeType="1"/>
              </p:cNvSpPr>
              <p:nvPr/>
            </p:nvSpPr>
            <p:spPr bwMode="auto">
              <a:xfrm>
                <a:off x="1417" y="3913"/>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693" name="Group 43"/>
            <p:cNvGrpSpPr>
              <a:grpSpLocks/>
            </p:cNvGrpSpPr>
            <p:nvPr/>
          </p:nvGrpSpPr>
          <p:grpSpPr bwMode="auto">
            <a:xfrm>
              <a:off x="1152" y="1872"/>
              <a:ext cx="4128" cy="1580"/>
              <a:chOff x="1152" y="1872"/>
              <a:chExt cx="4128" cy="1580"/>
            </a:xfrm>
          </p:grpSpPr>
          <p:grpSp>
            <p:nvGrpSpPr>
              <p:cNvPr id="28694" name="Group 12"/>
              <p:cNvGrpSpPr>
                <a:grpSpLocks/>
              </p:cNvGrpSpPr>
              <p:nvPr/>
            </p:nvGrpSpPr>
            <p:grpSpPr bwMode="auto">
              <a:xfrm>
                <a:off x="1978" y="1891"/>
                <a:ext cx="288" cy="215"/>
                <a:chOff x="1344" y="3913"/>
                <a:chExt cx="288" cy="215"/>
              </a:xfrm>
            </p:grpSpPr>
            <p:sp>
              <p:nvSpPr>
                <p:cNvPr id="28704" name="Freeform 13"/>
                <p:cNvSpPr>
                  <a:spLocks/>
                </p:cNvSpPr>
                <p:nvPr/>
              </p:nvSpPr>
              <p:spPr bwMode="auto">
                <a:xfrm>
                  <a:off x="1344" y="3984"/>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8705" name="Line 14"/>
                <p:cNvSpPr>
                  <a:spLocks noChangeShapeType="1"/>
                </p:cNvSpPr>
                <p:nvPr/>
              </p:nvSpPr>
              <p:spPr bwMode="auto">
                <a:xfrm flipV="1">
                  <a:off x="1488" y="3913"/>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6" name="Line 15"/>
                <p:cNvSpPr>
                  <a:spLocks noChangeShapeType="1"/>
                </p:cNvSpPr>
                <p:nvPr/>
              </p:nvSpPr>
              <p:spPr bwMode="auto">
                <a:xfrm>
                  <a:off x="1417" y="3913"/>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695" name="Group 17"/>
              <p:cNvGrpSpPr>
                <a:grpSpLocks/>
              </p:cNvGrpSpPr>
              <p:nvPr/>
            </p:nvGrpSpPr>
            <p:grpSpPr bwMode="auto">
              <a:xfrm>
                <a:off x="3360" y="1872"/>
                <a:ext cx="288" cy="215"/>
                <a:chOff x="1344" y="3913"/>
                <a:chExt cx="288" cy="215"/>
              </a:xfrm>
            </p:grpSpPr>
            <p:sp>
              <p:nvSpPr>
                <p:cNvPr id="28701" name="Freeform 18"/>
                <p:cNvSpPr>
                  <a:spLocks/>
                </p:cNvSpPr>
                <p:nvPr/>
              </p:nvSpPr>
              <p:spPr bwMode="auto">
                <a:xfrm>
                  <a:off x="1344" y="3984"/>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8702" name="Line 19"/>
                <p:cNvSpPr>
                  <a:spLocks noChangeShapeType="1"/>
                </p:cNvSpPr>
                <p:nvPr/>
              </p:nvSpPr>
              <p:spPr bwMode="auto">
                <a:xfrm flipV="1">
                  <a:off x="1488" y="3913"/>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3" name="Line 20"/>
                <p:cNvSpPr>
                  <a:spLocks noChangeShapeType="1"/>
                </p:cNvSpPr>
                <p:nvPr/>
              </p:nvSpPr>
              <p:spPr bwMode="auto">
                <a:xfrm>
                  <a:off x="1417" y="3913"/>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96" name="Line 21"/>
              <p:cNvSpPr>
                <a:spLocks noChangeShapeType="1"/>
              </p:cNvSpPr>
              <p:nvPr/>
            </p:nvSpPr>
            <p:spPr bwMode="auto">
              <a:xfrm>
                <a:off x="1776" y="2016"/>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7" name="Line 22"/>
              <p:cNvSpPr>
                <a:spLocks noChangeShapeType="1"/>
              </p:cNvSpPr>
              <p:nvPr/>
            </p:nvSpPr>
            <p:spPr bwMode="auto">
              <a:xfrm>
                <a:off x="1776" y="2592"/>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8" name="Line 23"/>
              <p:cNvSpPr>
                <a:spLocks noChangeShapeType="1"/>
              </p:cNvSpPr>
              <p:nvPr/>
            </p:nvSpPr>
            <p:spPr bwMode="auto">
              <a:xfrm flipV="1">
                <a:off x="3888" y="2016"/>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9" name="Text Box 33"/>
              <p:cNvSpPr txBox="1">
                <a:spLocks noChangeArrowheads="1"/>
              </p:cNvSpPr>
              <p:nvPr/>
            </p:nvSpPr>
            <p:spPr bwMode="auto">
              <a:xfrm>
                <a:off x="1152" y="2928"/>
                <a:ext cx="4128"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A person will have to adjust the by-pass valve manually until the control valve has been repaired.</a:t>
                </a:r>
              </a:p>
            </p:txBody>
          </p:sp>
          <p:sp>
            <p:nvSpPr>
              <p:cNvPr id="28700" name="Line 34"/>
              <p:cNvSpPr>
                <a:spLocks noChangeShapeType="1"/>
              </p:cNvSpPr>
              <p:nvPr/>
            </p:nvSpPr>
            <p:spPr bwMode="auto">
              <a:xfrm flipV="1">
                <a:off x="2448" y="2688"/>
                <a:ext cx="28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686" name="Freeform 35"/>
          <p:cNvSpPr>
            <a:spLocks/>
          </p:cNvSpPr>
          <p:nvPr/>
        </p:nvSpPr>
        <p:spPr bwMode="auto">
          <a:xfrm>
            <a:off x="5334000" y="6471331"/>
            <a:ext cx="457200" cy="228600"/>
          </a:xfrm>
          <a:custGeom>
            <a:avLst/>
            <a:gdLst>
              <a:gd name="T0" fmla="*/ 0 w 288"/>
              <a:gd name="T1" fmla="*/ 2147483647 h 144"/>
              <a:gd name="T2" fmla="*/ 0 w 288"/>
              <a:gd name="T3" fmla="*/ 0 h 144"/>
              <a:gd name="T4" fmla="*/ 2147483647 w 288"/>
              <a:gd name="T5" fmla="*/ 2147483647 h 144"/>
              <a:gd name="T6" fmla="*/ 2147483647 w 288"/>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44">
                <a:moveTo>
                  <a:pt x="0" y="144"/>
                </a:moveTo>
                <a:lnTo>
                  <a:pt x="0" y="0"/>
                </a:lnTo>
                <a:lnTo>
                  <a:pt x="288" y="144"/>
                </a:lnTo>
                <a:lnTo>
                  <a:pt x="288" y="0"/>
                </a:lnTo>
              </a:path>
            </a:pathLst>
          </a:custGeom>
          <a:noFill/>
          <a:ln w="28575" cmpd="sng">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7" name="Text Box 36"/>
          <p:cNvSpPr txBox="1">
            <a:spLocks noChangeArrowheads="1"/>
          </p:cNvSpPr>
          <p:nvPr/>
        </p:nvSpPr>
        <p:spPr bwMode="auto">
          <a:xfrm>
            <a:off x="5867400" y="6395131"/>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b="1"/>
              <a:t>Check (one-way) valve</a:t>
            </a:r>
            <a:endParaRPr lang="en-US" altLang="en-US" sz="2400"/>
          </a:p>
        </p:txBody>
      </p:sp>
      <p:sp>
        <p:nvSpPr>
          <p:cNvPr id="28688" name="Rectangle 37"/>
          <p:cNvSpPr>
            <a:spLocks noChangeArrowheads="1"/>
          </p:cNvSpPr>
          <p:nvPr/>
        </p:nvSpPr>
        <p:spPr bwMode="auto">
          <a:xfrm>
            <a:off x="5181600" y="6242731"/>
            <a:ext cx="3124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8690" name="Text Box 4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8691" name="Rectangle 42"/>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1" name="TextBox 40"/>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42" name="TextBox 41"/>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Equipment isolation and repair</a:t>
            </a:r>
            <a:endParaRPr lang="en-US" sz="3200" b="1" dirty="0">
              <a:latin typeface="Calibri" panose="020F0502020204030204" pitchFamily="34" charset="0"/>
            </a:endParaRPr>
          </a:p>
        </p:txBody>
      </p:sp>
      <p:sp>
        <p:nvSpPr>
          <p:cNvPr id="2" name="Rectangle 1"/>
          <p:cNvSpPr/>
          <p:nvPr/>
        </p:nvSpPr>
        <p:spPr>
          <a:xfrm>
            <a:off x="3546627" y="1727775"/>
            <a:ext cx="2375202" cy="461665"/>
          </a:xfrm>
          <a:prstGeom prst="rect">
            <a:avLst/>
          </a:prstGeom>
          <a:solidFill>
            <a:schemeClr val="bg1">
              <a:lumMod val="95000"/>
            </a:schemeClr>
          </a:solidFill>
          <a:ln>
            <a:solidFill>
              <a:schemeClr val="tx1"/>
            </a:solidFill>
          </a:ln>
        </p:spPr>
        <p:txBody>
          <a:bodyPr wrap="none">
            <a:spAutoFit/>
          </a:bodyPr>
          <a:lstStyle/>
          <a:p>
            <a:r>
              <a:rPr lang="en-US" altLang="en-US" b="1" dirty="0"/>
              <a:t>Class Exercise </a:t>
            </a:r>
            <a:r>
              <a:rPr lang="en-US" altLang="en-US" b="1" dirty="0" smtClean="0"/>
              <a:t>6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88"/>
                                        </p:tgtEl>
                                        <p:attrNameLst>
                                          <p:attrName>style.visibility</p:attrName>
                                        </p:attrNameLst>
                                      </p:cBhvr>
                                      <p:to>
                                        <p:strVal val="visible"/>
                                      </p:to>
                                    </p:set>
                                    <p:animEffect transition="in" filter="blinds(horizontal)">
                                      <p:cBhvr>
                                        <p:cTn id="7" dur="500"/>
                                        <p:tgtEl>
                                          <p:spTgt spid="31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6"/>
          <p:cNvSpPr txBox="1">
            <a:spLocks noChangeArrowheads="1"/>
          </p:cNvSpPr>
          <p:nvPr/>
        </p:nvSpPr>
        <p:spPr bwMode="auto">
          <a:xfrm>
            <a:off x="1687286" y="2243138"/>
            <a:ext cx="6934200" cy="707886"/>
          </a:xfrm>
          <a:prstGeom prst="rect">
            <a:avLst/>
          </a:prstGeom>
          <a:solidFill>
            <a:schemeClr val="bg1">
              <a:lumMod val="95000"/>
            </a:schemeClr>
          </a:solidFill>
          <a:ln w="9525">
            <a:solidFill>
              <a:schemeClr val="tx1"/>
            </a:solidFill>
            <a:miter lim="800000"/>
            <a:headEnd/>
            <a:tailEnd/>
          </a:ln>
          <a:effectLs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dirty="0" smtClean="0"/>
              <a:t>The </a:t>
            </a:r>
            <a:r>
              <a:rPr lang="en-US" altLang="en-US" sz="2000" b="1" dirty="0"/>
              <a:t>heat exchanger is fouled, we need to take it out of service for mechanical cleaning</a:t>
            </a:r>
          </a:p>
        </p:txBody>
      </p:sp>
      <p:sp>
        <p:nvSpPr>
          <p:cNvPr id="29709" name="Text Box 15"/>
          <p:cNvSpPr txBox="1">
            <a:spLocks noChangeArrowheads="1"/>
          </p:cNvSpPr>
          <p:nvPr/>
        </p:nvSpPr>
        <p:spPr bwMode="auto">
          <a:xfrm>
            <a:off x="2305164" y="4083897"/>
            <a:ext cx="715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a:t>CW</a:t>
            </a:r>
            <a:endParaRPr lang="en-US" altLang="en-US" sz="2000"/>
          </a:p>
        </p:txBody>
      </p:sp>
      <p:sp>
        <p:nvSpPr>
          <p:cNvPr id="29712" name="Rectangle 18"/>
          <p:cNvSpPr>
            <a:spLocks noChangeArrowheads="1"/>
          </p:cNvSpPr>
          <p:nvPr/>
        </p:nvSpPr>
        <p:spPr bwMode="auto">
          <a:xfrm>
            <a:off x="1828800" y="6196806"/>
            <a:ext cx="3124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grpSp>
        <p:nvGrpSpPr>
          <p:cNvPr id="29713" name="Group 19"/>
          <p:cNvGrpSpPr>
            <a:grpSpLocks/>
          </p:cNvGrpSpPr>
          <p:nvPr/>
        </p:nvGrpSpPr>
        <p:grpSpPr bwMode="auto">
          <a:xfrm>
            <a:off x="2133600" y="6273006"/>
            <a:ext cx="457200" cy="341313"/>
            <a:chOff x="1344" y="3913"/>
            <a:chExt cx="288" cy="215"/>
          </a:xfrm>
        </p:grpSpPr>
        <p:sp>
          <p:nvSpPr>
            <p:cNvPr id="29745" name="Freeform 20"/>
            <p:cNvSpPr>
              <a:spLocks/>
            </p:cNvSpPr>
            <p:nvPr/>
          </p:nvSpPr>
          <p:spPr bwMode="auto">
            <a:xfrm>
              <a:off x="1344" y="3984"/>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9746" name="Line 21"/>
            <p:cNvSpPr>
              <a:spLocks noChangeShapeType="1"/>
            </p:cNvSpPr>
            <p:nvPr/>
          </p:nvSpPr>
          <p:spPr bwMode="auto">
            <a:xfrm flipV="1">
              <a:off x="1488" y="3913"/>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7" name="Line 22"/>
            <p:cNvSpPr>
              <a:spLocks noChangeShapeType="1"/>
            </p:cNvSpPr>
            <p:nvPr/>
          </p:nvSpPr>
          <p:spPr bwMode="auto">
            <a:xfrm>
              <a:off x="1417" y="3913"/>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4" name="Text Box 23"/>
          <p:cNvSpPr txBox="1">
            <a:spLocks noChangeArrowheads="1"/>
          </p:cNvSpPr>
          <p:nvPr/>
        </p:nvSpPr>
        <p:spPr bwMode="auto">
          <a:xfrm>
            <a:off x="2667000" y="6349206"/>
            <a:ext cx="220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b="1"/>
              <a:t>Manual (hand) valve</a:t>
            </a:r>
            <a:endParaRPr lang="en-US" altLang="en-US" sz="2400"/>
          </a:p>
        </p:txBody>
      </p:sp>
      <p:sp>
        <p:nvSpPr>
          <p:cNvPr id="29701" name="Freeform 7"/>
          <p:cNvSpPr>
            <a:spLocks/>
          </p:cNvSpPr>
          <p:nvPr/>
        </p:nvSpPr>
        <p:spPr bwMode="auto">
          <a:xfrm>
            <a:off x="3902369" y="3967880"/>
            <a:ext cx="1913293" cy="848664"/>
          </a:xfrm>
          <a:custGeom>
            <a:avLst/>
            <a:gdLst>
              <a:gd name="T0" fmla="*/ 2147483647 w 1726"/>
              <a:gd name="T1" fmla="*/ 2147483647 h 575"/>
              <a:gd name="T2" fmla="*/ 2147483647 w 1726"/>
              <a:gd name="T3" fmla="*/ 2147483647 h 575"/>
              <a:gd name="T4" fmla="*/ 2147483647 w 1726"/>
              <a:gd name="T5" fmla="*/ 2147483647 h 575"/>
              <a:gd name="T6" fmla="*/ 2147483647 w 1726"/>
              <a:gd name="T7" fmla="*/ 2147483647 h 575"/>
              <a:gd name="T8" fmla="*/ 2147483647 w 1726"/>
              <a:gd name="T9" fmla="*/ 2147483647 h 575"/>
              <a:gd name="T10" fmla="*/ 2147483647 w 1726"/>
              <a:gd name="T11" fmla="*/ 2147483647 h 575"/>
              <a:gd name="T12" fmla="*/ 2147483647 w 1726"/>
              <a:gd name="T13" fmla="*/ 2147483647 h 575"/>
              <a:gd name="T14" fmla="*/ 2147483647 w 1726"/>
              <a:gd name="T15" fmla="*/ 2147483647 h 575"/>
              <a:gd name="T16" fmla="*/ 2147483647 w 1726"/>
              <a:gd name="T17" fmla="*/ 2147483647 h 575"/>
              <a:gd name="T18" fmla="*/ 2147483647 w 1726"/>
              <a:gd name="T19" fmla="*/ 2147483647 h 575"/>
              <a:gd name="T20" fmla="*/ 2147483647 w 1726"/>
              <a:gd name="T21" fmla="*/ 2147483647 h 575"/>
              <a:gd name="T22" fmla="*/ 2147483647 w 1726"/>
              <a:gd name="T23" fmla="*/ 2147483647 h 575"/>
              <a:gd name="T24" fmla="*/ 2147483647 w 1726"/>
              <a:gd name="T25" fmla="*/ 2147483647 h 575"/>
              <a:gd name="T26" fmla="*/ 2147483647 w 1726"/>
              <a:gd name="T27" fmla="*/ 0 h 575"/>
              <a:gd name="T28" fmla="*/ 2147483647 w 1726"/>
              <a:gd name="T29" fmla="*/ 0 h 575"/>
              <a:gd name="T30" fmla="*/ 2147483647 w 1726"/>
              <a:gd name="T31" fmla="*/ 2147483647 h 575"/>
              <a:gd name="T32" fmla="*/ 2147483647 w 1726"/>
              <a:gd name="T33" fmla="*/ 2147483647 h 575"/>
              <a:gd name="T34" fmla="*/ 2147483647 w 1726"/>
              <a:gd name="T35" fmla="*/ 2147483647 h 575"/>
              <a:gd name="T36" fmla="*/ 2147483647 w 1726"/>
              <a:gd name="T37" fmla="*/ 2147483647 h 575"/>
              <a:gd name="T38" fmla="*/ 2147483647 w 1726"/>
              <a:gd name="T39" fmla="*/ 2147483647 h 575"/>
              <a:gd name="T40" fmla="*/ 0 w 1726"/>
              <a:gd name="T41" fmla="*/ 2147483647 h 575"/>
              <a:gd name="T42" fmla="*/ 2147483647 w 1726"/>
              <a:gd name="T43" fmla="*/ 2147483647 h 575"/>
              <a:gd name="T44" fmla="*/ 2147483647 w 1726"/>
              <a:gd name="T45" fmla="*/ 2147483647 h 575"/>
              <a:gd name="T46" fmla="*/ 2147483647 w 1726"/>
              <a:gd name="T47" fmla="*/ 2147483647 h 575"/>
              <a:gd name="T48" fmla="*/ 2147483647 w 1726"/>
              <a:gd name="T49" fmla="*/ 2147483647 h 575"/>
              <a:gd name="T50" fmla="*/ 2147483647 w 1726"/>
              <a:gd name="T51" fmla="*/ 2147483647 h 575"/>
              <a:gd name="T52" fmla="*/ 2147483647 w 1726"/>
              <a:gd name="T53" fmla="*/ 2147483647 h 5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26" h="575">
                <a:moveTo>
                  <a:pt x="115" y="575"/>
                </a:moveTo>
                <a:lnTo>
                  <a:pt x="1611" y="575"/>
                </a:lnTo>
                <a:lnTo>
                  <a:pt x="1646" y="532"/>
                </a:lnTo>
                <a:lnTo>
                  <a:pt x="1674" y="486"/>
                </a:lnTo>
                <a:lnTo>
                  <a:pt x="1697" y="438"/>
                </a:lnTo>
                <a:lnTo>
                  <a:pt x="1715" y="389"/>
                </a:lnTo>
                <a:lnTo>
                  <a:pt x="1724" y="339"/>
                </a:lnTo>
                <a:lnTo>
                  <a:pt x="1726" y="287"/>
                </a:lnTo>
                <a:lnTo>
                  <a:pt x="1724" y="237"/>
                </a:lnTo>
                <a:lnTo>
                  <a:pt x="1715" y="185"/>
                </a:lnTo>
                <a:lnTo>
                  <a:pt x="1697" y="138"/>
                </a:lnTo>
                <a:lnTo>
                  <a:pt x="1674" y="90"/>
                </a:lnTo>
                <a:lnTo>
                  <a:pt x="1646" y="44"/>
                </a:lnTo>
                <a:lnTo>
                  <a:pt x="1611" y="0"/>
                </a:lnTo>
                <a:lnTo>
                  <a:pt x="115" y="0"/>
                </a:lnTo>
                <a:lnTo>
                  <a:pt x="80" y="44"/>
                </a:lnTo>
                <a:lnTo>
                  <a:pt x="54" y="90"/>
                </a:lnTo>
                <a:lnTo>
                  <a:pt x="31" y="138"/>
                </a:lnTo>
                <a:lnTo>
                  <a:pt x="13" y="185"/>
                </a:lnTo>
                <a:lnTo>
                  <a:pt x="4" y="237"/>
                </a:lnTo>
                <a:lnTo>
                  <a:pt x="0" y="287"/>
                </a:lnTo>
                <a:lnTo>
                  <a:pt x="4" y="339"/>
                </a:lnTo>
                <a:lnTo>
                  <a:pt x="13" y="389"/>
                </a:lnTo>
                <a:lnTo>
                  <a:pt x="31" y="438"/>
                </a:lnTo>
                <a:lnTo>
                  <a:pt x="54" y="486"/>
                </a:lnTo>
                <a:lnTo>
                  <a:pt x="80" y="532"/>
                </a:lnTo>
                <a:lnTo>
                  <a:pt x="115" y="575"/>
                </a:lnTo>
                <a:close/>
              </a:path>
            </a:pathLst>
          </a:custGeom>
          <a:solidFill>
            <a:srgbClr val="FFFFFF"/>
          </a:solidFill>
          <a:ln w="19050" cmpd="sng">
            <a:solidFill>
              <a:srgbClr val="000000"/>
            </a:solidFill>
            <a:prstDash val="solid"/>
            <a:round/>
            <a:headEnd/>
            <a:tailEnd/>
          </a:ln>
        </p:spPr>
        <p:txBody>
          <a:bodyPr/>
          <a:lstStyle/>
          <a:p>
            <a:endParaRPr lang="en-US"/>
          </a:p>
        </p:txBody>
      </p:sp>
      <p:sp>
        <p:nvSpPr>
          <p:cNvPr id="29702" name="Line 8"/>
          <p:cNvSpPr>
            <a:spLocks noChangeShapeType="1"/>
          </p:cNvSpPr>
          <p:nvPr/>
        </p:nvSpPr>
        <p:spPr bwMode="auto">
          <a:xfrm>
            <a:off x="4220872" y="3967880"/>
            <a:ext cx="2275" cy="84866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Line 9"/>
          <p:cNvSpPr>
            <a:spLocks noChangeShapeType="1"/>
          </p:cNvSpPr>
          <p:nvPr/>
        </p:nvSpPr>
        <p:spPr bwMode="auto">
          <a:xfrm>
            <a:off x="5497160" y="3967880"/>
            <a:ext cx="2275" cy="84866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10"/>
          <p:cNvSpPr>
            <a:spLocks noChangeShapeType="1"/>
          </p:cNvSpPr>
          <p:nvPr/>
        </p:nvSpPr>
        <p:spPr bwMode="auto">
          <a:xfrm>
            <a:off x="4220872" y="4391605"/>
            <a:ext cx="1276287" cy="36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Line 11"/>
          <p:cNvSpPr>
            <a:spLocks noChangeShapeType="1"/>
          </p:cNvSpPr>
          <p:nvPr/>
        </p:nvSpPr>
        <p:spPr bwMode="auto">
          <a:xfrm>
            <a:off x="4220872" y="4179136"/>
            <a:ext cx="1276287" cy="36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12"/>
          <p:cNvSpPr>
            <a:spLocks noChangeShapeType="1"/>
          </p:cNvSpPr>
          <p:nvPr/>
        </p:nvSpPr>
        <p:spPr bwMode="auto">
          <a:xfrm>
            <a:off x="4220872" y="4604075"/>
            <a:ext cx="1276287" cy="36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13"/>
          <p:cNvSpPr>
            <a:spLocks noChangeShapeType="1"/>
          </p:cNvSpPr>
          <p:nvPr/>
        </p:nvSpPr>
        <p:spPr bwMode="auto">
          <a:xfrm>
            <a:off x="3238063" y="4282335"/>
            <a:ext cx="66430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8" name="Line 14"/>
          <p:cNvSpPr>
            <a:spLocks noChangeShapeType="1"/>
          </p:cNvSpPr>
          <p:nvPr/>
        </p:nvSpPr>
        <p:spPr bwMode="auto">
          <a:xfrm flipH="1">
            <a:off x="3238063" y="4707274"/>
            <a:ext cx="7439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0" name="Line 16"/>
          <p:cNvSpPr>
            <a:spLocks noChangeShapeType="1"/>
          </p:cNvSpPr>
          <p:nvPr/>
        </p:nvSpPr>
        <p:spPr bwMode="auto">
          <a:xfrm>
            <a:off x="4300498" y="3071866"/>
            <a:ext cx="0" cy="8960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1" name="Line 17"/>
          <p:cNvSpPr>
            <a:spLocks noChangeShapeType="1"/>
          </p:cNvSpPr>
          <p:nvPr/>
        </p:nvSpPr>
        <p:spPr bwMode="auto">
          <a:xfrm>
            <a:off x="5364071" y="4816544"/>
            <a:ext cx="1138" cy="10659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823" name="Group 55"/>
          <p:cNvGrpSpPr>
            <a:grpSpLocks/>
          </p:cNvGrpSpPr>
          <p:nvPr/>
        </p:nvGrpSpPr>
        <p:grpSpPr bwMode="auto">
          <a:xfrm>
            <a:off x="3358639" y="3200562"/>
            <a:ext cx="3083792" cy="2541135"/>
            <a:chOff x="2045" y="1651"/>
            <a:chExt cx="2711" cy="2093"/>
          </a:xfrm>
        </p:grpSpPr>
        <p:grpSp>
          <p:nvGrpSpPr>
            <p:cNvPr id="29722" name="Group 24"/>
            <p:cNvGrpSpPr>
              <a:grpSpLocks/>
            </p:cNvGrpSpPr>
            <p:nvPr/>
          </p:nvGrpSpPr>
          <p:grpSpPr bwMode="auto">
            <a:xfrm rot="-5400000">
              <a:off x="3639" y="3446"/>
              <a:ext cx="288" cy="215"/>
              <a:chOff x="1344" y="3913"/>
              <a:chExt cx="288" cy="215"/>
            </a:xfrm>
          </p:grpSpPr>
          <p:sp>
            <p:nvSpPr>
              <p:cNvPr id="29742" name="Freeform 25"/>
              <p:cNvSpPr>
                <a:spLocks/>
              </p:cNvSpPr>
              <p:nvPr/>
            </p:nvSpPr>
            <p:spPr bwMode="auto">
              <a:xfrm>
                <a:off x="1344" y="3984"/>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9743" name="Line 26"/>
              <p:cNvSpPr>
                <a:spLocks noChangeShapeType="1"/>
              </p:cNvSpPr>
              <p:nvPr/>
            </p:nvSpPr>
            <p:spPr bwMode="auto">
              <a:xfrm flipV="1">
                <a:off x="1488" y="3913"/>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4" name="Line 27"/>
              <p:cNvSpPr>
                <a:spLocks noChangeShapeType="1"/>
              </p:cNvSpPr>
              <p:nvPr/>
            </p:nvSpPr>
            <p:spPr bwMode="auto">
              <a:xfrm>
                <a:off x="1417" y="3913"/>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9723" name="Group 28"/>
            <p:cNvGrpSpPr>
              <a:grpSpLocks/>
            </p:cNvGrpSpPr>
            <p:nvPr/>
          </p:nvGrpSpPr>
          <p:grpSpPr bwMode="auto">
            <a:xfrm rot="-5400000">
              <a:off x="2700" y="1822"/>
              <a:ext cx="288" cy="215"/>
              <a:chOff x="1344" y="3913"/>
              <a:chExt cx="288" cy="215"/>
            </a:xfrm>
          </p:grpSpPr>
          <p:sp>
            <p:nvSpPr>
              <p:cNvPr id="29739" name="Freeform 29"/>
              <p:cNvSpPr>
                <a:spLocks/>
              </p:cNvSpPr>
              <p:nvPr/>
            </p:nvSpPr>
            <p:spPr bwMode="auto">
              <a:xfrm>
                <a:off x="1344" y="3984"/>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9740" name="Line 30"/>
              <p:cNvSpPr>
                <a:spLocks noChangeShapeType="1"/>
              </p:cNvSpPr>
              <p:nvPr/>
            </p:nvSpPr>
            <p:spPr bwMode="auto">
              <a:xfrm flipV="1">
                <a:off x="1488" y="3913"/>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1" name="Line 31"/>
              <p:cNvSpPr>
                <a:spLocks noChangeShapeType="1"/>
              </p:cNvSpPr>
              <p:nvPr/>
            </p:nvSpPr>
            <p:spPr bwMode="auto">
              <a:xfrm>
                <a:off x="1417" y="3913"/>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24" name="Line 32"/>
            <p:cNvSpPr>
              <a:spLocks noChangeShapeType="1"/>
            </p:cNvSpPr>
            <p:nvPr/>
          </p:nvSpPr>
          <p:spPr bwMode="auto">
            <a:xfrm>
              <a:off x="2873" y="1651"/>
              <a:ext cx="18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5" name="Line 33"/>
            <p:cNvSpPr>
              <a:spLocks noChangeShapeType="1"/>
            </p:cNvSpPr>
            <p:nvPr/>
          </p:nvSpPr>
          <p:spPr bwMode="auto">
            <a:xfrm>
              <a:off x="4685" y="1651"/>
              <a:ext cx="4" cy="20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6" name="Line 34"/>
            <p:cNvSpPr>
              <a:spLocks noChangeShapeType="1"/>
            </p:cNvSpPr>
            <p:nvPr/>
          </p:nvSpPr>
          <p:spPr bwMode="auto">
            <a:xfrm flipH="1" flipV="1">
              <a:off x="3809" y="3741"/>
              <a:ext cx="874" cy="3"/>
            </a:xfrm>
            <a:prstGeom prst="line">
              <a:avLst/>
            </a:prstGeom>
            <a:noFill/>
            <a:ln w="9525">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727" name="Group 35"/>
            <p:cNvGrpSpPr>
              <a:grpSpLocks/>
            </p:cNvGrpSpPr>
            <p:nvPr/>
          </p:nvGrpSpPr>
          <p:grpSpPr bwMode="auto">
            <a:xfrm rot="-5400000">
              <a:off x="4505" y="2311"/>
              <a:ext cx="288" cy="215"/>
              <a:chOff x="1344" y="3913"/>
              <a:chExt cx="288" cy="215"/>
            </a:xfrm>
          </p:grpSpPr>
          <p:sp>
            <p:nvSpPr>
              <p:cNvPr id="29736" name="Freeform 36"/>
              <p:cNvSpPr>
                <a:spLocks/>
              </p:cNvSpPr>
              <p:nvPr/>
            </p:nvSpPr>
            <p:spPr bwMode="auto">
              <a:xfrm>
                <a:off x="1344" y="3984"/>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9737" name="Line 37"/>
              <p:cNvSpPr>
                <a:spLocks noChangeShapeType="1"/>
              </p:cNvSpPr>
              <p:nvPr/>
            </p:nvSpPr>
            <p:spPr bwMode="auto">
              <a:xfrm flipV="1">
                <a:off x="1488" y="3913"/>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8" name="Line 38"/>
              <p:cNvSpPr>
                <a:spLocks noChangeShapeType="1"/>
              </p:cNvSpPr>
              <p:nvPr/>
            </p:nvSpPr>
            <p:spPr bwMode="auto">
              <a:xfrm>
                <a:off x="1417" y="3913"/>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9728" name="Group 39"/>
            <p:cNvGrpSpPr>
              <a:grpSpLocks/>
            </p:cNvGrpSpPr>
            <p:nvPr/>
          </p:nvGrpSpPr>
          <p:grpSpPr bwMode="auto">
            <a:xfrm>
              <a:off x="2045" y="2419"/>
              <a:ext cx="288" cy="215"/>
              <a:chOff x="1344" y="3913"/>
              <a:chExt cx="288" cy="215"/>
            </a:xfrm>
          </p:grpSpPr>
          <p:sp>
            <p:nvSpPr>
              <p:cNvPr id="29733" name="Freeform 40"/>
              <p:cNvSpPr>
                <a:spLocks/>
              </p:cNvSpPr>
              <p:nvPr/>
            </p:nvSpPr>
            <p:spPr bwMode="auto">
              <a:xfrm>
                <a:off x="1344" y="3984"/>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9734" name="Line 41"/>
              <p:cNvSpPr>
                <a:spLocks noChangeShapeType="1"/>
              </p:cNvSpPr>
              <p:nvPr/>
            </p:nvSpPr>
            <p:spPr bwMode="auto">
              <a:xfrm flipV="1">
                <a:off x="1488" y="3913"/>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5" name="Line 42"/>
              <p:cNvSpPr>
                <a:spLocks noChangeShapeType="1"/>
              </p:cNvSpPr>
              <p:nvPr/>
            </p:nvSpPr>
            <p:spPr bwMode="auto">
              <a:xfrm>
                <a:off x="1417" y="3913"/>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9729" name="Group 43"/>
            <p:cNvGrpSpPr>
              <a:grpSpLocks/>
            </p:cNvGrpSpPr>
            <p:nvPr/>
          </p:nvGrpSpPr>
          <p:grpSpPr bwMode="auto">
            <a:xfrm>
              <a:off x="2045" y="2755"/>
              <a:ext cx="288" cy="215"/>
              <a:chOff x="1344" y="3913"/>
              <a:chExt cx="288" cy="215"/>
            </a:xfrm>
          </p:grpSpPr>
          <p:sp>
            <p:nvSpPr>
              <p:cNvPr id="29730" name="Freeform 44"/>
              <p:cNvSpPr>
                <a:spLocks/>
              </p:cNvSpPr>
              <p:nvPr/>
            </p:nvSpPr>
            <p:spPr bwMode="auto">
              <a:xfrm>
                <a:off x="1344" y="3984"/>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28575" cmpd="sng">
                <a:solidFill>
                  <a:schemeClr val="accent1"/>
                </a:solidFill>
                <a:prstDash val="solid"/>
                <a:round/>
                <a:headEnd/>
                <a:tailEnd/>
              </a:ln>
            </p:spPr>
            <p:txBody>
              <a:bodyPr/>
              <a:lstStyle/>
              <a:p>
                <a:endParaRPr lang="en-US"/>
              </a:p>
            </p:txBody>
          </p:sp>
          <p:sp>
            <p:nvSpPr>
              <p:cNvPr id="29731" name="Line 45"/>
              <p:cNvSpPr>
                <a:spLocks noChangeShapeType="1"/>
              </p:cNvSpPr>
              <p:nvPr/>
            </p:nvSpPr>
            <p:spPr bwMode="auto">
              <a:xfrm flipV="1">
                <a:off x="1488" y="3913"/>
                <a:ext cx="1"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2" name="Line 46"/>
              <p:cNvSpPr>
                <a:spLocks noChangeShapeType="1"/>
              </p:cNvSpPr>
              <p:nvPr/>
            </p:nvSpPr>
            <p:spPr bwMode="auto">
              <a:xfrm>
                <a:off x="1417" y="3913"/>
                <a:ext cx="144" cy="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9716" name="Freeform 47"/>
          <p:cNvSpPr>
            <a:spLocks/>
          </p:cNvSpPr>
          <p:nvPr/>
        </p:nvSpPr>
        <p:spPr bwMode="auto">
          <a:xfrm>
            <a:off x="5334000" y="6425406"/>
            <a:ext cx="457200" cy="228600"/>
          </a:xfrm>
          <a:custGeom>
            <a:avLst/>
            <a:gdLst>
              <a:gd name="T0" fmla="*/ 0 w 288"/>
              <a:gd name="T1" fmla="*/ 2147483647 h 144"/>
              <a:gd name="T2" fmla="*/ 0 w 288"/>
              <a:gd name="T3" fmla="*/ 0 h 144"/>
              <a:gd name="T4" fmla="*/ 2147483647 w 288"/>
              <a:gd name="T5" fmla="*/ 2147483647 h 144"/>
              <a:gd name="T6" fmla="*/ 2147483647 w 288"/>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44">
                <a:moveTo>
                  <a:pt x="0" y="144"/>
                </a:moveTo>
                <a:lnTo>
                  <a:pt x="0" y="0"/>
                </a:lnTo>
                <a:lnTo>
                  <a:pt x="288" y="144"/>
                </a:lnTo>
                <a:lnTo>
                  <a:pt x="288" y="0"/>
                </a:lnTo>
              </a:path>
            </a:pathLst>
          </a:custGeom>
          <a:noFill/>
          <a:ln w="28575" cmpd="sng">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7" name="Text Box 48"/>
          <p:cNvSpPr txBox="1">
            <a:spLocks noChangeArrowheads="1"/>
          </p:cNvSpPr>
          <p:nvPr/>
        </p:nvSpPr>
        <p:spPr bwMode="auto">
          <a:xfrm>
            <a:off x="5867400" y="6349206"/>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b="1"/>
              <a:t>Check (one-way) valve</a:t>
            </a:r>
            <a:endParaRPr lang="en-US" altLang="en-US" sz="2400"/>
          </a:p>
        </p:txBody>
      </p:sp>
      <p:sp>
        <p:nvSpPr>
          <p:cNvPr id="29718" name="Rectangle 49"/>
          <p:cNvSpPr>
            <a:spLocks noChangeArrowheads="1"/>
          </p:cNvSpPr>
          <p:nvPr/>
        </p:nvSpPr>
        <p:spPr bwMode="auto">
          <a:xfrm>
            <a:off x="5181600" y="6196806"/>
            <a:ext cx="31242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9720" name="Text Box 53"/>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9721" name="Rectangle 54"/>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52" name="TextBox 51"/>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53" name="TextBox 52"/>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Equipment isolation and repair</a:t>
            </a:r>
            <a:endParaRPr lang="en-US" sz="3200" b="1" dirty="0">
              <a:latin typeface="Calibri" panose="020F0502020204030204" pitchFamily="34" charset="0"/>
            </a:endParaRPr>
          </a:p>
        </p:txBody>
      </p:sp>
      <p:sp>
        <p:nvSpPr>
          <p:cNvPr id="3" name="Rectangle 2"/>
          <p:cNvSpPr/>
          <p:nvPr/>
        </p:nvSpPr>
        <p:spPr>
          <a:xfrm>
            <a:off x="3610029" y="1727775"/>
            <a:ext cx="2375202" cy="461665"/>
          </a:xfrm>
          <a:prstGeom prst="rect">
            <a:avLst/>
          </a:prstGeom>
          <a:solidFill>
            <a:schemeClr val="bg1">
              <a:lumMod val="95000"/>
            </a:schemeClr>
          </a:solidFill>
          <a:ln>
            <a:solidFill>
              <a:schemeClr val="tx1"/>
            </a:solidFill>
          </a:ln>
        </p:spPr>
        <p:txBody>
          <a:bodyPr wrap="none">
            <a:spAutoFit/>
          </a:bodyPr>
          <a:lstStyle/>
          <a:p>
            <a:r>
              <a:rPr lang="en-US" altLang="en-US" b="1" dirty="0"/>
              <a:t>Class Exercise </a:t>
            </a:r>
            <a:r>
              <a:rPr lang="en-US" altLang="en-US" b="1" dirty="0" smtClean="0"/>
              <a:t>7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823"/>
                                        </p:tgtEl>
                                        <p:attrNameLst>
                                          <p:attrName>style.visibility</p:attrName>
                                        </p:attrNameLst>
                                      </p:cBhvr>
                                      <p:to>
                                        <p:strVal val="visible"/>
                                      </p:to>
                                    </p:set>
                                    <p:animEffect transition="in" filter="fade">
                                      <p:cBhvr>
                                        <p:cTn id="7" dur="1000"/>
                                        <p:tgtEl>
                                          <p:spTgt spid="32823"/>
                                        </p:tgtEl>
                                      </p:cBhvr>
                                    </p:animEffect>
                                    <p:anim calcmode="lin" valueType="num">
                                      <p:cBhvr>
                                        <p:cTn id="8" dur="1000" fill="hold"/>
                                        <p:tgtEl>
                                          <p:spTgt spid="32823"/>
                                        </p:tgtEl>
                                        <p:attrNameLst>
                                          <p:attrName>ppt_x</p:attrName>
                                        </p:attrNameLst>
                                      </p:cBhvr>
                                      <p:tavLst>
                                        <p:tav tm="0">
                                          <p:val>
                                            <p:strVal val="#ppt_x"/>
                                          </p:val>
                                        </p:tav>
                                        <p:tav tm="100000">
                                          <p:val>
                                            <p:strVal val="#ppt_x"/>
                                          </p:val>
                                        </p:tav>
                                      </p:tavLst>
                                    </p:anim>
                                    <p:anim calcmode="lin" valueType="num">
                                      <p:cBhvr>
                                        <p:cTn id="9" dur="1000" fill="hold"/>
                                        <p:tgtEl>
                                          <p:spTgt spid="328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1100"/>
          <p:cNvGrpSpPr>
            <a:grpSpLocks/>
          </p:cNvGrpSpPr>
          <p:nvPr/>
        </p:nvGrpSpPr>
        <p:grpSpPr bwMode="auto">
          <a:xfrm>
            <a:off x="7072858" y="2969074"/>
            <a:ext cx="1676400" cy="2590800"/>
            <a:chOff x="3312" y="1392"/>
            <a:chExt cx="1776" cy="2459"/>
          </a:xfrm>
        </p:grpSpPr>
        <p:sp>
          <p:nvSpPr>
            <p:cNvPr id="30728" name="AutoShape 1074"/>
            <p:cNvSpPr>
              <a:spLocks noChangeArrowheads="1"/>
            </p:cNvSpPr>
            <p:nvPr/>
          </p:nvSpPr>
          <p:spPr bwMode="auto">
            <a:xfrm flipV="1">
              <a:off x="3984" y="1392"/>
              <a:ext cx="288" cy="288"/>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29" name="Line 1075"/>
            <p:cNvSpPr>
              <a:spLocks noChangeShapeType="1"/>
            </p:cNvSpPr>
            <p:nvPr/>
          </p:nvSpPr>
          <p:spPr bwMode="auto">
            <a:xfrm>
              <a:off x="3648" y="153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0" name="Line 1076"/>
            <p:cNvSpPr>
              <a:spLocks noChangeShapeType="1"/>
            </p:cNvSpPr>
            <p:nvPr/>
          </p:nvSpPr>
          <p:spPr bwMode="auto">
            <a:xfrm>
              <a:off x="4272" y="1392"/>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1" name="AutoShape 1077"/>
            <p:cNvSpPr>
              <a:spLocks noChangeArrowheads="1"/>
            </p:cNvSpPr>
            <p:nvPr/>
          </p:nvSpPr>
          <p:spPr bwMode="auto">
            <a:xfrm flipV="1">
              <a:off x="3984" y="1872"/>
              <a:ext cx="288" cy="288"/>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32" name="Line 1078"/>
            <p:cNvSpPr>
              <a:spLocks noChangeShapeType="1"/>
            </p:cNvSpPr>
            <p:nvPr/>
          </p:nvSpPr>
          <p:spPr bwMode="auto">
            <a:xfrm>
              <a:off x="3648" y="201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3" name="Line 1079"/>
            <p:cNvSpPr>
              <a:spLocks noChangeShapeType="1"/>
            </p:cNvSpPr>
            <p:nvPr/>
          </p:nvSpPr>
          <p:spPr bwMode="auto">
            <a:xfrm>
              <a:off x="4272" y="1872"/>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4" name="Line 1080"/>
            <p:cNvSpPr>
              <a:spLocks noChangeShapeType="1"/>
            </p:cNvSpPr>
            <p:nvPr/>
          </p:nvSpPr>
          <p:spPr bwMode="auto">
            <a:xfrm flipV="1">
              <a:off x="3648" y="1536"/>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5" name="Line 1081"/>
            <p:cNvSpPr>
              <a:spLocks noChangeShapeType="1"/>
            </p:cNvSpPr>
            <p:nvPr/>
          </p:nvSpPr>
          <p:spPr bwMode="auto">
            <a:xfrm>
              <a:off x="3312" y="1776"/>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6" name="Line 1082"/>
            <p:cNvSpPr>
              <a:spLocks noChangeShapeType="1"/>
            </p:cNvSpPr>
            <p:nvPr/>
          </p:nvSpPr>
          <p:spPr bwMode="auto">
            <a:xfrm flipV="1">
              <a:off x="4752" y="1392"/>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7" name="Line 1083"/>
            <p:cNvSpPr>
              <a:spLocks noChangeShapeType="1"/>
            </p:cNvSpPr>
            <p:nvPr/>
          </p:nvSpPr>
          <p:spPr bwMode="auto">
            <a:xfrm>
              <a:off x="4752" y="1632"/>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8" name="Freeform 1084"/>
            <p:cNvSpPr>
              <a:spLocks/>
            </p:cNvSpPr>
            <p:nvPr/>
          </p:nvSpPr>
          <p:spPr bwMode="auto">
            <a:xfrm>
              <a:off x="4040" y="2563"/>
              <a:ext cx="288" cy="144"/>
            </a:xfrm>
            <a:custGeom>
              <a:avLst/>
              <a:gdLst>
                <a:gd name="T0" fmla="*/ 0 w 576"/>
                <a:gd name="T1" fmla="*/ 0 h 288"/>
                <a:gd name="T2" fmla="*/ 5 w 576"/>
                <a:gd name="T3" fmla="*/ 3 h 288"/>
                <a:gd name="T4" fmla="*/ 5 w 576"/>
                <a:gd name="T5" fmla="*/ 0 h 288"/>
                <a:gd name="T6" fmla="*/ 0 w 576"/>
                <a:gd name="T7" fmla="*/ 3 h 288"/>
                <a:gd name="T8" fmla="*/ 0 w 57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288">
                  <a:moveTo>
                    <a:pt x="0" y="0"/>
                  </a:moveTo>
                  <a:lnTo>
                    <a:pt x="576" y="288"/>
                  </a:lnTo>
                  <a:lnTo>
                    <a:pt x="576" y="0"/>
                  </a:lnTo>
                  <a:lnTo>
                    <a:pt x="0" y="288"/>
                  </a:lnTo>
                  <a:lnTo>
                    <a:pt x="0" y="0"/>
                  </a:lnTo>
                  <a:close/>
                </a:path>
              </a:pathLst>
            </a:custGeom>
            <a:solidFill>
              <a:srgbClr val="FFFFFF"/>
            </a:solidFill>
            <a:ln w="19050" cmpd="sng">
              <a:solidFill>
                <a:srgbClr val="000000"/>
              </a:solidFill>
              <a:prstDash val="solid"/>
              <a:round/>
              <a:headEnd/>
              <a:tailEnd/>
            </a:ln>
          </p:spPr>
          <p:txBody>
            <a:bodyPr/>
            <a:lstStyle/>
            <a:p>
              <a:endParaRPr lang="en-US"/>
            </a:p>
          </p:txBody>
        </p:sp>
        <p:sp>
          <p:nvSpPr>
            <p:cNvPr id="30739" name="Freeform 1085"/>
            <p:cNvSpPr>
              <a:spLocks/>
            </p:cNvSpPr>
            <p:nvPr/>
          </p:nvSpPr>
          <p:spPr bwMode="auto">
            <a:xfrm>
              <a:off x="4126" y="2483"/>
              <a:ext cx="116" cy="25"/>
            </a:xfrm>
            <a:custGeom>
              <a:avLst/>
              <a:gdLst>
                <a:gd name="T0" fmla="*/ 0 w 230"/>
                <a:gd name="T1" fmla="*/ 1 h 50"/>
                <a:gd name="T2" fmla="*/ 1 w 230"/>
                <a:gd name="T3" fmla="*/ 1 h 50"/>
                <a:gd name="T4" fmla="*/ 1 w 230"/>
                <a:gd name="T5" fmla="*/ 1 h 50"/>
                <a:gd name="T6" fmla="*/ 1 w 230"/>
                <a:gd name="T7" fmla="*/ 1 h 50"/>
                <a:gd name="T8" fmla="*/ 1 w 230"/>
                <a:gd name="T9" fmla="*/ 1 h 50"/>
                <a:gd name="T10" fmla="*/ 1 w 230"/>
                <a:gd name="T11" fmla="*/ 0 h 50"/>
                <a:gd name="T12" fmla="*/ 2 w 230"/>
                <a:gd name="T13" fmla="*/ 0 h 50"/>
                <a:gd name="T14" fmla="*/ 2 w 230"/>
                <a:gd name="T15" fmla="*/ 1 h 50"/>
                <a:gd name="T16" fmla="*/ 2 w 230"/>
                <a:gd name="T17" fmla="*/ 1 h 50"/>
                <a:gd name="T18" fmla="*/ 2 w 230"/>
                <a:gd name="T19" fmla="*/ 1 h 50"/>
                <a:gd name="T20" fmla="*/ 2 w 230"/>
                <a:gd name="T21" fmla="*/ 1 h 50"/>
                <a:gd name="T22" fmla="*/ 2 w 230"/>
                <a:gd name="T23" fmla="*/ 1 h 50"/>
                <a:gd name="T24" fmla="*/ 0 w 230"/>
                <a:gd name="T25" fmla="*/ 1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 h="50">
                  <a:moveTo>
                    <a:pt x="0" y="50"/>
                  </a:moveTo>
                  <a:lnTo>
                    <a:pt x="11" y="34"/>
                  </a:lnTo>
                  <a:lnTo>
                    <a:pt x="27" y="21"/>
                  </a:lnTo>
                  <a:lnTo>
                    <a:pt x="50" y="11"/>
                  </a:lnTo>
                  <a:lnTo>
                    <a:pt x="75" y="4"/>
                  </a:lnTo>
                  <a:lnTo>
                    <a:pt x="102" y="0"/>
                  </a:lnTo>
                  <a:lnTo>
                    <a:pt x="128" y="0"/>
                  </a:lnTo>
                  <a:lnTo>
                    <a:pt x="157" y="4"/>
                  </a:lnTo>
                  <a:lnTo>
                    <a:pt x="182" y="11"/>
                  </a:lnTo>
                  <a:lnTo>
                    <a:pt x="203" y="21"/>
                  </a:lnTo>
                  <a:lnTo>
                    <a:pt x="219" y="34"/>
                  </a:lnTo>
                  <a:lnTo>
                    <a:pt x="230" y="50"/>
                  </a:lnTo>
                  <a:lnTo>
                    <a:pt x="0" y="50"/>
                  </a:lnTo>
                  <a:close/>
                </a:path>
              </a:pathLst>
            </a:custGeom>
            <a:solidFill>
              <a:srgbClr val="FFFFFF"/>
            </a:solidFill>
            <a:ln w="19050" cmpd="sng">
              <a:solidFill>
                <a:srgbClr val="000000"/>
              </a:solidFill>
              <a:prstDash val="solid"/>
              <a:round/>
              <a:headEnd/>
              <a:tailEnd/>
            </a:ln>
          </p:spPr>
          <p:txBody>
            <a:bodyPr/>
            <a:lstStyle/>
            <a:p>
              <a:endParaRPr lang="en-US"/>
            </a:p>
          </p:txBody>
        </p:sp>
        <p:sp>
          <p:nvSpPr>
            <p:cNvPr id="30740" name="Line 1086"/>
            <p:cNvSpPr>
              <a:spLocks noChangeShapeType="1"/>
            </p:cNvSpPr>
            <p:nvPr/>
          </p:nvSpPr>
          <p:spPr bwMode="auto">
            <a:xfrm flipV="1">
              <a:off x="4184" y="2508"/>
              <a:ext cx="1" cy="1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 name="Line 1087"/>
            <p:cNvSpPr>
              <a:spLocks noChangeShapeType="1"/>
            </p:cNvSpPr>
            <p:nvPr/>
          </p:nvSpPr>
          <p:spPr bwMode="auto">
            <a:xfrm>
              <a:off x="3535" y="2641"/>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2" name="Line 1088"/>
            <p:cNvSpPr>
              <a:spLocks noChangeShapeType="1"/>
            </p:cNvSpPr>
            <p:nvPr/>
          </p:nvSpPr>
          <p:spPr bwMode="auto">
            <a:xfrm>
              <a:off x="4320" y="2640"/>
              <a:ext cx="4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3" name="Freeform 1089"/>
            <p:cNvSpPr>
              <a:spLocks/>
            </p:cNvSpPr>
            <p:nvPr/>
          </p:nvSpPr>
          <p:spPr bwMode="auto">
            <a:xfrm>
              <a:off x="3984" y="3360"/>
              <a:ext cx="864" cy="288"/>
            </a:xfrm>
            <a:custGeom>
              <a:avLst/>
              <a:gdLst>
                <a:gd name="T0" fmla="*/ 1 w 1726"/>
                <a:gd name="T1" fmla="*/ 5 h 575"/>
                <a:gd name="T2" fmla="*/ 13 w 1726"/>
                <a:gd name="T3" fmla="*/ 5 h 575"/>
                <a:gd name="T4" fmla="*/ 13 w 1726"/>
                <a:gd name="T5" fmla="*/ 5 h 575"/>
                <a:gd name="T6" fmla="*/ 14 w 1726"/>
                <a:gd name="T7" fmla="*/ 4 h 575"/>
                <a:gd name="T8" fmla="*/ 14 w 1726"/>
                <a:gd name="T9" fmla="*/ 4 h 575"/>
                <a:gd name="T10" fmla="*/ 14 w 1726"/>
                <a:gd name="T11" fmla="*/ 4 h 575"/>
                <a:gd name="T12" fmla="*/ 14 w 1726"/>
                <a:gd name="T13" fmla="*/ 3 h 575"/>
                <a:gd name="T14" fmla="*/ 14 w 1726"/>
                <a:gd name="T15" fmla="*/ 3 h 575"/>
                <a:gd name="T16" fmla="*/ 14 w 1726"/>
                <a:gd name="T17" fmla="*/ 2 h 575"/>
                <a:gd name="T18" fmla="*/ 14 w 1726"/>
                <a:gd name="T19" fmla="*/ 2 h 575"/>
                <a:gd name="T20" fmla="*/ 14 w 1726"/>
                <a:gd name="T21" fmla="*/ 2 h 575"/>
                <a:gd name="T22" fmla="*/ 14 w 1726"/>
                <a:gd name="T23" fmla="*/ 1 h 575"/>
                <a:gd name="T24" fmla="*/ 13 w 1726"/>
                <a:gd name="T25" fmla="*/ 1 h 575"/>
                <a:gd name="T26" fmla="*/ 13 w 1726"/>
                <a:gd name="T27" fmla="*/ 0 h 575"/>
                <a:gd name="T28" fmla="*/ 1 w 1726"/>
                <a:gd name="T29" fmla="*/ 0 h 575"/>
                <a:gd name="T30" fmla="*/ 1 w 1726"/>
                <a:gd name="T31" fmla="*/ 1 h 575"/>
                <a:gd name="T32" fmla="*/ 1 w 1726"/>
                <a:gd name="T33" fmla="*/ 1 h 575"/>
                <a:gd name="T34" fmla="*/ 1 w 1726"/>
                <a:gd name="T35" fmla="*/ 2 h 575"/>
                <a:gd name="T36" fmla="*/ 1 w 1726"/>
                <a:gd name="T37" fmla="*/ 2 h 575"/>
                <a:gd name="T38" fmla="*/ 1 w 1726"/>
                <a:gd name="T39" fmla="*/ 2 h 575"/>
                <a:gd name="T40" fmla="*/ 0 w 1726"/>
                <a:gd name="T41" fmla="*/ 3 h 575"/>
                <a:gd name="T42" fmla="*/ 1 w 1726"/>
                <a:gd name="T43" fmla="*/ 3 h 575"/>
                <a:gd name="T44" fmla="*/ 1 w 1726"/>
                <a:gd name="T45" fmla="*/ 4 h 575"/>
                <a:gd name="T46" fmla="*/ 1 w 1726"/>
                <a:gd name="T47" fmla="*/ 4 h 575"/>
                <a:gd name="T48" fmla="*/ 1 w 1726"/>
                <a:gd name="T49" fmla="*/ 4 h 575"/>
                <a:gd name="T50" fmla="*/ 1 w 1726"/>
                <a:gd name="T51" fmla="*/ 5 h 575"/>
                <a:gd name="T52" fmla="*/ 1 w 1726"/>
                <a:gd name="T53" fmla="*/ 5 h 5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26" h="575">
                  <a:moveTo>
                    <a:pt x="115" y="575"/>
                  </a:moveTo>
                  <a:lnTo>
                    <a:pt x="1611" y="575"/>
                  </a:lnTo>
                  <a:lnTo>
                    <a:pt x="1646" y="532"/>
                  </a:lnTo>
                  <a:lnTo>
                    <a:pt x="1674" y="486"/>
                  </a:lnTo>
                  <a:lnTo>
                    <a:pt x="1697" y="438"/>
                  </a:lnTo>
                  <a:lnTo>
                    <a:pt x="1715" y="389"/>
                  </a:lnTo>
                  <a:lnTo>
                    <a:pt x="1724" y="339"/>
                  </a:lnTo>
                  <a:lnTo>
                    <a:pt x="1726" y="287"/>
                  </a:lnTo>
                  <a:lnTo>
                    <a:pt x="1724" y="237"/>
                  </a:lnTo>
                  <a:lnTo>
                    <a:pt x="1715" y="185"/>
                  </a:lnTo>
                  <a:lnTo>
                    <a:pt x="1697" y="138"/>
                  </a:lnTo>
                  <a:lnTo>
                    <a:pt x="1674" y="90"/>
                  </a:lnTo>
                  <a:lnTo>
                    <a:pt x="1646" y="44"/>
                  </a:lnTo>
                  <a:lnTo>
                    <a:pt x="1611" y="0"/>
                  </a:lnTo>
                  <a:lnTo>
                    <a:pt x="115" y="0"/>
                  </a:lnTo>
                  <a:lnTo>
                    <a:pt x="80" y="44"/>
                  </a:lnTo>
                  <a:lnTo>
                    <a:pt x="54" y="90"/>
                  </a:lnTo>
                  <a:lnTo>
                    <a:pt x="31" y="138"/>
                  </a:lnTo>
                  <a:lnTo>
                    <a:pt x="13" y="185"/>
                  </a:lnTo>
                  <a:lnTo>
                    <a:pt x="4" y="237"/>
                  </a:lnTo>
                  <a:lnTo>
                    <a:pt x="0" y="287"/>
                  </a:lnTo>
                  <a:lnTo>
                    <a:pt x="4" y="339"/>
                  </a:lnTo>
                  <a:lnTo>
                    <a:pt x="13" y="389"/>
                  </a:lnTo>
                  <a:lnTo>
                    <a:pt x="31" y="438"/>
                  </a:lnTo>
                  <a:lnTo>
                    <a:pt x="54" y="486"/>
                  </a:lnTo>
                  <a:lnTo>
                    <a:pt x="80" y="532"/>
                  </a:lnTo>
                  <a:lnTo>
                    <a:pt x="115" y="575"/>
                  </a:lnTo>
                  <a:close/>
                </a:path>
              </a:pathLst>
            </a:custGeom>
            <a:solidFill>
              <a:srgbClr val="FFFFFF"/>
            </a:solidFill>
            <a:ln w="19050" cmpd="sng">
              <a:solidFill>
                <a:srgbClr val="000000"/>
              </a:solidFill>
              <a:prstDash val="solid"/>
              <a:round/>
              <a:headEnd/>
              <a:tailEnd/>
            </a:ln>
          </p:spPr>
          <p:txBody>
            <a:bodyPr/>
            <a:lstStyle/>
            <a:p>
              <a:endParaRPr lang="en-US"/>
            </a:p>
          </p:txBody>
        </p:sp>
        <p:sp>
          <p:nvSpPr>
            <p:cNvPr id="30744" name="Line 1090"/>
            <p:cNvSpPr>
              <a:spLocks noChangeShapeType="1"/>
            </p:cNvSpPr>
            <p:nvPr/>
          </p:nvSpPr>
          <p:spPr bwMode="auto">
            <a:xfrm>
              <a:off x="4128" y="3360"/>
              <a:ext cx="1"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 name="Line 1091"/>
            <p:cNvSpPr>
              <a:spLocks noChangeShapeType="1"/>
            </p:cNvSpPr>
            <p:nvPr/>
          </p:nvSpPr>
          <p:spPr bwMode="auto">
            <a:xfrm>
              <a:off x="4704" y="3360"/>
              <a:ext cx="1"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 name="Line 1092"/>
            <p:cNvSpPr>
              <a:spLocks noChangeShapeType="1"/>
            </p:cNvSpPr>
            <p:nvPr/>
          </p:nvSpPr>
          <p:spPr bwMode="auto">
            <a:xfrm>
              <a:off x="4128" y="3504"/>
              <a:ext cx="57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 name="Line 1093"/>
            <p:cNvSpPr>
              <a:spLocks noChangeShapeType="1"/>
            </p:cNvSpPr>
            <p:nvPr/>
          </p:nvSpPr>
          <p:spPr bwMode="auto">
            <a:xfrm>
              <a:off x="4128" y="3432"/>
              <a:ext cx="57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 name="Line 1094"/>
            <p:cNvSpPr>
              <a:spLocks noChangeShapeType="1"/>
            </p:cNvSpPr>
            <p:nvPr/>
          </p:nvSpPr>
          <p:spPr bwMode="auto">
            <a:xfrm>
              <a:off x="4128" y="3576"/>
              <a:ext cx="57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Line 1095"/>
            <p:cNvSpPr>
              <a:spLocks noChangeShapeType="1"/>
            </p:cNvSpPr>
            <p:nvPr/>
          </p:nvSpPr>
          <p:spPr bwMode="auto">
            <a:xfrm>
              <a:off x="3684" y="3467"/>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0" name="Line 1096"/>
            <p:cNvSpPr>
              <a:spLocks noChangeShapeType="1"/>
            </p:cNvSpPr>
            <p:nvPr/>
          </p:nvSpPr>
          <p:spPr bwMode="auto">
            <a:xfrm flipH="1">
              <a:off x="3684" y="3611"/>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1" name="Line 1098"/>
            <p:cNvSpPr>
              <a:spLocks noChangeShapeType="1"/>
            </p:cNvSpPr>
            <p:nvPr/>
          </p:nvSpPr>
          <p:spPr bwMode="auto">
            <a:xfrm>
              <a:off x="4164" y="317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2" name="Line 1099"/>
            <p:cNvSpPr>
              <a:spLocks noChangeShapeType="1"/>
            </p:cNvSpPr>
            <p:nvPr/>
          </p:nvSpPr>
          <p:spPr bwMode="auto">
            <a:xfrm>
              <a:off x="4644" y="3659"/>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24" name="Text Box 1101"/>
          <p:cNvSpPr txBox="1">
            <a:spLocks noChangeArrowheads="1"/>
          </p:cNvSpPr>
          <p:nvPr/>
        </p:nvSpPr>
        <p:spPr bwMode="auto">
          <a:xfrm>
            <a:off x="1524000" y="1981200"/>
            <a:ext cx="5334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a:solidFill>
                  <a:schemeClr val="accent2"/>
                </a:solidFill>
              </a:rPr>
              <a:t>Lesson Learned</a:t>
            </a:r>
          </a:p>
          <a:p>
            <a:pPr>
              <a:spcBef>
                <a:spcPct val="50000"/>
              </a:spcBef>
              <a:buFontTx/>
              <a:buNone/>
            </a:pPr>
            <a:r>
              <a:rPr lang="en-US" altLang="en-US" sz="2400" b="1" dirty="0"/>
              <a:t>Some equipment is not essential for acceptable plant operation, at least for a short time, and other equipment has a spare in a parallel configuration.</a:t>
            </a:r>
          </a:p>
          <a:p>
            <a:pPr>
              <a:spcBef>
                <a:spcPct val="50000"/>
              </a:spcBef>
              <a:buFontTx/>
              <a:buNone/>
            </a:pPr>
            <a:r>
              <a:rPr lang="en-US" altLang="en-US" sz="2400" b="1" dirty="0"/>
              <a:t>This equipment can be taken out of service for repair, if the design provides components for required reliability. </a:t>
            </a:r>
          </a:p>
          <a:p>
            <a:pPr>
              <a:spcBef>
                <a:spcPct val="50000"/>
              </a:spcBef>
              <a:buFontTx/>
              <a:buNone/>
            </a:pPr>
            <a:r>
              <a:rPr lang="en-US" altLang="en-US" sz="2400" b="1" dirty="0">
                <a:solidFill>
                  <a:schemeClr val="accent2"/>
                </a:solidFill>
              </a:rPr>
              <a:t>Result</a:t>
            </a:r>
            <a:r>
              <a:rPr lang="en-US" altLang="en-US" sz="2400" b="1" dirty="0"/>
              <a:t> – </a:t>
            </a:r>
            <a:r>
              <a:rPr lang="en-US" altLang="en-US" sz="2400" b="1" u="sng" dirty="0"/>
              <a:t>many more valves</a:t>
            </a:r>
            <a:r>
              <a:rPr lang="en-US" altLang="en-US" sz="2400" b="1" dirty="0"/>
              <a:t> and more parallel equipment than you might initially expect.</a:t>
            </a:r>
          </a:p>
        </p:txBody>
      </p:sp>
      <p:sp>
        <p:nvSpPr>
          <p:cNvPr id="30726" name="Text Box 1105"/>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0727" name="Rectangle 1106"/>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3" name="TextBox 32"/>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34" name="TextBox 33"/>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Equipment isolation and repair</a:t>
            </a:r>
            <a:endParaRPr lang="en-US" sz="32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1029"/>
          <p:cNvSpPr txBox="1">
            <a:spLocks noChangeArrowheads="1"/>
          </p:cNvSpPr>
          <p:nvPr/>
        </p:nvSpPr>
        <p:spPr bwMode="auto">
          <a:xfrm>
            <a:off x="1629228" y="2615027"/>
            <a:ext cx="6934200" cy="11079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200" b="1" dirty="0" smtClean="0"/>
              <a:t>Two pump designs with different structures.  What is the advantage of each design and which has the higher reliability? </a:t>
            </a:r>
            <a:endParaRPr lang="en-US" altLang="en-US" sz="2200" b="1" dirty="0"/>
          </a:p>
        </p:txBody>
      </p:sp>
      <p:sp>
        <p:nvSpPr>
          <p:cNvPr id="40964" name="AutoShape 1030"/>
          <p:cNvSpPr>
            <a:spLocks noChangeArrowheads="1"/>
          </p:cNvSpPr>
          <p:nvPr/>
        </p:nvSpPr>
        <p:spPr bwMode="auto">
          <a:xfrm flipV="1">
            <a:off x="4009571" y="4303712"/>
            <a:ext cx="457200" cy="457200"/>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0965" name="Text Box 1031"/>
          <p:cNvSpPr txBox="1">
            <a:spLocks noChangeArrowheads="1"/>
          </p:cNvSpPr>
          <p:nvPr/>
        </p:nvSpPr>
        <p:spPr bwMode="auto">
          <a:xfrm>
            <a:off x="6705600" y="4418579"/>
            <a:ext cx="20864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a:t>Centrifugal pumps</a:t>
            </a:r>
            <a:endParaRPr lang="en-US" altLang="en-US" sz="2400" dirty="0"/>
          </a:p>
        </p:txBody>
      </p:sp>
      <p:sp>
        <p:nvSpPr>
          <p:cNvPr id="40966" name="Line 1032"/>
          <p:cNvSpPr>
            <a:spLocks noChangeShapeType="1"/>
          </p:cNvSpPr>
          <p:nvPr/>
        </p:nvSpPr>
        <p:spPr bwMode="auto">
          <a:xfrm>
            <a:off x="3476171" y="4532312"/>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7" name="AutoShape 1033"/>
          <p:cNvSpPr>
            <a:spLocks noChangeArrowheads="1"/>
          </p:cNvSpPr>
          <p:nvPr/>
        </p:nvSpPr>
        <p:spPr bwMode="auto">
          <a:xfrm flipV="1">
            <a:off x="5000171" y="4075112"/>
            <a:ext cx="457200" cy="457200"/>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0968" name="Line 1034"/>
          <p:cNvSpPr>
            <a:spLocks noChangeShapeType="1"/>
          </p:cNvSpPr>
          <p:nvPr/>
        </p:nvSpPr>
        <p:spPr bwMode="auto">
          <a:xfrm>
            <a:off x="4466771" y="4303712"/>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9" name="Line 1035"/>
          <p:cNvSpPr>
            <a:spLocks noChangeShapeType="1"/>
          </p:cNvSpPr>
          <p:nvPr/>
        </p:nvSpPr>
        <p:spPr bwMode="auto">
          <a:xfrm>
            <a:off x="5441496" y="4105275"/>
            <a:ext cx="793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0" name="Text Box 1036"/>
          <p:cNvSpPr txBox="1">
            <a:spLocks noChangeArrowheads="1"/>
          </p:cNvSpPr>
          <p:nvPr/>
        </p:nvSpPr>
        <p:spPr bwMode="auto">
          <a:xfrm>
            <a:off x="1723571" y="4227512"/>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800" b="1"/>
              <a:t>Series</a:t>
            </a:r>
            <a:endParaRPr lang="en-US" altLang="en-US" sz="2400"/>
          </a:p>
        </p:txBody>
      </p:sp>
      <p:sp>
        <p:nvSpPr>
          <p:cNvPr id="40971" name="AutoShape 1037"/>
          <p:cNvSpPr>
            <a:spLocks noChangeArrowheads="1"/>
          </p:cNvSpPr>
          <p:nvPr/>
        </p:nvSpPr>
        <p:spPr bwMode="auto">
          <a:xfrm flipV="1">
            <a:off x="4542971" y="5522912"/>
            <a:ext cx="457200" cy="457200"/>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0972" name="Line 1038"/>
          <p:cNvSpPr>
            <a:spLocks noChangeShapeType="1"/>
          </p:cNvSpPr>
          <p:nvPr/>
        </p:nvSpPr>
        <p:spPr bwMode="auto">
          <a:xfrm>
            <a:off x="4009571" y="5751512"/>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3" name="Line 1039"/>
          <p:cNvSpPr>
            <a:spLocks noChangeShapeType="1"/>
          </p:cNvSpPr>
          <p:nvPr/>
        </p:nvSpPr>
        <p:spPr bwMode="auto">
          <a:xfrm>
            <a:off x="5000171" y="5522912"/>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4" name="AutoShape 1040"/>
          <p:cNvSpPr>
            <a:spLocks noChangeArrowheads="1"/>
          </p:cNvSpPr>
          <p:nvPr/>
        </p:nvSpPr>
        <p:spPr bwMode="auto">
          <a:xfrm flipV="1">
            <a:off x="4542971" y="6284912"/>
            <a:ext cx="457200" cy="457200"/>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0975" name="Line 1041"/>
          <p:cNvSpPr>
            <a:spLocks noChangeShapeType="1"/>
          </p:cNvSpPr>
          <p:nvPr/>
        </p:nvSpPr>
        <p:spPr bwMode="auto">
          <a:xfrm>
            <a:off x="4009571" y="6513512"/>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6" name="Line 1042"/>
          <p:cNvSpPr>
            <a:spLocks noChangeShapeType="1"/>
          </p:cNvSpPr>
          <p:nvPr/>
        </p:nvSpPr>
        <p:spPr bwMode="auto">
          <a:xfrm>
            <a:off x="5000171" y="6284912"/>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7" name="Line 1043"/>
          <p:cNvSpPr>
            <a:spLocks noChangeShapeType="1"/>
          </p:cNvSpPr>
          <p:nvPr/>
        </p:nvSpPr>
        <p:spPr bwMode="auto">
          <a:xfrm flipV="1">
            <a:off x="4009571" y="5751512"/>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8" name="Line 1044"/>
          <p:cNvSpPr>
            <a:spLocks noChangeShapeType="1"/>
          </p:cNvSpPr>
          <p:nvPr/>
        </p:nvSpPr>
        <p:spPr bwMode="auto">
          <a:xfrm>
            <a:off x="3476171" y="6132512"/>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9" name="Text Box 1045"/>
          <p:cNvSpPr txBox="1">
            <a:spLocks noChangeArrowheads="1"/>
          </p:cNvSpPr>
          <p:nvPr/>
        </p:nvSpPr>
        <p:spPr bwMode="auto">
          <a:xfrm>
            <a:off x="1799771" y="5903912"/>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800" b="1"/>
              <a:t>Parallel</a:t>
            </a:r>
            <a:endParaRPr lang="en-US" altLang="en-US" sz="2400"/>
          </a:p>
        </p:txBody>
      </p:sp>
      <p:sp>
        <p:nvSpPr>
          <p:cNvPr id="40980" name="Line 1046"/>
          <p:cNvSpPr>
            <a:spLocks noChangeShapeType="1"/>
          </p:cNvSpPr>
          <p:nvPr/>
        </p:nvSpPr>
        <p:spPr bwMode="auto">
          <a:xfrm flipV="1">
            <a:off x="5762171" y="5522912"/>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1" name="Line 1047"/>
          <p:cNvSpPr>
            <a:spLocks noChangeShapeType="1"/>
          </p:cNvSpPr>
          <p:nvPr/>
        </p:nvSpPr>
        <p:spPr bwMode="auto">
          <a:xfrm>
            <a:off x="5762171" y="5903912"/>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3" name="Text Box 105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0984" name="Rectangle 1052"/>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5" name="TextBox 2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6" name="TextBox 25"/>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Process Structure</a:t>
            </a:r>
            <a:endParaRPr lang="en-US" sz="3200" b="1" dirty="0">
              <a:latin typeface="Calibri" panose="020F0502020204030204" pitchFamily="34" charset="0"/>
            </a:endParaRPr>
          </a:p>
        </p:txBody>
      </p:sp>
      <p:sp>
        <p:nvSpPr>
          <p:cNvPr id="2" name="Rectangle 1"/>
          <p:cNvSpPr/>
          <p:nvPr/>
        </p:nvSpPr>
        <p:spPr>
          <a:xfrm>
            <a:off x="3812570" y="1905000"/>
            <a:ext cx="2375202" cy="461665"/>
          </a:xfrm>
          <a:prstGeom prst="rect">
            <a:avLst/>
          </a:prstGeom>
          <a:solidFill>
            <a:schemeClr val="bg1">
              <a:lumMod val="95000"/>
            </a:schemeClr>
          </a:solidFill>
          <a:ln>
            <a:solidFill>
              <a:schemeClr val="tx1"/>
            </a:solidFill>
          </a:ln>
        </p:spPr>
        <p:txBody>
          <a:bodyPr wrap="none">
            <a:spAutoFit/>
          </a:bodyPr>
          <a:lstStyle/>
          <a:p>
            <a:r>
              <a:rPr lang="en-US" altLang="en-US" b="1" dirty="0"/>
              <a:t>Class Exercise </a:t>
            </a:r>
            <a:r>
              <a:rPr lang="en-US" altLang="en-US" b="1" dirty="0" smtClean="0"/>
              <a:t>8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7"/>
          <p:cNvSpPr txBox="1">
            <a:spLocks noChangeArrowheads="1"/>
          </p:cNvSpPr>
          <p:nvPr/>
        </p:nvSpPr>
        <p:spPr bwMode="auto">
          <a:xfrm>
            <a:off x="1600199" y="2300228"/>
            <a:ext cx="28520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000" b="1" dirty="0"/>
              <a:t>Centrifugal pumps</a:t>
            </a:r>
            <a:endParaRPr lang="en-US" altLang="en-US" sz="2000" dirty="0"/>
          </a:p>
        </p:txBody>
      </p:sp>
      <p:grpSp>
        <p:nvGrpSpPr>
          <p:cNvPr id="2" name="Group 1"/>
          <p:cNvGrpSpPr/>
          <p:nvPr/>
        </p:nvGrpSpPr>
        <p:grpSpPr>
          <a:xfrm>
            <a:off x="2394857" y="3037549"/>
            <a:ext cx="2057400" cy="533400"/>
            <a:chOff x="2514600" y="3429000"/>
            <a:chExt cx="2759075" cy="685800"/>
          </a:xfrm>
        </p:grpSpPr>
        <p:sp>
          <p:nvSpPr>
            <p:cNvPr id="41988" name="AutoShape 6"/>
            <p:cNvSpPr>
              <a:spLocks noChangeArrowheads="1"/>
            </p:cNvSpPr>
            <p:nvPr/>
          </p:nvSpPr>
          <p:spPr bwMode="auto">
            <a:xfrm flipV="1">
              <a:off x="3048000" y="3657600"/>
              <a:ext cx="457200" cy="457200"/>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1990" name="Line 8"/>
            <p:cNvSpPr>
              <a:spLocks noChangeShapeType="1"/>
            </p:cNvSpPr>
            <p:nvPr/>
          </p:nvSpPr>
          <p:spPr bwMode="auto">
            <a:xfrm>
              <a:off x="2514600" y="38862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1" name="AutoShape 9"/>
            <p:cNvSpPr>
              <a:spLocks noChangeArrowheads="1"/>
            </p:cNvSpPr>
            <p:nvPr/>
          </p:nvSpPr>
          <p:spPr bwMode="auto">
            <a:xfrm flipV="1">
              <a:off x="4038600" y="3429000"/>
              <a:ext cx="457200" cy="457200"/>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1992" name="Line 10"/>
            <p:cNvSpPr>
              <a:spLocks noChangeShapeType="1"/>
            </p:cNvSpPr>
            <p:nvPr/>
          </p:nvSpPr>
          <p:spPr bwMode="auto">
            <a:xfrm>
              <a:off x="3505200" y="36576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3" name="Line 11"/>
            <p:cNvSpPr>
              <a:spLocks noChangeShapeType="1"/>
            </p:cNvSpPr>
            <p:nvPr/>
          </p:nvSpPr>
          <p:spPr bwMode="auto">
            <a:xfrm>
              <a:off x="4479925" y="3459163"/>
              <a:ext cx="793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994" name="Text Box 12"/>
          <p:cNvSpPr txBox="1">
            <a:spLocks noChangeArrowheads="1"/>
          </p:cNvSpPr>
          <p:nvPr/>
        </p:nvSpPr>
        <p:spPr bwMode="auto">
          <a:xfrm>
            <a:off x="1474333" y="3180776"/>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800" b="1" dirty="0"/>
              <a:t>Series</a:t>
            </a:r>
            <a:endParaRPr lang="en-US" altLang="en-US" sz="2400" dirty="0"/>
          </a:p>
        </p:txBody>
      </p:sp>
      <p:sp>
        <p:nvSpPr>
          <p:cNvPr id="42003" name="Text Box 21"/>
          <p:cNvSpPr txBox="1">
            <a:spLocks noChangeArrowheads="1"/>
          </p:cNvSpPr>
          <p:nvPr/>
        </p:nvSpPr>
        <p:spPr bwMode="auto">
          <a:xfrm>
            <a:off x="1474333" y="5310187"/>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800" b="1" dirty="0"/>
              <a:t>Parallel</a:t>
            </a:r>
            <a:endParaRPr lang="en-US" altLang="en-US" sz="2400" dirty="0"/>
          </a:p>
        </p:txBody>
      </p:sp>
      <p:grpSp>
        <p:nvGrpSpPr>
          <p:cNvPr id="3" name="Group 2"/>
          <p:cNvGrpSpPr/>
          <p:nvPr/>
        </p:nvGrpSpPr>
        <p:grpSpPr>
          <a:xfrm>
            <a:off x="2525009" y="5074443"/>
            <a:ext cx="1785257" cy="838200"/>
            <a:chOff x="2667000" y="4876800"/>
            <a:chExt cx="2819400" cy="1219200"/>
          </a:xfrm>
        </p:grpSpPr>
        <p:sp>
          <p:nvSpPr>
            <p:cNvPr id="41995" name="AutoShape 13"/>
            <p:cNvSpPr>
              <a:spLocks noChangeArrowheads="1"/>
            </p:cNvSpPr>
            <p:nvPr/>
          </p:nvSpPr>
          <p:spPr bwMode="auto">
            <a:xfrm flipV="1">
              <a:off x="3733800" y="4876800"/>
              <a:ext cx="457200" cy="457200"/>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1996" name="Line 14"/>
            <p:cNvSpPr>
              <a:spLocks noChangeShapeType="1"/>
            </p:cNvSpPr>
            <p:nvPr/>
          </p:nvSpPr>
          <p:spPr bwMode="auto">
            <a:xfrm>
              <a:off x="3200400" y="51054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7" name="Line 15"/>
            <p:cNvSpPr>
              <a:spLocks noChangeShapeType="1"/>
            </p:cNvSpPr>
            <p:nvPr/>
          </p:nvSpPr>
          <p:spPr bwMode="auto">
            <a:xfrm>
              <a:off x="4191000" y="4876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8" name="AutoShape 16"/>
            <p:cNvSpPr>
              <a:spLocks noChangeArrowheads="1"/>
            </p:cNvSpPr>
            <p:nvPr/>
          </p:nvSpPr>
          <p:spPr bwMode="auto">
            <a:xfrm flipV="1">
              <a:off x="3733800" y="5638800"/>
              <a:ext cx="457200" cy="457200"/>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1999" name="Line 17"/>
            <p:cNvSpPr>
              <a:spLocks noChangeShapeType="1"/>
            </p:cNvSpPr>
            <p:nvPr/>
          </p:nvSpPr>
          <p:spPr bwMode="auto">
            <a:xfrm>
              <a:off x="3200400" y="58674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0" name="Line 18"/>
            <p:cNvSpPr>
              <a:spLocks noChangeShapeType="1"/>
            </p:cNvSpPr>
            <p:nvPr/>
          </p:nvSpPr>
          <p:spPr bwMode="auto">
            <a:xfrm>
              <a:off x="4191000" y="5638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1" name="Line 19"/>
            <p:cNvSpPr>
              <a:spLocks noChangeShapeType="1"/>
            </p:cNvSpPr>
            <p:nvPr/>
          </p:nvSpPr>
          <p:spPr bwMode="auto">
            <a:xfrm flipV="1">
              <a:off x="3200400" y="51054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2" name="Line 20"/>
            <p:cNvSpPr>
              <a:spLocks noChangeShapeType="1"/>
            </p:cNvSpPr>
            <p:nvPr/>
          </p:nvSpPr>
          <p:spPr bwMode="auto">
            <a:xfrm>
              <a:off x="2667000" y="5486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4" name="Line 22"/>
            <p:cNvSpPr>
              <a:spLocks noChangeShapeType="1"/>
            </p:cNvSpPr>
            <p:nvPr/>
          </p:nvSpPr>
          <p:spPr bwMode="auto">
            <a:xfrm flipV="1">
              <a:off x="4953000" y="48768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5" name="Line 23"/>
            <p:cNvSpPr>
              <a:spLocks noChangeShapeType="1"/>
            </p:cNvSpPr>
            <p:nvPr/>
          </p:nvSpPr>
          <p:spPr bwMode="auto">
            <a:xfrm>
              <a:off x="4953000" y="5257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 name="Group 5"/>
          <p:cNvGrpSpPr/>
          <p:nvPr/>
        </p:nvGrpSpPr>
        <p:grpSpPr>
          <a:xfrm>
            <a:off x="5442857" y="3215349"/>
            <a:ext cx="3048000" cy="2892557"/>
            <a:chOff x="5442857" y="3215349"/>
            <a:chExt cx="3048000" cy="2892557"/>
          </a:xfrm>
        </p:grpSpPr>
        <p:graphicFrame>
          <p:nvGraphicFramePr>
            <p:cNvPr id="42006" name="Object 30"/>
            <p:cNvGraphicFramePr>
              <a:graphicFrameLocks noChangeAspect="1"/>
            </p:cNvGraphicFramePr>
            <p:nvPr>
              <p:extLst>
                <p:ext uri="{D42A27DB-BD31-4B8C-83A1-F6EECF244321}">
                  <p14:modId xmlns:p14="http://schemas.microsoft.com/office/powerpoint/2010/main" val="3573722321"/>
                </p:ext>
              </p:extLst>
            </p:nvPr>
          </p:nvGraphicFramePr>
          <p:xfrm>
            <a:off x="5442857" y="3215349"/>
            <a:ext cx="3048000" cy="654050"/>
          </p:xfrm>
          <a:graphic>
            <a:graphicData uri="http://schemas.openxmlformats.org/presentationml/2006/ole">
              <mc:AlternateContent xmlns:mc="http://schemas.openxmlformats.org/markup-compatibility/2006">
                <mc:Choice xmlns:v="urn:schemas-microsoft-com:vml" Requires="v">
                  <p:oleObj spid="_x0000_s42157" name="Equation" r:id="rId4" imgW="1586811" imgH="342751" progId="Equation.3">
                    <p:embed/>
                  </p:oleObj>
                </mc:Choice>
                <mc:Fallback>
                  <p:oleObj name="Equation" r:id="rId4" imgW="1586811" imgH="342751" progId="Equation.3">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857" y="3215349"/>
                          <a:ext cx="3048000"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07" name="Object 31"/>
            <p:cNvGraphicFramePr>
              <a:graphicFrameLocks noChangeAspect="1"/>
            </p:cNvGraphicFramePr>
            <p:nvPr>
              <p:extLst>
                <p:ext uri="{D42A27DB-BD31-4B8C-83A1-F6EECF244321}">
                  <p14:modId xmlns:p14="http://schemas.microsoft.com/office/powerpoint/2010/main" val="3102007358"/>
                </p:ext>
              </p:extLst>
            </p:nvPr>
          </p:nvGraphicFramePr>
          <p:xfrm>
            <a:off x="5562600" y="5755481"/>
            <a:ext cx="2859087" cy="352425"/>
          </p:xfrm>
          <a:graphic>
            <a:graphicData uri="http://schemas.openxmlformats.org/presentationml/2006/ole">
              <mc:AlternateContent xmlns:mc="http://schemas.openxmlformats.org/markup-compatibility/2006">
                <mc:Choice xmlns:v="urn:schemas-microsoft-com:vml" Requires="v">
                  <p:oleObj spid="_x0000_s42158" name="Equation" r:id="rId6" imgW="1536700" imgH="190500" progId="Equation.3">
                    <p:embed/>
                  </p:oleObj>
                </mc:Choice>
                <mc:Fallback>
                  <p:oleObj name="Equation" r:id="rId6" imgW="1536700" imgH="190500" progId="Equation.3">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5755481"/>
                          <a:ext cx="2859087"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 name="Group 4"/>
          <p:cNvGrpSpPr/>
          <p:nvPr/>
        </p:nvGrpSpPr>
        <p:grpSpPr>
          <a:xfrm>
            <a:off x="1447800" y="4038600"/>
            <a:ext cx="7543800" cy="2209800"/>
            <a:chOff x="1447800" y="4038600"/>
            <a:chExt cx="7543800" cy="2209800"/>
          </a:xfrm>
        </p:grpSpPr>
        <p:sp>
          <p:nvSpPr>
            <p:cNvPr id="42008" name="Rectangle 32"/>
            <p:cNvSpPr>
              <a:spLocks noChangeArrowheads="1"/>
            </p:cNvSpPr>
            <p:nvPr/>
          </p:nvSpPr>
          <p:spPr bwMode="auto">
            <a:xfrm>
              <a:off x="1447800" y="4572000"/>
              <a:ext cx="7543800" cy="1676400"/>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2009" name="Text Box 33"/>
            <p:cNvSpPr txBox="1">
              <a:spLocks noChangeArrowheads="1"/>
            </p:cNvSpPr>
            <p:nvPr/>
          </p:nvSpPr>
          <p:spPr bwMode="auto">
            <a:xfrm>
              <a:off x="1474333" y="4038600"/>
              <a:ext cx="75172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a:solidFill>
                    <a:srgbClr val="FF0000"/>
                  </a:solidFill>
                  <a:latin typeface="Arial" charset="0"/>
                </a:rPr>
                <a:t>Higher </a:t>
              </a:r>
              <a:r>
                <a:rPr lang="en-US" altLang="en-US" sz="2400" b="1" dirty="0" smtClean="0">
                  <a:solidFill>
                    <a:srgbClr val="FF0000"/>
                  </a:solidFill>
                  <a:latin typeface="Arial" charset="0"/>
                </a:rPr>
                <a:t>reliability – if it satisfies flow &amp; pressure</a:t>
              </a:r>
              <a:endParaRPr lang="en-US" altLang="en-US" sz="2400" b="1" dirty="0">
                <a:solidFill>
                  <a:srgbClr val="FF0000"/>
                </a:solidFill>
                <a:latin typeface="Arial" charset="0"/>
              </a:endParaRPr>
            </a:p>
          </p:txBody>
        </p:sp>
      </p:grpSp>
      <p:sp>
        <p:nvSpPr>
          <p:cNvPr id="42011" name="Text Box 37"/>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2012" name="Rectangle 38"/>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 name="TextBox 3"/>
          <p:cNvSpPr txBox="1"/>
          <p:nvPr/>
        </p:nvSpPr>
        <p:spPr>
          <a:xfrm>
            <a:off x="5410200" y="2328289"/>
            <a:ext cx="3581400" cy="923330"/>
          </a:xfrm>
          <a:prstGeom prst="rect">
            <a:avLst/>
          </a:prstGeom>
          <a:noFill/>
        </p:spPr>
        <p:txBody>
          <a:bodyPr wrap="square" rtlCol="0">
            <a:spAutoFit/>
          </a:bodyPr>
          <a:lstStyle/>
          <a:p>
            <a:r>
              <a:rPr lang="en-US" sz="1800" b="1" dirty="0" smtClean="0"/>
              <a:t>Flow: Same through each pump</a:t>
            </a:r>
          </a:p>
          <a:p>
            <a:endParaRPr lang="en-US" sz="1800" b="1" dirty="0"/>
          </a:p>
          <a:p>
            <a:r>
              <a:rPr lang="en-US" sz="1800" b="1" dirty="0" smtClean="0"/>
              <a:t>Pressure: Sum of pressure rises</a:t>
            </a:r>
            <a:endParaRPr lang="en-US" sz="1800" b="1" dirty="0"/>
          </a:p>
        </p:txBody>
      </p:sp>
      <p:sp>
        <p:nvSpPr>
          <p:cNvPr id="32" name="TextBox 31"/>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34" name="TextBox 33"/>
          <p:cNvSpPr txBox="1"/>
          <p:nvPr/>
        </p:nvSpPr>
        <p:spPr>
          <a:xfrm>
            <a:off x="5436734" y="4667445"/>
            <a:ext cx="3581400" cy="923330"/>
          </a:xfrm>
          <a:prstGeom prst="rect">
            <a:avLst/>
          </a:prstGeom>
          <a:noFill/>
        </p:spPr>
        <p:txBody>
          <a:bodyPr wrap="square" rtlCol="0">
            <a:spAutoFit/>
          </a:bodyPr>
          <a:lstStyle/>
          <a:p>
            <a:r>
              <a:rPr lang="en-US" sz="1800" b="1" dirty="0" smtClean="0"/>
              <a:t>Flow: Sum through each pump</a:t>
            </a:r>
          </a:p>
          <a:p>
            <a:endParaRPr lang="en-US" sz="1800" b="1" dirty="0"/>
          </a:p>
          <a:p>
            <a:r>
              <a:rPr lang="en-US" sz="1800" b="1" dirty="0" smtClean="0"/>
              <a:t>Pressure: Same pressure rise</a:t>
            </a:r>
            <a:endParaRPr lang="en-US" sz="1800" b="1" dirty="0"/>
          </a:p>
        </p:txBody>
      </p:sp>
      <p:sp>
        <p:nvSpPr>
          <p:cNvPr id="35" name="TextBox 34"/>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Process Structure</a:t>
            </a:r>
            <a:endParaRPr lang="en-US" sz="3200" b="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37"/>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9" name="Rectangle 38"/>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1" name="TextBox 30"/>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33" name="TextBox 32"/>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Process Structure</a:t>
            </a:r>
            <a:endParaRPr lang="en-US" sz="3200" b="1" dirty="0">
              <a:latin typeface="Calibri" panose="020F0502020204030204" pitchFamily="34" charset="0"/>
            </a:endParaRPr>
          </a:p>
        </p:txBody>
      </p:sp>
      <p:grpSp>
        <p:nvGrpSpPr>
          <p:cNvPr id="2" name="Group 1"/>
          <p:cNvGrpSpPr/>
          <p:nvPr/>
        </p:nvGrpSpPr>
        <p:grpSpPr>
          <a:xfrm>
            <a:off x="2540341" y="3657600"/>
            <a:ext cx="5001530" cy="3412462"/>
            <a:chOff x="3276600" y="3463681"/>
            <a:chExt cx="5001530" cy="3412462"/>
          </a:xfrm>
        </p:grpSpPr>
        <p:pic>
          <p:nvPicPr>
            <p:cNvPr id="1198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63681"/>
              <a:ext cx="5001530" cy="324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Oval 33"/>
            <p:cNvSpPr/>
            <p:nvPr/>
          </p:nvSpPr>
          <p:spPr bwMode="auto">
            <a:xfrm>
              <a:off x="4005943" y="4513943"/>
              <a:ext cx="762000" cy="7620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 name="Rectangle 34"/>
            <p:cNvSpPr/>
            <p:nvPr/>
          </p:nvSpPr>
          <p:spPr bwMode="auto">
            <a:xfrm>
              <a:off x="4191000" y="4495800"/>
              <a:ext cx="1002506" cy="1524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 name="Oval 39"/>
            <p:cNvSpPr/>
            <p:nvPr/>
          </p:nvSpPr>
          <p:spPr bwMode="auto">
            <a:xfrm>
              <a:off x="3276600" y="6114143"/>
              <a:ext cx="762000" cy="7620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 name="Rectangle 40"/>
            <p:cNvSpPr/>
            <p:nvPr/>
          </p:nvSpPr>
          <p:spPr bwMode="auto">
            <a:xfrm>
              <a:off x="4038600" y="6681788"/>
              <a:ext cx="1002506" cy="1524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 name="Oval 41"/>
            <p:cNvSpPr/>
            <p:nvPr/>
          </p:nvSpPr>
          <p:spPr bwMode="auto">
            <a:xfrm>
              <a:off x="3853543" y="6114143"/>
              <a:ext cx="914400" cy="76200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36" name="TextBox 35"/>
          <p:cNvSpPr txBox="1"/>
          <p:nvPr/>
        </p:nvSpPr>
        <p:spPr>
          <a:xfrm>
            <a:off x="1574006" y="2457271"/>
            <a:ext cx="7239000" cy="1200329"/>
          </a:xfrm>
          <a:prstGeom prst="rect">
            <a:avLst/>
          </a:prstGeom>
          <a:solidFill>
            <a:schemeClr val="bg1">
              <a:lumMod val="95000"/>
            </a:schemeClr>
          </a:solidFill>
          <a:ln>
            <a:solidFill>
              <a:schemeClr val="tx1"/>
            </a:solidFill>
          </a:ln>
        </p:spPr>
        <p:txBody>
          <a:bodyPr wrap="square" rtlCol="0">
            <a:spAutoFit/>
          </a:bodyPr>
          <a:lstStyle/>
          <a:p>
            <a:r>
              <a:rPr lang="en-US" b="1" dirty="0" smtClean="0"/>
              <a:t>Pumps need a source of power to function.  How could the reliability of the power source in this design be improved?</a:t>
            </a:r>
            <a:endParaRPr lang="en-US" b="1" dirty="0"/>
          </a:p>
        </p:txBody>
      </p:sp>
      <p:sp>
        <p:nvSpPr>
          <p:cNvPr id="3" name="Rectangle 2"/>
          <p:cNvSpPr/>
          <p:nvPr/>
        </p:nvSpPr>
        <p:spPr>
          <a:xfrm>
            <a:off x="3955994" y="1830041"/>
            <a:ext cx="2375202" cy="461665"/>
          </a:xfrm>
          <a:prstGeom prst="rect">
            <a:avLst/>
          </a:prstGeom>
          <a:solidFill>
            <a:schemeClr val="bg1">
              <a:lumMod val="95000"/>
            </a:schemeClr>
          </a:solidFill>
          <a:ln>
            <a:solidFill>
              <a:schemeClr val="tx1"/>
            </a:solidFill>
          </a:ln>
        </p:spPr>
        <p:txBody>
          <a:bodyPr wrap="none">
            <a:spAutoFit/>
          </a:bodyPr>
          <a:lstStyle/>
          <a:p>
            <a:r>
              <a:rPr lang="en-US" altLang="en-US" b="1" dirty="0"/>
              <a:t>Class Exercise 9</a:t>
            </a:r>
            <a:r>
              <a:rPr lang="en-US" altLang="en-US" b="1" dirty="0" smtClean="0"/>
              <a:t> </a:t>
            </a:r>
            <a:endParaRPr lang="en-US" dirty="0"/>
          </a:p>
        </p:txBody>
      </p:sp>
      <p:sp>
        <p:nvSpPr>
          <p:cNvPr id="4" name="Rectangle 3"/>
          <p:cNvSpPr/>
          <p:nvPr/>
        </p:nvSpPr>
        <p:spPr bwMode="auto">
          <a:xfrm>
            <a:off x="4031684" y="4842119"/>
            <a:ext cx="692716" cy="2467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4110889" y="6674111"/>
            <a:ext cx="692716" cy="24674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00795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37"/>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9" name="Rectangle 38"/>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1" name="TextBox 30"/>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33" name="TextBox 32"/>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Process Structure</a:t>
            </a:r>
            <a:endParaRPr lang="en-US" sz="3200" b="1" dirty="0">
              <a:latin typeface="Calibri" panose="020F0502020204030204" pitchFamily="34" charset="0"/>
            </a:endParaRPr>
          </a:p>
        </p:txBody>
      </p:sp>
      <p:pic>
        <p:nvPicPr>
          <p:cNvPr id="119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807" y="3496848"/>
            <a:ext cx="4883700" cy="325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257" y="1848228"/>
            <a:ext cx="7162800" cy="1569660"/>
          </a:xfrm>
          <a:prstGeom prst="rect">
            <a:avLst/>
          </a:prstGeom>
          <a:noFill/>
          <a:ln>
            <a:solidFill>
              <a:schemeClr val="tx1"/>
            </a:solidFill>
          </a:ln>
        </p:spPr>
        <p:txBody>
          <a:bodyPr wrap="square" rtlCol="0">
            <a:spAutoFit/>
          </a:bodyPr>
          <a:lstStyle/>
          <a:p>
            <a:r>
              <a:rPr lang="en-US" b="1" dirty="0" smtClean="0">
                <a:solidFill>
                  <a:srgbClr val="0000FF"/>
                </a:solidFill>
              </a:rPr>
              <a:t>Solution</a:t>
            </a:r>
            <a:r>
              <a:rPr lang="en-US" b="1" dirty="0" smtClean="0"/>
              <a:t> - Provide two independent sources of power, electric motor and steam turbine.  What are other advantages of this design?  Could the same power affect be achieved at a lower cost?</a:t>
            </a:r>
            <a:endParaRPr lang="en-US" b="1" dirty="0"/>
          </a:p>
        </p:txBody>
      </p:sp>
    </p:spTree>
    <p:extLst>
      <p:ext uri="{BB962C8B-B14F-4D97-AF65-F5344CB8AC3E}">
        <p14:creationId xmlns:p14="http://schemas.microsoft.com/office/powerpoint/2010/main" val="31467811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301099220"/>
              </p:ext>
            </p:extLst>
          </p:nvPr>
        </p:nvGraphicFramePr>
        <p:xfrm>
          <a:off x="3200400" y="3756252"/>
          <a:ext cx="4564329" cy="2667000"/>
        </p:xfrm>
        <a:graphic>
          <a:graphicData uri="http://schemas.openxmlformats.org/presentationml/2006/ole">
            <mc:AlternateContent xmlns:mc="http://schemas.openxmlformats.org/markup-compatibility/2006">
              <mc:Choice xmlns:v="urn:schemas-microsoft-com:vml" Requires="v">
                <p:oleObj spid="_x0000_s119862" name="Visio" r:id="rId3" imgW="5196362" imgH="3033244" progId="Visio.Drawing.11">
                  <p:embed/>
                </p:oleObj>
              </mc:Choice>
              <mc:Fallback>
                <p:oleObj name="Visio" r:id="rId3" imgW="5196362" imgH="3033244" progId="Visio.Drawing.11">
                  <p:embed/>
                  <p:pic>
                    <p:nvPicPr>
                      <p:cNvPr id="0" name="Object 1"/>
                      <p:cNvPicPr>
                        <a:picLocks noChangeAspect="1" noChangeArrowheads="1"/>
                      </p:cNvPicPr>
                      <p:nvPr/>
                    </p:nvPicPr>
                    <p:blipFill>
                      <a:blip r:embed="rId4"/>
                      <a:srcRect/>
                      <a:stretch>
                        <a:fillRect/>
                      </a:stretch>
                    </p:blipFill>
                    <p:spPr bwMode="auto">
                      <a:xfrm>
                        <a:off x="3200400" y="3756252"/>
                        <a:ext cx="4564329" cy="2667000"/>
                      </a:xfrm>
                      <a:prstGeom prst="rect">
                        <a:avLst/>
                      </a:prstGeom>
                      <a:noFill/>
                    </p:spPr>
                  </p:pic>
                </p:oleObj>
              </mc:Fallback>
            </mc:AlternateContent>
          </a:graphicData>
        </a:graphic>
      </p:graphicFrame>
      <p:sp>
        <p:nvSpPr>
          <p:cNvPr id="4" name="Text Box 37"/>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5" name="Rectangle 38"/>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6" name="TextBox 5"/>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7" name="TextBox 6"/>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Process Structure</a:t>
            </a:r>
            <a:endParaRPr lang="en-US" sz="3200" b="1" dirty="0">
              <a:latin typeface="Calibri" panose="020F0502020204030204" pitchFamily="34" charset="0"/>
            </a:endParaRPr>
          </a:p>
        </p:txBody>
      </p:sp>
      <p:sp>
        <p:nvSpPr>
          <p:cNvPr id="8" name="TextBox 7"/>
          <p:cNvSpPr txBox="1"/>
          <p:nvPr/>
        </p:nvSpPr>
        <p:spPr>
          <a:xfrm>
            <a:off x="1509486" y="2243138"/>
            <a:ext cx="7523163" cy="707886"/>
          </a:xfrm>
          <a:prstGeom prst="rect">
            <a:avLst/>
          </a:prstGeom>
          <a:solidFill>
            <a:schemeClr val="bg1">
              <a:lumMod val="95000"/>
            </a:schemeClr>
          </a:solidFill>
          <a:ln>
            <a:solidFill>
              <a:schemeClr val="tx1"/>
            </a:solidFill>
          </a:ln>
        </p:spPr>
        <p:txBody>
          <a:bodyPr wrap="square" rtlCol="0">
            <a:spAutoFit/>
          </a:bodyPr>
          <a:lstStyle/>
          <a:p>
            <a:r>
              <a:rPr lang="en-US" sz="2000" b="1" dirty="0" smtClean="0"/>
              <a:t>The design includes redundant level sensors for reliability.  How is the reliability improved further in this design?</a:t>
            </a:r>
            <a:endParaRPr lang="en-US" sz="2000" b="1" dirty="0"/>
          </a:p>
        </p:txBody>
      </p:sp>
      <p:grpSp>
        <p:nvGrpSpPr>
          <p:cNvPr id="18" name="Group 17"/>
          <p:cNvGrpSpPr/>
          <p:nvPr/>
        </p:nvGrpSpPr>
        <p:grpSpPr>
          <a:xfrm>
            <a:off x="1571171" y="2859842"/>
            <a:ext cx="7497763" cy="1447800"/>
            <a:chOff x="1549400" y="2895600"/>
            <a:chExt cx="7497763" cy="1447800"/>
          </a:xfrm>
        </p:grpSpPr>
        <p:sp>
          <p:nvSpPr>
            <p:cNvPr id="10" name="TextBox 9"/>
            <p:cNvSpPr txBox="1"/>
            <p:nvPr/>
          </p:nvSpPr>
          <p:spPr>
            <a:xfrm>
              <a:off x="3352800" y="2895600"/>
              <a:ext cx="3352800" cy="523220"/>
            </a:xfrm>
            <a:prstGeom prst="rect">
              <a:avLst/>
            </a:prstGeom>
            <a:noFill/>
            <a:ln>
              <a:noFill/>
            </a:ln>
          </p:spPr>
          <p:txBody>
            <a:bodyPr wrap="square" rtlCol="0">
              <a:spAutoFit/>
            </a:bodyPr>
            <a:lstStyle/>
            <a:p>
              <a:pPr algn="ctr"/>
              <a:r>
                <a:rPr lang="en-US" sz="2800" b="1" dirty="0" smtClean="0">
                  <a:solidFill>
                    <a:srgbClr val="0000FF"/>
                  </a:solidFill>
                  <a:latin typeface="Calibri" panose="020F0502020204030204" pitchFamily="34" charset="0"/>
                </a:rPr>
                <a:t>Diversity!</a:t>
              </a:r>
              <a:endParaRPr lang="en-US" sz="2800" b="1" dirty="0">
                <a:solidFill>
                  <a:srgbClr val="0000FF"/>
                </a:solidFill>
                <a:latin typeface="Calibri" panose="020F0502020204030204" pitchFamily="34" charset="0"/>
              </a:endParaRPr>
            </a:p>
          </p:txBody>
        </p:sp>
        <p:sp>
          <p:nvSpPr>
            <p:cNvPr id="11" name="TextBox 10"/>
            <p:cNvSpPr txBox="1"/>
            <p:nvPr/>
          </p:nvSpPr>
          <p:spPr>
            <a:xfrm>
              <a:off x="1549400" y="3003321"/>
              <a:ext cx="1651000" cy="830997"/>
            </a:xfrm>
            <a:prstGeom prst="rect">
              <a:avLst/>
            </a:prstGeom>
            <a:noFill/>
          </p:spPr>
          <p:txBody>
            <a:bodyPr wrap="square" rtlCol="0">
              <a:spAutoFit/>
            </a:bodyPr>
            <a:lstStyle/>
            <a:p>
              <a:r>
                <a:rPr lang="en-US" sz="1600" b="1" dirty="0" smtClean="0">
                  <a:solidFill>
                    <a:srgbClr val="0000FF"/>
                  </a:solidFill>
                  <a:latin typeface="Calibri" panose="020F0502020204030204" pitchFamily="34" charset="0"/>
                </a:rPr>
                <a:t>Sensor based on float to sense interface</a:t>
              </a:r>
              <a:endParaRPr lang="en-US" sz="1600" b="1" dirty="0">
                <a:solidFill>
                  <a:srgbClr val="0000FF"/>
                </a:solidFill>
                <a:latin typeface="Calibri" panose="020F0502020204030204" pitchFamily="34" charset="0"/>
              </a:endParaRPr>
            </a:p>
          </p:txBody>
        </p:sp>
        <p:cxnSp>
          <p:nvCxnSpPr>
            <p:cNvPr id="13" name="Straight Arrow Connector 12"/>
            <p:cNvCxnSpPr/>
            <p:nvPr/>
          </p:nvCxnSpPr>
          <p:spPr bwMode="auto">
            <a:xfrm>
              <a:off x="2590800" y="3834318"/>
              <a:ext cx="609600" cy="432882"/>
            </a:xfrm>
            <a:prstGeom prst="straightConnector1">
              <a:avLst/>
            </a:prstGeom>
            <a:solidFill>
              <a:schemeClr val="accent1"/>
            </a:solidFill>
            <a:ln w="952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7104857" y="3001433"/>
              <a:ext cx="1942306" cy="1077218"/>
            </a:xfrm>
            <a:prstGeom prst="rect">
              <a:avLst/>
            </a:prstGeom>
            <a:noFill/>
          </p:spPr>
          <p:txBody>
            <a:bodyPr wrap="square" rtlCol="0">
              <a:spAutoFit/>
            </a:bodyPr>
            <a:lstStyle/>
            <a:p>
              <a:r>
                <a:rPr lang="en-US" sz="1600" b="1" dirty="0" smtClean="0">
                  <a:solidFill>
                    <a:srgbClr val="0000FF"/>
                  </a:solidFill>
                  <a:latin typeface="Calibri" panose="020F0502020204030204" pitchFamily="34" charset="0"/>
                </a:rPr>
                <a:t>Sensor based on pressure difference between two elevations</a:t>
              </a:r>
              <a:endParaRPr lang="en-US" sz="1600" b="1" dirty="0">
                <a:solidFill>
                  <a:srgbClr val="0000FF"/>
                </a:solidFill>
                <a:latin typeface="Calibri" panose="020F0502020204030204" pitchFamily="34" charset="0"/>
              </a:endParaRPr>
            </a:p>
          </p:txBody>
        </p:sp>
        <p:cxnSp>
          <p:nvCxnSpPr>
            <p:cNvPr id="17" name="Straight Arrow Connector 16"/>
            <p:cNvCxnSpPr/>
            <p:nvPr/>
          </p:nvCxnSpPr>
          <p:spPr bwMode="auto">
            <a:xfrm flipH="1">
              <a:off x="6934200" y="4078651"/>
              <a:ext cx="304800" cy="264749"/>
            </a:xfrm>
            <a:prstGeom prst="straightConnector1">
              <a:avLst/>
            </a:prstGeom>
            <a:solidFill>
              <a:schemeClr val="accent1"/>
            </a:solidFill>
            <a:ln w="952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TextBox 18"/>
          <p:cNvSpPr txBox="1"/>
          <p:nvPr/>
        </p:nvSpPr>
        <p:spPr>
          <a:xfrm>
            <a:off x="1325336" y="6364514"/>
            <a:ext cx="7707313" cy="400110"/>
          </a:xfrm>
          <a:prstGeom prst="rect">
            <a:avLst/>
          </a:prstGeom>
          <a:noFill/>
        </p:spPr>
        <p:txBody>
          <a:bodyPr wrap="square" rtlCol="0">
            <a:spAutoFit/>
          </a:bodyPr>
          <a:lstStyle/>
          <a:p>
            <a:pPr algn="ctr"/>
            <a:r>
              <a:rPr lang="en-US" sz="2000" b="1" dirty="0" smtClean="0">
                <a:solidFill>
                  <a:srgbClr val="0000FF"/>
                </a:solidFill>
                <a:latin typeface="Calibri" panose="020F0502020204030204" pitchFamily="34" charset="0"/>
              </a:rPr>
              <a:t>Sensors selected to have different failure root causes </a:t>
            </a:r>
            <a:endParaRPr lang="en-US" sz="2000" b="1" dirty="0">
              <a:solidFill>
                <a:srgbClr val="0000FF"/>
              </a:solidFill>
              <a:latin typeface="Calibri" panose="020F0502020204030204" pitchFamily="34" charset="0"/>
            </a:endParaRPr>
          </a:p>
        </p:txBody>
      </p:sp>
      <p:sp>
        <p:nvSpPr>
          <p:cNvPr id="9" name="Rectangle 8"/>
          <p:cNvSpPr/>
          <p:nvPr/>
        </p:nvSpPr>
        <p:spPr>
          <a:xfrm>
            <a:off x="3928961" y="1727774"/>
            <a:ext cx="2529090" cy="461665"/>
          </a:xfrm>
          <a:prstGeom prst="rect">
            <a:avLst/>
          </a:prstGeom>
          <a:solidFill>
            <a:schemeClr val="bg1">
              <a:lumMod val="95000"/>
            </a:schemeClr>
          </a:solidFill>
          <a:ln>
            <a:solidFill>
              <a:schemeClr val="tx1"/>
            </a:solidFill>
          </a:ln>
        </p:spPr>
        <p:txBody>
          <a:bodyPr wrap="none">
            <a:spAutoFit/>
          </a:bodyPr>
          <a:lstStyle/>
          <a:p>
            <a:r>
              <a:rPr lang="en-US" altLang="en-US" b="1" dirty="0"/>
              <a:t>Class Exercise </a:t>
            </a:r>
            <a:r>
              <a:rPr lang="en-US" altLang="en-US" b="1" dirty="0" smtClean="0"/>
              <a:t>10 </a:t>
            </a:r>
            <a:endParaRPr lang="en-US" dirty="0"/>
          </a:p>
        </p:txBody>
      </p:sp>
    </p:spTree>
    <p:extLst>
      <p:ext uri="{BB962C8B-B14F-4D97-AF65-F5344CB8AC3E}">
        <p14:creationId xmlns:p14="http://schemas.microsoft.com/office/powerpoint/2010/main" val="256079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 Box 37"/>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5" name="Rectangle 38"/>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6" name="TextBox 5"/>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7" name="TextBox 6"/>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Process Structure</a:t>
            </a:r>
            <a:endParaRPr lang="en-US" sz="3200" b="1" dirty="0">
              <a:latin typeface="Calibri" panose="020F0502020204030204" pitchFamily="34" charset="0"/>
            </a:endParaRPr>
          </a:p>
        </p:txBody>
      </p:sp>
      <p:pic>
        <p:nvPicPr>
          <p:cNvPr id="16" name="Picture 1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781" y="1824840"/>
            <a:ext cx="6553200" cy="5106412"/>
          </a:xfrm>
          <a:prstGeom prst="rect">
            <a:avLst/>
          </a:prstGeom>
          <a:noFill/>
        </p:spPr>
      </p:pic>
      <p:pic>
        <p:nvPicPr>
          <p:cNvPr id="125954" name="Picture 2" descr="C:\Users\marlint\AppData\Local\Microsoft\Windows\Temporary Internet Files\Content.IE5\XJWTL5GZ\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7206" y="5105399"/>
            <a:ext cx="488367" cy="1184529"/>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bwMode="auto">
          <a:xfrm>
            <a:off x="7734981" y="2243138"/>
            <a:ext cx="1180419" cy="2252662"/>
          </a:xfrm>
          <a:prstGeom prst="wedgeRoundRectCallout">
            <a:avLst>
              <a:gd name="adj1" fmla="val -3619"/>
              <a:gd name="adj2" fmla="val 76031"/>
              <a:gd name="adj3" fmla="val 16667"/>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How about a little help by</a:t>
            </a:r>
            <a:r>
              <a:rPr kumimoji="0" lang="en-US" sz="1600" b="0" i="0" u="none" strike="noStrike" cap="none" normalizeH="0" dirty="0" smtClean="0">
                <a:ln>
                  <a:noFill/>
                </a:ln>
                <a:solidFill>
                  <a:schemeClr val="tx1"/>
                </a:solidFill>
                <a:effectLst/>
                <a:latin typeface="Times New Roman" pitchFamily="18" charset="0"/>
              </a:rPr>
              <a:t> explaining this network process?</a:t>
            </a:r>
            <a:endParaRPr kumimoji="0" lang="en-US" sz="1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17691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5123" name="Rectangle 3"/>
          <p:cNvSpPr>
            <a:spLocks noChangeArrowheads="1"/>
          </p:cNvSpPr>
          <p:nvPr/>
        </p:nvSpPr>
        <p:spPr bwMode="auto">
          <a:xfrm>
            <a:off x="46038" y="223678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pic>
        <p:nvPicPr>
          <p:cNvPr id="512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225" y="1752600"/>
            <a:ext cx="3533775" cy="206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1"/>
          <p:cNvSpPr txBox="1">
            <a:spLocks noChangeArrowheads="1"/>
          </p:cNvSpPr>
          <p:nvPr/>
        </p:nvSpPr>
        <p:spPr bwMode="auto">
          <a:xfrm>
            <a:off x="2438400" y="1044575"/>
            <a:ext cx="518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b="1" dirty="0">
                <a:solidFill>
                  <a:srgbClr val="0000FF"/>
                </a:solidFill>
                <a:latin typeface="Calibri" pitchFamily="34" charset="0"/>
              </a:rPr>
              <a:t>Motivation</a:t>
            </a:r>
          </a:p>
        </p:txBody>
      </p:sp>
      <p:sp>
        <p:nvSpPr>
          <p:cNvPr id="9" name="TextBox 8"/>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graphicFrame>
        <p:nvGraphicFramePr>
          <p:cNvPr id="2" name="Table 1"/>
          <p:cNvGraphicFramePr>
            <a:graphicFrameLocks noGrp="1"/>
          </p:cNvGraphicFramePr>
          <p:nvPr>
            <p:extLst>
              <p:ext uri="{D42A27DB-BD31-4B8C-83A1-F6EECF244321}">
                <p14:modId xmlns:p14="http://schemas.microsoft.com/office/powerpoint/2010/main" val="2483879228"/>
              </p:ext>
            </p:extLst>
          </p:nvPr>
        </p:nvGraphicFramePr>
        <p:xfrm>
          <a:off x="1600200" y="3816449"/>
          <a:ext cx="7162799" cy="2928880"/>
        </p:xfrm>
        <a:graphic>
          <a:graphicData uri="http://schemas.openxmlformats.org/drawingml/2006/table">
            <a:tbl>
              <a:tblPr firstRow="1" bandRow="1">
                <a:tableStyleId>{5940675A-B579-460E-94D1-54222C63F5DA}</a:tableStyleId>
              </a:tblPr>
              <a:tblGrid>
                <a:gridCol w="2590800"/>
                <a:gridCol w="4571999"/>
              </a:tblGrid>
              <a:tr h="40196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b="1" dirty="0" smtClean="0">
                          <a:latin typeface="Calibri" pitchFamily="34" charset="0"/>
                        </a:rPr>
                        <a:t>Total Cost Can be Dominated by Cost of Operation</a:t>
                      </a:r>
                    </a:p>
                  </a:txBody>
                  <a:tcPr/>
                </a:tc>
                <a:tc hMerge="1">
                  <a:txBody>
                    <a:bodyPr/>
                    <a:lstStyle/>
                    <a:p>
                      <a:endParaRPr lang="en-US" dirty="0"/>
                    </a:p>
                  </a:txBody>
                  <a:tcPr/>
                </a:tc>
              </a:tr>
              <a:tr h="376199">
                <a:tc>
                  <a:txBody>
                    <a:bodyPr/>
                    <a:lstStyle/>
                    <a:p>
                      <a:r>
                        <a:rPr lang="en-US" dirty="0" smtClean="0"/>
                        <a:t>Raw materials</a:t>
                      </a:r>
                      <a:endParaRPr lang="en-US" dirty="0"/>
                    </a:p>
                  </a:txBody>
                  <a:tcPr/>
                </a:tc>
                <a:tc>
                  <a:txBody>
                    <a:bodyPr/>
                    <a:lstStyle/>
                    <a:p>
                      <a:r>
                        <a:rPr lang="en-US" dirty="0" smtClean="0"/>
                        <a:t>Spare parts</a:t>
                      </a:r>
                      <a:endParaRPr lang="en-US" dirty="0"/>
                    </a:p>
                  </a:txBody>
                  <a:tcPr/>
                </a:tc>
              </a:tr>
              <a:tr h="376199">
                <a:tc>
                  <a:txBody>
                    <a:bodyPr/>
                    <a:lstStyle/>
                    <a:p>
                      <a:r>
                        <a:rPr lang="en-US" dirty="0" smtClean="0"/>
                        <a:t>Fuel consumption</a:t>
                      </a:r>
                      <a:endParaRPr lang="en-US" dirty="0"/>
                    </a:p>
                  </a:txBody>
                  <a:tcPr/>
                </a:tc>
                <a:tc>
                  <a:txBody>
                    <a:bodyPr/>
                    <a:lstStyle/>
                    <a:p>
                      <a:r>
                        <a:rPr lang="en-US" dirty="0" smtClean="0"/>
                        <a:t>Maintenance</a:t>
                      </a:r>
                      <a:endParaRPr lang="en-US" dirty="0"/>
                    </a:p>
                  </a:txBody>
                  <a:tcPr/>
                </a:tc>
              </a:tr>
              <a:tr h="376199">
                <a:tc>
                  <a:txBody>
                    <a:bodyPr/>
                    <a:lstStyle/>
                    <a:p>
                      <a:r>
                        <a:rPr lang="en-US" dirty="0" smtClean="0"/>
                        <a:t>Catalyst purchase</a:t>
                      </a:r>
                      <a:endParaRPr lang="en-US" dirty="0"/>
                    </a:p>
                  </a:txBody>
                  <a:tcPr/>
                </a:tc>
                <a:tc>
                  <a:txBody>
                    <a:bodyPr/>
                    <a:lstStyle/>
                    <a:p>
                      <a:r>
                        <a:rPr lang="en-US" dirty="0" smtClean="0"/>
                        <a:t>Equipment</a:t>
                      </a:r>
                      <a:r>
                        <a:rPr lang="en-US" baseline="0" dirty="0" smtClean="0"/>
                        <a:t> r</a:t>
                      </a:r>
                      <a:r>
                        <a:rPr lang="en-US" dirty="0" smtClean="0"/>
                        <a:t>epair and replacement</a:t>
                      </a:r>
                      <a:endParaRPr lang="en-US" dirty="0"/>
                    </a:p>
                  </a:txBody>
                  <a:tcPr/>
                </a:tc>
              </a:tr>
              <a:tr h="376199">
                <a:tc>
                  <a:txBody>
                    <a:bodyPr/>
                    <a:lstStyle/>
                    <a:p>
                      <a:r>
                        <a:rPr lang="en-US" dirty="0" smtClean="0"/>
                        <a:t>Solvents, etc.</a:t>
                      </a:r>
                      <a:endParaRPr lang="en-US" dirty="0"/>
                    </a:p>
                  </a:txBody>
                  <a:tcPr/>
                </a:tc>
                <a:tc>
                  <a:txBody>
                    <a:bodyPr/>
                    <a:lstStyle/>
                    <a:p>
                      <a:r>
                        <a:rPr lang="en-US" dirty="0" smtClean="0"/>
                        <a:t>Lost sales during unplanned shutdown</a:t>
                      </a:r>
                      <a:endParaRPr lang="en-US" dirty="0"/>
                    </a:p>
                  </a:txBody>
                  <a:tcPr/>
                </a:tc>
              </a:tr>
              <a:tr h="372789">
                <a:tc>
                  <a:txBody>
                    <a:bodyPr/>
                    <a:lstStyle/>
                    <a:p>
                      <a:r>
                        <a:rPr lang="en-US" dirty="0" smtClean="0"/>
                        <a:t>Waste treatment</a:t>
                      </a:r>
                      <a:endParaRPr lang="en-US" dirty="0"/>
                    </a:p>
                  </a:txBody>
                  <a:tcPr/>
                </a:tc>
                <a:tc>
                  <a:txBody>
                    <a:bodyPr/>
                    <a:lstStyle/>
                    <a:p>
                      <a:r>
                        <a:rPr lang="en-US" dirty="0" smtClean="0"/>
                        <a:t>Material storage &amp; disposal due to shutdown</a:t>
                      </a:r>
                      <a:endParaRPr lang="en-US" dirty="0"/>
                    </a:p>
                  </a:txBody>
                  <a:tcPr/>
                </a:tc>
              </a:tr>
              <a:tr h="649329">
                <a:tc>
                  <a:txBody>
                    <a:bodyPr/>
                    <a:lstStyle/>
                    <a:p>
                      <a:r>
                        <a:rPr lang="en-US" dirty="0" smtClean="0"/>
                        <a:t>………………..</a:t>
                      </a:r>
                      <a:endParaRPr lang="en-US" dirty="0"/>
                    </a:p>
                  </a:txBody>
                  <a:tcPr/>
                </a:tc>
                <a:tc>
                  <a:txBody>
                    <a:bodyPr/>
                    <a:lstStyle/>
                    <a:p>
                      <a:r>
                        <a:rPr lang="en-US" dirty="0" smtClean="0"/>
                        <a:t>Additional wear during heating/cooling during shutdown or startup</a:t>
                      </a:r>
                      <a:endParaRPr lang="en-US" dirty="0"/>
                    </a:p>
                  </a:txBody>
                  <a:tcPr/>
                </a:tc>
              </a:tr>
            </a:tbl>
          </a:graphicData>
        </a:graphic>
      </p:graphicFrame>
      <p:grpSp>
        <p:nvGrpSpPr>
          <p:cNvPr id="8" name="Group 7"/>
          <p:cNvGrpSpPr/>
          <p:nvPr/>
        </p:nvGrpSpPr>
        <p:grpSpPr>
          <a:xfrm>
            <a:off x="4191000" y="2278743"/>
            <a:ext cx="4546600" cy="4455886"/>
            <a:chOff x="4648200" y="2236788"/>
            <a:chExt cx="4089400" cy="4497841"/>
          </a:xfrm>
        </p:grpSpPr>
        <p:sp>
          <p:nvSpPr>
            <p:cNvPr id="3" name="Rectangle 2"/>
            <p:cNvSpPr/>
            <p:nvPr/>
          </p:nvSpPr>
          <p:spPr bwMode="auto">
            <a:xfrm>
              <a:off x="4648200" y="4191000"/>
              <a:ext cx="4089400" cy="2543629"/>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6858000" y="2236788"/>
              <a:ext cx="1879600" cy="646331"/>
            </a:xfrm>
            <a:prstGeom prst="rect">
              <a:avLst/>
            </a:prstGeom>
            <a:noFill/>
            <a:ln w="28575">
              <a:solidFill>
                <a:srgbClr val="FF0000"/>
              </a:solidFill>
            </a:ln>
          </p:spPr>
          <p:txBody>
            <a:bodyPr wrap="square" rtlCol="0">
              <a:spAutoFit/>
            </a:bodyPr>
            <a:lstStyle/>
            <a:p>
              <a:r>
                <a:rPr lang="en-US" sz="1800" b="1" dirty="0" smtClean="0"/>
                <a:t>Reduced by high reliability</a:t>
              </a:r>
              <a:endParaRPr lang="en-US" sz="1800" b="1" dirty="0"/>
            </a:p>
          </p:txBody>
        </p:sp>
        <p:cxnSp>
          <p:nvCxnSpPr>
            <p:cNvPr id="6" name="Straight Arrow Connector 5"/>
            <p:cNvCxnSpPr>
              <a:stCxn id="4" idx="2"/>
            </p:cNvCxnSpPr>
            <p:nvPr/>
          </p:nvCxnSpPr>
          <p:spPr bwMode="auto">
            <a:xfrm>
              <a:off x="7797800" y="2883119"/>
              <a:ext cx="0" cy="1307881"/>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 Box 37"/>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5" name="Rectangle 38"/>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6" name="TextBox 5"/>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7" name="TextBox 6"/>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Process Structure</a:t>
            </a:r>
            <a:endParaRPr lang="en-US" sz="3200" b="1" dirty="0">
              <a:latin typeface="Calibri" panose="020F0502020204030204" pitchFamily="34" charset="0"/>
            </a:endParaRPr>
          </a:p>
        </p:txBody>
      </p:sp>
      <p:sp>
        <p:nvSpPr>
          <p:cNvPr id="3" name="TextBox 2"/>
          <p:cNvSpPr txBox="1"/>
          <p:nvPr/>
        </p:nvSpPr>
        <p:spPr>
          <a:xfrm>
            <a:off x="1650206" y="1981200"/>
            <a:ext cx="7086600" cy="4647426"/>
          </a:xfrm>
          <a:prstGeom prst="rect">
            <a:avLst/>
          </a:prstGeom>
          <a:noFill/>
        </p:spPr>
        <p:txBody>
          <a:bodyPr wrap="square" rtlCol="0">
            <a:spAutoFit/>
          </a:bodyPr>
          <a:lstStyle/>
          <a:p>
            <a:r>
              <a:rPr lang="en-US" b="1" dirty="0" smtClean="0"/>
              <a:t>For critical systems, a “</a:t>
            </a:r>
            <a:r>
              <a:rPr lang="en-US" b="1" dirty="0" smtClean="0">
                <a:solidFill>
                  <a:srgbClr val="C00000"/>
                </a:solidFill>
              </a:rPr>
              <a:t>network</a:t>
            </a:r>
            <a:r>
              <a:rPr lang="en-US" b="1" dirty="0" smtClean="0"/>
              <a:t>” provides multiple sources (and sinks) that can supply (deplete) any consumer.  System must be </a:t>
            </a:r>
            <a:r>
              <a:rPr lang="en-US" b="1" u="sng" dirty="0" smtClean="0">
                <a:solidFill>
                  <a:srgbClr val="0000FF"/>
                </a:solidFill>
              </a:rPr>
              <a:t>fast and reliable</a:t>
            </a:r>
            <a:r>
              <a:rPr lang="en-US" b="1" dirty="0" smtClean="0"/>
              <a:t>! Features of the steam system:</a:t>
            </a:r>
          </a:p>
          <a:p>
            <a:endParaRPr lang="en-US" b="1" dirty="0" smtClean="0"/>
          </a:p>
          <a:p>
            <a:pPr marL="342900" indent="-342900">
              <a:buFont typeface="Arial" panose="020B0604020202020204" pitchFamily="34" charset="0"/>
              <a:buChar char="•"/>
            </a:pPr>
            <a:r>
              <a:rPr lang="en-US" sz="2200" b="1" dirty="0" smtClean="0"/>
              <a:t>Multiple boilers providing steam</a:t>
            </a:r>
          </a:p>
          <a:p>
            <a:pPr marL="342900" indent="-342900">
              <a:buFont typeface="Arial" panose="020B0604020202020204" pitchFamily="34" charset="0"/>
              <a:buChar char="•"/>
            </a:pPr>
            <a:r>
              <a:rPr lang="en-US" sz="2200" b="1" dirty="0" smtClean="0"/>
              <a:t>Two fuels to each boiler</a:t>
            </a:r>
          </a:p>
          <a:p>
            <a:pPr marL="342900" indent="-342900">
              <a:buFont typeface="Arial" panose="020B0604020202020204" pitchFamily="34" charset="0"/>
              <a:buChar char="•"/>
            </a:pPr>
            <a:r>
              <a:rPr lang="en-US" sz="2200" b="1" dirty="0" smtClean="0"/>
              <a:t>All steam from fired boilers distributed through common HP header</a:t>
            </a:r>
          </a:p>
          <a:p>
            <a:pPr marL="342900" indent="-342900">
              <a:buFont typeface="Arial" panose="020B0604020202020204" pitchFamily="34" charset="0"/>
              <a:buChar char="•"/>
            </a:pPr>
            <a:r>
              <a:rPr lang="en-US" sz="2200" b="1" dirty="0" smtClean="0"/>
              <a:t>External sources and sinks of steam integrated in the distribution system</a:t>
            </a:r>
          </a:p>
          <a:p>
            <a:pPr marL="342900" indent="-342900">
              <a:buFont typeface="Arial" panose="020B0604020202020204" pitchFamily="34" charset="0"/>
              <a:buChar char="•"/>
            </a:pPr>
            <a:r>
              <a:rPr lang="en-US" sz="2200" b="1" dirty="0" smtClean="0"/>
              <a:t>Multiple paths from higher to lower-pressure headers</a:t>
            </a:r>
          </a:p>
          <a:p>
            <a:pPr marL="342900" indent="-342900">
              <a:buFont typeface="Arial" panose="020B0604020202020204" pitchFamily="34" charset="0"/>
              <a:buChar char="•"/>
            </a:pPr>
            <a:r>
              <a:rPr lang="en-US" sz="2200" b="1" dirty="0" smtClean="0"/>
              <a:t>Condensate collected and recovered</a:t>
            </a:r>
            <a:endParaRPr lang="en-US" sz="2200" b="1" dirty="0"/>
          </a:p>
        </p:txBody>
      </p:sp>
    </p:spTree>
    <p:extLst>
      <p:ext uri="{BB962C8B-B14F-4D97-AF65-F5344CB8AC3E}">
        <p14:creationId xmlns:p14="http://schemas.microsoft.com/office/powerpoint/2010/main" val="5651265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9"/>
          <p:cNvSpPr txBox="1">
            <a:spLocks noChangeArrowheads="1"/>
          </p:cNvSpPr>
          <p:nvPr/>
        </p:nvSpPr>
        <p:spPr bwMode="auto">
          <a:xfrm>
            <a:off x="1676400" y="1727775"/>
            <a:ext cx="4724400"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a:solidFill>
                  <a:schemeClr val="accent2"/>
                </a:solidFill>
              </a:rPr>
              <a:t>Lesson Learned</a:t>
            </a:r>
          </a:p>
          <a:p>
            <a:pPr>
              <a:spcBef>
                <a:spcPct val="50000"/>
              </a:spcBef>
              <a:buFontTx/>
              <a:buNone/>
            </a:pPr>
            <a:r>
              <a:rPr lang="en-US" altLang="en-US" sz="2400" b="1" dirty="0"/>
              <a:t>When equipment is essential and component reliability is too low, redundancy </a:t>
            </a:r>
            <a:r>
              <a:rPr lang="en-US" altLang="en-US" sz="2400" b="1" dirty="0" smtClean="0"/>
              <a:t>and diversity can </a:t>
            </a:r>
            <a:r>
              <a:rPr lang="en-US" altLang="en-US" sz="2400" b="1" dirty="0"/>
              <a:t>be provided in various plant structures to increase system reliability</a:t>
            </a:r>
            <a:r>
              <a:rPr lang="en-US" altLang="en-US" sz="2400" b="1" dirty="0" smtClean="0"/>
              <a:t>.</a:t>
            </a:r>
            <a:endParaRPr lang="en-US" altLang="en-US" sz="2400" b="1" dirty="0"/>
          </a:p>
          <a:p>
            <a:pPr algn="ctr">
              <a:spcBef>
                <a:spcPct val="50000"/>
              </a:spcBef>
              <a:buFontTx/>
              <a:buNone/>
            </a:pPr>
            <a:r>
              <a:rPr lang="en-US" altLang="en-US" sz="2400" b="1" dirty="0" smtClean="0">
                <a:solidFill>
                  <a:srgbClr val="0000FF"/>
                </a:solidFill>
              </a:rPr>
              <a:t>Results</a:t>
            </a:r>
            <a:endParaRPr lang="en-US" altLang="en-US" sz="2400" b="1" dirty="0">
              <a:solidFill>
                <a:srgbClr val="0000FF"/>
              </a:solidFill>
            </a:endParaRPr>
          </a:p>
          <a:p>
            <a:pPr>
              <a:spcBef>
                <a:spcPct val="50000"/>
              </a:spcBef>
              <a:buFontTx/>
              <a:buNone/>
            </a:pPr>
            <a:r>
              <a:rPr lang="en-US" altLang="en-US" sz="2000" b="1" dirty="0"/>
              <a:t>Low reliability equipment: </a:t>
            </a:r>
            <a:r>
              <a:rPr lang="en-US" altLang="en-US" sz="2000" b="1" dirty="0">
                <a:solidFill>
                  <a:schemeClr val="accent2"/>
                </a:solidFill>
              </a:rPr>
              <a:t>Redundancy</a:t>
            </a:r>
          </a:p>
          <a:p>
            <a:pPr>
              <a:spcBef>
                <a:spcPct val="50000"/>
              </a:spcBef>
              <a:buFontTx/>
              <a:buNone/>
            </a:pPr>
            <a:r>
              <a:rPr lang="en-US" altLang="en-US" sz="2000" b="1" dirty="0" smtClean="0"/>
              <a:t>Prevent common cause: </a:t>
            </a:r>
            <a:r>
              <a:rPr lang="en-US" altLang="en-US" sz="2000" b="1" dirty="0" smtClean="0">
                <a:solidFill>
                  <a:srgbClr val="0000FF"/>
                </a:solidFill>
              </a:rPr>
              <a:t>Diversity</a:t>
            </a:r>
          </a:p>
          <a:p>
            <a:pPr>
              <a:spcBef>
                <a:spcPct val="50000"/>
              </a:spcBef>
              <a:buFontTx/>
              <a:buNone/>
            </a:pPr>
            <a:r>
              <a:rPr lang="en-US" altLang="en-US" sz="2000" b="1" dirty="0" smtClean="0"/>
              <a:t>Highly </a:t>
            </a:r>
            <a:r>
              <a:rPr lang="en-US" altLang="en-US" sz="2000" b="1" dirty="0"/>
              <a:t>critical functions: </a:t>
            </a:r>
            <a:r>
              <a:rPr lang="en-US" altLang="en-US" sz="2000" b="1" dirty="0">
                <a:solidFill>
                  <a:schemeClr val="accent2"/>
                </a:solidFill>
              </a:rPr>
              <a:t>Networks </a:t>
            </a:r>
            <a:r>
              <a:rPr lang="en-US" altLang="en-US" sz="2000" b="1" dirty="0"/>
              <a:t>of suppliers and consumers</a:t>
            </a:r>
          </a:p>
        </p:txBody>
      </p:sp>
      <p:grpSp>
        <p:nvGrpSpPr>
          <p:cNvPr id="47108" name="Group 25"/>
          <p:cNvGrpSpPr>
            <a:grpSpLocks/>
          </p:cNvGrpSpPr>
          <p:nvPr/>
        </p:nvGrpSpPr>
        <p:grpSpPr bwMode="auto">
          <a:xfrm>
            <a:off x="6947389" y="2904308"/>
            <a:ext cx="1295400" cy="627017"/>
            <a:chOff x="2112" y="3072"/>
            <a:chExt cx="1776" cy="768"/>
          </a:xfrm>
        </p:grpSpPr>
        <p:sp>
          <p:nvSpPr>
            <p:cNvPr id="47118" name="AutoShape 15"/>
            <p:cNvSpPr>
              <a:spLocks noChangeArrowheads="1"/>
            </p:cNvSpPr>
            <p:nvPr/>
          </p:nvSpPr>
          <p:spPr bwMode="auto">
            <a:xfrm flipV="1">
              <a:off x="2784" y="3072"/>
              <a:ext cx="288" cy="288"/>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7119" name="Line 16"/>
            <p:cNvSpPr>
              <a:spLocks noChangeShapeType="1"/>
            </p:cNvSpPr>
            <p:nvPr/>
          </p:nvSpPr>
          <p:spPr bwMode="auto">
            <a:xfrm>
              <a:off x="2448" y="321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0" name="Line 17"/>
            <p:cNvSpPr>
              <a:spLocks noChangeShapeType="1"/>
            </p:cNvSpPr>
            <p:nvPr/>
          </p:nvSpPr>
          <p:spPr bwMode="auto">
            <a:xfrm>
              <a:off x="3072" y="3072"/>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1" name="AutoShape 18"/>
            <p:cNvSpPr>
              <a:spLocks noChangeArrowheads="1"/>
            </p:cNvSpPr>
            <p:nvPr/>
          </p:nvSpPr>
          <p:spPr bwMode="auto">
            <a:xfrm flipV="1">
              <a:off x="2784" y="3552"/>
              <a:ext cx="288" cy="288"/>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7122" name="Line 19"/>
            <p:cNvSpPr>
              <a:spLocks noChangeShapeType="1"/>
            </p:cNvSpPr>
            <p:nvPr/>
          </p:nvSpPr>
          <p:spPr bwMode="auto">
            <a:xfrm>
              <a:off x="2448"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3" name="Line 20"/>
            <p:cNvSpPr>
              <a:spLocks noChangeShapeType="1"/>
            </p:cNvSpPr>
            <p:nvPr/>
          </p:nvSpPr>
          <p:spPr bwMode="auto">
            <a:xfrm>
              <a:off x="3072" y="3552"/>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4" name="Line 21"/>
            <p:cNvSpPr>
              <a:spLocks noChangeShapeType="1"/>
            </p:cNvSpPr>
            <p:nvPr/>
          </p:nvSpPr>
          <p:spPr bwMode="auto">
            <a:xfrm flipV="1">
              <a:off x="2448" y="3216"/>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5" name="Line 22"/>
            <p:cNvSpPr>
              <a:spLocks noChangeShapeType="1"/>
            </p:cNvSpPr>
            <p:nvPr/>
          </p:nvSpPr>
          <p:spPr bwMode="auto">
            <a:xfrm>
              <a:off x="2112" y="3456"/>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6" name="Line 23"/>
            <p:cNvSpPr>
              <a:spLocks noChangeShapeType="1"/>
            </p:cNvSpPr>
            <p:nvPr/>
          </p:nvSpPr>
          <p:spPr bwMode="auto">
            <a:xfrm flipV="1">
              <a:off x="3552" y="3072"/>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7" name="Line 24"/>
            <p:cNvSpPr>
              <a:spLocks noChangeShapeType="1"/>
            </p:cNvSpPr>
            <p:nvPr/>
          </p:nvSpPr>
          <p:spPr bwMode="auto">
            <a:xfrm>
              <a:off x="3552" y="3312"/>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7111"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7112"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pic>
        <p:nvPicPr>
          <p:cNvPr id="24" name="Picture 2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648200"/>
            <a:ext cx="1905000" cy="1728788"/>
          </a:xfrm>
          <a:prstGeom prst="rect">
            <a:avLst/>
          </a:prstGeom>
          <a:noFill/>
        </p:spPr>
      </p:pic>
      <p:sp>
        <p:nvSpPr>
          <p:cNvPr id="25" name="TextBox 2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6" name="TextBox 25"/>
          <p:cNvSpPr txBox="1"/>
          <p:nvPr/>
        </p:nvSpPr>
        <p:spPr>
          <a:xfrm>
            <a:off x="2252851" y="9906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Process Structure</a:t>
            </a:r>
            <a:endParaRPr lang="en-US" sz="32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7112"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5" name="TextBox 2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6" name="TextBox 25"/>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Process Operations</a:t>
            </a:r>
            <a:endParaRPr lang="en-US" sz="3200" b="1" dirty="0">
              <a:latin typeface="Calibri" panose="020F0502020204030204" pitchFamily="34" charset="0"/>
            </a:endParaRPr>
          </a:p>
        </p:txBody>
      </p:sp>
      <p:sp>
        <p:nvSpPr>
          <p:cNvPr id="2" name="TextBox 1"/>
          <p:cNvSpPr txBox="1"/>
          <p:nvPr/>
        </p:nvSpPr>
        <p:spPr>
          <a:xfrm>
            <a:off x="1534885" y="1871573"/>
            <a:ext cx="7512277" cy="1323439"/>
          </a:xfrm>
          <a:prstGeom prst="rect">
            <a:avLst/>
          </a:prstGeom>
          <a:noFill/>
          <a:ln>
            <a:solidFill>
              <a:schemeClr val="tx1"/>
            </a:solidFill>
          </a:ln>
        </p:spPr>
        <p:txBody>
          <a:bodyPr wrap="square" rtlCol="0">
            <a:spAutoFit/>
          </a:bodyPr>
          <a:lstStyle/>
          <a:p>
            <a:r>
              <a:rPr lang="en-US" sz="2000" b="1" dirty="0" smtClean="0">
                <a:latin typeface="Calibri" panose="020F0502020204030204" pitchFamily="34" charset="0"/>
              </a:rPr>
              <a:t>Steam generated in a boiler is further heated to improve efficiency in a turbo-generator.  However, high temperatures (above the alarm value) severely reduces turbine reliability.  The following data is from a real plant.  </a:t>
            </a:r>
            <a:r>
              <a:rPr lang="en-US" sz="2000" b="1" dirty="0" smtClean="0">
                <a:solidFill>
                  <a:srgbClr val="C00000"/>
                </a:solidFill>
                <a:latin typeface="Calibri" panose="020F0502020204030204" pitchFamily="34" charset="0"/>
              </a:rPr>
              <a:t>Discuss the two regions of operation.</a:t>
            </a:r>
            <a:endParaRPr lang="en-US" sz="2000" b="1" dirty="0">
              <a:solidFill>
                <a:srgbClr val="C00000"/>
              </a:solidFill>
              <a:latin typeface="Calibri" panose="020F0502020204030204" pitchFamily="34" charset="0"/>
            </a:endParaRPr>
          </a:p>
        </p:txBody>
      </p:sp>
      <p:pic>
        <p:nvPicPr>
          <p:cNvPr id="27" name="Picture 2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2606" y="3274840"/>
            <a:ext cx="6781800" cy="3466014"/>
          </a:xfrm>
          <a:prstGeom prst="rect">
            <a:avLst/>
          </a:prstGeom>
          <a:noFill/>
          <a:ln>
            <a:noFill/>
          </a:ln>
          <a:effectLst/>
          <a:extLst/>
        </p:spPr>
      </p:pic>
      <p:sp>
        <p:nvSpPr>
          <p:cNvPr id="3" name="TextBox 2"/>
          <p:cNvSpPr txBox="1"/>
          <p:nvPr/>
        </p:nvSpPr>
        <p:spPr>
          <a:xfrm>
            <a:off x="7772400" y="6463855"/>
            <a:ext cx="1116806" cy="276999"/>
          </a:xfrm>
          <a:prstGeom prst="rect">
            <a:avLst/>
          </a:prstGeom>
          <a:noFill/>
          <a:ln>
            <a:solidFill>
              <a:schemeClr val="tx1"/>
            </a:solidFill>
          </a:ln>
        </p:spPr>
        <p:txBody>
          <a:bodyPr wrap="square" rtlCol="0">
            <a:spAutoFit/>
          </a:bodyPr>
          <a:lstStyle/>
          <a:p>
            <a:r>
              <a:rPr lang="en-US" sz="1200" dirty="0" smtClean="0"/>
              <a:t>Citation 6</a:t>
            </a:r>
            <a:endParaRPr lang="en-US" sz="1200" dirty="0"/>
          </a:p>
        </p:txBody>
      </p:sp>
    </p:spTree>
    <p:extLst>
      <p:ext uri="{BB962C8B-B14F-4D97-AF65-F5344CB8AC3E}">
        <p14:creationId xmlns:p14="http://schemas.microsoft.com/office/powerpoint/2010/main" val="39113752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7112"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5" name="TextBox 2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6" name="TextBox 25"/>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Process Operations</a:t>
            </a:r>
            <a:endParaRPr lang="en-US" sz="3200" b="1" dirty="0">
              <a:latin typeface="Calibri" panose="020F0502020204030204" pitchFamily="34" charset="0"/>
            </a:endParaRPr>
          </a:p>
        </p:txBody>
      </p:sp>
      <p:pic>
        <p:nvPicPr>
          <p:cNvPr id="27" name="Picture 2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603" y="2693081"/>
            <a:ext cx="6069806" cy="2899276"/>
          </a:xfrm>
          <a:prstGeom prst="rect">
            <a:avLst/>
          </a:prstGeom>
          <a:noFill/>
          <a:ln>
            <a:noFill/>
          </a:ln>
          <a:effectLst/>
          <a:extLst/>
        </p:spPr>
      </p:pic>
      <p:sp>
        <p:nvSpPr>
          <p:cNvPr id="3" name="Rounded Rectangular Callout 2"/>
          <p:cNvSpPr/>
          <p:nvPr/>
        </p:nvSpPr>
        <p:spPr bwMode="auto">
          <a:xfrm>
            <a:off x="4343400" y="1727775"/>
            <a:ext cx="4114800" cy="1320225"/>
          </a:xfrm>
          <a:prstGeom prst="wedgeRoundRectCallout">
            <a:avLst>
              <a:gd name="adj1" fmla="val -4960"/>
              <a:gd name="adj2" fmla="val 75693"/>
              <a:gd name="adj3" fmla="val 16667"/>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smtClean="0"/>
              <a:t>Moving a variable towards a constraint should be combined with changes to reduce variability.</a:t>
            </a:r>
            <a:endParaRPr kumimoji="0" lang="en-US" sz="2000" b="1" i="0" u="none" strike="noStrike" cap="none" normalizeH="0" baseline="0" dirty="0" smtClean="0">
              <a:ln>
                <a:noFill/>
              </a:ln>
              <a:solidFill>
                <a:schemeClr val="tx1"/>
              </a:solidFill>
              <a:effectLst/>
            </a:endParaRPr>
          </a:p>
        </p:txBody>
      </p:sp>
      <p:sp>
        <p:nvSpPr>
          <p:cNvPr id="9" name="Rounded Rectangular Callout 8"/>
          <p:cNvSpPr/>
          <p:nvPr/>
        </p:nvSpPr>
        <p:spPr bwMode="auto">
          <a:xfrm>
            <a:off x="2971800" y="5334000"/>
            <a:ext cx="4648200" cy="1320225"/>
          </a:xfrm>
          <a:prstGeom prst="wedgeRoundRectCallout">
            <a:avLst>
              <a:gd name="adj1" fmla="val -1785"/>
              <a:gd name="adj2" fmla="val -83717"/>
              <a:gd name="adj3" fmla="val 16667"/>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smtClean="0"/>
              <a:t>Operating conditions must consider all performance factors; short-term (efficiency) and long-term (turbine failure rate).</a:t>
            </a:r>
            <a:endParaRPr kumimoji="0" lang="en-US" sz="20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43447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7112"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5" name="TextBox 2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6" name="TextBox 25"/>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Process Operations</a:t>
            </a:r>
            <a:endParaRPr lang="en-US" sz="3200" b="1" dirty="0">
              <a:latin typeface="Calibri" panose="020F0502020204030204" pitchFamily="34"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088595"/>
            <a:ext cx="7010400" cy="3776662"/>
          </a:xfrm>
          <a:prstGeom prst="rect">
            <a:avLst/>
          </a:prstGeom>
          <a:noFill/>
        </p:spPr>
      </p:pic>
      <p:sp>
        <p:nvSpPr>
          <p:cNvPr id="3" name="TextBox 2"/>
          <p:cNvSpPr txBox="1"/>
          <p:nvPr/>
        </p:nvSpPr>
        <p:spPr>
          <a:xfrm>
            <a:off x="1447800" y="2101961"/>
            <a:ext cx="7599363" cy="1015663"/>
          </a:xfrm>
          <a:prstGeom prst="rect">
            <a:avLst/>
          </a:prstGeom>
          <a:noFill/>
          <a:ln>
            <a:solidFill>
              <a:schemeClr val="tx1"/>
            </a:solidFill>
          </a:ln>
        </p:spPr>
        <p:txBody>
          <a:bodyPr wrap="square" rtlCol="0">
            <a:spAutoFit/>
          </a:bodyPr>
          <a:lstStyle/>
          <a:p>
            <a:r>
              <a:rPr lang="en-US" sz="2000" b="1" dirty="0" smtClean="0"/>
              <a:t>Centrifugal compressors require a minimum flow.  Flows below the minimum result in “surge” that can severely damage the compressor within seconds.  What additions are needed in the following design?</a:t>
            </a:r>
            <a:endParaRPr lang="en-US" sz="2000" b="1" dirty="0"/>
          </a:p>
        </p:txBody>
      </p:sp>
      <p:grpSp>
        <p:nvGrpSpPr>
          <p:cNvPr id="6" name="Group 5"/>
          <p:cNvGrpSpPr/>
          <p:nvPr/>
        </p:nvGrpSpPr>
        <p:grpSpPr>
          <a:xfrm>
            <a:off x="1752600" y="4686300"/>
            <a:ext cx="3657600" cy="2331357"/>
            <a:chOff x="1752600" y="4686300"/>
            <a:chExt cx="3657600" cy="2331357"/>
          </a:xfrm>
        </p:grpSpPr>
        <p:sp>
          <p:nvSpPr>
            <p:cNvPr id="4" name="Rectangle 3"/>
            <p:cNvSpPr/>
            <p:nvPr/>
          </p:nvSpPr>
          <p:spPr bwMode="auto">
            <a:xfrm>
              <a:off x="4724400" y="4686300"/>
              <a:ext cx="685800" cy="217895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5" name="Group 4"/>
            <p:cNvGrpSpPr/>
            <p:nvPr/>
          </p:nvGrpSpPr>
          <p:grpSpPr>
            <a:xfrm>
              <a:off x="1752600" y="4686300"/>
              <a:ext cx="2971800" cy="2331357"/>
              <a:chOff x="1752600" y="4686300"/>
              <a:chExt cx="2971800" cy="2331357"/>
            </a:xfrm>
          </p:grpSpPr>
          <p:sp>
            <p:nvSpPr>
              <p:cNvPr id="11" name="Rectangle 10"/>
              <p:cNvSpPr/>
              <p:nvPr/>
            </p:nvSpPr>
            <p:spPr bwMode="auto">
              <a:xfrm>
                <a:off x="2362200" y="5105400"/>
                <a:ext cx="2362200" cy="175985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1752600" y="5257800"/>
                <a:ext cx="2057400" cy="175985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1822450" y="4686300"/>
                <a:ext cx="2057400" cy="175985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pic>
        <p:nvPicPr>
          <p:cNvPr id="14" name="Picture 2" descr="C:\Users\marlint\AppData\Local\Microsoft\Windows\Temporary Internet Files\Content.IE5\XJWTL5GZ\MC9000787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0381" y="5544457"/>
            <a:ext cx="488367" cy="1184529"/>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bwMode="auto">
          <a:xfrm>
            <a:off x="8317364" y="4379976"/>
            <a:ext cx="826636" cy="496824"/>
          </a:xfrm>
          <a:prstGeom prst="wedgeRoundRectCallout">
            <a:avLst>
              <a:gd name="adj1" fmla="val -1786"/>
              <a:gd name="adj2" fmla="val 168471"/>
              <a:gd name="adj3" fmla="val 16667"/>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Surge?</a:t>
            </a:r>
          </a:p>
        </p:txBody>
      </p:sp>
      <p:sp>
        <p:nvSpPr>
          <p:cNvPr id="7" name="Rectangle 6"/>
          <p:cNvSpPr/>
          <p:nvPr/>
        </p:nvSpPr>
        <p:spPr>
          <a:xfrm>
            <a:off x="4005905" y="1640296"/>
            <a:ext cx="2512098" cy="461665"/>
          </a:xfrm>
          <a:prstGeom prst="rect">
            <a:avLst/>
          </a:prstGeom>
          <a:solidFill>
            <a:schemeClr val="bg1">
              <a:lumMod val="95000"/>
            </a:schemeClr>
          </a:solidFill>
          <a:ln>
            <a:solidFill>
              <a:schemeClr val="tx1"/>
            </a:solidFill>
          </a:ln>
        </p:spPr>
        <p:txBody>
          <a:bodyPr wrap="none">
            <a:spAutoFit/>
          </a:bodyPr>
          <a:lstStyle/>
          <a:p>
            <a:r>
              <a:rPr lang="en-US" altLang="en-US" b="1" dirty="0"/>
              <a:t>Class Exercise </a:t>
            </a:r>
            <a:r>
              <a:rPr lang="en-US" altLang="en-US" b="1" dirty="0" smtClean="0"/>
              <a:t>11 </a:t>
            </a:r>
            <a:endParaRPr lang="en-US" dirty="0"/>
          </a:p>
        </p:txBody>
      </p:sp>
    </p:spTree>
    <p:extLst>
      <p:ext uri="{BB962C8B-B14F-4D97-AF65-F5344CB8AC3E}">
        <p14:creationId xmlns:p14="http://schemas.microsoft.com/office/powerpoint/2010/main" val="213268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7112"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5" name="TextBox 2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14" name="TextBox 13"/>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Plant Inventory</a:t>
            </a:r>
            <a:endParaRPr lang="en-US" sz="3200" b="1" dirty="0">
              <a:latin typeface="Calibri" panose="020F0502020204030204" pitchFamily="34" charset="0"/>
            </a:endParaRPr>
          </a:p>
        </p:txBody>
      </p:sp>
      <p:sp>
        <p:nvSpPr>
          <p:cNvPr id="2" name="TextBox 1"/>
          <p:cNvSpPr txBox="1"/>
          <p:nvPr/>
        </p:nvSpPr>
        <p:spPr>
          <a:xfrm>
            <a:off x="1524000" y="2133600"/>
            <a:ext cx="7391400" cy="3416320"/>
          </a:xfrm>
          <a:prstGeom prst="rect">
            <a:avLst/>
          </a:prstGeom>
          <a:noFill/>
        </p:spPr>
        <p:txBody>
          <a:bodyPr wrap="square" rtlCol="0">
            <a:spAutoFit/>
          </a:bodyPr>
          <a:lstStyle/>
          <a:p>
            <a:r>
              <a:rPr lang="en-US" b="1" dirty="0" smtClean="0"/>
              <a:t>Plants contain lots of material inventory.  The inventory can be in any state; solid, liquid, or gas.  Discuss advantages and disadvantages of inventory.</a:t>
            </a:r>
          </a:p>
          <a:p>
            <a:endParaRPr lang="en-US" b="1" dirty="0"/>
          </a:p>
          <a:p>
            <a:r>
              <a:rPr lang="en-US" b="1" dirty="0" smtClean="0"/>
              <a:t>Hints:</a:t>
            </a:r>
          </a:p>
          <a:p>
            <a:endParaRPr lang="en-US" b="1" dirty="0"/>
          </a:p>
          <a:p>
            <a:pPr marL="342900" indent="-342900">
              <a:buFont typeface="Arial" panose="020B0604020202020204" pitchFamily="34" charset="0"/>
              <a:buChar char="•"/>
            </a:pPr>
            <a:r>
              <a:rPr lang="en-US" b="1" dirty="0" smtClean="0"/>
              <a:t>Some engineers and all operators love inventory</a:t>
            </a:r>
          </a:p>
          <a:p>
            <a:pPr marL="342900" indent="-342900">
              <a:buFont typeface="Arial" panose="020B0604020202020204" pitchFamily="34" charset="0"/>
              <a:buChar char="•"/>
            </a:pPr>
            <a:r>
              <a:rPr lang="en-US" b="1" dirty="0" smtClean="0"/>
              <a:t>Some engineers hate inventory</a:t>
            </a:r>
          </a:p>
          <a:p>
            <a:pPr marL="342900" indent="-342900">
              <a:buFont typeface="Arial" panose="020B0604020202020204" pitchFamily="34" charset="0"/>
              <a:buChar char="•"/>
            </a:pPr>
            <a:r>
              <a:rPr lang="en-US" b="1" dirty="0" smtClean="0"/>
              <a:t>All accountants hate inventory</a:t>
            </a:r>
            <a:endParaRPr lang="en-US" b="1" dirty="0"/>
          </a:p>
        </p:txBody>
      </p:sp>
    </p:spTree>
    <p:extLst>
      <p:ext uri="{BB962C8B-B14F-4D97-AF65-F5344CB8AC3E}">
        <p14:creationId xmlns:p14="http://schemas.microsoft.com/office/powerpoint/2010/main" val="34628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7112"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5" name="TextBox 2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graphicFrame>
        <p:nvGraphicFramePr>
          <p:cNvPr id="3" name="Table 2"/>
          <p:cNvGraphicFramePr>
            <a:graphicFrameLocks noGrp="1"/>
          </p:cNvGraphicFramePr>
          <p:nvPr>
            <p:extLst>
              <p:ext uri="{D42A27DB-BD31-4B8C-83A1-F6EECF244321}">
                <p14:modId xmlns:p14="http://schemas.microsoft.com/office/powerpoint/2010/main" val="576081023"/>
              </p:ext>
            </p:extLst>
          </p:nvPr>
        </p:nvGraphicFramePr>
        <p:xfrm>
          <a:off x="1955006" y="1089067"/>
          <a:ext cx="6477000" cy="5751307"/>
        </p:xfrm>
        <a:graphic>
          <a:graphicData uri="http://schemas.openxmlformats.org/drawingml/2006/table">
            <a:tbl>
              <a:tblPr firstRow="1" firstCol="1" bandRow="1"/>
              <a:tblGrid>
                <a:gridCol w="2325389"/>
                <a:gridCol w="4151611"/>
              </a:tblGrid>
              <a:tr h="207983">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a:cs typeface="Times New Roman"/>
                        </a:rPr>
                        <a:t>Reason for inventory</a:t>
                      </a:r>
                      <a:endParaRPr lang="en-US" sz="1100" dirty="0">
                        <a:effectLst/>
                        <a:latin typeface="Calibri" panose="020F0502020204030204" pitchFamily="34" charset="0"/>
                        <a:ea typeface="Calibri"/>
                        <a:cs typeface="Times New Roman"/>
                      </a:endParaRP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a:cs typeface="Times New Roman"/>
                        </a:rPr>
                        <a:t>Process examples</a:t>
                      </a:r>
                      <a:endParaRPr lang="en-US" sz="1100">
                        <a:effectLst/>
                        <a:latin typeface="Calibri" panose="020F0502020204030204" pitchFamily="34" charset="0"/>
                        <a:ea typeface="Calibri"/>
                        <a:cs typeface="Times New Roman"/>
                      </a:endParaRP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041">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a:cs typeface="Times New Roman"/>
                        </a:rPr>
                        <a:t>Required for process performance</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100" dirty="0">
                          <a:effectLst/>
                          <a:latin typeface="Calibri" panose="020F0502020204030204" pitchFamily="34" charset="0"/>
                          <a:ea typeface="Calibri"/>
                          <a:cs typeface="Times New Roman"/>
                        </a:rPr>
                        <a:t>Provide continuous flow of liquid to pumps</a:t>
                      </a:r>
                    </a:p>
                    <a:p>
                      <a:pPr marL="342900" marR="0" lvl="0" indent="-342900">
                        <a:lnSpc>
                          <a:spcPct val="115000"/>
                        </a:lnSpc>
                        <a:spcBef>
                          <a:spcPts val="0"/>
                        </a:spcBef>
                        <a:spcAft>
                          <a:spcPts val="0"/>
                        </a:spcAft>
                        <a:buFont typeface="Symbol"/>
                        <a:buChar char=""/>
                      </a:pPr>
                      <a:r>
                        <a:rPr lang="en-US" sz="1100" dirty="0">
                          <a:effectLst/>
                          <a:latin typeface="Calibri" panose="020F0502020204030204" pitchFamily="34" charset="0"/>
                          <a:ea typeface="Calibri"/>
                          <a:cs typeface="Times New Roman"/>
                        </a:rPr>
                        <a:t>Residence time for chemical reactors</a:t>
                      </a:r>
                    </a:p>
                    <a:p>
                      <a:pPr marL="342900" marR="0" lvl="0" indent="-342900">
                        <a:lnSpc>
                          <a:spcPct val="115000"/>
                        </a:lnSpc>
                        <a:spcBef>
                          <a:spcPts val="0"/>
                        </a:spcBef>
                        <a:spcAft>
                          <a:spcPts val="0"/>
                        </a:spcAft>
                        <a:buFont typeface="Symbol"/>
                        <a:buChar char=""/>
                      </a:pPr>
                      <a:r>
                        <a:rPr lang="en-US" sz="1100" dirty="0">
                          <a:effectLst/>
                          <a:latin typeface="Calibri" panose="020F0502020204030204" pitchFamily="34" charset="0"/>
                          <a:ea typeface="Calibri"/>
                          <a:cs typeface="Times New Roman"/>
                        </a:rPr>
                        <a:t>Provide environment to achieve vapor-liquid equilibrium, e.g., liquid on each tray of distillation column</a:t>
                      </a:r>
                    </a:p>
                    <a:p>
                      <a:pPr marL="342900" marR="0" lvl="0" indent="-342900">
                        <a:lnSpc>
                          <a:spcPct val="115000"/>
                        </a:lnSpc>
                        <a:spcBef>
                          <a:spcPts val="0"/>
                        </a:spcBef>
                        <a:spcAft>
                          <a:spcPts val="0"/>
                        </a:spcAft>
                        <a:buFont typeface="Symbol"/>
                        <a:buChar char=""/>
                      </a:pPr>
                      <a:r>
                        <a:rPr lang="en-US" sz="1100" dirty="0">
                          <a:effectLst/>
                          <a:latin typeface="Calibri" panose="020F0502020204030204" pitchFamily="34" charset="0"/>
                          <a:ea typeface="Calibri"/>
                          <a:cs typeface="Times New Roman"/>
                        </a:rPr>
                        <a:t>Store materials between series batch-batch and batch-continuous plant structures</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014">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a:cs typeface="Times New Roman"/>
                        </a:rPr>
                        <a:t>Mixing to reduce effects of stream property variation</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100">
                          <a:effectLst/>
                          <a:latin typeface="Calibri" panose="020F0502020204030204" pitchFamily="34" charset="0"/>
                          <a:ea typeface="Calibri"/>
                          <a:cs typeface="Times New Roman"/>
                        </a:rPr>
                        <a:t>Feed drum to distillation tower or chemical reactor</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027">
                <a:tc>
                  <a:txBody>
                    <a:bodyPr/>
                    <a:lstStyle/>
                    <a:p>
                      <a:pPr marL="0" marR="0">
                        <a:lnSpc>
                          <a:spcPct val="115000"/>
                        </a:lnSpc>
                        <a:spcBef>
                          <a:spcPts val="0"/>
                        </a:spcBef>
                        <a:spcAft>
                          <a:spcPts val="0"/>
                        </a:spcAft>
                      </a:pPr>
                      <a:r>
                        <a:rPr lang="en-US" sz="1100">
                          <a:effectLst/>
                          <a:latin typeface="Calibri" panose="020F0502020204030204" pitchFamily="34" charset="0"/>
                          <a:ea typeface="Calibri"/>
                          <a:cs typeface="Times New Roman"/>
                        </a:rPr>
                        <a:t>Flow rate modulation</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100">
                          <a:effectLst/>
                          <a:latin typeface="Calibri" panose="020F0502020204030204" pitchFamily="34" charset="0"/>
                          <a:ea typeface="Calibri"/>
                          <a:cs typeface="Times New Roman"/>
                        </a:rPr>
                        <a:t>Control level by adjusting one flow using averaging level control (See Chapter 6)</a:t>
                      </a:r>
                    </a:p>
                    <a:p>
                      <a:pPr marL="342900" marR="0" lvl="0" indent="-342900">
                        <a:lnSpc>
                          <a:spcPct val="115000"/>
                        </a:lnSpc>
                        <a:spcBef>
                          <a:spcPts val="0"/>
                        </a:spcBef>
                        <a:spcAft>
                          <a:spcPts val="0"/>
                        </a:spcAft>
                        <a:buFont typeface="Symbol"/>
                        <a:buChar char=""/>
                      </a:pPr>
                      <a:r>
                        <a:rPr lang="en-US" sz="1100">
                          <a:effectLst/>
                          <a:latin typeface="Calibri" panose="020F0502020204030204" pitchFamily="34" charset="0"/>
                          <a:ea typeface="Calibri"/>
                          <a:cs typeface="Times New Roman"/>
                        </a:rPr>
                        <a:t>For large storage vessels, set both flows in and out constant for long periods of time, allowing inventory to vary</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9246">
                <a:tc>
                  <a:txBody>
                    <a:bodyPr/>
                    <a:lstStyle/>
                    <a:p>
                      <a:pPr marL="0" marR="0">
                        <a:lnSpc>
                          <a:spcPct val="115000"/>
                        </a:lnSpc>
                        <a:spcBef>
                          <a:spcPts val="0"/>
                        </a:spcBef>
                        <a:spcAft>
                          <a:spcPts val="0"/>
                        </a:spcAft>
                      </a:pPr>
                      <a:r>
                        <a:rPr lang="en-US" sz="1100">
                          <a:effectLst/>
                          <a:latin typeface="Calibri" panose="020F0502020204030204" pitchFamily="34" charset="0"/>
                          <a:ea typeface="Calibri"/>
                          <a:cs typeface="Times New Roman"/>
                        </a:rPr>
                        <a:t>Allow periodic feed delivery and product dispatch</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100" dirty="0">
                          <a:effectLst/>
                          <a:latin typeface="Calibri" panose="020F0502020204030204" pitchFamily="34" charset="0"/>
                          <a:ea typeface="Calibri"/>
                          <a:cs typeface="Times New Roman"/>
                        </a:rPr>
                        <a:t>Feed inventory used to segregate different feed materials and to allow periodic delivery with constant feed rate to plant</a:t>
                      </a:r>
                    </a:p>
                    <a:p>
                      <a:pPr marL="342900" marR="0" lvl="0" indent="-342900">
                        <a:lnSpc>
                          <a:spcPct val="115000"/>
                        </a:lnSpc>
                        <a:spcBef>
                          <a:spcPts val="0"/>
                        </a:spcBef>
                        <a:spcAft>
                          <a:spcPts val="0"/>
                        </a:spcAft>
                        <a:buFont typeface="Symbol"/>
                        <a:buChar char=""/>
                      </a:pPr>
                      <a:r>
                        <a:rPr lang="en-US" sz="1100" dirty="0">
                          <a:effectLst/>
                          <a:latin typeface="Calibri" panose="020F0502020204030204" pitchFamily="34" charset="0"/>
                          <a:ea typeface="Calibri"/>
                          <a:cs typeface="Times New Roman"/>
                        </a:rPr>
                        <a:t>Product inventory used to segregate different product materials and to allow periodic dispatch to customers with constant production rate from plant</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521">
                <a:tc>
                  <a:txBody>
                    <a:bodyPr/>
                    <a:lstStyle/>
                    <a:p>
                      <a:pPr marL="0" marR="0">
                        <a:lnSpc>
                          <a:spcPct val="115000"/>
                        </a:lnSpc>
                        <a:spcBef>
                          <a:spcPts val="0"/>
                        </a:spcBef>
                        <a:spcAft>
                          <a:spcPts val="0"/>
                        </a:spcAft>
                      </a:pPr>
                      <a:r>
                        <a:rPr lang="en-US" sz="1100">
                          <a:effectLst/>
                          <a:latin typeface="Calibri" panose="020F0502020204030204" pitchFamily="34" charset="0"/>
                          <a:ea typeface="Calibri"/>
                          <a:cs typeface="Times New Roman"/>
                        </a:rPr>
                        <a:t>Isolate different materials for multi-product, flexible manufacturing</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100">
                          <a:effectLst/>
                          <a:latin typeface="Calibri" panose="020F0502020204030204" pitchFamily="34" charset="0"/>
                          <a:ea typeface="Calibri"/>
                          <a:cs typeface="Times New Roman"/>
                        </a:rPr>
                        <a:t>Store intermediate products for subsequent processing in downstream equipment, with isolation of materials required for different final products</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027">
                <a:tc>
                  <a:txBody>
                    <a:bodyPr/>
                    <a:lstStyle/>
                    <a:p>
                      <a:pPr marL="0" marR="0">
                        <a:lnSpc>
                          <a:spcPct val="115000"/>
                        </a:lnSpc>
                        <a:spcBef>
                          <a:spcPts val="0"/>
                        </a:spcBef>
                        <a:spcAft>
                          <a:spcPts val="0"/>
                        </a:spcAft>
                      </a:pPr>
                      <a:r>
                        <a:rPr lang="en-US" sz="1100">
                          <a:effectLst/>
                          <a:latin typeface="Calibri" panose="020F0502020204030204" pitchFamily="34" charset="0"/>
                          <a:ea typeface="Calibri"/>
                          <a:cs typeface="Times New Roman"/>
                        </a:rPr>
                        <a:t>Capture materials during unusual operation</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100">
                          <a:effectLst/>
                          <a:latin typeface="Calibri" panose="020F0502020204030204" pitchFamily="34" charset="0"/>
                          <a:ea typeface="Calibri"/>
                          <a:cs typeface="Times New Roman"/>
                        </a:rPr>
                        <a:t>Store material that is off-specification made during startup, shut down, or upsets for recycle to process </a:t>
                      </a:r>
                    </a:p>
                    <a:p>
                      <a:pPr marL="342900" marR="0" lvl="0" indent="-342900">
                        <a:lnSpc>
                          <a:spcPct val="115000"/>
                        </a:lnSpc>
                        <a:spcBef>
                          <a:spcPts val="0"/>
                        </a:spcBef>
                        <a:spcAft>
                          <a:spcPts val="0"/>
                        </a:spcAft>
                        <a:buFont typeface="Symbol"/>
                        <a:buChar char=""/>
                      </a:pPr>
                      <a:r>
                        <a:rPr lang="en-US" sz="1100">
                          <a:effectLst/>
                          <a:latin typeface="Calibri" panose="020F0502020204030204" pitchFamily="34" charset="0"/>
                          <a:ea typeface="Calibri"/>
                          <a:cs typeface="Times New Roman"/>
                        </a:rPr>
                        <a:t>Store materials for processing to benign components and release to the environment</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027">
                <a:tc>
                  <a:txBody>
                    <a:bodyPr/>
                    <a:lstStyle/>
                    <a:p>
                      <a:pPr marL="0" marR="0">
                        <a:lnSpc>
                          <a:spcPct val="115000"/>
                        </a:lnSpc>
                        <a:spcBef>
                          <a:spcPts val="0"/>
                        </a:spcBef>
                        <a:spcAft>
                          <a:spcPts val="0"/>
                        </a:spcAft>
                      </a:pPr>
                      <a:r>
                        <a:rPr lang="en-US" sz="1100">
                          <a:effectLst/>
                          <a:latin typeface="Calibri" panose="020F0502020204030204" pitchFamily="34" charset="0"/>
                          <a:ea typeface="Calibri"/>
                          <a:cs typeface="Times New Roman"/>
                        </a:rPr>
                        <a:t>Increase reliability</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100" dirty="0">
                          <a:effectLst/>
                          <a:latin typeface="Calibri" panose="020F0502020204030204" pitchFamily="34" charset="0"/>
                          <a:ea typeface="Calibri"/>
                          <a:cs typeface="Times New Roman"/>
                        </a:rPr>
                        <a:t>Maintain partial plant operation when one unit in shutdown, either intentionally or unintentionally</a:t>
                      </a:r>
                    </a:p>
                    <a:p>
                      <a:pPr marL="342900" marR="0" lvl="0" indent="-342900">
                        <a:lnSpc>
                          <a:spcPct val="115000"/>
                        </a:lnSpc>
                        <a:spcBef>
                          <a:spcPts val="0"/>
                        </a:spcBef>
                        <a:spcAft>
                          <a:spcPts val="0"/>
                        </a:spcAft>
                        <a:buFont typeface="Symbol"/>
                        <a:buChar char=""/>
                      </a:pPr>
                      <a:r>
                        <a:rPr lang="en-US" sz="1100" dirty="0">
                          <a:effectLst/>
                          <a:latin typeface="Calibri" panose="020F0502020204030204" pitchFamily="34" charset="0"/>
                          <a:ea typeface="Calibri"/>
                          <a:cs typeface="Times New Roman"/>
                        </a:rPr>
                        <a:t>Continue plant operation when raw materials delivery or product dispatch does not meet schedule</a:t>
                      </a:r>
                    </a:p>
                  </a:txBody>
                  <a:tcPr marL="50317" marR="5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339850" y="846206"/>
            <a:ext cx="7804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4.1. Reasons for Inventories in Process Plants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711165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7112"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5" name="TextBox 2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graphicFrame>
        <p:nvGraphicFramePr>
          <p:cNvPr id="2" name="Table 1"/>
          <p:cNvGraphicFramePr>
            <a:graphicFrameLocks noGrp="1"/>
          </p:cNvGraphicFramePr>
          <p:nvPr>
            <p:extLst>
              <p:ext uri="{D42A27DB-BD31-4B8C-83A1-F6EECF244321}">
                <p14:modId xmlns:p14="http://schemas.microsoft.com/office/powerpoint/2010/main" val="3495800304"/>
              </p:ext>
            </p:extLst>
          </p:nvPr>
        </p:nvGraphicFramePr>
        <p:xfrm>
          <a:off x="1667611" y="1284514"/>
          <a:ext cx="7162800" cy="4739510"/>
        </p:xfrm>
        <a:graphic>
          <a:graphicData uri="http://schemas.openxmlformats.org/drawingml/2006/table">
            <a:tbl>
              <a:tblPr firstRow="1" firstCol="1" bandRow="1"/>
              <a:tblGrid>
                <a:gridCol w="2571607"/>
                <a:gridCol w="4591193"/>
              </a:tblGrid>
              <a:tr h="270469">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a:cs typeface="Times New Roman"/>
                        </a:rPr>
                        <a:t>Negative aspect</a:t>
                      </a:r>
                      <a:endParaRPr lang="en-US" sz="1400" dirty="0">
                        <a:effectLst/>
                        <a:latin typeface="Calibri" panose="020F0502020204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a:cs typeface="Times New Roman"/>
                        </a:rPr>
                        <a:t>Process examples</a:t>
                      </a:r>
                      <a:endParaRPr lang="en-US" sz="1400">
                        <a:effectLst/>
                        <a:latin typeface="Calibri" panose="020F0502020204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082">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a:cs typeface="Times New Roman"/>
                        </a:rPr>
                        <a:t>Hazards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400" dirty="0">
                          <a:effectLst/>
                          <a:latin typeface="Calibri" panose="020F0502020204030204" pitchFamily="34" charset="0"/>
                          <a:ea typeface="Calibri"/>
                          <a:cs typeface="Times New Roman"/>
                        </a:rPr>
                        <a:t>Combustible materials, e.g., crude oil, gasoline, </a:t>
                      </a:r>
                    </a:p>
                    <a:p>
                      <a:pPr marL="342900" marR="0" lvl="0" indent="-342900">
                        <a:lnSpc>
                          <a:spcPct val="115000"/>
                        </a:lnSpc>
                        <a:spcBef>
                          <a:spcPts val="0"/>
                        </a:spcBef>
                        <a:spcAft>
                          <a:spcPts val="0"/>
                        </a:spcAft>
                        <a:buFont typeface="Symbol"/>
                        <a:buChar char=""/>
                      </a:pPr>
                      <a:r>
                        <a:rPr lang="en-US" sz="1400" dirty="0">
                          <a:effectLst/>
                          <a:latin typeface="Calibri" panose="020F0502020204030204" pitchFamily="34" charset="0"/>
                          <a:ea typeface="Calibri"/>
                          <a:cs typeface="Times New Roman"/>
                        </a:rPr>
                        <a:t>Toxic materials</a:t>
                      </a:r>
                    </a:p>
                    <a:p>
                      <a:pPr marL="342900" marR="0" lvl="0" indent="-342900">
                        <a:lnSpc>
                          <a:spcPct val="115000"/>
                        </a:lnSpc>
                        <a:spcBef>
                          <a:spcPts val="0"/>
                        </a:spcBef>
                        <a:spcAft>
                          <a:spcPts val="0"/>
                        </a:spcAft>
                        <a:buFont typeface="Symbol"/>
                        <a:buChar char=""/>
                      </a:pPr>
                      <a:r>
                        <a:rPr lang="en-US" sz="1400" dirty="0">
                          <a:effectLst/>
                          <a:latin typeface="Calibri" panose="020F0502020204030204" pitchFamily="34" charset="0"/>
                          <a:ea typeface="Calibri"/>
                          <a:cs typeface="Times New Roman"/>
                        </a:rPr>
                        <a:t>Pressure vessels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42">
                <a:tc>
                  <a:txBody>
                    <a:bodyPr/>
                    <a:lstStyle/>
                    <a:p>
                      <a:pPr marL="0" marR="0">
                        <a:lnSpc>
                          <a:spcPct val="115000"/>
                        </a:lnSpc>
                        <a:spcBef>
                          <a:spcPts val="0"/>
                        </a:spcBef>
                        <a:spcAft>
                          <a:spcPts val="0"/>
                        </a:spcAft>
                      </a:pPr>
                      <a:r>
                        <a:rPr lang="en-US" sz="1400">
                          <a:effectLst/>
                          <a:latin typeface="Calibri" panose="020F0502020204030204" pitchFamily="34" charset="0"/>
                          <a:ea typeface="Calibri"/>
                          <a:cs typeface="Times New Roman"/>
                        </a:rPr>
                        <a:t>Product quality degradation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400">
                          <a:effectLst/>
                          <a:latin typeface="Calibri" panose="020F0502020204030204" pitchFamily="34" charset="0"/>
                          <a:ea typeface="Calibri"/>
                          <a:cs typeface="Times New Roman"/>
                        </a:rPr>
                        <a:t>Over time, e.g., food, pharmaceuticals, even liquid fuels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69">
                <a:tc>
                  <a:txBody>
                    <a:bodyPr/>
                    <a:lstStyle/>
                    <a:p>
                      <a:pPr marL="0" marR="0">
                        <a:lnSpc>
                          <a:spcPct val="115000"/>
                        </a:lnSpc>
                        <a:spcBef>
                          <a:spcPts val="0"/>
                        </a:spcBef>
                        <a:spcAft>
                          <a:spcPts val="0"/>
                        </a:spcAft>
                      </a:pPr>
                      <a:r>
                        <a:rPr lang="en-US" sz="1400">
                          <a:effectLst/>
                          <a:latin typeface="Calibri" panose="020F0502020204030204" pitchFamily="34" charset="0"/>
                          <a:ea typeface="Calibri"/>
                          <a:cs typeface="Times New Roman"/>
                        </a:rPr>
                        <a:t>Space in plant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400">
                          <a:effectLst/>
                          <a:latin typeface="Calibri" panose="020F0502020204030204" pitchFamily="34" charset="0"/>
                          <a:ea typeface="Calibri"/>
                          <a:cs typeface="Times New Roman"/>
                        </a:rPr>
                        <a:t>Space can be very costly in some locations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082">
                <a:tc>
                  <a:txBody>
                    <a:bodyPr/>
                    <a:lstStyle/>
                    <a:p>
                      <a:pPr marL="0" marR="0">
                        <a:lnSpc>
                          <a:spcPct val="115000"/>
                        </a:lnSpc>
                        <a:spcBef>
                          <a:spcPts val="0"/>
                        </a:spcBef>
                        <a:spcAft>
                          <a:spcPts val="0"/>
                        </a:spcAft>
                      </a:pPr>
                      <a:r>
                        <a:rPr lang="en-US" sz="1400">
                          <a:effectLst/>
                          <a:latin typeface="Calibri" panose="020F0502020204030204" pitchFamily="34" charset="0"/>
                          <a:ea typeface="Calibri"/>
                          <a:cs typeface="Times New Roman"/>
                        </a:rPr>
                        <a:t>Capital cost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400">
                          <a:effectLst/>
                          <a:latin typeface="Calibri" panose="020F0502020204030204" pitchFamily="34" charset="0"/>
                          <a:ea typeface="Calibri"/>
                          <a:cs typeface="Times New Roman"/>
                        </a:rPr>
                        <a:t>Vessel and piping costs</a:t>
                      </a:r>
                    </a:p>
                    <a:p>
                      <a:pPr marL="342900" marR="0" lvl="0" indent="-342900">
                        <a:lnSpc>
                          <a:spcPct val="115000"/>
                        </a:lnSpc>
                        <a:spcBef>
                          <a:spcPts val="0"/>
                        </a:spcBef>
                        <a:spcAft>
                          <a:spcPts val="0"/>
                        </a:spcAft>
                        <a:buFont typeface="Symbol"/>
                        <a:buChar char=""/>
                      </a:pPr>
                      <a:r>
                        <a:rPr lang="en-US" sz="1400">
                          <a:effectLst/>
                          <a:latin typeface="Calibri" panose="020F0502020204030204" pitchFamily="34" charset="0"/>
                          <a:ea typeface="Calibri"/>
                          <a:cs typeface="Times New Roman"/>
                        </a:rPr>
                        <a:t>Additional costs for inert blanking and other special needs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42">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a:cs typeface="Times New Roman"/>
                        </a:rPr>
                        <a:t>Working capital cost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400">
                          <a:effectLst/>
                          <a:latin typeface="Calibri" panose="020F0502020204030204" pitchFamily="34" charset="0"/>
                          <a:ea typeface="Calibri"/>
                          <a:cs typeface="Times New Roman"/>
                        </a:rPr>
                        <a:t>Stored materials are work-in-progress and handled as working capital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082">
                <a:tc>
                  <a:txBody>
                    <a:bodyPr/>
                    <a:lstStyle/>
                    <a:p>
                      <a:pPr marL="0" marR="0">
                        <a:lnSpc>
                          <a:spcPct val="115000"/>
                        </a:lnSpc>
                        <a:spcBef>
                          <a:spcPts val="0"/>
                        </a:spcBef>
                        <a:spcAft>
                          <a:spcPts val="0"/>
                        </a:spcAft>
                      </a:pPr>
                      <a:r>
                        <a:rPr lang="en-US" sz="1400">
                          <a:effectLst/>
                          <a:latin typeface="Calibri" panose="020F0502020204030204" pitchFamily="34" charset="0"/>
                          <a:ea typeface="Calibri"/>
                          <a:cs typeface="Times New Roman"/>
                        </a:rPr>
                        <a:t>Operating costs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400">
                          <a:effectLst/>
                          <a:latin typeface="Calibri" panose="020F0502020204030204" pitchFamily="34" charset="0"/>
                          <a:ea typeface="Calibri"/>
                          <a:cs typeface="Times New Roman"/>
                        </a:rPr>
                        <a:t>Heating or refrigeration is required for storage at temperatures different from ambient temperature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42">
                <a:tc>
                  <a:txBody>
                    <a:bodyPr/>
                    <a:lstStyle/>
                    <a:p>
                      <a:pPr marL="0" marR="0">
                        <a:lnSpc>
                          <a:spcPct val="115000"/>
                        </a:lnSpc>
                        <a:spcBef>
                          <a:spcPts val="0"/>
                        </a:spcBef>
                        <a:spcAft>
                          <a:spcPts val="0"/>
                        </a:spcAft>
                      </a:pPr>
                      <a:r>
                        <a:rPr lang="en-US" sz="1400">
                          <a:effectLst/>
                          <a:latin typeface="Calibri" panose="020F0502020204030204" pitchFamily="34" charset="0"/>
                          <a:ea typeface="Calibri"/>
                          <a:cs typeface="Times New Roman"/>
                        </a:rPr>
                        <a:t>Slow plant dynamics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400" dirty="0">
                          <a:effectLst/>
                          <a:latin typeface="Calibri" panose="020F0502020204030204" pitchFamily="34" charset="0"/>
                          <a:ea typeface="Calibri"/>
                          <a:cs typeface="Times New Roman"/>
                        </a:rPr>
                        <a:t>Longer time to change product quality when switching operations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339509" y="915182"/>
            <a:ext cx="78190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itchFamily="18" charset="0"/>
              </a:rPr>
              <a:t>Table 4.2 Negative Aspects of Inventory</a:t>
            </a:r>
            <a:endParaRPr kumimoji="0" lang="en-US" altLang="en-US" sz="1800" b="0" i="0" u="none" strike="noStrike" cap="none" normalizeH="0" baseline="0" dirty="0" smtClean="0">
              <a:ln>
                <a:noFill/>
              </a:ln>
              <a:solidFill>
                <a:schemeClr val="tx1"/>
              </a:solidFill>
              <a:effectLst/>
              <a:latin typeface="Calibri" panose="020F0502020204030204" pitchFamily="34" charset="0"/>
            </a:endParaRPr>
          </a:p>
        </p:txBody>
      </p:sp>
      <p:sp>
        <p:nvSpPr>
          <p:cNvPr id="9" name="Text Box 63645"/>
          <p:cNvSpPr txBox="1"/>
          <p:nvPr/>
        </p:nvSpPr>
        <p:spPr>
          <a:xfrm>
            <a:off x="1654629" y="6099541"/>
            <a:ext cx="7184572" cy="729430"/>
          </a:xfrm>
          <a:prstGeom prst="rect">
            <a:avLst/>
          </a:prstGeom>
          <a:solidFill>
            <a:srgbClr val="FFFF00"/>
          </a:solidFill>
          <a:ln w="1270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just">
              <a:lnSpc>
                <a:spcPct val="115000"/>
              </a:lnSpc>
              <a:spcBef>
                <a:spcPts val="0"/>
              </a:spcBef>
              <a:spcAft>
                <a:spcPts val="0"/>
              </a:spcAft>
            </a:pPr>
            <a:r>
              <a:rPr lang="en-US" sz="1800" b="1" dirty="0">
                <a:effectLst/>
                <a:latin typeface="Times New Roman"/>
                <a:ea typeface="Calibri"/>
                <a:cs typeface="Times New Roman"/>
              </a:rPr>
              <a:t>Therefore, the engineer must find a balance of advantages and disadvantages by locating and sizing the inventories appropriately.</a:t>
            </a:r>
            <a:endParaRPr lang="en-US" sz="1800" dirty="0">
              <a:effectLst/>
              <a:latin typeface="Calibri"/>
              <a:ea typeface="Calibri"/>
              <a:cs typeface="Times New Roman"/>
            </a:endParaRPr>
          </a:p>
        </p:txBody>
      </p:sp>
    </p:spTree>
    <p:extLst>
      <p:ext uri="{BB962C8B-B14F-4D97-AF65-F5344CB8AC3E}">
        <p14:creationId xmlns:p14="http://schemas.microsoft.com/office/powerpoint/2010/main" val="42332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7112"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5" name="TextBox 2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8" name="TextBox 7"/>
          <p:cNvSpPr txBox="1"/>
          <p:nvPr/>
        </p:nvSpPr>
        <p:spPr>
          <a:xfrm>
            <a:off x="1491966" y="1140952"/>
            <a:ext cx="7403079" cy="584775"/>
          </a:xfrm>
          <a:prstGeom prst="rect">
            <a:avLst/>
          </a:prstGeom>
          <a:noFill/>
        </p:spPr>
        <p:txBody>
          <a:bodyPr wrap="square" rtlCol="0">
            <a:spAutoFit/>
          </a:bodyPr>
          <a:lstStyle/>
          <a:p>
            <a:pPr algn="ctr"/>
            <a:r>
              <a:rPr lang="en-US" sz="3200" b="1" dirty="0" smtClean="0">
                <a:latin typeface="Calibri" panose="020F0502020204030204" pitchFamily="34" charset="0"/>
              </a:rPr>
              <a:t>Plant Inventory – Small Unit Volumes</a:t>
            </a:r>
            <a:endParaRPr lang="en-US" sz="3200" b="1" dirty="0">
              <a:latin typeface="Calibri" panose="020F0502020204030204" pitchFamily="34"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90486"/>
            <a:ext cx="4721225" cy="483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4371" y="1786672"/>
            <a:ext cx="2071914" cy="1631216"/>
          </a:xfrm>
          <a:prstGeom prst="rect">
            <a:avLst/>
          </a:prstGeom>
          <a:solidFill>
            <a:schemeClr val="bg1">
              <a:lumMod val="95000"/>
            </a:schemeClr>
          </a:solidFill>
          <a:ln>
            <a:solidFill>
              <a:schemeClr val="tx1"/>
            </a:solidFill>
          </a:ln>
        </p:spPr>
        <p:txBody>
          <a:bodyPr wrap="square" rtlCol="0">
            <a:spAutoFit/>
          </a:bodyPr>
          <a:lstStyle/>
          <a:p>
            <a:r>
              <a:rPr lang="en-US" sz="2000" dirty="0" smtClean="0"/>
              <a:t>Inventory to store liquid before pump; guideline holdup time of 5-10 minutes</a:t>
            </a:r>
            <a:endParaRPr lang="en-US" sz="2000" dirty="0"/>
          </a:p>
        </p:txBody>
      </p:sp>
      <p:cxnSp>
        <p:nvCxnSpPr>
          <p:cNvPr id="7" name="Straight Arrow Connector 6"/>
          <p:cNvCxnSpPr>
            <a:stCxn id="4" idx="1"/>
          </p:cNvCxnSpPr>
          <p:nvPr/>
        </p:nvCxnSpPr>
        <p:spPr bwMode="auto">
          <a:xfrm flipH="1">
            <a:off x="5193506" y="2602280"/>
            <a:ext cx="1660865" cy="52192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6477000" y="4495800"/>
            <a:ext cx="2667000" cy="2246769"/>
          </a:xfrm>
          <a:prstGeom prst="rect">
            <a:avLst/>
          </a:prstGeom>
          <a:solidFill>
            <a:schemeClr val="bg1">
              <a:lumMod val="95000"/>
            </a:schemeClr>
          </a:solidFill>
          <a:ln>
            <a:solidFill>
              <a:schemeClr val="tx1"/>
            </a:solidFill>
          </a:ln>
        </p:spPr>
        <p:txBody>
          <a:bodyPr wrap="square" rtlCol="0">
            <a:spAutoFit/>
          </a:bodyPr>
          <a:lstStyle/>
          <a:p>
            <a:r>
              <a:rPr lang="en-US" sz="2000" dirty="0" smtClean="0"/>
              <a:t>Left of weir, liquid to cover heat exchanger tubes.</a:t>
            </a:r>
          </a:p>
          <a:p>
            <a:endParaRPr lang="en-US" sz="2000" dirty="0"/>
          </a:p>
          <a:p>
            <a:r>
              <a:rPr lang="en-US" sz="2000" dirty="0" smtClean="0"/>
              <a:t>Right of weir, about 5 minutes holdup in “boot”.</a:t>
            </a:r>
            <a:endParaRPr lang="en-US" sz="2000" dirty="0"/>
          </a:p>
        </p:txBody>
      </p:sp>
      <p:cxnSp>
        <p:nvCxnSpPr>
          <p:cNvPr id="14" name="Straight Arrow Connector 13"/>
          <p:cNvCxnSpPr>
            <a:stCxn id="12" idx="1"/>
          </p:cNvCxnSpPr>
          <p:nvPr/>
        </p:nvCxnSpPr>
        <p:spPr bwMode="auto">
          <a:xfrm flipH="1">
            <a:off x="5638800" y="5619185"/>
            <a:ext cx="838200" cy="9581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726181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7112"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5" name="TextBox 2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702" y="2985314"/>
            <a:ext cx="536257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339849" y="1143000"/>
            <a:ext cx="7707313" cy="584775"/>
          </a:xfrm>
          <a:prstGeom prst="rect">
            <a:avLst/>
          </a:prstGeom>
          <a:noFill/>
        </p:spPr>
        <p:txBody>
          <a:bodyPr wrap="square" rtlCol="0">
            <a:spAutoFit/>
          </a:bodyPr>
          <a:lstStyle/>
          <a:p>
            <a:pPr algn="ctr"/>
            <a:r>
              <a:rPr lang="en-US" sz="3200" b="1" dirty="0" smtClean="0">
                <a:latin typeface="Calibri" panose="020F0502020204030204" pitchFamily="34" charset="0"/>
              </a:rPr>
              <a:t>Plant Inventory – Large Feed/Product</a:t>
            </a:r>
            <a:endParaRPr lang="en-US" sz="3200" b="1" dirty="0">
              <a:latin typeface="Calibri" panose="020F0502020204030204" pitchFamily="34" charset="0"/>
            </a:endParaRPr>
          </a:p>
        </p:txBody>
      </p:sp>
      <p:sp>
        <p:nvSpPr>
          <p:cNvPr id="3" name="Rectangle 2"/>
          <p:cNvSpPr/>
          <p:nvPr/>
        </p:nvSpPr>
        <p:spPr>
          <a:xfrm>
            <a:off x="2497702" y="6557189"/>
            <a:ext cx="5362576" cy="276999"/>
          </a:xfrm>
          <a:prstGeom prst="rect">
            <a:avLst/>
          </a:prstGeom>
        </p:spPr>
        <p:txBody>
          <a:bodyPr wrap="square">
            <a:spAutoFit/>
          </a:bodyPr>
          <a:lstStyle/>
          <a:p>
            <a:pPr algn="ctr"/>
            <a:r>
              <a:rPr lang="en-US" sz="1200" dirty="0"/>
              <a:t>Picture of Houston Ship </a:t>
            </a:r>
            <a:r>
              <a:rPr lang="en-US" sz="1200" dirty="0" smtClean="0"/>
              <a:t>Channel oil </a:t>
            </a:r>
            <a:r>
              <a:rPr lang="en-US" sz="1200" dirty="0"/>
              <a:t>terminal </a:t>
            </a:r>
            <a:r>
              <a:rPr lang="en-US" sz="1200" dirty="0" smtClean="0"/>
              <a:t>(Citation  7)</a:t>
            </a:r>
            <a:endParaRPr lang="en-US" sz="1200" dirty="0"/>
          </a:p>
        </p:txBody>
      </p:sp>
      <p:sp>
        <p:nvSpPr>
          <p:cNvPr id="4" name="Rectangle 3"/>
          <p:cNvSpPr/>
          <p:nvPr/>
        </p:nvSpPr>
        <p:spPr>
          <a:xfrm>
            <a:off x="1600200" y="1661875"/>
            <a:ext cx="7239000" cy="1323439"/>
          </a:xfrm>
          <a:prstGeom prst="rect">
            <a:avLst/>
          </a:prstGeom>
          <a:ln>
            <a:solidFill>
              <a:schemeClr val="tx1"/>
            </a:solidFill>
          </a:ln>
        </p:spPr>
        <p:txBody>
          <a:bodyPr wrap="square">
            <a:spAutoFit/>
          </a:bodyPr>
          <a:lstStyle/>
          <a:p>
            <a:r>
              <a:rPr lang="en-US" sz="2000" dirty="0" smtClean="0"/>
              <a:t>Storage consisting of sixty </a:t>
            </a:r>
            <a:r>
              <a:rPr lang="en-US" sz="2000" dirty="0"/>
              <a:t>large tanks, </a:t>
            </a:r>
            <a:r>
              <a:rPr lang="en-US" sz="2000" dirty="0" smtClean="0"/>
              <a:t>cumulatively capable </a:t>
            </a:r>
            <a:r>
              <a:rPr lang="en-US" sz="2000" dirty="0"/>
              <a:t>of storing more than 10 million </a:t>
            </a:r>
            <a:r>
              <a:rPr lang="en-US" sz="2000" dirty="0" smtClean="0"/>
              <a:t>barrels (</a:t>
            </a:r>
            <a:r>
              <a:rPr lang="en-US" sz="2000" dirty="0"/>
              <a:t>1.6 million cubic meters) of </a:t>
            </a:r>
            <a:r>
              <a:rPr lang="en-US" sz="2000" dirty="0" smtClean="0"/>
              <a:t>oil. </a:t>
            </a:r>
            <a:r>
              <a:rPr lang="en-US" sz="2000" dirty="0"/>
              <a:t>At a crude oil value of $100 </a:t>
            </a:r>
            <a:r>
              <a:rPr lang="en-US" sz="2000" dirty="0" smtClean="0"/>
              <a:t>per barrel</a:t>
            </a:r>
            <a:r>
              <a:rPr lang="en-US" sz="2000" dirty="0"/>
              <a:t>, </a:t>
            </a:r>
            <a:r>
              <a:rPr lang="en-US" sz="2000" dirty="0" smtClean="0"/>
              <a:t>a full </a:t>
            </a:r>
            <a:r>
              <a:rPr lang="en-US" sz="2000" dirty="0"/>
              <a:t>inventory of working capital </a:t>
            </a:r>
            <a:r>
              <a:rPr lang="en-US" sz="2000" dirty="0" smtClean="0"/>
              <a:t>would have </a:t>
            </a:r>
            <a:r>
              <a:rPr lang="en-US" sz="2000" dirty="0"/>
              <a:t>a value of one billion dollars!</a:t>
            </a:r>
          </a:p>
        </p:txBody>
      </p:sp>
    </p:spTree>
    <p:extLst>
      <p:ext uri="{BB962C8B-B14F-4D97-AF65-F5344CB8AC3E}">
        <p14:creationId xmlns:p14="http://schemas.microsoft.com/office/powerpoint/2010/main" val="2991440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04825" y="1219200"/>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4000" b="1" dirty="0">
                <a:latin typeface="Calibri" pitchFamily="34" charset="0"/>
              </a:rPr>
              <a:t>Lesson Outline</a:t>
            </a:r>
          </a:p>
        </p:txBody>
      </p:sp>
      <p:sp>
        <p:nvSpPr>
          <p:cNvPr id="10" name="TextBox 9"/>
          <p:cNvSpPr txBox="1"/>
          <p:nvPr/>
        </p:nvSpPr>
        <p:spPr>
          <a:xfrm>
            <a:off x="674688" y="381000"/>
            <a:ext cx="7707312"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 name="TextBox 1"/>
          <p:cNvSpPr txBox="1"/>
          <p:nvPr/>
        </p:nvSpPr>
        <p:spPr>
          <a:xfrm>
            <a:off x="961571" y="2516188"/>
            <a:ext cx="6107113" cy="3108543"/>
          </a:xfrm>
          <a:prstGeom prst="rect">
            <a:avLst/>
          </a:prstGeom>
          <a:noFill/>
        </p:spPr>
        <p:txBody>
          <a:bodyPr>
            <a:spAutoFit/>
          </a:bodyPr>
          <a:lstStyle/>
          <a:p>
            <a:pPr marL="342900" indent="-342900">
              <a:buFont typeface="Arial" panose="020B0604020202020204" pitchFamily="34" charset="0"/>
              <a:buChar char="•"/>
              <a:defRPr/>
            </a:pPr>
            <a:r>
              <a:rPr lang="en-US" sz="2800" b="1" dirty="0">
                <a:solidFill>
                  <a:srgbClr val="0000FF"/>
                </a:solidFill>
                <a:latin typeface="Calibri" panose="020F0502020204030204" pitchFamily="34" charset="0"/>
              </a:rPr>
              <a:t>Reliability: Qualitative Overview</a:t>
            </a:r>
          </a:p>
          <a:p>
            <a:pPr marL="342900" indent="-342900">
              <a:buFont typeface="Arial" panose="020B0604020202020204" pitchFamily="34" charset="0"/>
              <a:buChar char="•"/>
              <a:defRPr/>
            </a:pPr>
            <a:r>
              <a:rPr lang="en-US" sz="2800" b="1" dirty="0">
                <a:latin typeface="Calibri" panose="020F0502020204030204" pitchFamily="34" charset="0"/>
              </a:rPr>
              <a:t>Reliability: Data and Models</a:t>
            </a:r>
          </a:p>
          <a:p>
            <a:pPr marL="342900" indent="-342900">
              <a:buFont typeface="Arial" panose="020B0604020202020204" pitchFamily="34" charset="0"/>
              <a:buChar char="•"/>
              <a:defRPr/>
            </a:pPr>
            <a:r>
              <a:rPr lang="en-US" sz="2800" b="1" dirty="0">
                <a:latin typeface="Calibri" panose="020F0502020204030204" pitchFamily="34" charset="0"/>
              </a:rPr>
              <a:t>Design and Operations for Reliability</a:t>
            </a:r>
          </a:p>
          <a:p>
            <a:pPr marL="342900" indent="-342900">
              <a:buFont typeface="Arial" panose="020B0604020202020204" pitchFamily="34" charset="0"/>
              <a:buChar char="•"/>
              <a:defRPr/>
            </a:pPr>
            <a:r>
              <a:rPr lang="en-US" sz="2800" b="1" dirty="0" smtClean="0">
                <a:latin typeface="Calibri" panose="020F0502020204030204" pitchFamily="34" charset="0"/>
              </a:rPr>
              <a:t>Maintenance </a:t>
            </a:r>
            <a:r>
              <a:rPr lang="en-US" sz="2800" b="1" dirty="0">
                <a:latin typeface="Calibri" panose="020F0502020204030204" pitchFamily="34" charset="0"/>
              </a:rPr>
              <a:t>for Reliability</a:t>
            </a:r>
          </a:p>
          <a:p>
            <a:pPr marL="342900" indent="-342900">
              <a:buFont typeface="Arial" panose="020B0604020202020204" pitchFamily="34" charset="0"/>
              <a:buChar char="•"/>
              <a:defRPr/>
            </a:pPr>
            <a:r>
              <a:rPr lang="en-US" sz="2800" b="1" dirty="0">
                <a:latin typeface="Calibri" panose="020F0502020204030204" pitchFamily="34" charset="0"/>
              </a:rPr>
              <a:t>Economic Analysis: Life Cycle Costing</a:t>
            </a:r>
          </a:p>
          <a:p>
            <a:pPr marL="342900" indent="-342900">
              <a:buFont typeface="Arial" panose="020B0604020202020204" pitchFamily="34" charset="0"/>
              <a:buChar char="•"/>
              <a:defRPr/>
            </a:pPr>
            <a:r>
              <a:rPr lang="en-US" sz="2800" b="1" dirty="0">
                <a:latin typeface="Calibri" panose="020F0502020204030204" pitchFamily="34" charset="0"/>
              </a:rPr>
              <a:t>Quiz</a:t>
            </a:r>
          </a:p>
          <a:p>
            <a:pPr marL="342900" indent="-342900">
              <a:buFont typeface="Arial" panose="020B0604020202020204" pitchFamily="34" charset="0"/>
              <a:buChar char="•"/>
              <a:defRPr/>
            </a:pPr>
            <a:r>
              <a:rPr lang="en-US" sz="2800" b="1" dirty="0">
                <a:latin typeface="Calibri" panose="020F0502020204030204" pitchFamily="34" charset="0"/>
              </a:rPr>
              <a:t>Workshops</a:t>
            </a:r>
          </a:p>
        </p:txBody>
      </p:sp>
      <p:sp>
        <p:nvSpPr>
          <p:cNvPr id="7173" name="Left Arrow 2"/>
          <p:cNvSpPr>
            <a:spLocks noChangeArrowheads="1"/>
          </p:cNvSpPr>
          <p:nvPr/>
        </p:nvSpPr>
        <p:spPr bwMode="auto">
          <a:xfrm>
            <a:off x="6524171" y="2668588"/>
            <a:ext cx="544513" cy="304800"/>
          </a:xfrm>
          <a:prstGeom prst="leftArrow">
            <a:avLst>
              <a:gd name="adj1" fmla="val 50000"/>
              <a:gd name="adj2" fmla="val 49996"/>
            </a:avLst>
          </a:prstGeom>
          <a:solidFill>
            <a:srgbClr val="0000FF"/>
          </a:solidFill>
          <a:ln w="9525"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4" name="TextBox 3"/>
          <p:cNvSpPr txBox="1">
            <a:spLocks noChangeArrowheads="1"/>
          </p:cNvSpPr>
          <p:nvPr/>
        </p:nvSpPr>
        <p:spPr bwMode="auto">
          <a:xfrm>
            <a:off x="7209971" y="2590801"/>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0000FF"/>
                </a:solidFill>
                <a:latin typeface="Calibri" pitchFamily="34" charset="0"/>
              </a:rPr>
              <a:t>Let’s do this</a:t>
            </a:r>
            <a:endParaRPr lang="en-US"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7112"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5" name="TextBox 2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8" name="TextBox 7"/>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Plant Inventory variation</a:t>
            </a:r>
            <a:endParaRPr lang="en-US" sz="3200" b="1" dirty="0">
              <a:latin typeface="Calibri" panose="020F0502020204030204" pitchFamily="34"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786" y="2524126"/>
            <a:ext cx="6019800" cy="4386262"/>
          </a:xfrm>
          <a:prstGeom prst="rect">
            <a:avLst/>
          </a:prstGeom>
          <a:noFill/>
        </p:spPr>
      </p:pic>
      <p:sp>
        <p:nvSpPr>
          <p:cNvPr id="2" name="TextBox 1"/>
          <p:cNvSpPr txBox="1"/>
          <p:nvPr/>
        </p:nvSpPr>
        <p:spPr>
          <a:xfrm>
            <a:off x="1524000" y="1727775"/>
            <a:ext cx="7391400" cy="461665"/>
          </a:xfrm>
          <a:prstGeom prst="rect">
            <a:avLst/>
          </a:prstGeom>
          <a:noFill/>
        </p:spPr>
        <p:txBody>
          <a:bodyPr wrap="square" rtlCol="0">
            <a:spAutoFit/>
          </a:bodyPr>
          <a:lstStyle/>
          <a:p>
            <a:pPr algn="ctr"/>
            <a:r>
              <a:rPr lang="en-US" b="1" dirty="0" smtClean="0">
                <a:latin typeface="Calibri" panose="020F0502020204030204" pitchFamily="34" charset="0"/>
              </a:rPr>
              <a:t>Inventory strategy for a </a:t>
            </a:r>
            <a:r>
              <a:rPr lang="en-US" b="1" u="sng" dirty="0" smtClean="0">
                <a:solidFill>
                  <a:srgbClr val="C00000"/>
                </a:solidFill>
                <a:latin typeface="Calibri" panose="020F0502020204030204" pitchFamily="34" charset="0"/>
              </a:rPr>
              <a:t>planned</a:t>
            </a:r>
            <a:r>
              <a:rPr lang="en-US" b="1" dirty="0" smtClean="0">
                <a:latin typeface="Calibri" panose="020F0502020204030204" pitchFamily="34" charset="0"/>
              </a:rPr>
              <a:t> shutdown of Process 1</a:t>
            </a:r>
            <a:endParaRPr lang="en-US" b="1" dirty="0">
              <a:latin typeface="Calibri" panose="020F0502020204030204" pitchFamily="34" charset="0"/>
            </a:endParaRPr>
          </a:p>
        </p:txBody>
      </p:sp>
      <p:sp>
        <p:nvSpPr>
          <p:cNvPr id="3" name="Rectangle 2"/>
          <p:cNvSpPr/>
          <p:nvPr/>
        </p:nvSpPr>
        <p:spPr bwMode="auto">
          <a:xfrm>
            <a:off x="2672443" y="3969656"/>
            <a:ext cx="4191000" cy="1981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Determine the strategy for</a:t>
            </a:r>
            <a:r>
              <a:rPr kumimoji="0" lang="en-US" sz="2000" b="1" i="0" u="none" strike="noStrike" cap="none" normalizeH="0" dirty="0" smtClean="0">
                <a:ln>
                  <a:noFill/>
                </a:ln>
                <a:solidFill>
                  <a:schemeClr val="tx1"/>
                </a:solidFill>
                <a:effectLst/>
                <a:latin typeface="Times New Roman" pitchFamily="18" charset="0"/>
              </a:rPr>
              <a:t> a P1 shutdown that does not shutdown P2</a:t>
            </a:r>
            <a:endParaRPr kumimoji="0" lang="en-US" sz="2000" b="1" i="0" u="none" strike="noStrike" cap="none" normalizeH="0" baseline="0" dirty="0" smtClean="0">
              <a:ln>
                <a:noFill/>
              </a:ln>
              <a:solidFill>
                <a:schemeClr val="tx1"/>
              </a:solidFill>
              <a:effectLst/>
              <a:latin typeface="Times New Roman" pitchFamily="18" charset="0"/>
            </a:endParaRPr>
          </a:p>
        </p:txBody>
      </p:sp>
      <p:cxnSp>
        <p:nvCxnSpPr>
          <p:cNvPr id="5" name="Straight Arrow Connector 4"/>
          <p:cNvCxnSpPr/>
          <p:nvPr/>
        </p:nvCxnSpPr>
        <p:spPr bwMode="auto">
          <a:xfrm>
            <a:off x="4925786" y="5337628"/>
            <a:ext cx="0" cy="613228"/>
          </a:xfrm>
          <a:prstGeom prst="straightConnector1">
            <a:avLst/>
          </a:prstGeom>
          <a:solidFill>
            <a:schemeClr val="accent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7516586" y="2960913"/>
            <a:ext cx="6858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7772400" y="2471738"/>
            <a:ext cx="1143000" cy="369332"/>
          </a:xfrm>
          <a:prstGeom prst="rect">
            <a:avLst/>
          </a:prstGeom>
          <a:noFill/>
        </p:spPr>
        <p:txBody>
          <a:bodyPr wrap="square" rtlCol="0">
            <a:spAutoFit/>
          </a:bodyPr>
          <a:lstStyle/>
          <a:p>
            <a:r>
              <a:rPr lang="en-US" sz="1800" b="1" dirty="0" smtClean="0"/>
              <a:t>product</a:t>
            </a:r>
            <a:endParaRPr lang="en-US" sz="1800" b="1" dirty="0"/>
          </a:p>
        </p:txBody>
      </p:sp>
    </p:spTree>
    <p:extLst>
      <p:ext uri="{BB962C8B-B14F-4D97-AF65-F5344CB8AC3E}">
        <p14:creationId xmlns:p14="http://schemas.microsoft.com/office/powerpoint/2010/main" val="97065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7112"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5" name="TextBox 24"/>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8" name="TextBox 7"/>
          <p:cNvSpPr txBox="1"/>
          <p:nvPr/>
        </p:nvSpPr>
        <p:spPr>
          <a:xfrm>
            <a:off x="2259806" y="928221"/>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Plant Inventory</a:t>
            </a:r>
            <a:endParaRPr lang="en-US" sz="3200" b="1" dirty="0">
              <a:latin typeface="Calibri" panose="020F0502020204030204" pitchFamily="34" charset="0"/>
            </a:endParaRPr>
          </a:p>
        </p:txBody>
      </p:sp>
      <p:pic>
        <p:nvPicPr>
          <p:cNvPr id="129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9038" y="2971800"/>
            <a:ext cx="7633433" cy="448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7629" y="1500009"/>
            <a:ext cx="7391400" cy="830997"/>
          </a:xfrm>
          <a:prstGeom prst="rect">
            <a:avLst/>
          </a:prstGeom>
          <a:noFill/>
        </p:spPr>
        <p:txBody>
          <a:bodyPr wrap="square" rtlCol="0">
            <a:spAutoFit/>
          </a:bodyPr>
          <a:lstStyle/>
          <a:p>
            <a:pPr algn="ctr"/>
            <a:r>
              <a:rPr lang="en-US" b="1" dirty="0" smtClean="0">
                <a:latin typeface="Calibri" panose="020F0502020204030204" pitchFamily="34" charset="0"/>
              </a:rPr>
              <a:t>Effect of inventory on total plant reliability for </a:t>
            </a:r>
            <a:r>
              <a:rPr lang="en-US" b="1" u="sng" dirty="0" smtClean="0">
                <a:solidFill>
                  <a:srgbClr val="C00000"/>
                </a:solidFill>
                <a:latin typeface="Calibri" panose="020F0502020204030204" pitchFamily="34" charset="0"/>
              </a:rPr>
              <a:t>unplanned</a:t>
            </a:r>
            <a:r>
              <a:rPr lang="en-US" b="1" dirty="0" smtClean="0">
                <a:latin typeface="Calibri" panose="020F0502020204030204" pitchFamily="34" charset="0"/>
              </a:rPr>
              <a:t> shutdowns in Process 1</a:t>
            </a:r>
            <a:endParaRPr lang="en-US" b="1" dirty="0">
              <a:latin typeface="Calibri" panose="020F0502020204030204" pitchFamily="34" charset="0"/>
            </a:endParaRPr>
          </a:p>
        </p:txBody>
      </p:sp>
      <p:sp>
        <p:nvSpPr>
          <p:cNvPr id="2" name="TextBox 1"/>
          <p:cNvSpPr txBox="1"/>
          <p:nvPr/>
        </p:nvSpPr>
        <p:spPr>
          <a:xfrm>
            <a:off x="1524000" y="2971800"/>
            <a:ext cx="1066800" cy="738664"/>
          </a:xfrm>
          <a:prstGeom prst="rect">
            <a:avLst/>
          </a:prstGeom>
          <a:noFill/>
        </p:spPr>
        <p:txBody>
          <a:bodyPr wrap="square" rtlCol="0">
            <a:spAutoFit/>
          </a:bodyPr>
          <a:lstStyle/>
          <a:p>
            <a:pPr algn="ctr"/>
            <a:r>
              <a:rPr lang="en-US" sz="1400" b="1" dirty="0" smtClean="0">
                <a:solidFill>
                  <a:srgbClr val="0000FF"/>
                </a:solidFill>
              </a:rPr>
              <a:t>P1 Reliability is 0.15</a:t>
            </a:r>
            <a:endParaRPr lang="en-US" sz="1400" b="1" dirty="0">
              <a:solidFill>
                <a:srgbClr val="0000FF"/>
              </a:solidFill>
            </a:endParaRPr>
          </a:p>
        </p:txBody>
      </p:sp>
      <p:sp>
        <p:nvSpPr>
          <p:cNvPr id="9" name="TextBox 8"/>
          <p:cNvSpPr txBox="1"/>
          <p:nvPr/>
        </p:nvSpPr>
        <p:spPr>
          <a:xfrm>
            <a:off x="7593806" y="2997200"/>
            <a:ext cx="1066800" cy="738664"/>
          </a:xfrm>
          <a:prstGeom prst="rect">
            <a:avLst/>
          </a:prstGeom>
          <a:noFill/>
        </p:spPr>
        <p:txBody>
          <a:bodyPr wrap="square" rtlCol="0">
            <a:spAutoFit/>
          </a:bodyPr>
          <a:lstStyle/>
          <a:p>
            <a:pPr algn="ctr"/>
            <a:r>
              <a:rPr lang="en-US" sz="1400" b="1" dirty="0" smtClean="0">
                <a:solidFill>
                  <a:srgbClr val="0000FF"/>
                </a:solidFill>
              </a:rPr>
              <a:t>P2 Reliability is 0.95</a:t>
            </a:r>
            <a:endParaRPr lang="en-US" sz="1400" b="1" dirty="0">
              <a:solidFill>
                <a:srgbClr val="0000FF"/>
              </a:solidFill>
            </a:endParaRPr>
          </a:p>
        </p:txBody>
      </p:sp>
      <p:sp>
        <p:nvSpPr>
          <p:cNvPr id="10" name="TextBox 9"/>
          <p:cNvSpPr txBox="1"/>
          <p:nvPr/>
        </p:nvSpPr>
        <p:spPr>
          <a:xfrm>
            <a:off x="2569029" y="2331006"/>
            <a:ext cx="1447800" cy="738664"/>
          </a:xfrm>
          <a:prstGeom prst="rect">
            <a:avLst/>
          </a:prstGeom>
          <a:noFill/>
        </p:spPr>
        <p:txBody>
          <a:bodyPr wrap="square" rtlCol="0">
            <a:spAutoFit/>
          </a:bodyPr>
          <a:lstStyle/>
          <a:p>
            <a:pPr algn="ctr"/>
            <a:r>
              <a:rPr lang="en-US" sz="1400" b="1" dirty="0" smtClean="0">
                <a:solidFill>
                  <a:srgbClr val="0000FF"/>
                </a:solidFill>
              </a:rPr>
              <a:t>P1 repair time is exponentially distributed</a:t>
            </a:r>
            <a:endParaRPr lang="en-US" sz="1400" b="1" dirty="0">
              <a:solidFill>
                <a:srgbClr val="0000FF"/>
              </a:solidFill>
            </a:endParaRPr>
          </a:p>
        </p:txBody>
      </p:sp>
      <p:sp>
        <p:nvSpPr>
          <p:cNvPr id="3" name="TextBox 2"/>
          <p:cNvSpPr txBox="1"/>
          <p:nvPr/>
        </p:nvSpPr>
        <p:spPr>
          <a:xfrm>
            <a:off x="7593805" y="6099851"/>
            <a:ext cx="1228665" cy="646331"/>
          </a:xfrm>
          <a:prstGeom prst="rect">
            <a:avLst/>
          </a:prstGeom>
          <a:noFill/>
        </p:spPr>
        <p:txBody>
          <a:bodyPr wrap="square" rtlCol="0">
            <a:spAutoFit/>
          </a:bodyPr>
          <a:lstStyle/>
          <a:p>
            <a:r>
              <a:rPr lang="en-US" sz="1200" dirty="0" smtClean="0"/>
              <a:t>Holdup time is Volume divided by flow</a:t>
            </a:r>
            <a:endParaRPr lang="en-US" sz="1200" dirty="0"/>
          </a:p>
        </p:txBody>
      </p:sp>
      <p:sp>
        <p:nvSpPr>
          <p:cNvPr id="12" name="Rectangle 11"/>
          <p:cNvSpPr/>
          <p:nvPr/>
        </p:nvSpPr>
        <p:spPr bwMode="auto">
          <a:xfrm>
            <a:off x="3415506" y="4136571"/>
            <a:ext cx="3747294" cy="2035851"/>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t>Sketch the system reliability (ability to provide continuous product from P2) as the volume of the tank is increased</a:t>
            </a:r>
            <a:endParaRPr kumimoji="0" lang="en-US" sz="20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5516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04825" y="1219200"/>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4000" b="1" dirty="0">
                <a:latin typeface="Calibri" pitchFamily="34" charset="0"/>
              </a:rPr>
              <a:t>Lesson Outline</a:t>
            </a:r>
          </a:p>
        </p:txBody>
      </p:sp>
      <p:sp>
        <p:nvSpPr>
          <p:cNvPr id="10" name="TextBox 9"/>
          <p:cNvSpPr txBox="1"/>
          <p:nvPr/>
        </p:nvSpPr>
        <p:spPr>
          <a:xfrm>
            <a:off x="674688" y="381000"/>
            <a:ext cx="7707312"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 name="TextBox 1"/>
          <p:cNvSpPr txBox="1"/>
          <p:nvPr/>
        </p:nvSpPr>
        <p:spPr>
          <a:xfrm>
            <a:off x="940363" y="1981200"/>
            <a:ext cx="6107113" cy="4585871"/>
          </a:xfrm>
          <a:prstGeom prst="rect">
            <a:avLst/>
          </a:prstGeom>
          <a:noFill/>
        </p:spPr>
        <p:txBody>
          <a:bodyPr>
            <a:spAutoFit/>
          </a:bodyPr>
          <a:lstStyle/>
          <a:p>
            <a:pPr marL="342900" indent="-342900">
              <a:buFont typeface="Arial" panose="020B0604020202020204" pitchFamily="34" charset="0"/>
              <a:buChar char="•"/>
              <a:defRPr/>
            </a:pPr>
            <a:r>
              <a:rPr lang="en-US" sz="2800" b="1" dirty="0">
                <a:solidFill>
                  <a:srgbClr val="FF0000"/>
                </a:solidFill>
                <a:latin typeface="Calibri" panose="020F0502020204030204" pitchFamily="34" charset="0"/>
              </a:rPr>
              <a:t>Reliability: Qualitative Overview</a:t>
            </a:r>
          </a:p>
          <a:p>
            <a:pPr marL="342900" indent="-342900">
              <a:buFont typeface="Arial" panose="020B0604020202020204" pitchFamily="34" charset="0"/>
              <a:buChar char="•"/>
              <a:defRPr/>
            </a:pPr>
            <a:r>
              <a:rPr lang="en-US" sz="2800" b="1" dirty="0">
                <a:solidFill>
                  <a:srgbClr val="FF0000"/>
                </a:solidFill>
                <a:latin typeface="Calibri" panose="020F0502020204030204" pitchFamily="34" charset="0"/>
              </a:rPr>
              <a:t>Reliability: Data and Models</a:t>
            </a:r>
          </a:p>
          <a:p>
            <a:pPr marL="342900" indent="-342900">
              <a:buFont typeface="Arial" panose="020B0604020202020204" pitchFamily="34" charset="0"/>
              <a:buChar char="•"/>
              <a:defRPr/>
            </a:pPr>
            <a:r>
              <a:rPr lang="en-US" sz="2800" b="1" dirty="0">
                <a:solidFill>
                  <a:srgbClr val="FF0000"/>
                </a:solidFill>
                <a:latin typeface="Calibri" panose="020F0502020204030204" pitchFamily="34" charset="0"/>
              </a:rPr>
              <a:t>Design and Operations for Reliability</a:t>
            </a:r>
          </a:p>
          <a:p>
            <a:pPr marL="342900" indent="-342900">
              <a:buFont typeface="Arial" panose="020B0604020202020204" pitchFamily="34" charset="0"/>
              <a:buChar char="•"/>
              <a:defRPr/>
            </a:pPr>
            <a:r>
              <a:rPr lang="en-US" sz="2800" b="1" dirty="0" smtClean="0">
                <a:solidFill>
                  <a:srgbClr val="0000FF"/>
                </a:solidFill>
                <a:latin typeface="Calibri" panose="020F0502020204030204" pitchFamily="34" charset="0"/>
              </a:rPr>
              <a:t>Maintenance </a:t>
            </a:r>
            <a:r>
              <a:rPr lang="en-US" sz="2800" b="1" dirty="0">
                <a:solidFill>
                  <a:srgbClr val="0000FF"/>
                </a:solidFill>
                <a:latin typeface="Calibri" panose="020F0502020204030204" pitchFamily="34" charset="0"/>
              </a:rPr>
              <a:t>for </a:t>
            </a:r>
            <a:r>
              <a:rPr lang="en-US" sz="2800" b="1" dirty="0" smtClean="0">
                <a:solidFill>
                  <a:srgbClr val="0000FF"/>
                </a:solidFill>
                <a:latin typeface="Calibri" panose="020F0502020204030204" pitchFamily="34" charset="0"/>
              </a:rPr>
              <a:t>Reliability</a:t>
            </a:r>
          </a:p>
          <a:p>
            <a:pPr indent="347663">
              <a:defRPr/>
            </a:pPr>
            <a:r>
              <a:rPr lang="en-US" b="1" dirty="0" smtClean="0">
                <a:solidFill>
                  <a:srgbClr val="0000FF"/>
                </a:solidFill>
                <a:latin typeface="Calibri" panose="020F0502020204030204" pitchFamily="34" charset="0"/>
              </a:rPr>
              <a:t>- Reactive </a:t>
            </a:r>
          </a:p>
          <a:p>
            <a:pPr indent="347663">
              <a:defRPr/>
            </a:pPr>
            <a:r>
              <a:rPr lang="en-US" b="1" dirty="0" smtClean="0">
                <a:solidFill>
                  <a:srgbClr val="0000FF"/>
                </a:solidFill>
                <a:latin typeface="Calibri" panose="020F0502020204030204" pitchFamily="34" charset="0"/>
              </a:rPr>
              <a:t>- Preventive</a:t>
            </a:r>
          </a:p>
          <a:p>
            <a:pPr indent="347663">
              <a:defRPr/>
            </a:pPr>
            <a:r>
              <a:rPr lang="en-US" b="1" dirty="0" smtClean="0">
                <a:solidFill>
                  <a:srgbClr val="0000FF"/>
                </a:solidFill>
                <a:latin typeface="Calibri" panose="020F0502020204030204" pitchFamily="34" charset="0"/>
              </a:rPr>
              <a:t>- Predictive</a:t>
            </a:r>
          </a:p>
          <a:p>
            <a:pPr indent="347663">
              <a:defRPr/>
            </a:pPr>
            <a:r>
              <a:rPr lang="en-US" b="1" dirty="0" smtClean="0">
                <a:solidFill>
                  <a:srgbClr val="0000FF"/>
                </a:solidFill>
                <a:latin typeface="Calibri" panose="020F0502020204030204" pitchFamily="34" charset="0"/>
              </a:rPr>
              <a:t>- Proactive</a:t>
            </a:r>
            <a:endParaRPr lang="en-US" b="1" dirty="0">
              <a:solidFill>
                <a:srgbClr val="0000FF"/>
              </a:solidFill>
              <a:latin typeface="Calibri" panose="020F0502020204030204" pitchFamily="34" charset="0"/>
            </a:endParaRPr>
          </a:p>
          <a:p>
            <a:pPr marL="342900" indent="-342900">
              <a:buFont typeface="Arial" panose="020B0604020202020204" pitchFamily="34" charset="0"/>
              <a:buChar char="•"/>
              <a:defRPr/>
            </a:pPr>
            <a:r>
              <a:rPr lang="en-US" sz="2800" b="1" dirty="0">
                <a:latin typeface="Calibri" panose="020F0502020204030204" pitchFamily="34" charset="0"/>
              </a:rPr>
              <a:t>Economic Analysis: Life Cycle Costing</a:t>
            </a:r>
          </a:p>
          <a:p>
            <a:pPr marL="342900" indent="-342900">
              <a:buFont typeface="Arial" panose="020B0604020202020204" pitchFamily="34" charset="0"/>
              <a:buChar char="•"/>
              <a:defRPr/>
            </a:pPr>
            <a:r>
              <a:rPr lang="en-US" sz="2800" b="1" dirty="0">
                <a:latin typeface="Calibri" panose="020F0502020204030204" pitchFamily="34" charset="0"/>
              </a:rPr>
              <a:t>Quiz</a:t>
            </a:r>
          </a:p>
          <a:p>
            <a:pPr marL="342900" indent="-342900">
              <a:buFont typeface="Arial" panose="020B0604020202020204" pitchFamily="34" charset="0"/>
              <a:buChar char="•"/>
              <a:defRPr/>
            </a:pPr>
            <a:r>
              <a:rPr lang="en-US" sz="2800" b="1" dirty="0">
                <a:latin typeface="Calibri" panose="020F0502020204030204" pitchFamily="34" charset="0"/>
              </a:rPr>
              <a:t>Workshops</a:t>
            </a:r>
          </a:p>
        </p:txBody>
      </p:sp>
      <p:sp>
        <p:nvSpPr>
          <p:cNvPr id="7173" name="Left Arrow 2"/>
          <p:cNvSpPr>
            <a:spLocks noChangeArrowheads="1"/>
          </p:cNvSpPr>
          <p:nvPr/>
        </p:nvSpPr>
        <p:spPr bwMode="auto">
          <a:xfrm>
            <a:off x="7172210" y="3535471"/>
            <a:ext cx="544513" cy="304800"/>
          </a:xfrm>
          <a:prstGeom prst="leftArrow">
            <a:avLst>
              <a:gd name="adj1" fmla="val 50000"/>
              <a:gd name="adj2" fmla="val 49996"/>
            </a:avLst>
          </a:prstGeom>
          <a:solidFill>
            <a:srgbClr val="0000FF"/>
          </a:solidFill>
          <a:ln w="9525"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4" name="TextBox 3"/>
          <p:cNvSpPr txBox="1">
            <a:spLocks noChangeArrowheads="1"/>
          </p:cNvSpPr>
          <p:nvPr/>
        </p:nvSpPr>
        <p:spPr bwMode="auto">
          <a:xfrm>
            <a:off x="7171303" y="3918058"/>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0000FF"/>
                </a:solidFill>
                <a:latin typeface="Calibri" pitchFamily="34" charset="0"/>
              </a:rPr>
              <a:t>Let’s do this</a:t>
            </a:r>
            <a:endParaRPr lang="en-US" altLang="en-US" dirty="0"/>
          </a:p>
        </p:txBody>
      </p:sp>
      <p:pic>
        <p:nvPicPr>
          <p:cNvPr id="7" name="Picture 2" descr="C:\Users\marlint\AppData\Local\Microsoft\Windows\Temporary Internet Files\Content.IE5\WU2RZBFW\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40362" y="2037897"/>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881712" y="2007734"/>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pic>
        <p:nvPicPr>
          <p:cNvPr id="9" name="Picture 2" descr="C:\Users\marlint\AppData\Local\Microsoft\Windows\Temporary Internet Files\Content.IE5\WU2RZBFW\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24486" y="2447018"/>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865836" y="2416855"/>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pic>
        <p:nvPicPr>
          <p:cNvPr id="12" name="Picture 2" descr="C:\Users\marlint\AppData\Local\Microsoft\Windows\Temporary Internet Files\Content.IE5\WU2RZBFW\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24486" y="2925763"/>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7865836" y="2895600"/>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spTree>
    <p:extLst>
      <p:ext uri="{BB962C8B-B14F-4D97-AF65-F5344CB8AC3E}">
        <p14:creationId xmlns:p14="http://schemas.microsoft.com/office/powerpoint/2010/main" val="20676561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 name="TextBox 3"/>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5" name="TextBox 4"/>
          <p:cNvSpPr txBox="1"/>
          <p:nvPr/>
        </p:nvSpPr>
        <p:spPr>
          <a:xfrm>
            <a:off x="2259806" y="9906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Maintenance for Reliability</a:t>
            </a:r>
            <a:endParaRPr lang="en-US" sz="3200" b="1" dirty="0">
              <a:latin typeface="Calibri" panose="020F0502020204030204" pitchFamily="34" charset="0"/>
            </a:endParaRPr>
          </a:p>
        </p:txBody>
      </p:sp>
      <p:pic>
        <p:nvPicPr>
          <p:cNvPr id="12083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4404"/>
            <a:ext cx="6781800" cy="553940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bwMode="auto">
          <a:xfrm flipH="1">
            <a:off x="1614714" y="5747657"/>
            <a:ext cx="6781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092552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 name="TextBox 3"/>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5" name="TextBox 4"/>
          <p:cNvSpPr txBox="1"/>
          <p:nvPr/>
        </p:nvSpPr>
        <p:spPr>
          <a:xfrm>
            <a:off x="2259806" y="9906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Maintenance for Reliability</a:t>
            </a:r>
            <a:endParaRPr lang="en-US" sz="3200" b="1" dirty="0">
              <a:latin typeface="Calibri" panose="020F0502020204030204" pitchFamily="34"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2514" y="1744950"/>
            <a:ext cx="3748722" cy="5089238"/>
          </a:xfrm>
          <a:prstGeom prst="rect">
            <a:avLst/>
          </a:prstGeom>
          <a:noFill/>
        </p:spPr>
      </p:pic>
      <p:sp>
        <p:nvSpPr>
          <p:cNvPr id="6" name="Rectangle 5"/>
          <p:cNvSpPr/>
          <p:nvPr/>
        </p:nvSpPr>
        <p:spPr>
          <a:xfrm>
            <a:off x="7337082" y="6372523"/>
            <a:ext cx="1710081" cy="461665"/>
          </a:xfrm>
          <a:prstGeom prst="rect">
            <a:avLst/>
          </a:prstGeom>
        </p:spPr>
        <p:txBody>
          <a:bodyPr wrap="square">
            <a:spAutoFit/>
          </a:bodyPr>
          <a:lstStyle/>
          <a:p>
            <a:r>
              <a:rPr lang="en-US" sz="1200" dirty="0"/>
              <a:t>adapted from NASA, </a:t>
            </a:r>
            <a:r>
              <a:rPr lang="en-US" sz="1200" dirty="0" smtClean="0"/>
              <a:t>2000;see citation 2</a:t>
            </a:r>
            <a:endParaRPr lang="en-US" sz="1200" dirty="0"/>
          </a:p>
        </p:txBody>
      </p:sp>
    </p:spTree>
    <p:extLst>
      <p:ext uri="{BB962C8B-B14F-4D97-AF65-F5344CB8AC3E}">
        <p14:creationId xmlns:p14="http://schemas.microsoft.com/office/powerpoint/2010/main" val="986753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04825" y="1219200"/>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4000" b="1" dirty="0">
                <a:latin typeface="Calibri" pitchFamily="34" charset="0"/>
              </a:rPr>
              <a:t>Lesson Outline</a:t>
            </a:r>
          </a:p>
        </p:txBody>
      </p:sp>
      <p:sp>
        <p:nvSpPr>
          <p:cNvPr id="10" name="TextBox 9"/>
          <p:cNvSpPr txBox="1"/>
          <p:nvPr/>
        </p:nvSpPr>
        <p:spPr>
          <a:xfrm>
            <a:off x="674688" y="381000"/>
            <a:ext cx="7707312"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 name="TextBox 1"/>
          <p:cNvSpPr txBox="1"/>
          <p:nvPr/>
        </p:nvSpPr>
        <p:spPr>
          <a:xfrm>
            <a:off x="940363" y="1981200"/>
            <a:ext cx="6107113" cy="3108543"/>
          </a:xfrm>
          <a:prstGeom prst="rect">
            <a:avLst/>
          </a:prstGeom>
          <a:noFill/>
        </p:spPr>
        <p:txBody>
          <a:bodyPr>
            <a:spAutoFit/>
          </a:bodyPr>
          <a:lstStyle/>
          <a:p>
            <a:pPr marL="342900" indent="-342900">
              <a:buFont typeface="Arial" panose="020B0604020202020204" pitchFamily="34" charset="0"/>
              <a:buChar char="•"/>
              <a:defRPr/>
            </a:pPr>
            <a:r>
              <a:rPr lang="en-US" sz="2800" b="1" dirty="0">
                <a:solidFill>
                  <a:srgbClr val="FF0000"/>
                </a:solidFill>
                <a:latin typeface="Calibri" panose="020F0502020204030204" pitchFamily="34" charset="0"/>
              </a:rPr>
              <a:t>Reliability: Qualitative Overview</a:t>
            </a:r>
          </a:p>
          <a:p>
            <a:pPr marL="342900" indent="-342900">
              <a:buFont typeface="Arial" panose="020B0604020202020204" pitchFamily="34" charset="0"/>
              <a:buChar char="•"/>
              <a:defRPr/>
            </a:pPr>
            <a:r>
              <a:rPr lang="en-US" sz="2800" b="1" dirty="0">
                <a:solidFill>
                  <a:srgbClr val="FF0000"/>
                </a:solidFill>
                <a:latin typeface="Calibri" panose="020F0502020204030204" pitchFamily="34" charset="0"/>
              </a:rPr>
              <a:t>Reliability: Data and Models</a:t>
            </a:r>
          </a:p>
          <a:p>
            <a:pPr marL="342900" indent="-342900">
              <a:buFont typeface="Arial" panose="020B0604020202020204" pitchFamily="34" charset="0"/>
              <a:buChar char="•"/>
              <a:defRPr/>
            </a:pPr>
            <a:r>
              <a:rPr lang="en-US" sz="2800" b="1" dirty="0">
                <a:solidFill>
                  <a:srgbClr val="FF0000"/>
                </a:solidFill>
                <a:latin typeface="Calibri" panose="020F0502020204030204" pitchFamily="34" charset="0"/>
              </a:rPr>
              <a:t>Design and Operations for Reliability</a:t>
            </a:r>
          </a:p>
          <a:p>
            <a:pPr marL="342900" indent="-342900">
              <a:buFont typeface="Arial" panose="020B0604020202020204" pitchFamily="34" charset="0"/>
              <a:buChar char="•"/>
              <a:defRPr/>
            </a:pPr>
            <a:r>
              <a:rPr lang="en-US" sz="2800" b="1" dirty="0" smtClean="0">
                <a:solidFill>
                  <a:srgbClr val="FF0000"/>
                </a:solidFill>
                <a:latin typeface="Calibri" panose="020F0502020204030204" pitchFamily="34" charset="0"/>
              </a:rPr>
              <a:t>Maintenance </a:t>
            </a:r>
            <a:r>
              <a:rPr lang="en-US" sz="2800" b="1" dirty="0">
                <a:solidFill>
                  <a:srgbClr val="FF0000"/>
                </a:solidFill>
                <a:latin typeface="Calibri" panose="020F0502020204030204" pitchFamily="34" charset="0"/>
              </a:rPr>
              <a:t>for </a:t>
            </a:r>
            <a:r>
              <a:rPr lang="en-US" sz="2800" b="1" dirty="0" smtClean="0">
                <a:solidFill>
                  <a:srgbClr val="FF0000"/>
                </a:solidFill>
                <a:latin typeface="Calibri" panose="020F0502020204030204" pitchFamily="34" charset="0"/>
              </a:rPr>
              <a:t>Reliability</a:t>
            </a:r>
          </a:p>
          <a:p>
            <a:pPr marL="342900" indent="-342900">
              <a:buFont typeface="Arial" panose="020B0604020202020204" pitchFamily="34" charset="0"/>
              <a:buChar char="•"/>
              <a:defRPr/>
            </a:pPr>
            <a:r>
              <a:rPr lang="en-US" sz="2800" b="1" dirty="0" smtClean="0">
                <a:solidFill>
                  <a:srgbClr val="0000FF"/>
                </a:solidFill>
                <a:latin typeface="Calibri" panose="020F0502020204030204" pitchFamily="34" charset="0"/>
              </a:rPr>
              <a:t>Economic </a:t>
            </a:r>
            <a:r>
              <a:rPr lang="en-US" sz="2800" b="1" dirty="0">
                <a:solidFill>
                  <a:srgbClr val="0000FF"/>
                </a:solidFill>
                <a:latin typeface="Calibri" panose="020F0502020204030204" pitchFamily="34" charset="0"/>
              </a:rPr>
              <a:t>Analysis: Life Cycle Costing</a:t>
            </a:r>
          </a:p>
          <a:p>
            <a:pPr marL="342900" indent="-342900">
              <a:buFont typeface="Arial" panose="020B0604020202020204" pitchFamily="34" charset="0"/>
              <a:buChar char="•"/>
              <a:defRPr/>
            </a:pPr>
            <a:r>
              <a:rPr lang="en-US" sz="2800" b="1" dirty="0">
                <a:latin typeface="Calibri" panose="020F0502020204030204" pitchFamily="34" charset="0"/>
              </a:rPr>
              <a:t>Quiz</a:t>
            </a:r>
          </a:p>
          <a:p>
            <a:pPr marL="342900" indent="-342900">
              <a:buFont typeface="Arial" panose="020B0604020202020204" pitchFamily="34" charset="0"/>
              <a:buChar char="•"/>
              <a:defRPr/>
            </a:pPr>
            <a:r>
              <a:rPr lang="en-US" sz="2800" b="1" dirty="0">
                <a:latin typeface="Calibri" panose="020F0502020204030204" pitchFamily="34" charset="0"/>
              </a:rPr>
              <a:t>Workshops</a:t>
            </a:r>
          </a:p>
        </p:txBody>
      </p:sp>
      <p:sp>
        <p:nvSpPr>
          <p:cNvPr id="7173" name="Left Arrow 2"/>
          <p:cNvSpPr>
            <a:spLocks noChangeArrowheads="1"/>
          </p:cNvSpPr>
          <p:nvPr/>
        </p:nvSpPr>
        <p:spPr bwMode="auto">
          <a:xfrm>
            <a:off x="7221991" y="3840271"/>
            <a:ext cx="544513" cy="304800"/>
          </a:xfrm>
          <a:prstGeom prst="leftArrow">
            <a:avLst>
              <a:gd name="adj1" fmla="val 50000"/>
              <a:gd name="adj2" fmla="val 49996"/>
            </a:avLst>
          </a:prstGeom>
          <a:solidFill>
            <a:srgbClr val="0000FF"/>
          </a:solidFill>
          <a:ln w="9525"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4" name="TextBox 3"/>
          <p:cNvSpPr txBox="1">
            <a:spLocks noChangeArrowheads="1"/>
          </p:cNvSpPr>
          <p:nvPr/>
        </p:nvSpPr>
        <p:spPr bwMode="auto">
          <a:xfrm>
            <a:off x="7221084" y="4222858"/>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0000FF"/>
                </a:solidFill>
                <a:latin typeface="Calibri" pitchFamily="34" charset="0"/>
              </a:rPr>
              <a:t>Let’s do this</a:t>
            </a:r>
            <a:endParaRPr lang="en-US" altLang="en-US" dirty="0"/>
          </a:p>
        </p:txBody>
      </p:sp>
      <p:pic>
        <p:nvPicPr>
          <p:cNvPr id="7" name="Picture 2" descr="C:\Users\marlint\AppData\Local\Microsoft\Windows\Temporary Internet Files\Content.IE5\WU2RZBFW\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40362" y="2037897"/>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881712" y="2007734"/>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pic>
        <p:nvPicPr>
          <p:cNvPr id="9" name="Picture 2" descr="C:\Users\marlint\AppData\Local\Microsoft\Windows\Temporary Internet Files\Content.IE5\WU2RZBFW\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24486" y="2447018"/>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865836" y="2416855"/>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pic>
        <p:nvPicPr>
          <p:cNvPr id="12" name="Picture 2" descr="C:\Users\marlint\AppData\Local\Microsoft\Windows\Temporary Internet Files\Content.IE5\WU2RZBFW\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24486" y="2925763"/>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7865836" y="2895600"/>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pic>
        <p:nvPicPr>
          <p:cNvPr id="14" name="Picture 2" descr="C:\Users\marlint\AppData\Local\Microsoft\Windows\Temporary Internet Files\Content.IE5\WU2RZBFW\MM900185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24486" y="3365609"/>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7865836" y="3335446"/>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spTree>
    <p:extLst>
      <p:ext uri="{BB962C8B-B14F-4D97-AF65-F5344CB8AC3E}">
        <p14:creationId xmlns:p14="http://schemas.microsoft.com/office/powerpoint/2010/main" val="23213433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 name="TextBox 3"/>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5" name="TextBox 4"/>
          <p:cNvSpPr txBox="1"/>
          <p:nvPr/>
        </p:nvSpPr>
        <p:spPr>
          <a:xfrm>
            <a:off x="2259806" y="11430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Life-Cycle Costing Analysis (LCC)</a:t>
            </a:r>
            <a:endParaRPr lang="en-US" sz="3200" b="1" dirty="0">
              <a:latin typeface="Calibri" panose="020F0502020204030204" pitchFamily="34" charset="0"/>
            </a:endParaRPr>
          </a:p>
        </p:txBody>
      </p:sp>
      <p:pic>
        <p:nvPicPr>
          <p:cNvPr id="121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191" y="2032681"/>
            <a:ext cx="6734629" cy="463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0" y="2779767"/>
            <a:ext cx="6096000" cy="3785652"/>
          </a:xfrm>
          <a:prstGeom prst="rect">
            <a:avLst/>
          </a:prstGeom>
          <a:solidFill>
            <a:srgbClr val="FFD2D1"/>
          </a:solidFill>
          <a:ln>
            <a:solidFill>
              <a:srgbClr val="FF0000"/>
            </a:solidFill>
          </a:ln>
        </p:spPr>
        <p:txBody>
          <a:bodyPr wrap="square" rtlCol="0">
            <a:spAutoFit/>
          </a:bodyPr>
          <a:lstStyle/>
          <a:p>
            <a:r>
              <a:rPr lang="en-US" sz="2000" b="1" dirty="0" smtClean="0">
                <a:latin typeface="Calibri" panose="020F0502020204030204" pitchFamily="34" charset="0"/>
              </a:rPr>
              <a:t>LCC applies all of the principles of standard profitability analysis.  In addition, it includes project features that are affected by equipment reliability, e.g.,</a:t>
            </a:r>
          </a:p>
          <a:p>
            <a:endParaRPr lang="en-US" sz="2000" b="1" dirty="0">
              <a:latin typeface="Calibri" panose="020F0502020204030204" pitchFamily="34" charset="0"/>
            </a:endParaRPr>
          </a:p>
          <a:p>
            <a:pPr marL="342900" indent="-342900">
              <a:buFont typeface="Arial" panose="020B0604020202020204" pitchFamily="34" charset="0"/>
              <a:buChar char="•"/>
            </a:pPr>
            <a:r>
              <a:rPr lang="en-US" sz="2000" b="1" dirty="0" smtClean="0">
                <a:latin typeface="Calibri" panose="020F0502020204030204" pitchFamily="34" charset="0"/>
              </a:rPr>
              <a:t>Maintenance costs, including spare parts</a:t>
            </a:r>
          </a:p>
          <a:p>
            <a:pPr marL="342900" indent="-342900">
              <a:buFont typeface="Arial" panose="020B0604020202020204" pitchFamily="34" charset="0"/>
              <a:buChar char="•"/>
            </a:pPr>
            <a:r>
              <a:rPr lang="en-US" sz="2000" b="1" dirty="0" smtClean="0">
                <a:latin typeface="Calibri" panose="020F0502020204030204" pitchFamily="34" charset="0"/>
              </a:rPr>
              <a:t>Failure rate</a:t>
            </a:r>
          </a:p>
          <a:p>
            <a:pPr marL="342900" indent="-342900">
              <a:buFont typeface="Arial" panose="020B0604020202020204" pitchFamily="34" charset="0"/>
              <a:buChar char="•"/>
            </a:pPr>
            <a:r>
              <a:rPr lang="en-US" sz="2000" b="1" dirty="0" smtClean="0">
                <a:latin typeface="Calibri" panose="020F0502020204030204" pitchFamily="34" charset="0"/>
              </a:rPr>
              <a:t>Failure costs (equip., personnel, loss of production)</a:t>
            </a:r>
          </a:p>
          <a:p>
            <a:pPr marL="342900" indent="-342900">
              <a:buFont typeface="Arial" panose="020B0604020202020204" pitchFamily="34" charset="0"/>
              <a:buChar char="•"/>
            </a:pPr>
            <a:r>
              <a:rPr lang="en-US" sz="2000" b="1" dirty="0" smtClean="0">
                <a:latin typeface="Calibri" panose="020F0502020204030204" pitchFamily="34" charset="0"/>
              </a:rPr>
              <a:t>Equipment and engineering costs for more complex system, e.g., with redundancy</a:t>
            </a:r>
          </a:p>
          <a:p>
            <a:pPr marL="342900" indent="-342900">
              <a:buFont typeface="Arial" panose="020B0604020202020204" pitchFamily="34" charset="0"/>
              <a:buChar char="•"/>
            </a:pPr>
            <a:r>
              <a:rPr lang="en-US" sz="2000" b="1" dirty="0" smtClean="0">
                <a:latin typeface="Calibri" panose="020F0502020204030204" pitchFamily="34" charset="0"/>
              </a:rPr>
              <a:t>Process material inventory costs</a:t>
            </a:r>
          </a:p>
          <a:p>
            <a:pPr marL="342900" indent="-342900">
              <a:buFont typeface="Arial" panose="020B0604020202020204" pitchFamily="34" charset="0"/>
              <a:buChar char="•"/>
            </a:pPr>
            <a:r>
              <a:rPr lang="en-US" sz="2000" b="1" i="1" dirty="0" smtClean="0">
                <a:latin typeface="Calibri" panose="020F0502020204030204" pitchFamily="34" charset="0"/>
              </a:rPr>
              <a:t>More details by </a:t>
            </a:r>
            <a:r>
              <a:rPr lang="en-US" sz="2000" b="1" i="1" dirty="0" err="1" smtClean="0">
                <a:latin typeface="Calibri" panose="020F0502020204030204" pitchFamily="34" charset="0"/>
              </a:rPr>
              <a:t>Barringer</a:t>
            </a:r>
            <a:endParaRPr lang="en-US" sz="2000" b="1" i="1" dirty="0" smtClean="0">
              <a:latin typeface="Calibri" panose="020F0502020204030204" pitchFamily="34" charset="0"/>
            </a:endParaRPr>
          </a:p>
          <a:p>
            <a:pPr marL="342900" indent="-342900">
              <a:buFont typeface="Arial" panose="020B0604020202020204" pitchFamily="34" charset="0"/>
              <a:buChar char="•"/>
            </a:pPr>
            <a:endParaRPr lang="en-US" sz="2000" b="1" i="1" dirty="0">
              <a:latin typeface="Calibri" panose="020F0502020204030204" pitchFamily="34" charset="0"/>
            </a:endParaRPr>
          </a:p>
        </p:txBody>
      </p:sp>
    </p:spTree>
    <p:extLst>
      <p:ext uri="{BB962C8B-B14F-4D97-AF65-F5344CB8AC3E}">
        <p14:creationId xmlns:p14="http://schemas.microsoft.com/office/powerpoint/2010/main" val="296431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 name="TextBox 3"/>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5" name="TextBox 4"/>
          <p:cNvSpPr txBox="1"/>
          <p:nvPr/>
        </p:nvSpPr>
        <p:spPr>
          <a:xfrm>
            <a:off x="2259806" y="9906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Life-Cycle Costing Analysis (LCC)</a:t>
            </a:r>
            <a:endParaRPr lang="en-US" sz="3200" b="1" dirty="0">
              <a:latin typeface="Calibri" panose="020F0502020204030204" pitchFamily="34"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02128"/>
            <a:ext cx="5943600" cy="3103880"/>
          </a:xfrm>
          <a:prstGeom prst="rect">
            <a:avLst/>
          </a:prstGeom>
          <a:noFill/>
          <a:ln>
            <a:noFill/>
          </a:ln>
        </p:spPr>
      </p:pic>
      <p:sp>
        <p:nvSpPr>
          <p:cNvPr id="6" name="TextBox 5"/>
          <p:cNvSpPr txBox="1"/>
          <p:nvPr/>
        </p:nvSpPr>
        <p:spPr>
          <a:xfrm>
            <a:off x="1481931" y="1575375"/>
            <a:ext cx="7423150" cy="461665"/>
          </a:xfrm>
          <a:prstGeom prst="rect">
            <a:avLst/>
          </a:prstGeom>
          <a:noFill/>
        </p:spPr>
        <p:txBody>
          <a:bodyPr wrap="square" rtlCol="0">
            <a:spAutoFit/>
          </a:bodyPr>
          <a:lstStyle/>
          <a:p>
            <a:pPr algn="ctr"/>
            <a:r>
              <a:rPr lang="en-US" b="1" dirty="0" smtClean="0"/>
              <a:t>Example: How many pumps in standby-series (1 to 4)?</a:t>
            </a:r>
            <a:endParaRPr lang="en-US" b="1" dirty="0"/>
          </a:p>
        </p:txBody>
      </p:sp>
      <p:sp>
        <p:nvSpPr>
          <p:cNvPr id="9" name="Right Brace 8"/>
          <p:cNvSpPr/>
          <p:nvPr/>
        </p:nvSpPr>
        <p:spPr bwMode="auto">
          <a:xfrm>
            <a:off x="7543800" y="2102128"/>
            <a:ext cx="342900" cy="2850872"/>
          </a:xfrm>
          <a:prstGeom prst="rightBrace">
            <a:avLst>
              <a:gd name="adj1" fmla="val 92989"/>
              <a:gd name="adj2" fmla="val 51527"/>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8039327" y="3410405"/>
            <a:ext cx="723674" cy="461665"/>
          </a:xfrm>
          <a:prstGeom prst="rect">
            <a:avLst/>
          </a:prstGeom>
          <a:noFill/>
        </p:spPr>
        <p:txBody>
          <a:bodyPr wrap="square" rtlCol="0">
            <a:spAutoFit/>
          </a:bodyPr>
          <a:lstStyle/>
          <a:p>
            <a:r>
              <a:rPr lang="en-US" dirty="0" smtClean="0"/>
              <a:t>data</a:t>
            </a:r>
            <a:endParaRPr lang="en-US" dirty="0"/>
          </a:p>
        </p:txBody>
      </p:sp>
      <p:grpSp>
        <p:nvGrpSpPr>
          <p:cNvPr id="15" name="Group 14"/>
          <p:cNvGrpSpPr/>
          <p:nvPr/>
        </p:nvGrpSpPr>
        <p:grpSpPr>
          <a:xfrm>
            <a:off x="1600200" y="5402758"/>
            <a:ext cx="7515905" cy="1091208"/>
            <a:chOff x="1600200" y="5402758"/>
            <a:chExt cx="7515905" cy="1091208"/>
          </a:xfrm>
        </p:grpSpPr>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486400"/>
              <a:ext cx="5943600" cy="923925"/>
            </a:xfrm>
            <a:prstGeom prst="rect">
              <a:avLst/>
            </a:prstGeom>
            <a:noFill/>
            <a:ln>
              <a:noFill/>
            </a:ln>
          </p:spPr>
        </p:pic>
        <p:sp>
          <p:nvSpPr>
            <p:cNvPr id="13" name="Right Brace 12"/>
            <p:cNvSpPr/>
            <p:nvPr/>
          </p:nvSpPr>
          <p:spPr bwMode="auto">
            <a:xfrm>
              <a:off x="7543800" y="5402758"/>
              <a:ext cx="342900" cy="1091208"/>
            </a:xfrm>
            <a:prstGeom prst="rightBrace">
              <a:avLst>
                <a:gd name="adj1" fmla="val 92989"/>
                <a:gd name="adj2" fmla="val 51527"/>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7955642" y="5763696"/>
              <a:ext cx="1160463" cy="369332"/>
            </a:xfrm>
            <a:prstGeom prst="rect">
              <a:avLst/>
            </a:prstGeom>
            <a:noFill/>
          </p:spPr>
          <p:txBody>
            <a:bodyPr wrap="square" rtlCol="0">
              <a:spAutoFit/>
            </a:bodyPr>
            <a:lstStyle/>
            <a:p>
              <a:r>
                <a:rPr lang="en-US" sz="1800" dirty="0" smtClean="0"/>
                <a:t>analysis</a:t>
              </a:r>
              <a:endParaRPr lang="en-US" sz="1800" dirty="0"/>
            </a:p>
          </p:txBody>
        </p:sp>
      </p:grpSp>
      <p:sp>
        <p:nvSpPr>
          <p:cNvPr id="12" name="Rectangle 11"/>
          <p:cNvSpPr/>
          <p:nvPr/>
        </p:nvSpPr>
        <p:spPr bwMode="auto">
          <a:xfrm>
            <a:off x="6767512" y="6048375"/>
            <a:ext cx="609600" cy="15240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TextBox 15"/>
          <p:cNvSpPr txBox="1"/>
          <p:nvPr/>
        </p:nvSpPr>
        <p:spPr>
          <a:xfrm>
            <a:off x="7801089" y="5082661"/>
            <a:ext cx="1200150" cy="400110"/>
          </a:xfrm>
          <a:prstGeom prst="rect">
            <a:avLst/>
          </a:prstGeom>
          <a:noFill/>
        </p:spPr>
        <p:txBody>
          <a:bodyPr wrap="square" rtlCol="0">
            <a:spAutoFit/>
          </a:bodyPr>
          <a:lstStyle/>
          <a:p>
            <a:r>
              <a:rPr lang="en-US" sz="2000" b="1" dirty="0" smtClean="0">
                <a:solidFill>
                  <a:srgbClr val="FF0000"/>
                </a:solidFill>
                <a:latin typeface="Calibri" panose="020F0502020204030204" pitchFamily="34" charset="0"/>
              </a:rPr>
              <a:t>2 pumps</a:t>
            </a:r>
            <a:endParaRPr lang="en-US" sz="20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424205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par>
                                <p:cTn id="27" presetID="6" presetClass="entr" presetSubtype="16" fill="hold" grpId="0" nodeType="withEffect">
                                  <p:stCondLst>
                                    <p:cond delay="275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 name="Rectangle 31"/>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 name="TextBox 3"/>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5" name="TextBox 4"/>
          <p:cNvSpPr txBox="1"/>
          <p:nvPr/>
        </p:nvSpPr>
        <p:spPr>
          <a:xfrm>
            <a:off x="2259806" y="990600"/>
            <a:ext cx="5867400" cy="584775"/>
          </a:xfrm>
          <a:prstGeom prst="rect">
            <a:avLst/>
          </a:prstGeom>
          <a:noFill/>
        </p:spPr>
        <p:txBody>
          <a:bodyPr wrap="square" rtlCol="0">
            <a:spAutoFit/>
          </a:bodyPr>
          <a:lstStyle/>
          <a:p>
            <a:pPr algn="ctr"/>
            <a:r>
              <a:rPr lang="en-US" sz="3200" b="1" dirty="0" smtClean="0">
                <a:latin typeface="Calibri" panose="020F0502020204030204" pitchFamily="34" charset="0"/>
              </a:rPr>
              <a:t>Life-Cycle Costing Analysis (LCC)</a:t>
            </a:r>
            <a:endParaRPr lang="en-US" sz="3200" b="1" dirty="0">
              <a:latin typeface="Calibri" panose="020F0502020204030204" pitchFamily="34" charset="0"/>
            </a:endParaRPr>
          </a:p>
        </p:txBody>
      </p: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2496661" y="1779588"/>
            <a:ext cx="5393690" cy="920750"/>
          </a:xfrm>
          <a:prstGeom prst="rect">
            <a:avLst/>
          </a:prstGeom>
          <a:noFill/>
        </p:spPr>
      </p:pic>
      <p:sp>
        <p:nvSpPr>
          <p:cNvPr id="7" name="TextBox 6"/>
          <p:cNvSpPr txBox="1"/>
          <p:nvPr/>
        </p:nvSpPr>
        <p:spPr>
          <a:xfrm>
            <a:off x="1455965" y="1910217"/>
            <a:ext cx="919956" cy="523220"/>
          </a:xfrm>
          <a:prstGeom prst="rect">
            <a:avLst/>
          </a:prstGeom>
          <a:noFill/>
        </p:spPr>
        <p:txBody>
          <a:bodyPr wrap="square" rtlCol="0">
            <a:spAutoFit/>
          </a:bodyPr>
          <a:lstStyle/>
          <a:p>
            <a:pPr algn="ctr"/>
            <a:r>
              <a:rPr lang="en-US" sz="1400" b="1" dirty="0" smtClean="0">
                <a:solidFill>
                  <a:srgbClr val="0000FF"/>
                </a:solidFill>
              </a:rPr>
              <a:t>Low reliability</a:t>
            </a:r>
            <a:endParaRPr lang="en-US" sz="1400" b="1" dirty="0">
              <a:solidFill>
                <a:srgbClr val="0000FF"/>
              </a:solidFill>
            </a:endParaRPr>
          </a:p>
        </p:txBody>
      </p:sp>
      <p:sp>
        <p:nvSpPr>
          <p:cNvPr id="18" name="TextBox 17"/>
          <p:cNvSpPr txBox="1"/>
          <p:nvPr/>
        </p:nvSpPr>
        <p:spPr>
          <a:xfrm>
            <a:off x="7992949" y="1934004"/>
            <a:ext cx="919956" cy="523220"/>
          </a:xfrm>
          <a:prstGeom prst="rect">
            <a:avLst/>
          </a:prstGeom>
          <a:noFill/>
        </p:spPr>
        <p:txBody>
          <a:bodyPr wrap="square" rtlCol="0">
            <a:spAutoFit/>
          </a:bodyPr>
          <a:lstStyle/>
          <a:p>
            <a:pPr algn="ctr"/>
            <a:r>
              <a:rPr lang="en-US" sz="1400" b="1" dirty="0" smtClean="0">
                <a:solidFill>
                  <a:srgbClr val="0000FF"/>
                </a:solidFill>
              </a:rPr>
              <a:t>High reliability</a:t>
            </a:r>
            <a:endParaRPr lang="en-US" sz="1400" b="1" dirty="0">
              <a:solidFill>
                <a:srgbClr val="0000FF"/>
              </a:solidFill>
            </a:endParaRPr>
          </a:p>
        </p:txBody>
      </p:sp>
      <p:pic>
        <p:nvPicPr>
          <p:cNvPr id="122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806" y="3200400"/>
            <a:ext cx="58483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bwMode="auto">
          <a:xfrm>
            <a:off x="4953000" y="4229100"/>
            <a:ext cx="152400" cy="1524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3298987" y="3392774"/>
            <a:ext cx="4506686" cy="252571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smtClean="0"/>
              <a:t>Discuss the shape of this graph.  What are the major factors that increase and decrease annualized cost as we increase inventory volume?</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r>
              <a:rPr lang="en-US" sz="2000" b="1" dirty="0" smtClean="0"/>
              <a:t>Does an optimum exist between the minimum and maximum volumes?</a:t>
            </a:r>
            <a:endParaRPr kumimoji="0" lang="en-US" sz="20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74741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9"/>
                                        </p:tgtEl>
                                        <p:attrNameLst>
                                          <p:attrName>ppt_w</p:attrName>
                                        </p:attrNameLst>
                                      </p:cBhvr>
                                      <p:tavLst>
                                        <p:tav tm="0">
                                          <p:val>
                                            <p:strVal val="ppt_w"/>
                                          </p:val>
                                        </p:tav>
                                        <p:tav tm="100000">
                                          <p:val>
                                            <p:fltVal val="0"/>
                                          </p:val>
                                        </p:tav>
                                      </p:tavLst>
                                    </p:anim>
                                    <p:anim calcmode="lin" valueType="num">
                                      <p:cBhvr>
                                        <p:cTn id="7" dur="500"/>
                                        <p:tgtEl>
                                          <p:spTgt spid="19"/>
                                        </p:tgtEl>
                                        <p:attrNameLst>
                                          <p:attrName>ppt_h</p:attrName>
                                        </p:attrNameLst>
                                      </p:cBhvr>
                                      <p:tavLst>
                                        <p:tav tm="0">
                                          <p:val>
                                            <p:strVal val="ppt_h"/>
                                          </p:val>
                                        </p:tav>
                                        <p:tav tm="100000">
                                          <p:val>
                                            <p:fltVal val="0"/>
                                          </p:val>
                                        </p:tav>
                                      </p:tavLst>
                                    </p:anim>
                                    <p:animEffect transition="out" filter="fade">
                                      <p:cBhvr>
                                        <p:cTn id="8" dur="500"/>
                                        <p:tgtEl>
                                          <p:spTgt spid="19"/>
                                        </p:tgtEl>
                                      </p:cBhvr>
                                    </p:animEffect>
                                    <p:set>
                                      <p:cBhvr>
                                        <p:cTn id="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5"/>
          <p:cNvSpPr txBox="1">
            <a:spLocks noChangeArrowheads="1"/>
          </p:cNvSpPr>
          <p:nvPr/>
        </p:nvSpPr>
        <p:spPr bwMode="auto">
          <a:xfrm>
            <a:off x="1447800" y="990600"/>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b="1" dirty="0" smtClean="0">
                <a:latin typeface="Calibri" panose="020F0502020204030204" pitchFamily="34" charset="0"/>
              </a:rPr>
              <a:t>RELIABILITY INDUSTRIAL PRACTICE (1)</a:t>
            </a:r>
            <a:endParaRPr lang="en-US" altLang="en-US" sz="2800" dirty="0">
              <a:latin typeface="Calibri" panose="020F0502020204030204" pitchFamily="34" charset="0"/>
            </a:endParaRPr>
          </a:p>
        </p:txBody>
      </p:sp>
      <p:sp>
        <p:nvSpPr>
          <p:cNvPr id="51204" name="Text Box 6"/>
          <p:cNvSpPr txBox="1">
            <a:spLocks noChangeArrowheads="1"/>
          </p:cNvSpPr>
          <p:nvPr/>
        </p:nvSpPr>
        <p:spPr bwMode="auto">
          <a:xfrm>
            <a:off x="1600200" y="1600200"/>
            <a:ext cx="72390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400" b="1" dirty="0"/>
              <a:t>We design a highly reliable process structure (e.g., </a:t>
            </a:r>
            <a:r>
              <a:rPr lang="en-US" altLang="en-US" sz="2400" b="1" dirty="0" smtClean="0"/>
              <a:t>redundant, diverse </a:t>
            </a:r>
            <a:r>
              <a:rPr lang="en-US" altLang="en-US" sz="2400" b="1" dirty="0"/>
              <a:t>equipment in a parallel) when</a:t>
            </a:r>
          </a:p>
          <a:p>
            <a:pPr>
              <a:spcBef>
                <a:spcPct val="50000"/>
              </a:spcBef>
              <a:buFontTx/>
              <a:buNone/>
            </a:pPr>
            <a:r>
              <a:rPr lang="en-US" altLang="en-US" sz="2400" b="1" dirty="0"/>
              <a:t>	</a:t>
            </a:r>
            <a:r>
              <a:rPr lang="en-US" altLang="en-US" sz="2000" b="1" dirty="0"/>
              <a:t>- The consequence of a failure is high</a:t>
            </a:r>
          </a:p>
          <a:p>
            <a:pPr>
              <a:spcBef>
                <a:spcPct val="0"/>
              </a:spcBef>
              <a:buFontTx/>
              <a:buNone/>
            </a:pPr>
            <a:r>
              <a:rPr lang="en-US" altLang="en-US" sz="2000" b="1" dirty="0"/>
              <a:t>	- The probability of a failure is too large</a:t>
            </a:r>
          </a:p>
          <a:p>
            <a:pPr>
              <a:spcBef>
                <a:spcPct val="50000"/>
              </a:spcBef>
            </a:pPr>
            <a:r>
              <a:rPr lang="en-US" altLang="en-US" sz="2400" b="1" dirty="0"/>
              <a:t>We design to prevent a single cause from affecting several units or equipment.</a:t>
            </a:r>
          </a:p>
          <a:p>
            <a:pPr>
              <a:spcBef>
                <a:spcPct val="50000"/>
              </a:spcBef>
              <a:buFontTx/>
              <a:buNone/>
            </a:pPr>
            <a:r>
              <a:rPr lang="en-US" altLang="en-US" sz="2400" b="1" dirty="0"/>
              <a:t>	</a:t>
            </a:r>
            <a:r>
              <a:rPr lang="en-US" altLang="en-US" sz="2000" b="1" dirty="0"/>
              <a:t>- Prevent common cause failures</a:t>
            </a:r>
          </a:p>
          <a:p>
            <a:pPr>
              <a:spcBef>
                <a:spcPct val="50000"/>
              </a:spcBef>
            </a:pPr>
            <a:r>
              <a:rPr lang="en-US" altLang="en-US" sz="2400" b="1" dirty="0">
                <a:solidFill>
                  <a:srgbClr val="FF0000"/>
                </a:solidFill>
              </a:rPr>
              <a:t>Safety first!</a:t>
            </a:r>
            <a:r>
              <a:rPr lang="en-US" altLang="en-US" sz="2400" b="1" dirty="0"/>
              <a:t>  Then, </a:t>
            </a:r>
            <a:r>
              <a:rPr lang="en-US" altLang="en-US" sz="2400" b="1" dirty="0">
                <a:solidFill>
                  <a:srgbClr val="006600"/>
                </a:solidFill>
              </a:rPr>
              <a:t>economics</a:t>
            </a:r>
            <a:r>
              <a:rPr lang="en-US" altLang="en-US" sz="2400" b="1" dirty="0"/>
              <a:t> (NPV, DCFRR, etc.).</a:t>
            </a:r>
          </a:p>
        </p:txBody>
      </p:sp>
      <p:sp>
        <p:nvSpPr>
          <p:cNvPr id="51205" name="AutoShape 9"/>
          <p:cNvSpPr>
            <a:spLocks noChangeArrowheads="1"/>
          </p:cNvSpPr>
          <p:nvPr/>
        </p:nvSpPr>
        <p:spPr bwMode="auto">
          <a:xfrm>
            <a:off x="4645025" y="6505575"/>
            <a:ext cx="457200" cy="304800"/>
          </a:xfrm>
          <a:prstGeom prst="triangle">
            <a:avLst>
              <a:gd name="adj" fmla="val 50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51206" name="Rectangle 10"/>
          <p:cNvSpPr>
            <a:spLocks noChangeArrowheads="1"/>
          </p:cNvSpPr>
          <p:nvPr/>
        </p:nvSpPr>
        <p:spPr bwMode="auto">
          <a:xfrm>
            <a:off x="2663825" y="6429375"/>
            <a:ext cx="4419600" cy="76200"/>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51207" name="Text Box 11"/>
          <p:cNvSpPr txBox="1">
            <a:spLocks noChangeArrowheads="1"/>
          </p:cNvSpPr>
          <p:nvPr/>
        </p:nvSpPr>
        <p:spPr bwMode="auto">
          <a:xfrm>
            <a:off x="2667000" y="5586639"/>
            <a:ext cx="1143000" cy="830997"/>
          </a:xfrm>
          <a:prstGeom prst="rect">
            <a:avLst/>
          </a:prstGeom>
          <a:solidFill>
            <a:srgbClr val="FF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1" dirty="0">
                <a:latin typeface="Tahoma" pitchFamily="34" charset="0"/>
              </a:rPr>
              <a:t>Cost of </a:t>
            </a:r>
            <a:r>
              <a:rPr lang="en-US" altLang="en-US" sz="1600" b="1" dirty="0" smtClean="0">
                <a:latin typeface="Tahoma" pitchFamily="34" charset="0"/>
              </a:rPr>
              <a:t>reliable design</a:t>
            </a:r>
            <a:endParaRPr lang="en-US" altLang="en-US" sz="1600" b="1" dirty="0">
              <a:latin typeface="Tahoma" pitchFamily="34" charset="0"/>
            </a:endParaRPr>
          </a:p>
        </p:txBody>
      </p:sp>
      <p:sp>
        <p:nvSpPr>
          <p:cNvPr id="51208" name="Text Box 12"/>
          <p:cNvSpPr txBox="1">
            <a:spLocks noChangeArrowheads="1"/>
          </p:cNvSpPr>
          <p:nvPr/>
        </p:nvSpPr>
        <p:spPr bwMode="auto">
          <a:xfrm>
            <a:off x="5857875" y="5581650"/>
            <a:ext cx="1222375" cy="844550"/>
          </a:xfrm>
          <a:prstGeom prst="rect">
            <a:avLst/>
          </a:prstGeom>
          <a:solidFill>
            <a:srgbClr val="FF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b="1">
                <a:latin typeface="Tahoma" pitchFamily="34" charset="0"/>
              </a:rPr>
              <a:t>Benefit of reliable design</a:t>
            </a:r>
          </a:p>
        </p:txBody>
      </p:sp>
      <p:sp>
        <p:nvSpPr>
          <p:cNvPr id="51209" name="Text Box 13"/>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51210" name="Rectangle 14"/>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1" name="TextBox 10"/>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688" y="381000"/>
            <a:ext cx="7707312"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8195" name="TextBox 2"/>
          <p:cNvSpPr txBox="1">
            <a:spLocks noChangeArrowheads="1"/>
          </p:cNvSpPr>
          <p:nvPr/>
        </p:nvSpPr>
        <p:spPr bwMode="auto">
          <a:xfrm>
            <a:off x="1379538" y="10668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b="1">
                <a:solidFill>
                  <a:srgbClr val="0000FF"/>
                </a:solidFill>
                <a:latin typeface="Calibri" pitchFamily="34" charset="0"/>
              </a:rPr>
              <a:t>Reliability: Qualitative Overview</a:t>
            </a:r>
          </a:p>
        </p:txBody>
      </p:sp>
      <p:graphicFrame>
        <p:nvGraphicFramePr>
          <p:cNvPr id="5" name="Table 4"/>
          <p:cNvGraphicFramePr>
            <a:graphicFrameLocks noGrp="1"/>
          </p:cNvGraphicFramePr>
          <p:nvPr>
            <p:extLst>
              <p:ext uri="{D42A27DB-BD31-4B8C-83A1-F6EECF244321}">
                <p14:modId xmlns:p14="http://schemas.microsoft.com/office/powerpoint/2010/main" val="532557367"/>
              </p:ext>
            </p:extLst>
          </p:nvPr>
        </p:nvGraphicFramePr>
        <p:xfrm>
          <a:off x="406400" y="2390775"/>
          <a:ext cx="8235950" cy="4054475"/>
        </p:xfrm>
        <a:graphic>
          <a:graphicData uri="http://schemas.openxmlformats.org/drawingml/2006/table">
            <a:tbl>
              <a:tblPr firstRow="1" bandRow="1">
                <a:tableStyleId>{5940675A-B579-460E-94D1-54222C63F5DA}</a:tableStyleId>
              </a:tblPr>
              <a:tblGrid>
                <a:gridCol w="4117975"/>
                <a:gridCol w="4117975"/>
              </a:tblGrid>
              <a:tr h="457272">
                <a:tc>
                  <a:txBody>
                    <a:bodyPr/>
                    <a:lstStyle/>
                    <a:p>
                      <a:pPr algn="ctr"/>
                      <a:r>
                        <a:rPr lang="en-US" sz="2400" b="1" dirty="0" smtClean="0">
                          <a:latin typeface="Calibri" panose="020F0502020204030204" pitchFamily="34" charset="0"/>
                        </a:rPr>
                        <a:t>Factor</a:t>
                      </a:r>
                      <a:endParaRPr lang="en-US" sz="2400" b="1" dirty="0">
                        <a:latin typeface="Calibri" panose="020F0502020204030204" pitchFamily="34" charset="0"/>
                      </a:endParaRPr>
                    </a:p>
                  </a:txBody>
                  <a:tcPr marL="91449" marR="91449" marT="45727" marB="45727"/>
                </a:tc>
                <a:tc>
                  <a:txBody>
                    <a:bodyPr/>
                    <a:lstStyle/>
                    <a:p>
                      <a:pPr algn="ctr"/>
                      <a:r>
                        <a:rPr lang="en-US" sz="2400" b="1" dirty="0" smtClean="0">
                          <a:latin typeface="Calibri" panose="020F0502020204030204" pitchFamily="34" charset="0"/>
                        </a:rPr>
                        <a:t>Examples</a:t>
                      </a:r>
                      <a:endParaRPr lang="en-US" sz="2400" b="1" dirty="0">
                        <a:latin typeface="Calibri" panose="020F0502020204030204" pitchFamily="34" charset="0"/>
                      </a:endParaRPr>
                    </a:p>
                  </a:txBody>
                  <a:tcPr marL="91449" marR="91449" marT="45727" marB="45727"/>
                </a:tc>
              </a:tr>
              <a:tr h="426787">
                <a:tc>
                  <a:txBody>
                    <a:bodyPr/>
                    <a:lstStyle/>
                    <a:p>
                      <a:pPr marL="342900" indent="-342900">
                        <a:buFont typeface="Arial" panose="020B0604020202020204" pitchFamily="34" charset="0"/>
                        <a:buChar char="•"/>
                      </a:pPr>
                      <a:r>
                        <a:rPr lang="en-US" sz="2200" b="1" dirty="0" smtClean="0">
                          <a:latin typeface="Calibri" panose="020F0502020204030204" pitchFamily="34" charset="0"/>
                        </a:rPr>
                        <a:t>Materials of construction</a:t>
                      </a:r>
                    </a:p>
                  </a:txBody>
                  <a:tcPr marL="91449" marR="91449" marT="45727" marB="45727"/>
                </a:tc>
                <a:tc>
                  <a:txBody>
                    <a:bodyPr/>
                    <a:lstStyle/>
                    <a:p>
                      <a:r>
                        <a:rPr lang="en-US" sz="1800" dirty="0" smtClean="0"/>
                        <a:t>Corrosion, temperature, stress</a:t>
                      </a:r>
                      <a:endParaRPr lang="en-US" sz="1800" dirty="0"/>
                    </a:p>
                  </a:txBody>
                  <a:tcPr marL="91449" marR="91449" marT="45727" marB="45727"/>
                </a:tc>
              </a:tr>
              <a:tr h="1463269">
                <a:tc>
                  <a:txBody>
                    <a:bodyPr/>
                    <a:lstStyle/>
                    <a:p>
                      <a:pPr marL="342900" indent="-342900">
                        <a:buFont typeface="Arial" panose="020B0604020202020204" pitchFamily="34" charset="0"/>
                        <a:buChar char="•"/>
                      </a:pPr>
                      <a:r>
                        <a:rPr lang="en-US" sz="2200" b="1" dirty="0" smtClean="0">
                          <a:latin typeface="Calibri" panose="020F0502020204030204" pitchFamily="34" charset="0"/>
                        </a:rPr>
                        <a:t>Process operating conditions</a:t>
                      </a:r>
                    </a:p>
                    <a:p>
                      <a:pPr marL="508000" indent="-160338"/>
                      <a:r>
                        <a:rPr lang="en-US" sz="2200" b="1" dirty="0" smtClean="0">
                          <a:latin typeface="Calibri" panose="020F0502020204030204" pitchFamily="34" charset="0"/>
                        </a:rPr>
                        <a:t>- Undesirable within normal operation</a:t>
                      </a:r>
                    </a:p>
                    <a:p>
                      <a:pPr marL="0" marR="0" indent="347663"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Calibri" panose="020F0502020204030204" pitchFamily="34" charset="0"/>
                        </a:rPr>
                        <a:t>- Extreme fault conditions</a:t>
                      </a:r>
                    </a:p>
                  </a:txBody>
                  <a:tcPr marL="91449" marR="91449" marT="45727" marB="45727"/>
                </a:tc>
                <a:tc>
                  <a:txBody>
                    <a:bodyPr/>
                    <a:lstStyle/>
                    <a:p>
                      <a:endParaRPr lang="en-US" sz="1800" dirty="0" smtClean="0"/>
                    </a:p>
                    <a:p>
                      <a:r>
                        <a:rPr lang="en-US" sz="1800" dirty="0" smtClean="0"/>
                        <a:t>Rapid variation within normal boundaries</a:t>
                      </a:r>
                    </a:p>
                    <a:p>
                      <a:endParaRPr lang="en-US" sz="1800" dirty="0" smtClean="0"/>
                    </a:p>
                    <a:p>
                      <a:r>
                        <a:rPr lang="en-US" sz="1800" dirty="0" smtClean="0"/>
                        <a:t>Extremes of pressure, temperature or composition during disturbances</a:t>
                      </a:r>
                      <a:endParaRPr lang="en-US" sz="1800" dirty="0"/>
                    </a:p>
                  </a:txBody>
                  <a:tcPr marL="91449" marR="91449" marT="45727" marB="45727"/>
                </a:tc>
              </a:tr>
              <a:tr h="640180">
                <a:tc>
                  <a:txBody>
                    <a:bodyPr/>
                    <a:lstStyle/>
                    <a:p>
                      <a:pPr marL="342900" indent="-342900">
                        <a:buFont typeface="Arial" panose="020B0604020202020204" pitchFamily="34" charset="0"/>
                        <a:buChar char="•"/>
                      </a:pPr>
                      <a:r>
                        <a:rPr lang="en-US" sz="2200" b="1" dirty="0" smtClean="0">
                          <a:latin typeface="Calibri" panose="020F0502020204030204" pitchFamily="34" charset="0"/>
                        </a:rPr>
                        <a:t>Equipment faults</a:t>
                      </a:r>
                    </a:p>
                  </a:txBody>
                  <a:tcPr marL="91449" marR="91449" marT="45727" marB="45727"/>
                </a:tc>
                <a:tc>
                  <a:txBody>
                    <a:bodyPr/>
                    <a:lstStyle/>
                    <a:p>
                      <a:r>
                        <a:rPr lang="en-US" sz="1800" dirty="0" smtClean="0"/>
                        <a:t>Mechanical failure of rotating equipment, piping, vessels</a:t>
                      </a:r>
                      <a:endParaRPr lang="en-US" sz="1800" dirty="0"/>
                    </a:p>
                  </a:txBody>
                  <a:tcPr marL="91449" marR="91449" marT="45727" marB="45727"/>
                </a:tc>
              </a:tr>
              <a:tr h="640180">
                <a:tc>
                  <a:txBody>
                    <a:bodyPr/>
                    <a:lstStyle/>
                    <a:p>
                      <a:pPr marL="342900" indent="-342900">
                        <a:buFont typeface="Arial" panose="020B0604020202020204" pitchFamily="34" charset="0"/>
                        <a:buChar char="•"/>
                      </a:pPr>
                      <a:r>
                        <a:rPr lang="en-US" sz="2200" b="1" dirty="0" smtClean="0">
                          <a:latin typeface="Calibri" panose="020F0502020204030204" pitchFamily="34" charset="0"/>
                        </a:rPr>
                        <a:t>Errors by personnel</a:t>
                      </a:r>
                    </a:p>
                  </a:txBody>
                  <a:tcPr marL="91449" marR="91449" marT="45727" marB="45727"/>
                </a:tc>
                <a:tc>
                  <a:txBody>
                    <a:bodyPr/>
                    <a:lstStyle/>
                    <a:p>
                      <a:r>
                        <a:rPr lang="en-US" sz="1800" dirty="0" smtClean="0"/>
                        <a:t>Failure to diagnose in timely manner,</a:t>
                      </a:r>
                    </a:p>
                    <a:p>
                      <a:r>
                        <a:rPr lang="en-US" sz="1800" dirty="0" smtClean="0"/>
                        <a:t>Improper</a:t>
                      </a:r>
                      <a:r>
                        <a:rPr lang="en-US" sz="1800" baseline="0" dirty="0" smtClean="0"/>
                        <a:t> open/closing of valves</a:t>
                      </a:r>
                      <a:endParaRPr lang="en-US" sz="1800" dirty="0"/>
                    </a:p>
                  </a:txBody>
                  <a:tcPr marL="91449" marR="91449" marT="45727" marB="45727"/>
                </a:tc>
              </a:tr>
              <a:tr h="426787">
                <a:tc>
                  <a:txBody>
                    <a:bodyPr/>
                    <a:lstStyle/>
                    <a:p>
                      <a:pPr marL="342900" indent="-342900">
                        <a:buFont typeface="Arial" panose="020B0604020202020204" pitchFamily="34" charset="0"/>
                        <a:buChar char="•"/>
                      </a:pPr>
                      <a:r>
                        <a:rPr lang="en-US" sz="2200" b="1" dirty="0" smtClean="0">
                          <a:latin typeface="Calibri" panose="020F0502020204030204" pitchFamily="34" charset="0"/>
                        </a:rPr>
                        <a:t>Extreme external disturbances</a:t>
                      </a:r>
                    </a:p>
                  </a:txBody>
                  <a:tcPr marL="91449" marR="91449" marT="45727" marB="45727"/>
                </a:tc>
                <a:tc>
                  <a:txBody>
                    <a:bodyPr/>
                    <a:lstStyle/>
                    <a:p>
                      <a:r>
                        <a:rPr lang="en-US" sz="1800" dirty="0" smtClean="0"/>
                        <a:t>Flooding, high/low ambient temperature</a:t>
                      </a:r>
                      <a:endParaRPr lang="en-US" sz="1800" dirty="0"/>
                    </a:p>
                  </a:txBody>
                  <a:tcPr marL="91449" marR="91449" marT="45727" marB="45727"/>
                </a:tc>
              </a:tr>
            </a:tbl>
          </a:graphicData>
        </a:graphic>
      </p:graphicFrame>
      <p:sp>
        <p:nvSpPr>
          <p:cNvPr id="8219" name="TextBox 5"/>
          <p:cNvSpPr txBox="1">
            <a:spLocks noChangeArrowheads="1"/>
          </p:cNvSpPr>
          <p:nvPr/>
        </p:nvSpPr>
        <p:spPr bwMode="auto">
          <a:xfrm>
            <a:off x="1414463" y="1651000"/>
            <a:ext cx="6248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b="1" dirty="0">
                <a:solidFill>
                  <a:srgbClr val="0000FF"/>
                </a:solidFill>
                <a:latin typeface="Calibri" pitchFamily="34" charset="0"/>
              </a:rPr>
              <a:t>Factors affecting Reliability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1447800" y="990600"/>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b="1" dirty="0" smtClean="0">
                <a:latin typeface="Calibri" panose="020F0502020204030204" pitchFamily="34" charset="0"/>
              </a:rPr>
              <a:t>RELIABILITY INDUSTRIAL PRACTICE (2)</a:t>
            </a:r>
            <a:endParaRPr lang="en-US" altLang="en-US" sz="2800" dirty="0">
              <a:latin typeface="Calibri" panose="020F0502020204030204" pitchFamily="34" charset="0"/>
            </a:endParaRPr>
          </a:p>
        </p:txBody>
      </p:sp>
      <p:sp>
        <p:nvSpPr>
          <p:cNvPr id="52228" name="Text Box 6"/>
          <p:cNvSpPr txBox="1">
            <a:spLocks noChangeArrowheads="1"/>
          </p:cNvSpPr>
          <p:nvPr/>
        </p:nvSpPr>
        <p:spPr bwMode="auto">
          <a:xfrm>
            <a:off x="1600200" y="2057400"/>
            <a:ext cx="72390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400" b="1" dirty="0"/>
              <a:t>We automate the adjustment of redundant elements when the time to respond to an incident is short</a:t>
            </a:r>
          </a:p>
          <a:p>
            <a:pPr>
              <a:spcBef>
                <a:spcPct val="50000"/>
              </a:spcBef>
            </a:pPr>
            <a:r>
              <a:rPr lang="en-US" altLang="en-US" sz="2400" b="1" dirty="0"/>
              <a:t>We provide by-passes around equipment that can be removed without requiring a process shutdown</a:t>
            </a:r>
          </a:p>
          <a:p>
            <a:pPr>
              <a:spcBef>
                <a:spcPct val="50000"/>
              </a:spcBef>
            </a:pPr>
            <a:r>
              <a:rPr lang="en-US" altLang="en-US" sz="2400" b="1" dirty="0"/>
              <a:t>We isolate sections of a large plant with inventory to reduce the impact of a single failure</a:t>
            </a:r>
          </a:p>
          <a:p>
            <a:pPr>
              <a:spcBef>
                <a:spcPct val="50000"/>
              </a:spcBef>
            </a:pPr>
            <a:r>
              <a:rPr lang="en-US" altLang="en-US" sz="2400" b="1" dirty="0"/>
              <a:t>We ensure that repair and replacement can be effected rapidly</a:t>
            </a:r>
          </a:p>
        </p:txBody>
      </p:sp>
      <p:sp>
        <p:nvSpPr>
          <p:cNvPr id="52229"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52230" name="Rectangle 10"/>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7" name="TextBox 6"/>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1447800" y="990600"/>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b="1" dirty="0" smtClean="0">
                <a:latin typeface="Calibri" panose="020F0502020204030204" pitchFamily="34" charset="0"/>
              </a:rPr>
              <a:t>RELIABILITY INDUSTRIAL PRACTICE (3)</a:t>
            </a:r>
            <a:endParaRPr lang="en-US" altLang="en-US" sz="2800" dirty="0">
              <a:latin typeface="Calibri" panose="020F0502020204030204" pitchFamily="34" charset="0"/>
            </a:endParaRPr>
          </a:p>
        </p:txBody>
      </p:sp>
      <p:sp>
        <p:nvSpPr>
          <p:cNvPr id="52229"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52230" name="Rectangle 10"/>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7" name="TextBox 6"/>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 name="TextBox 1"/>
          <p:cNvSpPr txBox="1"/>
          <p:nvPr/>
        </p:nvSpPr>
        <p:spPr>
          <a:xfrm>
            <a:off x="1752600" y="2471738"/>
            <a:ext cx="7010400" cy="3046988"/>
          </a:xfrm>
          <a:prstGeom prst="rect">
            <a:avLst/>
          </a:prstGeom>
          <a:noFill/>
        </p:spPr>
        <p:txBody>
          <a:bodyPr wrap="square" rtlCol="0">
            <a:spAutoFit/>
          </a:bodyPr>
          <a:lstStyle/>
          <a:p>
            <a:r>
              <a:rPr lang="en-US" b="1" dirty="0" smtClean="0"/>
              <a:t>Managing reliability analysis to identify and address important issues is integrated with process safety analysis.</a:t>
            </a:r>
          </a:p>
          <a:p>
            <a:endParaRPr lang="en-US" b="1" dirty="0"/>
          </a:p>
          <a:p>
            <a:r>
              <a:rPr lang="en-US" b="1" dirty="0" smtClean="0"/>
              <a:t>Therefore, managing analysis is not covered in this lesson.  Please refer to the Reliability chapter for an introduction and to the safety learning materials for a thorough presentation of </a:t>
            </a:r>
            <a:r>
              <a:rPr lang="en-US" b="1" dirty="0" smtClean="0">
                <a:solidFill>
                  <a:srgbClr val="C00000"/>
                </a:solidFill>
              </a:rPr>
              <a:t>HAZOP</a:t>
            </a:r>
            <a:r>
              <a:rPr lang="en-US" b="1" dirty="0" smtClean="0"/>
              <a:t> studies.</a:t>
            </a:r>
            <a:endParaRPr lang="en-US" b="1" dirty="0"/>
          </a:p>
        </p:txBody>
      </p:sp>
    </p:spTree>
    <p:extLst>
      <p:ext uri="{BB962C8B-B14F-4D97-AF65-F5344CB8AC3E}">
        <p14:creationId xmlns:p14="http://schemas.microsoft.com/office/powerpoint/2010/main" val="7641586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562100" y="1024617"/>
            <a:ext cx="708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b="1" dirty="0">
                <a:latin typeface="Calibri" panose="020F0502020204030204" pitchFamily="34" charset="0"/>
              </a:rPr>
              <a:t>RELIABILITY</a:t>
            </a:r>
          </a:p>
        </p:txBody>
      </p:sp>
      <p:sp>
        <p:nvSpPr>
          <p:cNvPr id="50179" name="Text Box 5"/>
          <p:cNvSpPr txBox="1">
            <a:spLocks noChangeArrowheads="1"/>
          </p:cNvSpPr>
          <p:nvPr/>
        </p:nvSpPr>
        <p:spPr bwMode="auto">
          <a:xfrm>
            <a:off x="1676400" y="1550533"/>
            <a:ext cx="7162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a:t>This is a big topic, and we have covered only a small slice!  Many topics would require further study.</a:t>
            </a:r>
          </a:p>
        </p:txBody>
      </p:sp>
      <p:sp>
        <p:nvSpPr>
          <p:cNvPr id="50180" name="Text Box 6"/>
          <p:cNvSpPr txBox="1">
            <a:spLocks noChangeArrowheads="1"/>
          </p:cNvSpPr>
          <p:nvPr/>
        </p:nvSpPr>
        <p:spPr bwMode="auto">
          <a:xfrm>
            <a:off x="1676399" y="5181599"/>
            <a:ext cx="7370763" cy="161582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0838" indent="-350838">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1800" b="1" dirty="0"/>
              <a:t>We </a:t>
            </a:r>
            <a:r>
              <a:rPr lang="en-US" altLang="en-US" sz="1800" b="1" dirty="0" smtClean="0"/>
              <a:t>can propose various designs, determine the advantages/ disadvantages </a:t>
            </a:r>
            <a:r>
              <a:rPr lang="en-US" altLang="en-US" sz="1800" b="1" dirty="0"/>
              <a:t>of these </a:t>
            </a:r>
            <a:r>
              <a:rPr lang="en-US" altLang="en-US" sz="1800" b="1" dirty="0" smtClean="0"/>
              <a:t>structures, </a:t>
            </a:r>
            <a:r>
              <a:rPr lang="en-US" altLang="en-US" sz="1800" b="1" dirty="0"/>
              <a:t>determine reliability for typical structures </a:t>
            </a:r>
            <a:r>
              <a:rPr lang="en-US" altLang="en-US" sz="1800" b="1" dirty="0" smtClean="0"/>
              <a:t>and perform LCC analysis.</a:t>
            </a:r>
            <a:endParaRPr lang="en-US" altLang="en-US" sz="1800" b="1" dirty="0"/>
          </a:p>
          <a:p>
            <a:pPr>
              <a:spcBef>
                <a:spcPct val="50000"/>
              </a:spcBef>
            </a:pPr>
            <a:r>
              <a:rPr lang="en-US" altLang="en-US" sz="1800" b="1" dirty="0"/>
              <a:t>We cannot determine reliability, MTBF or Availability </a:t>
            </a:r>
            <a:r>
              <a:rPr lang="en-US" altLang="en-US" sz="1800" b="1" dirty="0" smtClean="0"/>
              <a:t>for highly complex </a:t>
            </a:r>
            <a:r>
              <a:rPr lang="en-US" altLang="en-US" sz="1800" b="1" dirty="0"/>
              <a:t>structures, with maintenance, etc.</a:t>
            </a:r>
          </a:p>
        </p:txBody>
      </p:sp>
      <p:graphicFrame>
        <p:nvGraphicFramePr>
          <p:cNvPr id="50181" name="Object 7"/>
          <p:cNvGraphicFramePr>
            <a:graphicFrameLocks noChangeAspect="1"/>
          </p:cNvGraphicFramePr>
          <p:nvPr>
            <p:extLst>
              <p:ext uri="{D42A27DB-BD31-4B8C-83A1-F6EECF244321}">
                <p14:modId xmlns:p14="http://schemas.microsoft.com/office/powerpoint/2010/main" val="2669179143"/>
              </p:ext>
            </p:extLst>
          </p:nvPr>
        </p:nvGraphicFramePr>
        <p:xfrm>
          <a:off x="2133600" y="2637677"/>
          <a:ext cx="2819400" cy="2268538"/>
        </p:xfrm>
        <a:graphic>
          <a:graphicData uri="http://schemas.openxmlformats.org/presentationml/2006/ole">
            <mc:AlternateContent xmlns:mc="http://schemas.openxmlformats.org/markup-compatibility/2006">
              <mc:Choice xmlns:v="urn:schemas-microsoft-com:vml" Requires="v">
                <p:oleObj spid="_x0000_s50262" name="Worksheet" r:id="rId4" imgW="2263604" imgH="1821485" progId="Excel.Sheet.8">
                  <p:embed/>
                </p:oleObj>
              </mc:Choice>
              <mc:Fallback>
                <p:oleObj name="Worksheet" r:id="rId4" imgW="2263604" imgH="1821485" progId="Excel.Shee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637677"/>
                        <a:ext cx="2819400"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0182" name="Group 8"/>
          <p:cNvGrpSpPr>
            <a:grpSpLocks/>
          </p:cNvGrpSpPr>
          <p:nvPr/>
        </p:nvGrpSpPr>
        <p:grpSpPr bwMode="auto">
          <a:xfrm>
            <a:off x="5562600" y="3756754"/>
            <a:ext cx="912813" cy="1131888"/>
            <a:chOff x="4514" y="1779"/>
            <a:chExt cx="1245" cy="1430"/>
          </a:xfrm>
        </p:grpSpPr>
        <p:sp>
          <p:nvSpPr>
            <p:cNvPr id="50186" name="Freeform 9"/>
            <p:cNvSpPr>
              <a:spLocks/>
            </p:cNvSpPr>
            <p:nvPr/>
          </p:nvSpPr>
          <p:spPr bwMode="auto">
            <a:xfrm>
              <a:off x="4952" y="2524"/>
              <a:ext cx="214" cy="685"/>
            </a:xfrm>
            <a:custGeom>
              <a:avLst/>
              <a:gdLst>
                <a:gd name="T0" fmla="*/ 145 w 214"/>
                <a:gd name="T1" fmla="*/ 0 h 685"/>
                <a:gd name="T2" fmla="*/ 154 w 214"/>
                <a:gd name="T3" fmla="*/ 3 h 685"/>
                <a:gd name="T4" fmla="*/ 181 w 214"/>
                <a:gd name="T5" fmla="*/ 24 h 685"/>
                <a:gd name="T6" fmla="*/ 185 w 214"/>
                <a:gd name="T7" fmla="*/ 31 h 685"/>
                <a:gd name="T8" fmla="*/ 194 w 214"/>
                <a:gd name="T9" fmla="*/ 70 h 685"/>
                <a:gd name="T10" fmla="*/ 199 w 214"/>
                <a:gd name="T11" fmla="*/ 105 h 685"/>
                <a:gd name="T12" fmla="*/ 195 w 214"/>
                <a:gd name="T13" fmla="*/ 153 h 685"/>
                <a:gd name="T14" fmla="*/ 185 w 214"/>
                <a:gd name="T15" fmla="*/ 199 h 685"/>
                <a:gd name="T16" fmla="*/ 172 w 214"/>
                <a:gd name="T17" fmla="*/ 268 h 685"/>
                <a:gd name="T18" fmla="*/ 165 w 214"/>
                <a:gd name="T19" fmla="*/ 319 h 685"/>
                <a:gd name="T20" fmla="*/ 159 w 214"/>
                <a:gd name="T21" fmla="*/ 365 h 685"/>
                <a:gd name="T22" fmla="*/ 163 w 214"/>
                <a:gd name="T23" fmla="*/ 406 h 685"/>
                <a:gd name="T24" fmla="*/ 170 w 214"/>
                <a:gd name="T25" fmla="*/ 452 h 685"/>
                <a:gd name="T26" fmla="*/ 170 w 214"/>
                <a:gd name="T27" fmla="*/ 459 h 685"/>
                <a:gd name="T28" fmla="*/ 187 w 214"/>
                <a:gd name="T29" fmla="*/ 495 h 685"/>
                <a:gd name="T30" fmla="*/ 202 w 214"/>
                <a:gd name="T31" fmla="*/ 533 h 685"/>
                <a:gd name="T32" fmla="*/ 214 w 214"/>
                <a:gd name="T33" fmla="*/ 557 h 685"/>
                <a:gd name="T34" fmla="*/ 209 w 214"/>
                <a:gd name="T35" fmla="*/ 585 h 685"/>
                <a:gd name="T36" fmla="*/ 194 w 214"/>
                <a:gd name="T37" fmla="*/ 599 h 685"/>
                <a:gd name="T38" fmla="*/ 166 w 214"/>
                <a:gd name="T39" fmla="*/ 611 h 685"/>
                <a:gd name="T40" fmla="*/ 119 w 214"/>
                <a:gd name="T41" fmla="*/ 622 h 685"/>
                <a:gd name="T42" fmla="*/ 93 w 214"/>
                <a:gd name="T43" fmla="*/ 639 h 685"/>
                <a:gd name="T44" fmla="*/ 76 w 214"/>
                <a:gd name="T45" fmla="*/ 670 h 685"/>
                <a:gd name="T46" fmla="*/ 61 w 214"/>
                <a:gd name="T47" fmla="*/ 685 h 685"/>
                <a:gd name="T48" fmla="*/ 40 w 214"/>
                <a:gd name="T49" fmla="*/ 678 h 685"/>
                <a:gd name="T50" fmla="*/ 14 w 214"/>
                <a:gd name="T51" fmla="*/ 659 h 685"/>
                <a:gd name="T52" fmla="*/ 0 w 214"/>
                <a:gd name="T53" fmla="*/ 624 h 685"/>
                <a:gd name="T54" fmla="*/ 7 w 214"/>
                <a:gd name="T55" fmla="*/ 608 h 685"/>
                <a:gd name="T56" fmla="*/ 20 w 214"/>
                <a:gd name="T57" fmla="*/ 591 h 685"/>
                <a:gd name="T58" fmla="*/ 56 w 214"/>
                <a:gd name="T59" fmla="*/ 576 h 685"/>
                <a:gd name="T60" fmla="*/ 90 w 214"/>
                <a:gd name="T61" fmla="*/ 564 h 685"/>
                <a:gd name="T62" fmla="*/ 127 w 214"/>
                <a:gd name="T63" fmla="*/ 553 h 685"/>
                <a:gd name="T64" fmla="*/ 137 w 214"/>
                <a:gd name="T65" fmla="*/ 540 h 685"/>
                <a:gd name="T66" fmla="*/ 148 w 214"/>
                <a:gd name="T67" fmla="*/ 518 h 685"/>
                <a:gd name="T68" fmla="*/ 145 w 214"/>
                <a:gd name="T69" fmla="*/ 480 h 685"/>
                <a:gd name="T70" fmla="*/ 133 w 214"/>
                <a:gd name="T71" fmla="*/ 432 h 685"/>
                <a:gd name="T72" fmla="*/ 116 w 214"/>
                <a:gd name="T73" fmla="*/ 378 h 685"/>
                <a:gd name="T74" fmla="*/ 105 w 214"/>
                <a:gd name="T75" fmla="*/ 328 h 685"/>
                <a:gd name="T76" fmla="*/ 105 w 214"/>
                <a:gd name="T77" fmla="*/ 268 h 685"/>
                <a:gd name="T78" fmla="*/ 101 w 214"/>
                <a:gd name="T79" fmla="*/ 199 h 685"/>
                <a:gd name="T80" fmla="*/ 94 w 214"/>
                <a:gd name="T81" fmla="*/ 128 h 685"/>
                <a:gd name="T82" fmla="*/ 94 w 214"/>
                <a:gd name="T83" fmla="*/ 81 h 685"/>
                <a:gd name="T84" fmla="*/ 101 w 214"/>
                <a:gd name="T85" fmla="*/ 31 h 685"/>
                <a:gd name="T86" fmla="*/ 114 w 214"/>
                <a:gd name="T87" fmla="*/ 5 h 685"/>
                <a:gd name="T88" fmla="*/ 145 w 214"/>
                <a:gd name="T89" fmla="*/ 0 h 6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4" h="685">
                  <a:moveTo>
                    <a:pt x="145" y="0"/>
                  </a:moveTo>
                  <a:lnTo>
                    <a:pt x="154" y="3"/>
                  </a:lnTo>
                  <a:lnTo>
                    <a:pt x="181" y="24"/>
                  </a:lnTo>
                  <a:lnTo>
                    <a:pt x="185" y="31"/>
                  </a:lnTo>
                  <a:lnTo>
                    <a:pt x="194" y="70"/>
                  </a:lnTo>
                  <a:lnTo>
                    <a:pt x="199" y="105"/>
                  </a:lnTo>
                  <a:lnTo>
                    <a:pt x="195" y="153"/>
                  </a:lnTo>
                  <a:lnTo>
                    <a:pt x="185" y="199"/>
                  </a:lnTo>
                  <a:lnTo>
                    <a:pt x="172" y="268"/>
                  </a:lnTo>
                  <a:lnTo>
                    <a:pt x="165" y="319"/>
                  </a:lnTo>
                  <a:lnTo>
                    <a:pt x="159" y="365"/>
                  </a:lnTo>
                  <a:lnTo>
                    <a:pt x="163" y="406"/>
                  </a:lnTo>
                  <a:lnTo>
                    <a:pt x="170" y="452"/>
                  </a:lnTo>
                  <a:lnTo>
                    <a:pt x="170" y="459"/>
                  </a:lnTo>
                  <a:lnTo>
                    <a:pt x="187" y="495"/>
                  </a:lnTo>
                  <a:lnTo>
                    <a:pt x="202" y="533"/>
                  </a:lnTo>
                  <a:lnTo>
                    <a:pt x="214" y="557"/>
                  </a:lnTo>
                  <a:lnTo>
                    <a:pt x="209" y="585"/>
                  </a:lnTo>
                  <a:lnTo>
                    <a:pt x="194" y="599"/>
                  </a:lnTo>
                  <a:lnTo>
                    <a:pt x="166" y="611"/>
                  </a:lnTo>
                  <a:lnTo>
                    <a:pt x="119" y="622"/>
                  </a:lnTo>
                  <a:lnTo>
                    <a:pt x="93" y="639"/>
                  </a:lnTo>
                  <a:lnTo>
                    <a:pt x="76" y="670"/>
                  </a:lnTo>
                  <a:lnTo>
                    <a:pt x="61" y="685"/>
                  </a:lnTo>
                  <a:lnTo>
                    <a:pt x="40" y="678"/>
                  </a:lnTo>
                  <a:lnTo>
                    <a:pt x="14" y="659"/>
                  </a:lnTo>
                  <a:lnTo>
                    <a:pt x="0" y="624"/>
                  </a:lnTo>
                  <a:lnTo>
                    <a:pt x="7" y="608"/>
                  </a:lnTo>
                  <a:lnTo>
                    <a:pt x="20" y="591"/>
                  </a:lnTo>
                  <a:lnTo>
                    <a:pt x="56" y="576"/>
                  </a:lnTo>
                  <a:lnTo>
                    <a:pt x="90" y="564"/>
                  </a:lnTo>
                  <a:lnTo>
                    <a:pt x="127" y="553"/>
                  </a:lnTo>
                  <a:lnTo>
                    <a:pt x="137" y="540"/>
                  </a:lnTo>
                  <a:lnTo>
                    <a:pt x="148" y="518"/>
                  </a:lnTo>
                  <a:lnTo>
                    <a:pt x="145" y="480"/>
                  </a:lnTo>
                  <a:lnTo>
                    <a:pt x="133" y="432"/>
                  </a:lnTo>
                  <a:lnTo>
                    <a:pt x="116" y="378"/>
                  </a:lnTo>
                  <a:lnTo>
                    <a:pt x="105" y="328"/>
                  </a:lnTo>
                  <a:lnTo>
                    <a:pt x="105" y="268"/>
                  </a:lnTo>
                  <a:lnTo>
                    <a:pt x="101" y="199"/>
                  </a:lnTo>
                  <a:lnTo>
                    <a:pt x="94" y="128"/>
                  </a:lnTo>
                  <a:lnTo>
                    <a:pt x="94" y="81"/>
                  </a:lnTo>
                  <a:lnTo>
                    <a:pt x="101" y="31"/>
                  </a:lnTo>
                  <a:lnTo>
                    <a:pt x="114" y="5"/>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7" name="Freeform 10"/>
            <p:cNvSpPr>
              <a:spLocks/>
            </p:cNvSpPr>
            <p:nvPr/>
          </p:nvSpPr>
          <p:spPr bwMode="auto">
            <a:xfrm>
              <a:off x="4698" y="2532"/>
              <a:ext cx="293" cy="584"/>
            </a:xfrm>
            <a:custGeom>
              <a:avLst/>
              <a:gdLst>
                <a:gd name="T0" fmla="*/ 181 w 293"/>
                <a:gd name="T1" fmla="*/ 160 h 584"/>
                <a:gd name="T2" fmla="*/ 176 w 293"/>
                <a:gd name="T3" fmla="*/ 80 h 584"/>
                <a:gd name="T4" fmla="*/ 188 w 293"/>
                <a:gd name="T5" fmla="*/ 25 h 584"/>
                <a:gd name="T6" fmla="*/ 216 w 293"/>
                <a:gd name="T7" fmla="*/ 12 h 584"/>
                <a:gd name="T8" fmla="*/ 246 w 293"/>
                <a:gd name="T9" fmla="*/ 0 h 584"/>
                <a:gd name="T10" fmla="*/ 250 w 293"/>
                <a:gd name="T11" fmla="*/ 6 h 584"/>
                <a:gd name="T12" fmla="*/ 274 w 293"/>
                <a:gd name="T13" fmla="*/ 20 h 584"/>
                <a:gd name="T14" fmla="*/ 293 w 293"/>
                <a:gd name="T15" fmla="*/ 68 h 584"/>
                <a:gd name="T16" fmla="*/ 293 w 293"/>
                <a:gd name="T17" fmla="*/ 126 h 584"/>
                <a:gd name="T18" fmla="*/ 289 w 293"/>
                <a:gd name="T19" fmla="*/ 133 h 584"/>
                <a:gd name="T20" fmla="*/ 279 w 293"/>
                <a:gd name="T21" fmla="*/ 183 h 584"/>
                <a:gd name="T22" fmla="*/ 259 w 293"/>
                <a:gd name="T23" fmla="*/ 238 h 584"/>
                <a:gd name="T24" fmla="*/ 242 w 293"/>
                <a:gd name="T25" fmla="*/ 315 h 584"/>
                <a:gd name="T26" fmla="*/ 242 w 293"/>
                <a:gd name="T27" fmla="*/ 321 h 584"/>
                <a:gd name="T28" fmla="*/ 239 w 293"/>
                <a:gd name="T29" fmla="*/ 370 h 584"/>
                <a:gd name="T30" fmla="*/ 238 w 293"/>
                <a:gd name="T31" fmla="*/ 425 h 584"/>
                <a:gd name="T32" fmla="*/ 241 w 293"/>
                <a:gd name="T33" fmla="*/ 472 h 584"/>
                <a:gd name="T34" fmla="*/ 246 w 293"/>
                <a:gd name="T35" fmla="*/ 506 h 584"/>
                <a:gd name="T36" fmla="*/ 245 w 293"/>
                <a:gd name="T37" fmla="*/ 526 h 584"/>
                <a:gd name="T38" fmla="*/ 238 w 293"/>
                <a:gd name="T39" fmla="*/ 538 h 584"/>
                <a:gd name="T40" fmla="*/ 223 w 293"/>
                <a:gd name="T41" fmla="*/ 542 h 584"/>
                <a:gd name="T42" fmla="*/ 191 w 293"/>
                <a:gd name="T43" fmla="*/ 545 h 584"/>
                <a:gd name="T44" fmla="*/ 152 w 293"/>
                <a:gd name="T45" fmla="*/ 545 h 584"/>
                <a:gd name="T46" fmla="*/ 116 w 293"/>
                <a:gd name="T47" fmla="*/ 550 h 584"/>
                <a:gd name="T48" fmla="*/ 83 w 293"/>
                <a:gd name="T49" fmla="*/ 564 h 584"/>
                <a:gd name="T50" fmla="*/ 69 w 293"/>
                <a:gd name="T51" fmla="*/ 584 h 584"/>
                <a:gd name="T52" fmla="*/ 50 w 293"/>
                <a:gd name="T53" fmla="*/ 584 h 584"/>
                <a:gd name="T54" fmla="*/ 13 w 293"/>
                <a:gd name="T55" fmla="*/ 556 h 584"/>
                <a:gd name="T56" fmla="*/ 0 w 293"/>
                <a:gd name="T57" fmla="*/ 523 h 584"/>
                <a:gd name="T58" fmla="*/ 0 w 293"/>
                <a:gd name="T59" fmla="*/ 510 h 584"/>
                <a:gd name="T60" fmla="*/ 18 w 293"/>
                <a:gd name="T61" fmla="*/ 498 h 584"/>
                <a:gd name="T62" fmla="*/ 69 w 293"/>
                <a:gd name="T63" fmla="*/ 494 h 584"/>
                <a:gd name="T64" fmla="*/ 127 w 293"/>
                <a:gd name="T65" fmla="*/ 492 h 584"/>
                <a:gd name="T66" fmla="*/ 174 w 293"/>
                <a:gd name="T67" fmla="*/ 486 h 584"/>
                <a:gd name="T68" fmla="*/ 187 w 293"/>
                <a:gd name="T69" fmla="*/ 475 h 584"/>
                <a:gd name="T70" fmla="*/ 198 w 293"/>
                <a:gd name="T71" fmla="*/ 447 h 584"/>
                <a:gd name="T72" fmla="*/ 203 w 293"/>
                <a:gd name="T73" fmla="*/ 398 h 584"/>
                <a:gd name="T74" fmla="*/ 199 w 293"/>
                <a:gd name="T75" fmla="*/ 344 h 584"/>
                <a:gd name="T76" fmla="*/ 192 w 293"/>
                <a:gd name="T77" fmla="*/ 280 h 584"/>
                <a:gd name="T78" fmla="*/ 187 w 293"/>
                <a:gd name="T79" fmla="*/ 230 h 584"/>
                <a:gd name="T80" fmla="*/ 181 w 293"/>
                <a:gd name="T81" fmla="*/ 192 h 584"/>
                <a:gd name="T82" fmla="*/ 181 w 293"/>
                <a:gd name="T83" fmla="*/ 160 h 5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3" h="584">
                  <a:moveTo>
                    <a:pt x="181" y="160"/>
                  </a:moveTo>
                  <a:lnTo>
                    <a:pt x="176" y="80"/>
                  </a:lnTo>
                  <a:lnTo>
                    <a:pt x="188" y="25"/>
                  </a:lnTo>
                  <a:lnTo>
                    <a:pt x="216" y="12"/>
                  </a:lnTo>
                  <a:lnTo>
                    <a:pt x="246" y="0"/>
                  </a:lnTo>
                  <a:lnTo>
                    <a:pt x="250" y="6"/>
                  </a:lnTo>
                  <a:lnTo>
                    <a:pt x="274" y="20"/>
                  </a:lnTo>
                  <a:lnTo>
                    <a:pt x="293" y="68"/>
                  </a:lnTo>
                  <a:lnTo>
                    <a:pt x="293" y="126"/>
                  </a:lnTo>
                  <a:lnTo>
                    <a:pt x="289" y="133"/>
                  </a:lnTo>
                  <a:lnTo>
                    <a:pt x="279" y="183"/>
                  </a:lnTo>
                  <a:lnTo>
                    <a:pt x="259" y="238"/>
                  </a:lnTo>
                  <a:lnTo>
                    <a:pt x="242" y="315"/>
                  </a:lnTo>
                  <a:lnTo>
                    <a:pt x="242" y="321"/>
                  </a:lnTo>
                  <a:lnTo>
                    <a:pt x="239" y="370"/>
                  </a:lnTo>
                  <a:lnTo>
                    <a:pt x="238" y="425"/>
                  </a:lnTo>
                  <a:lnTo>
                    <a:pt x="241" y="472"/>
                  </a:lnTo>
                  <a:lnTo>
                    <a:pt x="246" y="506"/>
                  </a:lnTo>
                  <a:lnTo>
                    <a:pt x="245" y="526"/>
                  </a:lnTo>
                  <a:lnTo>
                    <a:pt x="238" y="538"/>
                  </a:lnTo>
                  <a:lnTo>
                    <a:pt x="223" y="542"/>
                  </a:lnTo>
                  <a:lnTo>
                    <a:pt x="191" y="545"/>
                  </a:lnTo>
                  <a:lnTo>
                    <a:pt x="152" y="545"/>
                  </a:lnTo>
                  <a:lnTo>
                    <a:pt x="116" y="550"/>
                  </a:lnTo>
                  <a:lnTo>
                    <a:pt x="83" y="564"/>
                  </a:lnTo>
                  <a:lnTo>
                    <a:pt x="69" y="584"/>
                  </a:lnTo>
                  <a:lnTo>
                    <a:pt x="50" y="584"/>
                  </a:lnTo>
                  <a:lnTo>
                    <a:pt x="13" y="556"/>
                  </a:lnTo>
                  <a:lnTo>
                    <a:pt x="0" y="523"/>
                  </a:lnTo>
                  <a:lnTo>
                    <a:pt x="0" y="510"/>
                  </a:lnTo>
                  <a:lnTo>
                    <a:pt x="18" y="498"/>
                  </a:lnTo>
                  <a:lnTo>
                    <a:pt x="69" y="494"/>
                  </a:lnTo>
                  <a:lnTo>
                    <a:pt x="127" y="492"/>
                  </a:lnTo>
                  <a:lnTo>
                    <a:pt x="174" y="486"/>
                  </a:lnTo>
                  <a:lnTo>
                    <a:pt x="187" y="475"/>
                  </a:lnTo>
                  <a:lnTo>
                    <a:pt x="198" y="447"/>
                  </a:lnTo>
                  <a:lnTo>
                    <a:pt x="203" y="398"/>
                  </a:lnTo>
                  <a:lnTo>
                    <a:pt x="199" y="344"/>
                  </a:lnTo>
                  <a:lnTo>
                    <a:pt x="192" y="280"/>
                  </a:lnTo>
                  <a:lnTo>
                    <a:pt x="187" y="230"/>
                  </a:lnTo>
                  <a:lnTo>
                    <a:pt x="181" y="192"/>
                  </a:lnTo>
                  <a:lnTo>
                    <a:pt x="181"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8" name="Freeform 11"/>
            <p:cNvSpPr>
              <a:spLocks/>
            </p:cNvSpPr>
            <p:nvPr/>
          </p:nvSpPr>
          <p:spPr bwMode="auto">
            <a:xfrm>
              <a:off x="5114" y="1992"/>
              <a:ext cx="645" cy="295"/>
            </a:xfrm>
            <a:custGeom>
              <a:avLst/>
              <a:gdLst>
                <a:gd name="T0" fmla="*/ 144 w 645"/>
                <a:gd name="T1" fmla="*/ 205 h 295"/>
                <a:gd name="T2" fmla="*/ 83 w 645"/>
                <a:gd name="T3" fmla="*/ 170 h 295"/>
                <a:gd name="T4" fmla="*/ 43 w 645"/>
                <a:gd name="T5" fmla="*/ 155 h 295"/>
                <a:gd name="T6" fmla="*/ 14 w 645"/>
                <a:gd name="T7" fmla="*/ 161 h 295"/>
                <a:gd name="T8" fmla="*/ 0 w 645"/>
                <a:gd name="T9" fmla="*/ 192 h 295"/>
                <a:gd name="T10" fmla="*/ 7 w 645"/>
                <a:gd name="T11" fmla="*/ 225 h 295"/>
                <a:gd name="T12" fmla="*/ 32 w 645"/>
                <a:gd name="T13" fmla="*/ 247 h 295"/>
                <a:gd name="T14" fmla="*/ 86 w 645"/>
                <a:gd name="T15" fmla="*/ 266 h 295"/>
                <a:gd name="T16" fmla="*/ 155 w 645"/>
                <a:gd name="T17" fmla="*/ 283 h 295"/>
                <a:gd name="T18" fmla="*/ 230 w 645"/>
                <a:gd name="T19" fmla="*/ 291 h 295"/>
                <a:gd name="T20" fmla="*/ 271 w 645"/>
                <a:gd name="T21" fmla="*/ 295 h 295"/>
                <a:gd name="T22" fmla="*/ 293 w 645"/>
                <a:gd name="T23" fmla="*/ 289 h 295"/>
                <a:gd name="T24" fmla="*/ 311 w 645"/>
                <a:gd name="T25" fmla="*/ 271 h 295"/>
                <a:gd name="T26" fmla="*/ 344 w 645"/>
                <a:gd name="T27" fmla="*/ 236 h 295"/>
                <a:gd name="T28" fmla="*/ 375 w 645"/>
                <a:gd name="T29" fmla="*/ 204 h 295"/>
                <a:gd name="T30" fmla="*/ 402 w 645"/>
                <a:gd name="T31" fmla="*/ 178 h 295"/>
                <a:gd name="T32" fmla="*/ 434 w 645"/>
                <a:gd name="T33" fmla="*/ 157 h 295"/>
                <a:gd name="T34" fmla="*/ 463 w 645"/>
                <a:gd name="T35" fmla="*/ 143 h 295"/>
                <a:gd name="T36" fmla="*/ 498 w 645"/>
                <a:gd name="T37" fmla="*/ 142 h 295"/>
                <a:gd name="T38" fmla="*/ 503 w 645"/>
                <a:gd name="T39" fmla="*/ 142 h 295"/>
                <a:gd name="T40" fmla="*/ 543 w 645"/>
                <a:gd name="T41" fmla="*/ 151 h 295"/>
                <a:gd name="T42" fmla="*/ 576 w 645"/>
                <a:gd name="T43" fmla="*/ 178 h 295"/>
                <a:gd name="T44" fmla="*/ 597 w 645"/>
                <a:gd name="T45" fmla="*/ 197 h 295"/>
                <a:gd name="T46" fmla="*/ 618 w 645"/>
                <a:gd name="T47" fmla="*/ 201 h 295"/>
                <a:gd name="T48" fmla="*/ 630 w 645"/>
                <a:gd name="T49" fmla="*/ 192 h 295"/>
                <a:gd name="T50" fmla="*/ 634 w 645"/>
                <a:gd name="T51" fmla="*/ 177 h 295"/>
                <a:gd name="T52" fmla="*/ 625 w 645"/>
                <a:gd name="T53" fmla="*/ 161 h 295"/>
                <a:gd name="T54" fmla="*/ 587 w 645"/>
                <a:gd name="T55" fmla="*/ 142 h 295"/>
                <a:gd name="T56" fmla="*/ 550 w 645"/>
                <a:gd name="T57" fmla="*/ 130 h 295"/>
                <a:gd name="T58" fmla="*/ 547 w 645"/>
                <a:gd name="T59" fmla="*/ 119 h 295"/>
                <a:gd name="T60" fmla="*/ 565 w 645"/>
                <a:gd name="T61" fmla="*/ 108 h 295"/>
                <a:gd name="T62" fmla="*/ 594 w 645"/>
                <a:gd name="T63" fmla="*/ 108 h 295"/>
                <a:gd name="T64" fmla="*/ 634 w 645"/>
                <a:gd name="T65" fmla="*/ 100 h 295"/>
                <a:gd name="T66" fmla="*/ 645 w 645"/>
                <a:gd name="T67" fmla="*/ 85 h 295"/>
                <a:gd name="T68" fmla="*/ 641 w 645"/>
                <a:gd name="T69" fmla="*/ 72 h 295"/>
                <a:gd name="T70" fmla="*/ 630 w 645"/>
                <a:gd name="T71" fmla="*/ 64 h 295"/>
                <a:gd name="T72" fmla="*/ 603 w 645"/>
                <a:gd name="T73" fmla="*/ 62 h 295"/>
                <a:gd name="T74" fmla="*/ 571 w 645"/>
                <a:gd name="T75" fmla="*/ 73 h 295"/>
                <a:gd name="T76" fmla="*/ 536 w 645"/>
                <a:gd name="T77" fmla="*/ 93 h 295"/>
                <a:gd name="T78" fmla="*/ 521 w 645"/>
                <a:gd name="T79" fmla="*/ 91 h 295"/>
                <a:gd name="T80" fmla="*/ 509 w 645"/>
                <a:gd name="T81" fmla="*/ 80 h 295"/>
                <a:gd name="T82" fmla="*/ 492 w 645"/>
                <a:gd name="T83" fmla="*/ 50 h 295"/>
                <a:gd name="T84" fmla="*/ 485 w 645"/>
                <a:gd name="T85" fmla="*/ 15 h 295"/>
                <a:gd name="T86" fmla="*/ 471 w 645"/>
                <a:gd name="T87" fmla="*/ 0 h 295"/>
                <a:gd name="T88" fmla="*/ 455 w 645"/>
                <a:gd name="T89" fmla="*/ 0 h 295"/>
                <a:gd name="T90" fmla="*/ 442 w 645"/>
                <a:gd name="T91" fmla="*/ 18 h 295"/>
                <a:gd name="T92" fmla="*/ 445 w 645"/>
                <a:gd name="T93" fmla="*/ 37 h 295"/>
                <a:gd name="T94" fmla="*/ 462 w 645"/>
                <a:gd name="T95" fmla="*/ 58 h 295"/>
                <a:gd name="T96" fmla="*/ 487 w 645"/>
                <a:gd name="T97" fmla="*/ 87 h 295"/>
                <a:gd name="T98" fmla="*/ 487 w 645"/>
                <a:gd name="T99" fmla="*/ 100 h 295"/>
                <a:gd name="T100" fmla="*/ 485 w 645"/>
                <a:gd name="T101" fmla="*/ 107 h 295"/>
                <a:gd name="T102" fmla="*/ 480 w 645"/>
                <a:gd name="T103" fmla="*/ 111 h 295"/>
                <a:gd name="T104" fmla="*/ 474 w 645"/>
                <a:gd name="T105" fmla="*/ 111 h 295"/>
                <a:gd name="T106" fmla="*/ 467 w 645"/>
                <a:gd name="T107" fmla="*/ 115 h 295"/>
                <a:gd name="T108" fmla="*/ 431 w 645"/>
                <a:gd name="T109" fmla="*/ 124 h 295"/>
                <a:gd name="T110" fmla="*/ 394 w 645"/>
                <a:gd name="T111" fmla="*/ 142 h 295"/>
                <a:gd name="T112" fmla="*/ 351 w 645"/>
                <a:gd name="T113" fmla="*/ 169 h 295"/>
                <a:gd name="T114" fmla="*/ 308 w 645"/>
                <a:gd name="T115" fmla="*/ 200 h 295"/>
                <a:gd name="T116" fmla="*/ 268 w 645"/>
                <a:gd name="T117" fmla="*/ 225 h 295"/>
                <a:gd name="T118" fmla="*/ 242 w 645"/>
                <a:gd name="T119" fmla="*/ 227 h 295"/>
                <a:gd name="T120" fmla="*/ 192 w 645"/>
                <a:gd name="T121" fmla="*/ 223 h 295"/>
                <a:gd name="T122" fmla="*/ 165 w 645"/>
                <a:gd name="T123" fmla="*/ 216 h 295"/>
                <a:gd name="T124" fmla="*/ 144 w 645"/>
                <a:gd name="T125" fmla="*/ 205 h 2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5" h="295">
                  <a:moveTo>
                    <a:pt x="144" y="205"/>
                  </a:moveTo>
                  <a:lnTo>
                    <a:pt x="83" y="170"/>
                  </a:lnTo>
                  <a:lnTo>
                    <a:pt x="43" y="155"/>
                  </a:lnTo>
                  <a:lnTo>
                    <a:pt x="14" y="161"/>
                  </a:lnTo>
                  <a:lnTo>
                    <a:pt x="0" y="192"/>
                  </a:lnTo>
                  <a:lnTo>
                    <a:pt x="7" y="225"/>
                  </a:lnTo>
                  <a:lnTo>
                    <a:pt x="32" y="247"/>
                  </a:lnTo>
                  <a:lnTo>
                    <a:pt x="86" y="266"/>
                  </a:lnTo>
                  <a:lnTo>
                    <a:pt x="155" y="283"/>
                  </a:lnTo>
                  <a:lnTo>
                    <a:pt x="230" y="291"/>
                  </a:lnTo>
                  <a:lnTo>
                    <a:pt x="271" y="295"/>
                  </a:lnTo>
                  <a:lnTo>
                    <a:pt x="293" y="289"/>
                  </a:lnTo>
                  <a:lnTo>
                    <a:pt x="311" y="271"/>
                  </a:lnTo>
                  <a:lnTo>
                    <a:pt x="344" y="236"/>
                  </a:lnTo>
                  <a:lnTo>
                    <a:pt x="375" y="204"/>
                  </a:lnTo>
                  <a:lnTo>
                    <a:pt x="402" y="178"/>
                  </a:lnTo>
                  <a:lnTo>
                    <a:pt x="434" y="157"/>
                  </a:lnTo>
                  <a:lnTo>
                    <a:pt x="463" y="143"/>
                  </a:lnTo>
                  <a:lnTo>
                    <a:pt x="498" y="142"/>
                  </a:lnTo>
                  <a:lnTo>
                    <a:pt x="503" y="142"/>
                  </a:lnTo>
                  <a:lnTo>
                    <a:pt x="543" y="151"/>
                  </a:lnTo>
                  <a:lnTo>
                    <a:pt x="576" y="178"/>
                  </a:lnTo>
                  <a:lnTo>
                    <a:pt x="597" y="197"/>
                  </a:lnTo>
                  <a:lnTo>
                    <a:pt x="618" y="201"/>
                  </a:lnTo>
                  <a:lnTo>
                    <a:pt x="630" y="192"/>
                  </a:lnTo>
                  <a:lnTo>
                    <a:pt x="634" y="177"/>
                  </a:lnTo>
                  <a:lnTo>
                    <a:pt x="625" y="161"/>
                  </a:lnTo>
                  <a:lnTo>
                    <a:pt x="587" y="142"/>
                  </a:lnTo>
                  <a:lnTo>
                    <a:pt x="550" y="130"/>
                  </a:lnTo>
                  <a:lnTo>
                    <a:pt x="547" y="119"/>
                  </a:lnTo>
                  <a:lnTo>
                    <a:pt x="565" y="108"/>
                  </a:lnTo>
                  <a:lnTo>
                    <a:pt x="594" y="108"/>
                  </a:lnTo>
                  <a:lnTo>
                    <a:pt x="634" y="100"/>
                  </a:lnTo>
                  <a:lnTo>
                    <a:pt x="645" y="85"/>
                  </a:lnTo>
                  <a:lnTo>
                    <a:pt x="641" y="72"/>
                  </a:lnTo>
                  <a:lnTo>
                    <a:pt x="630" y="64"/>
                  </a:lnTo>
                  <a:lnTo>
                    <a:pt x="603" y="62"/>
                  </a:lnTo>
                  <a:lnTo>
                    <a:pt x="571" y="73"/>
                  </a:lnTo>
                  <a:lnTo>
                    <a:pt x="536" y="93"/>
                  </a:lnTo>
                  <a:lnTo>
                    <a:pt x="521" y="91"/>
                  </a:lnTo>
                  <a:lnTo>
                    <a:pt x="509" y="80"/>
                  </a:lnTo>
                  <a:lnTo>
                    <a:pt x="492" y="50"/>
                  </a:lnTo>
                  <a:lnTo>
                    <a:pt x="485" y="15"/>
                  </a:lnTo>
                  <a:lnTo>
                    <a:pt x="471" y="0"/>
                  </a:lnTo>
                  <a:lnTo>
                    <a:pt x="455" y="0"/>
                  </a:lnTo>
                  <a:lnTo>
                    <a:pt x="442" y="18"/>
                  </a:lnTo>
                  <a:lnTo>
                    <a:pt x="445" y="37"/>
                  </a:lnTo>
                  <a:lnTo>
                    <a:pt x="462" y="58"/>
                  </a:lnTo>
                  <a:lnTo>
                    <a:pt x="487" y="87"/>
                  </a:lnTo>
                  <a:lnTo>
                    <a:pt x="487" y="100"/>
                  </a:lnTo>
                  <a:lnTo>
                    <a:pt x="485" y="107"/>
                  </a:lnTo>
                  <a:lnTo>
                    <a:pt x="480" y="111"/>
                  </a:lnTo>
                  <a:lnTo>
                    <a:pt x="474" y="111"/>
                  </a:lnTo>
                  <a:lnTo>
                    <a:pt x="467" y="115"/>
                  </a:lnTo>
                  <a:lnTo>
                    <a:pt x="431" y="124"/>
                  </a:lnTo>
                  <a:lnTo>
                    <a:pt x="394" y="142"/>
                  </a:lnTo>
                  <a:lnTo>
                    <a:pt x="351" y="169"/>
                  </a:lnTo>
                  <a:lnTo>
                    <a:pt x="308" y="200"/>
                  </a:lnTo>
                  <a:lnTo>
                    <a:pt x="268" y="225"/>
                  </a:lnTo>
                  <a:lnTo>
                    <a:pt x="242" y="227"/>
                  </a:lnTo>
                  <a:lnTo>
                    <a:pt x="192" y="223"/>
                  </a:lnTo>
                  <a:lnTo>
                    <a:pt x="165" y="216"/>
                  </a:lnTo>
                  <a:lnTo>
                    <a:pt x="144" y="2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9" name="Freeform 12"/>
            <p:cNvSpPr>
              <a:spLocks/>
            </p:cNvSpPr>
            <p:nvPr/>
          </p:nvSpPr>
          <p:spPr bwMode="auto">
            <a:xfrm>
              <a:off x="4514" y="1808"/>
              <a:ext cx="576" cy="428"/>
            </a:xfrm>
            <a:custGeom>
              <a:avLst/>
              <a:gdLst>
                <a:gd name="T0" fmla="*/ 438 w 576"/>
                <a:gd name="T1" fmla="*/ 341 h 428"/>
                <a:gd name="T2" fmla="*/ 508 w 576"/>
                <a:gd name="T3" fmla="*/ 336 h 428"/>
                <a:gd name="T4" fmla="*/ 550 w 576"/>
                <a:gd name="T5" fmla="*/ 338 h 428"/>
                <a:gd name="T6" fmla="*/ 573 w 576"/>
                <a:gd name="T7" fmla="*/ 358 h 428"/>
                <a:gd name="T8" fmla="*/ 576 w 576"/>
                <a:gd name="T9" fmla="*/ 393 h 428"/>
                <a:gd name="T10" fmla="*/ 556 w 576"/>
                <a:gd name="T11" fmla="*/ 418 h 428"/>
                <a:gd name="T12" fmla="*/ 525 w 576"/>
                <a:gd name="T13" fmla="*/ 428 h 428"/>
                <a:gd name="T14" fmla="*/ 468 w 576"/>
                <a:gd name="T15" fmla="*/ 421 h 428"/>
                <a:gd name="T16" fmla="*/ 398 w 576"/>
                <a:gd name="T17" fmla="*/ 407 h 428"/>
                <a:gd name="T18" fmla="*/ 327 w 576"/>
                <a:gd name="T19" fmla="*/ 381 h 428"/>
                <a:gd name="T20" fmla="*/ 288 w 576"/>
                <a:gd name="T21" fmla="*/ 367 h 428"/>
                <a:gd name="T22" fmla="*/ 270 w 576"/>
                <a:gd name="T23" fmla="*/ 352 h 428"/>
                <a:gd name="T24" fmla="*/ 260 w 576"/>
                <a:gd name="T25" fmla="*/ 328 h 428"/>
                <a:gd name="T26" fmla="*/ 244 w 576"/>
                <a:gd name="T27" fmla="*/ 283 h 428"/>
                <a:gd name="T28" fmla="*/ 228 w 576"/>
                <a:gd name="T29" fmla="*/ 239 h 428"/>
                <a:gd name="T30" fmla="*/ 213 w 576"/>
                <a:gd name="T31" fmla="*/ 204 h 428"/>
                <a:gd name="T32" fmla="*/ 192 w 576"/>
                <a:gd name="T33" fmla="*/ 170 h 428"/>
                <a:gd name="T34" fmla="*/ 170 w 576"/>
                <a:gd name="T35" fmla="*/ 145 h 428"/>
                <a:gd name="T36" fmla="*/ 138 w 576"/>
                <a:gd name="T37" fmla="*/ 129 h 428"/>
                <a:gd name="T38" fmla="*/ 135 w 576"/>
                <a:gd name="T39" fmla="*/ 126 h 428"/>
                <a:gd name="T40" fmla="*/ 95 w 576"/>
                <a:gd name="T41" fmla="*/ 117 h 428"/>
                <a:gd name="T42" fmla="*/ 54 w 576"/>
                <a:gd name="T43" fmla="*/ 129 h 428"/>
                <a:gd name="T44" fmla="*/ 27 w 576"/>
                <a:gd name="T45" fmla="*/ 136 h 428"/>
                <a:gd name="T46" fmla="*/ 7 w 576"/>
                <a:gd name="T47" fmla="*/ 131 h 428"/>
                <a:gd name="T48" fmla="*/ 0 w 576"/>
                <a:gd name="T49" fmla="*/ 117 h 428"/>
                <a:gd name="T50" fmla="*/ 2 w 576"/>
                <a:gd name="T51" fmla="*/ 101 h 428"/>
                <a:gd name="T52" fmla="*/ 15 w 576"/>
                <a:gd name="T53" fmla="*/ 91 h 428"/>
                <a:gd name="T54" fmla="*/ 59 w 576"/>
                <a:gd name="T55" fmla="*/ 90 h 428"/>
                <a:gd name="T56" fmla="*/ 96 w 576"/>
                <a:gd name="T57" fmla="*/ 95 h 428"/>
                <a:gd name="T58" fmla="*/ 103 w 576"/>
                <a:gd name="T59" fmla="*/ 86 h 428"/>
                <a:gd name="T60" fmla="*/ 91 w 576"/>
                <a:gd name="T61" fmla="*/ 69 h 428"/>
                <a:gd name="T62" fmla="*/ 65 w 576"/>
                <a:gd name="T63" fmla="*/ 56 h 428"/>
                <a:gd name="T64" fmla="*/ 31 w 576"/>
                <a:gd name="T65" fmla="*/ 32 h 428"/>
                <a:gd name="T66" fmla="*/ 27 w 576"/>
                <a:gd name="T67" fmla="*/ 13 h 428"/>
                <a:gd name="T68" fmla="*/ 35 w 576"/>
                <a:gd name="T69" fmla="*/ 3 h 428"/>
                <a:gd name="T70" fmla="*/ 48 w 576"/>
                <a:gd name="T71" fmla="*/ 0 h 428"/>
                <a:gd name="T72" fmla="*/ 73 w 576"/>
                <a:gd name="T73" fmla="*/ 10 h 428"/>
                <a:gd name="T74" fmla="*/ 99 w 576"/>
                <a:gd name="T75" fmla="*/ 34 h 428"/>
                <a:gd name="T76" fmla="*/ 123 w 576"/>
                <a:gd name="T77" fmla="*/ 68 h 428"/>
                <a:gd name="T78" fmla="*/ 137 w 576"/>
                <a:gd name="T79" fmla="*/ 73 h 428"/>
                <a:gd name="T80" fmla="*/ 153 w 576"/>
                <a:gd name="T81" fmla="*/ 66 h 428"/>
                <a:gd name="T82" fmla="*/ 180 w 576"/>
                <a:gd name="T83" fmla="*/ 47 h 428"/>
                <a:gd name="T84" fmla="*/ 199 w 576"/>
                <a:gd name="T85" fmla="*/ 19 h 428"/>
                <a:gd name="T86" fmla="*/ 218 w 576"/>
                <a:gd name="T87" fmla="*/ 11 h 428"/>
                <a:gd name="T88" fmla="*/ 233 w 576"/>
                <a:gd name="T89" fmla="*/ 17 h 428"/>
                <a:gd name="T90" fmla="*/ 237 w 576"/>
                <a:gd name="T91" fmla="*/ 39 h 428"/>
                <a:gd name="T92" fmla="*/ 227 w 576"/>
                <a:gd name="T93" fmla="*/ 56 h 428"/>
                <a:gd name="T94" fmla="*/ 204 w 576"/>
                <a:gd name="T95" fmla="*/ 68 h 428"/>
                <a:gd name="T96" fmla="*/ 170 w 576"/>
                <a:gd name="T97" fmla="*/ 83 h 428"/>
                <a:gd name="T98" fmla="*/ 164 w 576"/>
                <a:gd name="T99" fmla="*/ 95 h 428"/>
                <a:gd name="T100" fmla="*/ 164 w 576"/>
                <a:gd name="T101" fmla="*/ 103 h 428"/>
                <a:gd name="T102" fmla="*/ 167 w 576"/>
                <a:gd name="T103" fmla="*/ 108 h 428"/>
                <a:gd name="T104" fmla="*/ 172 w 576"/>
                <a:gd name="T105" fmla="*/ 110 h 428"/>
                <a:gd name="T106" fmla="*/ 178 w 576"/>
                <a:gd name="T107" fmla="*/ 117 h 428"/>
                <a:gd name="T108" fmla="*/ 207 w 576"/>
                <a:gd name="T109" fmla="*/ 142 h 428"/>
                <a:gd name="T110" fmla="*/ 234 w 576"/>
                <a:gd name="T111" fmla="*/ 174 h 428"/>
                <a:gd name="T112" fmla="*/ 263 w 576"/>
                <a:gd name="T113" fmla="*/ 218 h 428"/>
                <a:gd name="T114" fmla="*/ 291 w 576"/>
                <a:gd name="T115" fmla="*/ 264 h 428"/>
                <a:gd name="T116" fmla="*/ 318 w 576"/>
                <a:gd name="T117" fmla="*/ 305 h 428"/>
                <a:gd name="T118" fmla="*/ 340 w 576"/>
                <a:gd name="T119" fmla="*/ 318 h 428"/>
                <a:gd name="T120" fmla="*/ 388 w 576"/>
                <a:gd name="T121" fmla="*/ 337 h 428"/>
                <a:gd name="T122" fmla="*/ 415 w 576"/>
                <a:gd name="T123" fmla="*/ 341 h 428"/>
                <a:gd name="T124" fmla="*/ 438 w 576"/>
                <a:gd name="T125" fmla="*/ 341 h 4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6" h="428">
                  <a:moveTo>
                    <a:pt x="438" y="341"/>
                  </a:moveTo>
                  <a:lnTo>
                    <a:pt x="508" y="336"/>
                  </a:lnTo>
                  <a:lnTo>
                    <a:pt x="550" y="338"/>
                  </a:lnTo>
                  <a:lnTo>
                    <a:pt x="573" y="358"/>
                  </a:lnTo>
                  <a:lnTo>
                    <a:pt x="576" y="393"/>
                  </a:lnTo>
                  <a:lnTo>
                    <a:pt x="556" y="418"/>
                  </a:lnTo>
                  <a:lnTo>
                    <a:pt x="525" y="428"/>
                  </a:lnTo>
                  <a:lnTo>
                    <a:pt x="468" y="421"/>
                  </a:lnTo>
                  <a:lnTo>
                    <a:pt x="398" y="407"/>
                  </a:lnTo>
                  <a:lnTo>
                    <a:pt x="327" y="381"/>
                  </a:lnTo>
                  <a:lnTo>
                    <a:pt x="288" y="367"/>
                  </a:lnTo>
                  <a:lnTo>
                    <a:pt x="270" y="352"/>
                  </a:lnTo>
                  <a:lnTo>
                    <a:pt x="260" y="328"/>
                  </a:lnTo>
                  <a:lnTo>
                    <a:pt x="244" y="283"/>
                  </a:lnTo>
                  <a:lnTo>
                    <a:pt x="228" y="239"/>
                  </a:lnTo>
                  <a:lnTo>
                    <a:pt x="213" y="204"/>
                  </a:lnTo>
                  <a:lnTo>
                    <a:pt x="192" y="170"/>
                  </a:lnTo>
                  <a:lnTo>
                    <a:pt x="170" y="145"/>
                  </a:lnTo>
                  <a:lnTo>
                    <a:pt x="138" y="129"/>
                  </a:lnTo>
                  <a:lnTo>
                    <a:pt x="135" y="126"/>
                  </a:lnTo>
                  <a:lnTo>
                    <a:pt x="95" y="117"/>
                  </a:lnTo>
                  <a:lnTo>
                    <a:pt x="54" y="129"/>
                  </a:lnTo>
                  <a:lnTo>
                    <a:pt x="27" y="136"/>
                  </a:lnTo>
                  <a:lnTo>
                    <a:pt x="7" y="131"/>
                  </a:lnTo>
                  <a:lnTo>
                    <a:pt x="0" y="117"/>
                  </a:lnTo>
                  <a:lnTo>
                    <a:pt x="2" y="101"/>
                  </a:lnTo>
                  <a:lnTo>
                    <a:pt x="15" y="91"/>
                  </a:lnTo>
                  <a:lnTo>
                    <a:pt x="59" y="90"/>
                  </a:lnTo>
                  <a:lnTo>
                    <a:pt x="96" y="95"/>
                  </a:lnTo>
                  <a:lnTo>
                    <a:pt x="103" y="86"/>
                  </a:lnTo>
                  <a:lnTo>
                    <a:pt x="91" y="69"/>
                  </a:lnTo>
                  <a:lnTo>
                    <a:pt x="65" y="56"/>
                  </a:lnTo>
                  <a:lnTo>
                    <a:pt x="31" y="32"/>
                  </a:lnTo>
                  <a:lnTo>
                    <a:pt x="27" y="13"/>
                  </a:lnTo>
                  <a:lnTo>
                    <a:pt x="35" y="3"/>
                  </a:lnTo>
                  <a:lnTo>
                    <a:pt x="48" y="0"/>
                  </a:lnTo>
                  <a:lnTo>
                    <a:pt x="73" y="10"/>
                  </a:lnTo>
                  <a:lnTo>
                    <a:pt x="99" y="34"/>
                  </a:lnTo>
                  <a:lnTo>
                    <a:pt x="123" y="68"/>
                  </a:lnTo>
                  <a:lnTo>
                    <a:pt x="137" y="73"/>
                  </a:lnTo>
                  <a:lnTo>
                    <a:pt x="153" y="66"/>
                  </a:lnTo>
                  <a:lnTo>
                    <a:pt x="180" y="47"/>
                  </a:lnTo>
                  <a:lnTo>
                    <a:pt x="199" y="19"/>
                  </a:lnTo>
                  <a:lnTo>
                    <a:pt x="218" y="11"/>
                  </a:lnTo>
                  <a:lnTo>
                    <a:pt x="233" y="17"/>
                  </a:lnTo>
                  <a:lnTo>
                    <a:pt x="237" y="39"/>
                  </a:lnTo>
                  <a:lnTo>
                    <a:pt x="227" y="56"/>
                  </a:lnTo>
                  <a:lnTo>
                    <a:pt x="204" y="68"/>
                  </a:lnTo>
                  <a:lnTo>
                    <a:pt x="170" y="83"/>
                  </a:lnTo>
                  <a:lnTo>
                    <a:pt x="164" y="95"/>
                  </a:lnTo>
                  <a:lnTo>
                    <a:pt x="164" y="103"/>
                  </a:lnTo>
                  <a:lnTo>
                    <a:pt x="167" y="108"/>
                  </a:lnTo>
                  <a:lnTo>
                    <a:pt x="172" y="110"/>
                  </a:lnTo>
                  <a:lnTo>
                    <a:pt x="178" y="117"/>
                  </a:lnTo>
                  <a:lnTo>
                    <a:pt x="207" y="142"/>
                  </a:lnTo>
                  <a:lnTo>
                    <a:pt x="234" y="174"/>
                  </a:lnTo>
                  <a:lnTo>
                    <a:pt x="263" y="218"/>
                  </a:lnTo>
                  <a:lnTo>
                    <a:pt x="291" y="264"/>
                  </a:lnTo>
                  <a:lnTo>
                    <a:pt x="318" y="305"/>
                  </a:lnTo>
                  <a:lnTo>
                    <a:pt x="340" y="318"/>
                  </a:lnTo>
                  <a:lnTo>
                    <a:pt x="388" y="337"/>
                  </a:lnTo>
                  <a:lnTo>
                    <a:pt x="415" y="341"/>
                  </a:lnTo>
                  <a:lnTo>
                    <a:pt x="438" y="3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0" name="Freeform 13"/>
            <p:cNvSpPr>
              <a:spLocks/>
            </p:cNvSpPr>
            <p:nvPr/>
          </p:nvSpPr>
          <p:spPr bwMode="auto">
            <a:xfrm>
              <a:off x="4916" y="1779"/>
              <a:ext cx="306" cy="296"/>
            </a:xfrm>
            <a:custGeom>
              <a:avLst/>
              <a:gdLst>
                <a:gd name="T0" fmla="*/ 102 w 306"/>
                <a:gd name="T1" fmla="*/ 169 h 296"/>
                <a:gd name="T2" fmla="*/ 109 w 306"/>
                <a:gd name="T3" fmla="*/ 123 h 296"/>
                <a:gd name="T4" fmla="*/ 126 w 306"/>
                <a:gd name="T5" fmla="*/ 81 h 296"/>
                <a:gd name="T6" fmla="*/ 150 w 306"/>
                <a:gd name="T7" fmla="*/ 47 h 296"/>
                <a:gd name="T8" fmla="*/ 177 w 306"/>
                <a:gd name="T9" fmla="*/ 22 h 296"/>
                <a:gd name="T10" fmla="*/ 213 w 306"/>
                <a:gd name="T11" fmla="*/ 7 h 296"/>
                <a:gd name="T12" fmla="*/ 237 w 306"/>
                <a:gd name="T13" fmla="*/ 0 h 296"/>
                <a:gd name="T14" fmla="*/ 262 w 306"/>
                <a:gd name="T15" fmla="*/ 8 h 296"/>
                <a:gd name="T16" fmla="*/ 279 w 306"/>
                <a:gd name="T17" fmla="*/ 19 h 296"/>
                <a:gd name="T18" fmla="*/ 292 w 306"/>
                <a:gd name="T19" fmla="*/ 46 h 296"/>
                <a:gd name="T20" fmla="*/ 300 w 306"/>
                <a:gd name="T21" fmla="*/ 84 h 296"/>
                <a:gd name="T22" fmla="*/ 306 w 306"/>
                <a:gd name="T23" fmla="*/ 125 h 296"/>
                <a:gd name="T24" fmla="*/ 305 w 306"/>
                <a:gd name="T25" fmla="*/ 157 h 296"/>
                <a:gd name="T26" fmla="*/ 296 w 306"/>
                <a:gd name="T27" fmla="*/ 189 h 296"/>
                <a:gd name="T28" fmla="*/ 284 w 306"/>
                <a:gd name="T29" fmla="*/ 221 h 296"/>
                <a:gd name="T30" fmla="*/ 267 w 306"/>
                <a:gd name="T31" fmla="*/ 249 h 296"/>
                <a:gd name="T32" fmla="*/ 250 w 306"/>
                <a:gd name="T33" fmla="*/ 270 h 296"/>
                <a:gd name="T34" fmla="*/ 225 w 306"/>
                <a:gd name="T35" fmla="*/ 287 h 296"/>
                <a:gd name="T36" fmla="*/ 201 w 306"/>
                <a:gd name="T37" fmla="*/ 293 h 296"/>
                <a:gd name="T38" fmla="*/ 182 w 306"/>
                <a:gd name="T39" fmla="*/ 296 h 296"/>
                <a:gd name="T40" fmla="*/ 159 w 306"/>
                <a:gd name="T41" fmla="*/ 291 h 296"/>
                <a:gd name="T42" fmla="*/ 138 w 306"/>
                <a:gd name="T43" fmla="*/ 275 h 296"/>
                <a:gd name="T44" fmla="*/ 125 w 306"/>
                <a:gd name="T45" fmla="*/ 252 h 296"/>
                <a:gd name="T46" fmla="*/ 112 w 306"/>
                <a:gd name="T47" fmla="*/ 231 h 296"/>
                <a:gd name="T48" fmla="*/ 105 w 306"/>
                <a:gd name="T49" fmla="*/ 214 h 296"/>
                <a:gd name="T50" fmla="*/ 102 w 306"/>
                <a:gd name="T51" fmla="*/ 202 h 296"/>
                <a:gd name="T52" fmla="*/ 63 w 306"/>
                <a:gd name="T53" fmla="*/ 220 h 296"/>
                <a:gd name="T54" fmla="*/ 38 w 306"/>
                <a:gd name="T55" fmla="*/ 240 h 296"/>
                <a:gd name="T56" fmla="*/ 20 w 306"/>
                <a:gd name="T57" fmla="*/ 241 h 296"/>
                <a:gd name="T58" fmla="*/ 6 w 306"/>
                <a:gd name="T59" fmla="*/ 230 h 296"/>
                <a:gd name="T60" fmla="*/ 0 w 306"/>
                <a:gd name="T61" fmla="*/ 214 h 296"/>
                <a:gd name="T62" fmla="*/ 10 w 306"/>
                <a:gd name="T63" fmla="*/ 200 h 296"/>
                <a:gd name="T64" fmla="*/ 25 w 306"/>
                <a:gd name="T65" fmla="*/ 188 h 296"/>
                <a:gd name="T66" fmla="*/ 53 w 306"/>
                <a:gd name="T67" fmla="*/ 181 h 296"/>
                <a:gd name="T68" fmla="*/ 79 w 306"/>
                <a:gd name="T69" fmla="*/ 175 h 296"/>
                <a:gd name="T70" fmla="*/ 102 w 306"/>
                <a:gd name="T71" fmla="*/ 169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6" h="296">
                  <a:moveTo>
                    <a:pt x="102" y="169"/>
                  </a:moveTo>
                  <a:lnTo>
                    <a:pt x="109" y="123"/>
                  </a:lnTo>
                  <a:lnTo>
                    <a:pt x="126" y="81"/>
                  </a:lnTo>
                  <a:lnTo>
                    <a:pt x="150" y="47"/>
                  </a:lnTo>
                  <a:lnTo>
                    <a:pt x="177" y="22"/>
                  </a:lnTo>
                  <a:lnTo>
                    <a:pt x="213" y="7"/>
                  </a:lnTo>
                  <a:lnTo>
                    <a:pt x="237" y="0"/>
                  </a:lnTo>
                  <a:lnTo>
                    <a:pt x="262" y="8"/>
                  </a:lnTo>
                  <a:lnTo>
                    <a:pt x="279" y="19"/>
                  </a:lnTo>
                  <a:lnTo>
                    <a:pt x="292" y="46"/>
                  </a:lnTo>
                  <a:lnTo>
                    <a:pt x="300" y="84"/>
                  </a:lnTo>
                  <a:lnTo>
                    <a:pt x="306" y="125"/>
                  </a:lnTo>
                  <a:lnTo>
                    <a:pt x="305" y="157"/>
                  </a:lnTo>
                  <a:lnTo>
                    <a:pt x="296" y="189"/>
                  </a:lnTo>
                  <a:lnTo>
                    <a:pt x="284" y="221"/>
                  </a:lnTo>
                  <a:lnTo>
                    <a:pt x="267" y="249"/>
                  </a:lnTo>
                  <a:lnTo>
                    <a:pt x="250" y="270"/>
                  </a:lnTo>
                  <a:lnTo>
                    <a:pt x="225" y="287"/>
                  </a:lnTo>
                  <a:lnTo>
                    <a:pt x="201" y="293"/>
                  </a:lnTo>
                  <a:lnTo>
                    <a:pt x="182" y="296"/>
                  </a:lnTo>
                  <a:lnTo>
                    <a:pt x="159" y="291"/>
                  </a:lnTo>
                  <a:lnTo>
                    <a:pt x="138" y="275"/>
                  </a:lnTo>
                  <a:lnTo>
                    <a:pt x="125" y="252"/>
                  </a:lnTo>
                  <a:lnTo>
                    <a:pt x="112" y="231"/>
                  </a:lnTo>
                  <a:lnTo>
                    <a:pt x="105" y="214"/>
                  </a:lnTo>
                  <a:lnTo>
                    <a:pt x="102" y="202"/>
                  </a:lnTo>
                  <a:lnTo>
                    <a:pt x="63" y="220"/>
                  </a:lnTo>
                  <a:lnTo>
                    <a:pt x="38" y="240"/>
                  </a:lnTo>
                  <a:lnTo>
                    <a:pt x="20" y="241"/>
                  </a:lnTo>
                  <a:lnTo>
                    <a:pt x="6" y="230"/>
                  </a:lnTo>
                  <a:lnTo>
                    <a:pt x="0" y="214"/>
                  </a:lnTo>
                  <a:lnTo>
                    <a:pt x="10" y="200"/>
                  </a:lnTo>
                  <a:lnTo>
                    <a:pt x="25" y="188"/>
                  </a:lnTo>
                  <a:lnTo>
                    <a:pt x="53" y="181"/>
                  </a:lnTo>
                  <a:lnTo>
                    <a:pt x="79" y="175"/>
                  </a:lnTo>
                  <a:lnTo>
                    <a:pt x="102"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1" name="Freeform 14"/>
            <p:cNvSpPr>
              <a:spLocks/>
            </p:cNvSpPr>
            <p:nvPr/>
          </p:nvSpPr>
          <p:spPr bwMode="auto">
            <a:xfrm>
              <a:off x="4872" y="2116"/>
              <a:ext cx="308" cy="554"/>
            </a:xfrm>
            <a:custGeom>
              <a:avLst/>
              <a:gdLst>
                <a:gd name="T0" fmla="*/ 97 w 308"/>
                <a:gd name="T1" fmla="*/ 47 h 554"/>
                <a:gd name="T2" fmla="*/ 129 w 308"/>
                <a:gd name="T3" fmla="*/ 17 h 554"/>
                <a:gd name="T4" fmla="*/ 161 w 308"/>
                <a:gd name="T5" fmla="*/ 5 h 554"/>
                <a:gd name="T6" fmla="*/ 187 w 308"/>
                <a:gd name="T7" fmla="*/ 0 h 554"/>
                <a:gd name="T8" fmla="*/ 222 w 308"/>
                <a:gd name="T9" fmla="*/ 0 h 554"/>
                <a:gd name="T10" fmla="*/ 247 w 308"/>
                <a:gd name="T11" fmla="*/ 3 h 554"/>
                <a:gd name="T12" fmla="*/ 269 w 308"/>
                <a:gd name="T13" fmla="*/ 18 h 554"/>
                <a:gd name="T14" fmla="*/ 286 w 308"/>
                <a:gd name="T15" fmla="*/ 33 h 554"/>
                <a:gd name="T16" fmla="*/ 299 w 308"/>
                <a:gd name="T17" fmla="*/ 58 h 554"/>
                <a:gd name="T18" fmla="*/ 303 w 308"/>
                <a:gd name="T19" fmla="*/ 82 h 554"/>
                <a:gd name="T20" fmla="*/ 302 w 308"/>
                <a:gd name="T21" fmla="*/ 112 h 554"/>
                <a:gd name="T22" fmla="*/ 294 w 308"/>
                <a:gd name="T23" fmla="*/ 138 h 554"/>
                <a:gd name="T24" fmla="*/ 277 w 308"/>
                <a:gd name="T25" fmla="*/ 163 h 554"/>
                <a:gd name="T26" fmla="*/ 257 w 308"/>
                <a:gd name="T27" fmla="*/ 196 h 554"/>
                <a:gd name="T28" fmla="*/ 248 w 308"/>
                <a:gd name="T29" fmla="*/ 220 h 554"/>
                <a:gd name="T30" fmla="*/ 243 w 308"/>
                <a:gd name="T31" fmla="*/ 243 h 554"/>
                <a:gd name="T32" fmla="*/ 243 w 308"/>
                <a:gd name="T33" fmla="*/ 269 h 554"/>
                <a:gd name="T34" fmla="*/ 252 w 308"/>
                <a:gd name="T35" fmla="*/ 292 h 554"/>
                <a:gd name="T36" fmla="*/ 264 w 308"/>
                <a:gd name="T37" fmla="*/ 306 h 554"/>
                <a:gd name="T38" fmla="*/ 286 w 308"/>
                <a:gd name="T39" fmla="*/ 336 h 554"/>
                <a:gd name="T40" fmla="*/ 297 w 308"/>
                <a:gd name="T41" fmla="*/ 362 h 554"/>
                <a:gd name="T42" fmla="*/ 305 w 308"/>
                <a:gd name="T43" fmla="*/ 393 h 554"/>
                <a:gd name="T44" fmla="*/ 308 w 308"/>
                <a:gd name="T45" fmla="*/ 423 h 554"/>
                <a:gd name="T46" fmla="*/ 300 w 308"/>
                <a:gd name="T47" fmla="*/ 459 h 554"/>
                <a:gd name="T48" fmla="*/ 290 w 308"/>
                <a:gd name="T49" fmla="*/ 482 h 554"/>
                <a:gd name="T50" fmla="*/ 275 w 308"/>
                <a:gd name="T51" fmla="*/ 503 h 554"/>
                <a:gd name="T52" fmla="*/ 258 w 308"/>
                <a:gd name="T53" fmla="*/ 520 h 554"/>
                <a:gd name="T54" fmla="*/ 235 w 308"/>
                <a:gd name="T55" fmla="*/ 537 h 554"/>
                <a:gd name="T56" fmla="*/ 209 w 308"/>
                <a:gd name="T57" fmla="*/ 546 h 554"/>
                <a:gd name="T58" fmla="*/ 177 w 308"/>
                <a:gd name="T59" fmla="*/ 552 h 554"/>
                <a:gd name="T60" fmla="*/ 138 w 308"/>
                <a:gd name="T61" fmla="*/ 554 h 554"/>
                <a:gd name="T62" fmla="*/ 109 w 308"/>
                <a:gd name="T63" fmla="*/ 551 h 554"/>
                <a:gd name="T64" fmla="*/ 75 w 308"/>
                <a:gd name="T65" fmla="*/ 543 h 554"/>
                <a:gd name="T66" fmla="*/ 46 w 308"/>
                <a:gd name="T67" fmla="*/ 529 h 554"/>
                <a:gd name="T68" fmla="*/ 30 w 308"/>
                <a:gd name="T69" fmla="*/ 517 h 554"/>
                <a:gd name="T70" fmla="*/ 21 w 308"/>
                <a:gd name="T71" fmla="*/ 500 h 554"/>
                <a:gd name="T72" fmla="*/ 12 w 308"/>
                <a:gd name="T73" fmla="*/ 482 h 554"/>
                <a:gd name="T74" fmla="*/ 7 w 308"/>
                <a:gd name="T75" fmla="*/ 457 h 554"/>
                <a:gd name="T76" fmla="*/ 1 w 308"/>
                <a:gd name="T77" fmla="*/ 423 h 554"/>
                <a:gd name="T78" fmla="*/ 0 w 308"/>
                <a:gd name="T79" fmla="*/ 367 h 554"/>
                <a:gd name="T80" fmla="*/ 2 w 308"/>
                <a:gd name="T81" fmla="*/ 327 h 554"/>
                <a:gd name="T82" fmla="*/ 8 w 308"/>
                <a:gd name="T83" fmla="*/ 285 h 554"/>
                <a:gd name="T84" fmla="*/ 16 w 308"/>
                <a:gd name="T85" fmla="*/ 247 h 554"/>
                <a:gd name="T86" fmla="*/ 27 w 308"/>
                <a:gd name="T87" fmla="*/ 204 h 554"/>
                <a:gd name="T88" fmla="*/ 39 w 308"/>
                <a:gd name="T89" fmla="*/ 161 h 554"/>
                <a:gd name="T90" fmla="*/ 57 w 308"/>
                <a:gd name="T91" fmla="*/ 119 h 554"/>
                <a:gd name="T92" fmla="*/ 73 w 308"/>
                <a:gd name="T93" fmla="*/ 82 h 554"/>
                <a:gd name="T94" fmla="*/ 97 w 308"/>
                <a:gd name="T95" fmla="*/ 47 h 5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8" h="554">
                  <a:moveTo>
                    <a:pt x="97" y="47"/>
                  </a:moveTo>
                  <a:lnTo>
                    <a:pt x="129" y="17"/>
                  </a:lnTo>
                  <a:lnTo>
                    <a:pt x="161" y="5"/>
                  </a:lnTo>
                  <a:lnTo>
                    <a:pt x="187" y="0"/>
                  </a:lnTo>
                  <a:lnTo>
                    <a:pt x="222" y="0"/>
                  </a:lnTo>
                  <a:lnTo>
                    <a:pt x="247" y="3"/>
                  </a:lnTo>
                  <a:lnTo>
                    <a:pt x="269" y="18"/>
                  </a:lnTo>
                  <a:lnTo>
                    <a:pt x="286" y="33"/>
                  </a:lnTo>
                  <a:lnTo>
                    <a:pt x="299" y="58"/>
                  </a:lnTo>
                  <a:lnTo>
                    <a:pt x="303" y="82"/>
                  </a:lnTo>
                  <a:lnTo>
                    <a:pt x="302" y="112"/>
                  </a:lnTo>
                  <a:lnTo>
                    <a:pt x="294" y="138"/>
                  </a:lnTo>
                  <a:lnTo>
                    <a:pt x="277" y="163"/>
                  </a:lnTo>
                  <a:lnTo>
                    <a:pt x="257" y="196"/>
                  </a:lnTo>
                  <a:lnTo>
                    <a:pt x="248" y="220"/>
                  </a:lnTo>
                  <a:lnTo>
                    <a:pt x="243" y="243"/>
                  </a:lnTo>
                  <a:lnTo>
                    <a:pt x="243" y="269"/>
                  </a:lnTo>
                  <a:lnTo>
                    <a:pt x="252" y="292"/>
                  </a:lnTo>
                  <a:lnTo>
                    <a:pt x="264" y="306"/>
                  </a:lnTo>
                  <a:lnTo>
                    <a:pt x="286" y="336"/>
                  </a:lnTo>
                  <a:lnTo>
                    <a:pt x="297" y="362"/>
                  </a:lnTo>
                  <a:lnTo>
                    <a:pt x="305" y="393"/>
                  </a:lnTo>
                  <a:lnTo>
                    <a:pt x="308" y="423"/>
                  </a:lnTo>
                  <a:lnTo>
                    <a:pt x="300" y="459"/>
                  </a:lnTo>
                  <a:lnTo>
                    <a:pt x="290" y="482"/>
                  </a:lnTo>
                  <a:lnTo>
                    <a:pt x="275" y="503"/>
                  </a:lnTo>
                  <a:lnTo>
                    <a:pt x="258" y="520"/>
                  </a:lnTo>
                  <a:lnTo>
                    <a:pt x="235" y="537"/>
                  </a:lnTo>
                  <a:lnTo>
                    <a:pt x="209" y="546"/>
                  </a:lnTo>
                  <a:lnTo>
                    <a:pt x="177" y="552"/>
                  </a:lnTo>
                  <a:lnTo>
                    <a:pt x="138" y="554"/>
                  </a:lnTo>
                  <a:lnTo>
                    <a:pt x="109" y="551"/>
                  </a:lnTo>
                  <a:lnTo>
                    <a:pt x="75" y="543"/>
                  </a:lnTo>
                  <a:lnTo>
                    <a:pt x="46" y="529"/>
                  </a:lnTo>
                  <a:lnTo>
                    <a:pt x="30" y="517"/>
                  </a:lnTo>
                  <a:lnTo>
                    <a:pt x="21" y="500"/>
                  </a:lnTo>
                  <a:lnTo>
                    <a:pt x="12" y="482"/>
                  </a:lnTo>
                  <a:lnTo>
                    <a:pt x="7" y="457"/>
                  </a:lnTo>
                  <a:lnTo>
                    <a:pt x="1" y="423"/>
                  </a:lnTo>
                  <a:lnTo>
                    <a:pt x="0" y="367"/>
                  </a:lnTo>
                  <a:lnTo>
                    <a:pt x="2" y="327"/>
                  </a:lnTo>
                  <a:lnTo>
                    <a:pt x="8" y="285"/>
                  </a:lnTo>
                  <a:lnTo>
                    <a:pt x="16" y="247"/>
                  </a:lnTo>
                  <a:lnTo>
                    <a:pt x="27" y="204"/>
                  </a:lnTo>
                  <a:lnTo>
                    <a:pt x="39" y="161"/>
                  </a:lnTo>
                  <a:lnTo>
                    <a:pt x="57" y="119"/>
                  </a:lnTo>
                  <a:lnTo>
                    <a:pt x="73" y="82"/>
                  </a:lnTo>
                  <a:lnTo>
                    <a:pt x="9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0183" name="AutoShape 15"/>
          <p:cNvSpPr>
            <a:spLocks noChangeArrowheads="1"/>
          </p:cNvSpPr>
          <p:nvPr/>
        </p:nvSpPr>
        <p:spPr bwMode="auto">
          <a:xfrm>
            <a:off x="5562600" y="2766154"/>
            <a:ext cx="3048000" cy="762000"/>
          </a:xfrm>
          <a:prstGeom prst="wedgeRoundRectCallout">
            <a:avLst>
              <a:gd name="adj1" fmla="val -29741"/>
              <a:gd name="adj2" fmla="val 8416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a:t>No worries, I have mastered</a:t>
            </a:r>
          </a:p>
          <a:p>
            <a:pPr algn="ctr">
              <a:spcBef>
                <a:spcPct val="0"/>
              </a:spcBef>
              <a:buFontTx/>
              <a:buNone/>
            </a:pPr>
            <a:r>
              <a:rPr lang="en-US" altLang="en-US" sz="1800" b="1"/>
              <a:t>life-long learning!</a:t>
            </a:r>
          </a:p>
        </p:txBody>
      </p:sp>
      <p:sp>
        <p:nvSpPr>
          <p:cNvPr id="50184" name="Text Box 18"/>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50185" name="Rectangle 19"/>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6" name="TextBox 15"/>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13544" y="1066800"/>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4000" b="1" dirty="0">
                <a:latin typeface="Calibri" pitchFamily="34" charset="0"/>
              </a:rPr>
              <a:t>Lesson Outline</a:t>
            </a:r>
          </a:p>
        </p:txBody>
      </p:sp>
      <p:sp>
        <p:nvSpPr>
          <p:cNvPr id="10" name="TextBox 9"/>
          <p:cNvSpPr txBox="1"/>
          <p:nvPr/>
        </p:nvSpPr>
        <p:spPr>
          <a:xfrm>
            <a:off x="674688" y="381000"/>
            <a:ext cx="7707312"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2" name="TextBox 1"/>
          <p:cNvSpPr txBox="1"/>
          <p:nvPr/>
        </p:nvSpPr>
        <p:spPr>
          <a:xfrm>
            <a:off x="1117373" y="2786753"/>
            <a:ext cx="6107113" cy="3108543"/>
          </a:xfrm>
          <a:prstGeom prst="rect">
            <a:avLst/>
          </a:prstGeom>
          <a:noFill/>
        </p:spPr>
        <p:txBody>
          <a:bodyPr>
            <a:spAutoFit/>
          </a:bodyPr>
          <a:lstStyle/>
          <a:p>
            <a:pPr marL="342900" indent="-342900">
              <a:buFont typeface="Arial" panose="020B0604020202020204" pitchFamily="34" charset="0"/>
              <a:buChar char="•"/>
              <a:defRPr/>
            </a:pPr>
            <a:r>
              <a:rPr lang="en-US" sz="2800" b="1" dirty="0">
                <a:solidFill>
                  <a:srgbClr val="FF0000"/>
                </a:solidFill>
                <a:latin typeface="Calibri" panose="020F0502020204030204" pitchFamily="34" charset="0"/>
              </a:rPr>
              <a:t>Reliability: Qualitative Overview</a:t>
            </a:r>
          </a:p>
          <a:p>
            <a:pPr marL="342900" indent="-342900">
              <a:buFont typeface="Arial" panose="020B0604020202020204" pitchFamily="34" charset="0"/>
              <a:buChar char="•"/>
              <a:defRPr/>
            </a:pPr>
            <a:r>
              <a:rPr lang="en-US" sz="2800" b="1" dirty="0">
                <a:solidFill>
                  <a:srgbClr val="FF0000"/>
                </a:solidFill>
                <a:latin typeface="Calibri" panose="020F0502020204030204" pitchFamily="34" charset="0"/>
              </a:rPr>
              <a:t>Reliability: Data and Models</a:t>
            </a:r>
          </a:p>
          <a:p>
            <a:pPr marL="342900" indent="-342900">
              <a:buFont typeface="Arial" panose="020B0604020202020204" pitchFamily="34" charset="0"/>
              <a:buChar char="•"/>
              <a:defRPr/>
            </a:pPr>
            <a:r>
              <a:rPr lang="en-US" sz="2800" b="1" dirty="0">
                <a:solidFill>
                  <a:srgbClr val="FF0000"/>
                </a:solidFill>
                <a:latin typeface="Calibri" panose="020F0502020204030204" pitchFamily="34" charset="0"/>
              </a:rPr>
              <a:t>Design and Operations for Reliability</a:t>
            </a:r>
          </a:p>
          <a:p>
            <a:pPr marL="342900" indent="-342900">
              <a:buFont typeface="Arial" panose="020B0604020202020204" pitchFamily="34" charset="0"/>
              <a:buChar char="•"/>
              <a:defRPr/>
            </a:pPr>
            <a:r>
              <a:rPr lang="en-US" sz="2800" b="1" dirty="0" smtClean="0">
                <a:solidFill>
                  <a:srgbClr val="FF0000"/>
                </a:solidFill>
                <a:latin typeface="Calibri" panose="020F0502020204030204" pitchFamily="34" charset="0"/>
              </a:rPr>
              <a:t>Maintenance </a:t>
            </a:r>
            <a:r>
              <a:rPr lang="en-US" sz="2800" b="1" dirty="0">
                <a:solidFill>
                  <a:srgbClr val="FF0000"/>
                </a:solidFill>
                <a:latin typeface="Calibri" panose="020F0502020204030204" pitchFamily="34" charset="0"/>
              </a:rPr>
              <a:t>for </a:t>
            </a:r>
            <a:r>
              <a:rPr lang="en-US" sz="2800" b="1" dirty="0" smtClean="0">
                <a:solidFill>
                  <a:srgbClr val="FF0000"/>
                </a:solidFill>
                <a:latin typeface="Calibri" panose="020F0502020204030204" pitchFamily="34" charset="0"/>
              </a:rPr>
              <a:t>Reliability</a:t>
            </a:r>
          </a:p>
          <a:p>
            <a:pPr marL="342900" indent="-342900">
              <a:buFont typeface="Arial" panose="020B0604020202020204" pitchFamily="34" charset="0"/>
              <a:buChar char="•"/>
              <a:defRPr/>
            </a:pPr>
            <a:r>
              <a:rPr lang="en-US" sz="2800" b="1" dirty="0" smtClean="0">
                <a:solidFill>
                  <a:srgbClr val="FF0000"/>
                </a:solidFill>
                <a:latin typeface="Calibri" panose="020F0502020204030204" pitchFamily="34" charset="0"/>
              </a:rPr>
              <a:t>Economic </a:t>
            </a:r>
            <a:r>
              <a:rPr lang="en-US" sz="2800" b="1" dirty="0">
                <a:solidFill>
                  <a:srgbClr val="FF0000"/>
                </a:solidFill>
                <a:latin typeface="Calibri" panose="020F0502020204030204" pitchFamily="34" charset="0"/>
              </a:rPr>
              <a:t>Analysis: Life Cycle Costing</a:t>
            </a:r>
          </a:p>
          <a:p>
            <a:pPr marL="342900" indent="-342900">
              <a:buFont typeface="Arial" panose="020B0604020202020204" pitchFamily="34" charset="0"/>
              <a:buChar char="•"/>
              <a:defRPr/>
            </a:pPr>
            <a:r>
              <a:rPr lang="en-US" sz="2800" b="1" strike="sngStrike" dirty="0">
                <a:latin typeface="Calibri" panose="020F0502020204030204" pitchFamily="34" charset="0"/>
              </a:rPr>
              <a:t>Quiz</a:t>
            </a:r>
          </a:p>
          <a:p>
            <a:pPr marL="342900" indent="-342900">
              <a:buFont typeface="Arial" panose="020B0604020202020204" pitchFamily="34" charset="0"/>
              <a:buChar char="•"/>
              <a:defRPr/>
            </a:pPr>
            <a:r>
              <a:rPr lang="en-US" sz="2800" b="1" dirty="0">
                <a:latin typeface="Calibri" panose="020F0502020204030204" pitchFamily="34" charset="0"/>
              </a:rPr>
              <a:t>Workshops</a:t>
            </a:r>
          </a:p>
        </p:txBody>
      </p:sp>
      <p:pic>
        <p:nvPicPr>
          <p:cNvPr id="7" name="Picture 2" descr="C:\Users\marlint\AppData\Local\Microsoft\Windows\Temporary Internet Files\Content.IE5\WU2RZBFW\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17372" y="2843450"/>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8058722" y="2813287"/>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pic>
        <p:nvPicPr>
          <p:cNvPr id="9" name="Picture 2" descr="C:\Users\marlint\AppData\Local\Microsoft\Windows\Temporary Internet Files\Content.IE5\WU2RZBFW\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01496" y="3252571"/>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8042846" y="3222408"/>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pic>
        <p:nvPicPr>
          <p:cNvPr id="12" name="Picture 2" descr="C:\Users\marlint\AppData\Local\Microsoft\Windows\Temporary Internet Files\Content.IE5\WU2RZBFW\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01496" y="3731316"/>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8042846" y="3701153"/>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pic>
        <p:nvPicPr>
          <p:cNvPr id="14" name="Picture 2" descr="C:\Users\marlint\AppData\Local\Microsoft\Windows\Temporary Internet Files\Content.IE5\WU2RZBFW\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17372" y="4095308"/>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8058722" y="4065145"/>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pic>
        <p:nvPicPr>
          <p:cNvPr id="16" name="Picture 2" descr="C:\Users\marlint\AppData\Local\Microsoft\Windows\Temporary Internet Files\Content.IE5\WU2RZBFW\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17372" y="4574053"/>
            <a:ext cx="58102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8058722" y="4543890"/>
            <a:ext cx="1447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a:solidFill>
                  <a:srgbClr val="FF0000"/>
                </a:solidFill>
                <a:latin typeface="Tahoma" pitchFamily="34" charset="0"/>
                <a:cs typeface="Tahoma" pitchFamily="34" charset="0"/>
              </a:rPr>
              <a:t>Done</a:t>
            </a:r>
          </a:p>
        </p:txBody>
      </p:sp>
      <p:graphicFrame>
        <p:nvGraphicFramePr>
          <p:cNvPr id="18" name="Object 9"/>
          <p:cNvGraphicFramePr>
            <a:graphicFrameLocks noChangeAspect="1"/>
          </p:cNvGraphicFramePr>
          <p:nvPr>
            <p:extLst>
              <p:ext uri="{D42A27DB-BD31-4B8C-83A1-F6EECF244321}">
                <p14:modId xmlns:p14="http://schemas.microsoft.com/office/powerpoint/2010/main" val="2266207234"/>
              </p:ext>
            </p:extLst>
          </p:nvPr>
        </p:nvGraphicFramePr>
        <p:xfrm>
          <a:off x="156594" y="1736787"/>
          <a:ext cx="958850" cy="1295400"/>
        </p:xfrm>
        <a:graphic>
          <a:graphicData uri="http://schemas.openxmlformats.org/presentationml/2006/ole">
            <mc:AlternateContent xmlns:mc="http://schemas.openxmlformats.org/markup-compatibility/2006">
              <mc:Choice xmlns:v="urn:schemas-microsoft-com:vml" Requires="v">
                <p:oleObj spid="_x0000_s123978" name="Clip" r:id="rId5" imgW="2701925" imgH="4019550" progId="MS_ClipArt_Gallery.5">
                  <p:embed/>
                </p:oleObj>
              </mc:Choice>
              <mc:Fallback>
                <p:oleObj name="Clip" r:id="rId5" imgW="2701925" imgH="4019550"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594" y="1736787"/>
                        <a:ext cx="95885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AutoShape 10"/>
          <p:cNvSpPr>
            <a:spLocks noChangeArrowheads="1"/>
          </p:cNvSpPr>
          <p:nvPr/>
        </p:nvSpPr>
        <p:spPr bwMode="auto">
          <a:xfrm>
            <a:off x="1756794" y="1941739"/>
            <a:ext cx="5867400" cy="737956"/>
          </a:xfrm>
          <a:prstGeom prst="wedgeRoundRectCallout">
            <a:avLst>
              <a:gd name="adj1" fmla="val -67289"/>
              <a:gd name="adj2" fmla="val -5608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20" name="Title 1"/>
          <p:cNvSpPr txBox="1">
            <a:spLocks/>
          </p:cNvSpPr>
          <p:nvPr/>
        </p:nvSpPr>
        <p:spPr bwMode="auto">
          <a:xfrm>
            <a:off x="2508474" y="2029960"/>
            <a:ext cx="4495800" cy="56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b="1" kern="1200" dirty="0" smtClean="0">
                <a:solidFill>
                  <a:srgbClr val="0000CC"/>
                </a:solidFill>
                <a:latin typeface="Tahoma"/>
                <a:ea typeface="Tahoma"/>
                <a:cs typeface="Tahoma"/>
              </a:rPr>
              <a:t>How did we do?</a:t>
            </a:r>
            <a:endParaRPr lang="en-US" kern="0" dirty="0" smtClean="0"/>
          </a:p>
        </p:txBody>
      </p:sp>
      <p:graphicFrame>
        <p:nvGraphicFramePr>
          <p:cNvPr id="21" name="Object 6"/>
          <p:cNvGraphicFramePr>
            <a:graphicFrameLocks noChangeAspect="1"/>
          </p:cNvGraphicFramePr>
          <p:nvPr>
            <p:extLst>
              <p:ext uri="{D42A27DB-BD31-4B8C-83A1-F6EECF244321}">
                <p14:modId xmlns:p14="http://schemas.microsoft.com/office/powerpoint/2010/main" val="1384007473"/>
              </p:ext>
            </p:extLst>
          </p:nvPr>
        </p:nvGraphicFramePr>
        <p:xfrm>
          <a:off x="356394" y="5189659"/>
          <a:ext cx="636588" cy="1404817"/>
        </p:xfrm>
        <a:graphic>
          <a:graphicData uri="http://schemas.openxmlformats.org/presentationml/2006/ole">
            <mc:AlternateContent xmlns:mc="http://schemas.openxmlformats.org/markup-compatibility/2006">
              <mc:Choice xmlns:v="urn:schemas-microsoft-com:vml" Requires="v">
                <p:oleObj spid="_x0000_s123979" name="Clip" r:id="rId7" imgW="1857375" imgH="3995738" progId="MS_ClipArt_Gallery.5">
                  <p:embed/>
                </p:oleObj>
              </mc:Choice>
              <mc:Fallback>
                <p:oleObj name="Clip" r:id="rId7" imgW="1857375" imgH="3995738" progId="MS_ClipArt_Gallery.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4" y="5189659"/>
                        <a:ext cx="636588" cy="1404817"/>
                      </a:xfrm>
                      <a:prstGeom prst="rect">
                        <a:avLst/>
                      </a:prstGeom>
                      <a:noFill/>
                      <a:ln>
                        <a:noFill/>
                      </a:ln>
                      <a:effectLst/>
                      <a:extLst/>
                    </p:spPr>
                  </p:pic>
                </p:oleObj>
              </mc:Fallback>
            </mc:AlternateContent>
          </a:graphicData>
        </a:graphic>
      </p:graphicFrame>
      <p:sp>
        <p:nvSpPr>
          <p:cNvPr id="22" name="AutoShape 7"/>
          <p:cNvSpPr>
            <a:spLocks noChangeArrowheads="1"/>
          </p:cNvSpPr>
          <p:nvPr/>
        </p:nvSpPr>
        <p:spPr bwMode="auto">
          <a:xfrm>
            <a:off x="1631156" y="5885685"/>
            <a:ext cx="6802437" cy="972315"/>
          </a:xfrm>
          <a:prstGeom prst="wedgeRoundRectCallout">
            <a:avLst>
              <a:gd name="adj1" fmla="val -59880"/>
              <a:gd name="adj2" fmla="val -4909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FF0000"/>
                </a:solidFill>
                <a:latin typeface="Tahoma" panose="020B0604030504040204" pitchFamily="34" charset="0"/>
                <a:ea typeface="Tahoma" panose="020B0604030504040204" pitchFamily="34" charset="0"/>
                <a:cs typeface="Tahoma" panose="020B0604030504040204" pitchFamily="34" charset="0"/>
              </a:rPr>
              <a:t>Lot’s of </a:t>
            </a:r>
            <a:r>
              <a:rPr lang="en-US" alt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improvement!  </a:t>
            </a:r>
            <a:r>
              <a:rPr lang="en-US" altLang="en-US" b="1" dirty="0" smtClean="0"/>
              <a:t>Refer to the next slides </a:t>
            </a:r>
          </a:p>
          <a:p>
            <a:r>
              <a:rPr lang="en-US" altLang="en-US" b="1" dirty="0"/>
              <a:t>f</a:t>
            </a:r>
            <a:r>
              <a:rPr lang="en-US" altLang="en-US" b="1" dirty="0" smtClean="0"/>
              <a:t>or activities to build on your learning progress.</a:t>
            </a:r>
            <a:endParaRPr lang="en-US" altLang="en-US" b="1" dirty="0"/>
          </a:p>
        </p:txBody>
      </p:sp>
    </p:spTree>
    <p:extLst>
      <p:ext uri="{BB962C8B-B14F-4D97-AF65-F5344CB8AC3E}">
        <p14:creationId xmlns:p14="http://schemas.microsoft.com/office/powerpoint/2010/main" val="9613148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Text Box 1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53258" name="Rectangle 12"/>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1" name="TextBox 10"/>
          <p:cNvSpPr txBox="1"/>
          <p:nvPr/>
        </p:nvSpPr>
        <p:spPr>
          <a:xfrm>
            <a:off x="1339850" y="381000"/>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13" name="TextBox 12"/>
          <p:cNvSpPr txBox="1"/>
          <p:nvPr/>
        </p:nvSpPr>
        <p:spPr>
          <a:xfrm>
            <a:off x="1541338" y="3886200"/>
            <a:ext cx="6778446" cy="1107996"/>
          </a:xfrm>
          <a:prstGeom prst="rect">
            <a:avLst/>
          </a:prstGeom>
          <a:noFill/>
        </p:spPr>
        <p:txBody>
          <a:bodyPr wrap="square" rtlCol="0">
            <a:spAutoFit/>
          </a:bodyPr>
          <a:lstStyle/>
          <a:p>
            <a:r>
              <a:rPr lang="en-US" sz="1400" dirty="0" smtClean="0"/>
              <a:t>5.  </a:t>
            </a:r>
            <a:r>
              <a:rPr lang="en-US" sz="1400" dirty="0" err="1" smtClean="0"/>
              <a:t>Barringer</a:t>
            </a:r>
            <a:r>
              <a:rPr lang="en-US" sz="1400" dirty="0"/>
              <a:t>, H.P. and D. Weber, Life Cycle Cost Tutorial, Fifth International Conference </a:t>
            </a:r>
            <a:r>
              <a:rPr lang="en-US" sz="1400" dirty="0" smtClean="0"/>
              <a:t>on Process </a:t>
            </a:r>
            <a:r>
              <a:rPr lang="en-US" sz="1400" dirty="0"/>
              <a:t>Plant Reliability, Houston, Texas, October 2-4, 1996</a:t>
            </a:r>
          </a:p>
          <a:p>
            <a:r>
              <a:rPr lang="en-US" sz="1400" dirty="0"/>
              <a:t> </a:t>
            </a:r>
            <a:r>
              <a:rPr lang="en-US" sz="1400" dirty="0" smtClean="0"/>
              <a:t>      (</a:t>
            </a:r>
            <a:r>
              <a:rPr lang="en-US" sz="1400" dirty="0">
                <a:hlinkClick r:id="rId3"/>
              </a:rPr>
              <a:t>http://www.barringer1.com/pdf/lcctutorial.pdf</a:t>
            </a:r>
            <a:r>
              <a:rPr lang="en-US" sz="1400" dirty="0" smtClean="0"/>
              <a:t>)</a:t>
            </a:r>
          </a:p>
          <a:p>
            <a:endParaRPr lang="en-US" dirty="0"/>
          </a:p>
        </p:txBody>
      </p:sp>
      <p:sp>
        <p:nvSpPr>
          <p:cNvPr id="15" name="Title 4"/>
          <p:cNvSpPr txBox="1">
            <a:spLocks/>
          </p:cNvSpPr>
          <p:nvPr/>
        </p:nvSpPr>
        <p:spPr bwMode="auto">
          <a:xfrm>
            <a:off x="2743200" y="1023255"/>
            <a:ext cx="43195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1200" dirty="0" smtClean="0">
                <a:solidFill>
                  <a:schemeClr val="tx1"/>
                </a:solidFill>
                <a:latin typeface="Times New Roman"/>
                <a:ea typeface="+mn-ea"/>
                <a:cs typeface="+mn-cs"/>
              </a:rPr>
              <a:t>CITATIONS</a:t>
            </a:r>
            <a:endParaRPr lang="en-US" kern="0" dirty="0" smtClean="0">
              <a:solidFill>
                <a:schemeClr val="tx1"/>
              </a:solidFill>
            </a:endParaRPr>
          </a:p>
        </p:txBody>
      </p:sp>
      <p:sp>
        <p:nvSpPr>
          <p:cNvPr id="2" name="Rectangle 1"/>
          <p:cNvSpPr/>
          <p:nvPr/>
        </p:nvSpPr>
        <p:spPr>
          <a:xfrm>
            <a:off x="1541338" y="6172200"/>
            <a:ext cx="6756674" cy="523220"/>
          </a:xfrm>
          <a:prstGeom prst="rect">
            <a:avLst/>
          </a:prstGeom>
        </p:spPr>
        <p:txBody>
          <a:bodyPr wrap="square">
            <a:spAutoFit/>
          </a:bodyPr>
          <a:lstStyle/>
          <a:p>
            <a:r>
              <a:rPr lang="en-US" sz="1400" dirty="0" smtClean="0"/>
              <a:t>7.  Picture </a:t>
            </a:r>
            <a:r>
              <a:rPr lang="en-US" sz="1400" dirty="0"/>
              <a:t>of Houston Ship Channel oil </a:t>
            </a:r>
            <a:r>
              <a:rPr lang="en-US" sz="1400" dirty="0" smtClean="0"/>
              <a:t>terminal: LUDB</a:t>
            </a:r>
            <a:r>
              <a:rPr lang="en-US" sz="1400" dirty="0"/>
              <a:t>, 2014; Creative Commons share alike </a:t>
            </a:r>
            <a:r>
              <a:rPr lang="en-US" sz="1400" dirty="0" smtClean="0"/>
              <a:t>3.0, </a:t>
            </a:r>
            <a:r>
              <a:rPr lang="en-US" sz="1400" dirty="0">
                <a:hlinkClick r:id="rId4"/>
              </a:rPr>
              <a:t>http://</a:t>
            </a:r>
            <a:r>
              <a:rPr lang="en-US" sz="1400" dirty="0" smtClean="0">
                <a:hlinkClick r:id="rId4"/>
              </a:rPr>
              <a:t>clui.org/ludb/site/houston-fuel-oil-terminal</a:t>
            </a:r>
            <a:endParaRPr lang="en-US" sz="1400" dirty="0"/>
          </a:p>
        </p:txBody>
      </p:sp>
      <p:sp>
        <p:nvSpPr>
          <p:cNvPr id="3" name="TextBox 2"/>
          <p:cNvSpPr txBox="1"/>
          <p:nvPr/>
        </p:nvSpPr>
        <p:spPr>
          <a:xfrm>
            <a:off x="1541338" y="1681176"/>
            <a:ext cx="7064828" cy="307777"/>
          </a:xfrm>
          <a:prstGeom prst="rect">
            <a:avLst/>
          </a:prstGeom>
          <a:noFill/>
        </p:spPr>
        <p:txBody>
          <a:bodyPr wrap="square" rtlCol="0">
            <a:spAutoFit/>
          </a:bodyPr>
          <a:lstStyle/>
          <a:p>
            <a:r>
              <a:rPr lang="en-US" sz="1400" dirty="0" smtClean="0"/>
              <a:t>1.  </a:t>
            </a:r>
            <a:r>
              <a:rPr lang="en-US" sz="1400" dirty="0" err="1" smtClean="0"/>
              <a:t>Beauhaus</a:t>
            </a:r>
            <a:r>
              <a:rPr lang="en-US" sz="1400" dirty="0" smtClean="0"/>
              <a:t>, 9/11/2012, CC 3.0,</a:t>
            </a:r>
            <a:r>
              <a:rPr lang="en-US" sz="1400" dirty="0">
                <a:hlinkClick r:id="rId5"/>
              </a:rPr>
              <a:t> http://</a:t>
            </a:r>
            <a:r>
              <a:rPr lang="en-US" sz="1400" dirty="0" smtClean="0">
                <a:hlinkClick r:id="rId5"/>
              </a:rPr>
              <a:t>www.vectorfree.com/american-muscle-cars</a:t>
            </a:r>
            <a:endParaRPr lang="en-US" sz="1400" dirty="0" smtClean="0"/>
          </a:p>
        </p:txBody>
      </p:sp>
      <p:sp>
        <p:nvSpPr>
          <p:cNvPr id="5" name="TextBox 4"/>
          <p:cNvSpPr txBox="1"/>
          <p:nvPr/>
        </p:nvSpPr>
        <p:spPr>
          <a:xfrm>
            <a:off x="1541338" y="2168242"/>
            <a:ext cx="7478485" cy="738664"/>
          </a:xfrm>
          <a:prstGeom prst="rect">
            <a:avLst/>
          </a:prstGeom>
          <a:noFill/>
        </p:spPr>
        <p:txBody>
          <a:bodyPr wrap="square" rtlCol="0">
            <a:spAutoFit/>
          </a:bodyPr>
          <a:lstStyle/>
          <a:p>
            <a:r>
              <a:rPr lang="en-US" sz="1400" dirty="0" smtClean="0"/>
              <a:t>2. National </a:t>
            </a:r>
            <a:r>
              <a:rPr lang="en-US" sz="1400" dirty="0"/>
              <a:t>Aeronautics and Space Administration (NASA) (2000) Reliability Centered</a:t>
            </a:r>
          </a:p>
          <a:p>
            <a:r>
              <a:rPr lang="en-US" sz="1400" dirty="0"/>
              <a:t>Maintenance Guide For Facilities And Collateral Equipment, February, 2000.</a:t>
            </a:r>
          </a:p>
          <a:p>
            <a:r>
              <a:rPr lang="en-US" sz="1400" dirty="0"/>
              <a:t>(</a:t>
            </a:r>
            <a:r>
              <a:rPr lang="en-US" sz="1400" dirty="0">
                <a:hlinkClick r:id="rId6"/>
              </a:rPr>
              <a:t>http://</a:t>
            </a:r>
            <a:r>
              <a:rPr lang="en-US" sz="1400" dirty="0" smtClean="0">
                <a:hlinkClick r:id="rId6"/>
              </a:rPr>
              <a:t>www.hq.nasa.gov/office/codej/codejx/Assets/Docs/RCMGuideMar2000.pdf</a:t>
            </a:r>
            <a:r>
              <a:rPr lang="en-US" sz="1400" dirty="0" smtClean="0"/>
              <a:t>)</a:t>
            </a:r>
            <a:endParaRPr lang="en-US" sz="1400" dirty="0"/>
          </a:p>
        </p:txBody>
      </p:sp>
      <p:sp>
        <p:nvSpPr>
          <p:cNvPr id="12" name="Text Box 6"/>
          <p:cNvSpPr txBox="1">
            <a:spLocks noChangeArrowheads="1"/>
          </p:cNvSpPr>
          <p:nvPr/>
        </p:nvSpPr>
        <p:spPr bwMode="auto">
          <a:xfrm>
            <a:off x="1541338" y="3059416"/>
            <a:ext cx="66367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dirty="0" smtClean="0"/>
              <a:t>3. Wells</a:t>
            </a:r>
            <a:r>
              <a:rPr lang="en-US" altLang="en-US" sz="1200" dirty="0"/>
              <a:t>, G., </a:t>
            </a:r>
            <a:r>
              <a:rPr lang="en-US" altLang="en-US" sz="1200" i="1" dirty="0"/>
              <a:t>Safety in Process Plant Design</a:t>
            </a:r>
            <a:r>
              <a:rPr lang="en-US" altLang="en-US" sz="1200" dirty="0"/>
              <a:t>, John Wiley &amp; Sons, New York, 1980.</a:t>
            </a:r>
          </a:p>
        </p:txBody>
      </p:sp>
      <p:sp>
        <p:nvSpPr>
          <p:cNvPr id="6" name="TextBox 5"/>
          <p:cNvSpPr txBox="1"/>
          <p:nvPr/>
        </p:nvSpPr>
        <p:spPr>
          <a:xfrm>
            <a:off x="1541338" y="3523876"/>
            <a:ext cx="6406174" cy="276999"/>
          </a:xfrm>
          <a:prstGeom prst="rect">
            <a:avLst/>
          </a:prstGeom>
          <a:noFill/>
        </p:spPr>
        <p:txBody>
          <a:bodyPr wrap="square" rtlCol="0">
            <a:spAutoFit/>
          </a:bodyPr>
          <a:lstStyle/>
          <a:p>
            <a:r>
              <a:rPr lang="en-US" sz="1200" dirty="0" smtClean="0"/>
              <a:t>4.  CCPS, Guidelines for Process Equipment Reliability Data, </a:t>
            </a:r>
            <a:r>
              <a:rPr lang="en-US" sz="1200" dirty="0" err="1" smtClean="0"/>
              <a:t>AIChE</a:t>
            </a:r>
            <a:r>
              <a:rPr lang="en-US" sz="1200" dirty="0" smtClean="0"/>
              <a:t>, 1989</a:t>
            </a:r>
            <a:endParaRPr lang="en-US" sz="1200" dirty="0"/>
          </a:p>
        </p:txBody>
      </p:sp>
      <p:sp>
        <p:nvSpPr>
          <p:cNvPr id="7" name="TextBox 6"/>
          <p:cNvSpPr txBox="1"/>
          <p:nvPr/>
        </p:nvSpPr>
        <p:spPr>
          <a:xfrm>
            <a:off x="1541338" y="4825422"/>
            <a:ext cx="6555220" cy="1169551"/>
          </a:xfrm>
          <a:prstGeom prst="rect">
            <a:avLst/>
          </a:prstGeom>
          <a:noFill/>
        </p:spPr>
        <p:txBody>
          <a:bodyPr wrap="square" rtlCol="0">
            <a:spAutoFit/>
          </a:bodyPr>
          <a:lstStyle/>
          <a:p>
            <a:r>
              <a:rPr lang="en-US" sz="1400" dirty="0" smtClean="0"/>
              <a:t>6.</a:t>
            </a:r>
            <a:r>
              <a:rPr lang="en-US" sz="1400" dirty="0"/>
              <a:t> </a:t>
            </a:r>
            <a:r>
              <a:rPr lang="en-US" sz="1400" dirty="0" err="1"/>
              <a:t>Johnman</a:t>
            </a:r>
            <a:r>
              <a:rPr lang="en-US" sz="1400" dirty="0"/>
              <a:t>, P., </a:t>
            </a:r>
            <a:r>
              <a:rPr lang="en-US" sz="1400" dirty="0" err="1"/>
              <a:t>K.Hitz</a:t>
            </a:r>
            <a:r>
              <a:rPr lang="en-US" sz="1400" dirty="0"/>
              <a:t>, E. </a:t>
            </a:r>
            <a:r>
              <a:rPr lang="en-US" sz="1400" dirty="0" err="1"/>
              <a:t>Fyvie</a:t>
            </a:r>
            <a:r>
              <a:rPr lang="en-US" sz="1400" dirty="0"/>
              <a:t>, H. Morris, D. </a:t>
            </a:r>
            <a:r>
              <a:rPr lang="en-US" sz="1400" dirty="0" err="1"/>
              <a:t>Gosden</a:t>
            </a:r>
            <a:r>
              <a:rPr lang="en-US" sz="1400" dirty="0"/>
              <a:t>, and B. Taber, </a:t>
            </a:r>
            <a:r>
              <a:rPr lang="en-US" sz="1400" dirty="0" err="1"/>
              <a:t>Eraring</a:t>
            </a:r>
            <a:r>
              <a:rPr lang="en-US" sz="1400" dirty="0"/>
              <a:t> Power </a:t>
            </a:r>
            <a:r>
              <a:rPr lang="en-US" sz="1400" dirty="0" smtClean="0"/>
              <a:t>Station Control </a:t>
            </a:r>
            <a:r>
              <a:rPr lang="en-US" sz="1400" dirty="0"/>
              <a:t>Study, in Marlin, Thomas, John Perkins, Geoff Barton, and Mike Brisk (1988</a:t>
            </a:r>
            <a:r>
              <a:rPr lang="en-US" sz="1400" dirty="0" smtClean="0"/>
              <a:t>) </a:t>
            </a:r>
            <a:r>
              <a:rPr lang="en-US" sz="1400" i="1" dirty="0" smtClean="0"/>
              <a:t>Advanced </a:t>
            </a:r>
            <a:r>
              <a:rPr lang="en-US" sz="1400" i="1" dirty="0"/>
              <a:t>Process Control Applications, Warren Centre Industrial Case Studies </a:t>
            </a:r>
            <a:r>
              <a:rPr lang="en-US" sz="1400" i="1" dirty="0" smtClean="0"/>
              <a:t>of Opportunities </a:t>
            </a:r>
            <a:r>
              <a:rPr lang="en-US" sz="1400" i="1" dirty="0"/>
              <a:t>and Benefits</a:t>
            </a:r>
            <a:r>
              <a:rPr lang="en-US" sz="1400" dirty="0"/>
              <a:t>, ISA, Research Triangle Park. (Copyright transferred to</a:t>
            </a:r>
          </a:p>
          <a:p>
            <a:r>
              <a:rPr lang="en-US" sz="1400" dirty="0"/>
              <a:t>editors in 1995).</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47800" y="527050"/>
            <a:ext cx="7086600" cy="461665"/>
          </a:xfrm>
          <a:prstGeom prst="rect">
            <a:avLst/>
          </a:prstGeom>
          <a:solidFill>
            <a:schemeClr val="bg1">
              <a:lumMod val="95000"/>
            </a:schemeClr>
          </a:solidFill>
          <a:ln w="9525">
            <a:solidFill>
              <a:srgbClr val="FF0000"/>
            </a:solidFill>
            <a:miter lim="800000"/>
            <a:headEnd/>
            <a:tailEnd/>
          </a:ln>
          <a:effectLs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dirty="0" smtClean="0"/>
              <a:t>                  CHAPTER </a:t>
            </a:r>
            <a:r>
              <a:rPr lang="en-US" b="1" dirty="0"/>
              <a:t>4</a:t>
            </a:r>
            <a:r>
              <a:rPr lang="en-US" b="1" dirty="0" smtClean="0"/>
              <a:t>:</a:t>
            </a:r>
            <a:endParaRPr lang="en-US" dirty="0"/>
          </a:p>
        </p:txBody>
      </p:sp>
      <p:sp>
        <p:nvSpPr>
          <p:cNvPr id="4" name="Rectangle 3"/>
          <p:cNvSpPr/>
          <p:nvPr/>
        </p:nvSpPr>
        <p:spPr>
          <a:xfrm>
            <a:off x="1714501" y="1371600"/>
            <a:ext cx="7005144" cy="4524315"/>
          </a:xfrm>
          <a:prstGeom prst="rect">
            <a:avLst/>
          </a:prstGeom>
        </p:spPr>
        <p:txBody>
          <a:bodyPr wrap="square">
            <a:spAutoFit/>
          </a:bodyPr>
          <a:lstStyle/>
          <a:p>
            <a:pPr>
              <a:spcBef>
                <a:spcPct val="50000"/>
              </a:spcBef>
              <a:buFontTx/>
              <a:buChar char="•"/>
            </a:pPr>
            <a:r>
              <a:rPr lang="en-US" altLang="en-US" b="1" dirty="0" smtClean="0"/>
              <a:t>    </a:t>
            </a:r>
            <a:r>
              <a:rPr lang="en-US" altLang="en-US" b="1" u="sng" dirty="0" smtClean="0"/>
              <a:t>SITE </a:t>
            </a:r>
            <a:r>
              <a:rPr lang="en-US" altLang="en-US" b="1" u="sng" dirty="0"/>
              <a:t>PC-EDUCATION WEB </a:t>
            </a:r>
          </a:p>
          <a:p>
            <a:r>
              <a:rPr lang="en-US" altLang="en-US" b="1" dirty="0"/>
              <a:t>	</a:t>
            </a:r>
          </a:p>
          <a:p>
            <a:pPr indent="465138"/>
            <a:r>
              <a:rPr lang="en-US" altLang="en-US" b="1" dirty="0" smtClean="0"/>
              <a:t>Operability Section Chapter 4 on Reliability</a:t>
            </a:r>
          </a:p>
          <a:p>
            <a:pPr indent="465138"/>
            <a:r>
              <a:rPr lang="en-US" altLang="en-US" b="1" dirty="0"/>
              <a:t>	</a:t>
            </a:r>
            <a:endParaRPr lang="en-US" altLang="en-US" b="1" dirty="0" smtClean="0"/>
          </a:p>
          <a:p>
            <a:pPr indent="465138"/>
            <a:r>
              <a:rPr lang="en-US" altLang="en-US" b="1" dirty="0" smtClean="0"/>
              <a:t>See References, especially good are; </a:t>
            </a:r>
          </a:p>
          <a:p>
            <a:pPr indent="465138"/>
            <a:endParaRPr lang="en-US" altLang="en-US" b="1" dirty="0"/>
          </a:p>
          <a:p>
            <a:r>
              <a:rPr lang="en-US" sz="1200" dirty="0" err="1"/>
              <a:t>Barringer</a:t>
            </a:r>
            <a:r>
              <a:rPr lang="en-US" sz="1200" dirty="0"/>
              <a:t>, H.P. and D. Weber, Life Cycle Cost Tutorial, Fifth International Conference on Process Plant Reliability, Houston, Texas, October 2-4, </a:t>
            </a:r>
            <a:r>
              <a:rPr lang="en-US" sz="1200" dirty="0" smtClean="0"/>
              <a:t>1996 (</a:t>
            </a:r>
            <a:r>
              <a:rPr lang="en-US" sz="1200" u="sng" dirty="0">
                <a:hlinkClick r:id="rId2"/>
              </a:rPr>
              <a:t>http://www.barringer1.com/pdf/lcctutorial.pdf</a:t>
            </a:r>
            <a:r>
              <a:rPr lang="en-US" sz="1200" dirty="0" smtClean="0"/>
              <a:t>)</a:t>
            </a:r>
          </a:p>
          <a:p>
            <a:pPr algn="ctr"/>
            <a:endParaRPr lang="en-US" sz="1200" dirty="0"/>
          </a:p>
          <a:p>
            <a:r>
              <a:rPr lang="en-US" sz="1200" dirty="0" err="1" smtClean="0"/>
              <a:t>Barringer</a:t>
            </a:r>
            <a:r>
              <a:rPr lang="en-US" sz="1200" dirty="0" smtClean="0"/>
              <a:t> WEB site with many learning resources, </a:t>
            </a:r>
            <a:r>
              <a:rPr lang="en-US" sz="1200" u="sng" dirty="0" smtClean="0">
                <a:hlinkClick r:id="rId3"/>
              </a:rPr>
              <a:t>http</a:t>
            </a:r>
            <a:r>
              <a:rPr lang="en-US" sz="1200" u="sng" dirty="0">
                <a:hlinkClick r:id="rId3"/>
              </a:rPr>
              <a:t>://www.barringer1.com/</a:t>
            </a:r>
            <a:endParaRPr lang="en-US" sz="1200" dirty="0"/>
          </a:p>
          <a:p>
            <a:endParaRPr lang="en-US" sz="1200" dirty="0" smtClean="0"/>
          </a:p>
          <a:p>
            <a:r>
              <a:rPr lang="en-US" sz="1200" dirty="0" err="1"/>
              <a:t>Modarres</a:t>
            </a:r>
            <a:r>
              <a:rPr lang="en-US" sz="1200" dirty="0"/>
              <a:t>, M. (1993) </a:t>
            </a:r>
            <a:r>
              <a:rPr lang="en-US" sz="1200" i="1" dirty="0"/>
              <a:t>What Every Engineer should know about Reliability and Risk</a:t>
            </a:r>
            <a:r>
              <a:rPr lang="en-US" sz="1200" dirty="0"/>
              <a:t>, Marcel Dekker, New York.</a:t>
            </a:r>
          </a:p>
          <a:p>
            <a:endParaRPr lang="en-US" sz="1200" dirty="0"/>
          </a:p>
          <a:p>
            <a:r>
              <a:rPr lang="en-US" sz="1200" dirty="0" err="1" smtClean="0"/>
              <a:t>Moubray</a:t>
            </a:r>
            <a:r>
              <a:rPr lang="en-US" sz="1200" dirty="0"/>
              <a:t>, J. (1997) </a:t>
            </a:r>
            <a:r>
              <a:rPr lang="en-US" sz="1200" i="1" dirty="0"/>
              <a:t>Reliability Centered Maintenance</a:t>
            </a:r>
            <a:r>
              <a:rPr lang="en-US" sz="1200" dirty="0"/>
              <a:t>, Industrial Press, Oxford, </a:t>
            </a:r>
            <a:r>
              <a:rPr lang="en-US" sz="1200" dirty="0" smtClean="0"/>
              <a:t>1997</a:t>
            </a:r>
          </a:p>
          <a:p>
            <a:endParaRPr lang="en-US" sz="1200" dirty="0"/>
          </a:p>
          <a:p>
            <a:r>
              <a:rPr lang="en-US" sz="1200" dirty="0"/>
              <a:t>National Aeronautics and Space Administration (NASA) (2000) Reliability Centered Maintenance Guide For Facilities And Collateral Equipment, February, 2000.</a:t>
            </a:r>
          </a:p>
          <a:p>
            <a:r>
              <a:rPr lang="en-US" sz="1200" dirty="0"/>
              <a:t>	(</a:t>
            </a:r>
            <a:r>
              <a:rPr lang="en-US" sz="1200" u="sng" dirty="0">
                <a:hlinkClick r:id="rId4"/>
              </a:rPr>
              <a:t>http://www.hq.nasa.gov/office/codej/codejx/Assets/Docs/RCMGuideMar2000.pdf</a:t>
            </a:r>
            <a:r>
              <a:rPr lang="en-US" sz="1200" dirty="0" smtClean="0"/>
              <a:t>)</a:t>
            </a:r>
            <a:endParaRPr lang="en-US" sz="1200" dirty="0"/>
          </a:p>
        </p:txBody>
      </p:sp>
      <p:sp>
        <p:nvSpPr>
          <p:cNvPr id="6" name="Title 3"/>
          <p:cNvSpPr txBox="1">
            <a:spLocks/>
          </p:cNvSpPr>
          <p:nvPr/>
        </p:nvSpPr>
        <p:spPr bwMode="auto">
          <a:xfrm>
            <a:off x="4376245" y="482040"/>
            <a:ext cx="434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1200" dirty="0" smtClean="0">
                <a:solidFill>
                  <a:srgbClr val="000000"/>
                </a:solidFill>
                <a:latin typeface="Times New Roman"/>
                <a:ea typeface="+mn-ea"/>
                <a:cs typeface="+mn-cs"/>
              </a:rPr>
              <a:t>LEARNING RESOURCES</a:t>
            </a:r>
            <a:endParaRPr lang="en-US" kern="0" dirty="0"/>
          </a:p>
        </p:txBody>
      </p:sp>
      <p:sp>
        <p:nvSpPr>
          <p:cNvPr id="7" name="Text Box 1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8" name="Rectangle 12"/>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Tree>
    <p:extLst>
      <p:ext uri="{BB962C8B-B14F-4D97-AF65-F5344CB8AC3E}">
        <p14:creationId xmlns:p14="http://schemas.microsoft.com/office/powerpoint/2010/main" val="3991523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47800" y="527050"/>
            <a:ext cx="7086600" cy="461665"/>
          </a:xfrm>
          <a:prstGeom prst="rect">
            <a:avLst/>
          </a:prstGeom>
          <a:solidFill>
            <a:schemeClr val="bg1">
              <a:lumMod val="95000"/>
            </a:schemeClr>
          </a:solidFill>
          <a:ln w="9525">
            <a:solidFill>
              <a:srgbClr val="FF0000"/>
            </a:solidFill>
            <a:miter lim="800000"/>
            <a:headEnd/>
            <a:tailEnd/>
          </a:ln>
          <a:effectLs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dirty="0" smtClean="0"/>
              <a:t>                  CHAPTER </a:t>
            </a:r>
            <a:r>
              <a:rPr lang="en-US" b="1" dirty="0"/>
              <a:t>4</a:t>
            </a:r>
            <a:r>
              <a:rPr lang="en-US" b="1" dirty="0" smtClean="0"/>
              <a:t>:</a:t>
            </a:r>
            <a:endParaRPr lang="en-US" dirty="0"/>
          </a:p>
        </p:txBody>
      </p:sp>
      <p:sp>
        <p:nvSpPr>
          <p:cNvPr id="6" name="Title 3"/>
          <p:cNvSpPr txBox="1">
            <a:spLocks/>
          </p:cNvSpPr>
          <p:nvPr/>
        </p:nvSpPr>
        <p:spPr bwMode="auto">
          <a:xfrm>
            <a:off x="4376245" y="482040"/>
            <a:ext cx="434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1200" dirty="0" smtClean="0">
                <a:solidFill>
                  <a:srgbClr val="000000"/>
                </a:solidFill>
                <a:latin typeface="Times New Roman"/>
                <a:ea typeface="+mn-ea"/>
                <a:cs typeface="+mn-cs"/>
              </a:rPr>
              <a:t>LEARNING RESOURCES</a:t>
            </a:r>
            <a:endParaRPr lang="en-US" kern="0" dirty="0"/>
          </a:p>
        </p:txBody>
      </p:sp>
      <p:sp>
        <p:nvSpPr>
          <p:cNvPr id="7" name="Text Box 1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8" name="Rectangle 12"/>
          <p:cNvSpPr>
            <a:spLocks noChangeArrowheads="1"/>
          </p:cNvSpPr>
          <p:nvPr/>
        </p:nvSpPr>
        <p:spPr bwMode="auto">
          <a:xfrm>
            <a:off x="46038" y="2243138"/>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9" name="Title 2"/>
          <p:cNvSpPr txBox="1">
            <a:spLocks/>
          </p:cNvSpPr>
          <p:nvPr/>
        </p:nvSpPr>
        <p:spPr bwMode="auto">
          <a:xfrm>
            <a:off x="1304386" y="1202267"/>
            <a:ext cx="77692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800" b="1" kern="0" dirty="0" smtClean="0">
                <a:solidFill>
                  <a:srgbClr val="0000CC"/>
                </a:solidFill>
                <a:latin typeface="Helvetica" panose="020B0604020202020204" pitchFamily="34" charset="0"/>
                <a:cs typeface="Helvetica" panose="020B0604020202020204" pitchFamily="34" charset="0"/>
              </a:rPr>
              <a:t>WORKSHOPS</a:t>
            </a:r>
            <a:endParaRPr lang="en-US" sz="2800" b="1" kern="0" dirty="0">
              <a:solidFill>
                <a:srgbClr val="0000CC"/>
              </a:solidFill>
              <a:latin typeface="Helvetica" panose="020B0604020202020204" pitchFamily="34" charset="0"/>
              <a:cs typeface="Helvetica" panose="020B0604020202020204" pitchFamily="34" charset="0"/>
            </a:endParaRPr>
          </a:p>
        </p:txBody>
      </p:sp>
      <p:sp>
        <p:nvSpPr>
          <p:cNvPr id="10" name="TextBox 9"/>
          <p:cNvSpPr txBox="1"/>
          <p:nvPr/>
        </p:nvSpPr>
        <p:spPr>
          <a:xfrm>
            <a:off x="1521363" y="2040467"/>
            <a:ext cx="7622637" cy="4524315"/>
          </a:xfrm>
          <a:prstGeom prst="rect">
            <a:avLst/>
          </a:prstGeom>
          <a:noFill/>
        </p:spPr>
        <p:txBody>
          <a:bodyPr wrap="square" rtlCol="0">
            <a:spAutoFit/>
          </a:bodyPr>
          <a:lstStyle/>
          <a:p>
            <a:r>
              <a:rPr lang="en-US" b="1" u="sng" dirty="0" smtClean="0">
                <a:solidFill>
                  <a:srgbClr val="0000CC"/>
                </a:solidFill>
              </a:rPr>
              <a:t>Flip the Classroom</a:t>
            </a:r>
            <a:r>
              <a:rPr lang="en-US" b="1" dirty="0" smtClean="0"/>
              <a:t>: Since you have engaged the basic material in the eLearning format, you are prepared to perform these workshops as class exercises.  </a:t>
            </a:r>
          </a:p>
          <a:p>
            <a:endParaRPr lang="en-US" b="1" dirty="0">
              <a:solidFill>
                <a:srgbClr val="0000CC"/>
              </a:solidFill>
            </a:endParaRPr>
          </a:p>
          <a:p>
            <a:r>
              <a:rPr lang="en-US" b="1" u="sng" dirty="0" smtClean="0">
                <a:solidFill>
                  <a:srgbClr val="0000CC"/>
                </a:solidFill>
              </a:rPr>
              <a:t>You have complained that lectures are boring; now, you get to be active by solving problems during </a:t>
            </a:r>
            <a:r>
              <a:rPr lang="en-US" b="1" u="sng" dirty="0">
                <a:solidFill>
                  <a:srgbClr val="0000CC"/>
                </a:solidFill>
              </a:rPr>
              <a:t>class </a:t>
            </a:r>
            <a:r>
              <a:rPr lang="en-US" b="1" dirty="0" smtClean="0">
                <a:solidFill>
                  <a:srgbClr val="0000CC"/>
                </a:solidFill>
              </a:rPr>
              <a:t>!</a:t>
            </a:r>
            <a:r>
              <a:rPr lang="en-US" b="1" dirty="0" smtClean="0"/>
              <a:t>  </a:t>
            </a:r>
          </a:p>
          <a:p>
            <a:endParaRPr lang="en-US" b="1" dirty="0"/>
          </a:p>
          <a:p>
            <a:r>
              <a:rPr lang="en-US" b="1" dirty="0" smtClean="0"/>
              <a:t>To improve the learning experience, we recommend that you perform these exercises in small groups.</a:t>
            </a:r>
          </a:p>
          <a:p>
            <a:endParaRPr lang="en-US" b="1" dirty="0"/>
          </a:p>
          <a:p>
            <a:r>
              <a:rPr lang="en-US" b="1" dirty="0" smtClean="0"/>
              <a:t>Please be sure to record your questions and bring them to the attention of your instructor.</a:t>
            </a:r>
            <a:endParaRPr lang="en-US" b="1" dirty="0"/>
          </a:p>
        </p:txBody>
      </p:sp>
      <p:sp>
        <p:nvSpPr>
          <p:cNvPr id="11" name="Rectangle 10"/>
          <p:cNvSpPr/>
          <p:nvPr/>
        </p:nvSpPr>
        <p:spPr bwMode="auto">
          <a:xfrm>
            <a:off x="1447800" y="1981200"/>
            <a:ext cx="7625812" cy="4583582"/>
          </a:xfrm>
          <a:prstGeom prst="rect">
            <a:avLst/>
          </a:prstGeom>
          <a:no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223880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0999"/>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3" name="TextBox 2"/>
          <p:cNvSpPr txBox="1"/>
          <p:nvPr/>
        </p:nvSpPr>
        <p:spPr>
          <a:xfrm>
            <a:off x="685800" y="1219200"/>
            <a:ext cx="7707313" cy="523220"/>
          </a:xfrm>
          <a:prstGeom prst="rect">
            <a:avLst/>
          </a:prstGeom>
          <a:noFill/>
        </p:spPr>
        <p:txBody>
          <a:bodyPr wrap="square" rtlCol="0">
            <a:spAutoFit/>
          </a:bodyPr>
          <a:lstStyle/>
          <a:p>
            <a:pPr algn="ctr"/>
            <a:r>
              <a:rPr lang="en-US" sz="2800" b="1" dirty="0" smtClean="0"/>
              <a:t>Workshop 1: Overview of Reliability </a:t>
            </a:r>
            <a:endParaRPr lang="en-US" sz="2800" b="1" dirty="0"/>
          </a:p>
        </p:txBody>
      </p:sp>
      <p:sp>
        <p:nvSpPr>
          <p:cNvPr id="4" name="TextBox 2"/>
          <p:cNvSpPr txBox="1">
            <a:spLocks noChangeArrowheads="1"/>
          </p:cNvSpPr>
          <p:nvPr/>
        </p:nvSpPr>
        <p:spPr bwMode="auto">
          <a:xfrm>
            <a:off x="533399" y="2286000"/>
            <a:ext cx="78597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dirty="0" smtClean="0"/>
              <a:t>Select one complex device you use in your every-day life; an automobile, computer, refrigerator, etc.  Brainstorm </a:t>
            </a:r>
            <a:r>
              <a:rPr lang="en-US" altLang="en-US" sz="2400" b="1" dirty="0"/>
              <a:t>causes of low </a:t>
            </a:r>
            <a:r>
              <a:rPr lang="en-US" altLang="en-US" sz="2400" b="1" dirty="0" smtClean="0"/>
              <a:t>reliability. Organize </a:t>
            </a:r>
            <a:r>
              <a:rPr lang="en-US" altLang="en-US" sz="2400" b="1" dirty="0"/>
              <a:t>your answer in a table, with each row containing columns for each of the three characteristics; </a:t>
            </a:r>
            <a:endParaRPr lang="en-US" altLang="en-US" sz="2400" b="1" dirty="0" smtClean="0"/>
          </a:p>
          <a:p>
            <a:pPr>
              <a:spcBef>
                <a:spcPct val="0"/>
              </a:spcBef>
              <a:buFontTx/>
              <a:buNone/>
            </a:pPr>
            <a:endParaRPr lang="en-US" altLang="en-US" sz="2400" b="1" dirty="0" smtClean="0"/>
          </a:p>
          <a:p>
            <a:pPr indent="2336800">
              <a:spcBef>
                <a:spcPct val="0"/>
              </a:spcBef>
              <a:buFontTx/>
              <a:buNone/>
            </a:pPr>
            <a:r>
              <a:rPr lang="en-US" altLang="en-US" sz="2400" b="1" dirty="0" smtClean="0"/>
              <a:t>(</a:t>
            </a:r>
            <a:r>
              <a:rPr lang="en-US" altLang="en-US" sz="2400" b="1" dirty="0"/>
              <a:t>1) causes, </a:t>
            </a:r>
          </a:p>
          <a:p>
            <a:pPr indent="2336800">
              <a:spcBef>
                <a:spcPct val="0"/>
              </a:spcBef>
              <a:buFontTx/>
              <a:buNone/>
            </a:pPr>
            <a:r>
              <a:rPr lang="en-US" altLang="en-US" sz="2400" b="1" dirty="0"/>
              <a:t>(2) consequences, and </a:t>
            </a:r>
          </a:p>
          <a:p>
            <a:pPr indent="2336800">
              <a:spcBef>
                <a:spcPct val="0"/>
              </a:spcBef>
              <a:buFontTx/>
              <a:buNone/>
            </a:pPr>
            <a:r>
              <a:rPr lang="en-US" altLang="en-US" sz="2400" b="1" dirty="0"/>
              <a:t>(3) responses</a:t>
            </a:r>
          </a:p>
        </p:txBody>
      </p:sp>
    </p:spTree>
    <p:extLst>
      <p:ext uri="{BB962C8B-B14F-4D97-AF65-F5344CB8AC3E}">
        <p14:creationId xmlns:p14="http://schemas.microsoft.com/office/powerpoint/2010/main" val="29936591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0999"/>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3" name="TextBox 2"/>
          <p:cNvSpPr txBox="1"/>
          <p:nvPr/>
        </p:nvSpPr>
        <p:spPr>
          <a:xfrm>
            <a:off x="685800" y="1219200"/>
            <a:ext cx="7707313" cy="523220"/>
          </a:xfrm>
          <a:prstGeom prst="rect">
            <a:avLst/>
          </a:prstGeom>
          <a:noFill/>
        </p:spPr>
        <p:txBody>
          <a:bodyPr wrap="square" rtlCol="0">
            <a:spAutoFit/>
          </a:bodyPr>
          <a:lstStyle/>
          <a:p>
            <a:pPr algn="ctr"/>
            <a:r>
              <a:rPr lang="en-US" sz="2800" b="1" dirty="0" smtClean="0"/>
              <a:t>Workshop 2: Failure Rate </a:t>
            </a:r>
            <a:endParaRPr lang="en-US" sz="2800" b="1" dirty="0"/>
          </a:p>
        </p:txBody>
      </p:sp>
      <p:sp>
        <p:nvSpPr>
          <p:cNvPr id="5" name="TextBox 4"/>
          <p:cNvSpPr txBox="1"/>
          <p:nvPr/>
        </p:nvSpPr>
        <p:spPr>
          <a:xfrm>
            <a:off x="533400" y="2209800"/>
            <a:ext cx="7707313" cy="3785652"/>
          </a:xfrm>
          <a:prstGeom prst="rect">
            <a:avLst/>
          </a:prstGeom>
          <a:noFill/>
        </p:spPr>
        <p:txBody>
          <a:bodyPr wrap="square" rtlCol="0">
            <a:spAutoFit/>
          </a:bodyPr>
          <a:lstStyle/>
          <a:p>
            <a:pPr marL="457200" indent="-457200">
              <a:buAutoNum type="arabicPeriod"/>
            </a:pPr>
            <a:r>
              <a:rPr lang="en-US" b="1" dirty="0" smtClean="0"/>
              <a:t>Typically, we expect the failure rate to increase as equipment time-in-service increases.  Discuss why.</a:t>
            </a:r>
          </a:p>
          <a:p>
            <a:pPr marL="457200" indent="-457200">
              <a:buAutoNum type="arabicPeriod"/>
            </a:pPr>
            <a:endParaRPr lang="en-US" b="1" dirty="0"/>
          </a:p>
          <a:p>
            <a:pPr marL="457200" indent="-457200">
              <a:buAutoNum type="arabicPeriod"/>
            </a:pPr>
            <a:r>
              <a:rPr lang="en-US" b="1" dirty="0" smtClean="0"/>
              <a:t>Describe situations in which failure rates will increase </a:t>
            </a:r>
            <a:r>
              <a:rPr lang="en-US" b="1" dirty="0"/>
              <a:t>as equipment time-in-service increases. </a:t>
            </a:r>
            <a:endParaRPr lang="en-US" b="1" dirty="0" smtClean="0"/>
          </a:p>
          <a:p>
            <a:pPr marL="457200" indent="-457200">
              <a:buAutoNum type="arabicPeriod"/>
            </a:pPr>
            <a:endParaRPr lang="en-US" b="1" dirty="0"/>
          </a:p>
          <a:p>
            <a:pPr marL="457200" indent="-457200">
              <a:buAutoNum type="arabicPeriod"/>
            </a:pPr>
            <a:r>
              <a:rPr lang="en-US" b="1" dirty="0" smtClean="0"/>
              <a:t>Describe situations in which failure rates will be essentially constant.  Do you have any restrictions/ assumptions to limit the cases where constant failure rate will likely occur?</a:t>
            </a:r>
            <a:endParaRPr lang="en-US" b="1" dirty="0"/>
          </a:p>
        </p:txBody>
      </p:sp>
    </p:spTree>
    <p:extLst>
      <p:ext uri="{BB962C8B-B14F-4D97-AF65-F5344CB8AC3E}">
        <p14:creationId xmlns:p14="http://schemas.microsoft.com/office/powerpoint/2010/main" val="35051076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0999"/>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3" name="TextBox 2"/>
          <p:cNvSpPr txBox="1"/>
          <p:nvPr/>
        </p:nvSpPr>
        <p:spPr>
          <a:xfrm>
            <a:off x="685800" y="1219200"/>
            <a:ext cx="7707313" cy="523220"/>
          </a:xfrm>
          <a:prstGeom prst="rect">
            <a:avLst/>
          </a:prstGeom>
          <a:noFill/>
        </p:spPr>
        <p:txBody>
          <a:bodyPr wrap="square" rtlCol="0">
            <a:spAutoFit/>
          </a:bodyPr>
          <a:lstStyle/>
          <a:p>
            <a:pPr algn="ctr"/>
            <a:r>
              <a:rPr lang="en-US" sz="2800" b="1" dirty="0" smtClean="0"/>
              <a:t>Workshop 3: Chain Reliability</a:t>
            </a:r>
            <a:endParaRPr lang="en-US" sz="2800" b="1" dirty="0"/>
          </a:p>
        </p:txBody>
      </p:sp>
      <p:sp>
        <p:nvSpPr>
          <p:cNvPr id="4" name="TextBox 3"/>
          <p:cNvSpPr txBox="1"/>
          <p:nvPr/>
        </p:nvSpPr>
        <p:spPr>
          <a:xfrm>
            <a:off x="685800" y="2438400"/>
            <a:ext cx="7707313" cy="1569660"/>
          </a:xfrm>
          <a:prstGeom prst="rect">
            <a:avLst/>
          </a:prstGeom>
          <a:noFill/>
        </p:spPr>
        <p:txBody>
          <a:bodyPr wrap="square" rtlCol="0">
            <a:spAutoFit/>
          </a:bodyPr>
          <a:lstStyle/>
          <a:p>
            <a:r>
              <a:rPr lang="en-US" b="1" dirty="0" smtClean="0"/>
              <a:t>A common saying is that, “a chain is only as strong as its weakest link.”  We’ll consider a chain to be a series system.  Discuss the utility of the saying and whether the weakest link characterizes the reliability of the system.</a:t>
            </a:r>
            <a:endParaRPr lang="en-US" b="1" dirty="0"/>
          </a:p>
        </p:txBody>
      </p:sp>
      <p:grpSp>
        <p:nvGrpSpPr>
          <p:cNvPr id="5" name="Group 4"/>
          <p:cNvGrpSpPr/>
          <p:nvPr/>
        </p:nvGrpSpPr>
        <p:grpSpPr>
          <a:xfrm rot="-2700000">
            <a:off x="3612313" y="3911658"/>
            <a:ext cx="1613802" cy="1649662"/>
            <a:chOff x="3612313" y="3911658"/>
            <a:chExt cx="1613802" cy="1649662"/>
          </a:xfrm>
        </p:grpSpPr>
        <p:pic>
          <p:nvPicPr>
            <p:cNvPr id="124930" name="Picture 2" descr="C:\Users\marlint\AppData\Local\Microsoft\Windows\Temporary Internet Files\Content.IE5\G9XFOQXA\MC9003911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2313" y="3911658"/>
              <a:ext cx="919886" cy="929030"/>
            </a:xfrm>
            <a:prstGeom prst="rect">
              <a:avLst/>
            </a:prstGeom>
            <a:noFill/>
            <a:extLst>
              <a:ext uri="{909E8E84-426E-40DD-AFC4-6F175D3DCCD1}">
                <a14:hiddenFill xmlns:a14="http://schemas.microsoft.com/office/drawing/2010/main">
                  <a:solidFill>
                    <a:srgbClr val="FFFFFF"/>
                  </a:solidFill>
                </a14:hiddenFill>
              </a:ext>
            </a:extLst>
          </p:spPr>
        </p:pic>
        <p:pic>
          <p:nvPicPr>
            <p:cNvPr id="124931" name="Picture 3" descr="C:\Users\marlint\AppData\Local\Microsoft\Windows\Temporary Internet Files\Content.IE5\G9XFOQXA\MC9003911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229" y="4632290"/>
              <a:ext cx="919886" cy="9290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1943100" y="5380734"/>
            <a:ext cx="5181600" cy="557939"/>
            <a:chOff x="1790702" y="1192746"/>
            <a:chExt cx="5181600" cy="557939"/>
          </a:xfrm>
        </p:grpSpPr>
        <p:sp>
          <p:nvSpPr>
            <p:cNvPr id="9" name="Rectangle 8"/>
            <p:cNvSpPr/>
            <p:nvPr/>
          </p:nvSpPr>
          <p:spPr>
            <a:xfrm>
              <a:off x="2324102" y="1192746"/>
              <a:ext cx="4572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Ri</a:t>
              </a:r>
              <a:endParaRPr lang="en-US" sz="2000" dirty="0">
                <a:solidFill>
                  <a:schemeClr val="tx1"/>
                </a:solidFill>
              </a:endParaRPr>
            </a:p>
          </p:txBody>
        </p:sp>
        <p:cxnSp>
          <p:nvCxnSpPr>
            <p:cNvPr id="10" name="Straight Arrow Connector 9"/>
            <p:cNvCxnSpPr>
              <a:endCxn id="9" idx="1"/>
            </p:cNvCxnSpPr>
            <p:nvPr/>
          </p:nvCxnSpPr>
          <p:spPr>
            <a:xfrm>
              <a:off x="1790702" y="1459446"/>
              <a:ext cx="533400"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14702" y="1217285"/>
              <a:ext cx="4572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Ri</a:t>
              </a:r>
              <a:endParaRPr lang="en-US" sz="2000" dirty="0">
                <a:solidFill>
                  <a:schemeClr val="tx1"/>
                </a:solidFill>
              </a:endParaRPr>
            </a:p>
          </p:txBody>
        </p:sp>
        <p:cxnSp>
          <p:nvCxnSpPr>
            <p:cNvPr id="12" name="Straight Arrow Connector 11"/>
            <p:cNvCxnSpPr>
              <a:endCxn id="11" idx="1"/>
            </p:cNvCxnSpPr>
            <p:nvPr/>
          </p:nvCxnSpPr>
          <p:spPr>
            <a:xfrm>
              <a:off x="2781302" y="1483985"/>
              <a:ext cx="533400"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305300" y="1217285"/>
              <a:ext cx="4572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Ri</a:t>
              </a:r>
              <a:endParaRPr lang="en-US" sz="2000" dirty="0">
                <a:solidFill>
                  <a:schemeClr val="tx1"/>
                </a:solidFill>
              </a:endParaRPr>
            </a:p>
          </p:txBody>
        </p:sp>
        <p:cxnSp>
          <p:nvCxnSpPr>
            <p:cNvPr id="14" name="Straight Arrow Connector 13"/>
            <p:cNvCxnSpPr>
              <a:endCxn id="13" idx="1"/>
            </p:cNvCxnSpPr>
            <p:nvPr/>
          </p:nvCxnSpPr>
          <p:spPr>
            <a:xfrm>
              <a:off x="3771900" y="1483985"/>
              <a:ext cx="533400"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981702" y="1217285"/>
              <a:ext cx="4572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Ri</a:t>
              </a:r>
              <a:endParaRPr lang="en-US" sz="2000" dirty="0">
                <a:solidFill>
                  <a:schemeClr val="tx1"/>
                </a:solidFill>
              </a:endParaRPr>
            </a:p>
          </p:txBody>
        </p:sp>
        <p:cxnSp>
          <p:nvCxnSpPr>
            <p:cNvPr id="16" name="Straight Arrow Connector 15"/>
            <p:cNvCxnSpPr>
              <a:endCxn id="15" idx="1"/>
            </p:cNvCxnSpPr>
            <p:nvPr/>
          </p:nvCxnSpPr>
          <p:spPr>
            <a:xfrm>
              <a:off x="5448302" y="1483985"/>
              <a:ext cx="533400"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438902" y="1483985"/>
              <a:ext cx="533400"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62500" y="1299319"/>
              <a:ext cx="800100" cy="338554"/>
            </a:xfrm>
            <a:prstGeom prst="rect">
              <a:avLst/>
            </a:prstGeom>
            <a:noFill/>
            <a:ln>
              <a:noFill/>
            </a:ln>
          </p:spPr>
          <p:txBody>
            <a:bodyPr wrap="square" rtlCol="0">
              <a:spAutoFit/>
            </a:bodyPr>
            <a:lstStyle/>
            <a:p>
              <a:r>
                <a:rPr lang="en-US" sz="1600" dirty="0" smtClean="0">
                  <a:sym typeface="Symbol"/>
                </a:rPr>
                <a:t>     </a:t>
              </a:r>
              <a:endParaRPr lang="en-US" sz="1600" dirty="0"/>
            </a:p>
          </p:txBody>
        </p:sp>
      </p:grpSp>
    </p:spTree>
    <p:extLst>
      <p:ext uri="{BB962C8B-B14F-4D97-AF65-F5344CB8AC3E}">
        <p14:creationId xmlns:p14="http://schemas.microsoft.com/office/powerpoint/2010/main" val="200929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688" y="381000"/>
            <a:ext cx="7707312"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9219" name="TextBox 2"/>
          <p:cNvSpPr txBox="1">
            <a:spLocks noChangeArrowheads="1"/>
          </p:cNvSpPr>
          <p:nvPr/>
        </p:nvSpPr>
        <p:spPr bwMode="auto">
          <a:xfrm>
            <a:off x="1379538" y="10668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b="1">
                <a:solidFill>
                  <a:srgbClr val="0000FF"/>
                </a:solidFill>
                <a:latin typeface="Calibri" pitchFamily="34" charset="0"/>
              </a:rPr>
              <a:t>Reliability: Qualitative Overview</a:t>
            </a:r>
          </a:p>
        </p:txBody>
      </p:sp>
      <p:sp>
        <p:nvSpPr>
          <p:cNvPr id="9220" name="TextBox 3"/>
          <p:cNvSpPr txBox="1">
            <a:spLocks noChangeArrowheads="1"/>
          </p:cNvSpPr>
          <p:nvPr/>
        </p:nvSpPr>
        <p:spPr bwMode="auto">
          <a:xfrm>
            <a:off x="1368425" y="1636713"/>
            <a:ext cx="6248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b="1">
                <a:solidFill>
                  <a:srgbClr val="0000FF"/>
                </a:solidFill>
                <a:latin typeface="Calibri" pitchFamily="34" charset="0"/>
              </a:rPr>
              <a:t>Consequences of Faults</a:t>
            </a:r>
          </a:p>
        </p:txBody>
      </p:sp>
      <p:graphicFrame>
        <p:nvGraphicFramePr>
          <p:cNvPr id="5" name="Table 4"/>
          <p:cNvGraphicFramePr>
            <a:graphicFrameLocks noGrp="1"/>
          </p:cNvGraphicFramePr>
          <p:nvPr>
            <p:extLst>
              <p:ext uri="{D42A27DB-BD31-4B8C-83A1-F6EECF244321}">
                <p14:modId xmlns:p14="http://schemas.microsoft.com/office/powerpoint/2010/main" val="871747553"/>
              </p:ext>
            </p:extLst>
          </p:nvPr>
        </p:nvGraphicFramePr>
        <p:xfrm>
          <a:off x="406400" y="2390775"/>
          <a:ext cx="8235950" cy="4267200"/>
        </p:xfrm>
        <a:graphic>
          <a:graphicData uri="http://schemas.openxmlformats.org/drawingml/2006/table">
            <a:tbl>
              <a:tblPr firstRow="1" bandRow="1">
                <a:tableStyleId>{5940675A-B579-460E-94D1-54222C63F5DA}</a:tableStyleId>
              </a:tblPr>
              <a:tblGrid>
                <a:gridCol w="4117975"/>
                <a:gridCol w="4117975"/>
              </a:tblGrid>
              <a:tr h="370840">
                <a:tc>
                  <a:txBody>
                    <a:bodyPr/>
                    <a:lstStyle/>
                    <a:p>
                      <a:pPr algn="ctr"/>
                      <a:r>
                        <a:rPr lang="en-US" sz="2400" b="1" dirty="0" smtClean="0">
                          <a:latin typeface="Calibri" panose="020F0502020204030204" pitchFamily="34" charset="0"/>
                        </a:rPr>
                        <a:t>Consequence</a:t>
                      </a:r>
                      <a:endParaRPr lang="en-US" sz="2400" b="1" dirty="0">
                        <a:latin typeface="Calibri" panose="020F0502020204030204" pitchFamily="34" charset="0"/>
                      </a:endParaRPr>
                    </a:p>
                  </a:txBody>
                  <a:tcPr marL="91449" marR="91449"/>
                </a:tc>
                <a:tc>
                  <a:txBody>
                    <a:bodyPr/>
                    <a:lstStyle/>
                    <a:p>
                      <a:pPr algn="ctr"/>
                      <a:r>
                        <a:rPr lang="en-US" sz="2400" b="1" dirty="0" smtClean="0">
                          <a:latin typeface="Calibri" panose="020F0502020204030204" pitchFamily="34" charset="0"/>
                        </a:rPr>
                        <a:t>Examples</a:t>
                      </a:r>
                      <a:endParaRPr lang="en-US" sz="2400" b="1" dirty="0">
                        <a:latin typeface="Calibri" panose="020F0502020204030204" pitchFamily="34" charset="0"/>
                      </a:endParaRPr>
                    </a:p>
                  </a:txBody>
                  <a:tcPr marL="91449" marR="91449"/>
                </a:tc>
              </a:tr>
              <a:tr h="370840">
                <a:tc>
                  <a:txBody>
                    <a:bodyPr/>
                    <a:lstStyle/>
                    <a:p>
                      <a:pPr marL="342900" indent="-342900">
                        <a:buFont typeface="Arial" panose="020B0604020202020204" pitchFamily="34" charset="0"/>
                        <a:buChar char="•"/>
                      </a:pPr>
                      <a:r>
                        <a:rPr lang="en-US" sz="2200" b="1" dirty="0" smtClean="0">
                          <a:latin typeface="Calibri" panose="020F0502020204030204" pitchFamily="34" charset="0"/>
                        </a:rPr>
                        <a:t>Hazards</a:t>
                      </a:r>
                      <a:r>
                        <a:rPr lang="en-US" sz="2200" b="1" baseline="0" dirty="0" smtClean="0">
                          <a:latin typeface="Calibri" panose="020F0502020204030204" pitchFamily="34" charset="0"/>
                        </a:rPr>
                        <a:t> (</a:t>
                      </a:r>
                      <a:r>
                        <a:rPr lang="en-US" sz="1800" b="1" baseline="0" dirty="0" smtClean="0">
                          <a:latin typeface="Calibri" panose="020F0502020204030204" pitchFamily="34" charset="0"/>
                        </a:rPr>
                        <a:t>safety analysis required</a:t>
                      </a:r>
                      <a:r>
                        <a:rPr lang="en-US" sz="2200" b="1" baseline="0" dirty="0" smtClean="0">
                          <a:latin typeface="Calibri" panose="020F0502020204030204" pitchFamily="34" charset="0"/>
                        </a:rPr>
                        <a:t>)</a:t>
                      </a:r>
                      <a:endParaRPr lang="en-US" sz="2200" b="1" dirty="0" smtClean="0">
                        <a:latin typeface="Calibri" panose="020F0502020204030204" pitchFamily="34" charset="0"/>
                      </a:endParaRPr>
                    </a:p>
                  </a:txBody>
                  <a:tcPr marL="91449" marR="91449"/>
                </a:tc>
                <a:tc>
                  <a:txBody>
                    <a:bodyPr/>
                    <a:lstStyle/>
                    <a:p>
                      <a:r>
                        <a:rPr lang="en-US" dirty="0" smtClean="0"/>
                        <a:t>Loss</a:t>
                      </a:r>
                      <a:r>
                        <a:rPr lang="en-US" baseline="0" dirty="0" smtClean="0"/>
                        <a:t> of containment, explosion, fire</a:t>
                      </a:r>
                      <a:endParaRPr lang="en-US" dirty="0"/>
                    </a:p>
                  </a:txBody>
                  <a:tcPr marL="91449" marR="91449"/>
                </a:tc>
              </a:tr>
              <a:tr h="370840">
                <a:tc>
                  <a:txBody>
                    <a:bodyPr/>
                    <a:lstStyle/>
                    <a:p>
                      <a:pPr marL="342900" indent="-342900">
                        <a:buFont typeface="Arial" panose="020B0604020202020204" pitchFamily="34" charset="0"/>
                        <a:buChar char="•"/>
                      </a:pPr>
                      <a:r>
                        <a:rPr lang="en-US" sz="2200" b="1" dirty="0" smtClean="0">
                          <a:latin typeface="Calibri" panose="020F0502020204030204" pitchFamily="34" charset="0"/>
                        </a:rPr>
                        <a:t>Equipment</a:t>
                      </a:r>
                      <a:r>
                        <a:rPr lang="en-US" sz="2200" b="1" baseline="0" dirty="0" smtClean="0">
                          <a:latin typeface="Calibri" panose="020F0502020204030204" pitchFamily="34" charset="0"/>
                        </a:rPr>
                        <a:t> damage</a:t>
                      </a:r>
                      <a:endParaRPr lang="en-US" sz="2200" b="1" dirty="0" smtClean="0">
                        <a:latin typeface="Calibri" panose="020F0502020204030204" pitchFamily="34" charset="0"/>
                      </a:endParaRPr>
                    </a:p>
                  </a:txBody>
                  <a:tcPr marL="91449" marR="91449"/>
                </a:tc>
                <a:tc>
                  <a:txBody>
                    <a:bodyPr/>
                    <a:lstStyle/>
                    <a:p>
                      <a:r>
                        <a:rPr lang="en-US" dirty="0" smtClean="0"/>
                        <a:t>Costs</a:t>
                      </a:r>
                      <a:r>
                        <a:rPr lang="en-US" baseline="0" dirty="0" smtClean="0"/>
                        <a:t> include shutdown, startup, repair, replacement, personnel time</a:t>
                      </a:r>
                    </a:p>
                    <a:p>
                      <a:endParaRPr lang="en-US" baseline="0" dirty="0" smtClean="0"/>
                    </a:p>
                    <a:p>
                      <a:r>
                        <a:rPr lang="en-US" baseline="0" dirty="0" smtClean="0"/>
                        <a:t>If likely, increased inventory of spare parts and maintenance</a:t>
                      </a:r>
                      <a:endParaRPr lang="en-US" dirty="0"/>
                    </a:p>
                  </a:txBody>
                  <a:tcPr marL="91449" marR="91449"/>
                </a:tc>
              </a:tr>
              <a:tr h="370840">
                <a:tc>
                  <a:txBody>
                    <a:bodyPr/>
                    <a:lstStyle/>
                    <a:p>
                      <a:pPr marL="342900" indent="-342900">
                        <a:buFont typeface="Arial" panose="020B0604020202020204" pitchFamily="34" charset="0"/>
                        <a:buChar char="•"/>
                      </a:pPr>
                      <a:r>
                        <a:rPr lang="en-US" sz="2200" b="1" dirty="0" smtClean="0">
                          <a:latin typeface="Calibri" panose="020F0502020204030204" pitchFamily="34" charset="0"/>
                        </a:rPr>
                        <a:t>Production loss</a:t>
                      </a:r>
                    </a:p>
                  </a:txBody>
                  <a:tcPr marL="91449" marR="91449"/>
                </a:tc>
                <a:tc>
                  <a:txBody>
                    <a:bodyPr/>
                    <a:lstStyle/>
                    <a:p>
                      <a:r>
                        <a:rPr lang="en-US" dirty="0" smtClean="0"/>
                        <a:t>Cannot</a:t>
                      </a:r>
                      <a:r>
                        <a:rPr lang="en-US" baseline="0" dirty="0" smtClean="0"/>
                        <a:t> makeup loss </a:t>
                      </a:r>
                      <a:r>
                        <a:rPr lang="en-US" baseline="0" dirty="0" smtClean="0"/>
                        <a:t>occurred </a:t>
                      </a:r>
                      <a:r>
                        <a:rPr lang="en-US" baseline="0" dirty="0" smtClean="0"/>
                        <a:t>during repairs</a:t>
                      </a:r>
                      <a:endParaRPr lang="en-US" dirty="0"/>
                    </a:p>
                  </a:txBody>
                  <a:tcPr marL="91449" marR="91449"/>
                </a:tc>
              </a:tr>
              <a:tr h="370840">
                <a:tc>
                  <a:txBody>
                    <a:bodyPr/>
                    <a:lstStyle/>
                    <a:p>
                      <a:pPr marL="342900" indent="-342900">
                        <a:buFont typeface="Arial" panose="020B0604020202020204" pitchFamily="34" charset="0"/>
                        <a:buChar char="•"/>
                      </a:pPr>
                      <a:r>
                        <a:rPr lang="en-US" sz="2200" b="1" dirty="0" smtClean="0">
                          <a:latin typeface="Calibri" panose="020F0502020204030204" pitchFamily="34" charset="0"/>
                        </a:rPr>
                        <a:t>Off-specification</a:t>
                      </a:r>
                      <a:r>
                        <a:rPr lang="en-US" sz="2200" b="1" baseline="0" dirty="0" smtClean="0">
                          <a:latin typeface="Calibri" panose="020F0502020204030204" pitchFamily="34" charset="0"/>
                        </a:rPr>
                        <a:t> material</a:t>
                      </a:r>
                      <a:endParaRPr lang="en-US" sz="2200" b="1" dirty="0" smtClean="0">
                        <a:latin typeface="Calibri" panose="020F0502020204030204" pitchFamily="34" charset="0"/>
                      </a:endParaRPr>
                    </a:p>
                  </a:txBody>
                  <a:tcPr marL="91449" marR="91449"/>
                </a:tc>
                <a:tc>
                  <a:txBody>
                    <a:bodyPr/>
                    <a:lstStyle/>
                    <a:p>
                      <a:r>
                        <a:rPr lang="en-US" dirty="0" smtClean="0"/>
                        <a:t>Reprocess,</a:t>
                      </a:r>
                      <a:r>
                        <a:rPr lang="en-US" baseline="0" dirty="0" smtClean="0"/>
                        <a:t> recycle, sell for lower price, destroy, dispose</a:t>
                      </a:r>
                      <a:endParaRPr lang="en-US" dirty="0"/>
                    </a:p>
                  </a:txBody>
                  <a:tcPr marL="91449" marR="91449"/>
                </a:tc>
              </a:tr>
              <a:tr h="370840">
                <a:tc>
                  <a:txBody>
                    <a:bodyPr/>
                    <a:lstStyle/>
                    <a:p>
                      <a:pPr marL="342900" indent="-342900">
                        <a:buFont typeface="Arial" panose="020B0604020202020204" pitchFamily="34" charset="0"/>
                        <a:buChar char="•"/>
                      </a:pPr>
                      <a:r>
                        <a:rPr lang="en-US" sz="2200" b="1" dirty="0" smtClean="0">
                          <a:latin typeface="Calibri" panose="020F0502020204030204" pitchFamily="34" charset="0"/>
                        </a:rPr>
                        <a:t>Reduced</a:t>
                      </a:r>
                      <a:r>
                        <a:rPr lang="en-US" sz="2200" b="1" baseline="0" dirty="0" smtClean="0">
                          <a:latin typeface="Calibri" panose="020F0502020204030204" pitchFamily="34" charset="0"/>
                        </a:rPr>
                        <a:t> process performance</a:t>
                      </a:r>
                      <a:endParaRPr lang="en-US" sz="2200" b="1" dirty="0" smtClean="0">
                        <a:latin typeface="Calibri" panose="020F0502020204030204" pitchFamily="34" charset="0"/>
                      </a:endParaRPr>
                    </a:p>
                  </a:txBody>
                  <a:tcPr marL="91449" marR="91449"/>
                </a:tc>
                <a:tc>
                  <a:txBody>
                    <a:bodyPr/>
                    <a:lstStyle/>
                    <a:p>
                      <a:r>
                        <a:rPr lang="en-US" dirty="0" smtClean="0"/>
                        <a:t>Fouled heat exchanger, deactivated catalyst, lower compressor efficiency</a:t>
                      </a:r>
                      <a:endParaRPr lang="en-US" dirty="0"/>
                    </a:p>
                  </a:txBody>
                  <a:tcPr marL="91449" marR="91449"/>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0999"/>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3" name="TextBox 2"/>
          <p:cNvSpPr txBox="1"/>
          <p:nvPr/>
        </p:nvSpPr>
        <p:spPr>
          <a:xfrm>
            <a:off x="685800" y="1219200"/>
            <a:ext cx="7707313" cy="523220"/>
          </a:xfrm>
          <a:prstGeom prst="rect">
            <a:avLst/>
          </a:prstGeom>
          <a:noFill/>
        </p:spPr>
        <p:txBody>
          <a:bodyPr wrap="square" rtlCol="0">
            <a:spAutoFit/>
          </a:bodyPr>
          <a:lstStyle/>
          <a:p>
            <a:pPr algn="ctr"/>
            <a:r>
              <a:rPr lang="en-US" sz="2800" b="1" dirty="0" smtClean="0"/>
              <a:t>Workshop </a:t>
            </a:r>
            <a:r>
              <a:rPr lang="en-US" sz="2800" b="1" dirty="0"/>
              <a:t>4</a:t>
            </a:r>
            <a:r>
              <a:rPr lang="en-US" sz="2800" b="1" dirty="0" smtClean="0"/>
              <a:t>: Calculate MTTF </a:t>
            </a:r>
            <a:endParaRPr lang="en-US" sz="2800" b="1" dirty="0"/>
          </a:p>
        </p:txBody>
      </p:sp>
      <p:grpSp>
        <p:nvGrpSpPr>
          <p:cNvPr id="7" name="Group 6"/>
          <p:cNvGrpSpPr/>
          <p:nvPr/>
        </p:nvGrpSpPr>
        <p:grpSpPr>
          <a:xfrm>
            <a:off x="3386739" y="4785763"/>
            <a:ext cx="1777140" cy="1545961"/>
            <a:chOff x="6248400" y="3276600"/>
            <a:chExt cx="2577240" cy="2590800"/>
          </a:xfrm>
        </p:grpSpPr>
        <p:sp>
          <p:nvSpPr>
            <p:cNvPr id="19" name="Rectangle 18"/>
            <p:cNvSpPr/>
            <p:nvPr/>
          </p:nvSpPr>
          <p:spPr>
            <a:xfrm>
              <a:off x="7301640" y="3276600"/>
              <a:ext cx="457200" cy="533400"/>
            </a:xfrm>
            <a:prstGeom prst="rect">
              <a:avLst/>
            </a:prstGeom>
            <a:noFill/>
            <a:ln w="254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prstClr val="black"/>
                  </a:solidFill>
                  <a:effectLst/>
                  <a:uLnTx/>
                  <a:uFillTx/>
                  <a:latin typeface="Calibri"/>
                  <a:ea typeface="+mn-ea"/>
                  <a:cs typeface="+mn-cs"/>
                </a:rPr>
                <a:t>Ri</a:t>
              </a: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0" name="Straight Arrow Connector 19"/>
            <p:cNvCxnSpPr>
              <a:endCxn id="19" idx="1"/>
            </p:cNvCxnSpPr>
            <p:nvPr/>
          </p:nvCxnSpPr>
          <p:spPr>
            <a:xfrm>
              <a:off x="6768240" y="3543300"/>
              <a:ext cx="533400" cy="0"/>
            </a:xfrm>
            <a:prstGeom prst="straightConnector1">
              <a:avLst/>
            </a:prstGeom>
            <a:noFill/>
            <a:ln w="28575" cap="flat" cmpd="sng" algn="ctr">
              <a:solidFill>
                <a:srgbClr val="0000FF"/>
              </a:solidFill>
              <a:prstDash val="solid"/>
              <a:tailEnd type="arrow"/>
            </a:ln>
            <a:effectLst/>
          </p:spPr>
        </p:cxnSp>
        <p:cxnSp>
          <p:nvCxnSpPr>
            <p:cNvPr id="21" name="Straight Arrow Connector 20"/>
            <p:cNvCxnSpPr/>
            <p:nvPr/>
          </p:nvCxnSpPr>
          <p:spPr>
            <a:xfrm>
              <a:off x="7758840" y="3567839"/>
              <a:ext cx="533400" cy="0"/>
            </a:xfrm>
            <a:prstGeom prst="straightConnector1">
              <a:avLst/>
            </a:prstGeom>
            <a:noFill/>
            <a:ln w="28575" cap="flat" cmpd="sng" algn="ctr">
              <a:solidFill>
                <a:srgbClr val="0000FF"/>
              </a:solidFill>
              <a:prstDash val="solid"/>
              <a:tailEnd type="arrow"/>
            </a:ln>
            <a:effectLst/>
          </p:spPr>
        </p:cxnSp>
        <p:sp>
          <p:nvSpPr>
            <p:cNvPr id="22" name="TextBox 21"/>
            <p:cNvSpPr txBox="1"/>
            <p:nvPr/>
          </p:nvSpPr>
          <p:spPr>
            <a:xfrm rot="5400000">
              <a:off x="7130188" y="4751993"/>
              <a:ext cx="800100" cy="334757"/>
            </a:xfrm>
            <a:prstGeom prst="rect">
              <a:avLst/>
            </a:prstGeom>
            <a:noFill/>
            <a:ln>
              <a:noFill/>
            </a:ln>
          </p:spPr>
          <p:txBody>
            <a:bodyPr wrap="square" rtlCol="0">
              <a:spAutoFit/>
            </a:bodyPr>
            <a:lstStyle/>
            <a:p>
              <a:pPr eaLnBrk="1" fontAlgn="auto" hangingPunct="1">
                <a:spcBef>
                  <a:spcPts val="0"/>
                </a:spcBef>
                <a:spcAft>
                  <a:spcPts val="0"/>
                </a:spcAft>
              </a:pPr>
              <a:r>
                <a:rPr lang="en-US" sz="900" dirty="0" smtClean="0">
                  <a:solidFill>
                    <a:prstClr val="black"/>
                  </a:solidFill>
                  <a:latin typeface="Calibri"/>
                  <a:sym typeface="Symbol"/>
                </a:rPr>
                <a:t>     </a:t>
              </a:r>
              <a:endParaRPr lang="en-US" sz="900" dirty="0">
                <a:solidFill>
                  <a:prstClr val="black"/>
                </a:solidFill>
                <a:latin typeface="Calibri"/>
              </a:endParaRPr>
            </a:p>
          </p:txBody>
        </p:sp>
        <p:sp>
          <p:nvSpPr>
            <p:cNvPr id="23" name="Rectangle 22"/>
            <p:cNvSpPr/>
            <p:nvPr/>
          </p:nvSpPr>
          <p:spPr>
            <a:xfrm>
              <a:off x="7315200" y="4054739"/>
              <a:ext cx="457200" cy="533400"/>
            </a:xfrm>
            <a:prstGeom prst="rect">
              <a:avLst/>
            </a:prstGeom>
            <a:noFill/>
            <a:ln w="254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prstClr val="black"/>
                  </a:solidFill>
                  <a:effectLst/>
                  <a:uLnTx/>
                  <a:uFillTx/>
                  <a:latin typeface="Calibri"/>
                  <a:ea typeface="+mn-ea"/>
                  <a:cs typeface="+mn-cs"/>
                </a:rPr>
                <a:t>Ri</a:t>
              </a: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4" name="Straight Arrow Connector 23"/>
            <p:cNvCxnSpPr>
              <a:endCxn id="23" idx="1"/>
            </p:cNvCxnSpPr>
            <p:nvPr/>
          </p:nvCxnSpPr>
          <p:spPr>
            <a:xfrm>
              <a:off x="6781800" y="4321439"/>
              <a:ext cx="533400" cy="0"/>
            </a:xfrm>
            <a:prstGeom prst="straightConnector1">
              <a:avLst/>
            </a:prstGeom>
            <a:noFill/>
            <a:ln w="28575" cap="flat" cmpd="sng" algn="ctr">
              <a:solidFill>
                <a:srgbClr val="0000FF"/>
              </a:solidFill>
              <a:prstDash val="solid"/>
              <a:tailEnd type="arrow"/>
            </a:ln>
            <a:effectLst/>
          </p:spPr>
        </p:cxnSp>
        <p:cxnSp>
          <p:nvCxnSpPr>
            <p:cNvPr id="25" name="Straight Arrow Connector 24"/>
            <p:cNvCxnSpPr/>
            <p:nvPr/>
          </p:nvCxnSpPr>
          <p:spPr>
            <a:xfrm>
              <a:off x="7772400" y="4345978"/>
              <a:ext cx="533400" cy="0"/>
            </a:xfrm>
            <a:prstGeom prst="straightConnector1">
              <a:avLst/>
            </a:prstGeom>
            <a:noFill/>
            <a:ln w="28575" cap="flat" cmpd="sng" algn="ctr">
              <a:solidFill>
                <a:srgbClr val="0000FF"/>
              </a:solidFill>
              <a:prstDash val="solid"/>
              <a:tailEnd type="arrow"/>
            </a:ln>
            <a:effectLst/>
          </p:spPr>
        </p:cxnSp>
        <p:sp>
          <p:nvSpPr>
            <p:cNvPr id="26" name="Rectangle 25"/>
            <p:cNvSpPr/>
            <p:nvPr/>
          </p:nvSpPr>
          <p:spPr>
            <a:xfrm>
              <a:off x="7315200" y="5334000"/>
              <a:ext cx="457200" cy="533400"/>
            </a:xfrm>
            <a:prstGeom prst="rect">
              <a:avLst/>
            </a:prstGeom>
            <a:noFill/>
            <a:ln w="254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prstClr val="black"/>
                  </a:solidFill>
                  <a:effectLst/>
                  <a:uLnTx/>
                  <a:uFillTx/>
                  <a:latin typeface="Calibri"/>
                  <a:ea typeface="+mn-ea"/>
                  <a:cs typeface="+mn-cs"/>
                </a:rPr>
                <a:t>Ri</a:t>
              </a: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7" name="Straight Arrow Connector 26"/>
            <p:cNvCxnSpPr>
              <a:endCxn id="26" idx="1"/>
            </p:cNvCxnSpPr>
            <p:nvPr/>
          </p:nvCxnSpPr>
          <p:spPr>
            <a:xfrm>
              <a:off x="6781800" y="5600700"/>
              <a:ext cx="533400" cy="0"/>
            </a:xfrm>
            <a:prstGeom prst="straightConnector1">
              <a:avLst/>
            </a:prstGeom>
            <a:noFill/>
            <a:ln w="28575" cap="flat" cmpd="sng" algn="ctr">
              <a:solidFill>
                <a:srgbClr val="0000FF"/>
              </a:solidFill>
              <a:prstDash val="solid"/>
              <a:tailEnd type="arrow"/>
            </a:ln>
            <a:effectLst/>
          </p:spPr>
        </p:cxnSp>
        <p:cxnSp>
          <p:nvCxnSpPr>
            <p:cNvPr id="28" name="Straight Arrow Connector 27"/>
            <p:cNvCxnSpPr/>
            <p:nvPr/>
          </p:nvCxnSpPr>
          <p:spPr>
            <a:xfrm>
              <a:off x="7772400" y="5625239"/>
              <a:ext cx="533400" cy="0"/>
            </a:xfrm>
            <a:prstGeom prst="straightConnector1">
              <a:avLst/>
            </a:prstGeom>
            <a:noFill/>
            <a:ln w="28575" cap="flat" cmpd="sng" algn="ctr">
              <a:solidFill>
                <a:srgbClr val="0000FF"/>
              </a:solidFill>
              <a:prstDash val="solid"/>
              <a:tailEnd type="arrow"/>
            </a:ln>
            <a:effectLst/>
          </p:spPr>
        </p:cxnSp>
        <p:cxnSp>
          <p:nvCxnSpPr>
            <p:cNvPr id="29" name="Straight Connector 28"/>
            <p:cNvCxnSpPr/>
            <p:nvPr/>
          </p:nvCxnSpPr>
          <p:spPr>
            <a:xfrm>
              <a:off x="6781800" y="3543300"/>
              <a:ext cx="0" cy="2057400"/>
            </a:xfrm>
            <a:prstGeom prst="line">
              <a:avLst/>
            </a:prstGeom>
            <a:noFill/>
            <a:ln w="28575" cap="flat" cmpd="sng" algn="ctr">
              <a:solidFill>
                <a:srgbClr val="0000FF"/>
              </a:solidFill>
              <a:prstDash val="solid"/>
            </a:ln>
            <a:effectLst/>
          </p:spPr>
        </p:cxnSp>
        <p:cxnSp>
          <p:nvCxnSpPr>
            <p:cNvPr id="30" name="Straight Connector 29"/>
            <p:cNvCxnSpPr/>
            <p:nvPr/>
          </p:nvCxnSpPr>
          <p:spPr>
            <a:xfrm>
              <a:off x="8283844" y="3543300"/>
              <a:ext cx="0" cy="2057400"/>
            </a:xfrm>
            <a:prstGeom prst="line">
              <a:avLst/>
            </a:prstGeom>
            <a:noFill/>
            <a:ln w="28575" cap="flat" cmpd="sng" algn="ctr">
              <a:solidFill>
                <a:srgbClr val="0000FF"/>
              </a:solidFill>
              <a:prstDash val="solid"/>
            </a:ln>
            <a:effectLst/>
          </p:spPr>
        </p:cxnSp>
        <p:cxnSp>
          <p:nvCxnSpPr>
            <p:cNvPr id="31" name="Straight Arrow Connector 30"/>
            <p:cNvCxnSpPr/>
            <p:nvPr/>
          </p:nvCxnSpPr>
          <p:spPr>
            <a:xfrm>
              <a:off x="6248400" y="4550690"/>
              <a:ext cx="533400" cy="0"/>
            </a:xfrm>
            <a:prstGeom prst="straightConnector1">
              <a:avLst/>
            </a:prstGeom>
            <a:noFill/>
            <a:ln w="28575" cap="flat" cmpd="sng" algn="ctr">
              <a:solidFill>
                <a:srgbClr val="0000FF"/>
              </a:solidFill>
              <a:prstDash val="solid"/>
              <a:tailEnd type="arrow"/>
            </a:ln>
            <a:effectLst/>
          </p:spPr>
        </p:cxnSp>
        <p:cxnSp>
          <p:nvCxnSpPr>
            <p:cNvPr id="32" name="Straight Arrow Connector 31"/>
            <p:cNvCxnSpPr/>
            <p:nvPr/>
          </p:nvCxnSpPr>
          <p:spPr>
            <a:xfrm>
              <a:off x="8292240" y="4572000"/>
              <a:ext cx="533400" cy="0"/>
            </a:xfrm>
            <a:prstGeom prst="straightConnector1">
              <a:avLst/>
            </a:prstGeom>
            <a:noFill/>
            <a:ln w="28575" cap="flat" cmpd="sng" algn="ctr">
              <a:solidFill>
                <a:srgbClr val="0000FF"/>
              </a:solidFill>
              <a:prstDash val="solid"/>
              <a:tailEnd type="arrow"/>
            </a:ln>
            <a:effectLst/>
          </p:spPr>
        </p:cxnSp>
      </p:grpSp>
      <p:grpSp>
        <p:nvGrpSpPr>
          <p:cNvPr id="33" name="Group 32"/>
          <p:cNvGrpSpPr/>
          <p:nvPr/>
        </p:nvGrpSpPr>
        <p:grpSpPr>
          <a:xfrm>
            <a:off x="2658302" y="3788038"/>
            <a:ext cx="4229100" cy="533400"/>
            <a:chOff x="1790702" y="1192746"/>
            <a:chExt cx="5181600" cy="557939"/>
          </a:xfrm>
        </p:grpSpPr>
        <p:sp>
          <p:nvSpPr>
            <p:cNvPr id="34" name="Rectangle 33"/>
            <p:cNvSpPr/>
            <p:nvPr/>
          </p:nvSpPr>
          <p:spPr>
            <a:xfrm>
              <a:off x="2324102" y="1192746"/>
              <a:ext cx="4572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Ri</a:t>
              </a:r>
              <a:endParaRPr lang="en-US" sz="1200" dirty="0">
                <a:solidFill>
                  <a:schemeClr val="tx1"/>
                </a:solidFill>
              </a:endParaRPr>
            </a:p>
          </p:txBody>
        </p:sp>
        <p:cxnSp>
          <p:nvCxnSpPr>
            <p:cNvPr id="35" name="Straight Arrow Connector 34"/>
            <p:cNvCxnSpPr>
              <a:endCxn id="34" idx="1"/>
            </p:cNvCxnSpPr>
            <p:nvPr/>
          </p:nvCxnSpPr>
          <p:spPr>
            <a:xfrm>
              <a:off x="1790702" y="1459446"/>
              <a:ext cx="533400"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314702" y="1217285"/>
              <a:ext cx="4572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Ri</a:t>
              </a:r>
              <a:endParaRPr lang="en-US" sz="1200" dirty="0">
                <a:solidFill>
                  <a:schemeClr val="tx1"/>
                </a:solidFill>
              </a:endParaRPr>
            </a:p>
          </p:txBody>
        </p:sp>
        <p:cxnSp>
          <p:nvCxnSpPr>
            <p:cNvPr id="37" name="Straight Arrow Connector 36"/>
            <p:cNvCxnSpPr>
              <a:endCxn id="36" idx="1"/>
            </p:cNvCxnSpPr>
            <p:nvPr/>
          </p:nvCxnSpPr>
          <p:spPr>
            <a:xfrm>
              <a:off x="2781302" y="1483985"/>
              <a:ext cx="533400"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305300" y="1217285"/>
              <a:ext cx="4572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Ri</a:t>
              </a:r>
              <a:endParaRPr lang="en-US" sz="1200" dirty="0">
                <a:solidFill>
                  <a:schemeClr val="tx1"/>
                </a:solidFill>
              </a:endParaRPr>
            </a:p>
          </p:txBody>
        </p:sp>
        <p:cxnSp>
          <p:nvCxnSpPr>
            <p:cNvPr id="39" name="Straight Arrow Connector 38"/>
            <p:cNvCxnSpPr>
              <a:endCxn id="38" idx="1"/>
            </p:cNvCxnSpPr>
            <p:nvPr/>
          </p:nvCxnSpPr>
          <p:spPr>
            <a:xfrm>
              <a:off x="3771900" y="1483985"/>
              <a:ext cx="533400"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981702" y="1217285"/>
              <a:ext cx="4572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Ri</a:t>
              </a:r>
              <a:endParaRPr lang="en-US" sz="1200" dirty="0">
                <a:solidFill>
                  <a:schemeClr val="tx1"/>
                </a:solidFill>
              </a:endParaRPr>
            </a:p>
          </p:txBody>
        </p:sp>
        <p:cxnSp>
          <p:nvCxnSpPr>
            <p:cNvPr id="41" name="Straight Arrow Connector 40"/>
            <p:cNvCxnSpPr>
              <a:endCxn id="40" idx="1"/>
            </p:cNvCxnSpPr>
            <p:nvPr/>
          </p:nvCxnSpPr>
          <p:spPr>
            <a:xfrm>
              <a:off x="5448302" y="1483985"/>
              <a:ext cx="533400"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438902" y="1483985"/>
              <a:ext cx="533400"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62500" y="1299319"/>
              <a:ext cx="800100" cy="276999"/>
            </a:xfrm>
            <a:prstGeom prst="rect">
              <a:avLst/>
            </a:prstGeom>
            <a:noFill/>
            <a:ln>
              <a:noFill/>
            </a:ln>
          </p:spPr>
          <p:txBody>
            <a:bodyPr wrap="square" rtlCol="0">
              <a:spAutoFit/>
            </a:bodyPr>
            <a:lstStyle/>
            <a:p>
              <a:r>
                <a:rPr lang="en-US" sz="1200" dirty="0" smtClean="0">
                  <a:sym typeface="Symbol"/>
                </a:rPr>
                <a:t>     </a:t>
              </a:r>
              <a:endParaRPr lang="en-US" sz="1200" dirty="0"/>
            </a:p>
          </p:txBody>
        </p:sp>
      </p:grpSp>
      <p:sp>
        <p:nvSpPr>
          <p:cNvPr id="8" name="TextBox 7"/>
          <p:cNvSpPr txBox="1"/>
          <p:nvPr/>
        </p:nvSpPr>
        <p:spPr>
          <a:xfrm>
            <a:off x="685800" y="2252767"/>
            <a:ext cx="7707313" cy="4154984"/>
          </a:xfrm>
          <a:prstGeom prst="rect">
            <a:avLst/>
          </a:prstGeom>
          <a:noFill/>
        </p:spPr>
        <p:txBody>
          <a:bodyPr wrap="square" rtlCol="0">
            <a:spAutoFit/>
          </a:bodyPr>
          <a:lstStyle/>
          <a:p>
            <a:r>
              <a:rPr lang="en-US" dirty="0" smtClean="0"/>
              <a:t>Each of the following systems has four identical elements, each with a failure rate of 4x10</a:t>
            </a:r>
            <a:r>
              <a:rPr lang="en-US" baseline="30000" dirty="0" smtClean="0"/>
              <a:t>-3</a:t>
            </a:r>
            <a:r>
              <a:rPr lang="en-US" dirty="0" smtClean="0"/>
              <a:t> failures/h.  Determine the MTTF for each system.</a:t>
            </a:r>
          </a:p>
          <a:p>
            <a:endParaRPr lang="en-US" dirty="0"/>
          </a:p>
          <a:p>
            <a:pPr marL="457200" indent="-457200">
              <a:buAutoNum type="alphaLcPeriod"/>
            </a:pPr>
            <a:r>
              <a:rPr lang="en-US" dirty="0" smtClean="0"/>
              <a:t>Series</a:t>
            </a:r>
          </a:p>
          <a:p>
            <a:pPr marL="457200" indent="-457200">
              <a:buAutoNum type="alphaLcPeriod"/>
            </a:pPr>
            <a:endParaRPr lang="en-US" dirty="0" smtClean="0"/>
          </a:p>
          <a:p>
            <a:pPr marL="457200" indent="-457200">
              <a:buAutoNum type="alphaLcPeriod"/>
            </a:pPr>
            <a:endParaRPr lang="en-US" dirty="0"/>
          </a:p>
          <a:p>
            <a:pPr marL="457200" indent="-457200">
              <a:buAutoNum type="alphaLcPeriod"/>
            </a:pPr>
            <a:r>
              <a:rPr lang="en-US" dirty="0" smtClean="0"/>
              <a:t>Parallel</a:t>
            </a:r>
          </a:p>
          <a:p>
            <a:pPr marL="457200" indent="-457200">
              <a:buAutoNum type="alphaLcPeriod"/>
            </a:pPr>
            <a:endParaRPr lang="en-US" dirty="0"/>
          </a:p>
          <a:p>
            <a:pPr marL="457200" indent="-457200">
              <a:buAutoNum type="alphaLcPeriod"/>
            </a:pPr>
            <a:endParaRPr lang="en-US" dirty="0" smtClean="0"/>
          </a:p>
          <a:p>
            <a:pPr marL="457200" indent="-457200">
              <a:buAutoNum type="alphaLcPeriod"/>
            </a:pPr>
            <a:r>
              <a:rPr lang="en-US" dirty="0" smtClean="0"/>
              <a:t>Standby</a:t>
            </a:r>
            <a:endParaRPr lang="en-US" dirty="0"/>
          </a:p>
        </p:txBody>
      </p:sp>
      <p:pic>
        <p:nvPicPr>
          <p:cNvPr id="125954" name="Picture 2" descr="C:\Users\marlint\AppData\Local\Microsoft\Windows\Temporary Internet Files\Content.IE5\WU2RZBFW\MC9000787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515932"/>
            <a:ext cx="403058" cy="977613"/>
          </a:xfrm>
          <a:prstGeom prst="rect">
            <a:avLst/>
          </a:prstGeom>
          <a:noFill/>
          <a:extLst>
            <a:ext uri="{909E8E84-426E-40DD-AFC4-6F175D3DCCD1}">
              <a14:hiddenFill xmlns:a14="http://schemas.microsoft.com/office/drawing/2010/main">
                <a:solidFill>
                  <a:srgbClr val="FFFFFF"/>
                </a:solidFill>
              </a14:hiddenFill>
            </a:ext>
          </a:extLst>
        </p:spPr>
      </p:pic>
      <p:sp>
        <p:nvSpPr>
          <p:cNvPr id="44" name="Rounded Rectangular Callout 43"/>
          <p:cNvSpPr/>
          <p:nvPr/>
        </p:nvSpPr>
        <p:spPr bwMode="auto">
          <a:xfrm>
            <a:off x="7086600" y="4330259"/>
            <a:ext cx="1828800" cy="919829"/>
          </a:xfrm>
          <a:prstGeom prst="wedgeRoundRectCallout">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Guess its time to read the chapter.</a:t>
            </a:r>
          </a:p>
        </p:txBody>
      </p:sp>
    </p:spTree>
    <p:extLst>
      <p:ext uri="{BB962C8B-B14F-4D97-AF65-F5344CB8AC3E}">
        <p14:creationId xmlns:p14="http://schemas.microsoft.com/office/powerpoint/2010/main" val="21830638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0999"/>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3" name="TextBox 2"/>
          <p:cNvSpPr txBox="1"/>
          <p:nvPr/>
        </p:nvSpPr>
        <p:spPr>
          <a:xfrm>
            <a:off x="685800" y="1219200"/>
            <a:ext cx="7707313" cy="523220"/>
          </a:xfrm>
          <a:prstGeom prst="rect">
            <a:avLst/>
          </a:prstGeom>
          <a:noFill/>
        </p:spPr>
        <p:txBody>
          <a:bodyPr wrap="square" rtlCol="0">
            <a:spAutoFit/>
          </a:bodyPr>
          <a:lstStyle/>
          <a:p>
            <a:pPr algn="ctr"/>
            <a:r>
              <a:rPr lang="en-US" sz="2800" b="1" dirty="0" smtClean="0"/>
              <a:t>Workshop 5: Fuel </a:t>
            </a:r>
            <a:r>
              <a:rPr lang="en-US" sz="2800" b="1" dirty="0"/>
              <a:t>G</a:t>
            </a:r>
            <a:r>
              <a:rPr lang="en-US" sz="2800" b="1" dirty="0" smtClean="0"/>
              <a:t>as Network</a:t>
            </a:r>
            <a:endParaRPr lang="en-US" sz="2800" b="1" dirty="0"/>
          </a:p>
        </p:txBody>
      </p:sp>
      <p:sp>
        <p:nvSpPr>
          <p:cNvPr id="45" name="Text Box 5"/>
          <p:cNvSpPr txBox="1">
            <a:spLocks noChangeArrowheads="1"/>
          </p:cNvSpPr>
          <p:nvPr/>
        </p:nvSpPr>
        <p:spPr bwMode="auto">
          <a:xfrm>
            <a:off x="921657" y="1742420"/>
            <a:ext cx="6934200" cy="10156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b="1" dirty="0" smtClean="0"/>
              <a:t>Fuel </a:t>
            </a:r>
            <a:r>
              <a:rPr lang="en-US" altLang="en-US" sz="2000" b="1" dirty="0"/>
              <a:t>gas is produced and consumed in many places in a plant.  Discuss the good and poor aspects of this fuel gas distribution </a:t>
            </a:r>
            <a:r>
              <a:rPr lang="en-US" altLang="en-US" sz="2000" b="1" dirty="0" smtClean="0"/>
              <a:t>network, concentrating on reliability.</a:t>
            </a:r>
            <a:endParaRPr lang="en-US" altLang="en-US" sz="2000" b="1" dirty="0"/>
          </a:p>
        </p:txBody>
      </p:sp>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758082"/>
            <a:ext cx="7198403" cy="4099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5621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0999"/>
            <a:ext cx="7707313"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3" name="TextBox 2"/>
          <p:cNvSpPr txBox="1"/>
          <p:nvPr/>
        </p:nvSpPr>
        <p:spPr>
          <a:xfrm>
            <a:off x="685800" y="1219200"/>
            <a:ext cx="7707313" cy="523220"/>
          </a:xfrm>
          <a:prstGeom prst="rect">
            <a:avLst/>
          </a:prstGeom>
          <a:noFill/>
        </p:spPr>
        <p:txBody>
          <a:bodyPr wrap="square" rtlCol="0">
            <a:spAutoFit/>
          </a:bodyPr>
          <a:lstStyle/>
          <a:p>
            <a:pPr algn="ctr"/>
            <a:r>
              <a:rPr lang="en-US" sz="2800" b="1" dirty="0" smtClean="0"/>
              <a:t>Workshop </a:t>
            </a:r>
            <a:r>
              <a:rPr lang="en-US" sz="2800" b="1" dirty="0"/>
              <a:t>6</a:t>
            </a:r>
            <a:r>
              <a:rPr lang="en-US" sz="2800" b="1" dirty="0" smtClean="0"/>
              <a:t>: Reduction of Block Diagrams</a:t>
            </a:r>
            <a:endParaRPr lang="en-US" sz="2800" b="1" dirty="0"/>
          </a:p>
        </p:txBody>
      </p:sp>
      <p:sp>
        <p:nvSpPr>
          <p:cNvPr id="4" name="TextBox 3"/>
          <p:cNvSpPr txBox="1"/>
          <p:nvPr/>
        </p:nvSpPr>
        <p:spPr>
          <a:xfrm>
            <a:off x="685800" y="2057400"/>
            <a:ext cx="7707313" cy="1723549"/>
          </a:xfrm>
          <a:prstGeom prst="rect">
            <a:avLst/>
          </a:prstGeom>
          <a:noFill/>
        </p:spPr>
        <p:txBody>
          <a:bodyPr wrap="square" rtlCol="0">
            <a:spAutoFit/>
          </a:bodyPr>
          <a:lstStyle/>
          <a:p>
            <a:r>
              <a:rPr lang="en-US" dirty="0" smtClean="0"/>
              <a:t>Determine the system reliability of the two block diagrams for </a:t>
            </a:r>
          </a:p>
          <a:p>
            <a:endParaRPr lang="en-US" sz="1000" dirty="0"/>
          </a:p>
          <a:p>
            <a:pPr marL="457200" indent="-457200">
              <a:buAutoNum type="alphaLcPeriod"/>
            </a:pPr>
            <a:r>
              <a:rPr lang="en-US" dirty="0" smtClean="0"/>
              <a:t>R1 = 0.95 and R2 = 0.95</a:t>
            </a:r>
          </a:p>
          <a:p>
            <a:pPr marL="457200" indent="-457200">
              <a:buAutoNum type="alphaLcPeriod"/>
            </a:pPr>
            <a:r>
              <a:rPr lang="en-US" dirty="0" smtClean="0"/>
              <a:t>R1 = 0.90 and R2 = 0.95</a:t>
            </a:r>
            <a:endParaRPr lang="en-US" dirty="0"/>
          </a:p>
        </p:txBody>
      </p:sp>
      <p:sp>
        <p:nvSpPr>
          <p:cNvPr id="5" name="Rectangle 4"/>
          <p:cNvSpPr/>
          <p:nvPr/>
        </p:nvSpPr>
        <p:spPr bwMode="auto">
          <a:xfrm>
            <a:off x="1807029" y="4809672"/>
            <a:ext cx="609600" cy="457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rPr>
              <a:t>R1</a:t>
            </a:r>
          </a:p>
        </p:txBody>
      </p:sp>
      <p:sp>
        <p:nvSpPr>
          <p:cNvPr id="8" name="Rectangle 7"/>
          <p:cNvSpPr/>
          <p:nvPr/>
        </p:nvSpPr>
        <p:spPr bwMode="auto">
          <a:xfrm>
            <a:off x="1792515" y="5495472"/>
            <a:ext cx="609600" cy="457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rPr>
              <a:t>R1</a:t>
            </a:r>
          </a:p>
        </p:txBody>
      </p:sp>
      <p:sp>
        <p:nvSpPr>
          <p:cNvPr id="9" name="Rectangle 8"/>
          <p:cNvSpPr/>
          <p:nvPr/>
        </p:nvSpPr>
        <p:spPr bwMode="auto">
          <a:xfrm>
            <a:off x="1807029" y="6181272"/>
            <a:ext cx="609600" cy="457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rPr>
              <a:t>R1</a:t>
            </a:r>
          </a:p>
        </p:txBody>
      </p:sp>
      <p:sp>
        <p:nvSpPr>
          <p:cNvPr id="10" name="Rectangle 9"/>
          <p:cNvSpPr/>
          <p:nvPr/>
        </p:nvSpPr>
        <p:spPr bwMode="auto">
          <a:xfrm>
            <a:off x="2935515" y="4809672"/>
            <a:ext cx="609600" cy="457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rPr>
              <a:t>R2</a:t>
            </a:r>
          </a:p>
        </p:txBody>
      </p:sp>
      <p:sp>
        <p:nvSpPr>
          <p:cNvPr id="11" name="Rectangle 10"/>
          <p:cNvSpPr/>
          <p:nvPr/>
        </p:nvSpPr>
        <p:spPr bwMode="auto">
          <a:xfrm>
            <a:off x="5312229" y="4813301"/>
            <a:ext cx="609600" cy="457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rPr>
              <a:t>R1</a:t>
            </a:r>
          </a:p>
        </p:txBody>
      </p:sp>
      <p:sp>
        <p:nvSpPr>
          <p:cNvPr id="12" name="Rectangle 11"/>
          <p:cNvSpPr/>
          <p:nvPr/>
        </p:nvSpPr>
        <p:spPr bwMode="auto">
          <a:xfrm>
            <a:off x="5297715" y="5499101"/>
            <a:ext cx="609600" cy="457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rPr>
              <a:t>R1</a:t>
            </a:r>
          </a:p>
        </p:txBody>
      </p:sp>
      <p:sp>
        <p:nvSpPr>
          <p:cNvPr id="13" name="Rectangle 12"/>
          <p:cNvSpPr/>
          <p:nvPr/>
        </p:nvSpPr>
        <p:spPr bwMode="auto">
          <a:xfrm>
            <a:off x="7039429" y="5495472"/>
            <a:ext cx="609600" cy="457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rPr>
              <a:t>R2</a:t>
            </a:r>
          </a:p>
        </p:txBody>
      </p:sp>
      <p:sp>
        <p:nvSpPr>
          <p:cNvPr id="14" name="Rectangle 13"/>
          <p:cNvSpPr/>
          <p:nvPr/>
        </p:nvSpPr>
        <p:spPr bwMode="auto">
          <a:xfrm>
            <a:off x="7024915" y="4809672"/>
            <a:ext cx="609600" cy="457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rPr>
              <a:t>R2</a:t>
            </a:r>
          </a:p>
        </p:txBody>
      </p:sp>
      <p:cxnSp>
        <p:nvCxnSpPr>
          <p:cNvPr id="7" name="Straight Arrow Connector 6"/>
          <p:cNvCxnSpPr>
            <a:endCxn id="5" idx="1"/>
          </p:cNvCxnSpPr>
          <p:nvPr/>
        </p:nvCxnSpPr>
        <p:spPr bwMode="auto">
          <a:xfrm flipV="1">
            <a:off x="1106715" y="5038272"/>
            <a:ext cx="700314" cy="362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stCxn id="5" idx="3"/>
            <a:endCxn id="10" idx="1"/>
          </p:cNvCxnSpPr>
          <p:nvPr/>
        </p:nvCxnSpPr>
        <p:spPr bwMode="auto">
          <a:xfrm>
            <a:off x="2416629" y="5038272"/>
            <a:ext cx="51888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10" idx="3"/>
          </p:cNvCxnSpPr>
          <p:nvPr/>
        </p:nvCxnSpPr>
        <p:spPr bwMode="auto">
          <a:xfrm>
            <a:off x="3545115" y="5038272"/>
            <a:ext cx="609600" cy="362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1456872" y="5041901"/>
            <a:ext cx="0" cy="136797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2710543" y="5043715"/>
            <a:ext cx="0" cy="136797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a:endCxn id="8" idx="1"/>
          </p:cNvCxnSpPr>
          <p:nvPr/>
        </p:nvCxnSpPr>
        <p:spPr bwMode="auto">
          <a:xfrm flipV="1">
            <a:off x="1456872" y="5724072"/>
            <a:ext cx="335643" cy="362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flipV="1">
            <a:off x="2416629" y="5724072"/>
            <a:ext cx="335643" cy="362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flipV="1">
            <a:off x="1456872" y="6406243"/>
            <a:ext cx="335643" cy="362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V="1">
            <a:off x="2416629" y="6406243"/>
            <a:ext cx="335643" cy="362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endCxn id="11" idx="1"/>
          </p:cNvCxnSpPr>
          <p:nvPr/>
        </p:nvCxnSpPr>
        <p:spPr bwMode="auto">
          <a:xfrm flipV="1">
            <a:off x="4764315" y="5041901"/>
            <a:ext cx="547914" cy="181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endCxn id="14" idx="1"/>
          </p:cNvCxnSpPr>
          <p:nvPr/>
        </p:nvCxnSpPr>
        <p:spPr bwMode="auto">
          <a:xfrm>
            <a:off x="5938157" y="5029201"/>
            <a:ext cx="1086758" cy="907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V="1">
            <a:off x="7607301" y="5049158"/>
            <a:ext cx="547914" cy="181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5038272" y="5050972"/>
            <a:ext cx="0" cy="6731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6135915" y="5029201"/>
            <a:ext cx="0" cy="6731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6669315" y="5029201"/>
            <a:ext cx="0" cy="6731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7874001" y="5054601"/>
            <a:ext cx="0" cy="6731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a:endCxn id="12" idx="1"/>
          </p:cNvCxnSpPr>
          <p:nvPr/>
        </p:nvCxnSpPr>
        <p:spPr bwMode="auto">
          <a:xfrm>
            <a:off x="5038272" y="5724072"/>
            <a:ext cx="259443" cy="362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a:stCxn id="12" idx="3"/>
          </p:cNvCxnSpPr>
          <p:nvPr/>
        </p:nvCxnSpPr>
        <p:spPr bwMode="auto">
          <a:xfrm flipV="1">
            <a:off x="5907315" y="5724072"/>
            <a:ext cx="228600" cy="362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a:endCxn id="13" idx="1"/>
          </p:cNvCxnSpPr>
          <p:nvPr/>
        </p:nvCxnSpPr>
        <p:spPr bwMode="auto">
          <a:xfrm flipV="1">
            <a:off x="6669315" y="5724072"/>
            <a:ext cx="370114" cy="362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a:stCxn id="13" idx="3"/>
          </p:cNvCxnSpPr>
          <p:nvPr/>
        </p:nvCxnSpPr>
        <p:spPr bwMode="auto">
          <a:xfrm flipV="1">
            <a:off x="7649029" y="5702301"/>
            <a:ext cx="232229" cy="2177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p:cNvSpPr txBox="1"/>
          <p:nvPr/>
        </p:nvSpPr>
        <p:spPr>
          <a:xfrm>
            <a:off x="1872344" y="4130710"/>
            <a:ext cx="1477735" cy="461665"/>
          </a:xfrm>
          <a:prstGeom prst="rect">
            <a:avLst/>
          </a:prstGeom>
          <a:noFill/>
        </p:spPr>
        <p:txBody>
          <a:bodyPr wrap="square" rtlCol="0">
            <a:spAutoFit/>
          </a:bodyPr>
          <a:lstStyle/>
          <a:p>
            <a:r>
              <a:rPr lang="en-US" b="1" dirty="0" smtClean="0">
                <a:solidFill>
                  <a:srgbClr val="0000FF"/>
                </a:solidFill>
                <a:latin typeface="Calibri" panose="020F0502020204030204" pitchFamily="34" charset="0"/>
              </a:rPr>
              <a:t>System I</a:t>
            </a:r>
            <a:endParaRPr lang="en-US" b="1" dirty="0">
              <a:solidFill>
                <a:srgbClr val="0000FF"/>
              </a:solidFill>
              <a:latin typeface="Calibri" panose="020F0502020204030204" pitchFamily="34" charset="0"/>
            </a:endParaRPr>
          </a:p>
        </p:txBody>
      </p:sp>
      <p:sp>
        <p:nvSpPr>
          <p:cNvPr id="49" name="TextBox 48"/>
          <p:cNvSpPr txBox="1"/>
          <p:nvPr/>
        </p:nvSpPr>
        <p:spPr>
          <a:xfrm>
            <a:off x="5742668" y="4139363"/>
            <a:ext cx="1477735" cy="461665"/>
          </a:xfrm>
          <a:prstGeom prst="rect">
            <a:avLst/>
          </a:prstGeom>
          <a:noFill/>
        </p:spPr>
        <p:txBody>
          <a:bodyPr wrap="square" rtlCol="0">
            <a:spAutoFit/>
          </a:bodyPr>
          <a:lstStyle/>
          <a:p>
            <a:r>
              <a:rPr lang="en-US" b="1" dirty="0" smtClean="0">
                <a:solidFill>
                  <a:srgbClr val="0000FF"/>
                </a:solidFill>
                <a:latin typeface="Calibri" panose="020F0502020204030204" pitchFamily="34" charset="0"/>
              </a:rPr>
              <a:t>System II</a:t>
            </a:r>
            <a:endParaRPr lang="en-US" b="1" dirty="0">
              <a:solidFill>
                <a:srgbClr val="0000FF"/>
              </a:solidFill>
              <a:latin typeface="Calibri" panose="020F0502020204030204" pitchFamily="34" charset="0"/>
            </a:endParaRPr>
          </a:p>
        </p:txBody>
      </p:sp>
      <p:sp>
        <p:nvSpPr>
          <p:cNvPr id="48" name="Rectangle 47"/>
          <p:cNvSpPr/>
          <p:nvPr/>
        </p:nvSpPr>
        <p:spPr bwMode="auto">
          <a:xfrm>
            <a:off x="533513" y="3952850"/>
            <a:ext cx="3853657" cy="2861608"/>
          </a:xfrm>
          <a:prstGeom prst="rect">
            <a:avLst/>
          </a:prstGeom>
          <a:noFill/>
          <a:ln w="952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4612029" y="3967364"/>
            <a:ext cx="3853657" cy="2861608"/>
          </a:xfrm>
          <a:prstGeom prst="rect">
            <a:avLst/>
          </a:prstGeom>
          <a:noFill/>
          <a:ln w="952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451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688" y="381000"/>
            <a:ext cx="7707312" cy="461963"/>
          </a:xfrm>
          <a:prstGeom prst="rect">
            <a:avLst/>
          </a:prstGeom>
          <a:solidFill>
            <a:schemeClr val="bg1">
              <a:lumMod val="95000"/>
            </a:schemeClr>
          </a:solidFill>
          <a:ln>
            <a:solidFill>
              <a:srgbClr val="FF0000"/>
            </a:solidFill>
          </a:ln>
        </p:spPr>
        <p:txBody>
          <a:bodyPr>
            <a:spAutoFit/>
          </a:bodyPr>
          <a:lstStyle/>
          <a:p>
            <a:pPr algn="ctr">
              <a:defRPr/>
            </a:pPr>
            <a:r>
              <a:rPr lang="en-US" b="1" dirty="0">
                <a:latin typeface="Calibri" panose="020F0502020204030204" pitchFamily="34" charset="0"/>
              </a:rPr>
              <a:t>Chapter 4 Reliability</a:t>
            </a:r>
          </a:p>
        </p:txBody>
      </p:sp>
      <p:sp>
        <p:nvSpPr>
          <p:cNvPr id="10243" name="TextBox 2"/>
          <p:cNvSpPr txBox="1">
            <a:spLocks noChangeArrowheads="1"/>
          </p:cNvSpPr>
          <p:nvPr/>
        </p:nvSpPr>
        <p:spPr bwMode="auto">
          <a:xfrm>
            <a:off x="1379538" y="10668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b="1">
                <a:solidFill>
                  <a:srgbClr val="0000FF"/>
                </a:solidFill>
                <a:latin typeface="Calibri" pitchFamily="34" charset="0"/>
              </a:rPr>
              <a:t>Reliability: Qualitative Overview</a:t>
            </a:r>
          </a:p>
        </p:txBody>
      </p:sp>
      <p:sp>
        <p:nvSpPr>
          <p:cNvPr id="10244" name="TextBox 3"/>
          <p:cNvSpPr txBox="1">
            <a:spLocks noChangeArrowheads="1"/>
          </p:cNvSpPr>
          <p:nvPr/>
        </p:nvSpPr>
        <p:spPr bwMode="auto">
          <a:xfrm>
            <a:off x="1368425" y="1636713"/>
            <a:ext cx="6248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b="1">
                <a:solidFill>
                  <a:srgbClr val="0000FF"/>
                </a:solidFill>
                <a:latin typeface="Calibri" pitchFamily="34" charset="0"/>
              </a:rPr>
              <a:t>Operations Responses to a Fault</a:t>
            </a:r>
          </a:p>
        </p:txBody>
      </p:sp>
      <p:graphicFrame>
        <p:nvGraphicFramePr>
          <p:cNvPr id="5" name="Table 4"/>
          <p:cNvGraphicFramePr>
            <a:graphicFrameLocks noGrp="1"/>
          </p:cNvGraphicFramePr>
          <p:nvPr/>
        </p:nvGraphicFramePr>
        <p:xfrm>
          <a:off x="406400" y="2390775"/>
          <a:ext cx="8235950" cy="4023304"/>
        </p:xfrm>
        <a:graphic>
          <a:graphicData uri="http://schemas.openxmlformats.org/drawingml/2006/table">
            <a:tbl>
              <a:tblPr firstRow="1" bandRow="1">
                <a:tableStyleId>{5940675A-B579-460E-94D1-54222C63F5DA}</a:tableStyleId>
              </a:tblPr>
              <a:tblGrid>
                <a:gridCol w="4117975"/>
                <a:gridCol w="4117975"/>
              </a:tblGrid>
              <a:tr h="457128">
                <a:tc>
                  <a:txBody>
                    <a:bodyPr/>
                    <a:lstStyle/>
                    <a:p>
                      <a:pPr algn="ctr"/>
                      <a:r>
                        <a:rPr lang="en-US" sz="2400" b="1" dirty="0" smtClean="0">
                          <a:latin typeface="Calibri" panose="020F0502020204030204" pitchFamily="34" charset="0"/>
                        </a:rPr>
                        <a:t>Response</a:t>
                      </a:r>
                      <a:endParaRPr lang="en-US" sz="2400" b="1" dirty="0">
                        <a:latin typeface="Calibri" panose="020F0502020204030204" pitchFamily="34" charset="0"/>
                      </a:endParaRPr>
                    </a:p>
                  </a:txBody>
                  <a:tcPr marL="91449" marR="91449" marT="45713" marB="45713"/>
                </a:tc>
                <a:tc>
                  <a:txBody>
                    <a:bodyPr/>
                    <a:lstStyle/>
                    <a:p>
                      <a:pPr algn="ctr"/>
                      <a:r>
                        <a:rPr lang="en-US" sz="2400" b="1" dirty="0" smtClean="0">
                          <a:latin typeface="Calibri" panose="020F0502020204030204" pitchFamily="34" charset="0"/>
                        </a:rPr>
                        <a:t>Examples</a:t>
                      </a:r>
                      <a:endParaRPr lang="en-US" sz="2400" b="1" dirty="0">
                        <a:latin typeface="Calibri" panose="020F0502020204030204" pitchFamily="34" charset="0"/>
                      </a:endParaRPr>
                    </a:p>
                  </a:txBody>
                  <a:tcPr marL="91449" marR="91449" marT="45713" marB="45713"/>
                </a:tc>
              </a:tr>
              <a:tr h="1188532">
                <a:tc>
                  <a:txBody>
                    <a:bodyPr/>
                    <a:lstStyle/>
                    <a:p>
                      <a:pPr marL="342900" indent="-342900">
                        <a:buFont typeface="Arial" panose="020B0604020202020204" pitchFamily="34" charset="0"/>
                        <a:buChar char="•"/>
                      </a:pPr>
                      <a:r>
                        <a:rPr lang="en-US" sz="2200" b="1" dirty="0" smtClean="0">
                          <a:latin typeface="Calibri" panose="020F0502020204030204" pitchFamily="34" charset="0"/>
                        </a:rPr>
                        <a:t>Do</a:t>
                      </a:r>
                      <a:r>
                        <a:rPr lang="en-US" sz="2200" b="1" baseline="0" dirty="0" smtClean="0">
                          <a:latin typeface="Calibri" panose="020F0502020204030204" pitchFamily="34" charset="0"/>
                        </a:rPr>
                        <a:t> nothing </a:t>
                      </a:r>
                    </a:p>
                    <a:p>
                      <a:pPr marL="0" indent="347663">
                        <a:buFont typeface="Arial" panose="020B0604020202020204" pitchFamily="34" charset="0"/>
                        <a:buNone/>
                      </a:pPr>
                      <a:r>
                        <a:rPr lang="en-US" sz="1800" b="1" baseline="0" dirty="0" smtClean="0">
                          <a:latin typeface="Calibri" panose="020F0502020204030204" pitchFamily="34" charset="0"/>
                        </a:rPr>
                        <a:t>(wait for scheduled shutdown)</a:t>
                      </a:r>
                      <a:endParaRPr lang="en-US" sz="1800" b="1" dirty="0" smtClean="0">
                        <a:latin typeface="Calibri" panose="020F0502020204030204" pitchFamily="34" charset="0"/>
                      </a:endParaRPr>
                    </a:p>
                  </a:txBody>
                  <a:tcPr marL="91449" marR="91449" marT="45713" marB="45713"/>
                </a:tc>
                <a:tc>
                  <a:txBody>
                    <a:bodyPr/>
                    <a:lstStyle/>
                    <a:p>
                      <a:r>
                        <a:rPr lang="en-US" sz="1800" dirty="0" smtClean="0"/>
                        <a:t>No</a:t>
                      </a:r>
                      <a:r>
                        <a:rPr lang="en-US" sz="1800" baseline="0" dirty="0" smtClean="0"/>
                        <a:t> hazard exists and products of desired quality can be produced.  The cost of repair exceeds loss during operation.  Therefore, we accept the loss.</a:t>
                      </a:r>
                      <a:endParaRPr lang="en-US" sz="1800" dirty="0"/>
                    </a:p>
                  </a:txBody>
                  <a:tcPr marL="91449" marR="91449" marT="45713" marB="45713"/>
                </a:tc>
              </a:tr>
              <a:tr h="914256">
                <a:tc>
                  <a:txBody>
                    <a:bodyPr/>
                    <a:lstStyle/>
                    <a:p>
                      <a:pPr marL="342900" indent="-342900">
                        <a:buFont typeface="Arial" panose="020B0604020202020204" pitchFamily="34" charset="0"/>
                        <a:buChar char="•"/>
                      </a:pPr>
                      <a:r>
                        <a:rPr lang="en-US" sz="2200" b="1" dirty="0" smtClean="0">
                          <a:latin typeface="Calibri" panose="020F0502020204030204" pitchFamily="34" charset="0"/>
                        </a:rPr>
                        <a:t>Repair</a:t>
                      </a:r>
                      <a:r>
                        <a:rPr lang="en-US" sz="2200" b="1" baseline="0" dirty="0" smtClean="0">
                          <a:latin typeface="Calibri" panose="020F0502020204030204" pitchFamily="34" charset="0"/>
                        </a:rPr>
                        <a:t> during operation</a:t>
                      </a:r>
                    </a:p>
                    <a:p>
                      <a:pPr marL="342900" indent="-342900">
                        <a:buFont typeface="Arial" panose="020B0604020202020204" pitchFamily="34" charset="0"/>
                        <a:buChar char="•"/>
                      </a:pPr>
                      <a:r>
                        <a:rPr lang="en-US" sz="2200" b="1" baseline="0" dirty="0" smtClean="0">
                          <a:latin typeface="Calibri" panose="020F0502020204030204" pitchFamily="34" charset="0"/>
                        </a:rPr>
                        <a:t>Replace during operation</a:t>
                      </a:r>
                      <a:endParaRPr lang="en-US" sz="2200" b="1" dirty="0" smtClean="0">
                        <a:latin typeface="Calibri" panose="020F0502020204030204" pitchFamily="34" charset="0"/>
                      </a:endParaRPr>
                    </a:p>
                  </a:txBody>
                  <a:tcPr marL="91449" marR="91449" marT="45713" marB="45713"/>
                </a:tc>
                <a:tc>
                  <a:txBody>
                    <a:bodyPr/>
                    <a:lstStyle/>
                    <a:p>
                      <a:r>
                        <a:rPr lang="en-US" sz="1800" dirty="0" smtClean="0"/>
                        <a:t>Plant</a:t>
                      </a:r>
                      <a:r>
                        <a:rPr lang="en-US" sz="1800" baseline="0" dirty="0" smtClean="0"/>
                        <a:t> design must provide flexibility that allows continued operation while selected equipment is not functioning</a:t>
                      </a:r>
                      <a:endParaRPr lang="en-US" sz="1800" dirty="0"/>
                    </a:p>
                  </a:txBody>
                  <a:tcPr marL="91449" marR="91449" marT="45713" marB="45713"/>
                </a:tc>
              </a:tr>
              <a:tr h="1462809">
                <a:tc>
                  <a:txBody>
                    <a:bodyPr/>
                    <a:lstStyle/>
                    <a:p>
                      <a:pPr marL="342900" indent="-342900">
                        <a:buFont typeface="Arial" panose="020B0604020202020204" pitchFamily="34" charset="0"/>
                        <a:buChar char="•"/>
                      </a:pPr>
                      <a:r>
                        <a:rPr lang="en-US" sz="2200" b="1" dirty="0" smtClean="0">
                          <a:latin typeface="Calibri" panose="020F0502020204030204" pitchFamily="34" charset="0"/>
                        </a:rPr>
                        <a:t>Shutdown</a:t>
                      </a:r>
                      <a:r>
                        <a:rPr lang="en-US" sz="2200" b="1" baseline="0" dirty="0" smtClean="0">
                          <a:latin typeface="Calibri" panose="020F0502020204030204" pitchFamily="34" charset="0"/>
                        </a:rPr>
                        <a:t> for repair or replacement</a:t>
                      </a:r>
                      <a:endParaRPr lang="en-US" sz="2200" b="1" dirty="0" smtClean="0">
                        <a:latin typeface="Calibri" panose="020F0502020204030204" pitchFamily="34" charset="0"/>
                      </a:endParaRPr>
                    </a:p>
                  </a:txBody>
                  <a:tcPr marL="91449" marR="91449" marT="45713" marB="45713"/>
                </a:tc>
                <a:tc>
                  <a:txBody>
                    <a:bodyPr/>
                    <a:lstStyle/>
                    <a:p>
                      <a:r>
                        <a:rPr lang="en-US" sz="1800" dirty="0" smtClean="0"/>
                        <a:t>Economic</a:t>
                      </a:r>
                      <a:r>
                        <a:rPr lang="en-US" sz="1800" baseline="0" dirty="0" smtClean="0"/>
                        <a:t> loss exceeds cost of shutdown and repair/replacement.</a:t>
                      </a:r>
                    </a:p>
                    <a:p>
                      <a:endParaRPr lang="en-US" sz="1800" baseline="0" dirty="0" smtClean="0"/>
                    </a:p>
                    <a:p>
                      <a:r>
                        <a:rPr lang="en-US" sz="1800" baseline="0" dirty="0" smtClean="0"/>
                        <a:t>Design may allow part of plant shutdown, while remainder operates</a:t>
                      </a:r>
                      <a:endParaRPr lang="en-US" sz="1800" dirty="0"/>
                    </a:p>
                  </a:txBody>
                  <a:tcPr marL="91449" marR="91449" marT="45713" marB="45713"/>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afa1a4151157b5ce2ffc712acb40b7936f2d3c"/>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Office\Templates\Blank Presentation.pot</Template>
  <TotalTime>4739</TotalTime>
  <Words>8756</Words>
  <Application>Microsoft Office PowerPoint</Application>
  <PresentationFormat>On-screen Show (4:3)</PresentationFormat>
  <Paragraphs>2083</Paragraphs>
  <Slides>82</Slides>
  <Notes>50</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82</vt:i4>
      </vt:variant>
    </vt:vector>
  </HeadingPairs>
  <TitlesOfParts>
    <vt:vector size="88" baseType="lpstr">
      <vt:lpstr>Blank Presentation</vt:lpstr>
      <vt:lpstr>Equation</vt:lpstr>
      <vt:lpstr>Clip</vt:lpstr>
      <vt:lpstr>Visio</vt:lpstr>
      <vt:lpstr>Worksheet</vt:lpstr>
      <vt:lpstr>Microsoft Office Visio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McMaster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Marlin</dc:creator>
  <cp:lastModifiedBy>marlint</cp:lastModifiedBy>
  <cp:revision>160</cp:revision>
  <dcterms:created xsi:type="dcterms:W3CDTF">2004-09-02T16:21:41Z</dcterms:created>
  <dcterms:modified xsi:type="dcterms:W3CDTF">2014-10-17T03:49:46Z</dcterms:modified>
</cp:coreProperties>
</file>