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sldIdLst>
    <p:sldId id="31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9" r:id="rId19"/>
    <p:sldId id="272" r:id="rId20"/>
    <p:sldId id="307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5" r:id="rId32"/>
    <p:sldId id="284" r:id="rId33"/>
    <p:sldId id="286" r:id="rId34"/>
    <p:sldId id="287" r:id="rId35"/>
    <p:sldId id="288" r:id="rId36"/>
    <p:sldId id="290" r:id="rId37"/>
    <p:sldId id="291" r:id="rId38"/>
    <p:sldId id="292" r:id="rId39"/>
    <p:sldId id="293" r:id="rId40"/>
    <p:sldId id="304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5" r:id="rId52"/>
    <p:sldId id="306" r:id="rId53"/>
    <p:sldId id="316" r:id="rId54"/>
    <p:sldId id="308" r:id="rId55"/>
    <p:sldId id="309" r:id="rId56"/>
    <p:sldId id="310" r:id="rId57"/>
    <p:sldId id="311" r:id="rId58"/>
    <p:sldId id="315" r:id="rId59"/>
    <p:sldId id="312" r:id="rId60"/>
    <p:sldId id="313" r:id="rId61"/>
    <p:sldId id="314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6969"/>
    <a:srgbClr val="FF99FF"/>
    <a:srgbClr val="CCFFFF"/>
    <a:srgbClr val="FFFF99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3" autoAdjust="0"/>
    <p:restoredTop sz="90929"/>
  </p:normalViewPr>
  <p:slideViewPr>
    <p:cSldViewPr>
      <p:cViewPr varScale="1">
        <p:scale>
          <a:sx n="60" d="100"/>
          <a:sy n="60" d="100"/>
        </p:scale>
        <p:origin x="-18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57C513-5B39-419D-9EE1-5BF464774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4EE5E-C9D1-44B2-94DC-5D505CF99934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1EE00-D5AF-4BE1-A563-F2661DE6A6C5}" type="slidenum">
              <a:rPr lang="en-US"/>
              <a:pPr/>
              <a:t>11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AC2DE-B68D-4685-A9E6-03A704E66DB2}" type="slidenum">
              <a:rPr lang="en-US"/>
              <a:pPr/>
              <a:t>12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BD2F3-296B-4473-BEE5-0CA48945EBB8}" type="slidenum">
              <a:rPr lang="en-US"/>
              <a:pPr/>
              <a:t>13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DB7EA-7E0B-4A7E-8730-919EB7D644B0}" type="slidenum">
              <a:rPr lang="en-US"/>
              <a:pPr/>
              <a:t>14</a:t>
            </a:fld>
            <a:endParaRPr lang="en-US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6F9AF-FAFF-4A0A-B6D0-83713D58913B}" type="slidenum">
              <a:rPr lang="en-US"/>
              <a:pPr/>
              <a:t>15</a:t>
            </a:fld>
            <a:endParaRPr lang="en-U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F7A52-FE00-4C7D-99EA-0F2C75A5EEFB}" type="slidenum">
              <a:rPr lang="en-US"/>
              <a:pPr/>
              <a:t>16</a:t>
            </a:fld>
            <a:endParaRPr lang="en-US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D15B1-A36F-404F-BBE5-AF8D2A53F110}" type="slidenum">
              <a:rPr lang="en-US"/>
              <a:pPr/>
              <a:t>17</a:t>
            </a:fld>
            <a:endParaRPr lang="en-U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092C4-7395-4413-9386-C36FE38D22C6}" type="slidenum">
              <a:rPr lang="en-US"/>
              <a:pPr/>
              <a:t>18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54209-541E-4196-B97E-37BDF1CCED60}" type="slidenum">
              <a:rPr lang="en-US"/>
              <a:pPr/>
              <a:t>19</a:t>
            </a:fld>
            <a:endParaRPr lang="en-US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CB084-0CCA-45E8-9975-58FDED35DECB}" type="slidenum">
              <a:rPr lang="en-US"/>
              <a:pPr/>
              <a:t>20</a:t>
            </a:fld>
            <a:endParaRPr lang="en-US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F57D6-AF88-4466-92D9-3AA5918B81E6}" type="slidenum">
              <a:rPr lang="en-US"/>
              <a:pPr/>
              <a:t>3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A9399-7D2B-4C9E-9E06-10464D882938}" type="slidenum">
              <a:rPr lang="en-US"/>
              <a:pPr/>
              <a:t>21</a:t>
            </a:fld>
            <a:endParaRPr 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1759A-2E9E-454B-852A-EEF95469D52C}" type="slidenum">
              <a:rPr lang="en-US"/>
              <a:pPr/>
              <a:t>22</a:t>
            </a:fld>
            <a:endParaRPr lang="en-US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5B1BA-2E58-4FBF-9435-28EDD15CCD75}" type="slidenum">
              <a:rPr lang="en-US"/>
              <a:pPr/>
              <a:t>23</a:t>
            </a:fld>
            <a:endParaRPr lang="en-US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1C999-6770-4B79-A9AA-065BEFCD389F}" type="slidenum">
              <a:rPr lang="en-US"/>
              <a:pPr/>
              <a:t>24</a:t>
            </a:fld>
            <a:endParaRPr lang="en-US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AF9C4-B6A0-4261-BA76-81DBCFBC33B3}" type="slidenum">
              <a:rPr lang="en-US"/>
              <a:pPr/>
              <a:t>25</a:t>
            </a:fld>
            <a:endParaRPr 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01288-7D76-41A3-815A-47122B885878}" type="slidenum">
              <a:rPr lang="en-US"/>
              <a:pPr/>
              <a:t>26</a:t>
            </a:fld>
            <a:endParaRPr lang="en-US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65D86-A927-43F3-AC60-B01C05B6AED3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C8D27-C9DF-4278-AD41-06B751D618C2}" type="slidenum">
              <a:rPr lang="en-US"/>
              <a:pPr/>
              <a:t>28</a:t>
            </a:fld>
            <a:endParaRPr lang="en-US"/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2CE1E-DEDE-451C-8E7F-622202FEBC2A}" type="slidenum">
              <a:rPr lang="en-US"/>
              <a:pPr/>
              <a:t>29</a:t>
            </a:fld>
            <a:endParaRPr 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039A7-94B2-4F0F-8AE4-AC70D7918A5C}" type="slidenum">
              <a:rPr lang="en-US"/>
              <a:pPr/>
              <a:t>30</a:t>
            </a:fld>
            <a:endParaRPr 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59933-D433-4353-9380-9C5611F4231F}" type="slidenum">
              <a:rPr lang="en-US"/>
              <a:pPr/>
              <a:t>4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2CBD4-AAF1-49AE-95D8-9E1F02F61A95}" type="slidenum">
              <a:rPr lang="en-US"/>
              <a:pPr/>
              <a:t>31</a:t>
            </a:fld>
            <a:endParaRPr lang="en-US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5A6CA-D058-406A-97A3-507D36B8710C}" type="slidenum">
              <a:rPr lang="en-US"/>
              <a:pPr/>
              <a:t>32</a:t>
            </a:fld>
            <a:endParaRPr lang="en-US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5C6FF-4F07-447D-B3F6-D94B3FA50765}" type="slidenum">
              <a:rPr lang="en-US"/>
              <a:pPr/>
              <a:t>33</a:t>
            </a:fld>
            <a:endParaRPr lang="en-US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5565C-C752-4720-9658-75AC6A66341A}" type="slidenum">
              <a:rPr lang="en-US"/>
              <a:pPr/>
              <a:t>34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0F336-5CFD-4A8B-9B44-825FAC9FF245}" type="slidenum">
              <a:rPr lang="en-US"/>
              <a:pPr/>
              <a:t>35</a:t>
            </a:fld>
            <a:endParaRPr lang="en-US"/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AD5D6-2C56-4882-B50B-670693F928D9}" type="slidenum">
              <a:rPr lang="en-US"/>
              <a:pPr/>
              <a:t>36</a:t>
            </a:fld>
            <a:endParaRPr lang="en-US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5B349-48C5-4F63-9F1C-1BF2B5A727D5}" type="slidenum">
              <a:rPr lang="en-US"/>
              <a:pPr/>
              <a:t>37</a:t>
            </a:fld>
            <a:endParaRPr lang="en-US"/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E27F-B101-4B42-8C92-C597A5C4C99B}" type="slidenum">
              <a:rPr lang="en-US"/>
              <a:pPr/>
              <a:t>38</a:t>
            </a:fld>
            <a:endParaRPr lang="en-US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36871-BFCD-40B2-BEBD-E27C054D46B4}" type="slidenum">
              <a:rPr lang="en-US"/>
              <a:pPr/>
              <a:t>39</a:t>
            </a:fld>
            <a:endParaRPr lang="en-US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DAE0E-779B-434E-BD3B-ADAFEE9B0DB9}" type="slidenum">
              <a:rPr lang="en-US"/>
              <a:pPr/>
              <a:t>40</a:t>
            </a:fld>
            <a:endParaRPr lang="en-US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DA946-D5CD-4008-AEB2-2290A9D45F9C}" type="slidenum">
              <a:rPr lang="en-US"/>
              <a:pPr/>
              <a:t>5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8B32-8A81-4B3C-99DD-4BE12148543B}" type="slidenum">
              <a:rPr lang="en-US"/>
              <a:pPr/>
              <a:t>41</a:t>
            </a:fld>
            <a:endParaRPr lang="en-US"/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5FE4D-715C-4F68-B57D-154E7512237F}" type="slidenum">
              <a:rPr lang="en-US"/>
              <a:pPr/>
              <a:t>42</a:t>
            </a:fld>
            <a:endParaRPr lang="en-US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62129-0ACC-4480-8733-F1B9194C1009}" type="slidenum">
              <a:rPr lang="en-US"/>
              <a:pPr/>
              <a:t>43</a:t>
            </a:fld>
            <a:endParaRPr lang="en-US"/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ABF75-48D9-4F2C-A4E5-25E38512CF2D}" type="slidenum">
              <a:rPr lang="en-US"/>
              <a:pPr/>
              <a:t>44</a:t>
            </a:fld>
            <a:endParaRPr lang="en-US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10B58-33E3-45BE-BD30-6512A4F97D45}" type="slidenum">
              <a:rPr lang="en-US"/>
              <a:pPr/>
              <a:t>45</a:t>
            </a:fld>
            <a:endParaRPr lang="en-US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E46AB-912F-4D30-8C83-64131B127A89}" type="slidenum">
              <a:rPr lang="en-US"/>
              <a:pPr/>
              <a:t>46</a:t>
            </a:fld>
            <a:endParaRPr 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759C7-2D1E-4D20-9A96-7EF849E5A6E6}" type="slidenum">
              <a:rPr lang="en-US"/>
              <a:pPr/>
              <a:t>47</a:t>
            </a:fld>
            <a:endParaRPr 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FDE73-EFB1-4324-BB58-DD270A6EE874}" type="slidenum">
              <a:rPr lang="en-US"/>
              <a:pPr/>
              <a:t>48</a:t>
            </a:fld>
            <a:endParaRPr 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958A1-B4C8-44D9-8B0B-97778BC92C63}" type="slidenum">
              <a:rPr lang="en-US"/>
              <a:pPr/>
              <a:t>49</a:t>
            </a:fld>
            <a:endParaRPr lang="en-US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5C9EE-4FCD-43F7-9D81-5F2650AF1C94}" type="slidenum">
              <a:rPr lang="en-US"/>
              <a:pPr/>
              <a:t>50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48237-986B-4195-8EE0-99BB724C8062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0EC2B-BBFA-462C-B7BD-62A06026F728}" type="slidenum">
              <a:rPr lang="en-US"/>
              <a:pPr/>
              <a:t>51</a:t>
            </a:fld>
            <a:endParaRPr 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BE6F0-30AE-47EE-A55D-A28F9EC45D85}" type="slidenum">
              <a:rPr lang="en-US"/>
              <a:pPr/>
              <a:t>52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07E5C-3AC9-41DE-A1A3-AFE8547F2A46}" type="slidenum">
              <a:rPr lang="en-US"/>
              <a:pPr/>
              <a:t>53</a:t>
            </a:fld>
            <a:endParaRPr lang="en-US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6FFF7-1157-41FC-A1FF-A075F8BCEB45}" type="slidenum">
              <a:rPr lang="en-US"/>
              <a:pPr/>
              <a:t>54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AC26-CA9E-40F1-807D-BD33A7FB3F04}" type="slidenum">
              <a:rPr lang="en-US"/>
              <a:pPr/>
              <a:t>55</a:t>
            </a:fld>
            <a:endParaRPr lang="en-US"/>
          </a:p>
        </p:txBody>
      </p:sp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02F35-B028-49AD-A91D-BB3B8B1A4BDE}" type="slidenum">
              <a:rPr lang="en-US"/>
              <a:pPr/>
              <a:t>56</a:t>
            </a:fld>
            <a:endParaRPr lang="en-US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5B78D-4730-40E2-B26F-C1F8FE35DBCE}" type="slidenum">
              <a:rPr lang="en-US"/>
              <a:pPr/>
              <a:t>57</a:t>
            </a:fld>
            <a:endParaRPr lang="en-US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B69A6-0572-4C29-9E07-E117C21460E8}" type="slidenum">
              <a:rPr lang="en-US"/>
              <a:pPr/>
              <a:t>58</a:t>
            </a:fld>
            <a:endParaRPr lang="en-US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2EAB9-E732-4C5E-96E8-57310994503D}" type="slidenum">
              <a:rPr lang="en-US"/>
              <a:pPr/>
              <a:t>59</a:t>
            </a:fld>
            <a:endParaRPr lang="en-US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D7AA5-2BA7-43C6-8702-0E74A6C4FFA5}" type="slidenum">
              <a:rPr lang="en-US"/>
              <a:pPr/>
              <a:t>60</a:t>
            </a:fld>
            <a:endParaRPr lang="en-US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5588B-F243-47BA-A11B-F17421556247}" type="slidenum">
              <a:rPr lang="en-US"/>
              <a:pPr/>
              <a:t>7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98807-616D-438D-B8FB-CBCB3275F89E}" type="slidenum">
              <a:rPr lang="en-US"/>
              <a:pPr/>
              <a:t>61</a:t>
            </a:fld>
            <a:endParaRPr lang="en-US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82DEE-1A87-4606-8005-DC53E70F6B24}" type="slidenum">
              <a:rPr lang="en-US"/>
              <a:pPr/>
              <a:t>8</a:t>
            </a:fld>
            <a:endParaRPr lang="en-US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2A1E9-BA16-4652-92BD-D5EEFCB15A04}" type="slidenum">
              <a:rPr lang="en-US"/>
              <a:pPr/>
              <a:t>9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0E003-E947-4345-84C5-9115781F8002}" type="slidenum">
              <a:rPr lang="en-US"/>
              <a:pPr/>
              <a:t>10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9821F-8E4A-491D-A30D-4F848F470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7FB7C-CE79-4544-A40F-3C2118916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6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53D9-7577-4B88-8731-20CABDF17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4A65A-6741-4175-96C2-92F18FB26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B9BC7-001C-48E8-95FB-E013CB2BF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9AB41-88CF-4778-A007-94F87A103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8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88C3-DA47-4664-A819-12E411ADCB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42331-2D5E-4C9E-A872-C93791AB1E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7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314CE-BA4C-410F-9231-16D217A4B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1EEC2-2807-470C-96B6-A88808AF45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C0143-D0DE-45F6-AD6C-5AC295138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398675-D27D-42F5-B915-3610552BE3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5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8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254250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Process Control Design: Definition and Decisions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105336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762000" y="990600"/>
            <a:ext cx="3810000" cy="1295400"/>
            <a:chOff x="576" y="480"/>
            <a:chExt cx="2400" cy="816"/>
          </a:xfrm>
        </p:grpSpPr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1652" y="1056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576" y="1008"/>
              <a:ext cx="240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576" y="480"/>
              <a:ext cx="816" cy="5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4300" indent="-114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Low cost</a:t>
              </a:r>
            </a:p>
            <a:p>
              <a:r>
                <a:rPr lang="en-US" sz="1200" b="1"/>
                <a:t>Low accuracy</a:t>
              </a:r>
            </a:p>
            <a:p>
              <a:r>
                <a:rPr lang="en-US" sz="1200" b="1"/>
                <a:t>OK reproducibility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2160" y="480"/>
              <a:ext cx="816" cy="5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4300" indent="-114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/>
                <a:t>High cost</a:t>
              </a:r>
            </a:p>
            <a:p>
              <a:r>
                <a:rPr lang="en-US" sz="1200" b="1"/>
                <a:t>High accuracy</a:t>
              </a:r>
            </a:p>
            <a:p>
              <a:r>
                <a:rPr lang="en-US" sz="1200" b="1"/>
                <a:t>High reproducibility</a:t>
              </a:r>
            </a:p>
          </p:txBody>
        </p:sp>
      </p:grp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4648200" y="1295400"/>
          <a:ext cx="676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95400"/>
                        <a:ext cx="676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562600" y="990600"/>
            <a:ext cx="2895600" cy="609600"/>
          </a:xfrm>
          <a:prstGeom prst="wedgeRoundRectCallout">
            <a:avLst>
              <a:gd name="adj1" fmla="val -63981"/>
              <a:gd name="adj2" fmla="val 1484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/>
              <a:t>We need to balance cost and accuracy.  </a:t>
            </a:r>
          </a:p>
          <a:p>
            <a:r>
              <a:rPr lang="en-US" sz="1200" b="1"/>
              <a:t>Which sensors require high accuracy?</a:t>
            </a:r>
          </a:p>
        </p:txBody>
      </p:sp>
      <p:grpSp>
        <p:nvGrpSpPr>
          <p:cNvPr id="10326" name="Group 86"/>
          <p:cNvGrpSpPr>
            <a:grpSpLocks/>
          </p:cNvGrpSpPr>
          <p:nvPr/>
        </p:nvGrpSpPr>
        <p:grpSpPr bwMode="auto">
          <a:xfrm>
            <a:off x="1676400" y="2514600"/>
            <a:ext cx="6299200" cy="4157663"/>
            <a:chOff x="698" y="1264"/>
            <a:chExt cx="4568" cy="2990"/>
          </a:xfrm>
        </p:grpSpPr>
        <p:grpSp>
          <p:nvGrpSpPr>
            <p:cNvPr id="10327" name="Group 87"/>
            <p:cNvGrpSpPr>
              <a:grpSpLocks/>
            </p:cNvGrpSpPr>
            <p:nvPr/>
          </p:nvGrpSpPr>
          <p:grpSpPr bwMode="auto">
            <a:xfrm>
              <a:off x="3224" y="3005"/>
              <a:ext cx="554" cy="999"/>
              <a:chOff x="2688" y="1782"/>
              <a:chExt cx="816" cy="1662"/>
            </a:xfrm>
          </p:grpSpPr>
          <p:sp>
            <p:nvSpPr>
              <p:cNvPr id="10328" name="Rectangle 88"/>
              <p:cNvSpPr>
                <a:spLocks noChangeArrowheads="1"/>
              </p:cNvSpPr>
              <p:nvPr/>
            </p:nvSpPr>
            <p:spPr bwMode="auto">
              <a:xfrm>
                <a:off x="2688" y="1968"/>
                <a:ext cx="816" cy="12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9" name="Line 89"/>
              <p:cNvSpPr>
                <a:spLocks noChangeShapeType="1"/>
              </p:cNvSpPr>
              <p:nvPr/>
            </p:nvSpPr>
            <p:spPr bwMode="auto">
              <a:xfrm flipH="1">
                <a:off x="2688" y="1968"/>
                <a:ext cx="81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0" name="Line 90"/>
              <p:cNvSpPr>
                <a:spLocks noChangeShapeType="1"/>
              </p:cNvSpPr>
              <p:nvPr/>
            </p:nvSpPr>
            <p:spPr bwMode="auto">
              <a:xfrm>
                <a:off x="2688" y="1968"/>
                <a:ext cx="81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1" name="AutoShape 91"/>
              <p:cNvSpPr>
                <a:spLocks noChangeArrowheads="1"/>
              </p:cNvSpPr>
              <p:nvPr/>
            </p:nvSpPr>
            <p:spPr bwMode="auto">
              <a:xfrm>
                <a:off x="2688" y="1782"/>
                <a:ext cx="816" cy="336"/>
              </a:xfrm>
              <a:custGeom>
                <a:avLst/>
                <a:gdLst>
                  <a:gd name="G0" fmla="+- 10800 0 0"/>
                  <a:gd name="G1" fmla="+- 11662332 0 0"/>
                  <a:gd name="G2" fmla="+- 0 0 11662332"/>
                  <a:gd name="T0" fmla="*/ 0 256 1"/>
                  <a:gd name="T1" fmla="*/ 180 256 1"/>
                  <a:gd name="G3" fmla="+- 11662332 T0 T1"/>
                  <a:gd name="T2" fmla="*/ 0 256 1"/>
                  <a:gd name="T3" fmla="*/ 90 256 1"/>
                  <a:gd name="G4" fmla="+- 11662332 T2 T3"/>
                  <a:gd name="G5" fmla="*/ G4 2 1"/>
                  <a:gd name="T4" fmla="*/ 90 256 1"/>
                  <a:gd name="T5" fmla="*/ 0 256 1"/>
                  <a:gd name="G6" fmla="+- 11662332 T4 T5"/>
                  <a:gd name="G7" fmla="*/ G6 2 1"/>
                  <a:gd name="G8" fmla="abs 11662332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11662332"/>
                  <a:gd name="G21" fmla="sin G19 11662332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11662332"/>
                  <a:gd name="G29" fmla="sin 10800 11662332"/>
                  <a:gd name="G30" fmla="sin 10800 11662332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662332 G34 0"/>
                  <a:gd name="G36" fmla="?: G6 G35 G31"/>
                  <a:gd name="G37" fmla="+- 21600 0 G36"/>
                  <a:gd name="G38" fmla="?: G4 0 G33"/>
                  <a:gd name="G39" fmla="?: 11662332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6 w 21600"/>
                  <a:gd name="T15" fmla="*/ 11185 h 21600"/>
                  <a:gd name="T16" fmla="*/ 10800 w 21600"/>
                  <a:gd name="T17" fmla="*/ 0 h 21600"/>
                  <a:gd name="T18" fmla="*/ 21594 w 21600"/>
                  <a:gd name="T19" fmla="*/ 1118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" y="11185"/>
                    </a:moveTo>
                    <a:cubicBezTo>
                      <a:pt x="2" y="11057"/>
                      <a:pt x="0" y="1092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28"/>
                      <a:pt x="21597" y="11057"/>
                      <a:pt x="21593" y="11185"/>
                    </a:cubicBezTo>
                    <a:cubicBezTo>
                      <a:pt x="21597" y="11057"/>
                      <a:pt x="21600" y="1092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28"/>
                      <a:pt x="2" y="11057"/>
                      <a:pt x="6" y="111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2" name="AutoShape 92"/>
              <p:cNvSpPr>
                <a:spLocks noChangeArrowheads="1"/>
              </p:cNvSpPr>
              <p:nvPr/>
            </p:nvSpPr>
            <p:spPr bwMode="auto">
              <a:xfrm flipV="1">
                <a:off x="2688" y="3108"/>
                <a:ext cx="816" cy="336"/>
              </a:xfrm>
              <a:custGeom>
                <a:avLst/>
                <a:gdLst>
                  <a:gd name="G0" fmla="+- 10800 0 0"/>
                  <a:gd name="G1" fmla="+- 11662332 0 0"/>
                  <a:gd name="G2" fmla="+- 0 0 11662332"/>
                  <a:gd name="T0" fmla="*/ 0 256 1"/>
                  <a:gd name="T1" fmla="*/ 180 256 1"/>
                  <a:gd name="G3" fmla="+- 11662332 T0 T1"/>
                  <a:gd name="T2" fmla="*/ 0 256 1"/>
                  <a:gd name="T3" fmla="*/ 90 256 1"/>
                  <a:gd name="G4" fmla="+- 11662332 T2 T3"/>
                  <a:gd name="G5" fmla="*/ G4 2 1"/>
                  <a:gd name="T4" fmla="*/ 90 256 1"/>
                  <a:gd name="T5" fmla="*/ 0 256 1"/>
                  <a:gd name="G6" fmla="+- 11662332 T4 T5"/>
                  <a:gd name="G7" fmla="*/ G6 2 1"/>
                  <a:gd name="G8" fmla="abs 11662332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11662332"/>
                  <a:gd name="G21" fmla="sin G19 11662332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11662332"/>
                  <a:gd name="G29" fmla="sin 10800 11662332"/>
                  <a:gd name="G30" fmla="sin 10800 11662332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662332 G34 0"/>
                  <a:gd name="G36" fmla="?: G6 G35 G31"/>
                  <a:gd name="G37" fmla="+- 21600 0 G36"/>
                  <a:gd name="G38" fmla="?: G4 0 G33"/>
                  <a:gd name="G39" fmla="?: 11662332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6 w 21600"/>
                  <a:gd name="T15" fmla="*/ 11185 h 21600"/>
                  <a:gd name="T16" fmla="*/ 10800 w 21600"/>
                  <a:gd name="T17" fmla="*/ 0 h 21600"/>
                  <a:gd name="T18" fmla="*/ 21594 w 21600"/>
                  <a:gd name="T19" fmla="*/ 1118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6" y="11185"/>
                    </a:moveTo>
                    <a:cubicBezTo>
                      <a:pt x="2" y="11057"/>
                      <a:pt x="0" y="1092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928"/>
                      <a:pt x="21597" y="11057"/>
                      <a:pt x="21593" y="11185"/>
                    </a:cubicBezTo>
                    <a:cubicBezTo>
                      <a:pt x="21597" y="11057"/>
                      <a:pt x="21600" y="1092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28"/>
                      <a:pt x="2" y="11057"/>
                      <a:pt x="6" y="111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3" name="Line 93"/>
            <p:cNvSpPr>
              <a:spLocks noChangeShapeType="1"/>
            </p:cNvSpPr>
            <p:nvPr/>
          </p:nvSpPr>
          <p:spPr bwMode="auto">
            <a:xfrm>
              <a:off x="3501" y="40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Line 94"/>
            <p:cNvSpPr>
              <a:spLocks noChangeShapeType="1"/>
            </p:cNvSpPr>
            <p:nvPr/>
          </p:nvSpPr>
          <p:spPr bwMode="auto">
            <a:xfrm>
              <a:off x="3501" y="4196"/>
              <a:ext cx="1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5" name="Oval 95"/>
            <p:cNvSpPr>
              <a:spLocks noChangeArrowheads="1"/>
            </p:cNvSpPr>
            <p:nvPr/>
          </p:nvSpPr>
          <p:spPr bwMode="auto">
            <a:xfrm>
              <a:off x="2115" y="2448"/>
              <a:ext cx="436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6" name="Line 96"/>
            <p:cNvSpPr>
              <a:spLocks noChangeShapeType="1"/>
            </p:cNvSpPr>
            <p:nvPr/>
          </p:nvSpPr>
          <p:spPr bwMode="auto">
            <a:xfrm>
              <a:off x="2323" y="2832"/>
              <a:ext cx="0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7" name="Line 97"/>
            <p:cNvSpPr>
              <a:spLocks noChangeShapeType="1"/>
            </p:cNvSpPr>
            <p:nvPr/>
          </p:nvSpPr>
          <p:spPr bwMode="auto">
            <a:xfrm flipH="1">
              <a:off x="2214" y="2448"/>
              <a:ext cx="114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8" name="Line 98"/>
            <p:cNvSpPr>
              <a:spLocks noChangeShapeType="1"/>
            </p:cNvSpPr>
            <p:nvPr/>
          </p:nvSpPr>
          <p:spPr bwMode="auto">
            <a:xfrm>
              <a:off x="2214" y="2572"/>
              <a:ext cx="218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9" name="Line 99"/>
            <p:cNvSpPr>
              <a:spLocks noChangeShapeType="1"/>
            </p:cNvSpPr>
            <p:nvPr/>
          </p:nvSpPr>
          <p:spPr bwMode="auto">
            <a:xfrm flipH="1">
              <a:off x="2323" y="2736"/>
              <a:ext cx="10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0" name="Group 100"/>
            <p:cNvGrpSpPr>
              <a:grpSpLocks/>
            </p:cNvGrpSpPr>
            <p:nvPr/>
          </p:nvGrpSpPr>
          <p:grpSpPr bwMode="auto">
            <a:xfrm rot="5400000">
              <a:off x="2291" y="1954"/>
              <a:ext cx="192" cy="356"/>
              <a:chOff x="2736" y="1872"/>
              <a:chExt cx="240" cy="432"/>
            </a:xfrm>
          </p:grpSpPr>
          <p:sp>
            <p:nvSpPr>
              <p:cNvPr id="10341" name="Line 10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2" name="Line 10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" name="Line 10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" name="Line 10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" name="Line 10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" name="Line 10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" name="AutoShape 10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48" name="Line 108"/>
            <p:cNvSpPr>
              <a:spLocks noChangeShapeType="1"/>
            </p:cNvSpPr>
            <p:nvPr/>
          </p:nvSpPr>
          <p:spPr bwMode="auto">
            <a:xfrm flipV="1">
              <a:off x="2324" y="2230"/>
              <a:ext cx="0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2324" y="1552"/>
              <a:ext cx="1" cy="475"/>
            </a:xfrm>
            <a:custGeom>
              <a:avLst/>
              <a:gdLst>
                <a:gd name="T0" fmla="*/ 0 w 1"/>
                <a:gd name="T1" fmla="*/ 594 h 594"/>
                <a:gd name="T2" fmla="*/ 0 w 1"/>
                <a:gd name="T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94">
                  <a:moveTo>
                    <a:pt x="0" y="59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" name="Line 110"/>
            <p:cNvSpPr>
              <a:spLocks noChangeShapeType="1"/>
            </p:cNvSpPr>
            <p:nvPr/>
          </p:nvSpPr>
          <p:spPr bwMode="auto">
            <a:xfrm>
              <a:off x="2556" y="2640"/>
              <a:ext cx="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3501" y="2640"/>
              <a:ext cx="1" cy="367"/>
            </a:xfrm>
            <a:custGeom>
              <a:avLst/>
              <a:gdLst>
                <a:gd name="T0" fmla="*/ 0 w 1"/>
                <a:gd name="T1" fmla="*/ 0 h 458"/>
                <a:gd name="T2" fmla="*/ 1 w 1"/>
                <a:gd name="T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58">
                  <a:moveTo>
                    <a:pt x="0" y="0"/>
                  </a:moveTo>
                  <a:lnTo>
                    <a:pt x="1" y="45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2" name="Freeform 112"/>
            <p:cNvSpPr>
              <a:spLocks/>
            </p:cNvSpPr>
            <p:nvPr/>
          </p:nvSpPr>
          <p:spPr bwMode="auto">
            <a:xfrm>
              <a:off x="1430" y="2652"/>
              <a:ext cx="685" cy="0"/>
            </a:xfrm>
            <a:custGeom>
              <a:avLst/>
              <a:gdLst>
                <a:gd name="T0" fmla="*/ 831 w 831"/>
                <a:gd name="T1" fmla="*/ 0 h 1"/>
                <a:gd name="T2" fmla="*/ 0 w 83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1" h="1">
                  <a:moveTo>
                    <a:pt x="831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3" name="Text Box 113"/>
            <p:cNvSpPr txBox="1">
              <a:spLocks noChangeArrowheads="1"/>
            </p:cNvSpPr>
            <p:nvPr/>
          </p:nvSpPr>
          <p:spPr bwMode="auto">
            <a:xfrm>
              <a:off x="1046" y="2866"/>
              <a:ext cx="33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feed</a:t>
              </a:r>
              <a:endParaRPr lang="en-US" sz="1200"/>
            </a:p>
          </p:txBody>
        </p:sp>
        <p:sp>
          <p:nvSpPr>
            <p:cNvPr id="10354" name="Text Box 114"/>
            <p:cNvSpPr txBox="1">
              <a:spLocks noChangeArrowheads="1"/>
            </p:cNvSpPr>
            <p:nvPr/>
          </p:nvSpPr>
          <p:spPr bwMode="auto">
            <a:xfrm>
              <a:off x="1373" y="1626"/>
              <a:ext cx="83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heating stream</a:t>
              </a:r>
              <a:endParaRPr lang="en-US" sz="1200"/>
            </a:p>
          </p:txBody>
        </p:sp>
        <p:sp>
          <p:nvSpPr>
            <p:cNvPr id="10355" name="Text Box 115"/>
            <p:cNvSpPr txBox="1">
              <a:spLocks noChangeArrowheads="1"/>
            </p:cNvSpPr>
            <p:nvPr/>
          </p:nvSpPr>
          <p:spPr bwMode="auto">
            <a:xfrm>
              <a:off x="2472" y="3364"/>
              <a:ext cx="67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packed bed</a:t>
              </a:r>
            </a:p>
            <a:p>
              <a:r>
                <a:rPr lang="en-US" sz="1200" b="1"/>
                <a:t> reactor</a:t>
              </a:r>
              <a:endParaRPr lang="en-US" sz="1200"/>
            </a:p>
          </p:txBody>
        </p:sp>
        <p:grpSp>
          <p:nvGrpSpPr>
            <p:cNvPr id="10356" name="Group 116"/>
            <p:cNvGrpSpPr>
              <a:grpSpLocks/>
            </p:cNvGrpSpPr>
            <p:nvPr/>
          </p:nvGrpSpPr>
          <p:grpSpPr bwMode="auto">
            <a:xfrm>
              <a:off x="1234" y="2429"/>
              <a:ext cx="198" cy="346"/>
              <a:chOff x="2736" y="1872"/>
              <a:chExt cx="240" cy="432"/>
            </a:xfrm>
          </p:grpSpPr>
          <p:sp>
            <p:nvSpPr>
              <p:cNvPr id="10357" name="Line 11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" name="Line 118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Line 119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0" name="Line 12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1" name="Line 121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2" name="Line 122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3" name="AutoShape 123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64" name="Line 124"/>
            <p:cNvSpPr>
              <a:spLocks noChangeShapeType="1"/>
            </p:cNvSpPr>
            <p:nvPr/>
          </p:nvSpPr>
          <p:spPr bwMode="auto">
            <a:xfrm flipH="1">
              <a:off x="1116" y="2660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5" name="Oval 125"/>
            <p:cNvSpPr>
              <a:spLocks noChangeArrowheads="1"/>
            </p:cNvSpPr>
            <p:nvPr/>
          </p:nvSpPr>
          <p:spPr bwMode="auto">
            <a:xfrm>
              <a:off x="4254" y="3812"/>
              <a:ext cx="277" cy="26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AC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1</a:t>
              </a:r>
            </a:p>
          </p:txBody>
        </p:sp>
        <p:sp>
          <p:nvSpPr>
            <p:cNvPr id="10366" name="Oval 126"/>
            <p:cNvSpPr>
              <a:spLocks noChangeArrowheads="1"/>
            </p:cNvSpPr>
            <p:nvPr/>
          </p:nvSpPr>
          <p:spPr bwMode="auto">
            <a:xfrm>
              <a:off x="3699" y="2660"/>
              <a:ext cx="277" cy="26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TC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3</a:t>
              </a:r>
            </a:p>
          </p:txBody>
        </p:sp>
        <p:sp>
          <p:nvSpPr>
            <p:cNvPr id="10367" name="Oval 127"/>
            <p:cNvSpPr>
              <a:spLocks noChangeArrowheads="1"/>
            </p:cNvSpPr>
            <p:nvPr/>
          </p:nvSpPr>
          <p:spPr bwMode="auto">
            <a:xfrm>
              <a:off x="2600" y="2208"/>
              <a:ext cx="278" cy="2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T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2</a:t>
              </a:r>
            </a:p>
          </p:txBody>
        </p:sp>
        <p:sp>
          <p:nvSpPr>
            <p:cNvPr id="10368" name="Oval 128"/>
            <p:cNvSpPr>
              <a:spLocks noChangeArrowheads="1"/>
            </p:cNvSpPr>
            <p:nvPr/>
          </p:nvSpPr>
          <p:spPr bwMode="auto">
            <a:xfrm>
              <a:off x="2591" y="1622"/>
              <a:ext cx="277" cy="2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F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2</a:t>
              </a:r>
            </a:p>
          </p:txBody>
        </p:sp>
        <p:sp>
          <p:nvSpPr>
            <p:cNvPr id="10369" name="Oval 129"/>
            <p:cNvSpPr>
              <a:spLocks noChangeArrowheads="1"/>
            </p:cNvSpPr>
            <p:nvPr/>
          </p:nvSpPr>
          <p:spPr bwMode="auto">
            <a:xfrm>
              <a:off x="1551" y="2122"/>
              <a:ext cx="277" cy="2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F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1</a:t>
              </a:r>
            </a:p>
          </p:txBody>
        </p:sp>
        <p:sp>
          <p:nvSpPr>
            <p:cNvPr id="10370" name="Oval 130"/>
            <p:cNvSpPr>
              <a:spLocks noChangeArrowheads="1"/>
            </p:cNvSpPr>
            <p:nvPr/>
          </p:nvSpPr>
          <p:spPr bwMode="auto">
            <a:xfrm>
              <a:off x="1472" y="2813"/>
              <a:ext cx="277" cy="2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T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1</a:t>
              </a:r>
            </a:p>
          </p:txBody>
        </p:sp>
        <p:sp>
          <p:nvSpPr>
            <p:cNvPr id="10371" name="Oval 131"/>
            <p:cNvSpPr>
              <a:spLocks noChangeArrowheads="1"/>
            </p:cNvSpPr>
            <p:nvPr/>
          </p:nvSpPr>
          <p:spPr bwMode="auto">
            <a:xfrm>
              <a:off x="1828" y="2813"/>
              <a:ext cx="278" cy="26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A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2</a:t>
              </a:r>
            </a:p>
          </p:txBody>
        </p:sp>
        <p:sp>
          <p:nvSpPr>
            <p:cNvPr id="10372" name="Line 132"/>
            <p:cNvSpPr>
              <a:spLocks noChangeShapeType="1"/>
            </p:cNvSpPr>
            <p:nvPr/>
          </p:nvSpPr>
          <p:spPr bwMode="auto">
            <a:xfrm flipH="1">
              <a:off x="2324" y="1757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" name="Line 133"/>
            <p:cNvSpPr>
              <a:spLocks noChangeShapeType="1"/>
            </p:cNvSpPr>
            <p:nvPr/>
          </p:nvSpPr>
          <p:spPr bwMode="auto">
            <a:xfrm flipH="1">
              <a:off x="2324" y="2348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4" name="Line 134"/>
            <p:cNvSpPr>
              <a:spLocks noChangeShapeType="1"/>
            </p:cNvSpPr>
            <p:nvPr/>
          </p:nvSpPr>
          <p:spPr bwMode="auto">
            <a:xfrm flipH="1">
              <a:off x="3504" y="2789"/>
              <a:ext cx="1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5" name="Line 135"/>
            <p:cNvSpPr>
              <a:spLocks noChangeShapeType="1"/>
            </p:cNvSpPr>
            <p:nvPr/>
          </p:nvSpPr>
          <p:spPr bwMode="auto">
            <a:xfrm>
              <a:off x="4389" y="4087"/>
              <a:ext cx="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6" name="Line 136"/>
            <p:cNvSpPr>
              <a:spLocks noChangeShapeType="1"/>
            </p:cNvSpPr>
            <p:nvPr/>
          </p:nvSpPr>
          <p:spPr bwMode="auto">
            <a:xfrm>
              <a:off x="1693" y="2400"/>
              <a:ext cx="0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7" name="Line 137"/>
            <p:cNvSpPr>
              <a:spLocks noChangeShapeType="1"/>
            </p:cNvSpPr>
            <p:nvPr/>
          </p:nvSpPr>
          <p:spPr bwMode="auto">
            <a:xfrm flipV="1">
              <a:off x="1609" y="265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8" name="Line 138"/>
            <p:cNvSpPr>
              <a:spLocks noChangeShapeType="1"/>
            </p:cNvSpPr>
            <p:nvPr/>
          </p:nvSpPr>
          <p:spPr bwMode="auto">
            <a:xfrm flipV="1">
              <a:off x="1967" y="265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9" name="Line 139"/>
            <p:cNvSpPr>
              <a:spLocks noChangeShapeType="1"/>
            </p:cNvSpPr>
            <p:nvPr/>
          </p:nvSpPr>
          <p:spPr bwMode="auto">
            <a:xfrm flipV="1">
              <a:off x="1335" y="2278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0" name="Line 140"/>
            <p:cNvSpPr>
              <a:spLocks noChangeShapeType="1"/>
            </p:cNvSpPr>
            <p:nvPr/>
          </p:nvSpPr>
          <p:spPr bwMode="auto">
            <a:xfrm flipH="1">
              <a:off x="1034" y="2275"/>
              <a:ext cx="2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4383" y="2941"/>
              <a:ext cx="5" cy="870"/>
            </a:xfrm>
            <a:custGeom>
              <a:avLst/>
              <a:gdLst>
                <a:gd name="T0" fmla="*/ 0 w 5"/>
                <a:gd name="T1" fmla="*/ 870 h 870"/>
                <a:gd name="T2" fmla="*/ 5 w 5"/>
                <a:gd name="T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870">
                  <a:moveTo>
                    <a:pt x="0" y="870"/>
                  </a:moveTo>
                  <a:lnTo>
                    <a:pt x="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2" name="Line 142"/>
            <p:cNvSpPr>
              <a:spLocks noChangeShapeType="1"/>
            </p:cNvSpPr>
            <p:nvPr/>
          </p:nvSpPr>
          <p:spPr bwMode="auto">
            <a:xfrm>
              <a:off x="2571" y="2127"/>
              <a:ext cx="12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3" name="Line 143"/>
            <p:cNvSpPr>
              <a:spLocks noChangeShapeType="1"/>
            </p:cNvSpPr>
            <p:nvPr/>
          </p:nvSpPr>
          <p:spPr bwMode="auto">
            <a:xfrm flipV="1">
              <a:off x="3825" y="2137"/>
              <a:ext cx="0" cy="5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4" name="Text Box 144"/>
            <p:cNvSpPr txBox="1">
              <a:spLocks noChangeArrowheads="1"/>
            </p:cNvSpPr>
            <p:nvPr/>
          </p:nvSpPr>
          <p:spPr bwMode="auto">
            <a:xfrm>
              <a:off x="4705" y="3824"/>
              <a:ext cx="561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SP</a:t>
              </a:r>
              <a:r>
                <a:rPr lang="en-US" sz="1200" b="1" baseline="-25000">
                  <a:solidFill>
                    <a:schemeClr val="accent2"/>
                  </a:solidFill>
                </a:rPr>
                <a:t>1</a:t>
              </a:r>
              <a:r>
                <a:rPr lang="en-US" sz="1200" b="1">
                  <a:solidFill>
                    <a:schemeClr val="accent2"/>
                  </a:solidFill>
                </a:rPr>
                <a:t> from</a:t>
              </a:r>
            </a:p>
            <a:p>
              <a:r>
                <a:rPr lang="en-US" sz="1200" b="1">
                  <a:solidFill>
                    <a:schemeClr val="accent2"/>
                  </a:solidFill>
                </a:rPr>
                <a:t> person</a:t>
              </a:r>
              <a:endParaRPr lang="en-US" sz="1200"/>
            </a:p>
          </p:txBody>
        </p:sp>
        <p:sp>
          <p:nvSpPr>
            <p:cNvPr id="10385" name="Text Box 145"/>
            <p:cNvSpPr txBox="1">
              <a:spLocks noChangeArrowheads="1"/>
            </p:cNvSpPr>
            <p:nvPr/>
          </p:nvSpPr>
          <p:spPr bwMode="auto">
            <a:xfrm>
              <a:off x="4411" y="3173"/>
              <a:ext cx="35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MV</a:t>
              </a:r>
              <a:r>
                <a:rPr lang="en-US" sz="1200" b="1" baseline="-25000">
                  <a:solidFill>
                    <a:schemeClr val="accent2"/>
                  </a:solidFill>
                </a:rPr>
                <a:t>1</a:t>
              </a:r>
              <a:endParaRPr lang="en-US" sz="1200"/>
            </a:p>
          </p:txBody>
        </p:sp>
        <p:sp>
          <p:nvSpPr>
            <p:cNvPr id="10386" name="Text Box 146"/>
            <p:cNvSpPr txBox="1">
              <a:spLocks noChangeArrowheads="1"/>
            </p:cNvSpPr>
            <p:nvPr/>
          </p:nvSpPr>
          <p:spPr bwMode="auto">
            <a:xfrm>
              <a:off x="3143" y="2750"/>
              <a:ext cx="35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CV</a:t>
              </a:r>
              <a:r>
                <a:rPr lang="en-US" sz="1200" b="1" baseline="-25000">
                  <a:solidFill>
                    <a:schemeClr val="accent2"/>
                  </a:solidFill>
                </a:rPr>
                <a:t>2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/>
            </a:p>
          </p:txBody>
        </p:sp>
        <p:sp>
          <p:nvSpPr>
            <p:cNvPr id="10387" name="Text Box 147"/>
            <p:cNvSpPr txBox="1">
              <a:spLocks noChangeArrowheads="1"/>
            </p:cNvSpPr>
            <p:nvPr/>
          </p:nvSpPr>
          <p:spPr bwMode="auto">
            <a:xfrm>
              <a:off x="3223" y="1943"/>
              <a:ext cx="35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MV</a:t>
              </a:r>
              <a:r>
                <a:rPr lang="en-US" sz="1200" b="1" baseline="-25000">
                  <a:solidFill>
                    <a:schemeClr val="accent2"/>
                  </a:solidFill>
                </a:rPr>
                <a:t>2</a:t>
              </a:r>
              <a:endParaRPr lang="en-US" sz="1200"/>
            </a:p>
          </p:txBody>
        </p:sp>
        <p:sp>
          <p:nvSpPr>
            <p:cNvPr id="10388" name="Text Box 148"/>
            <p:cNvSpPr txBox="1">
              <a:spLocks noChangeArrowheads="1"/>
            </p:cNvSpPr>
            <p:nvPr/>
          </p:nvSpPr>
          <p:spPr bwMode="auto">
            <a:xfrm>
              <a:off x="3974" y="4056"/>
              <a:ext cx="35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CV</a:t>
              </a:r>
              <a:r>
                <a:rPr lang="en-US" sz="1200" b="1" baseline="-25000">
                  <a:solidFill>
                    <a:schemeClr val="accent2"/>
                  </a:solidFill>
                </a:rPr>
                <a:t>1</a:t>
              </a:r>
              <a:r>
                <a:rPr lang="en-US" sz="1200" b="1">
                  <a:solidFill>
                    <a:schemeClr val="accent2"/>
                  </a:solidFill>
                </a:rPr>
                <a:t> </a:t>
              </a:r>
              <a:endParaRPr lang="en-US" sz="1200"/>
            </a:p>
          </p:txBody>
        </p:sp>
        <p:sp>
          <p:nvSpPr>
            <p:cNvPr id="10389" name="Line 149"/>
            <p:cNvSpPr>
              <a:spLocks noChangeShapeType="1"/>
            </p:cNvSpPr>
            <p:nvPr/>
          </p:nvSpPr>
          <p:spPr bwMode="auto">
            <a:xfrm flipH="1">
              <a:off x="4546" y="3930"/>
              <a:ext cx="11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0" name="Text Box 150"/>
            <p:cNvSpPr txBox="1">
              <a:spLocks noChangeArrowheads="1"/>
            </p:cNvSpPr>
            <p:nvPr/>
          </p:nvSpPr>
          <p:spPr bwMode="auto">
            <a:xfrm>
              <a:off x="3792" y="3708"/>
              <a:ext cx="53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primary</a:t>
              </a:r>
              <a:endParaRPr lang="en-US" sz="1200"/>
            </a:p>
          </p:txBody>
        </p:sp>
        <p:sp>
          <p:nvSpPr>
            <p:cNvPr id="10391" name="Text Box 151"/>
            <p:cNvSpPr txBox="1">
              <a:spLocks noChangeArrowheads="1"/>
            </p:cNvSpPr>
            <p:nvPr/>
          </p:nvSpPr>
          <p:spPr bwMode="auto">
            <a:xfrm>
              <a:off x="3551" y="2968"/>
              <a:ext cx="638" cy="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secondary</a:t>
              </a:r>
              <a:endParaRPr lang="en-US" sz="1200"/>
            </a:p>
          </p:txBody>
        </p:sp>
        <p:sp>
          <p:nvSpPr>
            <p:cNvPr id="10392" name="Oval 152"/>
            <p:cNvSpPr>
              <a:spLocks noChangeArrowheads="1"/>
            </p:cNvSpPr>
            <p:nvPr/>
          </p:nvSpPr>
          <p:spPr bwMode="auto">
            <a:xfrm>
              <a:off x="1370" y="3280"/>
              <a:ext cx="278" cy="26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AY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2</a:t>
              </a:r>
            </a:p>
          </p:txBody>
        </p:sp>
        <p:sp>
          <p:nvSpPr>
            <p:cNvPr id="10393" name="Line 153"/>
            <p:cNvSpPr>
              <a:spLocks noChangeShapeType="1"/>
            </p:cNvSpPr>
            <p:nvPr/>
          </p:nvSpPr>
          <p:spPr bwMode="auto">
            <a:xfrm>
              <a:off x="1658" y="342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4" name="Line 154"/>
            <p:cNvSpPr>
              <a:spLocks noChangeShapeType="1"/>
            </p:cNvSpPr>
            <p:nvPr/>
          </p:nvSpPr>
          <p:spPr bwMode="auto">
            <a:xfrm>
              <a:off x="1946" y="308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5" name="Line 155"/>
            <p:cNvSpPr>
              <a:spLocks noChangeShapeType="1"/>
            </p:cNvSpPr>
            <p:nvPr/>
          </p:nvSpPr>
          <p:spPr bwMode="auto">
            <a:xfrm flipH="1">
              <a:off x="698" y="3424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6" name="Line 156"/>
            <p:cNvSpPr>
              <a:spLocks noChangeShapeType="1"/>
            </p:cNvSpPr>
            <p:nvPr/>
          </p:nvSpPr>
          <p:spPr bwMode="auto">
            <a:xfrm flipV="1">
              <a:off x="698" y="1264"/>
              <a:ext cx="0" cy="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7" name="Line 157"/>
            <p:cNvSpPr>
              <a:spLocks noChangeShapeType="1"/>
            </p:cNvSpPr>
            <p:nvPr/>
          </p:nvSpPr>
          <p:spPr bwMode="auto">
            <a:xfrm>
              <a:off x="698" y="1264"/>
              <a:ext cx="3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4389" y="1264"/>
              <a:ext cx="5" cy="1383"/>
            </a:xfrm>
            <a:custGeom>
              <a:avLst/>
              <a:gdLst>
                <a:gd name="T0" fmla="*/ 5 w 5"/>
                <a:gd name="T1" fmla="*/ 0 h 1383"/>
                <a:gd name="T2" fmla="*/ 0 w 5"/>
                <a:gd name="T3" fmla="*/ 1383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383">
                  <a:moveTo>
                    <a:pt x="5" y="0"/>
                  </a:moveTo>
                  <a:lnTo>
                    <a:pt x="0" y="138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9" name="Oval 159"/>
            <p:cNvSpPr>
              <a:spLocks noChangeArrowheads="1"/>
            </p:cNvSpPr>
            <p:nvPr/>
          </p:nvSpPr>
          <p:spPr bwMode="auto">
            <a:xfrm>
              <a:off x="4250" y="2656"/>
              <a:ext cx="277" cy="26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>
                  <a:latin typeface="Arial" pitchFamily="34" charset="0"/>
                </a:rPr>
                <a:t>TY</a:t>
              </a:r>
            </a:p>
            <a:p>
              <a:pPr algn="ctr"/>
              <a:r>
                <a:rPr lang="en-US" sz="1200">
                  <a:latin typeface="Arial" pitchFamily="34" charset="0"/>
                </a:rPr>
                <a:t>3</a:t>
              </a:r>
            </a:p>
          </p:txBody>
        </p:sp>
        <p:sp>
          <p:nvSpPr>
            <p:cNvPr id="10400" name="Line 160"/>
            <p:cNvSpPr>
              <a:spLocks noChangeShapeType="1"/>
            </p:cNvSpPr>
            <p:nvPr/>
          </p:nvSpPr>
          <p:spPr bwMode="auto">
            <a:xfrm flipH="1">
              <a:off x="3968" y="2775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1" name="Text Box 161"/>
            <p:cNvSpPr txBox="1">
              <a:spLocks noChangeArrowheads="1"/>
            </p:cNvSpPr>
            <p:nvPr/>
          </p:nvSpPr>
          <p:spPr bwMode="auto">
            <a:xfrm>
              <a:off x="4442" y="2003"/>
              <a:ext cx="36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</a:rPr>
                <a:t>MV</a:t>
              </a:r>
              <a:r>
                <a:rPr lang="en-US" sz="1200" b="1" baseline="-25000">
                  <a:solidFill>
                    <a:schemeClr val="accent2"/>
                  </a:solidFill>
                </a:rPr>
                <a:t>ff</a:t>
              </a:r>
              <a:endParaRPr lang="en-US" sz="1200"/>
            </a:p>
          </p:txBody>
        </p:sp>
      </p:grpSp>
      <p:sp>
        <p:nvSpPr>
          <p:cNvPr id="10402" name="Text Box 162"/>
          <p:cNvSpPr txBox="1">
            <a:spLocks noChangeArrowheads="1"/>
          </p:cNvSpPr>
          <p:nvPr/>
        </p:nvSpPr>
        <p:spPr bwMode="auto">
          <a:xfrm>
            <a:off x="2286000" y="57912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feedforward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1600200"/>
            <a:ext cx="1676400" cy="4311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Control Design Form</a:t>
            </a:r>
            <a:endParaRPr lang="en-US" sz="1200" b="1"/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Objectives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Measurements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Constraints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Disturbances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Dynamic responses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Additional considerations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57400" y="838200"/>
            <a:ext cx="1905000" cy="2481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FINAL ELEMENTS</a:t>
            </a:r>
            <a:endParaRPr lang="en-US" sz="12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Capacity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Precision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Range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Characteristic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Failure position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Dynamics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Reliability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Cost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191000" y="1905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5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648200" y="914400"/>
            <a:ext cx="3276600" cy="838200"/>
          </a:xfrm>
          <a:prstGeom prst="wedgeRoundRectCallout">
            <a:avLst>
              <a:gd name="adj1" fmla="val -54556"/>
              <a:gd name="adj2" fmla="val 5170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4625" indent="-174625"/>
            <a:r>
              <a:rPr lang="en-US" sz="1200" b="1" u="sng"/>
              <a:t>WORKSHOP</a:t>
            </a:r>
            <a:r>
              <a:rPr lang="en-US" sz="1200" b="1"/>
              <a:t>:  </a:t>
            </a:r>
          </a:p>
          <a:p>
            <a:pPr marL="174625" indent="-174625">
              <a:buFontTx/>
              <a:buChar char="•"/>
            </a:pPr>
            <a:r>
              <a:rPr lang="en-US" sz="1200" b="1"/>
              <a:t>Define failure position (as best possible, </a:t>
            </a:r>
          </a:p>
          <a:p>
            <a:pPr marL="174625" indent="-174625"/>
            <a:r>
              <a:rPr lang="en-US" sz="1200" b="1"/>
              <a:t>	without the remainder of plant design).</a:t>
            </a:r>
          </a:p>
          <a:p>
            <a:pPr marL="174625" indent="-174625">
              <a:buFontTx/>
              <a:buChar char="•"/>
            </a:pPr>
            <a:r>
              <a:rPr lang="en-US" sz="1200" b="1"/>
              <a:t>Select the body for a valve</a:t>
            </a: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3276600" y="1828800"/>
            <a:ext cx="5341938" cy="4810125"/>
            <a:chOff x="1584" y="816"/>
            <a:chExt cx="3365" cy="3030"/>
          </a:xfrm>
        </p:grpSpPr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9" name="Group 15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11280" name="Line 1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Line 17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Line 18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Line 1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Line 20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Line 21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AutoShape 22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94" name="Group 30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6" name="Line 3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3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3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3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Line 3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AutoShape 3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03" name="Group 39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11304" name="Line 4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5" name="Line 4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Line 4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7" name="Line 4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8" name="Line 4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9" name="Line 4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0" name="AutoShape 4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11" name="Line 47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48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Line 49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Line 50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Line 51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16" name="Group 52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11317" name="Line 5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8" name="Line 5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9" name="Line 5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0" name="Line 5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1" name="Line 5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2" name="Line 5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3" name="AutoShape 5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24" name="Line 60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Line 61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Line 62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Freeform 63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28" name="Group 64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11329" name="Line 6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0" name="Line 6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Line 6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Line 6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Line 6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4" name="Line 7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5" name="AutoShape 7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Text Box 73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1338" name="Text Box 74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1339" name="Text Box 75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11340" name="Text Box 76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11341" name="Oval 77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11342" name="Oval 78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11343" name="Line 79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11346" name="Oval 82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11348" name="Oval 84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1349" name="Oval 85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1350" name="Oval 86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11353" name="Oval 89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11354" name="Line 90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Line 91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" name="Line 92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7" name="Line 93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8" name="Line 94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9" name="Line 95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0" name="Line 96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1" name="Line 97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2" name="Line 98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3" name="Line 99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4" name="Line 100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5" name="Line 101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6" name="Line 102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" name="Line 103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" name="Text Box 104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11369" name="Oval 105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11370" name="Line 106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" name="Oval 107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11372" name="Line 108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3" name="Text Box 109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11374" name="Line 110"/>
          <p:cNvSpPr>
            <a:spLocks noChangeShapeType="1"/>
          </p:cNvSpPr>
          <p:nvPr/>
        </p:nvSpPr>
        <p:spPr bwMode="auto">
          <a:xfrm>
            <a:off x="1838325" y="3540125"/>
            <a:ext cx="121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5" name="Line 111"/>
          <p:cNvSpPr>
            <a:spLocks noChangeShapeType="1"/>
          </p:cNvSpPr>
          <p:nvPr/>
        </p:nvSpPr>
        <p:spPr bwMode="auto">
          <a:xfrm flipV="1">
            <a:off x="3057525" y="3311525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1905000" cy="2481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FINAL ELEMENTS</a:t>
            </a:r>
            <a:endParaRPr lang="en-US" sz="12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Capacity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Precision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Range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Characteristic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Failure position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Dynamics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Reliability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Cost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971800" y="1143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143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648200" y="914400"/>
            <a:ext cx="3276600" cy="838200"/>
          </a:xfrm>
          <a:prstGeom prst="wedgeRoundRectCallout">
            <a:avLst>
              <a:gd name="adj1" fmla="val -72722"/>
              <a:gd name="adj2" fmla="val -568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4625" indent="-174625"/>
            <a:r>
              <a:rPr lang="en-US" sz="1200" b="1" u="sng"/>
              <a:t>WORKSHOP</a:t>
            </a:r>
            <a:r>
              <a:rPr lang="en-US" sz="1200" b="1"/>
              <a:t>:  </a:t>
            </a:r>
          </a:p>
          <a:p>
            <a:pPr marL="174625" indent="-174625">
              <a:buFontTx/>
              <a:buChar char="•"/>
            </a:pPr>
            <a:r>
              <a:rPr lang="en-US" sz="1200" b="1"/>
              <a:t>Define failure position (as best possible, </a:t>
            </a:r>
          </a:p>
          <a:p>
            <a:pPr marL="174625" indent="-174625"/>
            <a:r>
              <a:rPr lang="en-US" sz="1200" b="1"/>
              <a:t>	without the remainder of plant design).</a:t>
            </a:r>
          </a:p>
          <a:p>
            <a:pPr marL="174625" indent="-174625">
              <a:buFontTx/>
              <a:buChar char="•"/>
            </a:pPr>
            <a:r>
              <a:rPr lang="en-US" sz="1200" b="1"/>
              <a:t>Select the body for a valve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1752600" y="1828800"/>
            <a:ext cx="5341938" cy="4810125"/>
            <a:chOff x="1584" y="816"/>
            <a:chExt cx="3365" cy="3030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02" name="Group 14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12303" name="Line 1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Line 1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Line 1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Line 1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Line 2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9" name="AutoShape 2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17" name="Group 29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12318" name="Line 3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9" name="Line 3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Line 3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AutoShape 3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26" name="Group 38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12327" name="Line 3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Line 4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9" name="Line 4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0" name="Line 4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Line 4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2" name="Line 4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3" name="AutoShape 4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34" name="Line 46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47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48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49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39" name="Group 51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12340" name="Line 5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1" name="Line 5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2" name="Line 5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3" name="Line 5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4" name="Line 5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5" name="Line 5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6" name="AutoShape 5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47" name="Line 59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Line 60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Line 61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51" name="Group 63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12352" name="Line 6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Line 6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4" name="Line 6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5" name="Line 6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6" name="Line 6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7" name="Line 6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8" name="AutoShape 7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59" name="Line 71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Text Box 72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2361" name="Text Box 73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2362" name="Text Box 74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12363" name="Text Box 75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12364" name="Oval 76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12365" name="Oval 77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12366" name="Line 78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7" name="Line 79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8" name="Oval 80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12369" name="Oval 81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12370" name="Oval 82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12371" name="Oval 83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2372" name="Oval 84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2373" name="Oval 85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12374" name="Oval 86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12375" name="Oval 87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12376" name="Oval 88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12377" name="Line 89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Line 90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Line 91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Line 92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Line 93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Line 94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Line 95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Line 96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5" name="Line 97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6" name="Line 98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7" name="Line 99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8" name="Line 100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9" name="Line 101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" name="Line 102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Text Box 103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12393" name="Line 105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" name="Oval 106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12395" name="Line 107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6" name="Text Box 108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12399" name="Text Box 111"/>
          <p:cNvSpPr txBox="1">
            <a:spLocks noChangeArrowheads="1"/>
          </p:cNvSpPr>
          <p:nvPr/>
        </p:nvSpPr>
        <p:spPr bwMode="auto">
          <a:xfrm>
            <a:off x="7315200" y="1981200"/>
            <a:ext cx="1447800" cy="180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Fail opened to relieve pressure in vessel.  (we assume that the downstream unit can accept the material and not release.)</a:t>
            </a:r>
          </a:p>
        </p:txBody>
      </p:sp>
      <p:sp>
        <p:nvSpPr>
          <p:cNvPr id="12400" name="Line 112"/>
          <p:cNvSpPr>
            <a:spLocks noChangeShapeType="1"/>
          </p:cNvSpPr>
          <p:nvPr/>
        </p:nvSpPr>
        <p:spPr bwMode="auto">
          <a:xfrm flipH="1">
            <a:off x="6858000" y="2057400"/>
            <a:ext cx="457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1" name="Text Box 113"/>
          <p:cNvSpPr txBox="1">
            <a:spLocks noChangeArrowheads="1"/>
          </p:cNvSpPr>
          <p:nvPr/>
        </p:nvSpPr>
        <p:spPr bwMode="auto">
          <a:xfrm>
            <a:off x="7315200" y="4495800"/>
            <a:ext cx="1524000" cy="9525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Globe valve for clean fluid with moderate pressure loss acceptable.</a:t>
            </a:r>
          </a:p>
        </p:txBody>
      </p:sp>
      <p:sp>
        <p:nvSpPr>
          <p:cNvPr id="12402" name="Line 114"/>
          <p:cNvSpPr>
            <a:spLocks noChangeShapeType="1"/>
          </p:cNvSpPr>
          <p:nvPr/>
        </p:nvSpPr>
        <p:spPr bwMode="auto">
          <a:xfrm flipH="1">
            <a:off x="6781800" y="4876800"/>
            <a:ext cx="533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03" name="Text Box 115"/>
          <p:cNvSpPr txBox="1">
            <a:spLocks noChangeArrowheads="1"/>
          </p:cNvSpPr>
          <p:nvPr/>
        </p:nvSpPr>
        <p:spPr bwMode="auto">
          <a:xfrm>
            <a:off x="685800" y="5791200"/>
            <a:ext cx="3505200" cy="739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The maximum flow should occur near 100% valve opening.  Remember to consider all operating conditions!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600200"/>
            <a:ext cx="1676400" cy="4311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Control Design Form</a:t>
            </a:r>
            <a:endParaRPr lang="en-US" sz="1200" b="1"/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Objectives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Measurements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Constraints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Disturbances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Dynamic responses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Additional considerations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57400" y="1600200"/>
            <a:ext cx="1905000" cy="16573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CONSTRAINTS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Safety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Equipment protection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	- Short term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	- Long term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Product quality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191000" y="1905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5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648200" y="914400"/>
            <a:ext cx="3276600" cy="685800"/>
          </a:xfrm>
          <a:prstGeom prst="wedgeRoundRectCallout">
            <a:avLst>
              <a:gd name="adj1" fmla="val -54556"/>
              <a:gd name="adj2" fmla="val 7430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4625" indent="-174625"/>
            <a:r>
              <a:rPr lang="en-US" sz="1200" b="1" u="sng"/>
              <a:t>WORKSHOP</a:t>
            </a:r>
            <a:r>
              <a:rPr lang="en-US" sz="1200" b="1"/>
              <a:t>: Determine some constraints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276600" y="1828800"/>
            <a:ext cx="5341938" cy="4810125"/>
            <a:chOff x="1584" y="816"/>
            <a:chExt cx="3365" cy="3030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6" name="Group 14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13327" name="Line 1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Line 1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Line 1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Line 1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utoShape 2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41" name="Group 29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13342" name="Line 3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Line 3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Line 3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Line 3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AutoShape 3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50" name="Group 38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13351" name="Line 3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Line 4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Line 4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Line 4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Line 4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Line 4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AutoShape 4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Line 49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63" name="Group 51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13364" name="Line 5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Line 5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Line 5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Line 5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8" name="Line 5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Line 5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0" name="AutoShape 5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Line 61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75" name="Group 63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13376" name="Line 6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Line 6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Line 6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9" name="Line 6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0" name="Line 6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1" name="Line 6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2" name="AutoShape 7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83" name="Line 71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Text Box 72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3385" name="Text Box 73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3386" name="Text Box 74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13387" name="Text Box 75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13388" name="Oval 76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13390" name="Line 78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Line 79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2" name="Oval 80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13393" name="Oval 81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13394" name="Oval 82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13395" name="Oval 83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3397" name="Oval 85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13400" name="Oval 88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13401" name="Line 89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Line 90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3" name="Line 91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" name="Line 92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5" name="Line 93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6" name="Line 94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7" name="Line 95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8" name="Line 96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9" name="Line 97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0" name="Line 98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1" name="Line 99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2" name="Line 100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3" name="Line 101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" name="Line 102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" name="Text Box 103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13416" name="Oval 104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13417" name="Line 105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" name="Oval 106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13419" name="Line 107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20" name="Text Box 108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13421" name="Line 109"/>
          <p:cNvSpPr>
            <a:spLocks noChangeShapeType="1"/>
          </p:cNvSpPr>
          <p:nvPr/>
        </p:nvSpPr>
        <p:spPr bwMode="auto">
          <a:xfrm>
            <a:off x="1752600" y="3962400"/>
            <a:ext cx="121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2" name="Line 110"/>
          <p:cNvSpPr>
            <a:spLocks noChangeShapeType="1"/>
          </p:cNvSpPr>
          <p:nvPr/>
        </p:nvSpPr>
        <p:spPr bwMode="auto">
          <a:xfrm flipV="1">
            <a:off x="2971800" y="33528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1905000" cy="21145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CONSTRAINTS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Safety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Operating range of equipment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Equipment protection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	- Short term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	- Long term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Product quality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124200" y="9906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906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648200" y="914400"/>
            <a:ext cx="3276600" cy="685800"/>
          </a:xfrm>
          <a:prstGeom prst="wedgeRoundRectCallout">
            <a:avLst>
              <a:gd name="adj1" fmla="val -75921"/>
              <a:gd name="adj2" fmla="val -2407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4625" indent="-174625"/>
            <a:r>
              <a:rPr lang="en-US" sz="1200" b="1" u="sng"/>
              <a:t>WORKSHOP</a:t>
            </a:r>
            <a:r>
              <a:rPr lang="en-US" sz="1200" b="1"/>
              <a:t>: Determine some constraints</a:t>
            </a: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1752600" y="1752600"/>
            <a:ext cx="5341938" cy="4810125"/>
            <a:chOff x="1584" y="816"/>
            <a:chExt cx="3365" cy="3030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0" name="Group 14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Line 1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Line 1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Line 1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Line 1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Line 2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AutoShape 2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65" name="Group 29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14366" name="Line 3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7" name="Line 3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Line 3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Line 3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Line 3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Line 3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AutoShape 3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4" name="Group 38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14375" name="Line 3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Line 4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Line 4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Line 4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Line 4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0" name="Line 4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1" name="AutoShape 4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Line 48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87" name="Group 51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14388" name="Line 5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Line 5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Line 5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1" name="Line 5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Line 5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3" name="Line 5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4" name="AutoShape 5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95" name="Line 59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99" name="Group 63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14400" name="Line 6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Line 6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Line 6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3" name="Line 6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4" name="Line 6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5" name="Line 6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6" name="AutoShape 7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07" name="Line 71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Text Box 72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4409" name="Text Box 73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4410" name="Text Box 74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14411" name="Text Box 75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14412" name="Oval 76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14413" name="Oval 77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14414" name="Line 78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Line 79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Oval 80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14417" name="Oval 81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14418" name="Oval 82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14419" name="Oval 83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4420" name="Oval 84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4421" name="Oval 85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14422" name="Oval 86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14423" name="Oval 87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14424" name="Oval 88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14425" name="Line 89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6" name="Line 90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7" name="Line 91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8" name="Line 92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9" name="Line 93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0" name="Line 94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1" name="Line 95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2" name="Line 96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3" name="Line 97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4" name="Line 98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5" name="Line 99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6" name="Line 100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7" name="Line 101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8" name="Line 102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" name="Text Box 103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14440" name="Oval 104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14441" name="Line 105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2" name="Oval 106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14443" name="Line 107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44" name="Text Box 108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14447" name="Text Box 111"/>
          <p:cNvSpPr txBox="1">
            <a:spLocks noChangeArrowheads="1"/>
          </p:cNvSpPr>
          <p:nvPr/>
        </p:nvSpPr>
        <p:spPr bwMode="auto">
          <a:xfrm>
            <a:off x="6553200" y="3124200"/>
            <a:ext cx="2286000" cy="52705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Pressure less than maximum for safety</a:t>
            </a:r>
          </a:p>
        </p:txBody>
      </p:sp>
      <p:sp>
        <p:nvSpPr>
          <p:cNvPr id="14448" name="Line 112"/>
          <p:cNvSpPr>
            <a:spLocks noChangeShapeType="1"/>
          </p:cNvSpPr>
          <p:nvPr/>
        </p:nvSpPr>
        <p:spPr bwMode="auto">
          <a:xfrm flipH="1">
            <a:off x="5410200" y="3352800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" name="Text Box 113"/>
          <p:cNvSpPr txBox="1">
            <a:spLocks noChangeArrowheads="1"/>
          </p:cNvSpPr>
          <p:nvPr/>
        </p:nvSpPr>
        <p:spPr bwMode="auto">
          <a:xfrm>
            <a:off x="6553200" y="4038600"/>
            <a:ext cx="2286000" cy="739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Liquid should not file the vessel and exit through the top pipe.</a:t>
            </a:r>
          </a:p>
        </p:txBody>
      </p:sp>
      <p:sp>
        <p:nvSpPr>
          <p:cNvPr id="14450" name="Line 114"/>
          <p:cNvSpPr>
            <a:spLocks noChangeShapeType="1"/>
          </p:cNvSpPr>
          <p:nvPr/>
        </p:nvSpPr>
        <p:spPr bwMode="auto">
          <a:xfrm flipH="1">
            <a:off x="5410200" y="4114800"/>
            <a:ext cx="114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1600200"/>
            <a:ext cx="1676400" cy="4311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Control Design Form</a:t>
            </a:r>
            <a:endParaRPr lang="en-US" sz="1200" b="1"/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Objectives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Measurements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Constraints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Disturbances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Dynamic responses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Additional considerations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1600200"/>
            <a:ext cx="1905000" cy="13827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DISTURBANCES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Variables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Magnitude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Frequency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191000" y="1905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5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48200" y="914400"/>
            <a:ext cx="3276600" cy="685800"/>
          </a:xfrm>
          <a:prstGeom prst="wedgeRoundRectCallout">
            <a:avLst>
              <a:gd name="adj1" fmla="val -54556"/>
              <a:gd name="adj2" fmla="val 7430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4625" indent="-174625"/>
            <a:r>
              <a:rPr lang="en-US" sz="1200" b="1" u="sng"/>
              <a:t>WORKSHOP</a:t>
            </a:r>
            <a:r>
              <a:rPr lang="en-US" sz="1200" b="1"/>
              <a:t>: Determine some likely </a:t>
            </a:r>
          </a:p>
          <a:p>
            <a:pPr marL="174625" indent="-174625"/>
            <a:r>
              <a:rPr lang="en-US" sz="1200" b="1"/>
              <a:t>disturbances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3276600" y="1828800"/>
            <a:ext cx="5341938" cy="4810125"/>
            <a:chOff x="1584" y="816"/>
            <a:chExt cx="3365" cy="3030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4" name="Group 14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15375" name="Line 1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Line 1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Line 1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Line 1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Line 1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AutoShape 2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89" name="Group 29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15390" name="Line 3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Line 3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Line 3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Line 3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4" name="Line 3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5" name="Line 3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6" name="AutoShape 3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98" name="Group 38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15399" name="Line 3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Line 4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1" name="Line 4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2" name="Line 4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3" name="Line 4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4" name="Line 4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5" name="AutoShape 4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06" name="Line 46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48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Line 49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Line 50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11" name="Group 51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15412" name="Line 5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3" name="Line 5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4" name="Line 5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5" name="Line 5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6" name="Line 5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7" name="Line 5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8" name="AutoShape 5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Line 60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1" name="Line 61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23" name="Group 63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15424" name="Line 6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5" name="Line 6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6" name="Line 6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7" name="Line 6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8" name="Line 6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9" name="Line 6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0" name="AutoShape 7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31" name="Line 71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2" name="Text Box 72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5433" name="Text Box 73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5434" name="Text Box 74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15435" name="Text Box 75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15436" name="Oval 76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15437" name="Oval 77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15438" name="Line 78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9" name="Line 79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0" name="Oval 80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15441" name="Oval 81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15442" name="Oval 82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15443" name="Oval 83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5444" name="Oval 84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5445" name="Oval 85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15446" name="Oval 86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15447" name="Oval 87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15448" name="Oval 88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15449" name="Line 89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0" name="Line 90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1" name="Line 91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" name="Line 92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" name="Line 93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4" name="Line 94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Line 95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6" name="Line 96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7" name="Line 97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8" name="Line 98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9" name="Line 99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0" name="Line 100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1" name="Line 101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" name="Line 102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" name="Text Box 103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15464" name="Oval 104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15465" name="Line 105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" name="Oval 106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15467" name="Line 107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68" name="Text Box 108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15469" name="Line 109"/>
          <p:cNvSpPr>
            <a:spLocks noChangeShapeType="1"/>
          </p:cNvSpPr>
          <p:nvPr/>
        </p:nvSpPr>
        <p:spPr bwMode="auto">
          <a:xfrm>
            <a:off x="1752600" y="4495800"/>
            <a:ext cx="121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0" name="Line 110"/>
          <p:cNvSpPr>
            <a:spLocks noChangeShapeType="1"/>
          </p:cNvSpPr>
          <p:nvPr/>
        </p:nvSpPr>
        <p:spPr bwMode="auto">
          <a:xfrm flipV="1">
            <a:off x="2971800" y="3048000"/>
            <a:ext cx="0" cy="144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1905000" cy="13827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DISTURBANCES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Variables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Magnitude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Frequency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048000" y="9144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144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648200" y="914400"/>
            <a:ext cx="3276600" cy="685800"/>
          </a:xfrm>
          <a:prstGeom prst="wedgeRoundRectCallout">
            <a:avLst>
              <a:gd name="adj1" fmla="val -75389"/>
              <a:gd name="adj2" fmla="val -354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4625" indent="-174625"/>
            <a:r>
              <a:rPr lang="en-US" sz="1200" b="1" u="sng"/>
              <a:t>WORKSHOP</a:t>
            </a:r>
            <a:r>
              <a:rPr lang="en-US" sz="1200" b="1"/>
              <a:t>: Determine some likely </a:t>
            </a:r>
          </a:p>
          <a:p>
            <a:pPr marL="174625" indent="-174625"/>
            <a:r>
              <a:rPr lang="en-US" sz="1200" b="1"/>
              <a:t>disturbances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1905000" y="1676400"/>
            <a:ext cx="5341938" cy="4810125"/>
            <a:chOff x="1584" y="816"/>
            <a:chExt cx="3365" cy="3030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8" name="Group 14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16399" name="Line 1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Line 1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Line 1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Line 1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Line 1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Line 2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AutoShape 2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3" name="Group 29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Line 3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0" name="AutoShape 3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2" name="Group 38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16423" name="Line 3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Line 4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Line 4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Line 4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Line 4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Line 4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AutoShape 4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Line 50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35" name="Group 51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16436" name="Line 5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Line 5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Line 5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9" name="Line 5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0" name="Line 5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1" name="Line 5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2" name="AutoShape 5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5" name="Line 61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47" name="Group 63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16448" name="Line 6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9" name="Line 6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1" name="Line 6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2" name="Line 6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Line 6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4" name="AutoShape 7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6" name="Text Box 72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6457" name="Text Box 73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6458" name="Text Box 74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16459" name="Text Box 75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16460" name="Oval 76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16461" name="Oval 77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Oval 80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16465" name="Oval 81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16466" name="Oval 82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16467" name="Oval 83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6468" name="Oval 84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6469" name="Oval 85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16470" name="Oval 86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16471" name="Oval 87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16472" name="Oval 88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5" name="Line 91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6" name="Line 92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7" name="Line 93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Line 94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Line 95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0" name="Line 96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1" name="Line 97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Line 98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" name="Line 102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" name="Text Box 103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16488" name="Oval 104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" name="Oval 106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92" name="Text Box 108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16495" name="Text Box 111"/>
          <p:cNvSpPr txBox="1">
            <a:spLocks noChangeArrowheads="1"/>
          </p:cNvSpPr>
          <p:nvPr/>
        </p:nvSpPr>
        <p:spPr bwMode="auto">
          <a:xfrm>
            <a:off x="304800" y="3352800"/>
            <a:ext cx="1524000" cy="220345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FEED COMPOSITION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Due to upstream processing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Components change in a correlated manner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Magnitude is estimated</a:t>
            </a:r>
          </a:p>
        </p:txBody>
      </p:sp>
      <p:sp>
        <p:nvSpPr>
          <p:cNvPr id="16496" name="Line 112"/>
          <p:cNvSpPr>
            <a:spLocks noChangeShapeType="1"/>
          </p:cNvSpPr>
          <p:nvPr/>
        </p:nvSpPr>
        <p:spPr bwMode="auto">
          <a:xfrm flipH="1" flipV="1">
            <a:off x="1676400" y="2209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7" name="AutoShape 113"/>
          <p:cNvSpPr>
            <a:spLocks noChangeArrowheads="1"/>
          </p:cNvSpPr>
          <p:nvPr/>
        </p:nvSpPr>
        <p:spPr bwMode="auto">
          <a:xfrm>
            <a:off x="1752600" y="2438400"/>
            <a:ext cx="25146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Why is this important?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1600200"/>
            <a:ext cx="1676400" cy="4311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Control Design Form</a:t>
            </a:r>
            <a:endParaRPr lang="en-US" sz="1200" b="1"/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Objectives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Measurements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Constraints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Disturbances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Dynamic responses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Additional considerations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57400" y="1600200"/>
            <a:ext cx="1905000" cy="1473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DYNAMIC MODELS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Fundamental modelling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Empirical identification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200" b="1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191000" y="1905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5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648200" y="914400"/>
            <a:ext cx="3276600" cy="685800"/>
          </a:xfrm>
          <a:prstGeom prst="wedgeRoundRectCallout">
            <a:avLst>
              <a:gd name="adj1" fmla="val -48111"/>
              <a:gd name="adj2" fmla="val 10625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4625" indent="-174625"/>
            <a:r>
              <a:rPr lang="en-US" sz="1200" b="1" u="sng"/>
              <a:t>WORKSHOP</a:t>
            </a:r>
            <a:r>
              <a:rPr lang="en-US" sz="1200" b="1"/>
              <a:t>:  How would you use models </a:t>
            </a:r>
          </a:p>
          <a:p>
            <a:pPr marL="174625" indent="-174625"/>
            <a:r>
              <a:rPr lang="en-US" sz="1200" b="1"/>
              <a:t>in control design?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3276600" y="1828800"/>
            <a:ext cx="5341938" cy="4810125"/>
            <a:chOff x="1584" y="816"/>
            <a:chExt cx="3365" cy="3030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AutoShape 2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7" name="Group 29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AutoShape 3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46" name="Group 38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Line 4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AutoShape 4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50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59" name="Group 51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1" name="Line 5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2" name="Line 5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3" name="Line 5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Line 5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Line 5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6" name="AutoShape 5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Line 61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Freeform 62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71" name="Group 63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17472" name="Line 6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Line 6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Line 6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Line 6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Line 6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7" name="Line 6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AutoShape 7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79" name="Line 71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0" name="Text Box 72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7481" name="Text Box 73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7482" name="Text Box 74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17483" name="Text Box 75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17484" name="Oval 76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17485" name="Oval 77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17486" name="Line 78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8" name="Oval 80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17489" name="Oval 81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17490" name="Oval 82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17491" name="Oval 83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7492" name="Oval 84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7493" name="Oval 85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17494" name="Oval 86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17495" name="Oval 87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17496" name="Oval 88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8" name="Line 90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" name="Line 92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3" name="Line 95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5" name="Line 97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8" name="Line 100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0" name="Line 102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" name="Text Box 103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17512" name="Oval 104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17513" name="Line 105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" name="Oval 106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17515" name="Line 107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6" name="Text Box 108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17517" name="Line 109"/>
          <p:cNvSpPr>
            <a:spLocks noChangeShapeType="1"/>
          </p:cNvSpPr>
          <p:nvPr/>
        </p:nvSpPr>
        <p:spPr bwMode="auto">
          <a:xfrm>
            <a:off x="1752600" y="5029200"/>
            <a:ext cx="1219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8" name="Line 110"/>
          <p:cNvSpPr>
            <a:spLocks noChangeShapeType="1"/>
          </p:cNvSpPr>
          <p:nvPr/>
        </p:nvSpPr>
        <p:spPr bwMode="auto">
          <a:xfrm flipV="1">
            <a:off x="2971800" y="3082925"/>
            <a:ext cx="0" cy="1946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503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/>
              <a:t>THE CONTROL DESIGN PROCEDURE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Define the control problem (challenge)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Evaluate/achieve operability</a:t>
            </a:r>
          </a:p>
          <a:p>
            <a:pPr>
              <a:spcBef>
                <a:spcPct val="50000"/>
              </a:spcBef>
            </a:pPr>
            <a:r>
              <a:rPr lang="en-US" b="1"/>
              <a:t>	- Degrees of freedom</a:t>
            </a:r>
          </a:p>
          <a:p>
            <a:r>
              <a:rPr lang="en-US" b="1"/>
              <a:t>	- Controllability</a:t>
            </a:r>
          </a:p>
          <a:p>
            <a:r>
              <a:rPr lang="en-US" b="1"/>
              <a:t>	- Operating Window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Process dynamics for good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Loop pairing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Control for safety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Monitoring and diagnosis</a:t>
            </a:r>
            <a:endParaRPr lang="en-US"/>
          </a:p>
        </p:txBody>
      </p:sp>
      <p:sp>
        <p:nvSpPr>
          <p:cNvPr id="35850" name="Freeform 10"/>
          <p:cNvSpPr>
            <a:spLocks/>
          </p:cNvSpPr>
          <p:nvPr/>
        </p:nvSpPr>
        <p:spPr bwMode="auto">
          <a:xfrm>
            <a:off x="7162800" y="16764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1905000" cy="1473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DYNAMIC MODELS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Fundamental modelling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Empirical identification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200" b="1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124200" y="10668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0668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648200" y="914400"/>
            <a:ext cx="3276600" cy="685800"/>
          </a:xfrm>
          <a:prstGeom prst="wedgeRoundRectCallout">
            <a:avLst>
              <a:gd name="adj1" fmla="val -69477"/>
              <a:gd name="adj2" fmla="val -740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4625" indent="-174625"/>
            <a:r>
              <a:rPr lang="en-US" sz="1200" b="1" u="sng"/>
              <a:t>WORKSHOP</a:t>
            </a:r>
            <a:r>
              <a:rPr lang="en-US" sz="1200" b="1"/>
              <a:t>:  How would you use models </a:t>
            </a:r>
          </a:p>
          <a:p>
            <a:pPr marL="174625" indent="-174625"/>
            <a:r>
              <a:rPr lang="en-US" sz="1200" b="1"/>
              <a:t>in control design?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3276600" y="1676400"/>
            <a:ext cx="5341938" cy="4810125"/>
            <a:chOff x="1584" y="816"/>
            <a:chExt cx="3365" cy="3030"/>
          </a:xfrm>
        </p:grpSpPr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AutoShape 2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61" name="Group 29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18462" name="Line 3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4" name="Line 3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Line 3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Line 3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AutoShape 3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70" name="Group 38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18471" name="Line 3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Line 4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Line 4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Line 4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5" name="Line 4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Line 4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AutoShape 4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47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83" name="Group 51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18484" name="Line 5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Line 5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6" name="Line 5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7" name="Line 5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8" name="Line 5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Line 5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0" name="AutoShape 5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91" name="Line 59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Line 61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Freeform 62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95" name="Group 63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18496" name="Line 6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1" name="Line 6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2" name="AutoShape 7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03" name="Line 71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Text Box 72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8505" name="Text Box 73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18506" name="Text Box 74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18507" name="Text Box 75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18508" name="Oval 76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18509" name="Oval 77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18510" name="Line 78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1" name="Line 79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Oval 80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18513" name="Oval 81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18514" name="Oval 82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18515" name="Oval 83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8516" name="Oval 84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18517" name="Oval 85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18518" name="Oval 86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18519" name="Oval 87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18520" name="Oval 88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18521" name="Line 89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2" name="Line 90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Line 91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Line 92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Line 93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Line 94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Line 95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96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Line 97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Line 98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Line 99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Line 100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Line 101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" name="Line 102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Text Box 103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18536" name="Oval 104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18537" name="Line 105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Oval 106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18539" name="Line 107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40" name="Text Box 108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2000" y="17526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590800" y="1524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33600" y="2971800"/>
            <a:ext cx="609600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Define the control problem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Evaluate if desired performance is possible; if not, modify process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Select instrumentation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Design loop pairing for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Provide sensors for process monitoring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1905000" cy="1473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DYNAMIC MODELS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Fundamental modelling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Empirical identification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200" b="1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124200" y="10668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0668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4648200" y="914400"/>
            <a:ext cx="3276600" cy="685800"/>
          </a:xfrm>
          <a:prstGeom prst="wedgeRoundRectCallout">
            <a:avLst>
              <a:gd name="adj1" fmla="val -69477"/>
              <a:gd name="adj2" fmla="val -740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4625" indent="-174625"/>
            <a:r>
              <a:rPr lang="en-US" sz="1200" b="1" u="sng"/>
              <a:t>WORKSHOP</a:t>
            </a:r>
            <a:r>
              <a:rPr lang="en-US" sz="1200" b="1"/>
              <a:t>:  How would you use models </a:t>
            </a:r>
          </a:p>
          <a:p>
            <a:pPr marL="174625" indent="-174625"/>
            <a:r>
              <a:rPr lang="en-US" sz="1200" b="1"/>
              <a:t>in control design?</a:t>
            </a:r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3276600" y="1676400"/>
            <a:ext cx="5341938" cy="4810125"/>
            <a:chOff x="1584" y="816"/>
            <a:chExt cx="3365" cy="3030"/>
          </a:xfrm>
        </p:grpSpPr>
        <p:sp>
          <p:nvSpPr>
            <p:cNvPr id="54278" name="AutoShape 6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AutoShape 7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Oval 8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Line 12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285" name="Group 13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54286" name="Line 1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7" name="Line 1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8" name="Line 1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Line 1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0" name="Line 1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1" name="Line 1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2" name="AutoShape 2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Line 25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Line 26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00" name="Group 28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54301" name="Line 2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Line 3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Line 3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4" name="Line 3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5" name="Line 3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6" name="Line 3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7" name="AutoShape 3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08" name="Line 36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09" name="Group 37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54310" name="Line 3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1" name="Line 3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2" name="Line 4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3" name="Line 4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4" name="Line 4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5" name="Line 4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6" name="AutoShape 4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17" name="Line 45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Line 46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Line 47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0" name="Line 48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Line 49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22" name="Group 50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54323" name="Line 5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4" name="Line 5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5" name="Line 5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6" name="Line 5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Line 5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8" name="Line 5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9" name="AutoShape 5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30" name="Line 58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1" name="Line 59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2" name="Line 60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3" name="Freeform 61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34" name="Group 62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54335" name="Line 6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6" name="Line 6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7" name="Line 6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8" name="Line 6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9" name="Line 6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0" name="Line 6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1" name="AutoShape 6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42" name="Line 70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3" name="Text Box 71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54344" name="Text Box 72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54345" name="Text Box 73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54346" name="Text Box 74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54347" name="Oval 75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54348" name="Oval 76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54349" name="Line 77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0" name="Line 78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1" name="Oval 79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54352" name="Oval 80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54353" name="Oval 81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54354" name="Oval 82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54355" name="Oval 83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54356" name="Oval 84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54357" name="Oval 85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54358" name="Oval 86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54359" name="Oval 87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54360" name="Line 88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1" name="Line 89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2" name="Line 90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3" name="Line 91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4" name="Line 92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5" name="Line 93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6" name="Line 94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7" name="Line 95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8" name="Line 96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9" name="Line 97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0" name="Line 98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1" name="Line 99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2" name="Line 100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3" name="Line 101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4" name="Text Box 102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54375" name="Oval 103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54376" name="Line 104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7" name="Oval 105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54378" name="Line 106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79" name="Text Box 107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54380" name="Text Box 108"/>
          <p:cNvSpPr txBox="1">
            <a:spLocks noChangeArrowheads="1"/>
          </p:cNvSpPr>
          <p:nvPr/>
        </p:nvSpPr>
        <p:spPr bwMode="auto">
          <a:xfrm>
            <a:off x="685800" y="2895600"/>
            <a:ext cx="1905000" cy="169703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/>
              <a:t>Determining controllability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/>
              <a:t>Estimating operating windows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/>
              <a:t>Pairing loops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/>
              <a:t>Tuning controllers </a:t>
            </a:r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>
            <a:off x="685800" y="4953000"/>
            <a:ext cx="1981200" cy="1219200"/>
          </a:xfrm>
          <a:prstGeom prst="upArrowCallout">
            <a:avLst>
              <a:gd name="adj1" fmla="val 40625"/>
              <a:gd name="adj2" fmla="val 40625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Models required, do not </a:t>
            </a:r>
          </a:p>
          <a:p>
            <a:pPr algn="ctr"/>
            <a:r>
              <a:rPr lang="en-US" sz="1400" b="1"/>
              <a:t>design entirely on </a:t>
            </a:r>
          </a:p>
          <a:p>
            <a:pPr algn="ctr"/>
            <a:r>
              <a:rPr lang="en-US" sz="1400" b="1"/>
              <a:t>qualitative model.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733800" y="3810000"/>
            <a:ext cx="1600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PROCESS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334000" y="4711700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341938" y="5411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341938" y="5792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81200" y="4724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981200" y="4343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989138" y="5411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989138" y="5792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133600" y="3200400"/>
            <a:ext cx="103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Inputs</a:t>
            </a:r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715000" y="32004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Outputs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987550" y="4559300"/>
            <a:ext cx="620713" cy="3444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final</a:t>
            </a:r>
          </a:p>
          <a:p>
            <a:pPr algn="ctr"/>
            <a:r>
              <a:rPr lang="en-US" sz="1000" b="1"/>
              <a:t>element</a:t>
            </a:r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292850" y="4559300"/>
            <a:ext cx="5334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sensor</a:t>
            </a:r>
            <a:endParaRPr lang="en-US"/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984375" y="4132263"/>
            <a:ext cx="620713" cy="3444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final</a:t>
            </a:r>
          </a:p>
          <a:p>
            <a:pPr algn="ctr"/>
            <a:r>
              <a:rPr lang="en-US" sz="1000" b="1"/>
              <a:t>element</a:t>
            </a:r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5338763" y="4311650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6297613" y="4159250"/>
            <a:ext cx="5334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sensor</a:t>
            </a:r>
            <a:endParaRPr lang="en-US"/>
          </a:p>
        </p:txBody>
      </p:sp>
      <p:sp>
        <p:nvSpPr>
          <p:cNvPr id="19484" name="AutoShape 28"/>
          <p:cNvSpPr>
            <a:spLocks/>
          </p:cNvSpPr>
          <p:nvPr/>
        </p:nvSpPr>
        <p:spPr bwMode="auto">
          <a:xfrm>
            <a:off x="1676400" y="39624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AutoShape 29"/>
          <p:cNvSpPr>
            <a:spLocks/>
          </p:cNvSpPr>
          <p:nvPr/>
        </p:nvSpPr>
        <p:spPr bwMode="auto">
          <a:xfrm>
            <a:off x="1676400" y="51054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81000" y="4267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381000" y="5410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Disturbances variables</a:t>
            </a:r>
          </a:p>
        </p:txBody>
      </p:sp>
      <p:sp>
        <p:nvSpPr>
          <p:cNvPr id="19488" name="AutoShape 32"/>
          <p:cNvSpPr>
            <a:spLocks/>
          </p:cNvSpPr>
          <p:nvPr/>
        </p:nvSpPr>
        <p:spPr bwMode="auto">
          <a:xfrm flipH="1">
            <a:off x="7086600" y="38862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AutoShape 33"/>
          <p:cNvSpPr>
            <a:spLocks/>
          </p:cNvSpPr>
          <p:nvPr/>
        </p:nvSpPr>
        <p:spPr bwMode="auto">
          <a:xfrm flipH="1">
            <a:off x="7086600" y="50292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7543800" y="3733800"/>
            <a:ext cx="1447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Controlled variables, related to control objectives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7543800" y="5105400"/>
            <a:ext cx="144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Majority of variables remain unmeasured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685800" y="914400"/>
            <a:ext cx="7772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PROCESS OPERABILITY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Degrees of freedom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Controllability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Operating Window</a:t>
            </a:r>
          </a:p>
        </p:txBody>
      </p:sp>
      <p:sp>
        <p:nvSpPr>
          <p:cNvPr id="19493" name="AutoShape 37"/>
          <p:cNvSpPr>
            <a:spLocks noChangeArrowheads="1"/>
          </p:cNvSpPr>
          <p:nvPr/>
        </p:nvSpPr>
        <p:spPr bwMode="auto">
          <a:xfrm>
            <a:off x="4419600" y="1447800"/>
            <a:ext cx="3733800" cy="1752600"/>
          </a:xfrm>
          <a:prstGeom prst="downArrowCallout">
            <a:avLst>
              <a:gd name="adj1" fmla="val 17399"/>
              <a:gd name="adj2" fmla="val 21285"/>
              <a:gd name="adj3" fmla="val 17759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Is control possible given the manipulated </a:t>
            </a:r>
          </a:p>
          <a:p>
            <a:pPr algn="ctr"/>
            <a:r>
              <a:rPr lang="en-US" sz="1400" b="1"/>
              <a:t>and control variables?</a:t>
            </a:r>
          </a:p>
          <a:p>
            <a:pPr algn="ctr"/>
            <a:endParaRPr lang="en-US" sz="1400" b="1"/>
          </a:p>
          <a:p>
            <a:pPr algn="ctr"/>
            <a:r>
              <a:rPr lang="en-US" sz="1400" b="1"/>
              <a:t>If not, the process (or objectives) must </a:t>
            </a:r>
          </a:p>
          <a:p>
            <a:pPr algn="ctr"/>
            <a:r>
              <a:rPr lang="en-US" sz="1400" b="1"/>
              <a:t>be changed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33800" y="3810000"/>
            <a:ext cx="1600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PROCESS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334000" y="4711700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341938" y="5411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341938" y="5792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981200" y="4724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981200" y="4343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989138" y="5411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989138" y="5792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133600" y="3200400"/>
            <a:ext cx="103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Inputs</a:t>
            </a:r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715000" y="32004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Outputs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987550" y="4559300"/>
            <a:ext cx="620713" cy="3444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final</a:t>
            </a:r>
          </a:p>
          <a:p>
            <a:pPr algn="ctr"/>
            <a:r>
              <a:rPr lang="en-US" sz="1000" b="1"/>
              <a:t>element</a:t>
            </a:r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292850" y="4559300"/>
            <a:ext cx="5334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sensor</a:t>
            </a:r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984375" y="4132263"/>
            <a:ext cx="620713" cy="3444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final</a:t>
            </a:r>
          </a:p>
          <a:p>
            <a:pPr algn="ctr"/>
            <a:r>
              <a:rPr lang="en-US" sz="1000" b="1"/>
              <a:t>element</a:t>
            </a:r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338763" y="4311650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6297613" y="4159250"/>
            <a:ext cx="5334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sensor</a:t>
            </a:r>
            <a:endParaRPr lang="en-US"/>
          </a:p>
        </p:txBody>
      </p:sp>
      <p:sp>
        <p:nvSpPr>
          <p:cNvPr id="20498" name="AutoShape 18"/>
          <p:cNvSpPr>
            <a:spLocks/>
          </p:cNvSpPr>
          <p:nvPr/>
        </p:nvSpPr>
        <p:spPr bwMode="auto">
          <a:xfrm>
            <a:off x="1676400" y="39624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AutoShape 19"/>
          <p:cNvSpPr>
            <a:spLocks/>
          </p:cNvSpPr>
          <p:nvPr/>
        </p:nvSpPr>
        <p:spPr bwMode="auto">
          <a:xfrm>
            <a:off x="1676400" y="51054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81000" y="4267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81000" y="5410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Disturbances variables</a:t>
            </a:r>
          </a:p>
        </p:txBody>
      </p:sp>
      <p:sp>
        <p:nvSpPr>
          <p:cNvPr id="20502" name="AutoShape 22"/>
          <p:cNvSpPr>
            <a:spLocks/>
          </p:cNvSpPr>
          <p:nvPr/>
        </p:nvSpPr>
        <p:spPr bwMode="auto">
          <a:xfrm flipH="1">
            <a:off x="7086600" y="38862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AutoShape 23"/>
          <p:cNvSpPr>
            <a:spLocks/>
          </p:cNvSpPr>
          <p:nvPr/>
        </p:nvSpPr>
        <p:spPr bwMode="auto">
          <a:xfrm flipH="1">
            <a:off x="7086600" y="50292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543800" y="3733800"/>
            <a:ext cx="1447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Controlled variables, related to control objectives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7543800" y="5105400"/>
            <a:ext cx="144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Majority of variables remain unmeasured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DEGRESS OF FREEDOM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762000" y="1600200"/>
            <a:ext cx="7696200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QUICK REVIEW: The system is has sufficient degrees of freedom if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# of manipulated variables  </a:t>
            </a:r>
            <a:r>
              <a:rPr lang="en-US" sz="2000" b="1">
                <a:sym typeface="Symbol" pitchFamily="18" charset="2"/>
              </a:rPr>
              <a:t> </a:t>
            </a:r>
            <a:r>
              <a:rPr lang="en-US" sz="2000" b="1"/>
              <a:t> # of controlled variables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3733800" y="4217988"/>
            <a:ext cx="16002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733800" y="3810000"/>
            <a:ext cx="1600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PROCESS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334000" y="4711700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341938" y="5411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341938" y="5792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981200" y="4724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981200" y="4343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989138" y="5411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989138" y="57927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438400" y="3505200"/>
            <a:ext cx="103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Inputs</a:t>
            </a:r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486400" y="35052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Outputs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987550" y="4559300"/>
            <a:ext cx="620713" cy="3444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final</a:t>
            </a:r>
          </a:p>
          <a:p>
            <a:pPr algn="ctr"/>
            <a:r>
              <a:rPr lang="en-US" sz="1000" b="1"/>
              <a:t>element</a:t>
            </a:r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292850" y="4559300"/>
            <a:ext cx="5334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sensor</a:t>
            </a:r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984375" y="4132263"/>
            <a:ext cx="620713" cy="3444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final</a:t>
            </a:r>
          </a:p>
          <a:p>
            <a:pPr algn="ctr"/>
            <a:r>
              <a:rPr lang="en-US" sz="1000" b="1"/>
              <a:t>element</a:t>
            </a:r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5338763" y="4311650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297613" y="4159250"/>
            <a:ext cx="5334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sensor</a:t>
            </a:r>
            <a:endParaRPr lang="en-US"/>
          </a:p>
        </p:txBody>
      </p:sp>
      <p:sp>
        <p:nvSpPr>
          <p:cNvPr id="21522" name="AutoShape 18"/>
          <p:cNvSpPr>
            <a:spLocks/>
          </p:cNvSpPr>
          <p:nvPr/>
        </p:nvSpPr>
        <p:spPr bwMode="auto">
          <a:xfrm>
            <a:off x="1676400" y="39624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AutoShape 19"/>
          <p:cNvSpPr>
            <a:spLocks/>
          </p:cNvSpPr>
          <p:nvPr/>
        </p:nvSpPr>
        <p:spPr bwMode="auto">
          <a:xfrm>
            <a:off x="1676400" y="51054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81000" y="4267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81000" y="5410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Disturbances variables</a:t>
            </a:r>
          </a:p>
        </p:txBody>
      </p:sp>
      <p:sp>
        <p:nvSpPr>
          <p:cNvPr id="21526" name="AutoShape 22"/>
          <p:cNvSpPr>
            <a:spLocks/>
          </p:cNvSpPr>
          <p:nvPr/>
        </p:nvSpPr>
        <p:spPr bwMode="auto">
          <a:xfrm flipH="1">
            <a:off x="7086600" y="38862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AutoShape 23"/>
          <p:cNvSpPr>
            <a:spLocks/>
          </p:cNvSpPr>
          <p:nvPr/>
        </p:nvSpPr>
        <p:spPr bwMode="auto">
          <a:xfrm flipH="1">
            <a:off x="7086600" y="50292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7543800" y="3733800"/>
            <a:ext cx="1447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Controlled variables, related to control objectives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7543800" y="5105400"/>
            <a:ext cx="1447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Majority of variables remain unmeasured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CONTROLLABILITY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762000" y="1600200"/>
            <a:ext cx="7696200" cy="162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QUICK REVIEW: Controllability ensures that the selected controlled variables can be changed to desired values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The system is controllable if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Det [K</a:t>
            </a:r>
            <a:r>
              <a:rPr lang="en-US" sz="2000" b="1" baseline="-25000"/>
              <a:t>p</a:t>
            </a:r>
            <a:r>
              <a:rPr lang="en-US" sz="2000" b="1"/>
              <a:t>] </a:t>
            </a:r>
            <a:r>
              <a:rPr lang="en-US" sz="2000" b="1">
                <a:sym typeface="Symbol" pitchFamily="18" charset="2"/>
              </a:rPr>
              <a:t></a:t>
            </a:r>
            <a:r>
              <a:rPr lang="en-US" sz="2000" b="1"/>
              <a:t> 0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4038600" y="4191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[K</a:t>
            </a:r>
            <a:r>
              <a:rPr lang="en-US" sz="3200" b="1" baseline="-25000"/>
              <a:t>p</a:t>
            </a:r>
            <a:r>
              <a:rPr lang="en-US" sz="3200" b="1"/>
              <a:t>]</a:t>
            </a:r>
            <a:endParaRPr lang="en-US" sz="20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657600" y="2895600"/>
            <a:ext cx="16002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257800" y="3389313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905000" y="34020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905000" y="30210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911350" y="3236913"/>
            <a:ext cx="620713" cy="3444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final</a:t>
            </a:r>
          </a:p>
          <a:p>
            <a:pPr algn="ctr"/>
            <a:r>
              <a:rPr lang="en-US" sz="1000" b="1"/>
              <a:t>element</a:t>
            </a:r>
            <a:endParaRPr 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216650" y="3236913"/>
            <a:ext cx="5334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sensor</a:t>
            </a:r>
            <a:endParaRPr lang="en-US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908175" y="2809875"/>
            <a:ext cx="620713" cy="3444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final</a:t>
            </a:r>
          </a:p>
          <a:p>
            <a:pPr algn="ctr"/>
            <a:r>
              <a:rPr lang="en-US" sz="1000" b="1"/>
              <a:t>element</a:t>
            </a:r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5262563" y="2989263"/>
            <a:ext cx="958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6221413" y="2836863"/>
            <a:ext cx="5334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/>
              <a:t>sensor</a:t>
            </a:r>
            <a:endParaRPr lang="en-US"/>
          </a:p>
        </p:txBody>
      </p:sp>
      <p:sp>
        <p:nvSpPr>
          <p:cNvPr id="22547" name="AutoShape 19"/>
          <p:cNvSpPr>
            <a:spLocks/>
          </p:cNvSpPr>
          <p:nvPr/>
        </p:nvSpPr>
        <p:spPr bwMode="auto">
          <a:xfrm>
            <a:off x="1600200" y="2640013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304800" y="29448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</p:txBody>
      </p:sp>
      <p:sp>
        <p:nvSpPr>
          <p:cNvPr id="22551" name="AutoShape 23"/>
          <p:cNvSpPr>
            <a:spLocks/>
          </p:cNvSpPr>
          <p:nvPr/>
        </p:nvSpPr>
        <p:spPr bwMode="auto">
          <a:xfrm flipH="1">
            <a:off x="7010400" y="2563813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467600" y="2411413"/>
            <a:ext cx="1447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Controlled variables, related to control objectives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CONTROLLABILITY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762000" y="1600200"/>
            <a:ext cx="76962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QUICK REVIEW: Controllability ensures that the selected controlled variables can be changed to desired values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3962400" y="286861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[K</a:t>
            </a:r>
            <a:r>
              <a:rPr lang="en-US" sz="3200" b="1" baseline="-25000"/>
              <a:t>p</a:t>
            </a:r>
            <a:r>
              <a:rPr lang="en-US" sz="3200" b="1"/>
              <a:t>]</a:t>
            </a:r>
            <a:endParaRPr lang="en-US" sz="2000" b="1"/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685800" y="3962400"/>
            <a:ext cx="76962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Why might we come to an </a:t>
            </a:r>
            <a:r>
              <a:rPr lang="en-US" sz="2000" b="1" u="sng">
                <a:solidFill>
                  <a:srgbClr val="FF0000"/>
                </a:solidFill>
              </a:rPr>
              <a:t>incorrect result</a:t>
            </a:r>
            <a:r>
              <a:rPr lang="en-US" sz="2000" b="1"/>
              <a:t> from qualitative analysis?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Some seemingly independent variables are “linked” through</a:t>
            </a:r>
          </a:p>
          <a:p>
            <a:pPr>
              <a:buFontTx/>
              <a:buChar char="•"/>
            </a:pPr>
            <a:r>
              <a:rPr lang="en-US" sz="2000" b="1"/>
              <a:t>material balance</a:t>
            </a:r>
          </a:p>
          <a:p>
            <a:pPr>
              <a:buFontTx/>
              <a:buChar char="•"/>
            </a:pPr>
            <a:r>
              <a:rPr lang="en-US" sz="2000" b="1"/>
              <a:t>energy balance</a:t>
            </a:r>
          </a:p>
          <a:p>
            <a:pPr>
              <a:buFontTx/>
              <a:buChar char="•"/>
            </a:pPr>
            <a:r>
              <a:rPr lang="en-US" sz="2000" b="1"/>
              <a:t>equilibrium</a:t>
            </a:r>
          </a:p>
          <a:p>
            <a:pPr>
              <a:buFontTx/>
              <a:buChar char="•"/>
            </a:pPr>
            <a:r>
              <a:rPr lang="en-US" sz="2000" b="1"/>
              <a:t>reaction stoichiometry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OPERATING WINDOW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762000" y="1600200"/>
            <a:ext cx="7696200" cy="208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QUICK REVIEW: This is the “reachable” region of steady-state values as disturbances occur and set points are changed.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Covers a wide range - linear models not usually adequate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Sometimes called the feasible region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Usually plotted in one of the forms sketched below</a:t>
            </a: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782763" y="4038600"/>
            <a:ext cx="1587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782763" y="5661025"/>
            <a:ext cx="18684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1863725" y="5745163"/>
            <a:ext cx="1381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Disturbance 1</a:t>
            </a:r>
            <a:endParaRPr lang="en-US" sz="1200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 rot="-5400000">
            <a:off x="705644" y="4710907"/>
            <a:ext cx="1450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Disturbance 2</a:t>
            </a:r>
            <a:endParaRPr lang="en-US" sz="1200"/>
          </a:p>
        </p:txBody>
      </p:sp>
      <p:sp>
        <p:nvSpPr>
          <p:cNvPr id="23587" name="AutoShape 35"/>
          <p:cNvSpPr>
            <a:spLocks noChangeArrowheads="1"/>
          </p:cNvSpPr>
          <p:nvPr/>
        </p:nvSpPr>
        <p:spPr bwMode="auto">
          <a:xfrm>
            <a:off x="2025650" y="4465638"/>
            <a:ext cx="974725" cy="938212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944688" y="4124325"/>
            <a:ext cx="1560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Constant set points</a:t>
            </a:r>
            <a:endParaRPr lang="en-US" sz="1200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5599113" y="4038600"/>
            <a:ext cx="1587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5599113" y="5661025"/>
            <a:ext cx="18684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5681663" y="5745163"/>
            <a:ext cx="1379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Set point 1</a:t>
            </a:r>
            <a:endParaRPr lang="en-US" sz="1200"/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 rot="-5400000">
            <a:off x="4523581" y="4710907"/>
            <a:ext cx="1450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Set point 2</a:t>
            </a:r>
            <a:endParaRPr lang="en-US" sz="1200"/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5762625" y="4124325"/>
            <a:ext cx="170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Constant disturbances</a:t>
            </a:r>
            <a:endParaRPr lang="en-US" sz="1200"/>
          </a:p>
        </p:txBody>
      </p:sp>
      <p:sp>
        <p:nvSpPr>
          <p:cNvPr id="23595" name="AutoShape 43"/>
          <p:cNvSpPr>
            <a:spLocks noChangeArrowheads="1"/>
          </p:cNvSpPr>
          <p:nvPr/>
        </p:nvSpPr>
        <p:spPr bwMode="auto">
          <a:xfrm>
            <a:off x="6086475" y="4465638"/>
            <a:ext cx="1055688" cy="938212"/>
          </a:xfrm>
          <a:prstGeom prst="hexagon">
            <a:avLst>
              <a:gd name="adj" fmla="val 2813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DEGRESS OF FREEDOM</a:t>
            </a:r>
          </a:p>
        </p:txBody>
      </p: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2895600" y="1447800"/>
            <a:ext cx="5341938" cy="4810125"/>
            <a:chOff x="1584" y="816"/>
            <a:chExt cx="3365" cy="3030"/>
          </a:xfrm>
        </p:grpSpPr>
        <p:sp>
          <p:nvSpPr>
            <p:cNvPr id="25620" name="AutoShape 20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AutoShape 21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22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23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7" name="Group 27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1" name="Line 3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AutoShape 3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39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Line 40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Line 41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42" name="Group 42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25643" name="Line 4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Line 4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5" name="Line 4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Line 4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7" name="Line 4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8" name="Line 4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9" name="AutoShape 4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50" name="Line 50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51" name="Group 51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25652" name="Line 5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Line 5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Line 5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5" name="Line 5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6" name="Line 5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7" name="Line 5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8" name="AutoShape 5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59" name="Line 59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Line 60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Line 61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64" name="Group 64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25665" name="Line 6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6" name="Line 6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7" name="Line 6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8" name="Line 6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9" name="Line 6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0" name="Line 7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1" name="AutoShape 7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Line 73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5" name="Freeform 75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76" name="Group 76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25677" name="Line 7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8" name="Line 78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Line 79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0" name="Line 8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1" name="Line 81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2" name="Line 82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3" name="AutoShape 83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5" name="Text Box 85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25686" name="Text Box 86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25687" name="Text Box 87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25688" name="Text Box 88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25689" name="Oval 89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25690" name="Oval 90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25691" name="Line 91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Line 92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Oval 93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25694" name="Oval 94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25695" name="Oval 95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25696" name="Oval 96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25697" name="Oval 97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25698" name="Oval 98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25699" name="Oval 99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25700" name="Oval 100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25701" name="Oval 101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25702" name="Line 102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Line 103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" name="Line 104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" name="Line 105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Line 106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Line 107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Line 108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" name="Line 109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0" name="Line 110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" name="Line 111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" name="Line 112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" name="Line 113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" name="Line 114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5" name="Line 115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" name="Text Box 116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25717" name="Oval 117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25718" name="Line 118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" name="Oval 119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25720" name="Line 120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5721" name="Object 121"/>
          <p:cNvGraphicFramePr>
            <a:graphicFrameLocks noChangeAspect="1"/>
          </p:cNvGraphicFramePr>
          <p:nvPr/>
        </p:nvGraphicFramePr>
        <p:xfrm>
          <a:off x="457200" y="23622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22" name="AutoShape 122"/>
          <p:cNvSpPr>
            <a:spLocks noChangeArrowheads="1"/>
          </p:cNvSpPr>
          <p:nvPr/>
        </p:nvSpPr>
        <p:spPr bwMode="auto">
          <a:xfrm>
            <a:off x="1447800" y="1905000"/>
            <a:ext cx="4038600" cy="762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What is the maximum number of variables</a:t>
            </a:r>
          </a:p>
          <a:p>
            <a:pPr algn="ctr"/>
            <a:r>
              <a:rPr lang="en-US" sz="1600" b="1"/>
              <a:t>that can be controlled?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DEGRESS OF FREEDOM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895600" y="1447800"/>
            <a:ext cx="5341938" cy="4810125"/>
            <a:chOff x="1584" y="816"/>
            <a:chExt cx="3365" cy="3030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Oval 7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36" name="Group 12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26637" name="Line 1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0" name="Line 1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3" name="AutoShape 1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51" name="Group 27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26652" name="Line 2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AutoShape 3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60" name="Group 36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26661" name="Line 3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2" name="Line 38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3" name="Line 39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4" name="Line 4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5" name="Line 41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6" name="Line 42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AutoShape 43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73" name="Group 49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26674" name="Line 5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5" name="Line 5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Line 5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Line 5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Line 5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9" name="Line 5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AutoShape 5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81" name="Line 57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Line 59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Freeform 60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85" name="Group 61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26686" name="Line 6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7" name="Line 6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8" name="Line 6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9" name="Line 6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0" name="Line 6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1" name="Line 6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2" name="AutoShape 6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93" name="Line 69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Text Box 70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26695" name="Text Box 71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26696" name="Text Box 72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26697" name="Text Box 73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26698" name="Oval 74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26699" name="Oval 75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26700" name="Line 76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1" name="Line 77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Oval 78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26703" name="Oval 79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26704" name="Oval 80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26705" name="Oval 81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26706" name="Oval 82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26707" name="Oval 83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26708" name="Oval 84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26709" name="Oval 85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26710" name="Oval 86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26711" name="Line 87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2" name="Line 88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3" name="Line 89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4" name="Line 90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5" name="Line 91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6" name="Line 92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7" name="Line 93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8" name="Line 94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9" name="Line 95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0" name="Line 96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1" name="Line 97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2" name="Line 98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Line 99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4" name="Line 100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5" name="Text Box 101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26726" name="Oval 102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26727" name="Line 103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8" name="Oval 104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26729" name="Line 105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730" name="Object 106"/>
          <p:cNvGraphicFramePr>
            <a:graphicFrameLocks noChangeAspect="1"/>
          </p:cNvGraphicFramePr>
          <p:nvPr/>
        </p:nvGraphicFramePr>
        <p:xfrm>
          <a:off x="457200" y="23622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31" name="AutoShape 107"/>
          <p:cNvSpPr>
            <a:spLocks noChangeArrowheads="1"/>
          </p:cNvSpPr>
          <p:nvPr/>
        </p:nvSpPr>
        <p:spPr bwMode="auto">
          <a:xfrm>
            <a:off x="1447800" y="1905000"/>
            <a:ext cx="4038600" cy="762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What is the maximum number of variables</a:t>
            </a:r>
          </a:p>
          <a:p>
            <a:pPr algn="ctr"/>
            <a:r>
              <a:rPr lang="en-US" sz="1600" b="1"/>
              <a:t>that can be controlled?</a:t>
            </a:r>
          </a:p>
        </p:txBody>
      </p:sp>
      <p:sp>
        <p:nvSpPr>
          <p:cNvPr id="26732" name="Oval 108"/>
          <p:cNvSpPr>
            <a:spLocks noChangeArrowheads="1"/>
          </p:cNvSpPr>
          <p:nvPr/>
        </p:nvSpPr>
        <p:spPr bwMode="auto">
          <a:xfrm>
            <a:off x="3276600" y="4495800"/>
            <a:ext cx="6096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3" name="Oval 109"/>
          <p:cNvSpPr>
            <a:spLocks noChangeArrowheads="1"/>
          </p:cNvSpPr>
          <p:nvPr/>
        </p:nvSpPr>
        <p:spPr bwMode="auto">
          <a:xfrm>
            <a:off x="4495800" y="4495800"/>
            <a:ext cx="6096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4" name="Oval 110"/>
          <p:cNvSpPr>
            <a:spLocks noChangeArrowheads="1"/>
          </p:cNvSpPr>
          <p:nvPr/>
        </p:nvSpPr>
        <p:spPr bwMode="auto">
          <a:xfrm>
            <a:off x="5181600" y="3657600"/>
            <a:ext cx="6096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5" name="Oval 111"/>
          <p:cNvSpPr>
            <a:spLocks noChangeArrowheads="1"/>
          </p:cNvSpPr>
          <p:nvPr/>
        </p:nvSpPr>
        <p:spPr bwMode="auto">
          <a:xfrm>
            <a:off x="7543800" y="1828800"/>
            <a:ext cx="6096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6" name="Oval 112"/>
          <p:cNvSpPr>
            <a:spLocks noChangeArrowheads="1"/>
          </p:cNvSpPr>
          <p:nvPr/>
        </p:nvSpPr>
        <p:spPr bwMode="auto">
          <a:xfrm>
            <a:off x="7391400" y="4800600"/>
            <a:ext cx="6096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8" name="Freeform 114"/>
          <p:cNvSpPr>
            <a:spLocks/>
          </p:cNvSpPr>
          <p:nvPr/>
        </p:nvSpPr>
        <p:spPr bwMode="auto">
          <a:xfrm>
            <a:off x="728663" y="5259388"/>
            <a:ext cx="249237" cy="236537"/>
          </a:xfrm>
          <a:custGeom>
            <a:avLst/>
            <a:gdLst>
              <a:gd name="T0" fmla="*/ 309 w 628"/>
              <a:gd name="T1" fmla="*/ 0 h 600"/>
              <a:gd name="T2" fmla="*/ 387 w 628"/>
              <a:gd name="T3" fmla="*/ 9 h 600"/>
              <a:gd name="T4" fmla="*/ 426 w 628"/>
              <a:gd name="T5" fmla="*/ 55 h 600"/>
              <a:gd name="T6" fmla="*/ 443 w 628"/>
              <a:gd name="T7" fmla="*/ 146 h 600"/>
              <a:gd name="T8" fmla="*/ 431 w 628"/>
              <a:gd name="T9" fmla="*/ 256 h 600"/>
              <a:gd name="T10" fmla="*/ 401 w 628"/>
              <a:gd name="T11" fmla="*/ 324 h 600"/>
              <a:gd name="T12" fmla="*/ 366 w 628"/>
              <a:gd name="T13" fmla="*/ 412 h 600"/>
              <a:gd name="T14" fmla="*/ 575 w 628"/>
              <a:gd name="T15" fmla="*/ 521 h 600"/>
              <a:gd name="T16" fmla="*/ 628 w 628"/>
              <a:gd name="T17" fmla="*/ 562 h 600"/>
              <a:gd name="T18" fmla="*/ 596 w 628"/>
              <a:gd name="T19" fmla="*/ 600 h 600"/>
              <a:gd name="T20" fmla="*/ 492 w 628"/>
              <a:gd name="T21" fmla="*/ 521 h 600"/>
              <a:gd name="T22" fmla="*/ 334 w 628"/>
              <a:gd name="T23" fmla="*/ 467 h 600"/>
              <a:gd name="T24" fmla="*/ 260 w 628"/>
              <a:gd name="T25" fmla="*/ 535 h 600"/>
              <a:gd name="T26" fmla="*/ 183 w 628"/>
              <a:gd name="T27" fmla="*/ 585 h 600"/>
              <a:gd name="T28" fmla="*/ 116 w 628"/>
              <a:gd name="T29" fmla="*/ 589 h 600"/>
              <a:gd name="T30" fmla="*/ 51 w 628"/>
              <a:gd name="T31" fmla="*/ 585 h 600"/>
              <a:gd name="T32" fmla="*/ 21 w 628"/>
              <a:gd name="T33" fmla="*/ 544 h 600"/>
              <a:gd name="T34" fmla="*/ 0 w 628"/>
              <a:gd name="T35" fmla="*/ 453 h 600"/>
              <a:gd name="T36" fmla="*/ 0 w 628"/>
              <a:gd name="T37" fmla="*/ 352 h 600"/>
              <a:gd name="T38" fmla="*/ 25 w 628"/>
              <a:gd name="T39" fmla="*/ 274 h 600"/>
              <a:gd name="T40" fmla="*/ 113 w 628"/>
              <a:gd name="T41" fmla="*/ 150 h 600"/>
              <a:gd name="T42" fmla="*/ 209 w 628"/>
              <a:gd name="T43" fmla="*/ 69 h 600"/>
              <a:gd name="T44" fmla="*/ 274 w 628"/>
              <a:gd name="T45" fmla="*/ 23 h 600"/>
              <a:gd name="T46" fmla="*/ 334 w 628"/>
              <a:gd name="T47" fmla="*/ 9 h 600"/>
              <a:gd name="T48" fmla="*/ 309 w 628"/>
              <a:gd name="T4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28" h="600">
                <a:moveTo>
                  <a:pt x="309" y="0"/>
                </a:moveTo>
                <a:lnTo>
                  <a:pt x="387" y="9"/>
                </a:lnTo>
                <a:lnTo>
                  <a:pt x="426" y="55"/>
                </a:lnTo>
                <a:lnTo>
                  <a:pt x="443" y="146"/>
                </a:lnTo>
                <a:lnTo>
                  <a:pt x="431" y="256"/>
                </a:lnTo>
                <a:lnTo>
                  <a:pt x="401" y="324"/>
                </a:lnTo>
                <a:lnTo>
                  <a:pt x="366" y="412"/>
                </a:lnTo>
                <a:lnTo>
                  <a:pt x="575" y="521"/>
                </a:lnTo>
                <a:lnTo>
                  <a:pt x="628" y="562"/>
                </a:lnTo>
                <a:lnTo>
                  <a:pt x="596" y="600"/>
                </a:lnTo>
                <a:lnTo>
                  <a:pt x="492" y="521"/>
                </a:lnTo>
                <a:lnTo>
                  <a:pt x="334" y="467"/>
                </a:lnTo>
                <a:lnTo>
                  <a:pt x="260" y="535"/>
                </a:lnTo>
                <a:lnTo>
                  <a:pt x="183" y="585"/>
                </a:lnTo>
                <a:lnTo>
                  <a:pt x="116" y="589"/>
                </a:lnTo>
                <a:lnTo>
                  <a:pt x="51" y="585"/>
                </a:lnTo>
                <a:lnTo>
                  <a:pt x="21" y="544"/>
                </a:lnTo>
                <a:lnTo>
                  <a:pt x="0" y="453"/>
                </a:lnTo>
                <a:lnTo>
                  <a:pt x="0" y="352"/>
                </a:lnTo>
                <a:lnTo>
                  <a:pt x="25" y="274"/>
                </a:lnTo>
                <a:lnTo>
                  <a:pt x="113" y="150"/>
                </a:lnTo>
                <a:lnTo>
                  <a:pt x="209" y="69"/>
                </a:lnTo>
                <a:lnTo>
                  <a:pt x="274" y="23"/>
                </a:lnTo>
                <a:lnTo>
                  <a:pt x="334" y="9"/>
                </a:lnTo>
                <a:lnTo>
                  <a:pt x="30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9" name="Freeform 115"/>
          <p:cNvSpPr>
            <a:spLocks/>
          </p:cNvSpPr>
          <p:nvPr/>
        </p:nvSpPr>
        <p:spPr bwMode="auto">
          <a:xfrm rot="-1299243">
            <a:off x="838200" y="5486400"/>
            <a:ext cx="512763" cy="207963"/>
          </a:xfrm>
          <a:custGeom>
            <a:avLst/>
            <a:gdLst>
              <a:gd name="T0" fmla="*/ 14 w 1294"/>
              <a:gd name="T1" fmla="*/ 0 h 523"/>
              <a:gd name="T2" fmla="*/ 135 w 1294"/>
              <a:gd name="T3" fmla="*/ 15 h 523"/>
              <a:gd name="T4" fmla="*/ 357 w 1294"/>
              <a:gd name="T5" fmla="*/ 106 h 523"/>
              <a:gd name="T6" fmla="*/ 549 w 1294"/>
              <a:gd name="T7" fmla="*/ 180 h 523"/>
              <a:gd name="T8" fmla="*/ 763 w 1294"/>
              <a:gd name="T9" fmla="*/ 244 h 523"/>
              <a:gd name="T10" fmla="*/ 916 w 1294"/>
              <a:gd name="T11" fmla="*/ 312 h 523"/>
              <a:gd name="T12" fmla="*/ 1125 w 1294"/>
              <a:gd name="T13" fmla="*/ 386 h 523"/>
              <a:gd name="T14" fmla="*/ 1294 w 1294"/>
              <a:gd name="T15" fmla="*/ 454 h 523"/>
              <a:gd name="T16" fmla="*/ 1285 w 1294"/>
              <a:gd name="T17" fmla="*/ 481 h 523"/>
              <a:gd name="T18" fmla="*/ 1234 w 1294"/>
              <a:gd name="T19" fmla="*/ 495 h 523"/>
              <a:gd name="T20" fmla="*/ 1085 w 1294"/>
              <a:gd name="T21" fmla="*/ 422 h 523"/>
              <a:gd name="T22" fmla="*/ 1076 w 1294"/>
              <a:gd name="T23" fmla="*/ 468 h 523"/>
              <a:gd name="T24" fmla="*/ 1037 w 1294"/>
              <a:gd name="T25" fmla="*/ 509 h 523"/>
              <a:gd name="T26" fmla="*/ 981 w 1294"/>
              <a:gd name="T27" fmla="*/ 523 h 523"/>
              <a:gd name="T28" fmla="*/ 919 w 1294"/>
              <a:gd name="T29" fmla="*/ 490 h 523"/>
              <a:gd name="T30" fmla="*/ 876 w 1294"/>
              <a:gd name="T31" fmla="*/ 449 h 523"/>
              <a:gd name="T32" fmla="*/ 881 w 1294"/>
              <a:gd name="T33" fmla="*/ 386 h 523"/>
              <a:gd name="T34" fmla="*/ 893 w 1294"/>
              <a:gd name="T35" fmla="*/ 354 h 523"/>
              <a:gd name="T36" fmla="*/ 749 w 1294"/>
              <a:gd name="T37" fmla="*/ 289 h 523"/>
              <a:gd name="T38" fmla="*/ 680 w 1294"/>
              <a:gd name="T39" fmla="*/ 275 h 523"/>
              <a:gd name="T40" fmla="*/ 549 w 1294"/>
              <a:gd name="T41" fmla="*/ 248 h 523"/>
              <a:gd name="T42" fmla="*/ 371 w 1294"/>
              <a:gd name="T43" fmla="*/ 189 h 523"/>
              <a:gd name="T44" fmla="*/ 227 w 1294"/>
              <a:gd name="T45" fmla="*/ 124 h 523"/>
              <a:gd name="T46" fmla="*/ 123 w 1294"/>
              <a:gd name="T47" fmla="*/ 97 h 523"/>
              <a:gd name="T48" fmla="*/ 14 w 1294"/>
              <a:gd name="T49" fmla="*/ 106 h 523"/>
              <a:gd name="T50" fmla="*/ 0 w 1294"/>
              <a:gd name="T51" fmla="*/ 38 h 523"/>
              <a:gd name="T52" fmla="*/ 44 w 1294"/>
              <a:gd name="T53" fmla="*/ 0 h 523"/>
              <a:gd name="T54" fmla="*/ 70 w 1294"/>
              <a:gd name="T55" fmla="*/ 0 h 523"/>
              <a:gd name="T56" fmla="*/ 14 w 1294"/>
              <a:gd name="T57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94" h="523">
                <a:moveTo>
                  <a:pt x="14" y="0"/>
                </a:moveTo>
                <a:lnTo>
                  <a:pt x="135" y="15"/>
                </a:lnTo>
                <a:lnTo>
                  <a:pt x="357" y="106"/>
                </a:lnTo>
                <a:lnTo>
                  <a:pt x="549" y="180"/>
                </a:lnTo>
                <a:lnTo>
                  <a:pt x="763" y="244"/>
                </a:lnTo>
                <a:lnTo>
                  <a:pt x="916" y="312"/>
                </a:lnTo>
                <a:lnTo>
                  <a:pt x="1125" y="386"/>
                </a:lnTo>
                <a:lnTo>
                  <a:pt x="1294" y="454"/>
                </a:lnTo>
                <a:lnTo>
                  <a:pt x="1285" y="481"/>
                </a:lnTo>
                <a:lnTo>
                  <a:pt x="1234" y="495"/>
                </a:lnTo>
                <a:lnTo>
                  <a:pt x="1085" y="422"/>
                </a:lnTo>
                <a:lnTo>
                  <a:pt x="1076" y="468"/>
                </a:lnTo>
                <a:lnTo>
                  <a:pt x="1037" y="509"/>
                </a:lnTo>
                <a:lnTo>
                  <a:pt x="981" y="523"/>
                </a:lnTo>
                <a:lnTo>
                  <a:pt x="919" y="490"/>
                </a:lnTo>
                <a:lnTo>
                  <a:pt x="876" y="449"/>
                </a:lnTo>
                <a:lnTo>
                  <a:pt x="881" y="386"/>
                </a:lnTo>
                <a:lnTo>
                  <a:pt x="893" y="354"/>
                </a:lnTo>
                <a:lnTo>
                  <a:pt x="749" y="289"/>
                </a:lnTo>
                <a:lnTo>
                  <a:pt x="680" y="275"/>
                </a:lnTo>
                <a:lnTo>
                  <a:pt x="549" y="248"/>
                </a:lnTo>
                <a:lnTo>
                  <a:pt x="371" y="189"/>
                </a:lnTo>
                <a:lnTo>
                  <a:pt x="227" y="124"/>
                </a:lnTo>
                <a:lnTo>
                  <a:pt x="123" y="97"/>
                </a:lnTo>
                <a:lnTo>
                  <a:pt x="14" y="106"/>
                </a:lnTo>
                <a:lnTo>
                  <a:pt x="0" y="38"/>
                </a:lnTo>
                <a:lnTo>
                  <a:pt x="44" y="0"/>
                </a:lnTo>
                <a:lnTo>
                  <a:pt x="70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0" name="Freeform 116"/>
          <p:cNvSpPr>
            <a:spLocks/>
          </p:cNvSpPr>
          <p:nvPr/>
        </p:nvSpPr>
        <p:spPr bwMode="auto">
          <a:xfrm>
            <a:off x="650875" y="5537200"/>
            <a:ext cx="169863" cy="444500"/>
          </a:xfrm>
          <a:custGeom>
            <a:avLst/>
            <a:gdLst>
              <a:gd name="T0" fmla="*/ 243 w 425"/>
              <a:gd name="T1" fmla="*/ 0 h 1121"/>
              <a:gd name="T2" fmla="*/ 299 w 425"/>
              <a:gd name="T3" fmla="*/ 0 h 1121"/>
              <a:gd name="T4" fmla="*/ 348 w 425"/>
              <a:gd name="T5" fmla="*/ 23 h 1121"/>
              <a:gd name="T6" fmla="*/ 399 w 425"/>
              <a:gd name="T7" fmla="*/ 92 h 1121"/>
              <a:gd name="T8" fmla="*/ 417 w 425"/>
              <a:gd name="T9" fmla="*/ 179 h 1121"/>
              <a:gd name="T10" fmla="*/ 425 w 425"/>
              <a:gd name="T11" fmla="*/ 393 h 1121"/>
              <a:gd name="T12" fmla="*/ 413 w 425"/>
              <a:gd name="T13" fmla="*/ 577 h 1121"/>
              <a:gd name="T14" fmla="*/ 373 w 425"/>
              <a:gd name="T15" fmla="*/ 764 h 1121"/>
              <a:gd name="T16" fmla="*/ 321 w 425"/>
              <a:gd name="T17" fmla="*/ 957 h 1121"/>
              <a:gd name="T18" fmla="*/ 260 w 425"/>
              <a:gd name="T19" fmla="*/ 1071 h 1121"/>
              <a:gd name="T20" fmla="*/ 182 w 425"/>
              <a:gd name="T21" fmla="*/ 1121 h 1121"/>
              <a:gd name="T22" fmla="*/ 117 w 425"/>
              <a:gd name="T23" fmla="*/ 1121 h 1121"/>
              <a:gd name="T24" fmla="*/ 38 w 425"/>
              <a:gd name="T25" fmla="*/ 1071 h 1121"/>
              <a:gd name="T26" fmla="*/ 8 w 425"/>
              <a:gd name="T27" fmla="*/ 997 h 1121"/>
              <a:gd name="T28" fmla="*/ 0 w 425"/>
              <a:gd name="T29" fmla="*/ 866 h 1121"/>
              <a:gd name="T30" fmla="*/ 8 w 425"/>
              <a:gd name="T31" fmla="*/ 701 h 1121"/>
              <a:gd name="T32" fmla="*/ 47 w 425"/>
              <a:gd name="T33" fmla="*/ 495 h 1121"/>
              <a:gd name="T34" fmla="*/ 100 w 425"/>
              <a:gd name="T35" fmla="*/ 242 h 1121"/>
              <a:gd name="T36" fmla="*/ 165 w 425"/>
              <a:gd name="T37" fmla="*/ 50 h 1121"/>
              <a:gd name="T38" fmla="*/ 204 w 425"/>
              <a:gd name="T39" fmla="*/ 23 h 1121"/>
              <a:gd name="T40" fmla="*/ 243 w 425"/>
              <a:gd name="T41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5" h="1121">
                <a:moveTo>
                  <a:pt x="243" y="0"/>
                </a:moveTo>
                <a:lnTo>
                  <a:pt x="299" y="0"/>
                </a:lnTo>
                <a:lnTo>
                  <a:pt x="348" y="23"/>
                </a:lnTo>
                <a:lnTo>
                  <a:pt x="399" y="92"/>
                </a:lnTo>
                <a:lnTo>
                  <a:pt x="417" y="179"/>
                </a:lnTo>
                <a:lnTo>
                  <a:pt x="425" y="393"/>
                </a:lnTo>
                <a:lnTo>
                  <a:pt x="413" y="577"/>
                </a:lnTo>
                <a:lnTo>
                  <a:pt x="373" y="764"/>
                </a:lnTo>
                <a:lnTo>
                  <a:pt x="321" y="957"/>
                </a:lnTo>
                <a:lnTo>
                  <a:pt x="260" y="1071"/>
                </a:lnTo>
                <a:lnTo>
                  <a:pt x="182" y="1121"/>
                </a:lnTo>
                <a:lnTo>
                  <a:pt x="117" y="1121"/>
                </a:lnTo>
                <a:lnTo>
                  <a:pt x="38" y="1071"/>
                </a:lnTo>
                <a:lnTo>
                  <a:pt x="8" y="997"/>
                </a:lnTo>
                <a:lnTo>
                  <a:pt x="0" y="866"/>
                </a:lnTo>
                <a:lnTo>
                  <a:pt x="8" y="701"/>
                </a:lnTo>
                <a:lnTo>
                  <a:pt x="47" y="495"/>
                </a:lnTo>
                <a:lnTo>
                  <a:pt x="100" y="242"/>
                </a:lnTo>
                <a:lnTo>
                  <a:pt x="165" y="50"/>
                </a:lnTo>
                <a:lnTo>
                  <a:pt x="204" y="23"/>
                </a:lnTo>
                <a:lnTo>
                  <a:pt x="2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1" name="Freeform 117"/>
          <p:cNvSpPr>
            <a:spLocks/>
          </p:cNvSpPr>
          <p:nvPr/>
        </p:nvSpPr>
        <p:spPr bwMode="auto">
          <a:xfrm>
            <a:off x="474663" y="5513388"/>
            <a:ext cx="238125" cy="407987"/>
          </a:xfrm>
          <a:custGeom>
            <a:avLst/>
            <a:gdLst>
              <a:gd name="T0" fmla="*/ 457 w 602"/>
              <a:gd name="T1" fmla="*/ 41 h 1029"/>
              <a:gd name="T2" fmla="*/ 523 w 602"/>
              <a:gd name="T3" fmla="*/ 0 h 1029"/>
              <a:gd name="T4" fmla="*/ 571 w 602"/>
              <a:gd name="T5" fmla="*/ 0 h 1029"/>
              <a:gd name="T6" fmla="*/ 602 w 602"/>
              <a:gd name="T7" fmla="*/ 32 h 1029"/>
              <a:gd name="T8" fmla="*/ 585 w 602"/>
              <a:gd name="T9" fmla="*/ 95 h 1029"/>
              <a:gd name="T10" fmla="*/ 544 w 602"/>
              <a:gd name="T11" fmla="*/ 136 h 1029"/>
              <a:gd name="T12" fmla="*/ 471 w 602"/>
              <a:gd name="T13" fmla="*/ 177 h 1029"/>
              <a:gd name="T14" fmla="*/ 327 w 602"/>
              <a:gd name="T15" fmla="*/ 238 h 1029"/>
              <a:gd name="T16" fmla="*/ 144 w 602"/>
              <a:gd name="T17" fmla="*/ 342 h 1029"/>
              <a:gd name="T18" fmla="*/ 73 w 602"/>
              <a:gd name="T19" fmla="*/ 347 h 1029"/>
              <a:gd name="T20" fmla="*/ 112 w 602"/>
              <a:gd name="T21" fmla="*/ 443 h 1029"/>
              <a:gd name="T22" fmla="*/ 191 w 602"/>
              <a:gd name="T23" fmla="*/ 548 h 1029"/>
              <a:gd name="T24" fmla="*/ 256 w 602"/>
              <a:gd name="T25" fmla="*/ 677 h 1029"/>
              <a:gd name="T26" fmla="*/ 283 w 602"/>
              <a:gd name="T27" fmla="*/ 809 h 1029"/>
              <a:gd name="T28" fmla="*/ 270 w 602"/>
              <a:gd name="T29" fmla="*/ 851 h 1029"/>
              <a:gd name="T30" fmla="*/ 230 w 602"/>
              <a:gd name="T31" fmla="*/ 878 h 1029"/>
              <a:gd name="T32" fmla="*/ 177 w 602"/>
              <a:gd name="T33" fmla="*/ 896 h 1029"/>
              <a:gd name="T34" fmla="*/ 126 w 602"/>
              <a:gd name="T35" fmla="*/ 937 h 1029"/>
              <a:gd name="T36" fmla="*/ 104 w 602"/>
              <a:gd name="T37" fmla="*/ 978 h 1029"/>
              <a:gd name="T38" fmla="*/ 91 w 602"/>
              <a:gd name="T39" fmla="*/ 1029 h 1029"/>
              <a:gd name="T40" fmla="*/ 51 w 602"/>
              <a:gd name="T41" fmla="*/ 1029 h 1029"/>
              <a:gd name="T42" fmla="*/ 38 w 602"/>
              <a:gd name="T43" fmla="*/ 992 h 1029"/>
              <a:gd name="T44" fmla="*/ 65 w 602"/>
              <a:gd name="T45" fmla="*/ 932 h 1029"/>
              <a:gd name="T46" fmla="*/ 139 w 602"/>
              <a:gd name="T47" fmla="*/ 892 h 1029"/>
              <a:gd name="T48" fmla="*/ 182 w 602"/>
              <a:gd name="T49" fmla="*/ 851 h 1029"/>
              <a:gd name="T50" fmla="*/ 221 w 602"/>
              <a:gd name="T51" fmla="*/ 828 h 1029"/>
              <a:gd name="T52" fmla="*/ 235 w 602"/>
              <a:gd name="T53" fmla="*/ 786 h 1029"/>
              <a:gd name="T54" fmla="*/ 218 w 602"/>
              <a:gd name="T55" fmla="*/ 677 h 1029"/>
              <a:gd name="T56" fmla="*/ 156 w 602"/>
              <a:gd name="T57" fmla="*/ 594 h 1029"/>
              <a:gd name="T58" fmla="*/ 104 w 602"/>
              <a:gd name="T59" fmla="*/ 521 h 1029"/>
              <a:gd name="T60" fmla="*/ 38 w 602"/>
              <a:gd name="T61" fmla="*/ 439 h 1029"/>
              <a:gd name="T62" fmla="*/ 0 w 602"/>
              <a:gd name="T63" fmla="*/ 360 h 1029"/>
              <a:gd name="T64" fmla="*/ 0 w 602"/>
              <a:gd name="T65" fmla="*/ 315 h 1029"/>
              <a:gd name="T66" fmla="*/ 33 w 602"/>
              <a:gd name="T67" fmla="*/ 292 h 1029"/>
              <a:gd name="T68" fmla="*/ 169 w 602"/>
              <a:gd name="T69" fmla="*/ 210 h 1029"/>
              <a:gd name="T70" fmla="*/ 300 w 602"/>
              <a:gd name="T71" fmla="*/ 136 h 1029"/>
              <a:gd name="T72" fmla="*/ 432 w 602"/>
              <a:gd name="T73" fmla="*/ 68 h 1029"/>
              <a:gd name="T74" fmla="*/ 457 w 602"/>
              <a:gd name="T75" fmla="*/ 41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1029">
                <a:moveTo>
                  <a:pt x="457" y="41"/>
                </a:moveTo>
                <a:lnTo>
                  <a:pt x="523" y="0"/>
                </a:lnTo>
                <a:lnTo>
                  <a:pt x="571" y="0"/>
                </a:lnTo>
                <a:lnTo>
                  <a:pt x="602" y="32"/>
                </a:lnTo>
                <a:lnTo>
                  <a:pt x="585" y="95"/>
                </a:lnTo>
                <a:lnTo>
                  <a:pt x="544" y="136"/>
                </a:lnTo>
                <a:lnTo>
                  <a:pt x="471" y="177"/>
                </a:lnTo>
                <a:lnTo>
                  <a:pt x="327" y="238"/>
                </a:lnTo>
                <a:lnTo>
                  <a:pt x="144" y="342"/>
                </a:lnTo>
                <a:lnTo>
                  <a:pt x="73" y="347"/>
                </a:lnTo>
                <a:lnTo>
                  <a:pt x="112" y="443"/>
                </a:lnTo>
                <a:lnTo>
                  <a:pt x="191" y="548"/>
                </a:lnTo>
                <a:lnTo>
                  <a:pt x="256" y="677"/>
                </a:lnTo>
                <a:lnTo>
                  <a:pt x="283" y="809"/>
                </a:lnTo>
                <a:lnTo>
                  <a:pt x="270" y="851"/>
                </a:lnTo>
                <a:lnTo>
                  <a:pt x="230" y="878"/>
                </a:lnTo>
                <a:lnTo>
                  <a:pt x="177" y="896"/>
                </a:lnTo>
                <a:lnTo>
                  <a:pt x="126" y="937"/>
                </a:lnTo>
                <a:lnTo>
                  <a:pt x="104" y="978"/>
                </a:lnTo>
                <a:lnTo>
                  <a:pt x="91" y="1029"/>
                </a:lnTo>
                <a:lnTo>
                  <a:pt x="51" y="1029"/>
                </a:lnTo>
                <a:lnTo>
                  <a:pt x="38" y="992"/>
                </a:lnTo>
                <a:lnTo>
                  <a:pt x="65" y="932"/>
                </a:lnTo>
                <a:lnTo>
                  <a:pt x="139" y="892"/>
                </a:lnTo>
                <a:lnTo>
                  <a:pt x="182" y="851"/>
                </a:lnTo>
                <a:lnTo>
                  <a:pt x="221" y="828"/>
                </a:lnTo>
                <a:lnTo>
                  <a:pt x="235" y="786"/>
                </a:lnTo>
                <a:lnTo>
                  <a:pt x="218" y="677"/>
                </a:lnTo>
                <a:lnTo>
                  <a:pt x="156" y="594"/>
                </a:lnTo>
                <a:lnTo>
                  <a:pt x="104" y="521"/>
                </a:lnTo>
                <a:lnTo>
                  <a:pt x="38" y="439"/>
                </a:lnTo>
                <a:lnTo>
                  <a:pt x="0" y="360"/>
                </a:lnTo>
                <a:lnTo>
                  <a:pt x="0" y="315"/>
                </a:lnTo>
                <a:lnTo>
                  <a:pt x="33" y="292"/>
                </a:lnTo>
                <a:lnTo>
                  <a:pt x="169" y="210"/>
                </a:lnTo>
                <a:lnTo>
                  <a:pt x="300" y="136"/>
                </a:lnTo>
                <a:lnTo>
                  <a:pt x="432" y="68"/>
                </a:lnTo>
                <a:lnTo>
                  <a:pt x="457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2" name="Freeform 118"/>
          <p:cNvSpPr>
            <a:spLocks/>
          </p:cNvSpPr>
          <p:nvPr/>
        </p:nvSpPr>
        <p:spPr bwMode="auto">
          <a:xfrm>
            <a:off x="703263" y="5942013"/>
            <a:ext cx="158750" cy="444500"/>
          </a:xfrm>
          <a:custGeom>
            <a:avLst/>
            <a:gdLst>
              <a:gd name="T0" fmla="*/ 74 w 401"/>
              <a:gd name="T1" fmla="*/ 129 h 1117"/>
              <a:gd name="T2" fmla="*/ 21 w 401"/>
              <a:gd name="T3" fmla="*/ 55 h 1117"/>
              <a:gd name="T4" fmla="*/ 39 w 401"/>
              <a:gd name="T5" fmla="*/ 0 h 1117"/>
              <a:gd name="T6" fmla="*/ 91 w 401"/>
              <a:gd name="T7" fmla="*/ 0 h 1117"/>
              <a:gd name="T8" fmla="*/ 153 w 401"/>
              <a:gd name="T9" fmla="*/ 60 h 1117"/>
              <a:gd name="T10" fmla="*/ 230 w 401"/>
              <a:gd name="T11" fmla="*/ 184 h 1117"/>
              <a:gd name="T12" fmla="*/ 274 w 401"/>
              <a:gd name="T13" fmla="*/ 303 h 1117"/>
              <a:gd name="T14" fmla="*/ 313 w 401"/>
              <a:gd name="T15" fmla="*/ 417 h 1117"/>
              <a:gd name="T16" fmla="*/ 327 w 401"/>
              <a:gd name="T17" fmla="*/ 523 h 1117"/>
              <a:gd name="T18" fmla="*/ 322 w 401"/>
              <a:gd name="T19" fmla="*/ 577 h 1117"/>
              <a:gd name="T20" fmla="*/ 283 w 401"/>
              <a:gd name="T21" fmla="*/ 645 h 1117"/>
              <a:gd name="T22" fmla="*/ 218 w 401"/>
              <a:gd name="T23" fmla="*/ 829 h 1117"/>
              <a:gd name="T24" fmla="*/ 144 w 401"/>
              <a:gd name="T25" fmla="*/ 934 h 1117"/>
              <a:gd name="T26" fmla="*/ 126 w 401"/>
              <a:gd name="T27" fmla="*/ 980 h 1117"/>
              <a:gd name="T28" fmla="*/ 196 w 401"/>
              <a:gd name="T29" fmla="*/ 989 h 1117"/>
              <a:gd name="T30" fmla="*/ 288 w 401"/>
              <a:gd name="T31" fmla="*/ 989 h 1117"/>
              <a:gd name="T32" fmla="*/ 401 w 401"/>
              <a:gd name="T33" fmla="*/ 1031 h 1117"/>
              <a:gd name="T34" fmla="*/ 392 w 401"/>
              <a:gd name="T35" fmla="*/ 1063 h 1117"/>
              <a:gd name="T36" fmla="*/ 374 w 401"/>
              <a:gd name="T37" fmla="*/ 1099 h 1117"/>
              <a:gd name="T38" fmla="*/ 339 w 401"/>
              <a:gd name="T39" fmla="*/ 1117 h 1117"/>
              <a:gd name="T40" fmla="*/ 270 w 401"/>
              <a:gd name="T41" fmla="*/ 1090 h 1117"/>
              <a:gd name="T42" fmla="*/ 196 w 401"/>
              <a:gd name="T43" fmla="*/ 1049 h 1117"/>
              <a:gd name="T44" fmla="*/ 91 w 401"/>
              <a:gd name="T45" fmla="*/ 1045 h 1117"/>
              <a:gd name="T46" fmla="*/ 26 w 401"/>
              <a:gd name="T47" fmla="*/ 1058 h 1117"/>
              <a:gd name="T48" fmla="*/ 0 w 401"/>
              <a:gd name="T49" fmla="*/ 1036 h 1117"/>
              <a:gd name="T50" fmla="*/ 0 w 401"/>
              <a:gd name="T51" fmla="*/ 1003 h 1117"/>
              <a:gd name="T52" fmla="*/ 35 w 401"/>
              <a:gd name="T53" fmla="*/ 966 h 1117"/>
              <a:gd name="T54" fmla="*/ 91 w 401"/>
              <a:gd name="T55" fmla="*/ 907 h 1117"/>
              <a:gd name="T56" fmla="*/ 191 w 401"/>
              <a:gd name="T57" fmla="*/ 756 h 1117"/>
              <a:gd name="T58" fmla="*/ 235 w 401"/>
              <a:gd name="T59" fmla="*/ 623 h 1117"/>
              <a:gd name="T60" fmla="*/ 248 w 401"/>
              <a:gd name="T61" fmla="*/ 495 h 1117"/>
              <a:gd name="T62" fmla="*/ 244 w 401"/>
              <a:gd name="T63" fmla="*/ 426 h 1117"/>
              <a:gd name="T64" fmla="*/ 209 w 401"/>
              <a:gd name="T65" fmla="*/ 303 h 1117"/>
              <a:gd name="T66" fmla="*/ 118 w 401"/>
              <a:gd name="T67" fmla="*/ 170 h 1117"/>
              <a:gd name="T68" fmla="*/ 52 w 401"/>
              <a:gd name="T69" fmla="*/ 102 h 1117"/>
              <a:gd name="T70" fmla="*/ 74 w 401"/>
              <a:gd name="T71" fmla="*/ 129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1" h="1117">
                <a:moveTo>
                  <a:pt x="74" y="129"/>
                </a:moveTo>
                <a:lnTo>
                  <a:pt x="21" y="55"/>
                </a:lnTo>
                <a:lnTo>
                  <a:pt x="39" y="0"/>
                </a:lnTo>
                <a:lnTo>
                  <a:pt x="91" y="0"/>
                </a:lnTo>
                <a:lnTo>
                  <a:pt x="153" y="60"/>
                </a:lnTo>
                <a:lnTo>
                  <a:pt x="230" y="184"/>
                </a:lnTo>
                <a:lnTo>
                  <a:pt x="274" y="303"/>
                </a:lnTo>
                <a:lnTo>
                  <a:pt x="313" y="417"/>
                </a:lnTo>
                <a:lnTo>
                  <a:pt x="327" y="523"/>
                </a:lnTo>
                <a:lnTo>
                  <a:pt x="322" y="577"/>
                </a:lnTo>
                <a:lnTo>
                  <a:pt x="283" y="645"/>
                </a:lnTo>
                <a:lnTo>
                  <a:pt x="218" y="829"/>
                </a:lnTo>
                <a:lnTo>
                  <a:pt x="144" y="934"/>
                </a:lnTo>
                <a:lnTo>
                  <a:pt x="126" y="980"/>
                </a:lnTo>
                <a:lnTo>
                  <a:pt x="196" y="989"/>
                </a:lnTo>
                <a:lnTo>
                  <a:pt x="288" y="989"/>
                </a:lnTo>
                <a:lnTo>
                  <a:pt x="401" y="1031"/>
                </a:lnTo>
                <a:lnTo>
                  <a:pt x="392" y="1063"/>
                </a:lnTo>
                <a:lnTo>
                  <a:pt x="374" y="1099"/>
                </a:lnTo>
                <a:lnTo>
                  <a:pt x="339" y="1117"/>
                </a:lnTo>
                <a:lnTo>
                  <a:pt x="270" y="1090"/>
                </a:lnTo>
                <a:lnTo>
                  <a:pt x="196" y="1049"/>
                </a:lnTo>
                <a:lnTo>
                  <a:pt x="91" y="1045"/>
                </a:lnTo>
                <a:lnTo>
                  <a:pt x="26" y="1058"/>
                </a:lnTo>
                <a:lnTo>
                  <a:pt x="0" y="1036"/>
                </a:lnTo>
                <a:lnTo>
                  <a:pt x="0" y="1003"/>
                </a:lnTo>
                <a:lnTo>
                  <a:pt x="35" y="966"/>
                </a:lnTo>
                <a:lnTo>
                  <a:pt x="91" y="907"/>
                </a:lnTo>
                <a:lnTo>
                  <a:pt x="191" y="756"/>
                </a:lnTo>
                <a:lnTo>
                  <a:pt x="235" y="623"/>
                </a:lnTo>
                <a:lnTo>
                  <a:pt x="248" y="495"/>
                </a:lnTo>
                <a:lnTo>
                  <a:pt x="244" y="426"/>
                </a:lnTo>
                <a:lnTo>
                  <a:pt x="209" y="303"/>
                </a:lnTo>
                <a:lnTo>
                  <a:pt x="118" y="170"/>
                </a:lnTo>
                <a:lnTo>
                  <a:pt x="52" y="102"/>
                </a:lnTo>
                <a:lnTo>
                  <a:pt x="74" y="1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3" name="Freeform 119"/>
          <p:cNvSpPr>
            <a:spLocks/>
          </p:cNvSpPr>
          <p:nvPr/>
        </p:nvSpPr>
        <p:spPr bwMode="auto">
          <a:xfrm>
            <a:off x="458788" y="5913438"/>
            <a:ext cx="233362" cy="487362"/>
          </a:xfrm>
          <a:custGeom>
            <a:avLst/>
            <a:gdLst>
              <a:gd name="T0" fmla="*/ 344 w 588"/>
              <a:gd name="T1" fmla="*/ 215 h 1231"/>
              <a:gd name="T2" fmla="*/ 430 w 588"/>
              <a:gd name="T3" fmla="*/ 96 h 1231"/>
              <a:gd name="T4" fmla="*/ 509 w 588"/>
              <a:gd name="T5" fmla="*/ 0 h 1231"/>
              <a:gd name="T6" fmla="*/ 562 w 588"/>
              <a:gd name="T7" fmla="*/ 10 h 1231"/>
              <a:gd name="T8" fmla="*/ 588 w 588"/>
              <a:gd name="T9" fmla="*/ 50 h 1231"/>
              <a:gd name="T10" fmla="*/ 588 w 588"/>
              <a:gd name="T11" fmla="*/ 124 h 1231"/>
              <a:gd name="T12" fmla="*/ 539 w 588"/>
              <a:gd name="T13" fmla="*/ 165 h 1231"/>
              <a:gd name="T14" fmla="*/ 457 w 588"/>
              <a:gd name="T15" fmla="*/ 220 h 1231"/>
              <a:gd name="T16" fmla="*/ 392 w 588"/>
              <a:gd name="T17" fmla="*/ 288 h 1231"/>
              <a:gd name="T18" fmla="*/ 318 w 588"/>
              <a:gd name="T19" fmla="*/ 380 h 1231"/>
              <a:gd name="T20" fmla="*/ 288 w 588"/>
              <a:gd name="T21" fmla="*/ 449 h 1231"/>
              <a:gd name="T22" fmla="*/ 253 w 588"/>
              <a:gd name="T23" fmla="*/ 532 h 1231"/>
              <a:gd name="T24" fmla="*/ 235 w 588"/>
              <a:gd name="T25" fmla="*/ 641 h 1231"/>
              <a:gd name="T26" fmla="*/ 235 w 588"/>
              <a:gd name="T27" fmla="*/ 742 h 1231"/>
              <a:gd name="T28" fmla="*/ 253 w 588"/>
              <a:gd name="T29" fmla="*/ 865 h 1231"/>
              <a:gd name="T30" fmla="*/ 300 w 588"/>
              <a:gd name="T31" fmla="*/ 984 h 1231"/>
              <a:gd name="T32" fmla="*/ 339 w 588"/>
              <a:gd name="T33" fmla="*/ 1053 h 1231"/>
              <a:gd name="T34" fmla="*/ 365 w 588"/>
              <a:gd name="T35" fmla="*/ 1098 h 1231"/>
              <a:gd name="T36" fmla="*/ 365 w 588"/>
              <a:gd name="T37" fmla="*/ 1136 h 1231"/>
              <a:gd name="T38" fmla="*/ 339 w 588"/>
              <a:gd name="T39" fmla="*/ 1149 h 1231"/>
              <a:gd name="T40" fmla="*/ 279 w 588"/>
              <a:gd name="T41" fmla="*/ 1149 h 1231"/>
              <a:gd name="T42" fmla="*/ 182 w 588"/>
              <a:gd name="T43" fmla="*/ 1167 h 1231"/>
              <a:gd name="T44" fmla="*/ 108 w 588"/>
              <a:gd name="T45" fmla="*/ 1195 h 1231"/>
              <a:gd name="T46" fmla="*/ 65 w 588"/>
              <a:gd name="T47" fmla="*/ 1231 h 1231"/>
              <a:gd name="T48" fmla="*/ 26 w 588"/>
              <a:gd name="T49" fmla="*/ 1217 h 1231"/>
              <a:gd name="T50" fmla="*/ 0 w 588"/>
              <a:gd name="T51" fmla="*/ 1167 h 1231"/>
              <a:gd name="T52" fmla="*/ 3 w 588"/>
              <a:gd name="T53" fmla="*/ 1125 h 1231"/>
              <a:gd name="T54" fmla="*/ 77 w 588"/>
              <a:gd name="T55" fmla="*/ 1094 h 1231"/>
              <a:gd name="T56" fmla="*/ 195 w 588"/>
              <a:gd name="T57" fmla="*/ 1084 h 1231"/>
              <a:gd name="T58" fmla="*/ 304 w 588"/>
              <a:gd name="T59" fmla="*/ 1084 h 1231"/>
              <a:gd name="T60" fmla="*/ 261 w 588"/>
              <a:gd name="T61" fmla="*/ 1030 h 1231"/>
              <a:gd name="T62" fmla="*/ 239 w 588"/>
              <a:gd name="T63" fmla="*/ 962 h 1231"/>
              <a:gd name="T64" fmla="*/ 209 w 588"/>
              <a:gd name="T65" fmla="*/ 865 h 1231"/>
              <a:gd name="T66" fmla="*/ 174 w 588"/>
              <a:gd name="T67" fmla="*/ 765 h 1231"/>
              <a:gd name="T68" fmla="*/ 174 w 588"/>
              <a:gd name="T69" fmla="*/ 645 h 1231"/>
              <a:gd name="T70" fmla="*/ 182 w 588"/>
              <a:gd name="T71" fmla="*/ 532 h 1231"/>
              <a:gd name="T72" fmla="*/ 221 w 588"/>
              <a:gd name="T73" fmla="*/ 426 h 1231"/>
              <a:gd name="T74" fmla="*/ 291 w 588"/>
              <a:gd name="T75" fmla="*/ 288 h 1231"/>
              <a:gd name="T76" fmla="*/ 344 w 588"/>
              <a:gd name="T77" fmla="*/ 215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8" h="1231">
                <a:moveTo>
                  <a:pt x="344" y="215"/>
                </a:moveTo>
                <a:lnTo>
                  <a:pt x="430" y="96"/>
                </a:lnTo>
                <a:lnTo>
                  <a:pt x="509" y="0"/>
                </a:lnTo>
                <a:lnTo>
                  <a:pt x="562" y="10"/>
                </a:lnTo>
                <a:lnTo>
                  <a:pt x="588" y="50"/>
                </a:lnTo>
                <a:lnTo>
                  <a:pt x="588" y="124"/>
                </a:lnTo>
                <a:lnTo>
                  <a:pt x="539" y="165"/>
                </a:lnTo>
                <a:lnTo>
                  <a:pt x="457" y="220"/>
                </a:lnTo>
                <a:lnTo>
                  <a:pt x="392" y="288"/>
                </a:lnTo>
                <a:lnTo>
                  <a:pt x="318" y="380"/>
                </a:lnTo>
                <a:lnTo>
                  <a:pt x="288" y="449"/>
                </a:lnTo>
                <a:lnTo>
                  <a:pt x="253" y="532"/>
                </a:lnTo>
                <a:lnTo>
                  <a:pt x="235" y="641"/>
                </a:lnTo>
                <a:lnTo>
                  <a:pt x="235" y="742"/>
                </a:lnTo>
                <a:lnTo>
                  <a:pt x="253" y="865"/>
                </a:lnTo>
                <a:lnTo>
                  <a:pt x="300" y="984"/>
                </a:lnTo>
                <a:lnTo>
                  <a:pt x="339" y="1053"/>
                </a:lnTo>
                <a:lnTo>
                  <a:pt x="365" y="1098"/>
                </a:lnTo>
                <a:lnTo>
                  <a:pt x="365" y="1136"/>
                </a:lnTo>
                <a:lnTo>
                  <a:pt x="339" y="1149"/>
                </a:lnTo>
                <a:lnTo>
                  <a:pt x="279" y="1149"/>
                </a:lnTo>
                <a:lnTo>
                  <a:pt x="182" y="1167"/>
                </a:lnTo>
                <a:lnTo>
                  <a:pt x="108" y="1195"/>
                </a:lnTo>
                <a:lnTo>
                  <a:pt x="65" y="1231"/>
                </a:lnTo>
                <a:lnTo>
                  <a:pt x="26" y="1217"/>
                </a:lnTo>
                <a:lnTo>
                  <a:pt x="0" y="1167"/>
                </a:lnTo>
                <a:lnTo>
                  <a:pt x="3" y="1125"/>
                </a:lnTo>
                <a:lnTo>
                  <a:pt x="77" y="1094"/>
                </a:lnTo>
                <a:lnTo>
                  <a:pt x="195" y="1084"/>
                </a:lnTo>
                <a:lnTo>
                  <a:pt x="304" y="1084"/>
                </a:lnTo>
                <a:lnTo>
                  <a:pt x="261" y="1030"/>
                </a:lnTo>
                <a:lnTo>
                  <a:pt x="239" y="962"/>
                </a:lnTo>
                <a:lnTo>
                  <a:pt x="209" y="865"/>
                </a:lnTo>
                <a:lnTo>
                  <a:pt x="174" y="765"/>
                </a:lnTo>
                <a:lnTo>
                  <a:pt x="174" y="645"/>
                </a:lnTo>
                <a:lnTo>
                  <a:pt x="182" y="532"/>
                </a:lnTo>
                <a:lnTo>
                  <a:pt x="221" y="426"/>
                </a:lnTo>
                <a:lnTo>
                  <a:pt x="291" y="288"/>
                </a:lnTo>
                <a:lnTo>
                  <a:pt x="344" y="2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4" name="AutoShape 120"/>
          <p:cNvSpPr>
            <a:spLocks noChangeArrowheads="1"/>
          </p:cNvSpPr>
          <p:nvPr/>
        </p:nvSpPr>
        <p:spPr bwMode="auto">
          <a:xfrm>
            <a:off x="381000" y="3886200"/>
            <a:ext cx="1905000" cy="990600"/>
          </a:xfrm>
          <a:prstGeom prst="wedgeRoundRectCallout">
            <a:avLst>
              <a:gd name="adj1" fmla="val -24333"/>
              <a:gd name="adj2" fmla="val 8076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Can we control any </a:t>
            </a:r>
          </a:p>
          <a:p>
            <a:pPr algn="ctr"/>
            <a:r>
              <a:rPr lang="en-US" sz="1600" b="1"/>
              <a:t>combination of</a:t>
            </a:r>
          </a:p>
          <a:p>
            <a:pPr algn="ctr"/>
            <a:r>
              <a:rPr lang="en-US" sz="1600" b="1"/>
              <a:t>variables?</a:t>
            </a:r>
            <a:endParaRPr lang="en-US" sz="18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CONTROLLABILITY</a:t>
            </a:r>
          </a:p>
        </p:txBody>
      </p:sp>
      <p:graphicFrame>
        <p:nvGraphicFramePr>
          <p:cNvPr id="27754" name="Object 106"/>
          <p:cNvGraphicFramePr>
            <a:graphicFrameLocks noChangeAspect="1"/>
          </p:cNvGraphicFramePr>
          <p:nvPr/>
        </p:nvGraphicFramePr>
        <p:xfrm>
          <a:off x="457200" y="2286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5" name="AutoShape 107"/>
          <p:cNvSpPr>
            <a:spLocks noChangeArrowheads="1"/>
          </p:cNvSpPr>
          <p:nvPr/>
        </p:nvSpPr>
        <p:spPr bwMode="auto">
          <a:xfrm>
            <a:off x="1371600" y="1752600"/>
            <a:ext cx="4038600" cy="914400"/>
          </a:xfrm>
          <a:prstGeom prst="wedgeRoundRectCallout">
            <a:avLst>
              <a:gd name="adj1" fmla="val -60454"/>
              <a:gd name="adj2" fmla="val -243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7013" indent="-227013">
              <a:buFontTx/>
              <a:buChar char="•"/>
            </a:pPr>
            <a:r>
              <a:rPr lang="en-US" sz="1600" b="1"/>
              <a:t>Which variables do we want to control?</a:t>
            </a:r>
          </a:p>
          <a:p>
            <a:pPr marL="227013" indent="-227013">
              <a:buFontTx/>
              <a:buChar char="•"/>
            </a:pPr>
            <a:r>
              <a:rPr lang="en-US" sz="1600" b="1"/>
              <a:t>Can we control these with the valves</a:t>
            </a:r>
          </a:p>
          <a:p>
            <a:pPr marL="227013" indent="-227013"/>
            <a:r>
              <a:rPr lang="en-US" sz="1600" b="1"/>
              <a:t>	shown?</a:t>
            </a:r>
          </a:p>
        </p:txBody>
      </p:sp>
      <p:grpSp>
        <p:nvGrpSpPr>
          <p:cNvPr id="27775" name="Group 127"/>
          <p:cNvGrpSpPr>
            <a:grpSpLocks/>
          </p:cNvGrpSpPr>
          <p:nvPr/>
        </p:nvGrpSpPr>
        <p:grpSpPr bwMode="auto">
          <a:xfrm>
            <a:off x="2895600" y="1447800"/>
            <a:ext cx="5341938" cy="4810125"/>
            <a:chOff x="1824" y="912"/>
            <a:chExt cx="3365" cy="3030"/>
          </a:xfrm>
        </p:grpSpPr>
        <p:grpSp>
          <p:nvGrpSpPr>
            <p:cNvPr id="27652" name="Group 4"/>
            <p:cNvGrpSpPr>
              <a:grpSpLocks/>
            </p:cNvGrpSpPr>
            <p:nvPr/>
          </p:nvGrpSpPr>
          <p:grpSpPr bwMode="auto">
            <a:xfrm>
              <a:off x="1824" y="912"/>
              <a:ext cx="3365" cy="3030"/>
              <a:chOff x="1584" y="816"/>
              <a:chExt cx="3365" cy="3030"/>
            </a:xfrm>
          </p:grpSpPr>
          <p:sp>
            <p:nvSpPr>
              <p:cNvPr id="27653" name="AutoShape 5"/>
              <p:cNvSpPr>
                <a:spLocks noChangeArrowheads="1"/>
              </p:cNvSpPr>
              <p:nvPr/>
            </p:nvSpPr>
            <p:spPr bwMode="auto">
              <a:xfrm rot="-5400000">
                <a:off x="3088" y="2208"/>
                <a:ext cx="1287" cy="324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 flipV="1">
                <a:off x="4016" y="3137"/>
                <a:ext cx="284" cy="291"/>
              </a:xfrm>
              <a:prstGeom prst="flowChartMagneticTap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auto">
              <a:xfrm>
                <a:off x="1827" y="2224"/>
                <a:ext cx="324" cy="3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auto">
              <a:xfrm>
                <a:off x="2597" y="2224"/>
                <a:ext cx="324" cy="3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 flipH="1" flipV="1">
                <a:off x="2638" y="2432"/>
                <a:ext cx="121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 flipV="1">
                <a:off x="2638" y="2307"/>
                <a:ext cx="202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 flipH="1" flipV="1">
                <a:off x="2759" y="2224"/>
                <a:ext cx="81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60" name="Group 12"/>
              <p:cNvGrpSpPr>
                <a:grpSpLocks/>
              </p:cNvGrpSpPr>
              <p:nvPr/>
            </p:nvGrpSpPr>
            <p:grpSpPr bwMode="auto">
              <a:xfrm>
                <a:off x="3124" y="2141"/>
                <a:ext cx="203" cy="374"/>
                <a:chOff x="2736" y="1872"/>
                <a:chExt cx="240" cy="432"/>
              </a:xfrm>
            </p:grpSpPr>
            <p:sp>
              <p:nvSpPr>
                <p:cNvPr id="27661" name="Line 13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2" name="Line 14"/>
                <p:cNvSpPr>
                  <a:spLocks noChangeShapeType="1"/>
                </p:cNvSpPr>
                <p:nvPr/>
              </p:nvSpPr>
              <p:spPr bwMode="auto">
                <a:xfrm>
                  <a:off x="297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4" name="Line 16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53" y="1932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6" name="Line 18"/>
                <p:cNvSpPr>
                  <a:spLocks noChangeShapeType="1"/>
                </p:cNvSpPr>
                <p:nvPr/>
              </p:nvSpPr>
              <p:spPr bwMode="auto">
                <a:xfrm>
                  <a:off x="2781" y="1929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67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2" y="1872"/>
                  <a:ext cx="159" cy="132"/>
                </a:xfrm>
                <a:custGeom>
                  <a:avLst/>
                  <a:gdLst>
                    <a:gd name="G0" fmla="+- 10800 0 0"/>
                    <a:gd name="G1" fmla="+- -11022851 0 0"/>
                    <a:gd name="G2" fmla="+- 0 0 -11022851"/>
                    <a:gd name="T0" fmla="*/ 0 256 1"/>
                    <a:gd name="T1" fmla="*/ 180 256 1"/>
                    <a:gd name="G3" fmla="+- -11022851 T0 T1"/>
                    <a:gd name="T2" fmla="*/ 0 256 1"/>
                    <a:gd name="T3" fmla="*/ 90 256 1"/>
                    <a:gd name="G4" fmla="+- -11022851 T2 T3"/>
                    <a:gd name="G5" fmla="*/ G4 2 1"/>
                    <a:gd name="T4" fmla="*/ 90 256 1"/>
                    <a:gd name="T5" fmla="*/ 0 256 1"/>
                    <a:gd name="G6" fmla="+- -11022851 T4 T5"/>
                    <a:gd name="G7" fmla="*/ G6 2 1"/>
                    <a:gd name="G8" fmla="abs -110228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800"/>
                    <a:gd name="G18" fmla="*/ 10800 1 2"/>
                    <a:gd name="G19" fmla="+- G18 5400 0"/>
                    <a:gd name="G20" fmla="cos G19 -11022851"/>
                    <a:gd name="G21" fmla="sin G19 -11022851"/>
                    <a:gd name="G22" fmla="+- G20 10800 0"/>
                    <a:gd name="G23" fmla="+- G21 10800 0"/>
                    <a:gd name="G24" fmla="+- 10800 0 G20"/>
                    <a:gd name="G25" fmla="+- 10800 10800 0"/>
                    <a:gd name="G26" fmla="?: G9 G17 G25"/>
                    <a:gd name="G27" fmla="?: G9 0 21600"/>
                    <a:gd name="G28" fmla="cos 10800 -11022851"/>
                    <a:gd name="G29" fmla="sin 10800 -11022851"/>
                    <a:gd name="G30" fmla="sin 10800 -110228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1022851 G34 0"/>
                    <a:gd name="G36" fmla="?: G6 G35 G31"/>
                    <a:gd name="G37" fmla="+- 21600 0 G36"/>
                    <a:gd name="G38" fmla="?: G4 0 G33"/>
                    <a:gd name="G39" fmla="?: -110228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28 w 21600"/>
                    <a:gd name="T15" fmla="*/ 8590 h 21600"/>
                    <a:gd name="T16" fmla="*/ 10800 w 21600"/>
                    <a:gd name="T17" fmla="*/ 0 h 21600"/>
                    <a:gd name="T18" fmla="*/ 21372 w 21600"/>
                    <a:gd name="T19" fmla="*/ 859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28" y="8590"/>
                      </a:moveTo>
                      <a:cubicBezTo>
                        <a:pt x="1274" y="3585"/>
                        <a:pt x="5686" y="-1"/>
                        <a:pt x="10800" y="0"/>
                      </a:cubicBezTo>
                      <a:cubicBezTo>
                        <a:pt x="15913" y="0"/>
                        <a:pt x="20325" y="3585"/>
                        <a:pt x="21371" y="8590"/>
                      </a:cubicBezTo>
                      <a:cubicBezTo>
                        <a:pt x="20325" y="3585"/>
                        <a:pt x="15913" y="-1"/>
                        <a:pt x="10799" y="0"/>
                      </a:cubicBezTo>
                      <a:cubicBezTo>
                        <a:pt x="5686" y="0"/>
                        <a:pt x="1274" y="3585"/>
                        <a:pt x="228" y="85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>
                <a:off x="2921" y="2390"/>
                <a:ext cx="2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3327" y="2390"/>
                <a:ext cx="2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0" name="Line 22"/>
              <p:cNvSpPr>
                <a:spLocks noChangeShapeType="1"/>
              </p:cNvSpPr>
              <p:nvPr/>
            </p:nvSpPr>
            <p:spPr bwMode="auto">
              <a:xfrm flipH="1">
                <a:off x="2151" y="2390"/>
                <a:ext cx="4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1" name="Line 23"/>
              <p:cNvSpPr>
                <a:spLocks noChangeShapeType="1"/>
              </p:cNvSpPr>
              <p:nvPr/>
            </p:nvSpPr>
            <p:spPr bwMode="auto">
              <a:xfrm flipH="1" flipV="1">
                <a:off x="1867" y="2432"/>
                <a:ext cx="122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2" name="Line 24"/>
              <p:cNvSpPr>
                <a:spLocks noChangeShapeType="1"/>
              </p:cNvSpPr>
              <p:nvPr/>
            </p:nvSpPr>
            <p:spPr bwMode="auto">
              <a:xfrm flipV="1">
                <a:off x="1867" y="2307"/>
                <a:ext cx="203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 flipH="1" flipV="1">
                <a:off x="1989" y="2224"/>
                <a:ext cx="81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H="1">
                <a:off x="1584" y="2390"/>
                <a:ext cx="2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75" name="Group 27"/>
              <p:cNvGrpSpPr>
                <a:grpSpLocks/>
              </p:cNvGrpSpPr>
              <p:nvPr/>
            </p:nvGrpSpPr>
            <p:grpSpPr bwMode="auto">
              <a:xfrm rot="5400000">
                <a:off x="1946" y="2726"/>
                <a:ext cx="208" cy="365"/>
                <a:chOff x="2736" y="1872"/>
                <a:chExt cx="240" cy="432"/>
              </a:xfrm>
            </p:grpSpPr>
            <p:sp>
              <p:nvSpPr>
                <p:cNvPr id="27676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7" name="Line 29"/>
                <p:cNvSpPr>
                  <a:spLocks noChangeShapeType="1"/>
                </p:cNvSpPr>
                <p:nvPr/>
              </p:nvSpPr>
              <p:spPr bwMode="auto">
                <a:xfrm>
                  <a:off x="297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9" name="Line 31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53" y="1932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1" name="Line 33"/>
                <p:cNvSpPr>
                  <a:spLocks noChangeShapeType="1"/>
                </p:cNvSpPr>
                <p:nvPr/>
              </p:nvSpPr>
              <p:spPr bwMode="auto">
                <a:xfrm>
                  <a:off x="2781" y="1929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2" name="AutoShape 34"/>
                <p:cNvSpPr>
                  <a:spLocks noChangeArrowheads="1"/>
                </p:cNvSpPr>
                <p:nvPr/>
              </p:nvSpPr>
              <p:spPr bwMode="auto">
                <a:xfrm>
                  <a:off x="2772" y="1872"/>
                  <a:ext cx="159" cy="132"/>
                </a:xfrm>
                <a:custGeom>
                  <a:avLst/>
                  <a:gdLst>
                    <a:gd name="G0" fmla="+- 10800 0 0"/>
                    <a:gd name="G1" fmla="+- -11022851 0 0"/>
                    <a:gd name="G2" fmla="+- 0 0 -11022851"/>
                    <a:gd name="T0" fmla="*/ 0 256 1"/>
                    <a:gd name="T1" fmla="*/ 180 256 1"/>
                    <a:gd name="G3" fmla="+- -11022851 T0 T1"/>
                    <a:gd name="T2" fmla="*/ 0 256 1"/>
                    <a:gd name="T3" fmla="*/ 90 256 1"/>
                    <a:gd name="G4" fmla="+- -11022851 T2 T3"/>
                    <a:gd name="G5" fmla="*/ G4 2 1"/>
                    <a:gd name="T4" fmla="*/ 90 256 1"/>
                    <a:gd name="T5" fmla="*/ 0 256 1"/>
                    <a:gd name="G6" fmla="+- -11022851 T4 T5"/>
                    <a:gd name="G7" fmla="*/ G6 2 1"/>
                    <a:gd name="G8" fmla="abs -110228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800"/>
                    <a:gd name="G18" fmla="*/ 10800 1 2"/>
                    <a:gd name="G19" fmla="+- G18 5400 0"/>
                    <a:gd name="G20" fmla="cos G19 -11022851"/>
                    <a:gd name="G21" fmla="sin G19 -11022851"/>
                    <a:gd name="G22" fmla="+- G20 10800 0"/>
                    <a:gd name="G23" fmla="+- G21 10800 0"/>
                    <a:gd name="G24" fmla="+- 10800 0 G20"/>
                    <a:gd name="G25" fmla="+- 10800 10800 0"/>
                    <a:gd name="G26" fmla="?: G9 G17 G25"/>
                    <a:gd name="G27" fmla="?: G9 0 21600"/>
                    <a:gd name="G28" fmla="cos 10800 -11022851"/>
                    <a:gd name="G29" fmla="sin 10800 -11022851"/>
                    <a:gd name="G30" fmla="sin 10800 -110228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1022851 G34 0"/>
                    <a:gd name="G36" fmla="?: G6 G35 G31"/>
                    <a:gd name="G37" fmla="+- 21600 0 G36"/>
                    <a:gd name="G38" fmla="?: G4 0 G33"/>
                    <a:gd name="G39" fmla="?: -110228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28 w 21600"/>
                    <a:gd name="T15" fmla="*/ 8590 h 21600"/>
                    <a:gd name="T16" fmla="*/ 10800 w 21600"/>
                    <a:gd name="T17" fmla="*/ 0 h 21600"/>
                    <a:gd name="T18" fmla="*/ 21372 w 21600"/>
                    <a:gd name="T19" fmla="*/ 859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28" y="8590"/>
                      </a:moveTo>
                      <a:cubicBezTo>
                        <a:pt x="1274" y="3585"/>
                        <a:pt x="5686" y="-1"/>
                        <a:pt x="10800" y="0"/>
                      </a:cubicBezTo>
                      <a:cubicBezTo>
                        <a:pt x="15913" y="0"/>
                        <a:pt x="20325" y="3585"/>
                        <a:pt x="21371" y="8590"/>
                      </a:cubicBezTo>
                      <a:cubicBezTo>
                        <a:pt x="20325" y="3585"/>
                        <a:pt x="15913" y="-1"/>
                        <a:pt x="10799" y="0"/>
                      </a:cubicBezTo>
                      <a:cubicBezTo>
                        <a:pt x="5686" y="0"/>
                        <a:pt x="1274" y="3585"/>
                        <a:pt x="228" y="85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83" name="Line 35"/>
              <p:cNvSpPr>
                <a:spLocks noChangeShapeType="1"/>
              </p:cNvSpPr>
              <p:nvPr/>
            </p:nvSpPr>
            <p:spPr bwMode="auto">
              <a:xfrm>
                <a:off x="1989" y="2556"/>
                <a:ext cx="0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84" name="Group 36"/>
              <p:cNvGrpSpPr>
                <a:grpSpLocks/>
              </p:cNvGrpSpPr>
              <p:nvPr/>
            </p:nvGrpSpPr>
            <p:grpSpPr bwMode="auto">
              <a:xfrm rot="5400000">
                <a:off x="2717" y="2726"/>
                <a:ext cx="208" cy="365"/>
                <a:chOff x="2736" y="1872"/>
                <a:chExt cx="240" cy="432"/>
              </a:xfrm>
            </p:grpSpPr>
            <p:sp>
              <p:nvSpPr>
                <p:cNvPr id="27685" name="Line 37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6" name="Line 38"/>
                <p:cNvSpPr>
                  <a:spLocks noChangeShapeType="1"/>
                </p:cNvSpPr>
                <p:nvPr/>
              </p:nvSpPr>
              <p:spPr bwMode="auto">
                <a:xfrm>
                  <a:off x="297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853" y="1932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0" name="Line 42"/>
                <p:cNvSpPr>
                  <a:spLocks noChangeShapeType="1"/>
                </p:cNvSpPr>
                <p:nvPr/>
              </p:nvSpPr>
              <p:spPr bwMode="auto">
                <a:xfrm>
                  <a:off x="2781" y="1929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1" name="AutoShape 43"/>
                <p:cNvSpPr>
                  <a:spLocks noChangeArrowheads="1"/>
                </p:cNvSpPr>
                <p:nvPr/>
              </p:nvSpPr>
              <p:spPr bwMode="auto">
                <a:xfrm>
                  <a:off x="2772" y="1872"/>
                  <a:ext cx="159" cy="132"/>
                </a:xfrm>
                <a:custGeom>
                  <a:avLst/>
                  <a:gdLst>
                    <a:gd name="G0" fmla="+- 10800 0 0"/>
                    <a:gd name="G1" fmla="+- -11022851 0 0"/>
                    <a:gd name="G2" fmla="+- 0 0 -11022851"/>
                    <a:gd name="T0" fmla="*/ 0 256 1"/>
                    <a:gd name="T1" fmla="*/ 180 256 1"/>
                    <a:gd name="G3" fmla="+- -11022851 T0 T1"/>
                    <a:gd name="T2" fmla="*/ 0 256 1"/>
                    <a:gd name="T3" fmla="*/ 90 256 1"/>
                    <a:gd name="G4" fmla="+- -11022851 T2 T3"/>
                    <a:gd name="G5" fmla="*/ G4 2 1"/>
                    <a:gd name="T4" fmla="*/ 90 256 1"/>
                    <a:gd name="T5" fmla="*/ 0 256 1"/>
                    <a:gd name="G6" fmla="+- -11022851 T4 T5"/>
                    <a:gd name="G7" fmla="*/ G6 2 1"/>
                    <a:gd name="G8" fmla="abs -110228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800"/>
                    <a:gd name="G18" fmla="*/ 10800 1 2"/>
                    <a:gd name="G19" fmla="+- G18 5400 0"/>
                    <a:gd name="G20" fmla="cos G19 -11022851"/>
                    <a:gd name="G21" fmla="sin G19 -11022851"/>
                    <a:gd name="G22" fmla="+- G20 10800 0"/>
                    <a:gd name="G23" fmla="+- G21 10800 0"/>
                    <a:gd name="G24" fmla="+- 10800 0 G20"/>
                    <a:gd name="G25" fmla="+- 10800 10800 0"/>
                    <a:gd name="G26" fmla="?: G9 G17 G25"/>
                    <a:gd name="G27" fmla="?: G9 0 21600"/>
                    <a:gd name="G28" fmla="cos 10800 -11022851"/>
                    <a:gd name="G29" fmla="sin 10800 -11022851"/>
                    <a:gd name="G30" fmla="sin 10800 -110228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1022851 G34 0"/>
                    <a:gd name="G36" fmla="?: G6 G35 G31"/>
                    <a:gd name="G37" fmla="+- 21600 0 G36"/>
                    <a:gd name="G38" fmla="?: G4 0 G33"/>
                    <a:gd name="G39" fmla="?: -110228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28 w 21600"/>
                    <a:gd name="T15" fmla="*/ 8590 h 21600"/>
                    <a:gd name="T16" fmla="*/ 10800 w 21600"/>
                    <a:gd name="T17" fmla="*/ 0 h 21600"/>
                    <a:gd name="T18" fmla="*/ 21372 w 21600"/>
                    <a:gd name="T19" fmla="*/ 859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28" y="8590"/>
                      </a:moveTo>
                      <a:cubicBezTo>
                        <a:pt x="1274" y="3585"/>
                        <a:pt x="5686" y="-1"/>
                        <a:pt x="10800" y="0"/>
                      </a:cubicBezTo>
                      <a:cubicBezTo>
                        <a:pt x="15913" y="0"/>
                        <a:pt x="20325" y="3585"/>
                        <a:pt x="21371" y="8590"/>
                      </a:cubicBezTo>
                      <a:cubicBezTo>
                        <a:pt x="20325" y="3585"/>
                        <a:pt x="15913" y="-1"/>
                        <a:pt x="10799" y="0"/>
                      </a:cubicBezTo>
                      <a:cubicBezTo>
                        <a:pt x="5686" y="0"/>
                        <a:pt x="1274" y="3585"/>
                        <a:pt x="228" y="85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92" name="Line 44"/>
              <p:cNvSpPr>
                <a:spLocks noChangeShapeType="1"/>
              </p:cNvSpPr>
              <p:nvPr/>
            </p:nvSpPr>
            <p:spPr bwMode="auto">
              <a:xfrm>
                <a:off x="2759" y="2556"/>
                <a:ext cx="0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3" name="Line 45"/>
              <p:cNvSpPr>
                <a:spLocks noChangeShapeType="1"/>
              </p:cNvSpPr>
              <p:nvPr/>
            </p:nvSpPr>
            <p:spPr bwMode="auto">
              <a:xfrm flipV="1">
                <a:off x="1989" y="1809"/>
                <a:ext cx="0" cy="4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4" name="Line 46"/>
              <p:cNvSpPr>
                <a:spLocks noChangeShapeType="1"/>
              </p:cNvSpPr>
              <p:nvPr/>
            </p:nvSpPr>
            <p:spPr bwMode="auto">
              <a:xfrm flipV="1">
                <a:off x="2759" y="1809"/>
                <a:ext cx="0" cy="4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5" name="Line 47"/>
              <p:cNvSpPr>
                <a:spLocks noChangeShapeType="1"/>
              </p:cNvSpPr>
              <p:nvPr/>
            </p:nvSpPr>
            <p:spPr bwMode="auto">
              <a:xfrm flipH="1">
                <a:off x="3732" y="3303"/>
                <a:ext cx="4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6" name="Line 48"/>
              <p:cNvSpPr>
                <a:spLocks noChangeShapeType="1"/>
              </p:cNvSpPr>
              <p:nvPr/>
            </p:nvSpPr>
            <p:spPr bwMode="auto">
              <a:xfrm flipV="1">
                <a:off x="3732" y="3013"/>
                <a:ext cx="0" cy="2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97" name="Group 49"/>
              <p:cNvGrpSpPr>
                <a:grpSpLocks/>
              </p:cNvGrpSpPr>
              <p:nvPr/>
            </p:nvGrpSpPr>
            <p:grpSpPr bwMode="auto">
              <a:xfrm>
                <a:off x="4503" y="2888"/>
                <a:ext cx="202" cy="374"/>
                <a:chOff x="2736" y="1872"/>
                <a:chExt cx="240" cy="432"/>
              </a:xfrm>
            </p:grpSpPr>
            <p:sp>
              <p:nvSpPr>
                <p:cNvPr id="27698" name="Line 50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9" name="Line 51"/>
                <p:cNvSpPr>
                  <a:spLocks noChangeShapeType="1"/>
                </p:cNvSpPr>
                <p:nvPr/>
              </p:nvSpPr>
              <p:spPr bwMode="auto">
                <a:xfrm>
                  <a:off x="297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1" name="Line 53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53" y="1932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3" name="Line 55"/>
                <p:cNvSpPr>
                  <a:spLocks noChangeShapeType="1"/>
                </p:cNvSpPr>
                <p:nvPr/>
              </p:nvSpPr>
              <p:spPr bwMode="auto">
                <a:xfrm>
                  <a:off x="2781" y="1929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4" name="AutoShape 56"/>
                <p:cNvSpPr>
                  <a:spLocks noChangeArrowheads="1"/>
                </p:cNvSpPr>
                <p:nvPr/>
              </p:nvSpPr>
              <p:spPr bwMode="auto">
                <a:xfrm>
                  <a:off x="2772" y="1872"/>
                  <a:ext cx="159" cy="132"/>
                </a:xfrm>
                <a:custGeom>
                  <a:avLst/>
                  <a:gdLst>
                    <a:gd name="G0" fmla="+- 10800 0 0"/>
                    <a:gd name="G1" fmla="+- -11022851 0 0"/>
                    <a:gd name="G2" fmla="+- 0 0 -11022851"/>
                    <a:gd name="T0" fmla="*/ 0 256 1"/>
                    <a:gd name="T1" fmla="*/ 180 256 1"/>
                    <a:gd name="G3" fmla="+- -11022851 T0 T1"/>
                    <a:gd name="T2" fmla="*/ 0 256 1"/>
                    <a:gd name="T3" fmla="*/ 90 256 1"/>
                    <a:gd name="G4" fmla="+- -11022851 T2 T3"/>
                    <a:gd name="G5" fmla="*/ G4 2 1"/>
                    <a:gd name="T4" fmla="*/ 90 256 1"/>
                    <a:gd name="T5" fmla="*/ 0 256 1"/>
                    <a:gd name="G6" fmla="+- -11022851 T4 T5"/>
                    <a:gd name="G7" fmla="*/ G6 2 1"/>
                    <a:gd name="G8" fmla="abs -110228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800"/>
                    <a:gd name="G18" fmla="*/ 10800 1 2"/>
                    <a:gd name="G19" fmla="+- G18 5400 0"/>
                    <a:gd name="G20" fmla="cos G19 -11022851"/>
                    <a:gd name="G21" fmla="sin G19 -11022851"/>
                    <a:gd name="G22" fmla="+- G20 10800 0"/>
                    <a:gd name="G23" fmla="+- G21 10800 0"/>
                    <a:gd name="G24" fmla="+- 10800 0 G20"/>
                    <a:gd name="G25" fmla="+- 10800 10800 0"/>
                    <a:gd name="G26" fmla="?: G9 G17 G25"/>
                    <a:gd name="G27" fmla="?: G9 0 21600"/>
                    <a:gd name="G28" fmla="cos 10800 -11022851"/>
                    <a:gd name="G29" fmla="sin 10800 -11022851"/>
                    <a:gd name="G30" fmla="sin 10800 -110228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1022851 G34 0"/>
                    <a:gd name="G36" fmla="?: G6 G35 G31"/>
                    <a:gd name="G37" fmla="+- 21600 0 G36"/>
                    <a:gd name="G38" fmla="?: G4 0 G33"/>
                    <a:gd name="G39" fmla="?: -110228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28 w 21600"/>
                    <a:gd name="T15" fmla="*/ 8590 h 21600"/>
                    <a:gd name="T16" fmla="*/ 10800 w 21600"/>
                    <a:gd name="T17" fmla="*/ 0 h 21600"/>
                    <a:gd name="T18" fmla="*/ 21372 w 21600"/>
                    <a:gd name="T19" fmla="*/ 859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28" y="8590"/>
                      </a:moveTo>
                      <a:cubicBezTo>
                        <a:pt x="1274" y="3585"/>
                        <a:pt x="5686" y="-1"/>
                        <a:pt x="10800" y="0"/>
                      </a:cubicBezTo>
                      <a:cubicBezTo>
                        <a:pt x="15913" y="0"/>
                        <a:pt x="20325" y="3585"/>
                        <a:pt x="21371" y="8590"/>
                      </a:cubicBezTo>
                      <a:cubicBezTo>
                        <a:pt x="20325" y="3585"/>
                        <a:pt x="15913" y="-1"/>
                        <a:pt x="10799" y="0"/>
                      </a:cubicBezTo>
                      <a:cubicBezTo>
                        <a:pt x="5686" y="0"/>
                        <a:pt x="1274" y="3585"/>
                        <a:pt x="228" y="85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05" name="Line 57"/>
              <p:cNvSpPr>
                <a:spLocks noChangeShapeType="1"/>
              </p:cNvSpPr>
              <p:nvPr/>
            </p:nvSpPr>
            <p:spPr bwMode="auto">
              <a:xfrm>
                <a:off x="4300" y="3137"/>
                <a:ext cx="2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6" name="Line 58"/>
              <p:cNvSpPr>
                <a:spLocks noChangeShapeType="1"/>
              </p:cNvSpPr>
              <p:nvPr/>
            </p:nvSpPr>
            <p:spPr bwMode="auto">
              <a:xfrm>
                <a:off x="4705" y="3137"/>
                <a:ext cx="2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7" name="Line 59"/>
              <p:cNvSpPr>
                <a:spLocks noChangeShapeType="1"/>
              </p:cNvSpPr>
              <p:nvPr/>
            </p:nvSpPr>
            <p:spPr bwMode="auto">
              <a:xfrm flipV="1">
                <a:off x="3732" y="1228"/>
                <a:ext cx="0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8" name="Freeform 60"/>
              <p:cNvSpPr>
                <a:spLocks/>
              </p:cNvSpPr>
              <p:nvPr/>
            </p:nvSpPr>
            <p:spPr bwMode="auto">
              <a:xfrm>
                <a:off x="3732" y="1228"/>
                <a:ext cx="852" cy="1"/>
              </a:xfrm>
              <a:custGeom>
                <a:avLst/>
                <a:gdLst>
                  <a:gd name="T0" fmla="*/ 0 w 1008"/>
                  <a:gd name="T1" fmla="*/ 0 h 1"/>
                  <a:gd name="T2" fmla="*/ 1008 w 1008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08" h="1">
                    <a:moveTo>
                      <a:pt x="0" y="0"/>
                    </a:moveTo>
                    <a:lnTo>
                      <a:pt x="100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709" name="Group 61"/>
              <p:cNvGrpSpPr>
                <a:grpSpLocks/>
              </p:cNvGrpSpPr>
              <p:nvPr/>
            </p:nvGrpSpPr>
            <p:grpSpPr bwMode="auto">
              <a:xfrm flipV="1">
                <a:off x="4584" y="1104"/>
                <a:ext cx="202" cy="373"/>
                <a:chOff x="2736" y="1872"/>
                <a:chExt cx="240" cy="432"/>
              </a:xfrm>
            </p:grpSpPr>
            <p:sp>
              <p:nvSpPr>
                <p:cNvPr id="27710" name="Line 62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1" name="Line 63"/>
                <p:cNvSpPr>
                  <a:spLocks noChangeShapeType="1"/>
                </p:cNvSpPr>
                <p:nvPr/>
              </p:nvSpPr>
              <p:spPr bwMode="auto">
                <a:xfrm>
                  <a:off x="2976" y="201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2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3" name="Line 65"/>
                <p:cNvSpPr>
                  <a:spLocks noChangeShapeType="1"/>
                </p:cNvSpPr>
                <p:nvPr/>
              </p:nvSpPr>
              <p:spPr bwMode="auto">
                <a:xfrm>
                  <a:off x="2736" y="2016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853" y="1932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Line 67"/>
                <p:cNvSpPr>
                  <a:spLocks noChangeShapeType="1"/>
                </p:cNvSpPr>
                <p:nvPr/>
              </p:nvSpPr>
              <p:spPr bwMode="auto">
                <a:xfrm>
                  <a:off x="2781" y="1929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6" name="AutoShape 68"/>
                <p:cNvSpPr>
                  <a:spLocks noChangeArrowheads="1"/>
                </p:cNvSpPr>
                <p:nvPr/>
              </p:nvSpPr>
              <p:spPr bwMode="auto">
                <a:xfrm>
                  <a:off x="2772" y="1872"/>
                  <a:ext cx="159" cy="132"/>
                </a:xfrm>
                <a:custGeom>
                  <a:avLst/>
                  <a:gdLst>
                    <a:gd name="G0" fmla="+- 10800 0 0"/>
                    <a:gd name="G1" fmla="+- -11022851 0 0"/>
                    <a:gd name="G2" fmla="+- 0 0 -11022851"/>
                    <a:gd name="T0" fmla="*/ 0 256 1"/>
                    <a:gd name="T1" fmla="*/ 180 256 1"/>
                    <a:gd name="G3" fmla="+- -11022851 T0 T1"/>
                    <a:gd name="T2" fmla="*/ 0 256 1"/>
                    <a:gd name="T3" fmla="*/ 90 256 1"/>
                    <a:gd name="G4" fmla="+- -11022851 T2 T3"/>
                    <a:gd name="G5" fmla="*/ G4 2 1"/>
                    <a:gd name="T4" fmla="*/ 90 256 1"/>
                    <a:gd name="T5" fmla="*/ 0 256 1"/>
                    <a:gd name="G6" fmla="+- -11022851 T4 T5"/>
                    <a:gd name="G7" fmla="*/ G6 2 1"/>
                    <a:gd name="G8" fmla="abs -11022851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10800"/>
                    <a:gd name="G18" fmla="*/ 10800 1 2"/>
                    <a:gd name="G19" fmla="+- G18 5400 0"/>
                    <a:gd name="G20" fmla="cos G19 -11022851"/>
                    <a:gd name="G21" fmla="sin G19 -11022851"/>
                    <a:gd name="G22" fmla="+- G20 10800 0"/>
                    <a:gd name="G23" fmla="+- G21 10800 0"/>
                    <a:gd name="G24" fmla="+- 10800 0 G20"/>
                    <a:gd name="G25" fmla="+- 10800 10800 0"/>
                    <a:gd name="G26" fmla="?: G9 G17 G25"/>
                    <a:gd name="G27" fmla="?: G9 0 21600"/>
                    <a:gd name="G28" fmla="cos 10800 -11022851"/>
                    <a:gd name="G29" fmla="sin 10800 -11022851"/>
                    <a:gd name="G30" fmla="sin 10800 -11022851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1022851 G34 0"/>
                    <a:gd name="G36" fmla="?: G6 G35 G31"/>
                    <a:gd name="G37" fmla="+- 21600 0 G36"/>
                    <a:gd name="G38" fmla="?: G4 0 G33"/>
                    <a:gd name="G39" fmla="?: -11022851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28 w 21600"/>
                    <a:gd name="T15" fmla="*/ 8590 h 21600"/>
                    <a:gd name="T16" fmla="*/ 10800 w 21600"/>
                    <a:gd name="T17" fmla="*/ 0 h 21600"/>
                    <a:gd name="T18" fmla="*/ 21372 w 21600"/>
                    <a:gd name="T19" fmla="*/ 859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28" y="8590"/>
                      </a:moveTo>
                      <a:cubicBezTo>
                        <a:pt x="1274" y="3585"/>
                        <a:pt x="5686" y="-1"/>
                        <a:pt x="10800" y="0"/>
                      </a:cubicBezTo>
                      <a:cubicBezTo>
                        <a:pt x="15913" y="0"/>
                        <a:pt x="20325" y="3585"/>
                        <a:pt x="21371" y="8590"/>
                      </a:cubicBezTo>
                      <a:cubicBezTo>
                        <a:pt x="20325" y="3585"/>
                        <a:pt x="15913" y="-1"/>
                        <a:pt x="10799" y="0"/>
                      </a:cubicBezTo>
                      <a:cubicBezTo>
                        <a:pt x="5686" y="0"/>
                        <a:pt x="1274" y="3585"/>
                        <a:pt x="228" y="85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17" name="Line 69"/>
              <p:cNvSpPr>
                <a:spLocks noChangeShapeType="1"/>
              </p:cNvSpPr>
              <p:nvPr/>
            </p:nvSpPr>
            <p:spPr bwMode="auto">
              <a:xfrm>
                <a:off x="4786" y="1228"/>
                <a:ext cx="1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8" name="Text Box 70"/>
              <p:cNvSpPr txBox="1">
                <a:spLocks noChangeArrowheads="1"/>
              </p:cNvSpPr>
              <p:nvPr/>
            </p:nvSpPr>
            <p:spPr bwMode="auto">
              <a:xfrm>
                <a:off x="4065" y="8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 b="1"/>
                  <a:t>Vapor</a:t>
                </a:r>
              </a:p>
              <a:p>
                <a:r>
                  <a:rPr lang="en-US" sz="1200" b="1"/>
                  <a:t>product</a:t>
                </a:r>
                <a:endParaRPr lang="en-US" sz="1200"/>
              </a:p>
            </p:txBody>
          </p:sp>
          <p:sp>
            <p:nvSpPr>
              <p:cNvPr id="27719" name="Text Box 71"/>
              <p:cNvSpPr txBox="1">
                <a:spLocks noChangeArrowheads="1"/>
              </p:cNvSpPr>
              <p:nvPr/>
            </p:nvSpPr>
            <p:spPr bwMode="auto">
              <a:xfrm>
                <a:off x="4353" y="340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 b="1"/>
                  <a:t>Liquid</a:t>
                </a:r>
              </a:p>
              <a:p>
                <a:r>
                  <a:rPr lang="en-US" sz="1200" b="1"/>
                  <a:t>product</a:t>
                </a:r>
                <a:endParaRPr lang="en-US" sz="1200"/>
              </a:p>
            </p:txBody>
          </p:sp>
          <p:sp>
            <p:nvSpPr>
              <p:cNvPr id="27720" name="Text Box 72"/>
              <p:cNvSpPr txBox="1">
                <a:spLocks noChangeArrowheads="1"/>
              </p:cNvSpPr>
              <p:nvPr/>
            </p:nvSpPr>
            <p:spPr bwMode="auto">
              <a:xfrm>
                <a:off x="1746" y="3558"/>
                <a:ext cx="4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Process</a:t>
                </a:r>
              </a:p>
              <a:p>
                <a:r>
                  <a:rPr lang="en-US" sz="1200" b="1"/>
                  <a:t>fluid</a:t>
                </a:r>
              </a:p>
            </p:txBody>
          </p:sp>
          <p:sp>
            <p:nvSpPr>
              <p:cNvPr id="27721" name="Text Box 73"/>
              <p:cNvSpPr txBox="1">
                <a:spLocks noChangeArrowheads="1"/>
              </p:cNvSpPr>
              <p:nvPr/>
            </p:nvSpPr>
            <p:spPr bwMode="auto">
              <a:xfrm>
                <a:off x="2475" y="3558"/>
                <a:ext cx="3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Steam</a:t>
                </a:r>
              </a:p>
            </p:txBody>
          </p:sp>
          <p:sp>
            <p:nvSpPr>
              <p:cNvPr id="27722" name="Oval 74"/>
              <p:cNvSpPr>
                <a:spLocks noChangeArrowheads="1"/>
              </p:cNvSpPr>
              <p:nvPr/>
            </p:nvSpPr>
            <p:spPr bwMode="auto">
              <a:xfrm>
                <a:off x="1584" y="2473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F1</a:t>
                </a:r>
                <a:endParaRPr lang="en-US" sz="1200"/>
              </a:p>
            </p:txBody>
          </p:sp>
          <p:sp>
            <p:nvSpPr>
              <p:cNvPr id="27723" name="Oval 75"/>
              <p:cNvSpPr>
                <a:spLocks noChangeArrowheads="1"/>
              </p:cNvSpPr>
              <p:nvPr/>
            </p:nvSpPr>
            <p:spPr bwMode="auto">
              <a:xfrm>
                <a:off x="1624" y="3137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F2</a:t>
                </a:r>
                <a:endParaRPr lang="en-US" sz="1200"/>
              </a:p>
            </p:txBody>
          </p:sp>
          <p:sp>
            <p:nvSpPr>
              <p:cNvPr id="27724" name="Line 76"/>
              <p:cNvSpPr>
                <a:spLocks noChangeShapeType="1"/>
              </p:cNvSpPr>
              <p:nvPr/>
            </p:nvSpPr>
            <p:spPr bwMode="auto">
              <a:xfrm>
                <a:off x="1989" y="3013"/>
                <a:ext cx="0" cy="4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5" name="Line 77"/>
              <p:cNvSpPr>
                <a:spLocks noChangeShapeType="1"/>
              </p:cNvSpPr>
              <p:nvPr/>
            </p:nvSpPr>
            <p:spPr bwMode="auto">
              <a:xfrm>
                <a:off x="2759" y="3013"/>
                <a:ext cx="0" cy="4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6" name="Oval 78"/>
              <p:cNvSpPr>
                <a:spLocks noChangeArrowheads="1"/>
              </p:cNvSpPr>
              <p:nvPr/>
            </p:nvSpPr>
            <p:spPr bwMode="auto">
              <a:xfrm>
                <a:off x="2435" y="3137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F3</a:t>
                </a:r>
                <a:endParaRPr lang="en-US" sz="1200"/>
              </a:p>
            </p:txBody>
          </p:sp>
          <p:sp>
            <p:nvSpPr>
              <p:cNvPr id="27727" name="Oval 79"/>
              <p:cNvSpPr>
                <a:spLocks noChangeArrowheads="1"/>
              </p:cNvSpPr>
              <p:nvPr/>
            </p:nvSpPr>
            <p:spPr bwMode="auto">
              <a:xfrm>
                <a:off x="1584" y="2017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T1</a:t>
                </a:r>
                <a:endParaRPr lang="en-US" sz="1200"/>
              </a:p>
            </p:txBody>
          </p:sp>
          <p:sp>
            <p:nvSpPr>
              <p:cNvPr id="27728" name="Oval 80"/>
              <p:cNvSpPr>
                <a:spLocks noChangeArrowheads="1"/>
              </p:cNvSpPr>
              <p:nvPr/>
            </p:nvSpPr>
            <p:spPr bwMode="auto">
              <a:xfrm>
                <a:off x="2273" y="2058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T2</a:t>
                </a:r>
                <a:endParaRPr lang="en-US" sz="1200"/>
              </a:p>
            </p:txBody>
          </p:sp>
          <p:sp>
            <p:nvSpPr>
              <p:cNvPr id="27729" name="Oval 81"/>
              <p:cNvSpPr>
                <a:spLocks noChangeArrowheads="1"/>
              </p:cNvSpPr>
              <p:nvPr/>
            </p:nvSpPr>
            <p:spPr bwMode="auto">
              <a:xfrm>
                <a:off x="2881" y="1975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T5</a:t>
                </a:r>
                <a:endParaRPr lang="en-US" sz="1200"/>
              </a:p>
            </p:txBody>
          </p:sp>
          <p:sp>
            <p:nvSpPr>
              <p:cNvPr id="27730" name="Oval 82"/>
              <p:cNvSpPr>
                <a:spLocks noChangeArrowheads="1"/>
              </p:cNvSpPr>
              <p:nvPr/>
            </p:nvSpPr>
            <p:spPr bwMode="auto">
              <a:xfrm>
                <a:off x="2273" y="2473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T5</a:t>
                </a:r>
                <a:endParaRPr lang="en-US" sz="1200"/>
              </a:p>
            </p:txBody>
          </p:sp>
          <p:sp>
            <p:nvSpPr>
              <p:cNvPr id="27731" name="Oval 83"/>
              <p:cNvSpPr>
                <a:spLocks noChangeArrowheads="1"/>
              </p:cNvSpPr>
              <p:nvPr/>
            </p:nvSpPr>
            <p:spPr bwMode="auto">
              <a:xfrm>
                <a:off x="3367" y="1394"/>
                <a:ext cx="244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T6</a:t>
                </a:r>
                <a:endParaRPr lang="en-US" sz="1200"/>
              </a:p>
            </p:txBody>
          </p:sp>
          <p:sp>
            <p:nvSpPr>
              <p:cNvPr id="27732" name="Oval 84"/>
              <p:cNvSpPr>
                <a:spLocks noChangeArrowheads="1"/>
              </p:cNvSpPr>
              <p:nvPr/>
            </p:nvSpPr>
            <p:spPr bwMode="auto">
              <a:xfrm>
                <a:off x="3813" y="1394"/>
                <a:ext cx="244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P1</a:t>
                </a:r>
                <a:endParaRPr lang="en-US" sz="1200"/>
              </a:p>
            </p:txBody>
          </p:sp>
          <p:sp>
            <p:nvSpPr>
              <p:cNvPr id="27733" name="Oval 85"/>
              <p:cNvSpPr>
                <a:spLocks noChangeArrowheads="1"/>
              </p:cNvSpPr>
              <p:nvPr/>
            </p:nvSpPr>
            <p:spPr bwMode="auto">
              <a:xfrm>
                <a:off x="3935" y="2556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L1</a:t>
                </a:r>
                <a:endParaRPr lang="en-US" sz="1200"/>
              </a:p>
            </p:txBody>
          </p:sp>
          <p:sp>
            <p:nvSpPr>
              <p:cNvPr id="27734" name="Oval 86"/>
              <p:cNvSpPr>
                <a:spLocks noChangeArrowheads="1"/>
              </p:cNvSpPr>
              <p:nvPr/>
            </p:nvSpPr>
            <p:spPr bwMode="auto">
              <a:xfrm>
                <a:off x="3732" y="3386"/>
                <a:ext cx="244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A1</a:t>
                </a:r>
                <a:endParaRPr lang="en-US" sz="1200"/>
              </a:p>
            </p:txBody>
          </p:sp>
          <p:sp>
            <p:nvSpPr>
              <p:cNvPr id="27735" name="Line 87"/>
              <p:cNvSpPr>
                <a:spLocks noChangeShapeType="1"/>
              </p:cNvSpPr>
              <p:nvPr/>
            </p:nvSpPr>
            <p:spPr bwMode="auto">
              <a:xfrm>
                <a:off x="2995" y="2227"/>
                <a:ext cx="0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6" name="Line 88"/>
              <p:cNvSpPr>
                <a:spLocks noChangeShapeType="1"/>
              </p:cNvSpPr>
              <p:nvPr/>
            </p:nvSpPr>
            <p:spPr bwMode="auto">
              <a:xfrm flipV="1">
                <a:off x="2394" y="2383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7" name="Line 89"/>
              <p:cNvSpPr>
                <a:spLocks noChangeShapeType="1"/>
              </p:cNvSpPr>
              <p:nvPr/>
            </p:nvSpPr>
            <p:spPr bwMode="auto">
              <a:xfrm>
                <a:off x="2392" y="2310"/>
                <a:ext cx="0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8" name="Line 90"/>
              <p:cNvSpPr>
                <a:spLocks noChangeShapeType="1"/>
              </p:cNvSpPr>
              <p:nvPr/>
            </p:nvSpPr>
            <p:spPr bwMode="auto">
              <a:xfrm flipV="1">
                <a:off x="1705" y="2390"/>
                <a:ext cx="0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9" name="Line 91"/>
              <p:cNvSpPr>
                <a:spLocks noChangeShapeType="1"/>
              </p:cNvSpPr>
              <p:nvPr/>
            </p:nvSpPr>
            <p:spPr bwMode="auto">
              <a:xfrm>
                <a:off x="1705" y="2268"/>
                <a:ext cx="0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0" name="Line 92"/>
              <p:cNvSpPr>
                <a:spLocks noChangeShapeType="1"/>
              </p:cNvSpPr>
              <p:nvPr/>
            </p:nvSpPr>
            <p:spPr bwMode="auto">
              <a:xfrm>
                <a:off x="1870" y="3262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1" name="Line 93"/>
              <p:cNvSpPr>
                <a:spLocks noChangeShapeType="1"/>
              </p:cNvSpPr>
              <p:nvPr/>
            </p:nvSpPr>
            <p:spPr bwMode="auto">
              <a:xfrm>
                <a:off x="2678" y="3262"/>
                <a:ext cx="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2" name="Line 94"/>
              <p:cNvSpPr>
                <a:spLocks noChangeShapeType="1"/>
              </p:cNvSpPr>
              <p:nvPr/>
            </p:nvSpPr>
            <p:spPr bwMode="auto">
              <a:xfrm flipV="1">
                <a:off x="3851" y="330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3" name="Line 95"/>
              <p:cNvSpPr>
                <a:spLocks noChangeShapeType="1"/>
              </p:cNvSpPr>
              <p:nvPr/>
            </p:nvSpPr>
            <p:spPr bwMode="auto">
              <a:xfrm flipV="1">
                <a:off x="4052" y="2445"/>
                <a:ext cx="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4" name="Line 96"/>
              <p:cNvSpPr>
                <a:spLocks noChangeShapeType="1"/>
              </p:cNvSpPr>
              <p:nvPr/>
            </p:nvSpPr>
            <p:spPr bwMode="auto">
              <a:xfrm flipH="1">
                <a:off x="3892" y="244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5" name="Line 97"/>
              <p:cNvSpPr>
                <a:spLocks noChangeShapeType="1"/>
              </p:cNvSpPr>
              <p:nvPr/>
            </p:nvSpPr>
            <p:spPr bwMode="auto">
              <a:xfrm>
                <a:off x="4057" y="2805"/>
                <a:ext cx="0" cy="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6" name="Line 98"/>
              <p:cNvSpPr>
                <a:spLocks noChangeShapeType="1"/>
              </p:cNvSpPr>
              <p:nvPr/>
            </p:nvSpPr>
            <p:spPr bwMode="auto">
              <a:xfrm flipH="1">
                <a:off x="3894" y="2888"/>
                <a:ext cx="1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7" name="Line 99"/>
              <p:cNvSpPr>
                <a:spLocks noChangeShapeType="1"/>
              </p:cNvSpPr>
              <p:nvPr/>
            </p:nvSpPr>
            <p:spPr bwMode="auto">
              <a:xfrm>
                <a:off x="3611" y="1519"/>
                <a:ext cx="1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8" name="Line 100"/>
              <p:cNvSpPr>
                <a:spLocks noChangeShapeType="1"/>
              </p:cNvSpPr>
              <p:nvPr/>
            </p:nvSpPr>
            <p:spPr bwMode="auto">
              <a:xfrm flipH="1">
                <a:off x="3732" y="1519"/>
                <a:ext cx="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9" name="Text Box 101"/>
              <p:cNvSpPr txBox="1">
                <a:spLocks noChangeArrowheads="1"/>
              </p:cNvSpPr>
              <p:nvPr/>
            </p:nvSpPr>
            <p:spPr bwMode="auto">
              <a:xfrm>
                <a:off x="3854" y="3651"/>
                <a:ext cx="39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L. Key</a:t>
                </a:r>
                <a:endParaRPr lang="en-US" sz="1200"/>
              </a:p>
            </p:txBody>
          </p:sp>
          <p:sp>
            <p:nvSpPr>
              <p:cNvPr id="27750" name="Oval 102"/>
              <p:cNvSpPr>
                <a:spLocks noChangeArrowheads="1"/>
              </p:cNvSpPr>
              <p:nvPr/>
            </p:nvSpPr>
            <p:spPr bwMode="auto">
              <a:xfrm>
                <a:off x="2112" y="3024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T3</a:t>
                </a:r>
                <a:endParaRPr lang="en-US" sz="1200"/>
              </a:p>
            </p:txBody>
          </p:sp>
          <p:sp>
            <p:nvSpPr>
              <p:cNvPr id="27751" name="Line 103"/>
              <p:cNvSpPr>
                <a:spLocks noChangeShapeType="1"/>
              </p:cNvSpPr>
              <p:nvPr/>
            </p:nvSpPr>
            <p:spPr bwMode="auto">
              <a:xfrm flipH="1">
                <a:off x="2003" y="3151"/>
                <a:ext cx="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2" name="Oval 104"/>
              <p:cNvSpPr>
                <a:spLocks noChangeArrowheads="1"/>
              </p:cNvSpPr>
              <p:nvPr/>
            </p:nvSpPr>
            <p:spPr bwMode="auto">
              <a:xfrm>
                <a:off x="2107" y="1824"/>
                <a:ext cx="243" cy="24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 b="1"/>
                  <a:t>T4</a:t>
                </a:r>
                <a:endParaRPr lang="en-US" sz="1200"/>
              </a:p>
            </p:txBody>
          </p:sp>
          <p:sp>
            <p:nvSpPr>
              <p:cNvPr id="27753" name="Line 105"/>
              <p:cNvSpPr>
                <a:spLocks noChangeShapeType="1"/>
              </p:cNvSpPr>
              <p:nvPr/>
            </p:nvSpPr>
            <p:spPr bwMode="auto">
              <a:xfrm flipH="1">
                <a:off x="1998" y="1951"/>
                <a:ext cx="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68" name="Text Box 120"/>
            <p:cNvSpPr txBox="1">
              <a:spLocks noChangeArrowheads="1"/>
            </p:cNvSpPr>
            <p:nvPr/>
          </p:nvSpPr>
          <p:spPr bwMode="auto">
            <a:xfrm>
              <a:off x="1856" y="2918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v1</a:t>
              </a:r>
              <a:endParaRPr lang="en-US" sz="1600"/>
            </a:p>
          </p:txBody>
        </p:sp>
        <p:sp>
          <p:nvSpPr>
            <p:cNvPr id="27769" name="Text Box 121"/>
            <p:cNvSpPr txBox="1">
              <a:spLocks noChangeArrowheads="1"/>
            </p:cNvSpPr>
            <p:nvPr/>
          </p:nvSpPr>
          <p:spPr bwMode="auto">
            <a:xfrm>
              <a:off x="2657" y="2922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v2</a:t>
              </a:r>
              <a:endParaRPr lang="en-US" sz="1600"/>
            </a:p>
          </p:txBody>
        </p:sp>
        <p:sp>
          <p:nvSpPr>
            <p:cNvPr id="27770" name="Text Box 122"/>
            <p:cNvSpPr txBox="1">
              <a:spLocks noChangeArrowheads="1"/>
            </p:cNvSpPr>
            <p:nvPr/>
          </p:nvSpPr>
          <p:spPr bwMode="auto">
            <a:xfrm>
              <a:off x="3360" y="2592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v3</a:t>
              </a:r>
              <a:endParaRPr lang="en-US" sz="1600"/>
            </a:p>
          </p:txBody>
        </p:sp>
        <p:sp>
          <p:nvSpPr>
            <p:cNvPr id="27771" name="Text Box 123"/>
            <p:cNvSpPr txBox="1">
              <a:spLocks noChangeArrowheads="1"/>
            </p:cNvSpPr>
            <p:nvPr/>
          </p:nvSpPr>
          <p:spPr bwMode="auto">
            <a:xfrm>
              <a:off x="4741" y="3327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v4</a:t>
              </a:r>
              <a:endParaRPr lang="en-US" sz="1600"/>
            </a:p>
          </p:txBody>
        </p:sp>
        <p:sp>
          <p:nvSpPr>
            <p:cNvPr id="27772" name="Text Box 124"/>
            <p:cNvSpPr txBox="1">
              <a:spLocks noChangeArrowheads="1"/>
            </p:cNvSpPr>
            <p:nvPr/>
          </p:nvSpPr>
          <p:spPr bwMode="auto">
            <a:xfrm>
              <a:off x="4816" y="1035"/>
              <a:ext cx="2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v5</a:t>
              </a:r>
              <a:endParaRPr lang="en-US" sz="1600"/>
            </a:p>
          </p:txBody>
        </p:sp>
      </p:grpSp>
      <p:sp>
        <p:nvSpPr>
          <p:cNvPr id="27773" name="Text Box 125"/>
          <p:cNvSpPr txBox="1">
            <a:spLocks noChangeArrowheads="1"/>
          </p:cNvSpPr>
          <p:nvPr/>
        </p:nvSpPr>
        <p:spPr bwMode="auto">
          <a:xfrm>
            <a:off x="304800" y="3886200"/>
            <a:ext cx="2133600" cy="2424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42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Let’s select: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F1	production rate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T6	feed vaporization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A1	product quality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P1	safety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L1	liquid to pump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CONTROLLABILITY</a:t>
            </a:r>
          </a:p>
        </p:txBody>
      </p:sp>
      <p:graphicFrame>
        <p:nvGraphicFramePr>
          <p:cNvPr id="28778" name="Object 106"/>
          <p:cNvGraphicFramePr>
            <a:graphicFrameLocks noChangeAspect="1"/>
          </p:cNvGraphicFramePr>
          <p:nvPr/>
        </p:nvGraphicFramePr>
        <p:xfrm>
          <a:off x="457200" y="2286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9" name="AutoShape 107"/>
          <p:cNvSpPr>
            <a:spLocks noChangeArrowheads="1"/>
          </p:cNvSpPr>
          <p:nvPr/>
        </p:nvSpPr>
        <p:spPr bwMode="auto">
          <a:xfrm>
            <a:off x="1371600" y="1752600"/>
            <a:ext cx="4038600" cy="914400"/>
          </a:xfrm>
          <a:prstGeom prst="wedgeRoundRectCallout">
            <a:avLst>
              <a:gd name="adj1" fmla="val -60454"/>
              <a:gd name="adj2" fmla="val -243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7013" indent="-227013">
              <a:buFontTx/>
              <a:buChar char="•"/>
            </a:pPr>
            <a:r>
              <a:rPr lang="en-US" sz="1600" b="1"/>
              <a:t>Can we control these with the valves</a:t>
            </a:r>
          </a:p>
          <a:p>
            <a:pPr marL="227013" indent="-227013"/>
            <a:r>
              <a:rPr lang="en-US" sz="1600" b="1"/>
              <a:t>	shown, i.e., is the system controllable?</a:t>
            </a:r>
          </a:p>
        </p:txBody>
      </p:sp>
      <p:sp>
        <p:nvSpPr>
          <p:cNvPr id="28785" name="Text Box 113"/>
          <p:cNvSpPr txBox="1">
            <a:spLocks noChangeArrowheads="1"/>
          </p:cNvSpPr>
          <p:nvPr/>
        </p:nvSpPr>
        <p:spPr bwMode="auto">
          <a:xfrm>
            <a:off x="304800" y="3886200"/>
            <a:ext cx="2133600" cy="2424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42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Let’s select: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F1	production rate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T6	feed vaporization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A1	product quality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P1	safety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L1	liquid to pump</a:t>
            </a:r>
          </a:p>
        </p:txBody>
      </p:sp>
      <p:graphicFrame>
        <p:nvGraphicFramePr>
          <p:cNvPr id="28787" name="Object 115"/>
          <p:cNvGraphicFramePr>
            <a:graphicFrameLocks noChangeAspect="1"/>
          </p:cNvGraphicFramePr>
          <p:nvPr/>
        </p:nvGraphicFramePr>
        <p:xfrm>
          <a:off x="2743200" y="4038600"/>
          <a:ext cx="615632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Equation" r:id="rId6" imgW="3720960" imgH="1143000" progId="Equation.3">
                  <p:embed/>
                </p:oleObj>
              </mc:Choice>
              <mc:Fallback>
                <p:oleObj name="Equation" r:id="rId6" imgW="3720960" imgH="1143000" progId="Equation.3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38600"/>
                        <a:ext cx="6156325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52600" y="2590800"/>
            <a:ext cx="7086600" cy="381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sng"/>
              <a:t>THE CONTROL DESIGN PROCEDURE</a:t>
            </a:r>
            <a:endParaRPr lang="en-US" sz="18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Define the control problem (challenge)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Evaluate/achieve operability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	- Degrees of freedom</a:t>
            </a:r>
          </a:p>
          <a:p>
            <a:r>
              <a:rPr lang="en-US" sz="1800" b="1"/>
              <a:t>	- Controllability</a:t>
            </a:r>
          </a:p>
          <a:p>
            <a:r>
              <a:rPr lang="en-US" sz="1800" b="1"/>
              <a:t>	- Operating Window</a:t>
            </a:r>
            <a:endParaRPr lang="en-US" sz="18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Process dynamics for good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Loop pairing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Control for safety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Monitoring and diagnosis</a:t>
            </a:r>
            <a:endParaRPr 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CONTROLLABILITY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57200" y="2286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371600" y="1752600"/>
            <a:ext cx="2514600" cy="1143000"/>
          </a:xfrm>
          <a:prstGeom prst="wedgeRoundRectCallout">
            <a:avLst>
              <a:gd name="adj1" fmla="val -66792"/>
              <a:gd name="adj2" fmla="val -1194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7013" indent="-227013">
              <a:buFontTx/>
              <a:buChar char="•"/>
            </a:pPr>
            <a:r>
              <a:rPr lang="en-US" sz="1600" b="1"/>
              <a:t>Can we control these 	</a:t>
            </a:r>
          </a:p>
          <a:p>
            <a:pPr marL="227013" indent="-227013"/>
            <a:r>
              <a:rPr lang="en-US" sz="1600" b="1"/>
              <a:t>	with the valves</a:t>
            </a:r>
          </a:p>
          <a:p>
            <a:pPr marL="227013" indent="-227013"/>
            <a:r>
              <a:rPr lang="en-US" sz="1600" b="1"/>
              <a:t>	shown, i.e., is the </a:t>
            </a:r>
          </a:p>
          <a:p>
            <a:pPr marL="227013" indent="-227013"/>
            <a:r>
              <a:rPr lang="en-US" sz="1600" b="1"/>
              <a:t>	system controllable?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2133600" cy="2424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42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Let’s select: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F1	production rate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T6	feed vaporization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A1	product quality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P1	safety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L1	liquid to pump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895600" y="3733800"/>
          <a:ext cx="55816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6" imgW="3085920" imgH="977760" progId="Equation.3">
                  <p:embed/>
                </p:oleObj>
              </mc:Choice>
              <mc:Fallback>
                <p:oleObj name="Equation" r:id="rId6" imgW="3085920" imgH="9777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33800"/>
                        <a:ext cx="55816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917950" y="3581400"/>
            <a:ext cx="914400" cy="20574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876800" y="3581400"/>
            <a:ext cx="914400" cy="20574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4267200" y="3276600"/>
            <a:ext cx="1143000" cy="228600"/>
          </a:xfrm>
          <a:prstGeom prst="curvedDownArrow">
            <a:avLst>
              <a:gd name="adj1" fmla="val 100000"/>
              <a:gd name="adj2" fmla="val 2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267200" y="1600200"/>
            <a:ext cx="434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The effects of v1 and v2 are identical, within a constant.  Therefore, the </a:t>
            </a:r>
            <a:r>
              <a:rPr lang="en-US" sz="1800" b="1" u="sng">
                <a:solidFill>
                  <a:srgbClr val="FF0000"/>
                </a:solidFill>
              </a:rPr>
              <a:t>five CVs cannot be independently affected by the five valves</a:t>
            </a:r>
            <a:r>
              <a:rPr lang="en-US" sz="1800" b="1" u="sng"/>
              <a:t>.</a:t>
            </a:r>
          </a:p>
        </p:txBody>
      </p:sp>
      <p:sp>
        <p:nvSpPr>
          <p:cNvPr id="29708" name="AutoShape 12"/>
          <p:cNvSpPr>
            <a:spLocks/>
          </p:cNvSpPr>
          <p:nvPr/>
        </p:nvSpPr>
        <p:spPr bwMode="auto">
          <a:xfrm rot="5400000">
            <a:off x="5867400" y="3886200"/>
            <a:ext cx="304800" cy="39624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953000" y="6096000"/>
            <a:ext cx="203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Det [K</a:t>
            </a:r>
            <a:r>
              <a:rPr lang="en-US" baseline="-25000"/>
              <a:t>P</a:t>
            </a:r>
            <a:r>
              <a:rPr lang="en-US"/>
              <a:t>] = 10</a:t>
            </a:r>
            <a:r>
              <a:rPr lang="en-US" baseline="30000"/>
              <a:t>-7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CONTROLLABILITY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57200" y="2286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371600" y="1752600"/>
            <a:ext cx="2514600" cy="1143000"/>
          </a:xfrm>
          <a:prstGeom prst="wedgeRoundRectCallout">
            <a:avLst>
              <a:gd name="adj1" fmla="val -66792"/>
              <a:gd name="adj2" fmla="val -1194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7013" indent="-227013">
              <a:buFontTx/>
              <a:buChar char="•"/>
            </a:pPr>
            <a:r>
              <a:rPr lang="en-US" sz="1600" b="1"/>
              <a:t>Can we control these 	</a:t>
            </a:r>
          </a:p>
          <a:p>
            <a:pPr marL="227013" indent="-227013"/>
            <a:r>
              <a:rPr lang="en-US" sz="1600" b="1"/>
              <a:t>	with the valves</a:t>
            </a:r>
          </a:p>
          <a:p>
            <a:pPr marL="227013" indent="-227013"/>
            <a:r>
              <a:rPr lang="en-US" sz="1600" b="1"/>
              <a:t>	shown, i.e., is the </a:t>
            </a:r>
          </a:p>
          <a:p>
            <a:pPr marL="227013" indent="-227013"/>
            <a:r>
              <a:rPr lang="en-US" sz="1600" b="1"/>
              <a:t>	system controllable?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2133600" cy="2424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42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Let’s select: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F1	production rate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T6	feed vaporization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A1	product quality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P1	safety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L1	liquid to pump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267200" y="1600200"/>
            <a:ext cx="434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The effects of v1 and v2 are identical, within a constant.  Therefore, the five CVs cannot be independently affected by the five valves.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4724400" y="3886200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505200" y="4953000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629400" y="3352800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629400" y="2667000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6629400" y="4343400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629400" y="5029200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4997450" y="47244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30480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4267200" y="525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51054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048000" y="3429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51054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V="1">
            <a:off x="51054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5105400" y="3048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73914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5114925" y="4494213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5257800" y="4800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6096000" y="3733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60960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7391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73914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73914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60960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60960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394325" y="48387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T6</a:t>
            </a:r>
            <a:endParaRPr lang="en-US"/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2590800" y="5029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v2</a:t>
            </a:r>
            <a:endParaRPr lang="en-US"/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2590800" y="32766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v1</a:t>
            </a:r>
            <a:endParaRPr lang="en-US"/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7696200" y="28194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T2</a:t>
            </a:r>
            <a:endParaRPr lang="en-US"/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7696200" y="35052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A1</a:t>
            </a:r>
            <a:endParaRPr lang="en-US"/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7696200" y="4495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P1</a:t>
            </a:r>
            <a:endParaRPr lang="en-US"/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7696200" y="510540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sL1</a:t>
            </a:r>
            <a:endParaRPr lang="en-US"/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2971800" y="5943600"/>
            <a:ext cx="57912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Both v1 and v2 affect CVs of interest through T6.  This is a contraction that reduces the controllability.</a:t>
            </a:r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 flipV="1">
            <a:off x="5029200" y="5181600"/>
            <a:ext cx="5334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CONTROLLABILITY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57200" y="2286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371600" y="1752600"/>
            <a:ext cx="2514600" cy="1143000"/>
          </a:xfrm>
          <a:prstGeom prst="wedgeRoundRectCallout">
            <a:avLst>
              <a:gd name="adj1" fmla="val -66792"/>
              <a:gd name="adj2" fmla="val -1194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7013" indent="-227013">
              <a:buFontTx/>
              <a:buChar char="•"/>
            </a:pPr>
            <a:r>
              <a:rPr lang="en-US" sz="1600" b="1"/>
              <a:t>Can we control these 	</a:t>
            </a:r>
          </a:p>
          <a:p>
            <a:pPr marL="227013" indent="-227013"/>
            <a:r>
              <a:rPr lang="en-US" sz="1600" b="1"/>
              <a:t>	with the valves</a:t>
            </a:r>
          </a:p>
          <a:p>
            <a:pPr marL="227013" indent="-227013"/>
            <a:r>
              <a:rPr lang="en-US" sz="1600" b="1"/>
              <a:t>	shown, i.e., is the </a:t>
            </a:r>
          </a:p>
          <a:p>
            <a:pPr marL="227013" indent="-227013"/>
            <a:r>
              <a:rPr lang="en-US" sz="1600" b="1"/>
              <a:t>	system controllable?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2133600" cy="2424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42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/>
              <a:t>Let’s select: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F1	production rate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T6	feed vaporization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A1	product quality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P1	safety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L1	liquid to pump</a:t>
            </a:r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2735263" y="3584575"/>
          <a:ext cx="590232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6" imgW="3263760" imgH="1143000" progId="Equation.3">
                  <p:embed/>
                </p:oleObj>
              </mc:Choice>
              <mc:Fallback>
                <p:oleObj name="Equation" r:id="rId6" imgW="3263760" imgH="1143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584575"/>
                        <a:ext cx="5902325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267200" y="1600200"/>
            <a:ext cx="434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The effects of v1 and v2 are identical, within a constant.  Here, we remove </a:t>
            </a:r>
            <a:r>
              <a:rPr lang="en-US" sz="1800" b="1">
                <a:solidFill>
                  <a:schemeClr val="accent2"/>
                </a:solidFill>
              </a:rPr>
              <a:t>v1 </a:t>
            </a:r>
            <a:r>
              <a:rPr lang="en-US" sz="1800" b="1"/>
              <a:t>(arbitrarily).</a:t>
            </a: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 rot="5400000">
            <a:off x="5867400" y="3886200"/>
            <a:ext cx="304800" cy="39624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953000" y="6089650"/>
            <a:ext cx="2481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Det [K</a:t>
            </a:r>
            <a:r>
              <a:rPr lang="en-US" baseline="-25000"/>
              <a:t>P</a:t>
            </a:r>
            <a:r>
              <a:rPr lang="en-US"/>
              <a:t>] = 10</a:t>
            </a:r>
            <a:r>
              <a:rPr lang="en-US" baseline="30000"/>
              <a:t>-1 </a:t>
            </a:r>
            <a:r>
              <a:rPr lang="en-US">
                <a:sym typeface="Symbol" pitchFamily="18" charset="2"/>
              </a:rPr>
              <a:t> 0</a:t>
            </a:r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15913" y="4791075"/>
            <a:ext cx="11461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876300" y="5054600"/>
            <a:ext cx="1173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191000" y="2895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Yes, controllable!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OPERATING WINDOW</a:t>
            </a:r>
          </a:p>
        </p:txBody>
      </p:sp>
      <p:graphicFrame>
        <p:nvGraphicFramePr>
          <p:cNvPr id="32874" name="Object 106"/>
          <p:cNvGraphicFramePr>
            <a:graphicFrameLocks noChangeAspect="1"/>
          </p:cNvGraphicFramePr>
          <p:nvPr/>
        </p:nvGraphicFramePr>
        <p:xfrm>
          <a:off x="457200" y="23622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7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5" name="AutoShape 107"/>
          <p:cNvSpPr>
            <a:spLocks noChangeArrowheads="1"/>
          </p:cNvSpPr>
          <p:nvPr/>
        </p:nvSpPr>
        <p:spPr bwMode="auto">
          <a:xfrm>
            <a:off x="1447800" y="1905000"/>
            <a:ext cx="4038600" cy="762000"/>
          </a:xfrm>
          <a:prstGeom prst="wedgeRoundRectCallout">
            <a:avLst>
              <a:gd name="adj1" fmla="val -59986"/>
              <a:gd name="adj2" fmla="val -354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Can we achieve the desired set points for any</a:t>
            </a:r>
          </a:p>
          <a:p>
            <a:pPr algn="ctr"/>
            <a:r>
              <a:rPr lang="en-US" sz="1600" b="1"/>
              <a:t>values of process disturbances?</a:t>
            </a:r>
          </a:p>
        </p:txBody>
      </p:sp>
      <p:grpSp>
        <p:nvGrpSpPr>
          <p:cNvPr id="33005" name="Group 237"/>
          <p:cNvGrpSpPr>
            <a:grpSpLocks/>
          </p:cNvGrpSpPr>
          <p:nvPr/>
        </p:nvGrpSpPr>
        <p:grpSpPr bwMode="auto">
          <a:xfrm>
            <a:off x="2819400" y="1447800"/>
            <a:ext cx="5418138" cy="4810125"/>
            <a:chOff x="1776" y="912"/>
            <a:chExt cx="3413" cy="3030"/>
          </a:xfrm>
        </p:grpSpPr>
        <p:grpSp>
          <p:nvGrpSpPr>
            <p:cNvPr id="32888" name="Group 120"/>
            <p:cNvGrpSpPr>
              <a:grpSpLocks/>
            </p:cNvGrpSpPr>
            <p:nvPr/>
          </p:nvGrpSpPr>
          <p:grpSpPr bwMode="auto">
            <a:xfrm>
              <a:off x="1824" y="912"/>
              <a:ext cx="3365" cy="3030"/>
              <a:chOff x="1824" y="912"/>
              <a:chExt cx="3365" cy="3030"/>
            </a:xfrm>
          </p:grpSpPr>
          <p:grpSp>
            <p:nvGrpSpPr>
              <p:cNvPr id="32889" name="Group 121"/>
              <p:cNvGrpSpPr>
                <a:grpSpLocks/>
              </p:cNvGrpSpPr>
              <p:nvPr/>
            </p:nvGrpSpPr>
            <p:grpSpPr bwMode="auto">
              <a:xfrm>
                <a:off x="1824" y="912"/>
                <a:ext cx="3365" cy="3030"/>
                <a:chOff x="1584" y="816"/>
                <a:chExt cx="3365" cy="3030"/>
              </a:xfrm>
            </p:grpSpPr>
            <p:sp>
              <p:nvSpPr>
                <p:cNvPr id="32890" name="AutoShape 122"/>
                <p:cNvSpPr>
                  <a:spLocks noChangeArrowheads="1"/>
                </p:cNvSpPr>
                <p:nvPr/>
              </p:nvSpPr>
              <p:spPr bwMode="auto">
                <a:xfrm rot="-5400000">
                  <a:off x="3088" y="2208"/>
                  <a:ext cx="1287" cy="324"/>
                </a:xfrm>
                <a:prstGeom prst="flowChartTerminator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1" name="AutoShape 123"/>
                <p:cNvSpPr>
                  <a:spLocks noChangeArrowheads="1"/>
                </p:cNvSpPr>
                <p:nvPr/>
              </p:nvSpPr>
              <p:spPr bwMode="auto">
                <a:xfrm flipV="1">
                  <a:off x="4016" y="3137"/>
                  <a:ext cx="284" cy="291"/>
                </a:xfrm>
                <a:prstGeom prst="flowChartMagneticTap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2" name="Oval 124"/>
                <p:cNvSpPr>
                  <a:spLocks noChangeArrowheads="1"/>
                </p:cNvSpPr>
                <p:nvPr/>
              </p:nvSpPr>
              <p:spPr bwMode="auto">
                <a:xfrm>
                  <a:off x="1827" y="2224"/>
                  <a:ext cx="324" cy="33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3" name="Oval 125"/>
                <p:cNvSpPr>
                  <a:spLocks noChangeArrowheads="1"/>
                </p:cNvSpPr>
                <p:nvPr/>
              </p:nvSpPr>
              <p:spPr bwMode="auto">
                <a:xfrm>
                  <a:off x="2597" y="2224"/>
                  <a:ext cx="324" cy="33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4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638" y="2432"/>
                  <a:ext cx="121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5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38" y="2307"/>
                  <a:ext cx="202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6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2759" y="2224"/>
                  <a:ext cx="81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897" name="Group 129"/>
                <p:cNvGrpSpPr>
                  <a:grpSpLocks/>
                </p:cNvGrpSpPr>
                <p:nvPr/>
              </p:nvGrpSpPr>
              <p:grpSpPr bwMode="auto">
                <a:xfrm>
                  <a:off x="3124" y="2141"/>
                  <a:ext cx="203" cy="374"/>
                  <a:chOff x="2736" y="1872"/>
                  <a:chExt cx="240" cy="432"/>
                </a:xfrm>
              </p:grpSpPr>
              <p:sp>
                <p:nvSpPr>
                  <p:cNvPr id="32898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99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00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01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02" name="Line 1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1932"/>
                    <a:ext cx="0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03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781" y="1929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04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2772" y="1872"/>
                    <a:ext cx="159" cy="132"/>
                  </a:xfrm>
                  <a:custGeom>
                    <a:avLst/>
                    <a:gdLst>
                      <a:gd name="G0" fmla="+- 10800 0 0"/>
                      <a:gd name="G1" fmla="+- -11022851 0 0"/>
                      <a:gd name="G2" fmla="+- 0 0 -11022851"/>
                      <a:gd name="T0" fmla="*/ 0 256 1"/>
                      <a:gd name="T1" fmla="*/ 180 256 1"/>
                      <a:gd name="G3" fmla="+- -11022851 T0 T1"/>
                      <a:gd name="T2" fmla="*/ 0 256 1"/>
                      <a:gd name="T3" fmla="*/ 90 256 1"/>
                      <a:gd name="G4" fmla="+- -11022851 T2 T3"/>
                      <a:gd name="G5" fmla="*/ G4 2 1"/>
                      <a:gd name="T4" fmla="*/ 90 256 1"/>
                      <a:gd name="T5" fmla="*/ 0 256 1"/>
                      <a:gd name="G6" fmla="+- -11022851 T4 T5"/>
                      <a:gd name="G7" fmla="*/ G6 2 1"/>
                      <a:gd name="G8" fmla="abs -11022851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022851"/>
                      <a:gd name="G21" fmla="sin G19 -11022851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022851"/>
                      <a:gd name="G29" fmla="sin 10800 -11022851"/>
                      <a:gd name="G30" fmla="sin 10800 -11022851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022851 G34 0"/>
                      <a:gd name="G36" fmla="?: G6 G35 G31"/>
                      <a:gd name="G37" fmla="+- 21600 0 G36"/>
                      <a:gd name="G38" fmla="?: G4 0 G33"/>
                      <a:gd name="G39" fmla="?: -11022851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28 w 21600"/>
                      <a:gd name="T15" fmla="*/ 8590 h 21600"/>
                      <a:gd name="T16" fmla="*/ 10800 w 21600"/>
                      <a:gd name="T17" fmla="*/ 0 h 21600"/>
                      <a:gd name="T18" fmla="*/ 21372 w 21600"/>
                      <a:gd name="T19" fmla="*/ 859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228" y="8590"/>
                        </a:moveTo>
                        <a:cubicBezTo>
                          <a:pt x="1274" y="3585"/>
                          <a:pt x="5686" y="-1"/>
                          <a:pt x="10800" y="0"/>
                        </a:cubicBezTo>
                        <a:cubicBezTo>
                          <a:pt x="15913" y="0"/>
                          <a:pt x="20325" y="3585"/>
                          <a:pt x="21371" y="8590"/>
                        </a:cubicBezTo>
                        <a:cubicBezTo>
                          <a:pt x="20325" y="3585"/>
                          <a:pt x="15913" y="-1"/>
                          <a:pt x="10799" y="0"/>
                        </a:cubicBezTo>
                        <a:cubicBezTo>
                          <a:pt x="5686" y="0"/>
                          <a:pt x="1274" y="3585"/>
                          <a:pt x="228" y="85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05" name="Line 137"/>
                <p:cNvSpPr>
                  <a:spLocks noChangeShapeType="1"/>
                </p:cNvSpPr>
                <p:nvPr/>
              </p:nvSpPr>
              <p:spPr bwMode="auto">
                <a:xfrm>
                  <a:off x="2921" y="2390"/>
                  <a:ext cx="2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6" name="Line 138"/>
                <p:cNvSpPr>
                  <a:spLocks noChangeShapeType="1"/>
                </p:cNvSpPr>
                <p:nvPr/>
              </p:nvSpPr>
              <p:spPr bwMode="auto">
                <a:xfrm>
                  <a:off x="3327" y="2390"/>
                  <a:ext cx="2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7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2151" y="2390"/>
                  <a:ext cx="4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8" name="Line 140"/>
                <p:cNvSpPr>
                  <a:spLocks noChangeShapeType="1"/>
                </p:cNvSpPr>
                <p:nvPr/>
              </p:nvSpPr>
              <p:spPr bwMode="auto">
                <a:xfrm flipH="1" flipV="1">
                  <a:off x="1867" y="2432"/>
                  <a:ext cx="122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867" y="2307"/>
                  <a:ext cx="203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0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1989" y="2224"/>
                  <a:ext cx="81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1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584" y="2390"/>
                  <a:ext cx="2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912" name="Group 144"/>
                <p:cNvGrpSpPr>
                  <a:grpSpLocks/>
                </p:cNvGrpSpPr>
                <p:nvPr/>
              </p:nvGrpSpPr>
              <p:grpSpPr bwMode="auto">
                <a:xfrm rot="5400000">
                  <a:off x="1946" y="2726"/>
                  <a:ext cx="208" cy="365"/>
                  <a:chOff x="2736" y="1872"/>
                  <a:chExt cx="240" cy="432"/>
                </a:xfrm>
              </p:grpSpPr>
              <p:sp>
                <p:nvSpPr>
                  <p:cNvPr id="32913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1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15" name="Line 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1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17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1932"/>
                    <a:ext cx="0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1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781" y="1929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19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2772" y="1872"/>
                    <a:ext cx="159" cy="132"/>
                  </a:xfrm>
                  <a:custGeom>
                    <a:avLst/>
                    <a:gdLst>
                      <a:gd name="G0" fmla="+- 10800 0 0"/>
                      <a:gd name="G1" fmla="+- -11022851 0 0"/>
                      <a:gd name="G2" fmla="+- 0 0 -11022851"/>
                      <a:gd name="T0" fmla="*/ 0 256 1"/>
                      <a:gd name="T1" fmla="*/ 180 256 1"/>
                      <a:gd name="G3" fmla="+- -11022851 T0 T1"/>
                      <a:gd name="T2" fmla="*/ 0 256 1"/>
                      <a:gd name="T3" fmla="*/ 90 256 1"/>
                      <a:gd name="G4" fmla="+- -11022851 T2 T3"/>
                      <a:gd name="G5" fmla="*/ G4 2 1"/>
                      <a:gd name="T4" fmla="*/ 90 256 1"/>
                      <a:gd name="T5" fmla="*/ 0 256 1"/>
                      <a:gd name="G6" fmla="+- -11022851 T4 T5"/>
                      <a:gd name="G7" fmla="*/ G6 2 1"/>
                      <a:gd name="G8" fmla="abs -11022851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022851"/>
                      <a:gd name="G21" fmla="sin G19 -11022851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022851"/>
                      <a:gd name="G29" fmla="sin 10800 -11022851"/>
                      <a:gd name="G30" fmla="sin 10800 -11022851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022851 G34 0"/>
                      <a:gd name="G36" fmla="?: G6 G35 G31"/>
                      <a:gd name="G37" fmla="+- 21600 0 G36"/>
                      <a:gd name="G38" fmla="?: G4 0 G33"/>
                      <a:gd name="G39" fmla="?: -11022851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28 w 21600"/>
                      <a:gd name="T15" fmla="*/ 8590 h 21600"/>
                      <a:gd name="T16" fmla="*/ 10800 w 21600"/>
                      <a:gd name="T17" fmla="*/ 0 h 21600"/>
                      <a:gd name="T18" fmla="*/ 21372 w 21600"/>
                      <a:gd name="T19" fmla="*/ 859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228" y="8590"/>
                        </a:moveTo>
                        <a:cubicBezTo>
                          <a:pt x="1274" y="3585"/>
                          <a:pt x="5686" y="-1"/>
                          <a:pt x="10800" y="0"/>
                        </a:cubicBezTo>
                        <a:cubicBezTo>
                          <a:pt x="15913" y="0"/>
                          <a:pt x="20325" y="3585"/>
                          <a:pt x="21371" y="8590"/>
                        </a:cubicBezTo>
                        <a:cubicBezTo>
                          <a:pt x="20325" y="3585"/>
                          <a:pt x="15913" y="-1"/>
                          <a:pt x="10799" y="0"/>
                        </a:cubicBezTo>
                        <a:cubicBezTo>
                          <a:pt x="5686" y="0"/>
                          <a:pt x="1274" y="3585"/>
                          <a:pt x="228" y="85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20" name="Line 152"/>
                <p:cNvSpPr>
                  <a:spLocks noChangeShapeType="1"/>
                </p:cNvSpPr>
                <p:nvPr/>
              </p:nvSpPr>
              <p:spPr bwMode="auto">
                <a:xfrm>
                  <a:off x="1989" y="2556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921" name="Group 153"/>
                <p:cNvGrpSpPr>
                  <a:grpSpLocks/>
                </p:cNvGrpSpPr>
                <p:nvPr/>
              </p:nvGrpSpPr>
              <p:grpSpPr bwMode="auto">
                <a:xfrm rot="5400000">
                  <a:off x="2717" y="2726"/>
                  <a:ext cx="208" cy="365"/>
                  <a:chOff x="2736" y="1872"/>
                  <a:chExt cx="240" cy="432"/>
                </a:xfrm>
              </p:grpSpPr>
              <p:sp>
                <p:nvSpPr>
                  <p:cNvPr id="32922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23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24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25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26" name="Line 1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1932"/>
                    <a:ext cx="0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27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2781" y="1929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28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2772" y="1872"/>
                    <a:ext cx="159" cy="132"/>
                  </a:xfrm>
                  <a:custGeom>
                    <a:avLst/>
                    <a:gdLst>
                      <a:gd name="G0" fmla="+- 10800 0 0"/>
                      <a:gd name="G1" fmla="+- -11022851 0 0"/>
                      <a:gd name="G2" fmla="+- 0 0 -11022851"/>
                      <a:gd name="T0" fmla="*/ 0 256 1"/>
                      <a:gd name="T1" fmla="*/ 180 256 1"/>
                      <a:gd name="G3" fmla="+- -11022851 T0 T1"/>
                      <a:gd name="T2" fmla="*/ 0 256 1"/>
                      <a:gd name="T3" fmla="*/ 90 256 1"/>
                      <a:gd name="G4" fmla="+- -11022851 T2 T3"/>
                      <a:gd name="G5" fmla="*/ G4 2 1"/>
                      <a:gd name="T4" fmla="*/ 90 256 1"/>
                      <a:gd name="T5" fmla="*/ 0 256 1"/>
                      <a:gd name="G6" fmla="+- -11022851 T4 T5"/>
                      <a:gd name="G7" fmla="*/ G6 2 1"/>
                      <a:gd name="G8" fmla="abs -11022851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022851"/>
                      <a:gd name="G21" fmla="sin G19 -11022851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022851"/>
                      <a:gd name="G29" fmla="sin 10800 -11022851"/>
                      <a:gd name="G30" fmla="sin 10800 -11022851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022851 G34 0"/>
                      <a:gd name="G36" fmla="?: G6 G35 G31"/>
                      <a:gd name="G37" fmla="+- 21600 0 G36"/>
                      <a:gd name="G38" fmla="?: G4 0 G33"/>
                      <a:gd name="G39" fmla="?: -11022851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28 w 21600"/>
                      <a:gd name="T15" fmla="*/ 8590 h 21600"/>
                      <a:gd name="T16" fmla="*/ 10800 w 21600"/>
                      <a:gd name="T17" fmla="*/ 0 h 21600"/>
                      <a:gd name="T18" fmla="*/ 21372 w 21600"/>
                      <a:gd name="T19" fmla="*/ 859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228" y="8590"/>
                        </a:moveTo>
                        <a:cubicBezTo>
                          <a:pt x="1274" y="3585"/>
                          <a:pt x="5686" y="-1"/>
                          <a:pt x="10800" y="0"/>
                        </a:cubicBezTo>
                        <a:cubicBezTo>
                          <a:pt x="15913" y="0"/>
                          <a:pt x="20325" y="3585"/>
                          <a:pt x="21371" y="8590"/>
                        </a:cubicBezTo>
                        <a:cubicBezTo>
                          <a:pt x="20325" y="3585"/>
                          <a:pt x="15913" y="-1"/>
                          <a:pt x="10799" y="0"/>
                        </a:cubicBezTo>
                        <a:cubicBezTo>
                          <a:pt x="5686" y="0"/>
                          <a:pt x="1274" y="3585"/>
                          <a:pt x="228" y="85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29" name="Line 161"/>
                <p:cNvSpPr>
                  <a:spLocks noChangeShapeType="1"/>
                </p:cNvSpPr>
                <p:nvPr/>
              </p:nvSpPr>
              <p:spPr bwMode="auto">
                <a:xfrm>
                  <a:off x="2759" y="2556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0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989" y="1809"/>
                  <a:ext cx="0" cy="4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1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759" y="1809"/>
                  <a:ext cx="0" cy="4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2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3732" y="3303"/>
                  <a:ext cx="4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3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3732" y="3013"/>
                  <a:ext cx="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934" name="Group 166"/>
                <p:cNvGrpSpPr>
                  <a:grpSpLocks/>
                </p:cNvGrpSpPr>
                <p:nvPr/>
              </p:nvGrpSpPr>
              <p:grpSpPr bwMode="auto">
                <a:xfrm>
                  <a:off x="4503" y="2888"/>
                  <a:ext cx="202" cy="374"/>
                  <a:chOff x="2736" y="1872"/>
                  <a:chExt cx="240" cy="432"/>
                </a:xfrm>
              </p:grpSpPr>
              <p:sp>
                <p:nvSpPr>
                  <p:cNvPr id="32935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36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37" name="Line 1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38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39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1932"/>
                    <a:ext cx="0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40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2781" y="1929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41" name="AutoShape 173"/>
                  <p:cNvSpPr>
                    <a:spLocks noChangeArrowheads="1"/>
                  </p:cNvSpPr>
                  <p:nvPr/>
                </p:nvSpPr>
                <p:spPr bwMode="auto">
                  <a:xfrm>
                    <a:off x="2772" y="1872"/>
                    <a:ext cx="159" cy="132"/>
                  </a:xfrm>
                  <a:custGeom>
                    <a:avLst/>
                    <a:gdLst>
                      <a:gd name="G0" fmla="+- 10800 0 0"/>
                      <a:gd name="G1" fmla="+- -11022851 0 0"/>
                      <a:gd name="G2" fmla="+- 0 0 -11022851"/>
                      <a:gd name="T0" fmla="*/ 0 256 1"/>
                      <a:gd name="T1" fmla="*/ 180 256 1"/>
                      <a:gd name="G3" fmla="+- -11022851 T0 T1"/>
                      <a:gd name="T2" fmla="*/ 0 256 1"/>
                      <a:gd name="T3" fmla="*/ 90 256 1"/>
                      <a:gd name="G4" fmla="+- -11022851 T2 T3"/>
                      <a:gd name="G5" fmla="*/ G4 2 1"/>
                      <a:gd name="T4" fmla="*/ 90 256 1"/>
                      <a:gd name="T5" fmla="*/ 0 256 1"/>
                      <a:gd name="G6" fmla="+- -11022851 T4 T5"/>
                      <a:gd name="G7" fmla="*/ G6 2 1"/>
                      <a:gd name="G8" fmla="abs -11022851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022851"/>
                      <a:gd name="G21" fmla="sin G19 -11022851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022851"/>
                      <a:gd name="G29" fmla="sin 10800 -11022851"/>
                      <a:gd name="G30" fmla="sin 10800 -11022851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022851 G34 0"/>
                      <a:gd name="G36" fmla="?: G6 G35 G31"/>
                      <a:gd name="G37" fmla="+- 21600 0 G36"/>
                      <a:gd name="G38" fmla="?: G4 0 G33"/>
                      <a:gd name="G39" fmla="?: -11022851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28 w 21600"/>
                      <a:gd name="T15" fmla="*/ 8590 h 21600"/>
                      <a:gd name="T16" fmla="*/ 10800 w 21600"/>
                      <a:gd name="T17" fmla="*/ 0 h 21600"/>
                      <a:gd name="T18" fmla="*/ 21372 w 21600"/>
                      <a:gd name="T19" fmla="*/ 859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228" y="8590"/>
                        </a:moveTo>
                        <a:cubicBezTo>
                          <a:pt x="1274" y="3585"/>
                          <a:pt x="5686" y="-1"/>
                          <a:pt x="10800" y="0"/>
                        </a:cubicBezTo>
                        <a:cubicBezTo>
                          <a:pt x="15913" y="0"/>
                          <a:pt x="20325" y="3585"/>
                          <a:pt x="21371" y="8590"/>
                        </a:cubicBezTo>
                        <a:cubicBezTo>
                          <a:pt x="20325" y="3585"/>
                          <a:pt x="15913" y="-1"/>
                          <a:pt x="10799" y="0"/>
                        </a:cubicBezTo>
                        <a:cubicBezTo>
                          <a:pt x="5686" y="0"/>
                          <a:pt x="1274" y="3585"/>
                          <a:pt x="228" y="85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42" name="Line 174"/>
                <p:cNvSpPr>
                  <a:spLocks noChangeShapeType="1"/>
                </p:cNvSpPr>
                <p:nvPr/>
              </p:nvSpPr>
              <p:spPr bwMode="auto">
                <a:xfrm>
                  <a:off x="4300" y="3137"/>
                  <a:ext cx="2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3" name="Line 175"/>
                <p:cNvSpPr>
                  <a:spLocks noChangeShapeType="1"/>
                </p:cNvSpPr>
                <p:nvPr/>
              </p:nvSpPr>
              <p:spPr bwMode="auto">
                <a:xfrm>
                  <a:off x="4705" y="3137"/>
                  <a:ext cx="2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3732" y="1228"/>
                  <a:ext cx="0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5" name="Freeform 177"/>
                <p:cNvSpPr>
                  <a:spLocks/>
                </p:cNvSpPr>
                <p:nvPr/>
              </p:nvSpPr>
              <p:spPr bwMode="auto">
                <a:xfrm>
                  <a:off x="3732" y="1228"/>
                  <a:ext cx="852" cy="1"/>
                </a:xfrm>
                <a:custGeom>
                  <a:avLst/>
                  <a:gdLst>
                    <a:gd name="T0" fmla="*/ 0 w 1008"/>
                    <a:gd name="T1" fmla="*/ 0 h 1"/>
                    <a:gd name="T2" fmla="*/ 1008 w 100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008" h="1">
                      <a:moveTo>
                        <a:pt x="0" y="0"/>
                      </a:moveTo>
                      <a:lnTo>
                        <a:pt x="1008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2946" name="Group 178"/>
                <p:cNvGrpSpPr>
                  <a:grpSpLocks/>
                </p:cNvGrpSpPr>
                <p:nvPr/>
              </p:nvGrpSpPr>
              <p:grpSpPr bwMode="auto">
                <a:xfrm flipV="1">
                  <a:off x="4584" y="1104"/>
                  <a:ext cx="202" cy="373"/>
                  <a:chOff x="2736" y="1872"/>
                  <a:chExt cx="240" cy="432"/>
                </a:xfrm>
              </p:grpSpPr>
              <p:sp>
                <p:nvSpPr>
                  <p:cNvPr id="32947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48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201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49" name="Line 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50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51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53" y="1932"/>
                    <a:ext cx="0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52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81" y="1929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53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2772" y="1872"/>
                    <a:ext cx="159" cy="132"/>
                  </a:xfrm>
                  <a:custGeom>
                    <a:avLst/>
                    <a:gdLst>
                      <a:gd name="G0" fmla="+- 10800 0 0"/>
                      <a:gd name="G1" fmla="+- -11022851 0 0"/>
                      <a:gd name="G2" fmla="+- 0 0 -11022851"/>
                      <a:gd name="T0" fmla="*/ 0 256 1"/>
                      <a:gd name="T1" fmla="*/ 180 256 1"/>
                      <a:gd name="G3" fmla="+- -11022851 T0 T1"/>
                      <a:gd name="T2" fmla="*/ 0 256 1"/>
                      <a:gd name="T3" fmla="*/ 90 256 1"/>
                      <a:gd name="G4" fmla="+- -11022851 T2 T3"/>
                      <a:gd name="G5" fmla="*/ G4 2 1"/>
                      <a:gd name="T4" fmla="*/ 90 256 1"/>
                      <a:gd name="T5" fmla="*/ 0 256 1"/>
                      <a:gd name="G6" fmla="+- -11022851 T4 T5"/>
                      <a:gd name="G7" fmla="*/ G6 2 1"/>
                      <a:gd name="G8" fmla="abs -11022851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10800"/>
                      <a:gd name="G18" fmla="*/ 10800 1 2"/>
                      <a:gd name="G19" fmla="+- G18 5400 0"/>
                      <a:gd name="G20" fmla="cos G19 -11022851"/>
                      <a:gd name="G21" fmla="sin G19 -11022851"/>
                      <a:gd name="G22" fmla="+- G20 10800 0"/>
                      <a:gd name="G23" fmla="+- G21 10800 0"/>
                      <a:gd name="G24" fmla="+- 10800 0 G20"/>
                      <a:gd name="G25" fmla="+- 10800 10800 0"/>
                      <a:gd name="G26" fmla="?: G9 G17 G25"/>
                      <a:gd name="G27" fmla="?: G9 0 21600"/>
                      <a:gd name="G28" fmla="cos 10800 -11022851"/>
                      <a:gd name="G29" fmla="sin 10800 -11022851"/>
                      <a:gd name="G30" fmla="sin 10800 -11022851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022851 G34 0"/>
                      <a:gd name="G36" fmla="?: G6 G35 G31"/>
                      <a:gd name="G37" fmla="+- 21600 0 G36"/>
                      <a:gd name="G38" fmla="?: G4 0 G33"/>
                      <a:gd name="G39" fmla="?: -11022851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28 w 21600"/>
                      <a:gd name="T15" fmla="*/ 8590 h 21600"/>
                      <a:gd name="T16" fmla="*/ 10800 w 21600"/>
                      <a:gd name="T17" fmla="*/ 0 h 21600"/>
                      <a:gd name="T18" fmla="*/ 21372 w 21600"/>
                      <a:gd name="T19" fmla="*/ 859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228" y="8590"/>
                        </a:moveTo>
                        <a:cubicBezTo>
                          <a:pt x="1274" y="3585"/>
                          <a:pt x="5686" y="-1"/>
                          <a:pt x="10800" y="0"/>
                        </a:cubicBezTo>
                        <a:cubicBezTo>
                          <a:pt x="15913" y="0"/>
                          <a:pt x="20325" y="3585"/>
                          <a:pt x="21371" y="8590"/>
                        </a:cubicBezTo>
                        <a:cubicBezTo>
                          <a:pt x="20325" y="3585"/>
                          <a:pt x="15913" y="-1"/>
                          <a:pt x="10799" y="0"/>
                        </a:cubicBezTo>
                        <a:cubicBezTo>
                          <a:pt x="5686" y="0"/>
                          <a:pt x="1274" y="3585"/>
                          <a:pt x="228" y="85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54" name="Line 186"/>
                <p:cNvSpPr>
                  <a:spLocks noChangeShapeType="1"/>
                </p:cNvSpPr>
                <p:nvPr/>
              </p:nvSpPr>
              <p:spPr bwMode="auto">
                <a:xfrm>
                  <a:off x="4786" y="1228"/>
                  <a:ext cx="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5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4065" y="816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200" b="1"/>
                    <a:t>Vapor</a:t>
                  </a:r>
                </a:p>
                <a:p>
                  <a:r>
                    <a:rPr lang="en-US" sz="1200" b="1"/>
                    <a:t>product</a:t>
                  </a:r>
                  <a:endParaRPr lang="en-US" sz="1200"/>
                </a:p>
              </p:txBody>
            </p:sp>
            <p:sp>
              <p:nvSpPr>
                <p:cNvPr id="32956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4353" y="3408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1200" b="1"/>
                    <a:t>Liquid</a:t>
                  </a:r>
                </a:p>
                <a:p>
                  <a:r>
                    <a:rPr lang="en-US" sz="1200" b="1"/>
                    <a:t>product</a:t>
                  </a:r>
                  <a:endParaRPr lang="en-US" sz="1200"/>
                </a:p>
              </p:txBody>
            </p:sp>
            <p:sp>
              <p:nvSpPr>
                <p:cNvPr id="32957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746" y="3558"/>
                  <a:ext cx="42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/>
                    <a:t>Process</a:t>
                  </a:r>
                </a:p>
                <a:p>
                  <a:r>
                    <a:rPr lang="en-US" sz="1200" b="1"/>
                    <a:t>fluid</a:t>
                  </a:r>
                </a:p>
              </p:txBody>
            </p:sp>
            <p:sp>
              <p:nvSpPr>
                <p:cNvPr id="32958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475" y="3558"/>
                  <a:ext cx="3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/>
                    <a:t>Steam</a:t>
                  </a:r>
                </a:p>
              </p:txBody>
            </p:sp>
            <p:sp>
              <p:nvSpPr>
                <p:cNvPr id="32959" name="Oval 191"/>
                <p:cNvSpPr>
                  <a:spLocks noChangeArrowheads="1"/>
                </p:cNvSpPr>
                <p:nvPr/>
              </p:nvSpPr>
              <p:spPr bwMode="auto">
                <a:xfrm>
                  <a:off x="1584" y="2473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F1</a:t>
                  </a:r>
                  <a:endParaRPr lang="en-US" sz="1200"/>
                </a:p>
              </p:txBody>
            </p:sp>
            <p:sp>
              <p:nvSpPr>
                <p:cNvPr id="32960" name="Oval 192"/>
                <p:cNvSpPr>
                  <a:spLocks noChangeArrowheads="1"/>
                </p:cNvSpPr>
                <p:nvPr/>
              </p:nvSpPr>
              <p:spPr bwMode="auto">
                <a:xfrm>
                  <a:off x="1624" y="3137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F2</a:t>
                  </a:r>
                  <a:endParaRPr lang="en-US" sz="1200"/>
                </a:p>
              </p:txBody>
            </p:sp>
            <p:sp>
              <p:nvSpPr>
                <p:cNvPr id="32961" name="Line 193"/>
                <p:cNvSpPr>
                  <a:spLocks noChangeShapeType="1"/>
                </p:cNvSpPr>
                <p:nvPr/>
              </p:nvSpPr>
              <p:spPr bwMode="auto">
                <a:xfrm>
                  <a:off x="1989" y="3013"/>
                  <a:ext cx="0" cy="4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2" name="Line 194"/>
                <p:cNvSpPr>
                  <a:spLocks noChangeShapeType="1"/>
                </p:cNvSpPr>
                <p:nvPr/>
              </p:nvSpPr>
              <p:spPr bwMode="auto">
                <a:xfrm>
                  <a:off x="2759" y="3013"/>
                  <a:ext cx="0" cy="4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3" name="Oval 195"/>
                <p:cNvSpPr>
                  <a:spLocks noChangeArrowheads="1"/>
                </p:cNvSpPr>
                <p:nvPr/>
              </p:nvSpPr>
              <p:spPr bwMode="auto">
                <a:xfrm>
                  <a:off x="2435" y="3137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F3</a:t>
                  </a:r>
                  <a:endParaRPr lang="en-US" sz="1200"/>
                </a:p>
              </p:txBody>
            </p:sp>
            <p:sp>
              <p:nvSpPr>
                <p:cNvPr id="32964" name="Oval 196"/>
                <p:cNvSpPr>
                  <a:spLocks noChangeArrowheads="1"/>
                </p:cNvSpPr>
                <p:nvPr/>
              </p:nvSpPr>
              <p:spPr bwMode="auto">
                <a:xfrm>
                  <a:off x="1584" y="2017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T1</a:t>
                  </a:r>
                  <a:endParaRPr lang="en-US" sz="1200"/>
                </a:p>
              </p:txBody>
            </p:sp>
            <p:sp>
              <p:nvSpPr>
                <p:cNvPr id="32965" name="Oval 197"/>
                <p:cNvSpPr>
                  <a:spLocks noChangeArrowheads="1"/>
                </p:cNvSpPr>
                <p:nvPr/>
              </p:nvSpPr>
              <p:spPr bwMode="auto">
                <a:xfrm>
                  <a:off x="2273" y="2058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T2</a:t>
                  </a:r>
                  <a:endParaRPr lang="en-US" sz="1200"/>
                </a:p>
              </p:txBody>
            </p:sp>
            <p:sp>
              <p:nvSpPr>
                <p:cNvPr id="32966" name="Oval 198"/>
                <p:cNvSpPr>
                  <a:spLocks noChangeArrowheads="1"/>
                </p:cNvSpPr>
                <p:nvPr/>
              </p:nvSpPr>
              <p:spPr bwMode="auto">
                <a:xfrm>
                  <a:off x="2881" y="1975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T5</a:t>
                  </a:r>
                  <a:endParaRPr lang="en-US" sz="1200"/>
                </a:p>
              </p:txBody>
            </p:sp>
            <p:sp>
              <p:nvSpPr>
                <p:cNvPr id="32967" name="Oval 199"/>
                <p:cNvSpPr>
                  <a:spLocks noChangeArrowheads="1"/>
                </p:cNvSpPr>
                <p:nvPr/>
              </p:nvSpPr>
              <p:spPr bwMode="auto">
                <a:xfrm>
                  <a:off x="2273" y="2473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T5</a:t>
                  </a:r>
                  <a:endParaRPr lang="en-US" sz="1200"/>
                </a:p>
              </p:txBody>
            </p:sp>
            <p:sp>
              <p:nvSpPr>
                <p:cNvPr id="32968" name="Oval 200"/>
                <p:cNvSpPr>
                  <a:spLocks noChangeArrowheads="1"/>
                </p:cNvSpPr>
                <p:nvPr/>
              </p:nvSpPr>
              <p:spPr bwMode="auto">
                <a:xfrm>
                  <a:off x="3367" y="1394"/>
                  <a:ext cx="244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T6</a:t>
                  </a:r>
                  <a:endParaRPr lang="en-US" sz="1200"/>
                </a:p>
              </p:txBody>
            </p:sp>
            <p:sp>
              <p:nvSpPr>
                <p:cNvPr id="32969" name="Oval 201"/>
                <p:cNvSpPr>
                  <a:spLocks noChangeArrowheads="1"/>
                </p:cNvSpPr>
                <p:nvPr/>
              </p:nvSpPr>
              <p:spPr bwMode="auto">
                <a:xfrm>
                  <a:off x="3813" y="1394"/>
                  <a:ext cx="244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P1</a:t>
                  </a:r>
                  <a:endParaRPr lang="en-US" sz="1200"/>
                </a:p>
              </p:txBody>
            </p:sp>
            <p:sp>
              <p:nvSpPr>
                <p:cNvPr id="32970" name="Oval 202"/>
                <p:cNvSpPr>
                  <a:spLocks noChangeArrowheads="1"/>
                </p:cNvSpPr>
                <p:nvPr/>
              </p:nvSpPr>
              <p:spPr bwMode="auto">
                <a:xfrm>
                  <a:off x="3935" y="2556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L1</a:t>
                  </a:r>
                  <a:endParaRPr lang="en-US" sz="1200"/>
                </a:p>
              </p:txBody>
            </p:sp>
            <p:sp>
              <p:nvSpPr>
                <p:cNvPr id="32971" name="Oval 203"/>
                <p:cNvSpPr>
                  <a:spLocks noChangeArrowheads="1"/>
                </p:cNvSpPr>
                <p:nvPr/>
              </p:nvSpPr>
              <p:spPr bwMode="auto">
                <a:xfrm>
                  <a:off x="3732" y="3386"/>
                  <a:ext cx="244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A1</a:t>
                  </a:r>
                  <a:endParaRPr lang="en-US" sz="1200"/>
                </a:p>
              </p:txBody>
            </p:sp>
            <p:sp>
              <p:nvSpPr>
                <p:cNvPr id="32972" name="Line 204"/>
                <p:cNvSpPr>
                  <a:spLocks noChangeShapeType="1"/>
                </p:cNvSpPr>
                <p:nvPr/>
              </p:nvSpPr>
              <p:spPr bwMode="auto">
                <a:xfrm>
                  <a:off x="2995" y="2227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3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2394" y="2383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4" name="Line 206"/>
                <p:cNvSpPr>
                  <a:spLocks noChangeShapeType="1"/>
                </p:cNvSpPr>
                <p:nvPr/>
              </p:nvSpPr>
              <p:spPr bwMode="auto">
                <a:xfrm>
                  <a:off x="2392" y="2310"/>
                  <a:ext cx="0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5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1705" y="2390"/>
                  <a:ext cx="0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6" name="Line 208"/>
                <p:cNvSpPr>
                  <a:spLocks noChangeShapeType="1"/>
                </p:cNvSpPr>
                <p:nvPr/>
              </p:nvSpPr>
              <p:spPr bwMode="auto">
                <a:xfrm>
                  <a:off x="1705" y="2268"/>
                  <a:ext cx="0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7" name="Line 209"/>
                <p:cNvSpPr>
                  <a:spLocks noChangeShapeType="1"/>
                </p:cNvSpPr>
                <p:nvPr/>
              </p:nvSpPr>
              <p:spPr bwMode="auto">
                <a:xfrm>
                  <a:off x="1870" y="3262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8" name="Line 210"/>
                <p:cNvSpPr>
                  <a:spLocks noChangeShapeType="1"/>
                </p:cNvSpPr>
                <p:nvPr/>
              </p:nvSpPr>
              <p:spPr bwMode="auto">
                <a:xfrm>
                  <a:off x="2678" y="3262"/>
                  <a:ext cx="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9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3851" y="3301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80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4052" y="2445"/>
                  <a:ext cx="0" cy="1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81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3892" y="2440"/>
                  <a:ext cx="1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82" name="Line 214"/>
                <p:cNvSpPr>
                  <a:spLocks noChangeShapeType="1"/>
                </p:cNvSpPr>
                <p:nvPr/>
              </p:nvSpPr>
              <p:spPr bwMode="auto">
                <a:xfrm>
                  <a:off x="4057" y="2805"/>
                  <a:ext cx="0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83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3894" y="2888"/>
                  <a:ext cx="1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84" name="Line 216"/>
                <p:cNvSpPr>
                  <a:spLocks noChangeShapeType="1"/>
                </p:cNvSpPr>
                <p:nvPr/>
              </p:nvSpPr>
              <p:spPr bwMode="auto">
                <a:xfrm>
                  <a:off x="3611" y="1519"/>
                  <a:ext cx="12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85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3732" y="1519"/>
                  <a:ext cx="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86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3854" y="3651"/>
                  <a:ext cx="39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/>
                    <a:t>L. Key</a:t>
                  </a:r>
                  <a:endParaRPr lang="en-US" sz="1200"/>
                </a:p>
              </p:txBody>
            </p:sp>
            <p:sp>
              <p:nvSpPr>
                <p:cNvPr id="32987" name="Oval 219"/>
                <p:cNvSpPr>
                  <a:spLocks noChangeArrowheads="1"/>
                </p:cNvSpPr>
                <p:nvPr/>
              </p:nvSpPr>
              <p:spPr bwMode="auto">
                <a:xfrm>
                  <a:off x="2112" y="3024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T3</a:t>
                  </a:r>
                  <a:endParaRPr lang="en-US" sz="1200"/>
                </a:p>
              </p:txBody>
            </p:sp>
            <p:sp>
              <p:nvSpPr>
                <p:cNvPr id="32988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2003" y="3151"/>
                  <a:ext cx="1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89" name="Oval 221"/>
                <p:cNvSpPr>
                  <a:spLocks noChangeArrowheads="1"/>
                </p:cNvSpPr>
                <p:nvPr/>
              </p:nvSpPr>
              <p:spPr bwMode="auto">
                <a:xfrm>
                  <a:off x="2107" y="1824"/>
                  <a:ext cx="243" cy="24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200" b="1"/>
                    <a:t>T4</a:t>
                  </a:r>
                  <a:endParaRPr lang="en-US" sz="1200"/>
                </a:p>
              </p:txBody>
            </p:sp>
            <p:sp>
              <p:nvSpPr>
                <p:cNvPr id="32990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1998" y="1951"/>
                  <a:ext cx="1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991" name="Text Box 223"/>
              <p:cNvSpPr txBox="1">
                <a:spLocks noChangeArrowheads="1"/>
              </p:cNvSpPr>
              <p:nvPr/>
            </p:nvSpPr>
            <p:spPr bwMode="auto">
              <a:xfrm>
                <a:off x="1856" y="2918"/>
                <a:ext cx="2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v1</a:t>
                </a:r>
                <a:endParaRPr lang="en-US" sz="1600"/>
              </a:p>
            </p:txBody>
          </p:sp>
          <p:sp>
            <p:nvSpPr>
              <p:cNvPr id="32992" name="Text Box 224"/>
              <p:cNvSpPr txBox="1">
                <a:spLocks noChangeArrowheads="1"/>
              </p:cNvSpPr>
              <p:nvPr/>
            </p:nvSpPr>
            <p:spPr bwMode="auto">
              <a:xfrm>
                <a:off x="2657" y="2922"/>
                <a:ext cx="2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v2</a:t>
                </a:r>
                <a:endParaRPr lang="en-US" sz="1600"/>
              </a:p>
            </p:txBody>
          </p:sp>
          <p:sp>
            <p:nvSpPr>
              <p:cNvPr id="32993" name="Text Box 225"/>
              <p:cNvSpPr txBox="1">
                <a:spLocks noChangeArrowheads="1"/>
              </p:cNvSpPr>
              <p:nvPr/>
            </p:nvSpPr>
            <p:spPr bwMode="auto">
              <a:xfrm>
                <a:off x="3360" y="2592"/>
                <a:ext cx="2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v3</a:t>
                </a:r>
                <a:endParaRPr lang="en-US" sz="1600"/>
              </a:p>
            </p:txBody>
          </p:sp>
          <p:sp>
            <p:nvSpPr>
              <p:cNvPr id="32994" name="Text Box 226"/>
              <p:cNvSpPr txBox="1">
                <a:spLocks noChangeArrowheads="1"/>
              </p:cNvSpPr>
              <p:nvPr/>
            </p:nvSpPr>
            <p:spPr bwMode="auto">
              <a:xfrm>
                <a:off x="4741" y="3327"/>
                <a:ext cx="2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v4</a:t>
                </a:r>
                <a:endParaRPr lang="en-US" sz="1600"/>
              </a:p>
            </p:txBody>
          </p:sp>
          <p:sp>
            <p:nvSpPr>
              <p:cNvPr id="32995" name="Text Box 227"/>
              <p:cNvSpPr txBox="1">
                <a:spLocks noChangeArrowheads="1"/>
              </p:cNvSpPr>
              <p:nvPr/>
            </p:nvSpPr>
            <p:spPr bwMode="auto">
              <a:xfrm>
                <a:off x="4816" y="1035"/>
                <a:ext cx="2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v5</a:t>
                </a:r>
                <a:endParaRPr lang="en-US" sz="1600"/>
              </a:p>
            </p:txBody>
          </p:sp>
        </p:grpSp>
        <p:sp>
          <p:nvSpPr>
            <p:cNvPr id="32997" name="Oval 229"/>
            <p:cNvSpPr>
              <a:spLocks noChangeArrowheads="1"/>
            </p:cNvSpPr>
            <p:nvPr/>
          </p:nvSpPr>
          <p:spPr bwMode="auto">
            <a:xfrm>
              <a:off x="2832" y="2832"/>
              <a:ext cx="336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8" name="Oval 230"/>
            <p:cNvSpPr>
              <a:spLocks noChangeArrowheads="1"/>
            </p:cNvSpPr>
            <p:nvPr/>
          </p:nvSpPr>
          <p:spPr bwMode="auto">
            <a:xfrm>
              <a:off x="3312" y="2304"/>
              <a:ext cx="336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9" name="Oval 231"/>
            <p:cNvSpPr>
              <a:spLocks noChangeArrowheads="1"/>
            </p:cNvSpPr>
            <p:nvPr/>
          </p:nvSpPr>
          <p:spPr bwMode="auto">
            <a:xfrm>
              <a:off x="4752" y="1152"/>
              <a:ext cx="336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0" name="Oval 232"/>
            <p:cNvSpPr>
              <a:spLocks noChangeArrowheads="1"/>
            </p:cNvSpPr>
            <p:nvPr/>
          </p:nvSpPr>
          <p:spPr bwMode="auto">
            <a:xfrm>
              <a:off x="4704" y="3072"/>
              <a:ext cx="336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1" name="Rectangle 233"/>
            <p:cNvSpPr>
              <a:spLocks noChangeArrowheads="1"/>
            </p:cNvSpPr>
            <p:nvPr/>
          </p:nvSpPr>
          <p:spPr bwMode="auto">
            <a:xfrm>
              <a:off x="1776" y="2544"/>
              <a:ext cx="336" cy="2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2" name="Rectangle 234"/>
            <p:cNvSpPr>
              <a:spLocks noChangeArrowheads="1"/>
            </p:cNvSpPr>
            <p:nvPr/>
          </p:nvSpPr>
          <p:spPr bwMode="auto">
            <a:xfrm>
              <a:off x="4032" y="1488"/>
              <a:ext cx="336" cy="2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3" name="Rectangle 235"/>
            <p:cNvSpPr>
              <a:spLocks noChangeArrowheads="1"/>
            </p:cNvSpPr>
            <p:nvPr/>
          </p:nvSpPr>
          <p:spPr bwMode="auto">
            <a:xfrm>
              <a:off x="4128" y="2640"/>
              <a:ext cx="336" cy="2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4" name="Rectangle 236"/>
            <p:cNvSpPr>
              <a:spLocks noChangeArrowheads="1"/>
            </p:cNvSpPr>
            <p:nvPr/>
          </p:nvSpPr>
          <p:spPr bwMode="auto">
            <a:xfrm>
              <a:off x="3936" y="3456"/>
              <a:ext cx="336" cy="2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14" name="Object 122"/>
          <p:cNvGraphicFramePr>
            <a:graphicFrameLocks noChangeAspect="1"/>
          </p:cNvGraphicFramePr>
          <p:nvPr/>
        </p:nvGraphicFramePr>
        <p:xfrm>
          <a:off x="685800" y="1981200"/>
          <a:ext cx="7377113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5" name="Slide" r:id="rId4" imgW="6843090" imgH="4929714" progId="PowerPoint.Slide.8">
                  <p:embed/>
                </p:oleObj>
              </mc:Choice>
              <mc:Fallback>
                <p:oleObj name="Slide" r:id="rId4" imgW="6843090" imgH="4929714" progId="PowerPoint.Slide.8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377113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15" name="Text Box 123"/>
          <p:cNvSpPr txBox="1">
            <a:spLocks noChangeArrowheads="1"/>
          </p:cNvSpPr>
          <p:nvPr/>
        </p:nvSpPr>
        <p:spPr bwMode="auto">
          <a:xfrm>
            <a:off x="3657600" y="3660775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feasible</a:t>
            </a:r>
          </a:p>
        </p:txBody>
      </p:sp>
      <p:sp>
        <p:nvSpPr>
          <p:cNvPr id="33916" name="Line 124"/>
          <p:cNvSpPr>
            <a:spLocks noChangeShapeType="1"/>
          </p:cNvSpPr>
          <p:nvPr/>
        </p:nvSpPr>
        <p:spPr bwMode="auto">
          <a:xfrm>
            <a:off x="3868738" y="4948238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OPERATING WINDOW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33400" y="16764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6" name="Clip" r:id="rId6" imgW="2701800" imgH="4019400" progId="MS_ClipArt_Gallery.5">
                  <p:embed/>
                </p:oleObj>
              </mc:Choice>
              <mc:Fallback>
                <p:oleObj name="Clip" r:id="rId6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676400" y="1295400"/>
            <a:ext cx="6705600" cy="838200"/>
          </a:xfrm>
          <a:prstGeom prst="wedgeRoundRectCallout">
            <a:avLst>
              <a:gd name="adj1" fmla="val -56014"/>
              <a:gd name="adj2" fmla="val 132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To achieve this large window, both </a:t>
            </a:r>
            <a:r>
              <a:rPr lang="en-US" sz="1600" b="1" u="sng">
                <a:solidFill>
                  <a:schemeClr val="accent2"/>
                </a:solidFill>
              </a:rPr>
              <a:t>v1 and v2 must be adjusted</a:t>
            </a:r>
            <a:r>
              <a:rPr lang="en-US" sz="1600" b="1"/>
              <a:t>.</a:t>
            </a:r>
          </a:p>
          <a:p>
            <a:pPr algn="ctr"/>
            <a:r>
              <a:rPr lang="en-US" sz="1600" b="1"/>
              <a:t>We will take this into consideration when we complete the design.</a:t>
            </a:r>
          </a:p>
        </p:txBody>
      </p:sp>
      <p:sp>
        <p:nvSpPr>
          <p:cNvPr id="33918" name="Line 126"/>
          <p:cNvSpPr>
            <a:spLocks noChangeShapeType="1"/>
          </p:cNvSpPr>
          <p:nvPr/>
        </p:nvSpPr>
        <p:spPr bwMode="auto">
          <a:xfrm>
            <a:off x="2362200" y="3048000"/>
            <a:ext cx="42672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19" name="Line 127"/>
          <p:cNvSpPr>
            <a:spLocks noChangeShapeType="1"/>
          </p:cNvSpPr>
          <p:nvPr/>
        </p:nvSpPr>
        <p:spPr bwMode="auto">
          <a:xfrm>
            <a:off x="2403475" y="3048000"/>
            <a:ext cx="6350" cy="2493963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0" name="Line 128"/>
          <p:cNvSpPr>
            <a:spLocks noChangeShapeType="1"/>
          </p:cNvSpPr>
          <p:nvPr/>
        </p:nvSpPr>
        <p:spPr bwMode="auto">
          <a:xfrm>
            <a:off x="6661150" y="3013075"/>
            <a:ext cx="0" cy="1828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1" name="Line 129"/>
          <p:cNvSpPr>
            <a:spLocks noChangeShapeType="1"/>
          </p:cNvSpPr>
          <p:nvPr/>
        </p:nvSpPr>
        <p:spPr bwMode="auto">
          <a:xfrm flipH="1">
            <a:off x="5154613" y="4811713"/>
            <a:ext cx="1495425" cy="728662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2" name="Line 130"/>
          <p:cNvSpPr>
            <a:spLocks noChangeShapeType="1"/>
          </p:cNvSpPr>
          <p:nvPr/>
        </p:nvSpPr>
        <p:spPr bwMode="auto">
          <a:xfrm>
            <a:off x="2397125" y="5559425"/>
            <a:ext cx="27432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503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/>
              <a:t>THE CONTROL DESIGN PROCEDURE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Define the control problem (challenge)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Evaluate/achieve operability</a:t>
            </a:r>
          </a:p>
          <a:p>
            <a:pPr>
              <a:spcBef>
                <a:spcPct val="50000"/>
              </a:spcBef>
            </a:pPr>
            <a:r>
              <a:rPr lang="en-US" b="1"/>
              <a:t>	- Degrees of freedom</a:t>
            </a:r>
          </a:p>
          <a:p>
            <a:r>
              <a:rPr lang="en-US" b="1"/>
              <a:t>	- Controllability</a:t>
            </a:r>
          </a:p>
          <a:p>
            <a:r>
              <a:rPr lang="en-US" b="1"/>
              <a:t>	- Operating Window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Process dynamics for good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Loop pairing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Control for safety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Monitoring and diagnosis</a:t>
            </a:r>
            <a:endParaRPr lang="en-US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7086600" y="1600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7010400" y="24384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848600" cy="50212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/>
              <a:t>DYNAMICS FOR GOOD PERFORMANCE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importance of disturbance dynamics</a:t>
            </a:r>
          </a:p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b="1">
                <a:solidFill>
                  <a:schemeClr val="accent2"/>
                </a:solidFill>
              </a:rPr>
              <a:t>- Large time constants decrease the effect of the disturbance on the controller variable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	- Dead time has no effect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importance of feedback dynamics</a:t>
            </a:r>
          </a:p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b="1">
                <a:solidFill>
                  <a:schemeClr val="accent2"/>
                </a:solidFill>
              </a:rPr>
              <a:t>- Large dead times and time constants are bad!!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importance of the disturbance frequency</a:t>
            </a:r>
          </a:p>
          <a:p>
            <a:pPr>
              <a:spcBef>
                <a:spcPct val="50000"/>
              </a:spcBef>
            </a:pPr>
            <a:r>
              <a:rPr lang="en-US" b="1"/>
              <a:t>	</a:t>
            </a:r>
            <a:r>
              <a:rPr lang="en-US" b="1">
                <a:solidFill>
                  <a:schemeClr val="accent2"/>
                </a:solidFill>
              </a:rPr>
              <a:t>- Low frequencies are easy to control.  Critical frequency cannot be controlled.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295400" y="1447800"/>
          <a:ext cx="6705600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VISIO" r:id="rId4" imgW="9485640" imgH="7427160" progId="Visio.Drawing.4">
                  <p:embed/>
                </p:oleObj>
              </mc:Choice>
              <mc:Fallback>
                <p:oleObj name="VISIO" r:id="rId4" imgW="9485640" imgH="7427160" progId="Visio.Drawing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6705600" cy="525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57200" y="12954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Clip" r:id="rId6" imgW="2701800" imgH="4019400" progId="MS_ClipArt_Gallery.5">
                  <p:embed/>
                </p:oleObj>
              </mc:Choice>
              <mc:Fallback>
                <p:oleObj name="Clip" r:id="rId6" imgW="2701800" imgH="40194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371600" y="914400"/>
            <a:ext cx="2438400" cy="762000"/>
          </a:xfrm>
          <a:prstGeom prst="wedgeRoundRectCallout">
            <a:avLst>
              <a:gd name="adj1" fmla="val -65495"/>
              <a:gd name="adj2" fmla="val -333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What process changes </a:t>
            </a:r>
          </a:p>
          <a:p>
            <a:pPr algn="ctr"/>
            <a:r>
              <a:rPr lang="en-US" sz="1600" b="1"/>
              <a:t>are appropriate</a:t>
            </a:r>
          </a:p>
          <a:p>
            <a:pPr algn="ctr"/>
            <a:r>
              <a:rPr lang="en-US" sz="1600" b="1"/>
              <a:t>for this process?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638800" y="1676400"/>
            <a:ext cx="10668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Small inventory for fast feedback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52600" y="838200"/>
            <a:ext cx="1524000" cy="1066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990600" y="914400"/>
          <a:ext cx="7239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VISIO" r:id="rId4" imgW="9536400" imgH="7427160" progId="Visio.Drawing.4">
                  <p:embed/>
                </p:oleObj>
              </mc:Choice>
              <mc:Fallback>
                <p:oleObj name="VISIO" r:id="rId4" imgW="9536400" imgH="7427160" progId="Visio.Drawing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72390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914400" y="4648200"/>
            <a:ext cx="15240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pitchFamily="34" charset="0"/>
              </a:rPr>
              <a:t>By-pass to control preheat, reduce</a:t>
            </a:r>
            <a:r>
              <a:rPr lang="en-US" sz="1200" b="1">
                <a:latin typeface="Arial" pitchFamily="34" charset="0"/>
              </a:rPr>
              <a:t> disturbances from bottoms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543800" y="4648200"/>
            <a:ext cx="1371600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pitchFamily="34" charset="0"/>
              </a:rPr>
              <a:t>Averaging level control to smooth flow to downstream process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96200" y="1524000"/>
            <a:ext cx="1371600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pitchFamily="34" charset="0"/>
              </a:rPr>
              <a:t>Averaging level control to smooth flow to downstream process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64008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7467600" y="1981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7315200" y="4876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503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/>
              <a:t>THE CONTROL DESIGN PROCEDURE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Define the control problem (challenge)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Evaluate/achieve operability</a:t>
            </a:r>
          </a:p>
          <a:p>
            <a:pPr>
              <a:spcBef>
                <a:spcPct val="50000"/>
              </a:spcBef>
            </a:pPr>
            <a:r>
              <a:rPr lang="en-US" b="1"/>
              <a:t>	- Degrees of freedom</a:t>
            </a:r>
          </a:p>
          <a:p>
            <a:r>
              <a:rPr lang="en-US" b="1"/>
              <a:t>	- Controllability</a:t>
            </a:r>
          </a:p>
          <a:p>
            <a:r>
              <a:rPr lang="en-US" b="1"/>
              <a:t>	- Operating Window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Process dynamics for good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Loop pairing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Control for safety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Monitoring and diagnosis</a:t>
            </a:r>
            <a:endParaRPr lang="en-US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7086600" y="1600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7086600" y="3886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7086600" y="2362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aphicFrame>
        <p:nvGraphicFramePr>
          <p:cNvPr id="4199" name="Object 103"/>
          <p:cNvGraphicFramePr>
            <a:graphicFrameLocks noChangeAspect="1"/>
          </p:cNvGraphicFramePr>
          <p:nvPr/>
        </p:nvGraphicFramePr>
        <p:xfrm>
          <a:off x="457200" y="18288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" name="AutoShape 104"/>
          <p:cNvSpPr>
            <a:spLocks noChangeArrowheads="1"/>
          </p:cNvSpPr>
          <p:nvPr/>
        </p:nvSpPr>
        <p:spPr bwMode="auto">
          <a:xfrm>
            <a:off x="1447800" y="1219200"/>
            <a:ext cx="4343400" cy="1295400"/>
          </a:xfrm>
          <a:prstGeom prst="wedgeRoundRectCallout">
            <a:avLst>
              <a:gd name="adj1" fmla="val -59065"/>
              <a:gd name="adj2" fmla="val -208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8925" indent="-288925"/>
            <a:r>
              <a:rPr lang="en-US" sz="2000" b="1"/>
              <a:t>Let’s design controls for this process</a:t>
            </a:r>
          </a:p>
          <a:p>
            <a:pPr marL="288925" indent="-288925">
              <a:buFontTx/>
              <a:buChar char="•"/>
            </a:pPr>
            <a:r>
              <a:rPr lang="en-US" sz="2000" b="1"/>
              <a:t>How do we start?</a:t>
            </a:r>
          </a:p>
          <a:p>
            <a:pPr marL="288925" indent="-288925">
              <a:buFontTx/>
              <a:buChar char="•"/>
            </a:pPr>
            <a:r>
              <a:rPr lang="en-US" sz="2000" b="1"/>
              <a:t>What are the common steps?</a:t>
            </a:r>
          </a:p>
          <a:p>
            <a:pPr marL="288925" indent="-288925">
              <a:buFontTx/>
              <a:buChar char="•"/>
            </a:pPr>
            <a:r>
              <a:rPr lang="en-US" sz="2000" b="1"/>
              <a:t>When are we finished?</a:t>
            </a:r>
          </a:p>
        </p:txBody>
      </p:sp>
      <p:grpSp>
        <p:nvGrpSpPr>
          <p:cNvPr id="4202" name="Group 106"/>
          <p:cNvGrpSpPr>
            <a:grpSpLocks/>
          </p:cNvGrpSpPr>
          <p:nvPr/>
        </p:nvGrpSpPr>
        <p:grpSpPr bwMode="auto">
          <a:xfrm>
            <a:off x="1295400" y="2286000"/>
            <a:ext cx="7353300" cy="4352925"/>
            <a:chOff x="60" y="912"/>
            <a:chExt cx="5484" cy="3172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 rot="-5400000">
              <a:off x="2616" y="2184"/>
              <a:ext cx="1488" cy="38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 flipV="1">
              <a:off x="3696" y="3264"/>
              <a:ext cx="336" cy="336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1104" y="220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2016" y="220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 flipH="1" flipV="1">
              <a:off x="2064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2064" y="230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H="1" flipV="1">
              <a:off x="2208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2640" y="2112"/>
              <a:ext cx="240" cy="432"/>
              <a:chOff x="2736" y="1872"/>
              <a:chExt cx="240" cy="432"/>
            </a:xfrm>
          </p:grpSpPr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AutoShape 1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2400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880" y="24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H="1">
              <a:off x="1488" y="24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H="1" flipV="1">
              <a:off x="1152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 flipV="1">
              <a:off x="1152" y="230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H="1" flipV="1">
              <a:off x="1296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 flipH="1">
              <a:off x="816" y="24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1" name="Group 25"/>
            <p:cNvGrpSpPr>
              <a:grpSpLocks/>
            </p:cNvGrpSpPr>
            <p:nvPr/>
          </p:nvGrpSpPr>
          <p:grpSpPr bwMode="auto">
            <a:xfrm rot="5400000">
              <a:off x="1248" y="2784"/>
              <a:ext cx="240" cy="432"/>
              <a:chOff x="2736" y="1872"/>
              <a:chExt cx="240" cy="432"/>
            </a:xfrm>
          </p:grpSpPr>
          <p:sp>
            <p:nvSpPr>
              <p:cNvPr id="4122" name="Line 2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28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Line 2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Line 30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Line 31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AutoShape 32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1296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0" name="Group 34"/>
            <p:cNvGrpSpPr>
              <a:grpSpLocks/>
            </p:cNvGrpSpPr>
            <p:nvPr/>
          </p:nvGrpSpPr>
          <p:grpSpPr bwMode="auto">
            <a:xfrm rot="5400000">
              <a:off x="2160" y="2784"/>
              <a:ext cx="240" cy="432"/>
              <a:chOff x="2736" y="1872"/>
              <a:chExt cx="240" cy="432"/>
            </a:xfrm>
          </p:grpSpPr>
          <p:sp>
            <p:nvSpPr>
              <p:cNvPr id="4131" name="Line 3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Line 3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AutoShape 4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>
              <a:off x="2208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 flipV="1">
              <a:off x="1296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 flipV="1">
              <a:off x="2208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 flipH="1">
              <a:off x="3360" y="3456"/>
              <a:ext cx="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 flipV="1">
              <a:off x="3360" y="31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3" name="Group 47"/>
            <p:cNvGrpSpPr>
              <a:grpSpLocks/>
            </p:cNvGrpSpPr>
            <p:nvPr/>
          </p:nvGrpSpPr>
          <p:grpSpPr bwMode="auto">
            <a:xfrm>
              <a:off x="4272" y="2976"/>
              <a:ext cx="240" cy="432"/>
              <a:chOff x="2736" y="1872"/>
              <a:chExt cx="240" cy="432"/>
            </a:xfrm>
          </p:grpSpPr>
          <p:sp>
            <p:nvSpPr>
              <p:cNvPr id="4144" name="Line 4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4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Line 5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Line 5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Line 5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Line 5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AutoShape 5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>
              <a:off x="4032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>
              <a:off x="4512" y="32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3360" y="1056"/>
              <a:ext cx="1008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55" name="Group 59"/>
            <p:cNvGrpSpPr>
              <a:grpSpLocks/>
            </p:cNvGrpSpPr>
            <p:nvPr/>
          </p:nvGrpSpPr>
          <p:grpSpPr bwMode="auto">
            <a:xfrm flipV="1">
              <a:off x="4368" y="912"/>
              <a:ext cx="240" cy="432"/>
              <a:chOff x="2736" y="1872"/>
              <a:chExt cx="240" cy="432"/>
            </a:xfrm>
          </p:grpSpPr>
          <p:sp>
            <p:nvSpPr>
              <p:cNvPr id="4156" name="Line 6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6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6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Line 6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6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AutoShape 6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63" name="Line 67"/>
            <p:cNvSpPr>
              <a:spLocks noChangeShapeType="1"/>
            </p:cNvSpPr>
            <p:nvPr/>
          </p:nvSpPr>
          <p:spPr bwMode="auto">
            <a:xfrm>
              <a:off x="4608" y="1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4" name="Text Box 68"/>
            <p:cNvSpPr txBox="1">
              <a:spLocks noChangeArrowheads="1"/>
            </p:cNvSpPr>
            <p:nvPr/>
          </p:nvSpPr>
          <p:spPr bwMode="auto">
            <a:xfrm>
              <a:off x="60" y="2076"/>
              <a:ext cx="753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u="sng"/>
                <a:t>Feed</a:t>
              </a:r>
              <a:endParaRPr lang="en-US" sz="1200" b="1"/>
            </a:p>
            <a:p>
              <a:endParaRPr lang="en-US" sz="1200" b="1"/>
            </a:p>
            <a:p>
              <a:r>
                <a:rPr lang="en-US" sz="1200" b="1"/>
                <a:t>Methane</a:t>
              </a:r>
            </a:p>
            <a:p>
              <a:r>
                <a:rPr lang="en-US" sz="1200" b="1"/>
                <a:t>Ethane (LK)</a:t>
              </a:r>
            </a:p>
            <a:p>
              <a:r>
                <a:rPr lang="en-US" sz="1200" b="1"/>
                <a:t>Propane</a:t>
              </a:r>
            </a:p>
            <a:p>
              <a:r>
                <a:rPr lang="en-US" sz="1200" b="1"/>
                <a:t>Butane</a:t>
              </a:r>
            </a:p>
            <a:p>
              <a:r>
                <a:rPr lang="en-US" sz="1200" b="1"/>
                <a:t>Pentane</a:t>
              </a:r>
              <a:endParaRPr lang="en-US" sz="1200"/>
            </a:p>
          </p:txBody>
        </p:sp>
        <p:sp>
          <p:nvSpPr>
            <p:cNvPr id="4165" name="Text Box 69"/>
            <p:cNvSpPr txBox="1">
              <a:spLocks noChangeArrowheads="1"/>
            </p:cNvSpPr>
            <p:nvPr/>
          </p:nvSpPr>
          <p:spPr bwMode="auto">
            <a:xfrm>
              <a:off x="4716" y="1140"/>
              <a:ext cx="8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4166" name="Text Box 70"/>
            <p:cNvSpPr txBox="1">
              <a:spLocks noChangeArrowheads="1"/>
            </p:cNvSpPr>
            <p:nvPr/>
          </p:nvSpPr>
          <p:spPr bwMode="auto">
            <a:xfrm>
              <a:off x="4656" y="3456"/>
              <a:ext cx="8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4167" name="Text Box 71"/>
            <p:cNvSpPr txBox="1">
              <a:spLocks noChangeArrowheads="1"/>
            </p:cNvSpPr>
            <p:nvPr/>
          </p:nvSpPr>
          <p:spPr bwMode="auto">
            <a:xfrm>
              <a:off x="1008" y="3751"/>
              <a:ext cx="50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4168" name="Text Box 72"/>
            <p:cNvSpPr txBox="1">
              <a:spLocks noChangeArrowheads="1"/>
            </p:cNvSpPr>
            <p:nvPr/>
          </p:nvSpPr>
          <p:spPr bwMode="auto">
            <a:xfrm>
              <a:off x="1871" y="3751"/>
              <a:ext cx="44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auto">
            <a:xfrm>
              <a:off x="816" y="249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auto">
            <a:xfrm>
              <a:off x="864" y="326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4171" name="Line 75"/>
            <p:cNvSpPr>
              <a:spLocks noChangeShapeType="1"/>
            </p:cNvSpPr>
            <p:nvPr/>
          </p:nvSpPr>
          <p:spPr bwMode="auto">
            <a:xfrm>
              <a:off x="1296" y="31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/>
          </p:nvSpPr>
          <p:spPr bwMode="auto">
            <a:xfrm>
              <a:off x="2208" y="31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auto">
            <a:xfrm>
              <a:off x="1824" y="326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auto">
            <a:xfrm>
              <a:off x="816" y="196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auto">
            <a:xfrm>
              <a:off x="1632" y="20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auto">
            <a:xfrm>
              <a:off x="2340" y="255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auto">
            <a:xfrm>
              <a:off x="2352" y="192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auto">
            <a:xfrm>
              <a:off x="1632" y="249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auto">
            <a:xfrm>
              <a:off x="2928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auto">
            <a:xfrm>
              <a:off x="3456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auto">
            <a:xfrm>
              <a:off x="3600" y="259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auto">
            <a:xfrm>
              <a:off x="3360" y="355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4183" name="Line 87"/>
            <p:cNvSpPr>
              <a:spLocks noChangeShapeType="1"/>
            </p:cNvSpPr>
            <p:nvPr/>
          </p:nvSpPr>
          <p:spPr bwMode="auto">
            <a:xfrm>
              <a:off x="2487" y="22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88"/>
            <p:cNvSpPr>
              <a:spLocks noChangeShapeType="1"/>
            </p:cNvSpPr>
            <p:nvPr/>
          </p:nvSpPr>
          <p:spPr bwMode="auto">
            <a:xfrm flipH="1">
              <a:off x="2211" y="2703"/>
              <a:ext cx="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89"/>
            <p:cNvSpPr>
              <a:spLocks noChangeShapeType="1"/>
            </p:cNvSpPr>
            <p:nvPr/>
          </p:nvSpPr>
          <p:spPr bwMode="auto">
            <a:xfrm flipV="1">
              <a:off x="1776" y="2391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0"/>
            <p:cNvSpPr>
              <a:spLocks noChangeShapeType="1"/>
            </p:cNvSpPr>
            <p:nvPr/>
          </p:nvSpPr>
          <p:spPr bwMode="auto">
            <a:xfrm>
              <a:off x="1773" y="2307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1"/>
            <p:cNvSpPr>
              <a:spLocks noChangeShapeType="1"/>
            </p:cNvSpPr>
            <p:nvPr/>
          </p:nvSpPr>
          <p:spPr bwMode="auto">
            <a:xfrm flipV="1">
              <a:off x="960" y="2400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2"/>
            <p:cNvSpPr>
              <a:spLocks noChangeShapeType="1"/>
            </p:cNvSpPr>
            <p:nvPr/>
          </p:nvSpPr>
          <p:spPr bwMode="auto">
            <a:xfrm>
              <a:off x="960" y="22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93"/>
            <p:cNvSpPr>
              <a:spLocks noChangeShapeType="1"/>
            </p:cNvSpPr>
            <p:nvPr/>
          </p:nvSpPr>
          <p:spPr bwMode="auto">
            <a:xfrm>
              <a:off x="1155" y="3408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Line 94"/>
            <p:cNvSpPr>
              <a:spLocks noChangeShapeType="1"/>
            </p:cNvSpPr>
            <p:nvPr/>
          </p:nvSpPr>
          <p:spPr bwMode="auto">
            <a:xfrm>
              <a:off x="2112" y="3408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1" name="Line 95"/>
            <p:cNvSpPr>
              <a:spLocks noChangeShapeType="1"/>
            </p:cNvSpPr>
            <p:nvPr/>
          </p:nvSpPr>
          <p:spPr bwMode="auto">
            <a:xfrm flipV="1">
              <a:off x="3501" y="345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2" name="Line 96"/>
            <p:cNvSpPr>
              <a:spLocks noChangeShapeType="1"/>
            </p:cNvSpPr>
            <p:nvPr/>
          </p:nvSpPr>
          <p:spPr bwMode="auto">
            <a:xfrm flipV="1">
              <a:off x="3738" y="2463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3" name="Line 97"/>
            <p:cNvSpPr>
              <a:spLocks noChangeShapeType="1"/>
            </p:cNvSpPr>
            <p:nvPr/>
          </p:nvSpPr>
          <p:spPr bwMode="auto">
            <a:xfrm flipH="1">
              <a:off x="3549" y="245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4" name="Line 98"/>
            <p:cNvSpPr>
              <a:spLocks noChangeShapeType="1"/>
            </p:cNvSpPr>
            <p:nvPr/>
          </p:nvSpPr>
          <p:spPr bwMode="auto">
            <a:xfrm>
              <a:off x="374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99"/>
            <p:cNvSpPr>
              <a:spLocks noChangeShapeType="1"/>
            </p:cNvSpPr>
            <p:nvPr/>
          </p:nvSpPr>
          <p:spPr bwMode="auto">
            <a:xfrm flipH="1">
              <a:off x="35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Line 100"/>
            <p:cNvSpPr>
              <a:spLocks noChangeShapeType="1"/>
            </p:cNvSpPr>
            <p:nvPr/>
          </p:nvSpPr>
          <p:spPr bwMode="auto">
            <a:xfrm>
              <a:off x="3216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7" name="Line 101"/>
            <p:cNvSpPr>
              <a:spLocks noChangeShapeType="1"/>
            </p:cNvSpPr>
            <p:nvPr/>
          </p:nvSpPr>
          <p:spPr bwMode="auto">
            <a:xfrm flipH="1">
              <a:off x="3360" y="13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" name="Text Box 102"/>
            <p:cNvSpPr txBox="1">
              <a:spLocks noChangeArrowheads="1"/>
            </p:cNvSpPr>
            <p:nvPr/>
          </p:nvSpPr>
          <p:spPr bwMode="auto">
            <a:xfrm>
              <a:off x="3504" y="3858"/>
              <a:ext cx="46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4201" name="Text Box 105"/>
            <p:cNvSpPr txBox="1">
              <a:spLocks noChangeArrowheads="1"/>
            </p:cNvSpPr>
            <p:nvPr/>
          </p:nvSpPr>
          <p:spPr bwMode="auto">
            <a:xfrm>
              <a:off x="4368" y="1968"/>
              <a:ext cx="1056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 </a:t>
              </a:r>
              <a:r>
                <a:rPr lang="en-US" sz="1200" b="1">
                  <a:sym typeface="Symbol" pitchFamily="18" charset="2"/>
                </a:rPr>
                <a:t> 1000 kPa</a:t>
              </a:r>
            </a:p>
            <a:p>
              <a:pPr>
                <a:spcBef>
                  <a:spcPct val="50000"/>
                </a:spcBef>
              </a:pPr>
              <a:r>
                <a:rPr lang="en-US" sz="1200" b="1">
                  <a:sym typeface="Symbol" pitchFamily="18" charset="2"/>
                </a:rPr>
                <a:t>T</a:t>
              </a:r>
              <a:r>
                <a:rPr lang="en-US" sz="1200" b="1"/>
                <a:t> </a:t>
              </a:r>
              <a:r>
                <a:rPr lang="en-US" sz="1200" b="1">
                  <a:sym typeface="Symbol" pitchFamily="18" charset="2"/>
                </a:rPr>
                <a:t> 298 K</a:t>
              </a:r>
            </a:p>
          </p:txBody>
        </p:sp>
      </p:grpSp>
      <p:graphicFrame>
        <p:nvGraphicFramePr>
          <p:cNvPr id="4210" name="Object 114"/>
          <p:cNvGraphicFramePr>
            <a:graphicFrameLocks noChangeAspect="1"/>
          </p:cNvGraphicFramePr>
          <p:nvPr/>
        </p:nvGraphicFramePr>
        <p:xfrm flipH="1">
          <a:off x="457200" y="5257800"/>
          <a:ext cx="474663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Clip" r:id="rId6" imgW="1395360" imgH="3927240" progId="MS_ClipArt_Gallery.5">
                  <p:embed/>
                </p:oleObj>
              </mc:Choice>
              <mc:Fallback>
                <p:oleObj name="Clip" r:id="rId6" imgW="1395360" imgH="3927240" progId="MS_ClipArt_Gallery.5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57200" y="5257800"/>
                        <a:ext cx="474663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1" name="AutoShape 115"/>
          <p:cNvSpPr>
            <a:spLocks noChangeArrowheads="1"/>
          </p:cNvSpPr>
          <p:nvPr/>
        </p:nvSpPr>
        <p:spPr bwMode="auto">
          <a:xfrm>
            <a:off x="228600" y="3733800"/>
            <a:ext cx="762000" cy="1295400"/>
          </a:xfrm>
          <a:prstGeom prst="wedgeRoundRectCallout">
            <a:avLst>
              <a:gd name="adj1" fmla="val -2292"/>
              <a:gd name="adj2" fmla="val 729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Let’s </a:t>
            </a:r>
          </a:p>
          <a:p>
            <a:pPr algn="ctr"/>
            <a:r>
              <a:rPr lang="en-US" sz="1400" b="1"/>
              <a:t>review </a:t>
            </a:r>
          </a:p>
          <a:p>
            <a:pPr algn="ctr"/>
            <a:r>
              <a:rPr lang="en-US" sz="1400" b="1"/>
              <a:t>the</a:t>
            </a:r>
          </a:p>
          <a:p>
            <a:pPr algn="ctr"/>
            <a:r>
              <a:rPr lang="en-US" sz="1400" b="1"/>
              <a:t>process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/>
              <a:t>LOOP PAIRING QUALITATIVE GUIDELINES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CV</a:t>
            </a:r>
            <a:r>
              <a:rPr lang="en-US" baseline="-25000"/>
              <a:t>i</a:t>
            </a:r>
            <a:r>
              <a:rPr lang="en-US"/>
              <a:t> - MV</a:t>
            </a:r>
            <a:r>
              <a:rPr lang="en-US" baseline="-25000"/>
              <a:t>j</a:t>
            </a:r>
            <a:r>
              <a:rPr lang="en-US"/>
              <a:t> pairing that has strong effect (large K</a:t>
            </a:r>
            <a:r>
              <a:rPr lang="en-US" baseline="-25000"/>
              <a:t>p</a:t>
            </a:r>
            <a:r>
              <a:rPr lang="en-US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CV</a:t>
            </a:r>
            <a:r>
              <a:rPr lang="en-US" baseline="-25000"/>
              <a:t>i</a:t>
            </a:r>
            <a:r>
              <a:rPr lang="en-US"/>
              <a:t> - MV</a:t>
            </a:r>
            <a:r>
              <a:rPr lang="en-US" baseline="-25000"/>
              <a:t>j</a:t>
            </a:r>
            <a:r>
              <a:rPr lang="en-US"/>
              <a:t> pairing that has fast dynamics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CV</a:t>
            </a:r>
            <a:r>
              <a:rPr lang="en-US" baseline="-25000"/>
              <a:t>i</a:t>
            </a:r>
            <a:r>
              <a:rPr lang="en-US"/>
              <a:t> - MV</a:t>
            </a:r>
            <a:r>
              <a:rPr lang="en-US" baseline="-25000"/>
              <a:t>j</a:t>
            </a:r>
            <a:r>
              <a:rPr lang="en-US"/>
              <a:t> pairing that has large range (MV min to max)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CV</a:t>
            </a:r>
            <a:r>
              <a:rPr lang="en-US" baseline="-25000"/>
              <a:t>i</a:t>
            </a:r>
            <a:r>
              <a:rPr lang="en-US"/>
              <a:t> - MV</a:t>
            </a:r>
            <a:r>
              <a:rPr lang="en-US" baseline="-25000"/>
              <a:t>j</a:t>
            </a:r>
            <a:r>
              <a:rPr lang="en-US"/>
              <a:t> pairing with causal relationship that is independent of other loops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Adjust MV</a:t>
            </a:r>
            <a:r>
              <a:rPr lang="en-US" baseline="-25000"/>
              <a:t>j</a:t>
            </a:r>
            <a:r>
              <a:rPr lang="en-US"/>
              <a:t> that has lowest cost; keep high cost MV near zero</a:t>
            </a:r>
          </a:p>
          <a:p>
            <a:pPr>
              <a:spcBef>
                <a:spcPct val="50000"/>
              </a:spcBef>
            </a:pPr>
            <a:r>
              <a:rPr lang="en-US" sz="2000"/>
              <a:t>	</a:t>
            </a:r>
            <a:r>
              <a:rPr lang="en-US" sz="2000" b="1">
                <a:solidFill>
                  <a:schemeClr val="accent2"/>
                </a:solidFill>
              </a:rPr>
              <a:t>Often, these guidelines cannot all be satisfied.  In some cases, they must be violated to achieve good performance.  See the next slide for quantitative metrics for control design.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61963" y="1219200"/>
            <a:ext cx="8229600" cy="507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10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REQUIRED</a:t>
            </a:r>
            <a:r>
              <a:rPr lang="en-US" b="1"/>
              <a:t>: DOF, Controllability, Operating Window</a:t>
            </a:r>
          </a:p>
          <a:p>
            <a:pPr>
              <a:spcBef>
                <a:spcPct val="50000"/>
              </a:spcBef>
            </a:pPr>
            <a:endParaRPr lang="en-US" sz="900" b="1"/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HIGHLY DESIRED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>
                <a:solidFill>
                  <a:schemeClr val="accent2"/>
                </a:solidFill>
              </a:rPr>
              <a:t>Integrity</a:t>
            </a:r>
            <a:r>
              <a:rPr lang="en-US" b="1"/>
              <a:t> - Performance is “acceptable after one or more controllers become inactive (RGA)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>
                <a:solidFill>
                  <a:schemeClr val="accent2"/>
                </a:solidFill>
              </a:rPr>
              <a:t>Control performance</a:t>
            </a:r>
            <a:r>
              <a:rPr lang="en-US" b="1"/>
              <a:t> </a:t>
            </a:r>
          </a:p>
          <a:p>
            <a:pPr>
              <a:spcBef>
                <a:spcPct val="50000"/>
              </a:spcBef>
            </a:pPr>
            <a:r>
              <a:rPr lang="en-US" b="1"/>
              <a:t>	- CVs achieve zero offset and low deviations from SP</a:t>
            </a:r>
          </a:p>
          <a:p>
            <a:pPr>
              <a:spcBef>
                <a:spcPct val="5000"/>
              </a:spcBef>
            </a:pPr>
            <a:r>
              <a:rPr lang="en-US" b="1"/>
              <a:t>	- MVs have acceptable dynamic variability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>
                <a:solidFill>
                  <a:schemeClr val="accent2"/>
                </a:solidFill>
              </a:rPr>
              <a:t>Robustness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/>
              <a:t>- Performance (not just stability) is achieved for a range of plant dynamics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>
                <a:solidFill>
                  <a:schemeClr val="accent2"/>
                </a:solidFill>
              </a:rPr>
              <a:t>Range</a:t>
            </a:r>
            <a:r>
              <a:rPr lang="en-US" b="1"/>
              <a:t> - Strong effect to compensate large disturbances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 flipH="1">
            <a:off x="3581400" y="1828800"/>
            <a:ext cx="649288" cy="838200"/>
            <a:chOff x="4721" y="1441"/>
            <a:chExt cx="1039" cy="1269"/>
          </a:xfrm>
        </p:grpSpPr>
        <p:sp>
          <p:nvSpPr>
            <p:cNvPr id="40965" name="Freeform 5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800600" y="1828800"/>
            <a:ext cx="2971800" cy="533400"/>
          </a:xfrm>
          <a:prstGeom prst="wedgeRoundRectCallout">
            <a:avLst>
              <a:gd name="adj1" fmla="val -71796"/>
              <a:gd name="adj2" fmla="val -2589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We have seen analysis methods</a:t>
            </a:r>
          </a:p>
          <a:p>
            <a:pPr algn="ctr"/>
            <a:r>
              <a:rPr lang="en-US" sz="1600" b="1"/>
              <a:t>in Chapter 21.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5" name="Rectangle 231"/>
          <p:cNvSpPr>
            <a:spLocks noChangeArrowheads="1"/>
          </p:cNvSpPr>
          <p:nvPr/>
        </p:nvSpPr>
        <p:spPr bwMode="auto">
          <a:xfrm>
            <a:off x="1395413" y="2295525"/>
            <a:ext cx="2438400" cy="1524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pSp>
        <p:nvGrpSpPr>
          <p:cNvPr id="42212" name="Group 228"/>
          <p:cNvGrpSpPr>
            <a:grpSpLocks/>
          </p:cNvGrpSpPr>
          <p:nvPr/>
        </p:nvGrpSpPr>
        <p:grpSpPr bwMode="auto">
          <a:xfrm>
            <a:off x="4267200" y="2438400"/>
            <a:ext cx="4572000" cy="3983038"/>
            <a:chOff x="2352" y="1488"/>
            <a:chExt cx="2880" cy="2509"/>
          </a:xfrm>
        </p:grpSpPr>
        <p:sp>
          <p:nvSpPr>
            <p:cNvPr id="42098" name="AutoShape 114"/>
            <p:cNvSpPr>
              <a:spLocks noChangeArrowheads="1"/>
            </p:cNvSpPr>
            <p:nvPr/>
          </p:nvSpPr>
          <p:spPr bwMode="auto">
            <a:xfrm rot="-5400000">
              <a:off x="3657" y="2611"/>
              <a:ext cx="1042" cy="269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9" name="AutoShape 115"/>
            <p:cNvSpPr>
              <a:spLocks noChangeArrowheads="1"/>
            </p:cNvSpPr>
            <p:nvPr/>
          </p:nvSpPr>
          <p:spPr bwMode="auto">
            <a:xfrm flipV="1">
              <a:off x="4413" y="3368"/>
              <a:ext cx="237" cy="235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0" name="Oval 116"/>
            <p:cNvSpPr>
              <a:spLocks noChangeArrowheads="1"/>
            </p:cNvSpPr>
            <p:nvPr/>
          </p:nvSpPr>
          <p:spPr bwMode="auto">
            <a:xfrm>
              <a:off x="2594" y="2628"/>
              <a:ext cx="269" cy="2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1" name="Oval 117"/>
            <p:cNvSpPr>
              <a:spLocks noChangeArrowheads="1"/>
            </p:cNvSpPr>
            <p:nvPr/>
          </p:nvSpPr>
          <p:spPr bwMode="auto">
            <a:xfrm>
              <a:off x="3234" y="2628"/>
              <a:ext cx="269" cy="2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2" name="Line 118"/>
            <p:cNvSpPr>
              <a:spLocks noChangeShapeType="1"/>
            </p:cNvSpPr>
            <p:nvPr/>
          </p:nvSpPr>
          <p:spPr bwMode="auto">
            <a:xfrm flipH="1" flipV="1">
              <a:off x="3268" y="2797"/>
              <a:ext cx="101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3" name="Line 119"/>
            <p:cNvSpPr>
              <a:spLocks noChangeShapeType="1"/>
            </p:cNvSpPr>
            <p:nvPr/>
          </p:nvSpPr>
          <p:spPr bwMode="auto">
            <a:xfrm flipV="1">
              <a:off x="3268" y="2696"/>
              <a:ext cx="168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4" name="Line 120"/>
            <p:cNvSpPr>
              <a:spLocks noChangeShapeType="1"/>
            </p:cNvSpPr>
            <p:nvPr/>
          </p:nvSpPr>
          <p:spPr bwMode="auto">
            <a:xfrm flipH="1" flipV="1">
              <a:off x="3369" y="2628"/>
              <a:ext cx="67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105" name="Group 121"/>
            <p:cNvGrpSpPr>
              <a:grpSpLocks/>
            </p:cNvGrpSpPr>
            <p:nvPr/>
          </p:nvGrpSpPr>
          <p:grpSpPr bwMode="auto">
            <a:xfrm>
              <a:off x="3672" y="2561"/>
              <a:ext cx="169" cy="303"/>
              <a:chOff x="2736" y="1872"/>
              <a:chExt cx="240" cy="432"/>
            </a:xfrm>
          </p:grpSpPr>
          <p:sp>
            <p:nvSpPr>
              <p:cNvPr id="42106" name="Line 12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7" name="Line 12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8" name="Line 12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9" name="Line 12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0" name="Line 12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1" name="Line 12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2" name="AutoShape 12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13" name="Line 129"/>
            <p:cNvSpPr>
              <a:spLocks noChangeShapeType="1"/>
            </p:cNvSpPr>
            <p:nvPr/>
          </p:nvSpPr>
          <p:spPr bwMode="auto">
            <a:xfrm>
              <a:off x="3503" y="276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4" name="Line 130"/>
            <p:cNvSpPr>
              <a:spLocks noChangeShapeType="1"/>
            </p:cNvSpPr>
            <p:nvPr/>
          </p:nvSpPr>
          <p:spPr bwMode="auto">
            <a:xfrm>
              <a:off x="3841" y="2763"/>
              <a:ext cx="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5" name="Line 131"/>
            <p:cNvSpPr>
              <a:spLocks noChangeShapeType="1"/>
            </p:cNvSpPr>
            <p:nvPr/>
          </p:nvSpPr>
          <p:spPr bwMode="auto">
            <a:xfrm flipH="1">
              <a:off x="2863" y="2763"/>
              <a:ext cx="3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" name="Line 132"/>
            <p:cNvSpPr>
              <a:spLocks noChangeShapeType="1"/>
            </p:cNvSpPr>
            <p:nvPr/>
          </p:nvSpPr>
          <p:spPr bwMode="auto">
            <a:xfrm flipH="1" flipV="1">
              <a:off x="2627" y="2797"/>
              <a:ext cx="102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7" name="Line 133"/>
            <p:cNvSpPr>
              <a:spLocks noChangeShapeType="1"/>
            </p:cNvSpPr>
            <p:nvPr/>
          </p:nvSpPr>
          <p:spPr bwMode="auto">
            <a:xfrm flipV="1">
              <a:off x="2627" y="2696"/>
              <a:ext cx="169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8" name="Line 134"/>
            <p:cNvSpPr>
              <a:spLocks noChangeShapeType="1"/>
            </p:cNvSpPr>
            <p:nvPr/>
          </p:nvSpPr>
          <p:spPr bwMode="auto">
            <a:xfrm flipH="1" flipV="1">
              <a:off x="2729" y="2628"/>
              <a:ext cx="67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9" name="Line 135"/>
            <p:cNvSpPr>
              <a:spLocks noChangeShapeType="1"/>
            </p:cNvSpPr>
            <p:nvPr/>
          </p:nvSpPr>
          <p:spPr bwMode="auto">
            <a:xfrm flipH="1">
              <a:off x="2392" y="2763"/>
              <a:ext cx="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120" name="Group 136"/>
            <p:cNvGrpSpPr>
              <a:grpSpLocks/>
            </p:cNvGrpSpPr>
            <p:nvPr/>
          </p:nvGrpSpPr>
          <p:grpSpPr bwMode="auto">
            <a:xfrm rot="5400000">
              <a:off x="2695" y="3031"/>
              <a:ext cx="168" cy="304"/>
              <a:chOff x="2736" y="1872"/>
              <a:chExt cx="240" cy="432"/>
            </a:xfrm>
          </p:grpSpPr>
          <p:sp>
            <p:nvSpPr>
              <p:cNvPr id="42121" name="Line 13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2" name="Line 138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3" name="Line 139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4" name="Line 14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5" name="Line 141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6" name="Line 142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7" name="AutoShape 143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28" name="Line 144"/>
            <p:cNvSpPr>
              <a:spLocks noChangeShapeType="1"/>
            </p:cNvSpPr>
            <p:nvPr/>
          </p:nvSpPr>
          <p:spPr bwMode="auto">
            <a:xfrm>
              <a:off x="2729" y="2897"/>
              <a:ext cx="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129" name="Group 145"/>
            <p:cNvGrpSpPr>
              <a:grpSpLocks/>
            </p:cNvGrpSpPr>
            <p:nvPr/>
          </p:nvGrpSpPr>
          <p:grpSpPr bwMode="auto">
            <a:xfrm rot="5400000">
              <a:off x="3336" y="3031"/>
              <a:ext cx="168" cy="303"/>
              <a:chOff x="2736" y="1872"/>
              <a:chExt cx="240" cy="432"/>
            </a:xfrm>
          </p:grpSpPr>
          <p:sp>
            <p:nvSpPr>
              <p:cNvPr id="42130" name="Line 14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1" name="Line 147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2" name="Line 148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3" name="Line 14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4" name="Line 150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5" name="Line 151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6" name="AutoShape 152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37" name="Line 153"/>
            <p:cNvSpPr>
              <a:spLocks noChangeShapeType="1"/>
            </p:cNvSpPr>
            <p:nvPr/>
          </p:nvSpPr>
          <p:spPr bwMode="auto">
            <a:xfrm>
              <a:off x="3369" y="2897"/>
              <a:ext cx="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38" name="Line 154"/>
            <p:cNvSpPr>
              <a:spLocks noChangeShapeType="1"/>
            </p:cNvSpPr>
            <p:nvPr/>
          </p:nvSpPr>
          <p:spPr bwMode="auto">
            <a:xfrm flipV="1">
              <a:off x="2729" y="22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39" name="Line 155"/>
            <p:cNvSpPr>
              <a:spLocks noChangeShapeType="1"/>
            </p:cNvSpPr>
            <p:nvPr/>
          </p:nvSpPr>
          <p:spPr bwMode="auto">
            <a:xfrm flipV="1">
              <a:off x="3369" y="22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40" name="Line 156"/>
            <p:cNvSpPr>
              <a:spLocks noChangeShapeType="1"/>
            </p:cNvSpPr>
            <p:nvPr/>
          </p:nvSpPr>
          <p:spPr bwMode="auto">
            <a:xfrm flipH="1">
              <a:off x="4177" y="3502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41" name="Line 157"/>
            <p:cNvSpPr>
              <a:spLocks noChangeShapeType="1"/>
            </p:cNvSpPr>
            <p:nvPr/>
          </p:nvSpPr>
          <p:spPr bwMode="auto">
            <a:xfrm flipV="1">
              <a:off x="4177" y="3267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142" name="Group 158"/>
            <p:cNvGrpSpPr>
              <a:grpSpLocks/>
            </p:cNvGrpSpPr>
            <p:nvPr/>
          </p:nvGrpSpPr>
          <p:grpSpPr bwMode="auto">
            <a:xfrm>
              <a:off x="4818" y="3166"/>
              <a:ext cx="168" cy="303"/>
              <a:chOff x="2736" y="1872"/>
              <a:chExt cx="240" cy="432"/>
            </a:xfrm>
          </p:grpSpPr>
          <p:sp>
            <p:nvSpPr>
              <p:cNvPr id="42143" name="Line 15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4" name="Line 16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5" name="Line 16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6" name="Line 16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7" name="Line 16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8" name="Line 16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9" name="AutoShape 16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50" name="Line 166"/>
            <p:cNvSpPr>
              <a:spLocks noChangeShapeType="1"/>
            </p:cNvSpPr>
            <p:nvPr/>
          </p:nvSpPr>
          <p:spPr bwMode="auto">
            <a:xfrm>
              <a:off x="4650" y="3368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51" name="Line 167"/>
            <p:cNvSpPr>
              <a:spLocks noChangeShapeType="1"/>
            </p:cNvSpPr>
            <p:nvPr/>
          </p:nvSpPr>
          <p:spPr bwMode="auto">
            <a:xfrm>
              <a:off x="4986" y="3368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52" name="Line 168"/>
            <p:cNvSpPr>
              <a:spLocks noChangeShapeType="1"/>
            </p:cNvSpPr>
            <p:nvPr/>
          </p:nvSpPr>
          <p:spPr bwMode="auto">
            <a:xfrm flipV="1">
              <a:off x="4177" y="1822"/>
              <a:ext cx="0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4177" y="1822"/>
              <a:ext cx="709" cy="0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154" name="Group 170"/>
            <p:cNvGrpSpPr>
              <a:grpSpLocks/>
            </p:cNvGrpSpPr>
            <p:nvPr/>
          </p:nvGrpSpPr>
          <p:grpSpPr bwMode="auto">
            <a:xfrm flipV="1">
              <a:off x="4886" y="1721"/>
              <a:ext cx="168" cy="302"/>
              <a:chOff x="2736" y="1872"/>
              <a:chExt cx="240" cy="432"/>
            </a:xfrm>
          </p:grpSpPr>
          <p:sp>
            <p:nvSpPr>
              <p:cNvPr id="42155" name="Line 17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6" name="Line 17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7" name="Line 17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8" name="Line 17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9" name="Line 17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0" name="Line 17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1" name="AutoShape 17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62" name="Line 178"/>
            <p:cNvSpPr>
              <a:spLocks noChangeShapeType="1"/>
            </p:cNvSpPr>
            <p:nvPr/>
          </p:nvSpPr>
          <p:spPr bwMode="auto">
            <a:xfrm>
              <a:off x="5054" y="1822"/>
              <a:ext cx="1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63" name="Text Box 179"/>
            <p:cNvSpPr txBox="1">
              <a:spLocks noChangeArrowheads="1"/>
            </p:cNvSpPr>
            <p:nvPr/>
          </p:nvSpPr>
          <p:spPr bwMode="auto">
            <a:xfrm>
              <a:off x="4454" y="1488"/>
              <a:ext cx="5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42164" name="Text Box 180"/>
            <p:cNvSpPr txBox="1">
              <a:spLocks noChangeArrowheads="1"/>
            </p:cNvSpPr>
            <p:nvPr/>
          </p:nvSpPr>
          <p:spPr bwMode="auto">
            <a:xfrm>
              <a:off x="4694" y="3587"/>
              <a:ext cx="5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42165" name="Text Box 181"/>
            <p:cNvSpPr txBox="1">
              <a:spLocks noChangeArrowheads="1"/>
            </p:cNvSpPr>
            <p:nvPr/>
          </p:nvSpPr>
          <p:spPr bwMode="auto">
            <a:xfrm>
              <a:off x="2527" y="3709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42166" name="Text Box 182"/>
            <p:cNvSpPr txBox="1">
              <a:spLocks noChangeArrowheads="1"/>
            </p:cNvSpPr>
            <p:nvPr/>
          </p:nvSpPr>
          <p:spPr bwMode="auto">
            <a:xfrm>
              <a:off x="3133" y="3709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42167" name="Oval 183"/>
            <p:cNvSpPr>
              <a:spLocks noChangeArrowheads="1"/>
            </p:cNvSpPr>
            <p:nvPr/>
          </p:nvSpPr>
          <p:spPr bwMode="auto">
            <a:xfrm>
              <a:off x="2392" y="2830"/>
              <a:ext cx="202" cy="2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42168" name="Oval 184"/>
            <p:cNvSpPr>
              <a:spLocks noChangeArrowheads="1"/>
            </p:cNvSpPr>
            <p:nvPr/>
          </p:nvSpPr>
          <p:spPr bwMode="auto">
            <a:xfrm>
              <a:off x="2425" y="3368"/>
              <a:ext cx="202" cy="2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42169" name="Line 185"/>
            <p:cNvSpPr>
              <a:spLocks noChangeShapeType="1"/>
            </p:cNvSpPr>
            <p:nvPr/>
          </p:nvSpPr>
          <p:spPr bwMode="auto">
            <a:xfrm>
              <a:off x="2729" y="3267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70" name="Line 186"/>
            <p:cNvSpPr>
              <a:spLocks noChangeShapeType="1"/>
            </p:cNvSpPr>
            <p:nvPr/>
          </p:nvSpPr>
          <p:spPr bwMode="auto">
            <a:xfrm>
              <a:off x="3369" y="3267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71" name="Oval 187"/>
            <p:cNvSpPr>
              <a:spLocks noChangeArrowheads="1"/>
            </p:cNvSpPr>
            <p:nvPr/>
          </p:nvSpPr>
          <p:spPr bwMode="auto">
            <a:xfrm>
              <a:off x="3099" y="3368"/>
              <a:ext cx="202" cy="2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42172" name="Oval 188"/>
            <p:cNvSpPr>
              <a:spLocks noChangeArrowheads="1"/>
            </p:cNvSpPr>
            <p:nvPr/>
          </p:nvSpPr>
          <p:spPr bwMode="auto">
            <a:xfrm>
              <a:off x="2392" y="2461"/>
              <a:ext cx="202" cy="2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42173" name="Oval 189"/>
            <p:cNvSpPr>
              <a:spLocks noChangeArrowheads="1"/>
            </p:cNvSpPr>
            <p:nvPr/>
          </p:nvSpPr>
          <p:spPr bwMode="auto">
            <a:xfrm>
              <a:off x="2965" y="2494"/>
              <a:ext cx="202" cy="2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42174" name="Oval 190"/>
            <p:cNvSpPr>
              <a:spLocks noChangeArrowheads="1"/>
            </p:cNvSpPr>
            <p:nvPr/>
          </p:nvSpPr>
          <p:spPr bwMode="auto">
            <a:xfrm>
              <a:off x="3470" y="2427"/>
              <a:ext cx="202" cy="2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42175" name="Oval 191"/>
            <p:cNvSpPr>
              <a:spLocks noChangeArrowheads="1"/>
            </p:cNvSpPr>
            <p:nvPr/>
          </p:nvSpPr>
          <p:spPr bwMode="auto">
            <a:xfrm>
              <a:off x="2965" y="2830"/>
              <a:ext cx="202" cy="2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42176" name="Oval 192"/>
            <p:cNvSpPr>
              <a:spLocks noChangeArrowheads="1"/>
            </p:cNvSpPr>
            <p:nvPr/>
          </p:nvSpPr>
          <p:spPr bwMode="auto">
            <a:xfrm>
              <a:off x="3874" y="1956"/>
              <a:ext cx="203" cy="2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42177" name="Oval 193"/>
            <p:cNvSpPr>
              <a:spLocks noChangeArrowheads="1"/>
            </p:cNvSpPr>
            <p:nvPr/>
          </p:nvSpPr>
          <p:spPr bwMode="auto">
            <a:xfrm>
              <a:off x="4245" y="1956"/>
              <a:ext cx="203" cy="2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42178" name="Oval 194"/>
            <p:cNvSpPr>
              <a:spLocks noChangeArrowheads="1"/>
            </p:cNvSpPr>
            <p:nvPr/>
          </p:nvSpPr>
          <p:spPr bwMode="auto">
            <a:xfrm>
              <a:off x="4346" y="2897"/>
              <a:ext cx="202" cy="2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42179" name="Oval 195"/>
            <p:cNvSpPr>
              <a:spLocks noChangeArrowheads="1"/>
            </p:cNvSpPr>
            <p:nvPr/>
          </p:nvSpPr>
          <p:spPr bwMode="auto">
            <a:xfrm>
              <a:off x="4177" y="3569"/>
              <a:ext cx="203" cy="2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42180" name="Line 196"/>
            <p:cNvSpPr>
              <a:spLocks noChangeShapeType="1"/>
            </p:cNvSpPr>
            <p:nvPr/>
          </p:nvSpPr>
          <p:spPr bwMode="auto">
            <a:xfrm>
              <a:off x="3565" y="2631"/>
              <a:ext cx="0" cy="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1" name="Line 197"/>
            <p:cNvSpPr>
              <a:spLocks noChangeShapeType="1"/>
            </p:cNvSpPr>
            <p:nvPr/>
          </p:nvSpPr>
          <p:spPr bwMode="auto">
            <a:xfrm flipV="1">
              <a:off x="3065" y="2757"/>
              <a:ext cx="0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2" name="Line 198"/>
            <p:cNvSpPr>
              <a:spLocks noChangeShapeType="1"/>
            </p:cNvSpPr>
            <p:nvPr/>
          </p:nvSpPr>
          <p:spPr bwMode="auto">
            <a:xfrm>
              <a:off x="3064" y="2698"/>
              <a:ext cx="0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3" name="Line 199"/>
            <p:cNvSpPr>
              <a:spLocks noChangeShapeType="1"/>
            </p:cNvSpPr>
            <p:nvPr/>
          </p:nvSpPr>
          <p:spPr bwMode="auto">
            <a:xfrm flipV="1">
              <a:off x="2493" y="2763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4" name="Line 200"/>
            <p:cNvSpPr>
              <a:spLocks noChangeShapeType="1"/>
            </p:cNvSpPr>
            <p:nvPr/>
          </p:nvSpPr>
          <p:spPr bwMode="auto">
            <a:xfrm>
              <a:off x="2493" y="2664"/>
              <a:ext cx="0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5" name="Line 201"/>
            <p:cNvSpPr>
              <a:spLocks noChangeShapeType="1"/>
            </p:cNvSpPr>
            <p:nvPr/>
          </p:nvSpPr>
          <p:spPr bwMode="auto">
            <a:xfrm>
              <a:off x="2630" y="3469"/>
              <a:ext cx="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6" name="Line 202"/>
            <p:cNvSpPr>
              <a:spLocks noChangeShapeType="1"/>
            </p:cNvSpPr>
            <p:nvPr/>
          </p:nvSpPr>
          <p:spPr bwMode="auto">
            <a:xfrm>
              <a:off x="3301" y="346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7" name="Line 203"/>
            <p:cNvSpPr>
              <a:spLocks noChangeShapeType="1"/>
            </p:cNvSpPr>
            <p:nvPr/>
          </p:nvSpPr>
          <p:spPr bwMode="auto">
            <a:xfrm flipV="1">
              <a:off x="4276" y="3501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8" name="Line 204"/>
            <p:cNvSpPr>
              <a:spLocks noChangeShapeType="1"/>
            </p:cNvSpPr>
            <p:nvPr/>
          </p:nvSpPr>
          <p:spPr bwMode="auto">
            <a:xfrm flipV="1">
              <a:off x="4443" y="2807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9" name="Line 205"/>
            <p:cNvSpPr>
              <a:spLocks noChangeShapeType="1"/>
            </p:cNvSpPr>
            <p:nvPr/>
          </p:nvSpPr>
          <p:spPr bwMode="auto">
            <a:xfrm flipH="1">
              <a:off x="4310" y="2803"/>
              <a:ext cx="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" name="Line 206"/>
            <p:cNvSpPr>
              <a:spLocks noChangeShapeType="1"/>
            </p:cNvSpPr>
            <p:nvPr/>
          </p:nvSpPr>
          <p:spPr bwMode="auto">
            <a:xfrm>
              <a:off x="4448" y="3099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1" name="Line 207"/>
            <p:cNvSpPr>
              <a:spLocks noChangeShapeType="1"/>
            </p:cNvSpPr>
            <p:nvPr/>
          </p:nvSpPr>
          <p:spPr bwMode="auto">
            <a:xfrm flipH="1">
              <a:off x="4312" y="316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2" name="Line 208"/>
            <p:cNvSpPr>
              <a:spLocks noChangeShapeType="1"/>
            </p:cNvSpPr>
            <p:nvPr/>
          </p:nvSpPr>
          <p:spPr bwMode="auto">
            <a:xfrm>
              <a:off x="4077" y="2057"/>
              <a:ext cx="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3" name="Line 209"/>
            <p:cNvSpPr>
              <a:spLocks noChangeShapeType="1"/>
            </p:cNvSpPr>
            <p:nvPr/>
          </p:nvSpPr>
          <p:spPr bwMode="auto">
            <a:xfrm flipH="1">
              <a:off x="4177" y="2057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4" name="Text Box 210"/>
            <p:cNvSpPr txBox="1">
              <a:spLocks noChangeArrowheads="1"/>
            </p:cNvSpPr>
            <p:nvPr/>
          </p:nvSpPr>
          <p:spPr bwMode="auto">
            <a:xfrm>
              <a:off x="4278" y="3784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42195" name="Oval 211"/>
            <p:cNvSpPr>
              <a:spLocks noChangeArrowheads="1"/>
            </p:cNvSpPr>
            <p:nvPr/>
          </p:nvSpPr>
          <p:spPr bwMode="auto">
            <a:xfrm>
              <a:off x="2831" y="3276"/>
              <a:ext cx="202" cy="2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42196" name="Line 212"/>
            <p:cNvSpPr>
              <a:spLocks noChangeShapeType="1"/>
            </p:cNvSpPr>
            <p:nvPr/>
          </p:nvSpPr>
          <p:spPr bwMode="auto">
            <a:xfrm flipH="1">
              <a:off x="2740" y="337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7" name="Oval 213"/>
            <p:cNvSpPr>
              <a:spLocks noChangeArrowheads="1"/>
            </p:cNvSpPr>
            <p:nvPr/>
          </p:nvSpPr>
          <p:spPr bwMode="auto">
            <a:xfrm>
              <a:off x="2827" y="2304"/>
              <a:ext cx="202" cy="2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42198" name="Line 214"/>
            <p:cNvSpPr>
              <a:spLocks noChangeShapeType="1"/>
            </p:cNvSpPr>
            <p:nvPr/>
          </p:nvSpPr>
          <p:spPr bwMode="auto">
            <a:xfrm flipH="1">
              <a:off x="2736" y="240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9" name="Text Box 215"/>
            <p:cNvSpPr txBox="1">
              <a:spLocks noChangeArrowheads="1"/>
            </p:cNvSpPr>
            <p:nvPr/>
          </p:nvSpPr>
          <p:spPr bwMode="auto">
            <a:xfrm>
              <a:off x="2419" y="312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v1</a:t>
              </a:r>
              <a:endParaRPr lang="en-US" sz="1200"/>
            </a:p>
          </p:txBody>
        </p:sp>
        <p:sp>
          <p:nvSpPr>
            <p:cNvPr id="42200" name="Text Box 216"/>
            <p:cNvSpPr txBox="1">
              <a:spLocks noChangeArrowheads="1"/>
            </p:cNvSpPr>
            <p:nvPr/>
          </p:nvSpPr>
          <p:spPr bwMode="auto">
            <a:xfrm>
              <a:off x="3084" y="3132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v2</a:t>
              </a:r>
              <a:endParaRPr lang="en-US" sz="1200"/>
            </a:p>
          </p:txBody>
        </p:sp>
        <p:sp>
          <p:nvSpPr>
            <p:cNvPr id="42201" name="Text Box 217"/>
            <p:cNvSpPr txBox="1">
              <a:spLocks noChangeArrowheads="1"/>
            </p:cNvSpPr>
            <p:nvPr/>
          </p:nvSpPr>
          <p:spPr bwMode="auto">
            <a:xfrm>
              <a:off x="3668" y="2865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v3</a:t>
              </a:r>
              <a:endParaRPr lang="en-US" sz="1200"/>
            </a:p>
          </p:txBody>
        </p:sp>
        <p:sp>
          <p:nvSpPr>
            <p:cNvPr id="42202" name="Text Box 218"/>
            <p:cNvSpPr txBox="1">
              <a:spLocks noChangeArrowheads="1"/>
            </p:cNvSpPr>
            <p:nvPr/>
          </p:nvSpPr>
          <p:spPr bwMode="auto">
            <a:xfrm>
              <a:off x="4817" y="3460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v4</a:t>
              </a:r>
              <a:endParaRPr lang="en-US" sz="1200"/>
            </a:p>
          </p:txBody>
        </p:sp>
        <p:sp>
          <p:nvSpPr>
            <p:cNvPr id="42203" name="Text Box 219"/>
            <p:cNvSpPr txBox="1">
              <a:spLocks noChangeArrowheads="1"/>
            </p:cNvSpPr>
            <p:nvPr/>
          </p:nvSpPr>
          <p:spPr bwMode="auto">
            <a:xfrm>
              <a:off x="4879" y="1604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v5</a:t>
              </a:r>
              <a:endParaRPr lang="en-US" sz="1200"/>
            </a:p>
          </p:txBody>
        </p:sp>
        <p:sp>
          <p:nvSpPr>
            <p:cNvPr id="42204" name="Oval 220"/>
            <p:cNvSpPr>
              <a:spLocks noChangeArrowheads="1"/>
            </p:cNvSpPr>
            <p:nvPr/>
          </p:nvSpPr>
          <p:spPr bwMode="auto">
            <a:xfrm>
              <a:off x="3230" y="3043"/>
              <a:ext cx="279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05" name="Oval 221"/>
            <p:cNvSpPr>
              <a:spLocks noChangeArrowheads="1"/>
            </p:cNvSpPr>
            <p:nvPr/>
          </p:nvSpPr>
          <p:spPr bwMode="auto">
            <a:xfrm>
              <a:off x="3629" y="2615"/>
              <a:ext cx="279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06" name="Oval 222"/>
            <p:cNvSpPr>
              <a:spLocks noChangeArrowheads="1"/>
            </p:cNvSpPr>
            <p:nvPr/>
          </p:nvSpPr>
          <p:spPr bwMode="auto">
            <a:xfrm>
              <a:off x="4826" y="1682"/>
              <a:ext cx="279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07" name="Oval 223"/>
            <p:cNvSpPr>
              <a:spLocks noChangeArrowheads="1"/>
            </p:cNvSpPr>
            <p:nvPr/>
          </p:nvSpPr>
          <p:spPr bwMode="auto">
            <a:xfrm>
              <a:off x="4786" y="3237"/>
              <a:ext cx="279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08" name="Rectangle 224"/>
            <p:cNvSpPr>
              <a:spLocks noChangeArrowheads="1"/>
            </p:cNvSpPr>
            <p:nvPr/>
          </p:nvSpPr>
          <p:spPr bwMode="auto">
            <a:xfrm>
              <a:off x="2352" y="2810"/>
              <a:ext cx="279" cy="23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09" name="Rectangle 225"/>
            <p:cNvSpPr>
              <a:spLocks noChangeArrowheads="1"/>
            </p:cNvSpPr>
            <p:nvPr/>
          </p:nvSpPr>
          <p:spPr bwMode="auto">
            <a:xfrm>
              <a:off x="4227" y="1954"/>
              <a:ext cx="280" cy="23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0" name="Rectangle 226"/>
            <p:cNvSpPr>
              <a:spLocks noChangeArrowheads="1"/>
            </p:cNvSpPr>
            <p:nvPr/>
          </p:nvSpPr>
          <p:spPr bwMode="auto">
            <a:xfrm>
              <a:off x="4307" y="2887"/>
              <a:ext cx="279" cy="23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1" name="Rectangle 227"/>
            <p:cNvSpPr>
              <a:spLocks noChangeArrowheads="1"/>
            </p:cNvSpPr>
            <p:nvPr/>
          </p:nvSpPr>
          <p:spPr bwMode="auto">
            <a:xfrm>
              <a:off x="4147" y="3548"/>
              <a:ext cx="280" cy="23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213" name="Text Box 229"/>
          <p:cNvSpPr txBox="1">
            <a:spLocks noChangeArrowheads="1"/>
          </p:cNvSpPr>
          <p:nvPr/>
        </p:nvSpPr>
        <p:spPr bwMode="auto">
          <a:xfrm>
            <a:off x="685800" y="10668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Let’s evaluate the Relative Gain Array, which can be used to evaluate integrity.</a:t>
            </a:r>
          </a:p>
        </p:txBody>
      </p:sp>
      <p:graphicFrame>
        <p:nvGraphicFramePr>
          <p:cNvPr id="42214" name="Object 230"/>
          <p:cNvGraphicFramePr>
            <a:graphicFrameLocks noChangeAspect="1"/>
          </p:cNvGraphicFramePr>
          <p:nvPr/>
        </p:nvGraphicFramePr>
        <p:xfrm>
          <a:off x="533400" y="1828800"/>
          <a:ext cx="3276600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3" name="Equation" r:id="rId4" imgW="1600200" imgH="952200" progId="Equation.3">
                  <p:embed/>
                </p:oleObj>
              </mc:Choice>
              <mc:Fallback>
                <p:oleObj name="Equation" r:id="rId4" imgW="1600200" imgH="952200" progId="Equation.3">
                  <p:embed/>
                  <p:pic>
                    <p:nvPicPr>
                      <p:cNvPr id="0" name="Object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3276600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17" name="Line 233"/>
          <p:cNvSpPr>
            <a:spLocks noChangeShapeType="1"/>
          </p:cNvSpPr>
          <p:nvPr/>
        </p:nvSpPr>
        <p:spPr bwMode="auto">
          <a:xfrm>
            <a:off x="1395413" y="229552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18" name="Line 234"/>
          <p:cNvSpPr>
            <a:spLocks noChangeShapeType="1"/>
          </p:cNvSpPr>
          <p:nvPr/>
        </p:nvSpPr>
        <p:spPr bwMode="auto">
          <a:xfrm>
            <a:off x="1395413" y="22955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219" name="Object 235"/>
          <p:cNvGraphicFramePr>
            <a:graphicFrameLocks noChangeAspect="1"/>
          </p:cNvGraphicFramePr>
          <p:nvPr/>
        </p:nvGraphicFramePr>
        <p:xfrm flipH="1">
          <a:off x="533400" y="4495800"/>
          <a:ext cx="474663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4" name="Clip" r:id="rId6" imgW="1395360" imgH="3927240" progId="MS_ClipArt_Gallery.5">
                  <p:embed/>
                </p:oleObj>
              </mc:Choice>
              <mc:Fallback>
                <p:oleObj name="Clip" r:id="rId6" imgW="1395360" imgH="3927240" progId="MS_ClipArt_Gallery.5">
                  <p:embed/>
                  <p:pic>
                    <p:nvPicPr>
                      <p:cNvPr id="0" name="Object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533400" y="4495800"/>
                        <a:ext cx="474663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20" name="AutoShape 236"/>
          <p:cNvSpPr>
            <a:spLocks noChangeArrowheads="1"/>
          </p:cNvSpPr>
          <p:nvPr/>
        </p:nvSpPr>
        <p:spPr bwMode="auto">
          <a:xfrm>
            <a:off x="1752600" y="4114800"/>
            <a:ext cx="1905000" cy="1295400"/>
          </a:xfrm>
          <a:prstGeom prst="wedgeRoundRectCallout">
            <a:avLst>
              <a:gd name="adj1" fmla="val -89333"/>
              <a:gd name="adj2" fmla="val 1115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Interpret the pairings</a:t>
            </a:r>
          </a:p>
          <a:p>
            <a:pPr algn="ctr"/>
            <a:r>
              <a:rPr lang="en-US" sz="1400" b="1"/>
              <a:t>that yield good</a:t>
            </a:r>
          </a:p>
          <a:p>
            <a:pPr algn="ctr"/>
            <a:r>
              <a:rPr lang="en-US" sz="1400" b="1"/>
              <a:t>integrity.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503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/>
              <a:t>THE CONTROL DESIGN PROCEDURE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Define the control problem (challenge)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Evaluate/achieve operability</a:t>
            </a:r>
          </a:p>
          <a:p>
            <a:pPr>
              <a:spcBef>
                <a:spcPct val="50000"/>
              </a:spcBef>
            </a:pPr>
            <a:r>
              <a:rPr lang="en-US" b="1"/>
              <a:t>	- Degrees of freedom</a:t>
            </a:r>
          </a:p>
          <a:p>
            <a:r>
              <a:rPr lang="en-US" b="1"/>
              <a:t>	- Controllability</a:t>
            </a:r>
          </a:p>
          <a:p>
            <a:r>
              <a:rPr lang="en-US" b="1"/>
              <a:t>	- Operating Window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Process dynamics for good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Loop pairing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Control for safety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Monitoring and diagnosis</a:t>
            </a:r>
            <a:endParaRPr lang="en-US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7086600" y="1600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7086600" y="3886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7086600" y="2362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7086600" y="44958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762000" y="1676400"/>
            <a:ext cx="4419600" cy="4876800"/>
            <a:chOff x="480" y="1056"/>
            <a:chExt cx="2784" cy="3072"/>
          </a:xfrm>
        </p:grpSpPr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>
              <a:off x="480" y="1296"/>
              <a:ext cx="2784" cy="2832"/>
            </a:xfrm>
            <a:prstGeom prst="ellipse">
              <a:avLst/>
            </a:prstGeom>
            <a:solidFill>
              <a:srgbClr val="FF696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5" name="Oval 3"/>
            <p:cNvSpPr>
              <a:spLocks noChangeArrowheads="1"/>
            </p:cNvSpPr>
            <p:nvPr/>
          </p:nvSpPr>
          <p:spPr bwMode="auto">
            <a:xfrm>
              <a:off x="768" y="1632"/>
              <a:ext cx="2160" cy="2112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>
              <a:off x="1104" y="1968"/>
              <a:ext cx="1440" cy="14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auto">
            <a:xfrm>
              <a:off x="1344" y="2256"/>
              <a:ext cx="912" cy="9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1536" y="2304"/>
              <a:ext cx="62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ALARMS</a:t>
              </a:r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1680" y="2016"/>
              <a:ext cx="28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SIS</a:t>
              </a:r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1584" y="1728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RELIEF</a:t>
              </a:r>
            </a:p>
          </p:txBody>
        </p:sp>
        <p:sp>
          <p:nvSpPr>
            <p:cNvPr id="44044" name="Text Box 12"/>
            <p:cNvSpPr txBox="1">
              <a:spLocks noChangeArrowheads="1"/>
            </p:cNvSpPr>
            <p:nvPr/>
          </p:nvSpPr>
          <p:spPr bwMode="auto">
            <a:xfrm>
              <a:off x="1344" y="1392"/>
              <a:ext cx="100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CONTAINMENT</a:t>
              </a:r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1104" y="1056"/>
              <a:ext cx="16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EMERGENCY RESPONSE</a:t>
              </a:r>
            </a:p>
          </p:txBody>
        </p:sp>
        <p:sp>
          <p:nvSpPr>
            <p:cNvPr id="44038" name="Oval 6"/>
            <p:cNvSpPr>
              <a:spLocks noChangeArrowheads="1"/>
            </p:cNvSpPr>
            <p:nvPr/>
          </p:nvSpPr>
          <p:spPr bwMode="auto">
            <a:xfrm>
              <a:off x="1584" y="2496"/>
              <a:ext cx="480" cy="48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BPCT</a:t>
              </a:r>
            </a:p>
          </p:txBody>
        </p:sp>
      </p:grp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638800" y="1676400"/>
            <a:ext cx="2971800" cy="382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/>
              <a:t>Strength in Reserve</a:t>
            </a:r>
          </a:p>
          <a:p>
            <a:pPr algn="ctr"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u="sng"/>
              <a:t>BPCT</a:t>
            </a:r>
            <a:r>
              <a:rPr lang="en-US" sz="1600" b="1"/>
              <a:t> - Basic process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u="sng"/>
              <a:t>Alarms</a:t>
            </a:r>
            <a:r>
              <a:rPr lang="en-US" sz="1600" b="1"/>
              <a:t> - draw attention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u="sng"/>
              <a:t>SIS</a:t>
            </a:r>
            <a:r>
              <a:rPr lang="en-US" sz="1600" b="1"/>
              <a:t> - Safety interlock system to stop/start equipment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u="sng"/>
              <a:t>Relief</a:t>
            </a:r>
            <a:r>
              <a:rPr lang="en-US" sz="1600" b="1"/>
              <a:t> - Prevent excessive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u="sng"/>
              <a:t>Containment</a:t>
            </a:r>
            <a:r>
              <a:rPr lang="en-US" sz="1600" b="1"/>
              <a:t> - Prevent materials from reaching community or environment</a:t>
            </a:r>
            <a:endParaRPr lang="en-US" b="1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685800" y="914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CONTROL FOR SAFETY</a:t>
            </a:r>
            <a:endParaRPr lang="en-US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638800" y="5791200"/>
            <a:ext cx="2971800" cy="5905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See extra lecture on “Control for Safety”</a:t>
            </a:r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503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/>
              <a:t>THE CONTROL DESIGN PROCEDURE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Define the control problem (challenge)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Evaluate/achieve operability</a:t>
            </a:r>
          </a:p>
          <a:p>
            <a:pPr>
              <a:spcBef>
                <a:spcPct val="50000"/>
              </a:spcBef>
            </a:pPr>
            <a:r>
              <a:rPr lang="en-US" b="1"/>
              <a:t>	- Degrees of freedom</a:t>
            </a:r>
          </a:p>
          <a:p>
            <a:r>
              <a:rPr lang="en-US" b="1"/>
              <a:t>	- Controllability</a:t>
            </a:r>
          </a:p>
          <a:p>
            <a:r>
              <a:rPr lang="en-US" b="1"/>
              <a:t>	- Operating Window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Process dynamics for good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Loop pairing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Control for safety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Monitoring and diagnosis</a:t>
            </a:r>
            <a:endParaRPr lang="en-US"/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7086600" y="1600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7086600" y="3886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Freeform 6"/>
          <p:cNvSpPr>
            <a:spLocks/>
          </p:cNvSpPr>
          <p:nvPr/>
        </p:nvSpPr>
        <p:spPr bwMode="auto">
          <a:xfrm>
            <a:off x="7086600" y="2362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7086600" y="44958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7086600" y="51054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94" name="Group 14"/>
          <p:cNvGrpSpPr>
            <a:grpSpLocks/>
          </p:cNvGrpSpPr>
          <p:nvPr/>
        </p:nvGrpSpPr>
        <p:grpSpPr bwMode="auto">
          <a:xfrm>
            <a:off x="0" y="2133600"/>
            <a:ext cx="6049963" cy="4572000"/>
            <a:chOff x="0" y="1344"/>
            <a:chExt cx="3811" cy="2880"/>
          </a:xfrm>
        </p:grpSpPr>
        <p:pic>
          <p:nvPicPr>
            <p:cNvPr id="46082" name="Picture 2" descr="Q:\chap1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44"/>
              <a:ext cx="3667" cy="2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0" y="1584"/>
              <a:ext cx="1728" cy="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6089" name="Object 9"/>
            <p:cNvGraphicFramePr>
              <a:graphicFrameLocks noChangeAspect="1"/>
            </p:cNvGraphicFramePr>
            <p:nvPr/>
          </p:nvGraphicFramePr>
          <p:xfrm>
            <a:off x="0" y="2160"/>
            <a:ext cx="1920" cy="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6" name="Clip" r:id="rId5" imgW="2747520" imgH="2362680" progId="MS_ClipArt_Gallery.5">
                    <p:embed/>
                  </p:oleObj>
                </mc:Choice>
                <mc:Fallback>
                  <p:oleObj name="Clip" r:id="rId5" imgW="2747520" imgH="2362680" progId="MS_ClipArt_Gallery.5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60"/>
                          <a:ext cx="1920" cy="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240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Central control room</a:t>
              </a: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0" y="3936"/>
              <a:ext cx="105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553200" y="2819400"/>
            <a:ext cx="22860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Sensors, local indicators, and valves in the process</a:t>
            </a:r>
            <a:endParaRPr lang="en-US" sz="18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715000" y="5562600"/>
            <a:ext cx="31242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Displays of variables, calculations, and commands to valves are in the centralized control center.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60198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 flipV="1">
            <a:off x="2819400" y="5791200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85800" y="838200"/>
            <a:ext cx="7848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People monitor and diagnose</a:t>
            </a:r>
            <a:r>
              <a:rPr lang="en-US"/>
              <a:t> the plant and control system.  They are responsible for intervening quickly when needed and for planning non-critical maintenance corrections.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228600" y="3048000"/>
            <a:ext cx="4572000" cy="3810000"/>
            <a:chOff x="144" y="1680"/>
            <a:chExt cx="2880" cy="2400"/>
          </a:xfrm>
        </p:grpSpPr>
        <p:pic>
          <p:nvPicPr>
            <p:cNvPr id="47107" name="Picture 3" descr="Q:\chap1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680"/>
              <a:ext cx="2771" cy="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144" y="1880"/>
              <a:ext cx="1306" cy="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7109" name="Object 5"/>
            <p:cNvGraphicFramePr>
              <a:graphicFrameLocks noChangeAspect="1"/>
            </p:cNvGraphicFramePr>
            <p:nvPr/>
          </p:nvGraphicFramePr>
          <p:xfrm>
            <a:off x="144" y="2360"/>
            <a:ext cx="1451" cy="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9" name="Clip" r:id="rId5" imgW="2747520" imgH="2362680" progId="MS_ClipArt_Gallery.5">
                    <p:embed/>
                  </p:oleObj>
                </mc:Choice>
                <mc:Fallback>
                  <p:oleObj name="Clip" r:id="rId5" imgW="2747520" imgH="2362680" progId="MS_ClipArt_Gallery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360"/>
                          <a:ext cx="1451" cy="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325" y="2160"/>
              <a:ext cx="13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Central control room</a:t>
              </a:r>
            </a:p>
          </p:txBody>
        </p:sp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144" y="3840"/>
              <a:ext cx="79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5257800" y="1828800"/>
          <a:ext cx="10604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Clip" r:id="rId7" imgW="1060560" imgH="1072440" progId="MS_ClipArt_Gallery.5">
                  <p:embed/>
                </p:oleObj>
              </mc:Choice>
              <mc:Fallback>
                <p:oleObj name="Clip" r:id="rId7" imgW="1060560" imgH="1072440" progId="MS_ClipArt_Gallery.5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28800"/>
                        <a:ext cx="10604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486400" y="3200400"/>
            <a:ext cx="281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Local displays</a:t>
            </a:r>
            <a:r>
              <a:rPr lang="en-US" sz="1800" b="1"/>
              <a:t> are needed by plant operators when working at the process equipment, e.g., starting a pump or opening a manual by-pass.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685800" y="1524000"/>
            <a:ext cx="434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Local manipulated variables</a:t>
            </a:r>
            <a:r>
              <a:rPr lang="en-US" sz="1800" b="1"/>
              <a:t> are needed for start-up, shutdown, and actions taken infrequently.</a:t>
            </a: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2362200" y="2362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>
            <a:off x="4876800" y="3429000"/>
            <a:ext cx="533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486400" y="5105400"/>
            <a:ext cx="2667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They are also used for longer-term monitoring of slow changes, when shift or daily measurements are OK.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685800" y="9144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LOCAL INSTRUMENTATION</a:t>
            </a:r>
            <a:endParaRPr lang="en-US" sz="2000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962400" y="1371600"/>
            <a:ext cx="4572000" cy="3810000"/>
            <a:chOff x="144" y="1680"/>
            <a:chExt cx="2880" cy="2400"/>
          </a:xfrm>
        </p:grpSpPr>
        <p:pic>
          <p:nvPicPr>
            <p:cNvPr id="48131" name="Picture 3" descr="Q:\chap1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680"/>
              <a:ext cx="2771" cy="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32" name="Rectangle 4"/>
            <p:cNvSpPr>
              <a:spLocks noChangeArrowheads="1"/>
            </p:cNvSpPr>
            <p:nvPr/>
          </p:nvSpPr>
          <p:spPr bwMode="auto">
            <a:xfrm>
              <a:off x="144" y="1880"/>
              <a:ext cx="1306" cy="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8133" name="Object 5"/>
            <p:cNvGraphicFramePr>
              <a:graphicFrameLocks noChangeAspect="1"/>
            </p:cNvGraphicFramePr>
            <p:nvPr/>
          </p:nvGraphicFramePr>
          <p:xfrm>
            <a:off x="144" y="2360"/>
            <a:ext cx="1451" cy="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47" name="Clip" r:id="rId5" imgW="2747520" imgH="2362680" progId="MS_ClipArt_Gallery.5">
                    <p:embed/>
                  </p:oleObj>
                </mc:Choice>
                <mc:Fallback>
                  <p:oleObj name="Clip" r:id="rId5" imgW="2747520" imgH="2362680" progId="MS_ClipArt_Gallery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360"/>
                          <a:ext cx="1451" cy="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325" y="2160"/>
              <a:ext cx="13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Central control room</a:t>
              </a: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144" y="3840"/>
              <a:ext cx="79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33400" y="990600"/>
            <a:ext cx="32004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sng"/>
              <a:t>SHORT-TERM DATA ANALYSIS</a:t>
            </a:r>
            <a:endParaRPr lang="en-US" sz="1800" b="1"/>
          </a:p>
          <a:p>
            <a:pPr>
              <a:spcBef>
                <a:spcPct val="50000"/>
              </a:spcBef>
            </a:pPr>
            <a:r>
              <a:rPr lang="en-US" sz="1800" b="1"/>
              <a:t>	The centralized control room provides information on the integrated plant.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u="sng">
                <a:solidFill>
                  <a:srgbClr val="FF0000"/>
                </a:solidFill>
              </a:rPr>
              <a:t>Trouble shooting</a:t>
            </a:r>
            <a:endParaRPr lang="en-US" sz="18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product quality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production control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sz="1800" b="1"/>
              <a:t>	Information must be presented in a </a:t>
            </a:r>
            <a:r>
              <a:rPr lang="en-US" sz="1800" b="1" u="sng">
                <a:solidFill>
                  <a:schemeClr val="accent2"/>
                </a:solidFill>
              </a:rPr>
              <a:t>easily understood manner</a:t>
            </a:r>
            <a:r>
              <a:rPr lang="en-US" sz="1800" b="1"/>
              <a:t>, graphically in context with process schematics.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sz="1800" b="1"/>
              <a:t>	Mainly used by plant operators.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962400" y="1371600"/>
            <a:ext cx="4572000" cy="3810000"/>
            <a:chOff x="144" y="1680"/>
            <a:chExt cx="2880" cy="2400"/>
          </a:xfrm>
        </p:grpSpPr>
        <p:pic>
          <p:nvPicPr>
            <p:cNvPr id="49155" name="Picture 3" descr="Q:\chap1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1680"/>
              <a:ext cx="2771" cy="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144" y="1880"/>
              <a:ext cx="1306" cy="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9157" name="Object 5"/>
            <p:cNvGraphicFramePr>
              <a:graphicFrameLocks noChangeAspect="1"/>
            </p:cNvGraphicFramePr>
            <p:nvPr/>
          </p:nvGraphicFramePr>
          <p:xfrm>
            <a:off x="144" y="2360"/>
            <a:ext cx="1451" cy="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63" name="Clip" r:id="rId5" imgW="2747520" imgH="2362680" progId="MS_ClipArt_Gallery.5">
                    <p:embed/>
                  </p:oleObj>
                </mc:Choice>
                <mc:Fallback>
                  <p:oleObj name="Clip" r:id="rId5" imgW="2747520" imgH="2362680" progId="MS_ClipArt_Gallery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360"/>
                          <a:ext cx="1451" cy="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325" y="2160"/>
              <a:ext cx="13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Central control room</a:t>
              </a:r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144" y="3840"/>
              <a:ext cx="79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33400" y="990600"/>
            <a:ext cx="3200400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sng"/>
              <a:t>LONGER-TERM DATA ANALYSIS</a:t>
            </a:r>
            <a:endParaRPr lang="en-US" sz="1800" b="1"/>
          </a:p>
          <a:p>
            <a:pPr>
              <a:spcBef>
                <a:spcPct val="50000"/>
              </a:spcBef>
            </a:pPr>
            <a:r>
              <a:rPr lang="en-US" sz="1800" b="1"/>
              <a:t>	The centralized control room provides information on the integrated plant.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Process performance</a:t>
            </a:r>
          </a:p>
          <a:p>
            <a:r>
              <a:rPr lang="en-US" sz="1800" b="1"/>
              <a:t>	(energy/kg of product)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Equipment performance</a:t>
            </a:r>
          </a:p>
          <a:p>
            <a:r>
              <a:rPr lang="en-US" sz="1800" b="1"/>
              <a:t>	(compressor efficiency, heat exchanger fouling, etc.)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sz="1800" b="1"/>
              <a:t>	Information must be in a format that can be used by other programs.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sz="1800" b="1"/>
              <a:t>	Mainly used by engineers.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" name="Text Box 109"/>
          <p:cNvSpPr txBox="1">
            <a:spLocks noChangeArrowheads="1"/>
          </p:cNvSpPr>
          <p:nvPr/>
        </p:nvSpPr>
        <p:spPr bwMode="auto">
          <a:xfrm>
            <a:off x="685800" y="1143000"/>
            <a:ext cx="7620000" cy="5516563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Design is a </a:t>
            </a:r>
            <a:r>
              <a:rPr lang="en-US" sz="2000" b="1" u="sng">
                <a:solidFill>
                  <a:srgbClr val="FF0000"/>
                </a:solidFill>
              </a:rPr>
              <a:t>goal-oriented task</a:t>
            </a:r>
            <a:r>
              <a:rPr lang="en-US" sz="2000" b="1"/>
              <a:t>.  We must determine</a:t>
            </a:r>
          </a:p>
          <a:p>
            <a:r>
              <a:rPr lang="en-US" sz="2000" b="1"/>
              <a:t>the goals before we start to design.</a:t>
            </a:r>
          </a:p>
          <a:p>
            <a:pPr>
              <a:spcBef>
                <a:spcPct val="50000"/>
              </a:spcBef>
            </a:pP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/>
              <a:t>This is consistent with </a:t>
            </a:r>
          </a:p>
          <a:p>
            <a:r>
              <a:rPr lang="en-US" sz="2000" b="1"/>
              <a:t>the </a:t>
            </a:r>
            <a:r>
              <a:rPr lang="en-US" sz="2000" b="1" u="sng">
                <a:solidFill>
                  <a:srgbClr val="FF0000"/>
                </a:solidFill>
              </a:rPr>
              <a:t>problem solving methods</a:t>
            </a:r>
            <a:r>
              <a:rPr lang="en-US" sz="2000" b="1"/>
              <a:t> </a:t>
            </a:r>
          </a:p>
          <a:p>
            <a:r>
              <a:rPr lang="en-US" sz="2000" b="1"/>
              <a:t>used widely in engineering education.</a:t>
            </a:r>
          </a:p>
          <a:p>
            <a:pPr>
              <a:spcBef>
                <a:spcPct val="50000"/>
              </a:spcBef>
            </a:pPr>
            <a:endParaRPr lang="en-GB" sz="1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b="1">
                <a:solidFill>
                  <a:schemeClr val="accent2"/>
                </a:solidFill>
              </a:rPr>
              <a:t>Woods, Donald, </a:t>
            </a:r>
            <a:r>
              <a:rPr lang="en-GB" sz="1800" b="1" i="1">
                <a:solidFill>
                  <a:schemeClr val="accent2"/>
                </a:solidFill>
              </a:rPr>
              <a:t>Problem Based Learning: How to Gain the Most from PBL</a:t>
            </a:r>
            <a:r>
              <a:rPr lang="en-GB" sz="1800" b="1">
                <a:solidFill>
                  <a:schemeClr val="accent2"/>
                </a:solidFill>
              </a:rPr>
              <a:t>, Griffin Printing, Hamilton, Ontario, 1994.</a:t>
            </a:r>
            <a:endParaRPr lang="en-US" sz="1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GB" sz="1800" b="1">
                <a:solidFill>
                  <a:schemeClr val="accent2"/>
                </a:solidFill>
              </a:rPr>
              <a:t>Fogler, H. Scott and Steve LeBlanc, </a:t>
            </a:r>
            <a:r>
              <a:rPr lang="en-GB" sz="1800" b="1" i="1">
                <a:solidFill>
                  <a:schemeClr val="accent2"/>
                </a:solidFill>
              </a:rPr>
              <a:t>Strategies for Creative Problem Solving</a:t>
            </a:r>
            <a:r>
              <a:rPr lang="en-GB" sz="1800" b="1">
                <a:solidFill>
                  <a:schemeClr val="accent2"/>
                </a:solidFill>
              </a:rPr>
              <a:t>, Prentice Hall PTR, Upper Saddle River, 1995.</a:t>
            </a:r>
          </a:p>
          <a:p>
            <a:pPr>
              <a:spcBef>
                <a:spcPct val="50000"/>
              </a:spcBef>
            </a:pP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/>
              <a:t>We will use the </a:t>
            </a:r>
            <a:r>
              <a:rPr lang="en-US" sz="2000" b="1" u="sng">
                <a:solidFill>
                  <a:srgbClr val="FF0000"/>
                </a:solidFill>
              </a:rPr>
              <a:t>Control Design Form</a:t>
            </a:r>
            <a:r>
              <a:rPr lang="en-US" sz="2000" b="1"/>
              <a:t> to summarize the problem definition.</a:t>
            </a:r>
          </a:p>
        </p:txBody>
      </p:sp>
      <p:graphicFrame>
        <p:nvGraphicFramePr>
          <p:cNvPr id="5246" name="Object 126"/>
          <p:cNvGraphicFramePr>
            <a:graphicFrameLocks noChangeAspect="1"/>
          </p:cNvGraphicFramePr>
          <p:nvPr/>
        </p:nvGraphicFramePr>
        <p:xfrm>
          <a:off x="4876800" y="2609850"/>
          <a:ext cx="2971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Clip" r:id="rId4" imgW="1863360" imgH="461520" progId="MS_ClipArt_Gallery.5">
                  <p:embed/>
                </p:oleObj>
              </mc:Choice>
              <mc:Fallback>
                <p:oleObj name="Clip" r:id="rId4" imgW="1863360" imgH="461520" progId="MS_ClipArt_Gallery.5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09850"/>
                        <a:ext cx="2971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aphicFrame>
        <p:nvGraphicFramePr>
          <p:cNvPr id="5230" name="Object 110"/>
          <p:cNvGraphicFramePr>
            <a:graphicFrameLocks noChangeAspect="1"/>
          </p:cNvGraphicFramePr>
          <p:nvPr/>
        </p:nvGraphicFramePr>
        <p:xfrm>
          <a:off x="7772400" y="1981200"/>
          <a:ext cx="9175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Clip" r:id="rId6" imgW="3660480" imgH="3427920" progId="MS_ClipArt_Gallery.5">
                  <p:embed/>
                </p:oleObj>
              </mc:Choice>
              <mc:Fallback>
                <p:oleObj name="Clip" r:id="rId6" imgW="3660480" imgH="3427920" progId="MS_ClipArt_Gallery.5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981200"/>
                        <a:ext cx="91757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" name="Object 111"/>
          <p:cNvGraphicFramePr>
            <a:graphicFrameLocks noChangeAspect="1"/>
          </p:cNvGraphicFramePr>
          <p:nvPr/>
        </p:nvGraphicFramePr>
        <p:xfrm>
          <a:off x="4419600" y="2133600"/>
          <a:ext cx="9715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Clip" r:id="rId8" imgW="2705040" imgH="2447640" progId="MS_ClipArt_Gallery.5">
                  <p:embed/>
                </p:oleObj>
              </mc:Choice>
              <mc:Fallback>
                <p:oleObj name="Clip" r:id="rId8" imgW="2705040" imgH="2447640" progId="MS_ClipArt_Gallery.5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33600"/>
                        <a:ext cx="9715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44" name="Group 124"/>
          <p:cNvGrpSpPr>
            <a:grpSpLocks/>
          </p:cNvGrpSpPr>
          <p:nvPr/>
        </p:nvGrpSpPr>
        <p:grpSpPr bwMode="auto">
          <a:xfrm flipH="1">
            <a:off x="6400800" y="2895600"/>
            <a:ext cx="911225" cy="292100"/>
            <a:chOff x="3312" y="1681"/>
            <a:chExt cx="1342" cy="471"/>
          </a:xfrm>
        </p:grpSpPr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3312" y="1681"/>
              <a:ext cx="1342" cy="471"/>
            </a:xfrm>
            <a:custGeom>
              <a:avLst/>
              <a:gdLst>
                <a:gd name="T0" fmla="*/ 1316 w 2684"/>
                <a:gd name="T1" fmla="*/ 284 h 942"/>
                <a:gd name="T2" fmla="*/ 1216 w 2684"/>
                <a:gd name="T3" fmla="*/ 304 h 942"/>
                <a:gd name="T4" fmla="*/ 982 w 2684"/>
                <a:gd name="T5" fmla="*/ 362 h 942"/>
                <a:gd name="T6" fmla="*/ 783 w 2684"/>
                <a:gd name="T7" fmla="*/ 414 h 942"/>
                <a:gd name="T8" fmla="*/ 653 w 2684"/>
                <a:gd name="T9" fmla="*/ 368 h 942"/>
                <a:gd name="T10" fmla="*/ 610 w 2684"/>
                <a:gd name="T11" fmla="*/ 399 h 942"/>
                <a:gd name="T12" fmla="*/ 614 w 2684"/>
                <a:gd name="T13" fmla="*/ 463 h 942"/>
                <a:gd name="T14" fmla="*/ 549 w 2684"/>
                <a:gd name="T15" fmla="*/ 474 h 942"/>
                <a:gd name="T16" fmla="*/ 440 w 2684"/>
                <a:gd name="T17" fmla="*/ 463 h 942"/>
                <a:gd name="T18" fmla="*/ 348 w 2684"/>
                <a:gd name="T19" fmla="*/ 398 h 942"/>
                <a:gd name="T20" fmla="*/ 272 w 2684"/>
                <a:gd name="T21" fmla="*/ 273 h 942"/>
                <a:gd name="T22" fmla="*/ 184 w 2684"/>
                <a:gd name="T23" fmla="*/ 181 h 942"/>
                <a:gd name="T24" fmla="*/ 63 w 2684"/>
                <a:gd name="T25" fmla="*/ 130 h 942"/>
                <a:gd name="T26" fmla="*/ 17 w 2684"/>
                <a:gd name="T27" fmla="*/ 173 h 942"/>
                <a:gd name="T28" fmla="*/ 66 w 2684"/>
                <a:gd name="T29" fmla="*/ 249 h 942"/>
                <a:gd name="T30" fmla="*/ 111 w 2684"/>
                <a:gd name="T31" fmla="*/ 249 h 942"/>
                <a:gd name="T32" fmla="*/ 134 w 2684"/>
                <a:gd name="T33" fmla="*/ 413 h 942"/>
                <a:gd name="T34" fmla="*/ 196 w 2684"/>
                <a:gd name="T35" fmla="*/ 593 h 942"/>
                <a:gd name="T36" fmla="*/ 147 w 2684"/>
                <a:gd name="T37" fmla="*/ 806 h 942"/>
                <a:gd name="T38" fmla="*/ 111 w 2684"/>
                <a:gd name="T39" fmla="*/ 903 h 942"/>
                <a:gd name="T40" fmla="*/ 94 w 2684"/>
                <a:gd name="T41" fmla="*/ 941 h 942"/>
                <a:gd name="T42" fmla="*/ 152 w 2684"/>
                <a:gd name="T43" fmla="*/ 930 h 942"/>
                <a:gd name="T44" fmla="*/ 277 w 2684"/>
                <a:gd name="T45" fmla="*/ 823 h 942"/>
                <a:gd name="T46" fmla="*/ 411 w 2684"/>
                <a:gd name="T47" fmla="*/ 679 h 942"/>
                <a:gd name="T48" fmla="*/ 561 w 2684"/>
                <a:gd name="T49" fmla="*/ 660 h 942"/>
                <a:gd name="T50" fmla="*/ 809 w 2684"/>
                <a:gd name="T51" fmla="*/ 700 h 942"/>
                <a:gd name="T52" fmla="*/ 1096 w 2684"/>
                <a:gd name="T53" fmla="*/ 741 h 942"/>
                <a:gd name="T54" fmla="*/ 1378 w 2684"/>
                <a:gd name="T55" fmla="*/ 773 h 942"/>
                <a:gd name="T56" fmla="*/ 1614 w 2684"/>
                <a:gd name="T57" fmla="*/ 786 h 942"/>
                <a:gd name="T58" fmla="*/ 1740 w 2684"/>
                <a:gd name="T59" fmla="*/ 816 h 942"/>
                <a:gd name="T60" fmla="*/ 1733 w 2684"/>
                <a:gd name="T61" fmla="*/ 885 h 942"/>
                <a:gd name="T62" fmla="*/ 1785 w 2684"/>
                <a:gd name="T63" fmla="*/ 885 h 942"/>
                <a:gd name="T64" fmla="*/ 1860 w 2684"/>
                <a:gd name="T65" fmla="*/ 862 h 942"/>
                <a:gd name="T66" fmla="*/ 1941 w 2684"/>
                <a:gd name="T67" fmla="*/ 808 h 942"/>
                <a:gd name="T68" fmla="*/ 2080 w 2684"/>
                <a:gd name="T69" fmla="*/ 768 h 942"/>
                <a:gd name="T70" fmla="*/ 2317 w 2684"/>
                <a:gd name="T71" fmla="*/ 734 h 942"/>
                <a:gd name="T72" fmla="*/ 2482 w 2684"/>
                <a:gd name="T73" fmla="*/ 684 h 942"/>
                <a:gd name="T74" fmla="*/ 2517 w 2684"/>
                <a:gd name="T75" fmla="*/ 656 h 942"/>
                <a:gd name="T76" fmla="*/ 2562 w 2684"/>
                <a:gd name="T77" fmla="*/ 614 h 942"/>
                <a:gd name="T78" fmla="*/ 2455 w 2684"/>
                <a:gd name="T79" fmla="*/ 586 h 942"/>
                <a:gd name="T80" fmla="*/ 2513 w 2684"/>
                <a:gd name="T81" fmla="*/ 517 h 942"/>
                <a:gd name="T82" fmla="*/ 2598 w 2684"/>
                <a:gd name="T83" fmla="*/ 513 h 942"/>
                <a:gd name="T84" fmla="*/ 2631 w 2684"/>
                <a:gd name="T85" fmla="*/ 469 h 942"/>
                <a:gd name="T86" fmla="*/ 2667 w 2684"/>
                <a:gd name="T87" fmla="*/ 440 h 942"/>
                <a:gd name="T88" fmla="*/ 2665 w 2684"/>
                <a:gd name="T89" fmla="*/ 383 h 942"/>
                <a:gd name="T90" fmla="*/ 2592 w 2684"/>
                <a:gd name="T91" fmla="*/ 358 h 942"/>
                <a:gd name="T92" fmla="*/ 2513 w 2684"/>
                <a:gd name="T93" fmla="*/ 341 h 942"/>
                <a:gd name="T94" fmla="*/ 2426 w 2684"/>
                <a:gd name="T95" fmla="*/ 324 h 942"/>
                <a:gd name="T96" fmla="*/ 2136 w 2684"/>
                <a:gd name="T97" fmla="*/ 293 h 942"/>
                <a:gd name="T98" fmla="*/ 1813 w 2684"/>
                <a:gd name="T99" fmla="*/ 277 h 942"/>
                <a:gd name="T100" fmla="*/ 1652 w 2684"/>
                <a:gd name="T101" fmla="*/ 277 h 942"/>
                <a:gd name="T102" fmla="*/ 1573 w 2684"/>
                <a:gd name="T103" fmla="*/ 221 h 942"/>
                <a:gd name="T104" fmla="*/ 1504 w 2684"/>
                <a:gd name="T105" fmla="*/ 106 h 942"/>
                <a:gd name="T106" fmla="*/ 1378 w 2684"/>
                <a:gd name="T107" fmla="*/ 8 h 942"/>
                <a:gd name="T108" fmla="*/ 1350 w 2684"/>
                <a:gd name="T109" fmla="*/ 246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4" h="942">
                  <a:moveTo>
                    <a:pt x="1350" y="246"/>
                  </a:moveTo>
                  <a:lnTo>
                    <a:pt x="1348" y="256"/>
                  </a:lnTo>
                  <a:lnTo>
                    <a:pt x="1342" y="265"/>
                  </a:lnTo>
                  <a:lnTo>
                    <a:pt x="1335" y="272"/>
                  </a:lnTo>
                  <a:lnTo>
                    <a:pt x="1326" y="279"/>
                  </a:lnTo>
                  <a:lnTo>
                    <a:pt x="1316" y="284"/>
                  </a:lnTo>
                  <a:lnTo>
                    <a:pt x="1304" y="288"/>
                  </a:lnTo>
                  <a:lnTo>
                    <a:pt x="1293" y="290"/>
                  </a:lnTo>
                  <a:lnTo>
                    <a:pt x="1281" y="293"/>
                  </a:lnTo>
                  <a:lnTo>
                    <a:pt x="1265" y="295"/>
                  </a:lnTo>
                  <a:lnTo>
                    <a:pt x="1243" y="298"/>
                  </a:lnTo>
                  <a:lnTo>
                    <a:pt x="1216" y="304"/>
                  </a:lnTo>
                  <a:lnTo>
                    <a:pt x="1182" y="311"/>
                  </a:lnTo>
                  <a:lnTo>
                    <a:pt x="1146" y="320"/>
                  </a:lnTo>
                  <a:lnTo>
                    <a:pt x="1107" y="330"/>
                  </a:lnTo>
                  <a:lnTo>
                    <a:pt x="1066" y="340"/>
                  </a:lnTo>
                  <a:lnTo>
                    <a:pt x="1023" y="350"/>
                  </a:lnTo>
                  <a:lnTo>
                    <a:pt x="982" y="362"/>
                  </a:lnTo>
                  <a:lnTo>
                    <a:pt x="940" y="372"/>
                  </a:lnTo>
                  <a:lnTo>
                    <a:pt x="901" y="383"/>
                  </a:lnTo>
                  <a:lnTo>
                    <a:pt x="866" y="392"/>
                  </a:lnTo>
                  <a:lnTo>
                    <a:pt x="832" y="400"/>
                  </a:lnTo>
                  <a:lnTo>
                    <a:pt x="805" y="408"/>
                  </a:lnTo>
                  <a:lnTo>
                    <a:pt x="783" y="414"/>
                  </a:lnTo>
                  <a:lnTo>
                    <a:pt x="768" y="417"/>
                  </a:lnTo>
                  <a:lnTo>
                    <a:pt x="745" y="407"/>
                  </a:lnTo>
                  <a:lnTo>
                    <a:pt x="721" y="395"/>
                  </a:lnTo>
                  <a:lnTo>
                    <a:pt x="698" y="385"/>
                  </a:lnTo>
                  <a:lnTo>
                    <a:pt x="675" y="376"/>
                  </a:lnTo>
                  <a:lnTo>
                    <a:pt x="653" y="368"/>
                  </a:lnTo>
                  <a:lnTo>
                    <a:pt x="631" y="360"/>
                  </a:lnTo>
                  <a:lnTo>
                    <a:pt x="611" y="354"/>
                  </a:lnTo>
                  <a:lnTo>
                    <a:pt x="593" y="349"/>
                  </a:lnTo>
                  <a:lnTo>
                    <a:pt x="599" y="368"/>
                  </a:lnTo>
                  <a:lnTo>
                    <a:pt x="604" y="384"/>
                  </a:lnTo>
                  <a:lnTo>
                    <a:pt x="610" y="399"/>
                  </a:lnTo>
                  <a:lnTo>
                    <a:pt x="616" y="413"/>
                  </a:lnTo>
                  <a:lnTo>
                    <a:pt x="619" y="425"/>
                  </a:lnTo>
                  <a:lnTo>
                    <a:pt x="622" y="437"/>
                  </a:lnTo>
                  <a:lnTo>
                    <a:pt x="622" y="447"/>
                  </a:lnTo>
                  <a:lnTo>
                    <a:pt x="619" y="456"/>
                  </a:lnTo>
                  <a:lnTo>
                    <a:pt x="614" y="463"/>
                  </a:lnTo>
                  <a:lnTo>
                    <a:pt x="607" y="468"/>
                  </a:lnTo>
                  <a:lnTo>
                    <a:pt x="597" y="471"/>
                  </a:lnTo>
                  <a:lnTo>
                    <a:pt x="586" y="474"/>
                  </a:lnTo>
                  <a:lnTo>
                    <a:pt x="574" y="474"/>
                  </a:lnTo>
                  <a:lnTo>
                    <a:pt x="562" y="474"/>
                  </a:lnTo>
                  <a:lnTo>
                    <a:pt x="549" y="474"/>
                  </a:lnTo>
                  <a:lnTo>
                    <a:pt x="535" y="474"/>
                  </a:lnTo>
                  <a:lnTo>
                    <a:pt x="520" y="474"/>
                  </a:lnTo>
                  <a:lnTo>
                    <a:pt x="502" y="472"/>
                  </a:lnTo>
                  <a:lnTo>
                    <a:pt x="481" y="471"/>
                  </a:lnTo>
                  <a:lnTo>
                    <a:pt x="460" y="468"/>
                  </a:lnTo>
                  <a:lnTo>
                    <a:pt x="440" y="463"/>
                  </a:lnTo>
                  <a:lnTo>
                    <a:pt x="420" y="459"/>
                  </a:lnTo>
                  <a:lnTo>
                    <a:pt x="403" y="452"/>
                  </a:lnTo>
                  <a:lnTo>
                    <a:pt x="389" y="442"/>
                  </a:lnTo>
                  <a:lnTo>
                    <a:pt x="376" y="431"/>
                  </a:lnTo>
                  <a:lnTo>
                    <a:pt x="363" y="416"/>
                  </a:lnTo>
                  <a:lnTo>
                    <a:pt x="348" y="398"/>
                  </a:lnTo>
                  <a:lnTo>
                    <a:pt x="333" y="377"/>
                  </a:lnTo>
                  <a:lnTo>
                    <a:pt x="318" y="356"/>
                  </a:lnTo>
                  <a:lnTo>
                    <a:pt x="304" y="333"/>
                  </a:lnTo>
                  <a:lnTo>
                    <a:pt x="292" y="312"/>
                  </a:lnTo>
                  <a:lnTo>
                    <a:pt x="282" y="292"/>
                  </a:lnTo>
                  <a:lnTo>
                    <a:pt x="272" y="273"/>
                  </a:lnTo>
                  <a:lnTo>
                    <a:pt x="260" y="255"/>
                  </a:lnTo>
                  <a:lnTo>
                    <a:pt x="247" y="239"/>
                  </a:lnTo>
                  <a:lnTo>
                    <a:pt x="234" y="222"/>
                  </a:lnTo>
                  <a:lnTo>
                    <a:pt x="218" y="207"/>
                  </a:lnTo>
                  <a:lnTo>
                    <a:pt x="201" y="194"/>
                  </a:lnTo>
                  <a:lnTo>
                    <a:pt x="184" y="181"/>
                  </a:lnTo>
                  <a:lnTo>
                    <a:pt x="166" y="169"/>
                  </a:lnTo>
                  <a:lnTo>
                    <a:pt x="146" y="159"/>
                  </a:lnTo>
                  <a:lnTo>
                    <a:pt x="127" y="150"/>
                  </a:lnTo>
                  <a:lnTo>
                    <a:pt x="106" y="142"/>
                  </a:lnTo>
                  <a:lnTo>
                    <a:pt x="85" y="135"/>
                  </a:lnTo>
                  <a:lnTo>
                    <a:pt x="63" y="130"/>
                  </a:lnTo>
                  <a:lnTo>
                    <a:pt x="43" y="126"/>
                  </a:lnTo>
                  <a:lnTo>
                    <a:pt x="21" y="122"/>
                  </a:lnTo>
                  <a:lnTo>
                    <a:pt x="0" y="121"/>
                  </a:lnTo>
                  <a:lnTo>
                    <a:pt x="3" y="137"/>
                  </a:lnTo>
                  <a:lnTo>
                    <a:pt x="9" y="155"/>
                  </a:lnTo>
                  <a:lnTo>
                    <a:pt x="17" y="173"/>
                  </a:lnTo>
                  <a:lnTo>
                    <a:pt x="26" y="191"/>
                  </a:lnTo>
                  <a:lnTo>
                    <a:pt x="36" y="210"/>
                  </a:lnTo>
                  <a:lnTo>
                    <a:pt x="44" y="226"/>
                  </a:lnTo>
                  <a:lnTo>
                    <a:pt x="52" y="240"/>
                  </a:lnTo>
                  <a:lnTo>
                    <a:pt x="58" y="251"/>
                  </a:lnTo>
                  <a:lnTo>
                    <a:pt x="66" y="249"/>
                  </a:lnTo>
                  <a:lnTo>
                    <a:pt x="74" y="247"/>
                  </a:lnTo>
                  <a:lnTo>
                    <a:pt x="82" y="246"/>
                  </a:lnTo>
                  <a:lnTo>
                    <a:pt x="91" y="246"/>
                  </a:lnTo>
                  <a:lnTo>
                    <a:pt x="99" y="247"/>
                  </a:lnTo>
                  <a:lnTo>
                    <a:pt x="106" y="247"/>
                  </a:lnTo>
                  <a:lnTo>
                    <a:pt x="111" y="249"/>
                  </a:lnTo>
                  <a:lnTo>
                    <a:pt x="114" y="251"/>
                  </a:lnTo>
                  <a:lnTo>
                    <a:pt x="81" y="286"/>
                  </a:lnTo>
                  <a:lnTo>
                    <a:pt x="87" y="309"/>
                  </a:lnTo>
                  <a:lnTo>
                    <a:pt x="99" y="339"/>
                  </a:lnTo>
                  <a:lnTo>
                    <a:pt x="115" y="375"/>
                  </a:lnTo>
                  <a:lnTo>
                    <a:pt x="134" y="413"/>
                  </a:lnTo>
                  <a:lnTo>
                    <a:pt x="153" y="451"/>
                  </a:lnTo>
                  <a:lnTo>
                    <a:pt x="174" y="487"/>
                  </a:lnTo>
                  <a:lnTo>
                    <a:pt x="195" y="520"/>
                  </a:lnTo>
                  <a:lnTo>
                    <a:pt x="213" y="545"/>
                  </a:lnTo>
                  <a:lnTo>
                    <a:pt x="205" y="563"/>
                  </a:lnTo>
                  <a:lnTo>
                    <a:pt x="196" y="593"/>
                  </a:lnTo>
                  <a:lnTo>
                    <a:pt x="185" y="631"/>
                  </a:lnTo>
                  <a:lnTo>
                    <a:pt x="175" y="674"/>
                  </a:lnTo>
                  <a:lnTo>
                    <a:pt x="165" y="715"/>
                  </a:lnTo>
                  <a:lnTo>
                    <a:pt x="157" y="755"/>
                  </a:lnTo>
                  <a:lnTo>
                    <a:pt x="150" y="786"/>
                  </a:lnTo>
                  <a:lnTo>
                    <a:pt x="147" y="806"/>
                  </a:lnTo>
                  <a:lnTo>
                    <a:pt x="145" y="821"/>
                  </a:lnTo>
                  <a:lnTo>
                    <a:pt x="140" y="838"/>
                  </a:lnTo>
                  <a:lnTo>
                    <a:pt x="135" y="855"/>
                  </a:lnTo>
                  <a:lnTo>
                    <a:pt x="128" y="872"/>
                  </a:lnTo>
                  <a:lnTo>
                    <a:pt x="120" y="889"/>
                  </a:lnTo>
                  <a:lnTo>
                    <a:pt x="111" y="903"/>
                  </a:lnTo>
                  <a:lnTo>
                    <a:pt x="102" y="916"/>
                  </a:lnTo>
                  <a:lnTo>
                    <a:pt x="93" y="924"/>
                  </a:lnTo>
                  <a:lnTo>
                    <a:pt x="87" y="930"/>
                  </a:lnTo>
                  <a:lnTo>
                    <a:pt x="86" y="934"/>
                  </a:lnTo>
                  <a:lnTo>
                    <a:pt x="89" y="939"/>
                  </a:lnTo>
                  <a:lnTo>
                    <a:pt x="94" y="941"/>
                  </a:lnTo>
                  <a:lnTo>
                    <a:pt x="102" y="942"/>
                  </a:lnTo>
                  <a:lnTo>
                    <a:pt x="113" y="942"/>
                  </a:lnTo>
                  <a:lnTo>
                    <a:pt x="123" y="942"/>
                  </a:lnTo>
                  <a:lnTo>
                    <a:pt x="134" y="940"/>
                  </a:lnTo>
                  <a:lnTo>
                    <a:pt x="140" y="937"/>
                  </a:lnTo>
                  <a:lnTo>
                    <a:pt x="152" y="930"/>
                  </a:lnTo>
                  <a:lnTo>
                    <a:pt x="168" y="918"/>
                  </a:lnTo>
                  <a:lnTo>
                    <a:pt x="185" y="903"/>
                  </a:lnTo>
                  <a:lnTo>
                    <a:pt x="206" y="887"/>
                  </a:lnTo>
                  <a:lnTo>
                    <a:pt x="229" y="868"/>
                  </a:lnTo>
                  <a:lnTo>
                    <a:pt x="252" y="846"/>
                  </a:lnTo>
                  <a:lnTo>
                    <a:pt x="277" y="823"/>
                  </a:lnTo>
                  <a:lnTo>
                    <a:pt x="303" y="800"/>
                  </a:lnTo>
                  <a:lnTo>
                    <a:pt x="327" y="774"/>
                  </a:lnTo>
                  <a:lnTo>
                    <a:pt x="351" y="750"/>
                  </a:lnTo>
                  <a:lnTo>
                    <a:pt x="373" y="726"/>
                  </a:lnTo>
                  <a:lnTo>
                    <a:pt x="394" y="702"/>
                  </a:lnTo>
                  <a:lnTo>
                    <a:pt x="411" y="679"/>
                  </a:lnTo>
                  <a:lnTo>
                    <a:pt x="426" y="657"/>
                  </a:lnTo>
                  <a:lnTo>
                    <a:pt x="437" y="637"/>
                  </a:lnTo>
                  <a:lnTo>
                    <a:pt x="464" y="643"/>
                  </a:lnTo>
                  <a:lnTo>
                    <a:pt x="494" y="648"/>
                  </a:lnTo>
                  <a:lnTo>
                    <a:pt x="526" y="654"/>
                  </a:lnTo>
                  <a:lnTo>
                    <a:pt x="561" y="660"/>
                  </a:lnTo>
                  <a:lnTo>
                    <a:pt x="597" y="667"/>
                  </a:lnTo>
                  <a:lnTo>
                    <a:pt x="637" y="673"/>
                  </a:lnTo>
                  <a:lnTo>
                    <a:pt x="677" y="680"/>
                  </a:lnTo>
                  <a:lnTo>
                    <a:pt x="719" y="687"/>
                  </a:lnTo>
                  <a:lnTo>
                    <a:pt x="764" y="694"/>
                  </a:lnTo>
                  <a:lnTo>
                    <a:pt x="809" y="700"/>
                  </a:lnTo>
                  <a:lnTo>
                    <a:pt x="855" y="709"/>
                  </a:lnTo>
                  <a:lnTo>
                    <a:pt x="902" y="715"/>
                  </a:lnTo>
                  <a:lnTo>
                    <a:pt x="951" y="721"/>
                  </a:lnTo>
                  <a:lnTo>
                    <a:pt x="999" y="728"/>
                  </a:lnTo>
                  <a:lnTo>
                    <a:pt x="1047" y="735"/>
                  </a:lnTo>
                  <a:lnTo>
                    <a:pt x="1096" y="741"/>
                  </a:lnTo>
                  <a:lnTo>
                    <a:pt x="1144" y="748"/>
                  </a:lnTo>
                  <a:lnTo>
                    <a:pt x="1192" y="753"/>
                  </a:lnTo>
                  <a:lnTo>
                    <a:pt x="1240" y="759"/>
                  </a:lnTo>
                  <a:lnTo>
                    <a:pt x="1287" y="764"/>
                  </a:lnTo>
                  <a:lnTo>
                    <a:pt x="1333" y="768"/>
                  </a:lnTo>
                  <a:lnTo>
                    <a:pt x="1378" y="773"/>
                  </a:lnTo>
                  <a:lnTo>
                    <a:pt x="1422" y="777"/>
                  </a:lnTo>
                  <a:lnTo>
                    <a:pt x="1464" y="779"/>
                  </a:lnTo>
                  <a:lnTo>
                    <a:pt x="1504" y="782"/>
                  </a:lnTo>
                  <a:lnTo>
                    <a:pt x="1542" y="783"/>
                  </a:lnTo>
                  <a:lnTo>
                    <a:pt x="1579" y="785"/>
                  </a:lnTo>
                  <a:lnTo>
                    <a:pt x="1614" y="786"/>
                  </a:lnTo>
                  <a:lnTo>
                    <a:pt x="1645" y="786"/>
                  </a:lnTo>
                  <a:lnTo>
                    <a:pt x="1674" y="785"/>
                  </a:lnTo>
                  <a:lnTo>
                    <a:pt x="1700" y="782"/>
                  </a:lnTo>
                  <a:lnTo>
                    <a:pt x="1723" y="780"/>
                  </a:lnTo>
                  <a:lnTo>
                    <a:pt x="1735" y="798"/>
                  </a:lnTo>
                  <a:lnTo>
                    <a:pt x="1740" y="816"/>
                  </a:lnTo>
                  <a:lnTo>
                    <a:pt x="1739" y="833"/>
                  </a:lnTo>
                  <a:lnTo>
                    <a:pt x="1731" y="854"/>
                  </a:lnTo>
                  <a:lnTo>
                    <a:pt x="1728" y="864"/>
                  </a:lnTo>
                  <a:lnTo>
                    <a:pt x="1727" y="872"/>
                  </a:lnTo>
                  <a:lnTo>
                    <a:pt x="1729" y="879"/>
                  </a:lnTo>
                  <a:lnTo>
                    <a:pt x="1733" y="885"/>
                  </a:lnTo>
                  <a:lnTo>
                    <a:pt x="1740" y="888"/>
                  </a:lnTo>
                  <a:lnTo>
                    <a:pt x="1750" y="889"/>
                  </a:lnTo>
                  <a:lnTo>
                    <a:pt x="1759" y="889"/>
                  </a:lnTo>
                  <a:lnTo>
                    <a:pt x="1770" y="888"/>
                  </a:lnTo>
                  <a:lnTo>
                    <a:pt x="1777" y="887"/>
                  </a:lnTo>
                  <a:lnTo>
                    <a:pt x="1785" y="885"/>
                  </a:lnTo>
                  <a:lnTo>
                    <a:pt x="1796" y="882"/>
                  </a:lnTo>
                  <a:lnTo>
                    <a:pt x="1807" y="880"/>
                  </a:lnTo>
                  <a:lnTo>
                    <a:pt x="1820" y="877"/>
                  </a:lnTo>
                  <a:lnTo>
                    <a:pt x="1832" y="872"/>
                  </a:lnTo>
                  <a:lnTo>
                    <a:pt x="1846" y="868"/>
                  </a:lnTo>
                  <a:lnTo>
                    <a:pt x="1860" y="862"/>
                  </a:lnTo>
                  <a:lnTo>
                    <a:pt x="1874" y="855"/>
                  </a:lnTo>
                  <a:lnTo>
                    <a:pt x="1889" y="848"/>
                  </a:lnTo>
                  <a:lnTo>
                    <a:pt x="1903" y="840"/>
                  </a:lnTo>
                  <a:lnTo>
                    <a:pt x="1916" y="830"/>
                  </a:lnTo>
                  <a:lnTo>
                    <a:pt x="1929" y="819"/>
                  </a:lnTo>
                  <a:lnTo>
                    <a:pt x="1941" y="808"/>
                  </a:lnTo>
                  <a:lnTo>
                    <a:pt x="1952" y="795"/>
                  </a:lnTo>
                  <a:lnTo>
                    <a:pt x="1961" y="780"/>
                  </a:lnTo>
                  <a:lnTo>
                    <a:pt x="1984" y="778"/>
                  </a:lnTo>
                  <a:lnTo>
                    <a:pt x="2012" y="775"/>
                  </a:lnTo>
                  <a:lnTo>
                    <a:pt x="2044" y="772"/>
                  </a:lnTo>
                  <a:lnTo>
                    <a:pt x="2080" y="768"/>
                  </a:lnTo>
                  <a:lnTo>
                    <a:pt x="2117" y="764"/>
                  </a:lnTo>
                  <a:lnTo>
                    <a:pt x="2157" y="759"/>
                  </a:lnTo>
                  <a:lnTo>
                    <a:pt x="2197" y="753"/>
                  </a:lnTo>
                  <a:lnTo>
                    <a:pt x="2238" y="748"/>
                  </a:lnTo>
                  <a:lnTo>
                    <a:pt x="2278" y="741"/>
                  </a:lnTo>
                  <a:lnTo>
                    <a:pt x="2317" y="734"/>
                  </a:lnTo>
                  <a:lnTo>
                    <a:pt x="2354" y="727"/>
                  </a:lnTo>
                  <a:lnTo>
                    <a:pt x="2388" y="719"/>
                  </a:lnTo>
                  <a:lnTo>
                    <a:pt x="2418" y="711"/>
                  </a:lnTo>
                  <a:lnTo>
                    <a:pt x="2445" y="703"/>
                  </a:lnTo>
                  <a:lnTo>
                    <a:pt x="2467" y="694"/>
                  </a:lnTo>
                  <a:lnTo>
                    <a:pt x="2482" y="684"/>
                  </a:lnTo>
                  <a:lnTo>
                    <a:pt x="2489" y="682"/>
                  </a:lnTo>
                  <a:lnTo>
                    <a:pt x="2493" y="679"/>
                  </a:lnTo>
                  <a:lnTo>
                    <a:pt x="2494" y="674"/>
                  </a:lnTo>
                  <a:lnTo>
                    <a:pt x="2492" y="671"/>
                  </a:lnTo>
                  <a:lnTo>
                    <a:pt x="2505" y="664"/>
                  </a:lnTo>
                  <a:lnTo>
                    <a:pt x="2517" y="656"/>
                  </a:lnTo>
                  <a:lnTo>
                    <a:pt x="2529" y="648"/>
                  </a:lnTo>
                  <a:lnTo>
                    <a:pt x="2539" y="641"/>
                  </a:lnTo>
                  <a:lnTo>
                    <a:pt x="2548" y="633"/>
                  </a:lnTo>
                  <a:lnTo>
                    <a:pt x="2555" y="626"/>
                  </a:lnTo>
                  <a:lnTo>
                    <a:pt x="2560" y="620"/>
                  </a:lnTo>
                  <a:lnTo>
                    <a:pt x="2562" y="614"/>
                  </a:lnTo>
                  <a:lnTo>
                    <a:pt x="2552" y="607"/>
                  </a:lnTo>
                  <a:lnTo>
                    <a:pt x="2536" y="601"/>
                  </a:lnTo>
                  <a:lnTo>
                    <a:pt x="2516" y="597"/>
                  </a:lnTo>
                  <a:lnTo>
                    <a:pt x="2494" y="592"/>
                  </a:lnTo>
                  <a:lnTo>
                    <a:pt x="2474" y="589"/>
                  </a:lnTo>
                  <a:lnTo>
                    <a:pt x="2455" y="586"/>
                  </a:lnTo>
                  <a:lnTo>
                    <a:pt x="2440" y="585"/>
                  </a:lnTo>
                  <a:lnTo>
                    <a:pt x="2432" y="584"/>
                  </a:lnTo>
                  <a:lnTo>
                    <a:pt x="2447" y="559"/>
                  </a:lnTo>
                  <a:lnTo>
                    <a:pt x="2467" y="539"/>
                  </a:lnTo>
                  <a:lnTo>
                    <a:pt x="2489" y="525"/>
                  </a:lnTo>
                  <a:lnTo>
                    <a:pt x="2513" y="517"/>
                  </a:lnTo>
                  <a:lnTo>
                    <a:pt x="2536" y="514"/>
                  </a:lnTo>
                  <a:lnTo>
                    <a:pt x="2558" y="515"/>
                  </a:lnTo>
                  <a:lnTo>
                    <a:pt x="2576" y="520"/>
                  </a:lnTo>
                  <a:lnTo>
                    <a:pt x="2590" y="527"/>
                  </a:lnTo>
                  <a:lnTo>
                    <a:pt x="2592" y="520"/>
                  </a:lnTo>
                  <a:lnTo>
                    <a:pt x="2598" y="513"/>
                  </a:lnTo>
                  <a:lnTo>
                    <a:pt x="2604" y="504"/>
                  </a:lnTo>
                  <a:lnTo>
                    <a:pt x="2611" y="494"/>
                  </a:lnTo>
                  <a:lnTo>
                    <a:pt x="2616" y="486"/>
                  </a:lnTo>
                  <a:lnTo>
                    <a:pt x="2623" y="479"/>
                  </a:lnTo>
                  <a:lnTo>
                    <a:pt x="2628" y="472"/>
                  </a:lnTo>
                  <a:lnTo>
                    <a:pt x="2631" y="469"/>
                  </a:lnTo>
                  <a:lnTo>
                    <a:pt x="2638" y="463"/>
                  </a:lnTo>
                  <a:lnTo>
                    <a:pt x="2644" y="457"/>
                  </a:lnTo>
                  <a:lnTo>
                    <a:pt x="2650" y="453"/>
                  </a:lnTo>
                  <a:lnTo>
                    <a:pt x="2657" y="448"/>
                  </a:lnTo>
                  <a:lnTo>
                    <a:pt x="2661" y="445"/>
                  </a:lnTo>
                  <a:lnTo>
                    <a:pt x="2667" y="440"/>
                  </a:lnTo>
                  <a:lnTo>
                    <a:pt x="2673" y="436"/>
                  </a:lnTo>
                  <a:lnTo>
                    <a:pt x="2677" y="431"/>
                  </a:lnTo>
                  <a:lnTo>
                    <a:pt x="2684" y="419"/>
                  </a:lnTo>
                  <a:lnTo>
                    <a:pt x="2684" y="406"/>
                  </a:lnTo>
                  <a:lnTo>
                    <a:pt x="2677" y="393"/>
                  </a:lnTo>
                  <a:lnTo>
                    <a:pt x="2665" y="383"/>
                  </a:lnTo>
                  <a:lnTo>
                    <a:pt x="2654" y="378"/>
                  </a:lnTo>
                  <a:lnTo>
                    <a:pt x="2643" y="373"/>
                  </a:lnTo>
                  <a:lnTo>
                    <a:pt x="2631" y="370"/>
                  </a:lnTo>
                  <a:lnTo>
                    <a:pt x="2619" y="366"/>
                  </a:lnTo>
                  <a:lnTo>
                    <a:pt x="2606" y="363"/>
                  </a:lnTo>
                  <a:lnTo>
                    <a:pt x="2592" y="358"/>
                  </a:lnTo>
                  <a:lnTo>
                    <a:pt x="2578" y="356"/>
                  </a:lnTo>
                  <a:lnTo>
                    <a:pt x="2566" y="353"/>
                  </a:lnTo>
                  <a:lnTo>
                    <a:pt x="2552" y="349"/>
                  </a:lnTo>
                  <a:lnTo>
                    <a:pt x="2538" y="347"/>
                  </a:lnTo>
                  <a:lnTo>
                    <a:pt x="2525" y="343"/>
                  </a:lnTo>
                  <a:lnTo>
                    <a:pt x="2513" y="341"/>
                  </a:lnTo>
                  <a:lnTo>
                    <a:pt x="2501" y="339"/>
                  </a:lnTo>
                  <a:lnTo>
                    <a:pt x="2491" y="337"/>
                  </a:lnTo>
                  <a:lnTo>
                    <a:pt x="2481" y="334"/>
                  </a:lnTo>
                  <a:lnTo>
                    <a:pt x="2472" y="332"/>
                  </a:lnTo>
                  <a:lnTo>
                    <a:pt x="2454" y="328"/>
                  </a:lnTo>
                  <a:lnTo>
                    <a:pt x="2426" y="324"/>
                  </a:lnTo>
                  <a:lnTo>
                    <a:pt x="2391" y="318"/>
                  </a:lnTo>
                  <a:lnTo>
                    <a:pt x="2348" y="313"/>
                  </a:lnTo>
                  <a:lnTo>
                    <a:pt x="2301" y="308"/>
                  </a:lnTo>
                  <a:lnTo>
                    <a:pt x="2249" y="303"/>
                  </a:lnTo>
                  <a:lnTo>
                    <a:pt x="2194" y="297"/>
                  </a:lnTo>
                  <a:lnTo>
                    <a:pt x="2136" y="293"/>
                  </a:lnTo>
                  <a:lnTo>
                    <a:pt x="2078" y="288"/>
                  </a:lnTo>
                  <a:lnTo>
                    <a:pt x="2020" y="284"/>
                  </a:lnTo>
                  <a:lnTo>
                    <a:pt x="1964" y="280"/>
                  </a:lnTo>
                  <a:lnTo>
                    <a:pt x="1908" y="278"/>
                  </a:lnTo>
                  <a:lnTo>
                    <a:pt x="1858" y="277"/>
                  </a:lnTo>
                  <a:lnTo>
                    <a:pt x="1813" y="277"/>
                  </a:lnTo>
                  <a:lnTo>
                    <a:pt x="1773" y="277"/>
                  </a:lnTo>
                  <a:lnTo>
                    <a:pt x="1739" y="279"/>
                  </a:lnTo>
                  <a:lnTo>
                    <a:pt x="1719" y="280"/>
                  </a:lnTo>
                  <a:lnTo>
                    <a:pt x="1697" y="280"/>
                  </a:lnTo>
                  <a:lnTo>
                    <a:pt x="1674" y="279"/>
                  </a:lnTo>
                  <a:lnTo>
                    <a:pt x="1652" y="277"/>
                  </a:lnTo>
                  <a:lnTo>
                    <a:pt x="1631" y="272"/>
                  </a:lnTo>
                  <a:lnTo>
                    <a:pt x="1613" y="265"/>
                  </a:lnTo>
                  <a:lnTo>
                    <a:pt x="1597" y="256"/>
                  </a:lnTo>
                  <a:lnTo>
                    <a:pt x="1585" y="243"/>
                  </a:lnTo>
                  <a:lnTo>
                    <a:pt x="1579" y="234"/>
                  </a:lnTo>
                  <a:lnTo>
                    <a:pt x="1573" y="221"/>
                  </a:lnTo>
                  <a:lnTo>
                    <a:pt x="1565" y="205"/>
                  </a:lnTo>
                  <a:lnTo>
                    <a:pt x="1556" y="188"/>
                  </a:lnTo>
                  <a:lnTo>
                    <a:pt x="1545" y="168"/>
                  </a:lnTo>
                  <a:lnTo>
                    <a:pt x="1533" y="149"/>
                  </a:lnTo>
                  <a:lnTo>
                    <a:pt x="1519" y="127"/>
                  </a:lnTo>
                  <a:lnTo>
                    <a:pt x="1504" y="106"/>
                  </a:lnTo>
                  <a:lnTo>
                    <a:pt x="1487" y="85"/>
                  </a:lnTo>
                  <a:lnTo>
                    <a:pt x="1469" y="66"/>
                  </a:lnTo>
                  <a:lnTo>
                    <a:pt x="1449" y="47"/>
                  </a:lnTo>
                  <a:lnTo>
                    <a:pt x="1427" y="32"/>
                  </a:lnTo>
                  <a:lnTo>
                    <a:pt x="1403" y="19"/>
                  </a:lnTo>
                  <a:lnTo>
                    <a:pt x="1378" y="8"/>
                  </a:lnTo>
                  <a:lnTo>
                    <a:pt x="1350" y="2"/>
                  </a:lnTo>
                  <a:lnTo>
                    <a:pt x="1321" y="0"/>
                  </a:lnTo>
                  <a:lnTo>
                    <a:pt x="1335" y="53"/>
                  </a:lnTo>
                  <a:lnTo>
                    <a:pt x="1344" y="125"/>
                  </a:lnTo>
                  <a:lnTo>
                    <a:pt x="1350" y="194"/>
                  </a:lnTo>
                  <a:lnTo>
                    <a:pt x="1350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4528" y="1937"/>
              <a:ext cx="79" cy="51"/>
            </a:xfrm>
            <a:custGeom>
              <a:avLst/>
              <a:gdLst>
                <a:gd name="T0" fmla="*/ 130 w 158"/>
                <a:gd name="T1" fmla="*/ 100 h 100"/>
                <a:gd name="T2" fmla="*/ 120 w 158"/>
                <a:gd name="T3" fmla="*/ 93 h 100"/>
                <a:gd name="T4" fmla="*/ 104 w 158"/>
                <a:gd name="T5" fmla="*/ 87 h 100"/>
                <a:gd name="T6" fmla="*/ 84 w 158"/>
                <a:gd name="T7" fmla="*/ 83 h 100"/>
                <a:gd name="T8" fmla="*/ 62 w 158"/>
                <a:gd name="T9" fmla="*/ 78 h 100"/>
                <a:gd name="T10" fmla="*/ 42 w 158"/>
                <a:gd name="T11" fmla="*/ 75 h 100"/>
                <a:gd name="T12" fmla="*/ 23 w 158"/>
                <a:gd name="T13" fmla="*/ 72 h 100"/>
                <a:gd name="T14" fmla="*/ 8 w 158"/>
                <a:gd name="T15" fmla="*/ 71 h 100"/>
                <a:gd name="T16" fmla="*/ 0 w 158"/>
                <a:gd name="T17" fmla="*/ 70 h 100"/>
                <a:gd name="T18" fmla="*/ 15 w 158"/>
                <a:gd name="T19" fmla="*/ 45 h 100"/>
                <a:gd name="T20" fmla="*/ 35 w 158"/>
                <a:gd name="T21" fmla="*/ 25 h 100"/>
                <a:gd name="T22" fmla="*/ 57 w 158"/>
                <a:gd name="T23" fmla="*/ 11 h 100"/>
                <a:gd name="T24" fmla="*/ 81 w 158"/>
                <a:gd name="T25" fmla="*/ 3 h 100"/>
                <a:gd name="T26" fmla="*/ 104 w 158"/>
                <a:gd name="T27" fmla="*/ 0 h 100"/>
                <a:gd name="T28" fmla="*/ 126 w 158"/>
                <a:gd name="T29" fmla="*/ 1 h 100"/>
                <a:gd name="T30" fmla="*/ 144 w 158"/>
                <a:gd name="T31" fmla="*/ 6 h 100"/>
                <a:gd name="T32" fmla="*/ 158 w 158"/>
                <a:gd name="T33" fmla="*/ 13 h 100"/>
                <a:gd name="T34" fmla="*/ 152 w 158"/>
                <a:gd name="T35" fmla="*/ 15 h 100"/>
                <a:gd name="T36" fmla="*/ 145 w 158"/>
                <a:gd name="T37" fmla="*/ 17 h 100"/>
                <a:gd name="T38" fmla="*/ 139 w 158"/>
                <a:gd name="T39" fmla="*/ 21 h 100"/>
                <a:gd name="T40" fmla="*/ 134 w 158"/>
                <a:gd name="T41" fmla="*/ 23 h 100"/>
                <a:gd name="T42" fmla="*/ 128 w 158"/>
                <a:gd name="T43" fmla="*/ 26 h 100"/>
                <a:gd name="T44" fmla="*/ 122 w 158"/>
                <a:gd name="T45" fmla="*/ 30 h 100"/>
                <a:gd name="T46" fmla="*/ 116 w 158"/>
                <a:gd name="T47" fmla="*/ 33 h 100"/>
                <a:gd name="T48" fmla="*/ 112 w 158"/>
                <a:gd name="T49" fmla="*/ 37 h 100"/>
                <a:gd name="T50" fmla="*/ 103 w 158"/>
                <a:gd name="T51" fmla="*/ 46 h 100"/>
                <a:gd name="T52" fmla="*/ 97 w 158"/>
                <a:gd name="T53" fmla="*/ 56 h 100"/>
                <a:gd name="T54" fmla="*/ 96 w 158"/>
                <a:gd name="T55" fmla="*/ 68 h 100"/>
                <a:gd name="T56" fmla="*/ 99 w 158"/>
                <a:gd name="T57" fmla="*/ 77 h 100"/>
                <a:gd name="T58" fmla="*/ 107 w 158"/>
                <a:gd name="T59" fmla="*/ 83 h 100"/>
                <a:gd name="T60" fmla="*/ 116 w 158"/>
                <a:gd name="T61" fmla="*/ 87 h 100"/>
                <a:gd name="T62" fmla="*/ 124 w 158"/>
                <a:gd name="T63" fmla="*/ 93 h 100"/>
                <a:gd name="T64" fmla="*/ 130 w 158"/>
                <a:gd name="T6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00">
                  <a:moveTo>
                    <a:pt x="130" y="100"/>
                  </a:moveTo>
                  <a:lnTo>
                    <a:pt x="120" y="93"/>
                  </a:lnTo>
                  <a:lnTo>
                    <a:pt x="104" y="87"/>
                  </a:lnTo>
                  <a:lnTo>
                    <a:pt x="84" y="83"/>
                  </a:lnTo>
                  <a:lnTo>
                    <a:pt x="62" y="78"/>
                  </a:lnTo>
                  <a:lnTo>
                    <a:pt x="42" y="75"/>
                  </a:lnTo>
                  <a:lnTo>
                    <a:pt x="23" y="72"/>
                  </a:lnTo>
                  <a:lnTo>
                    <a:pt x="8" y="71"/>
                  </a:lnTo>
                  <a:lnTo>
                    <a:pt x="0" y="70"/>
                  </a:lnTo>
                  <a:lnTo>
                    <a:pt x="15" y="45"/>
                  </a:lnTo>
                  <a:lnTo>
                    <a:pt x="35" y="25"/>
                  </a:lnTo>
                  <a:lnTo>
                    <a:pt x="57" y="11"/>
                  </a:lnTo>
                  <a:lnTo>
                    <a:pt x="81" y="3"/>
                  </a:lnTo>
                  <a:lnTo>
                    <a:pt x="104" y="0"/>
                  </a:lnTo>
                  <a:lnTo>
                    <a:pt x="126" y="1"/>
                  </a:lnTo>
                  <a:lnTo>
                    <a:pt x="144" y="6"/>
                  </a:lnTo>
                  <a:lnTo>
                    <a:pt x="158" y="13"/>
                  </a:lnTo>
                  <a:lnTo>
                    <a:pt x="152" y="15"/>
                  </a:lnTo>
                  <a:lnTo>
                    <a:pt x="145" y="17"/>
                  </a:lnTo>
                  <a:lnTo>
                    <a:pt x="139" y="21"/>
                  </a:lnTo>
                  <a:lnTo>
                    <a:pt x="134" y="23"/>
                  </a:lnTo>
                  <a:lnTo>
                    <a:pt x="128" y="26"/>
                  </a:lnTo>
                  <a:lnTo>
                    <a:pt x="122" y="30"/>
                  </a:lnTo>
                  <a:lnTo>
                    <a:pt x="116" y="33"/>
                  </a:lnTo>
                  <a:lnTo>
                    <a:pt x="112" y="37"/>
                  </a:lnTo>
                  <a:lnTo>
                    <a:pt x="103" y="46"/>
                  </a:lnTo>
                  <a:lnTo>
                    <a:pt x="97" y="56"/>
                  </a:lnTo>
                  <a:lnTo>
                    <a:pt x="96" y="68"/>
                  </a:lnTo>
                  <a:lnTo>
                    <a:pt x="99" y="77"/>
                  </a:lnTo>
                  <a:lnTo>
                    <a:pt x="107" y="83"/>
                  </a:lnTo>
                  <a:lnTo>
                    <a:pt x="116" y="87"/>
                  </a:lnTo>
                  <a:lnTo>
                    <a:pt x="124" y="93"/>
                  </a:lnTo>
                  <a:lnTo>
                    <a:pt x="13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Freeform 115"/>
            <p:cNvSpPr>
              <a:spLocks/>
            </p:cNvSpPr>
            <p:nvPr/>
          </p:nvSpPr>
          <p:spPr bwMode="auto">
            <a:xfrm>
              <a:off x="4545" y="1940"/>
              <a:ext cx="57" cy="18"/>
            </a:xfrm>
            <a:custGeom>
              <a:avLst/>
              <a:gdLst>
                <a:gd name="T0" fmla="*/ 112 w 112"/>
                <a:gd name="T1" fmla="*/ 7 h 37"/>
                <a:gd name="T2" fmla="*/ 110 w 112"/>
                <a:gd name="T3" fmla="*/ 6 h 37"/>
                <a:gd name="T4" fmla="*/ 106 w 112"/>
                <a:gd name="T5" fmla="*/ 5 h 37"/>
                <a:gd name="T6" fmla="*/ 100 w 112"/>
                <a:gd name="T7" fmla="*/ 3 h 37"/>
                <a:gd name="T8" fmla="*/ 93 w 112"/>
                <a:gd name="T9" fmla="*/ 2 h 37"/>
                <a:gd name="T10" fmla="*/ 85 w 112"/>
                <a:gd name="T11" fmla="*/ 0 h 37"/>
                <a:gd name="T12" fmla="*/ 76 w 112"/>
                <a:gd name="T13" fmla="*/ 0 h 37"/>
                <a:gd name="T14" fmla="*/ 65 w 112"/>
                <a:gd name="T15" fmla="*/ 0 h 37"/>
                <a:gd name="T16" fmla="*/ 55 w 112"/>
                <a:gd name="T17" fmla="*/ 3 h 37"/>
                <a:gd name="T18" fmla="*/ 48 w 112"/>
                <a:gd name="T19" fmla="*/ 4 h 37"/>
                <a:gd name="T20" fmla="*/ 41 w 112"/>
                <a:gd name="T21" fmla="*/ 6 h 37"/>
                <a:gd name="T22" fmla="*/ 34 w 112"/>
                <a:gd name="T23" fmla="*/ 9 h 37"/>
                <a:gd name="T24" fmla="*/ 27 w 112"/>
                <a:gd name="T25" fmla="*/ 11 h 37"/>
                <a:gd name="T26" fmla="*/ 20 w 112"/>
                <a:gd name="T27" fmla="*/ 14 h 37"/>
                <a:gd name="T28" fmla="*/ 14 w 112"/>
                <a:gd name="T29" fmla="*/ 18 h 37"/>
                <a:gd name="T30" fmla="*/ 8 w 112"/>
                <a:gd name="T31" fmla="*/ 21 h 37"/>
                <a:gd name="T32" fmla="*/ 3 w 112"/>
                <a:gd name="T33" fmla="*/ 25 h 37"/>
                <a:gd name="T34" fmla="*/ 0 w 112"/>
                <a:gd name="T35" fmla="*/ 34 h 37"/>
                <a:gd name="T36" fmla="*/ 12 w 112"/>
                <a:gd name="T37" fmla="*/ 24 h 37"/>
                <a:gd name="T38" fmla="*/ 8 w 112"/>
                <a:gd name="T39" fmla="*/ 37 h 37"/>
                <a:gd name="T40" fmla="*/ 24 w 112"/>
                <a:gd name="T41" fmla="*/ 18 h 37"/>
                <a:gd name="T42" fmla="*/ 22 w 112"/>
                <a:gd name="T43" fmla="*/ 37 h 37"/>
                <a:gd name="T44" fmla="*/ 35 w 112"/>
                <a:gd name="T45" fmla="*/ 13 h 37"/>
                <a:gd name="T46" fmla="*/ 38 w 112"/>
                <a:gd name="T47" fmla="*/ 30 h 37"/>
                <a:gd name="T48" fmla="*/ 47 w 112"/>
                <a:gd name="T49" fmla="*/ 11 h 37"/>
                <a:gd name="T50" fmla="*/ 48 w 112"/>
                <a:gd name="T51" fmla="*/ 27 h 37"/>
                <a:gd name="T52" fmla="*/ 56 w 112"/>
                <a:gd name="T53" fmla="*/ 9 h 37"/>
                <a:gd name="T54" fmla="*/ 57 w 112"/>
                <a:gd name="T55" fmla="*/ 25 h 37"/>
                <a:gd name="T56" fmla="*/ 64 w 112"/>
                <a:gd name="T57" fmla="*/ 5 h 37"/>
                <a:gd name="T58" fmla="*/ 65 w 112"/>
                <a:gd name="T59" fmla="*/ 24 h 37"/>
                <a:gd name="T60" fmla="*/ 72 w 112"/>
                <a:gd name="T61" fmla="*/ 6 h 37"/>
                <a:gd name="T62" fmla="*/ 76 w 112"/>
                <a:gd name="T63" fmla="*/ 20 h 37"/>
                <a:gd name="T64" fmla="*/ 81 w 112"/>
                <a:gd name="T65" fmla="*/ 5 h 37"/>
                <a:gd name="T66" fmla="*/ 84 w 112"/>
                <a:gd name="T67" fmla="*/ 20 h 37"/>
                <a:gd name="T68" fmla="*/ 89 w 112"/>
                <a:gd name="T69" fmla="*/ 6 h 37"/>
                <a:gd name="T70" fmla="*/ 91 w 112"/>
                <a:gd name="T71" fmla="*/ 18 h 37"/>
                <a:gd name="T72" fmla="*/ 96 w 112"/>
                <a:gd name="T73" fmla="*/ 6 h 37"/>
                <a:gd name="T74" fmla="*/ 99 w 112"/>
                <a:gd name="T75" fmla="*/ 15 h 37"/>
                <a:gd name="T76" fmla="*/ 104 w 112"/>
                <a:gd name="T77" fmla="*/ 9 h 37"/>
                <a:gd name="T78" fmla="*/ 108 w 112"/>
                <a:gd name="T79" fmla="*/ 12 h 37"/>
                <a:gd name="T80" fmla="*/ 112 w 112"/>
                <a:gd name="T8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37">
                  <a:moveTo>
                    <a:pt x="112" y="7"/>
                  </a:moveTo>
                  <a:lnTo>
                    <a:pt x="110" y="6"/>
                  </a:lnTo>
                  <a:lnTo>
                    <a:pt x="106" y="5"/>
                  </a:lnTo>
                  <a:lnTo>
                    <a:pt x="100" y="3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65" y="0"/>
                  </a:lnTo>
                  <a:lnTo>
                    <a:pt x="55" y="3"/>
                  </a:lnTo>
                  <a:lnTo>
                    <a:pt x="48" y="4"/>
                  </a:lnTo>
                  <a:lnTo>
                    <a:pt x="41" y="6"/>
                  </a:lnTo>
                  <a:lnTo>
                    <a:pt x="34" y="9"/>
                  </a:lnTo>
                  <a:lnTo>
                    <a:pt x="27" y="11"/>
                  </a:lnTo>
                  <a:lnTo>
                    <a:pt x="20" y="14"/>
                  </a:lnTo>
                  <a:lnTo>
                    <a:pt x="14" y="18"/>
                  </a:lnTo>
                  <a:lnTo>
                    <a:pt x="8" y="21"/>
                  </a:lnTo>
                  <a:lnTo>
                    <a:pt x="3" y="25"/>
                  </a:lnTo>
                  <a:lnTo>
                    <a:pt x="0" y="34"/>
                  </a:lnTo>
                  <a:lnTo>
                    <a:pt x="12" y="24"/>
                  </a:lnTo>
                  <a:lnTo>
                    <a:pt x="8" y="37"/>
                  </a:lnTo>
                  <a:lnTo>
                    <a:pt x="24" y="18"/>
                  </a:lnTo>
                  <a:lnTo>
                    <a:pt x="22" y="37"/>
                  </a:lnTo>
                  <a:lnTo>
                    <a:pt x="35" y="13"/>
                  </a:lnTo>
                  <a:lnTo>
                    <a:pt x="38" y="30"/>
                  </a:lnTo>
                  <a:lnTo>
                    <a:pt x="47" y="11"/>
                  </a:lnTo>
                  <a:lnTo>
                    <a:pt x="48" y="27"/>
                  </a:lnTo>
                  <a:lnTo>
                    <a:pt x="56" y="9"/>
                  </a:lnTo>
                  <a:lnTo>
                    <a:pt x="57" y="25"/>
                  </a:lnTo>
                  <a:lnTo>
                    <a:pt x="64" y="5"/>
                  </a:lnTo>
                  <a:lnTo>
                    <a:pt x="65" y="24"/>
                  </a:lnTo>
                  <a:lnTo>
                    <a:pt x="72" y="6"/>
                  </a:lnTo>
                  <a:lnTo>
                    <a:pt x="76" y="20"/>
                  </a:lnTo>
                  <a:lnTo>
                    <a:pt x="81" y="5"/>
                  </a:lnTo>
                  <a:lnTo>
                    <a:pt x="84" y="20"/>
                  </a:lnTo>
                  <a:lnTo>
                    <a:pt x="89" y="6"/>
                  </a:lnTo>
                  <a:lnTo>
                    <a:pt x="91" y="18"/>
                  </a:lnTo>
                  <a:lnTo>
                    <a:pt x="96" y="6"/>
                  </a:lnTo>
                  <a:lnTo>
                    <a:pt x="99" y="15"/>
                  </a:lnTo>
                  <a:lnTo>
                    <a:pt x="104" y="9"/>
                  </a:lnTo>
                  <a:lnTo>
                    <a:pt x="108" y="12"/>
                  </a:lnTo>
                  <a:lnTo>
                    <a:pt x="1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35" y="1956"/>
              <a:ext cx="39" cy="20"/>
            </a:xfrm>
            <a:custGeom>
              <a:avLst/>
              <a:gdLst>
                <a:gd name="T0" fmla="*/ 2 w 78"/>
                <a:gd name="T1" fmla="*/ 30 h 40"/>
                <a:gd name="T2" fmla="*/ 9 w 78"/>
                <a:gd name="T3" fmla="*/ 30 h 40"/>
                <a:gd name="T4" fmla="*/ 18 w 78"/>
                <a:gd name="T5" fmla="*/ 30 h 40"/>
                <a:gd name="T6" fmla="*/ 28 w 78"/>
                <a:gd name="T7" fmla="*/ 31 h 40"/>
                <a:gd name="T8" fmla="*/ 38 w 78"/>
                <a:gd name="T9" fmla="*/ 32 h 40"/>
                <a:gd name="T10" fmla="*/ 47 w 78"/>
                <a:gd name="T11" fmla="*/ 33 h 40"/>
                <a:gd name="T12" fmla="*/ 58 w 78"/>
                <a:gd name="T13" fmla="*/ 35 h 40"/>
                <a:gd name="T14" fmla="*/ 66 w 78"/>
                <a:gd name="T15" fmla="*/ 38 h 40"/>
                <a:gd name="T16" fmla="*/ 74 w 78"/>
                <a:gd name="T17" fmla="*/ 40 h 40"/>
                <a:gd name="T18" fmla="*/ 78 w 78"/>
                <a:gd name="T19" fmla="*/ 27 h 40"/>
                <a:gd name="T20" fmla="*/ 67 w 78"/>
                <a:gd name="T21" fmla="*/ 33 h 40"/>
                <a:gd name="T22" fmla="*/ 70 w 78"/>
                <a:gd name="T23" fmla="*/ 19 h 40"/>
                <a:gd name="T24" fmla="*/ 58 w 78"/>
                <a:gd name="T25" fmla="*/ 32 h 40"/>
                <a:gd name="T26" fmla="*/ 61 w 78"/>
                <a:gd name="T27" fmla="*/ 14 h 40"/>
                <a:gd name="T28" fmla="*/ 45 w 78"/>
                <a:gd name="T29" fmla="*/ 29 h 40"/>
                <a:gd name="T30" fmla="*/ 54 w 78"/>
                <a:gd name="T31" fmla="*/ 0 h 40"/>
                <a:gd name="T32" fmla="*/ 36 w 78"/>
                <a:gd name="T33" fmla="*/ 26 h 40"/>
                <a:gd name="T34" fmla="*/ 37 w 78"/>
                <a:gd name="T35" fmla="*/ 7 h 40"/>
                <a:gd name="T36" fmla="*/ 24 w 78"/>
                <a:gd name="T37" fmla="*/ 26 h 40"/>
                <a:gd name="T38" fmla="*/ 25 w 78"/>
                <a:gd name="T39" fmla="*/ 7 h 40"/>
                <a:gd name="T40" fmla="*/ 9 w 78"/>
                <a:gd name="T41" fmla="*/ 25 h 40"/>
                <a:gd name="T42" fmla="*/ 14 w 78"/>
                <a:gd name="T43" fmla="*/ 8 h 40"/>
                <a:gd name="T44" fmla="*/ 0 w 78"/>
                <a:gd name="T45" fmla="*/ 31 h 40"/>
                <a:gd name="T46" fmla="*/ 2 w 78"/>
                <a:gd name="T47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" h="40">
                  <a:moveTo>
                    <a:pt x="2" y="30"/>
                  </a:moveTo>
                  <a:lnTo>
                    <a:pt x="9" y="30"/>
                  </a:lnTo>
                  <a:lnTo>
                    <a:pt x="18" y="30"/>
                  </a:lnTo>
                  <a:lnTo>
                    <a:pt x="28" y="31"/>
                  </a:lnTo>
                  <a:lnTo>
                    <a:pt x="38" y="32"/>
                  </a:lnTo>
                  <a:lnTo>
                    <a:pt x="47" y="33"/>
                  </a:lnTo>
                  <a:lnTo>
                    <a:pt x="58" y="35"/>
                  </a:lnTo>
                  <a:lnTo>
                    <a:pt x="66" y="38"/>
                  </a:lnTo>
                  <a:lnTo>
                    <a:pt x="74" y="40"/>
                  </a:lnTo>
                  <a:lnTo>
                    <a:pt x="78" y="27"/>
                  </a:lnTo>
                  <a:lnTo>
                    <a:pt x="67" y="33"/>
                  </a:lnTo>
                  <a:lnTo>
                    <a:pt x="70" y="19"/>
                  </a:lnTo>
                  <a:lnTo>
                    <a:pt x="58" y="32"/>
                  </a:lnTo>
                  <a:lnTo>
                    <a:pt x="61" y="14"/>
                  </a:lnTo>
                  <a:lnTo>
                    <a:pt x="45" y="29"/>
                  </a:lnTo>
                  <a:lnTo>
                    <a:pt x="54" y="0"/>
                  </a:lnTo>
                  <a:lnTo>
                    <a:pt x="36" y="26"/>
                  </a:lnTo>
                  <a:lnTo>
                    <a:pt x="37" y="7"/>
                  </a:lnTo>
                  <a:lnTo>
                    <a:pt x="24" y="26"/>
                  </a:lnTo>
                  <a:lnTo>
                    <a:pt x="25" y="7"/>
                  </a:lnTo>
                  <a:lnTo>
                    <a:pt x="9" y="25"/>
                  </a:lnTo>
                  <a:lnTo>
                    <a:pt x="14" y="8"/>
                  </a:lnTo>
                  <a:lnTo>
                    <a:pt x="0" y="31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Freeform 117"/>
            <p:cNvSpPr>
              <a:spLocks/>
            </p:cNvSpPr>
            <p:nvPr/>
          </p:nvSpPr>
          <p:spPr bwMode="auto">
            <a:xfrm>
              <a:off x="3455" y="1901"/>
              <a:ext cx="1121" cy="163"/>
            </a:xfrm>
            <a:custGeom>
              <a:avLst/>
              <a:gdLst>
                <a:gd name="T0" fmla="*/ 2030 w 2242"/>
                <a:gd name="T1" fmla="*/ 68 h 327"/>
                <a:gd name="T2" fmla="*/ 2077 w 2242"/>
                <a:gd name="T3" fmla="*/ 60 h 327"/>
                <a:gd name="T4" fmla="*/ 2122 w 2242"/>
                <a:gd name="T5" fmla="*/ 58 h 327"/>
                <a:gd name="T6" fmla="*/ 2135 w 2242"/>
                <a:gd name="T7" fmla="*/ 103 h 327"/>
                <a:gd name="T8" fmla="*/ 2104 w 2242"/>
                <a:gd name="T9" fmla="*/ 168 h 327"/>
                <a:gd name="T10" fmla="*/ 2190 w 2242"/>
                <a:gd name="T11" fmla="*/ 173 h 327"/>
                <a:gd name="T12" fmla="*/ 2229 w 2242"/>
                <a:gd name="T13" fmla="*/ 201 h 327"/>
                <a:gd name="T14" fmla="*/ 2190 w 2242"/>
                <a:gd name="T15" fmla="*/ 227 h 327"/>
                <a:gd name="T16" fmla="*/ 2126 w 2242"/>
                <a:gd name="T17" fmla="*/ 233 h 327"/>
                <a:gd name="T18" fmla="*/ 2060 w 2242"/>
                <a:gd name="T19" fmla="*/ 198 h 327"/>
                <a:gd name="T20" fmla="*/ 2057 w 2242"/>
                <a:gd name="T21" fmla="*/ 217 h 327"/>
                <a:gd name="T22" fmla="*/ 2108 w 2242"/>
                <a:gd name="T23" fmla="*/ 255 h 327"/>
                <a:gd name="T24" fmla="*/ 2090 w 2242"/>
                <a:gd name="T25" fmla="*/ 274 h 327"/>
                <a:gd name="T26" fmla="*/ 2015 w 2242"/>
                <a:gd name="T27" fmla="*/ 287 h 327"/>
                <a:gd name="T28" fmla="*/ 1943 w 2242"/>
                <a:gd name="T29" fmla="*/ 294 h 327"/>
                <a:gd name="T30" fmla="*/ 1872 w 2242"/>
                <a:gd name="T31" fmla="*/ 292 h 327"/>
                <a:gd name="T32" fmla="*/ 1766 w 2242"/>
                <a:gd name="T33" fmla="*/ 304 h 327"/>
                <a:gd name="T34" fmla="*/ 1696 w 2242"/>
                <a:gd name="T35" fmla="*/ 297 h 327"/>
                <a:gd name="T36" fmla="*/ 1695 w 2242"/>
                <a:gd name="T37" fmla="*/ 236 h 327"/>
                <a:gd name="T38" fmla="*/ 1680 w 2242"/>
                <a:gd name="T39" fmla="*/ 165 h 327"/>
                <a:gd name="T40" fmla="*/ 1587 w 2242"/>
                <a:gd name="T41" fmla="*/ 197 h 327"/>
                <a:gd name="T42" fmla="*/ 1491 w 2242"/>
                <a:gd name="T43" fmla="*/ 263 h 327"/>
                <a:gd name="T44" fmla="*/ 1388 w 2242"/>
                <a:gd name="T45" fmla="*/ 275 h 327"/>
                <a:gd name="T46" fmla="*/ 1358 w 2242"/>
                <a:gd name="T47" fmla="*/ 316 h 327"/>
                <a:gd name="T48" fmla="*/ 1303 w 2242"/>
                <a:gd name="T49" fmla="*/ 324 h 327"/>
                <a:gd name="T50" fmla="*/ 1143 w 2242"/>
                <a:gd name="T51" fmla="*/ 311 h 327"/>
                <a:gd name="T52" fmla="*/ 964 w 2242"/>
                <a:gd name="T53" fmla="*/ 296 h 327"/>
                <a:gd name="T54" fmla="*/ 789 w 2242"/>
                <a:gd name="T55" fmla="*/ 272 h 327"/>
                <a:gd name="T56" fmla="*/ 491 w 2242"/>
                <a:gd name="T57" fmla="*/ 229 h 327"/>
                <a:gd name="T58" fmla="*/ 225 w 2242"/>
                <a:gd name="T59" fmla="*/ 191 h 327"/>
                <a:gd name="T60" fmla="*/ 125 w 2242"/>
                <a:gd name="T61" fmla="*/ 166 h 327"/>
                <a:gd name="T62" fmla="*/ 9 w 2242"/>
                <a:gd name="T63" fmla="*/ 128 h 327"/>
                <a:gd name="T64" fmla="*/ 97 w 2242"/>
                <a:gd name="T65" fmla="*/ 120 h 327"/>
                <a:gd name="T66" fmla="*/ 305 w 2242"/>
                <a:gd name="T67" fmla="*/ 123 h 327"/>
                <a:gd name="T68" fmla="*/ 497 w 2242"/>
                <a:gd name="T69" fmla="*/ 130 h 327"/>
                <a:gd name="T70" fmla="*/ 610 w 2242"/>
                <a:gd name="T71" fmla="*/ 128 h 327"/>
                <a:gd name="T72" fmla="*/ 780 w 2242"/>
                <a:gd name="T73" fmla="*/ 121 h 327"/>
                <a:gd name="T74" fmla="*/ 952 w 2242"/>
                <a:gd name="T75" fmla="*/ 119 h 327"/>
                <a:gd name="T76" fmla="*/ 1083 w 2242"/>
                <a:gd name="T77" fmla="*/ 128 h 327"/>
                <a:gd name="T78" fmla="*/ 1178 w 2242"/>
                <a:gd name="T79" fmla="*/ 93 h 327"/>
                <a:gd name="T80" fmla="*/ 1248 w 2242"/>
                <a:gd name="T81" fmla="*/ 68 h 327"/>
                <a:gd name="T82" fmla="*/ 1351 w 2242"/>
                <a:gd name="T83" fmla="*/ 97 h 327"/>
                <a:gd name="T84" fmla="*/ 1419 w 2242"/>
                <a:gd name="T85" fmla="*/ 67 h 327"/>
                <a:gd name="T86" fmla="*/ 1465 w 2242"/>
                <a:gd name="T87" fmla="*/ 22 h 327"/>
                <a:gd name="T88" fmla="*/ 1536 w 2242"/>
                <a:gd name="T89" fmla="*/ 9 h 327"/>
                <a:gd name="T90" fmla="*/ 1611 w 2242"/>
                <a:gd name="T91" fmla="*/ 20 h 327"/>
                <a:gd name="T92" fmla="*/ 1676 w 2242"/>
                <a:gd name="T93" fmla="*/ 55 h 327"/>
                <a:gd name="T94" fmla="*/ 1756 w 2242"/>
                <a:gd name="T95" fmla="*/ 32 h 327"/>
                <a:gd name="T96" fmla="*/ 1810 w 2242"/>
                <a:gd name="T97" fmla="*/ 1 h 327"/>
                <a:gd name="T98" fmla="*/ 1877 w 2242"/>
                <a:gd name="T99" fmla="*/ 29 h 327"/>
                <a:gd name="T100" fmla="*/ 1992 w 2242"/>
                <a:gd name="T101" fmla="*/ 4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42" h="327">
                  <a:moveTo>
                    <a:pt x="2019" y="22"/>
                  </a:moveTo>
                  <a:lnTo>
                    <a:pt x="2020" y="38"/>
                  </a:lnTo>
                  <a:lnTo>
                    <a:pt x="2022" y="51"/>
                  </a:lnTo>
                  <a:lnTo>
                    <a:pt x="2025" y="61"/>
                  </a:lnTo>
                  <a:lnTo>
                    <a:pt x="2030" y="68"/>
                  </a:lnTo>
                  <a:lnTo>
                    <a:pt x="2037" y="73"/>
                  </a:lnTo>
                  <a:lnTo>
                    <a:pt x="2045" y="73"/>
                  </a:lnTo>
                  <a:lnTo>
                    <a:pt x="2054" y="72"/>
                  </a:lnTo>
                  <a:lnTo>
                    <a:pt x="2066" y="66"/>
                  </a:lnTo>
                  <a:lnTo>
                    <a:pt x="2077" y="60"/>
                  </a:lnTo>
                  <a:lnTo>
                    <a:pt x="2089" y="55"/>
                  </a:lnTo>
                  <a:lnTo>
                    <a:pt x="2098" y="53"/>
                  </a:lnTo>
                  <a:lnTo>
                    <a:pt x="2107" y="52"/>
                  </a:lnTo>
                  <a:lnTo>
                    <a:pt x="2115" y="54"/>
                  </a:lnTo>
                  <a:lnTo>
                    <a:pt x="2122" y="58"/>
                  </a:lnTo>
                  <a:lnTo>
                    <a:pt x="2129" y="64"/>
                  </a:lnTo>
                  <a:lnTo>
                    <a:pt x="2135" y="73"/>
                  </a:lnTo>
                  <a:lnTo>
                    <a:pt x="2137" y="81"/>
                  </a:lnTo>
                  <a:lnTo>
                    <a:pt x="2137" y="90"/>
                  </a:lnTo>
                  <a:lnTo>
                    <a:pt x="2135" y="103"/>
                  </a:lnTo>
                  <a:lnTo>
                    <a:pt x="2131" y="117"/>
                  </a:lnTo>
                  <a:lnTo>
                    <a:pt x="2126" y="130"/>
                  </a:lnTo>
                  <a:lnTo>
                    <a:pt x="2119" y="144"/>
                  </a:lnTo>
                  <a:lnTo>
                    <a:pt x="2112" y="157"/>
                  </a:lnTo>
                  <a:lnTo>
                    <a:pt x="2104" y="168"/>
                  </a:lnTo>
                  <a:lnTo>
                    <a:pt x="2114" y="166"/>
                  </a:lnTo>
                  <a:lnTo>
                    <a:pt x="2130" y="165"/>
                  </a:lnTo>
                  <a:lnTo>
                    <a:pt x="2149" y="166"/>
                  </a:lnTo>
                  <a:lnTo>
                    <a:pt x="2169" y="168"/>
                  </a:lnTo>
                  <a:lnTo>
                    <a:pt x="2190" y="173"/>
                  </a:lnTo>
                  <a:lnTo>
                    <a:pt x="2210" y="179"/>
                  </a:lnTo>
                  <a:lnTo>
                    <a:pt x="2228" y="184"/>
                  </a:lnTo>
                  <a:lnTo>
                    <a:pt x="2242" y="193"/>
                  </a:lnTo>
                  <a:lnTo>
                    <a:pt x="2236" y="196"/>
                  </a:lnTo>
                  <a:lnTo>
                    <a:pt x="2229" y="201"/>
                  </a:lnTo>
                  <a:lnTo>
                    <a:pt x="2222" y="205"/>
                  </a:lnTo>
                  <a:lnTo>
                    <a:pt x="2214" y="211"/>
                  </a:lnTo>
                  <a:lnTo>
                    <a:pt x="2206" y="217"/>
                  </a:lnTo>
                  <a:lnTo>
                    <a:pt x="2198" y="222"/>
                  </a:lnTo>
                  <a:lnTo>
                    <a:pt x="2190" y="227"/>
                  </a:lnTo>
                  <a:lnTo>
                    <a:pt x="2182" y="232"/>
                  </a:lnTo>
                  <a:lnTo>
                    <a:pt x="2172" y="234"/>
                  </a:lnTo>
                  <a:lnTo>
                    <a:pt x="2159" y="235"/>
                  </a:lnTo>
                  <a:lnTo>
                    <a:pt x="2143" y="235"/>
                  </a:lnTo>
                  <a:lnTo>
                    <a:pt x="2126" y="233"/>
                  </a:lnTo>
                  <a:lnTo>
                    <a:pt x="2107" y="229"/>
                  </a:lnTo>
                  <a:lnTo>
                    <a:pt x="2091" y="224"/>
                  </a:lnTo>
                  <a:lnTo>
                    <a:pt x="2076" y="216"/>
                  </a:lnTo>
                  <a:lnTo>
                    <a:pt x="2065" y="205"/>
                  </a:lnTo>
                  <a:lnTo>
                    <a:pt x="2060" y="198"/>
                  </a:lnTo>
                  <a:lnTo>
                    <a:pt x="2053" y="194"/>
                  </a:lnTo>
                  <a:lnTo>
                    <a:pt x="2047" y="195"/>
                  </a:lnTo>
                  <a:lnTo>
                    <a:pt x="2046" y="201"/>
                  </a:lnTo>
                  <a:lnTo>
                    <a:pt x="2051" y="209"/>
                  </a:lnTo>
                  <a:lnTo>
                    <a:pt x="2057" y="217"/>
                  </a:lnTo>
                  <a:lnTo>
                    <a:pt x="2063" y="226"/>
                  </a:lnTo>
                  <a:lnTo>
                    <a:pt x="2070" y="234"/>
                  </a:lnTo>
                  <a:lnTo>
                    <a:pt x="2081" y="242"/>
                  </a:lnTo>
                  <a:lnTo>
                    <a:pt x="2093" y="249"/>
                  </a:lnTo>
                  <a:lnTo>
                    <a:pt x="2108" y="255"/>
                  </a:lnTo>
                  <a:lnTo>
                    <a:pt x="2128" y="259"/>
                  </a:lnTo>
                  <a:lnTo>
                    <a:pt x="2121" y="263"/>
                  </a:lnTo>
                  <a:lnTo>
                    <a:pt x="2113" y="267"/>
                  </a:lnTo>
                  <a:lnTo>
                    <a:pt x="2101" y="271"/>
                  </a:lnTo>
                  <a:lnTo>
                    <a:pt x="2090" y="274"/>
                  </a:lnTo>
                  <a:lnTo>
                    <a:pt x="2076" y="277"/>
                  </a:lnTo>
                  <a:lnTo>
                    <a:pt x="2061" y="280"/>
                  </a:lnTo>
                  <a:lnTo>
                    <a:pt x="2046" y="282"/>
                  </a:lnTo>
                  <a:lnTo>
                    <a:pt x="2030" y="285"/>
                  </a:lnTo>
                  <a:lnTo>
                    <a:pt x="2015" y="287"/>
                  </a:lnTo>
                  <a:lnTo>
                    <a:pt x="1999" y="289"/>
                  </a:lnTo>
                  <a:lnTo>
                    <a:pt x="1983" y="292"/>
                  </a:lnTo>
                  <a:lnTo>
                    <a:pt x="1968" y="293"/>
                  </a:lnTo>
                  <a:lnTo>
                    <a:pt x="1954" y="294"/>
                  </a:lnTo>
                  <a:lnTo>
                    <a:pt x="1943" y="294"/>
                  </a:lnTo>
                  <a:lnTo>
                    <a:pt x="1931" y="294"/>
                  </a:lnTo>
                  <a:lnTo>
                    <a:pt x="1922" y="294"/>
                  </a:lnTo>
                  <a:lnTo>
                    <a:pt x="1908" y="292"/>
                  </a:lnTo>
                  <a:lnTo>
                    <a:pt x="1891" y="290"/>
                  </a:lnTo>
                  <a:lnTo>
                    <a:pt x="1872" y="292"/>
                  </a:lnTo>
                  <a:lnTo>
                    <a:pt x="1852" y="293"/>
                  </a:lnTo>
                  <a:lnTo>
                    <a:pt x="1830" y="296"/>
                  </a:lnTo>
                  <a:lnTo>
                    <a:pt x="1808" y="299"/>
                  </a:lnTo>
                  <a:lnTo>
                    <a:pt x="1787" y="302"/>
                  </a:lnTo>
                  <a:lnTo>
                    <a:pt x="1766" y="304"/>
                  </a:lnTo>
                  <a:lnTo>
                    <a:pt x="1748" y="307"/>
                  </a:lnTo>
                  <a:lnTo>
                    <a:pt x="1731" y="307"/>
                  </a:lnTo>
                  <a:lnTo>
                    <a:pt x="1717" y="304"/>
                  </a:lnTo>
                  <a:lnTo>
                    <a:pt x="1705" y="302"/>
                  </a:lnTo>
                  <a:lnTo>
                    <a:pt x="1696" y="297"/>
                  </a:lnTo>
                  <a:lnTo>
                    <a:pt x="1689" y="293"/>
                  </a:lnTo>
                  <a:lnTo>
                    <a:pt x="1686" y="286"/>
                  </a:lnTo>
                  <a:lnTo>
                    <a:pt x="1685" y="279"/>
                  </a:lnTo>
                  <a:lnTo>
                    <a:pt x="1688" y="259"/>
                  </a:lnTo>
                  <a:lnTo>
                    <a:pt x="1695" y="236"/>
                  </a:lnTo>
                  <a:lnTo>
                    <a:pt x="1702" y="212"/>
                  </a:lnTo>
                  <a:lnTo>
                    <a:pt x="1707" y="187"/>
                  </a:lnTo>
                  <a:lnTo>
                    <a:pt x="1704" y="176"/>
                  </a:lnTo>
                  <a:lnTo>
                    <a:pt x="1695" y="168"/>
                  </a:lnTo>
                  <a:lnTo>
                    <a:pt x="1680" y="165"/>
                  </a:lnTo>
                  <a:lnTo>
                    <a:pt x="1662" y="164"/>
                  </a:lnTo>
                  <a:lnTo>
                    <a:pt x="1642" y="166"/>
                  </a:lnTo>
                  <a:lnTo>
                    <a:pt x="1621" y="173"/>
                  </a:lnTo>
                  <a:lnTo>
                    <a:pt x="1603" y="183"/>
                  </a:lnTo>
                  <a:lnTo>
                    <a:pt x="1587" y="197"/>
                  </a:lnTo>
                  <a:lnTo>
                    <a:pt x="1572" y="213"/>
                  </a:lnTo>
                  <a:lnTo>
                    <a:pt x="1554" y="228"/>
                  </a:lnTo>
                  <a:lnTo>
                    <a:pt x="1534" y="242"/>
                  </a:lnTo>
                  <a:lnTo>
                    <a:pt x="1513" y="254"/>
                  </a:lnTo>
                  <a:lnTo>
                    <a:pt x="1491" y="263"/>
                  </a:lnTo>
                  <a:lnTo>
                    <a:pt x="1468" y="270"/>
                  </a:lnTo>
                  <a:lnTo>
                    <a:pt x="1446" y="273"/>
                  </a:lnTo>
                  <a:lnTo>
                    <a:pt x="1425" y="273"/>
                  </a:lnTo>
                  <a:lnTo>
                    <a:pt x="1405" y="273"/>
                  </a:lnTo>
                  <a:lnTo>
                    <a:pt x="1388" y="275"/>
                  </a:lnTo>
                  <a:lnTo>
                    <a:pt x="1375" y="281"/>
                  </a:lnTo>
                  <a:lnTo>
                    <a:pt x="1366" y="288"/>
                  </a:lnTo>
                  <a:lnTo>
                    <a:pt x="1359" y="296"/>
                  </a:lnTo>
                  <a:lnTo>
                    <a:pt x="1357" y="305"/>
                  </a:lnTo>
                  <a:lnTo>
                    <a:pt x="1358" y="316"/>
                  </a:lnTo>
                  <a:lnTo>
                    <a:pt x="1362" y="327"/>
                  </a:lnTo>
                  <a:lnTo>
                    <a:pt x="1356" y="327"/>
                  </a:lnTo>
                  <a:lnTo>
                    <a:pt x="1344" y="326"/>
                  </a:lnTo>
                  <a:lnTo>
                    <a:pt x="1326" y="325"/>
                  </a:lnTo>
                  <a:lnTo>
                    <a:pt x="1303" y="324"/>
                  </a:lnTo>
                  <a:lnTo>
                    <a:pt x="1276" y="322"/>
                  </a:lnTo>
                  <a:lnTo>
                    <a:pt x="1246" y="319"/>
                  </a:lnTo>
                  <a:lnTo>
                    <a:pt x="1214" y="317"/>
                  </a:lnTo>
                  <a:lnTo>
                    <a:pt x="1179" y="315"/>
                  </a:lnTo>
                  <a:lnTo>
                    <a:pt x="1143" y="311"/>
                  </a:lnTo>
                  <a:lnTo>
                    <a:pt x="1106" y="308"/>
                  </a:lnTo>
                  <a:lnTo>
                    <a:pt x="1069" y="305"/>
                  </a:lnTo>
                  <a:lnTo>
                    <a:pt x="1032" y="302"/>
                  </a:lnTo>
                  <a:lnTo>
                    <a:pt x="998" y="300"/>
                  </a:lnTo>
                  <a:lnTo>
                    <a:pt x="964" y="296"/>
                  </a:lnTo>
                  <a:lnTo>
                    <a:pt x="933" y="294"/>
                  </a:lnTo>
                  <a:lnTo>
                    <a:pt x="905" y="292"/>
                  </a:lnTo>
                  <a:lnTo>
                    <a:pt x="876" y="286"/>
                  </a:lnTo>
                  <a:lnTo>
                    <a:pt x="836" y="279"/>
                  </a:lnTo>
                  <a:lnTo>
                    <a:pt x="789" y="272"/>
                  </a:lnTo>
                  <a:lnTo>
                    <a:pt x="736" y="264"/>
                  </a:lnTo>
                  <a:lnTo>
                    <a:pt x="679" y="256"/>
                  </a:lnTo>
                  <a:lnTo>
                    <a:pt x="618" y="247"/>
                  </a:lnTo>
                  <a:lnTo>
                    <a:pt x="554" y="237"/>
                  </a:lnTo>
                  <a:lnTo>
                    <a:pt x="491" y="229"/>
                  </a:lnTo>
                  <a:lnTo>
                    <a:pt x="429" y="220"/>
                  </a:lnTo>
                  <a:lnTo>
                    <a:pt x="370" y="212"/>
                  </a:lnTo>
                  <a:lnTo>
                    <a:pt x="315" y="204"/>
                  </a:lnTo>
                  <a:lnTo>
                    <a:pt x="267" y="197"/>
                  </a:lnTo>
                  <a:lnTo>
                    <a:pt x="225" y="191"/>
                  </a:lnTo>
                  <a:lnTo>
                    <a:pt x="192" y="186"/>
                  </a:lnTo>
                  <a:lnTo>
                    <a:pt x="169" y="181"/>
                  </a:lnTo>
                  <a:lnTo>
                    <a:pt x="158" y="179"/>
                  </a:lnTo>
                  <a:lnTo>
                    <a:pt x="146" y="173"/>
                  </a:lnTo>
                  <a:lnTo>
                    <a:pt x="125" y="166"/>
                  </a:lnTo>
                  <a:lnTo>
                    <a:pt x="101" y="158"/>
                  </a:lnTo>
                  <a:lnTo>
                    <a:pt x="74" y="149"/>
                  </a:lnTo>
                  <a:lnTo>
                    <a:pt x="48" y="141"/>
                  </a:lnTo>
                  <a:lnTo>
                    <a:pt x="26" y="134"/>
                  </a:lnTo>
                  <a:lnTo>
                    <a:pt x="9" y="128"/>
                  </a:lnTo>
                  <a:lnTo>
                    <a:pt x="0" y="126"/>
                  </a:lnTo>
                  <a:lnTo>
                    <a:pt x="15" y="123"/>
                  </a:lnTo>
                  <a:lnTo>
                    <a:pt x="36" y="121"/>
                  </a:lnTo>
                  <a:lnTo>
                    <a:pt x="64" y="120"/>
                  </a:lnTo>
                  <a:lnTo>
                    <a:pt x="97" y="120"/>
                  </a:lnTo>
                  <a:lnTo>
                    <a:pt x="134" y="120"/>
                  </a:lnTo>
                  <a:lnTo>
                    <a:pt x="175" y="120"/>
                  </a:lnTo>
                  <a:lnTo>
                    <a:pt x="217" y="121"/>
                  </a:lnTo>
                  <a:lnTo>
                    <a:pt x="261" y="122"/>
                  </a:lnTo>
                  <a:lnTo>
                    <a:pt x="305" y="123"/>
                  </a:lnTo>
                  <a:lnTo>
                    <a:pt x="348" y="126"/>
                  </a:lnTo>
                  <a:lnTo>
                    <a:pt x="390" y="127"/>
                  </a:lnTo>
                  <a:lnTo>
                    <a:pt x="429" y="128"/>
                  </a:lnTo>
                  <a:lnTo>
                    <a:pt x="465" y="129"/>
                  </a:lnTo>
                  <a:lnTo>
                    <a:pt x="497" y="130"/>
                  </a:lnTo>
                  <a:lnTo>
                    <a:pt x="522" y="130"/>
                  </a:lnTo>
                  <a:lnTo>
                    <a:pt x="542" y="130"/>
                  </a:lnTo>
                  <a:lnTo>
                    <a:pt x="560" y="129"/>
                  </a:lnTo>
                  <a:lnTo>
                    <a:pt x="583" y="129"/>
                  </a:lnTo>
                  <a:lnTo>
                    <a:pt x="610" y="128"/>
                  </a:lnTo>
                  <a:lnTo>
                    <a:pt x="640" y="127"/>
                  </a:lnTo>
                  <a:lnTo>
                    <a:pt x="673" y="125"/>
                  </a:lnTo>
                  <a:lnTo>
                    <a:pt x="708" y="123"/>
                  </a:lnTo>
                  <a:lnTo>
                    <a:pt x="743" y="122"/>
                  </a:lnTo>
                  <a:lnTo>
                    <a:pt x="780" y="121"/>
                  </a:lnTo>
                  <a:lnTo>
                    <a:pt x="816" y="120"/>
                  </a:lnTo>
                  <a:lnTo>
                    <a:pt x="853" y="119"/>
                  </a:lnTo>
                  <a:lnTo>
                    <a:pt x="887" y="119"/>
                  </a:lnTo>
                  <a:lnTo>
                    <a:pt x="920" y="119"/>
                  </a:lnTo>
                  <a:lnTo>
                    <a:pt x="952" y="119"/>
                  </a:lnTo>
                  <a:lnTo>
                    <a:pt x="978" y="120"/>
                  </a:lnTo>
                  <a:lnTo>
                    <a:pt x="1002" y="122"/>
                  </a:lnTo>
                  <a:lnTo>
                    <a:pt x="1022" y="125"/>
                  </a:lnTo>
                  <a:lnTo>
                    <a:pt x="1054" y="128"/>
                  </a:lnTo>
                  <a:lnTo>
                    <a:pt x="1083" y="128"/>
                  </a:lnTo>
                  <a:lnTo>
                    <a:pt x="1108" y="125"/>
                  </a:lnTo>
                  <a:lnTo>
                    <a:pt x="1130" y="119"/>
                  </a:lnTo>
                  <a:lnTo>
                    <a:pt x="1148" y="112"/>
                  </a:lnTo>
                  <a:lnTo>
                    <a:pt x="1164" y="103"/>
                  </a:lnTo>
                  <a:lnTo>
                    <a:pt x="1178" y="93"/>
                  </a:lnTo>
                  <a:lnTo>
                    <a:pt x="1189" y="83"/>
                  </a:lnTo>
                  <a:lnTo>
                    <a:pt x="1200" y="75"/>
                  </a:lnTo>
                  <a:lnTo>
                    <a:pt x="1214" y="69"/>
                  </a:lnTo>
                  <a:lnTo>
                    <a:pt x="1230" y="68"/>
                  </a:lnTo>
                  <a:lnTo>
                    <a:pt x="1248" y="68"/>
                  </a:lnTo>
                  <a:lnTo>
                    <a:pt x="1268" y="72"/>
                  </a:lnTo>
                  <a:lnTo>
                    <a:pt x="1289" y="77"/>
                  </a:lnTo>
                  <a:lnTo>
                    <a:pt x="1311" y="83"/>
                  </a:lnTo>
                  <a:lnTo>
                    <a:pt x="1331" y="91"/>
                  </a:lnTo>
                  <a:lnTo>
                    <a:pt x="1351" y="97"/>
                  </a:lnTo>
                  <a:lnTo>
                    <a:pt x="1368" y="98"/>
                  </a:lnTo>
                  <a:lnTo>
                    <a:pt x="1383" y="95"/>
                  </a:lnTo>
                  <a:lnTo>
                    <a:pt x="1396" y="88"/>
                  </a:lnTo>
                  <a:lnTo>
                    <a:pt x="1408" y="78"/>
                  </a:lnTo>
                  <a:lnTo>
                    <a:pt x="1419" y="67"/>
                  </a:lnTo>
                  <a:lnTo>
                    <a:pt x="1429" y="53"/>
                  </a:lnTo>
                  <a:lnTo>
                    <a:pt x="1440" y="39"/>
                  </a:lnTo>
                  <a:lnTo>
                    <a:pt x="1446" y="32"/>
                  </a:lnTo>
                  <a:lnTo>
                    <a:pt x="1455" y="27"/>
                  </a:lnTo>
                  <a:lnTo>
                    <a:pt x="1465" y="22"/>
                  </a:lnTo>
                  <a:lnTo>
                    <a:pt x="1478" y="17"/>
                  </a:lnTo>
                  <a:lnTo>
                    <a:pt x="1491" y="14"/>
                  </a:lnTo>
                  <a:lnTo>
                    <a:pt x="1505" y="12"/>
                  </a:lnTo>
                  <a:lnTo>
                    <a:pt x="1521" y="11"/>
                  </a:lnTo>
                  <a:lnTo>
                    <a:pt x="1536" y="9"/>
                  </a:lnTo>
                  <a:lnTo>
                    <a:pt x="1552" y="9"/>
                  </a:lnTo>
                  <a:lnTo>
                    <a:pt x="1568" y="11"/>
                  </a:lnTo>
                  <a:lnTo>
                    <a:pt x="1583" y="13"/>
                  </a:lnTo>
                  <a:lnTo>
                    <a:pt x="1598" y="16"/>
                  </a:lnTo>
                  <a:lnTo>
                    <a:pt x="1611" y="20"/>
                  </a:lnTo>
                  <a:lnTo>
                    <a:pt x="1624" y="24"/>
                  </a:lnTo>
                  <a:lnTo>
                    <a:pt x="1634" y="30"/>
                  </a:lnTo>
                  <a:lnTo>
                    <a:pt x="1642" y="37"/>
                  </a:lnTo>
                  <a:lnTo>
                    <a:pt x="1658" y="49"/>
                  </a:lnTo>
                  <a:lnTo>
                    <a:pt x="1676" y="55"/>
                  </a:lnTo>
                  <a:lnTo>
                    <a:pt x="1693" y="58"/>
                  </a:lnTo>
                  <a:lnTo>
                    <a:pt x="1711" y="55"/>
                  </a:lnTo>
                  <a:lnTo>
                    <a:pt x="1727" y="51"/>
                  </a:lnTo>
                  <a:lnTo>
                    <a:pt x="1743" y="43"/>
                  </a:lnTo>
                  <a:lnTo>
                    <a:pt x="1756" y="32"/>
                  </a:lnTo>
                  <a:lnTo>
                    <a:pt x="1765" y="20"/>
                  </a:lnTo>
                  <a:lnTo>
                    <a:pt x="1775" y="9"/>
                  </a:lnTo>
                  <a:lnTo>
                    <a:pt x="1785" y="4"/>
                  </a:lnTo>
                  <a:lnTo>
                    <a:pt x="1796" y="0"/>
                  </a:lnTo>
                  <a:lnTo>
                    <a:pt x="1810" y="1"/>
                  </a:lnTo>
                  <a:lnTo>
                    <a:pt x="1823" y="5"/>
                  </a:lnTo>
                  <a:lnTo>
                    <a:pt x="1837" y="9"/>
                  </a:lnTo>
                  <a:lnTo>
                    <a:pt x="1849" y="15"/>
                  </a:lnTo>
                  <a:lnTo>
                    <a:pt x="1862" y="22"/>
                  </a:lnTo>
                  <a:lnTo>
                    <a:pt x="1877" y="29"/>
                  </a:lnTo>
                  <a:lnTo>
                    <a:pt x="1898" y="36"/>
                  </a:lnTo>
                  <a:lnTo>
                    <a:pt x="1921" y="42"/>
                  </a:lnTo>
                  <a:lnTo>
                    <a:pt x="1946" y="46"/>
                  </a:lnTo>
                  <a:lnTo>
                    <a:pt x="1970" y="46"/>
                  </a:lnTo>
                  <a:lnTo>
                    <a:pt x="1992" y="44"/>
                  </a:lnTo>
                  <a:lnTo>
                    <a:pt x="2008" y="36"/>
                  </a:lnTo>
                  <a:lnTo>
                    <a:pt x="201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4536" y="1878"/>
              <a:ext cx="16" cy="16"/>
            </a:xfrm>
            <a:custGeom>
              <a:avLst/>
              <a:gdLst>
                <a:gd name="T0" fmla="*/ 0 w 31"/>
                <a:gd name="T1" fmla="*/ 18 h 31"/>
                <a:gd name="T2" fmla="*/ 3 w 31"/>
                <a:gd name="T3" fmla="*/ 23 h 31"/>
                <a:gd name="T4" fmla="*/ 6 w 31"/>
                <a:gd name="T5" fmla="*/ 28 h 31"/>
                <a:gd name="T6" fmla="*/ 12 w 31"/>
                <a:gd name="T7" fmla="*/ 30 h 31"/>
                <a:gd name="T8" fmla="*/ 18 w 31"/>
                <a:gd name="T9" fmla="*/ 31 h 31"/>
                <a:gd name="T10" fmla="*/ 23 w 31"/>
                <a:gd name="T11" fmla="*/ 29 h 31"/>
                <a:gd name="T12" fmla="*/ 28 w 31"/>
                <a:gd name="T13" fmla="*/ 26 h 31"/>
                <a:gd name="T14" fmla="*/ 31 w 31"/>
                <a:gd name="T15" fmla="*/ 20 h 31"/>
                <a:gd name="T16" fmla="*/ 31 w 31"/>
                <a:gd name="T17" fmla="*/ 14 h 31"/>
                <a:gd name="T18" fmla="*/ 29 w 31"/>
                <a:gd name="T19" fmla="*/ 8 h 31"/>
                <a:gd name="T20" fmla="*/ 26 w 31"/>
                <a:gd name="T21" fmla="*/ 4 h 31"/>
                <a:gd name="T22" fmla="*/ 21 w 31"/>
                <a:gd name="T23" fmla="*/ 0 h 31"/>
                <a:gd name="T24" fmla="*/ 14 w 31"/>
                <a:gd name="T25" fmla="*/ 0 h 31"/>
                <a:gd name="T26" fmla="*/ 8 w 31"/>
                <a:gd name="T27" fmla="*/ 1 h 31"/>
                <a:gd name="T28" fmla="*/ 4 w 31"/>
                <a:gd name="T29" fmla="*/ 5 h 31"/>
                <a:gd name="T30" fmla="*/ 0 w 31"/>
                <a:gd name="T31" fmla="*/ 11 h 31"/>
                <a:gd name="T32" fmla="*/ 0 w 31"/>
                <a:gd name="T3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0" y="18"/>
                  </a:moveTo>
                  <a:lnTo>
                    <a:pt x="3" y="23"/>
                  </a:lnTo>
                  <a:lnTo>
                    <a:pt x="6" y="28"/>
                  </a:lnTo>
                  <a:lnTo>
                    <a:pt x="12" y="30"/>
                  </a:lnTo>
                  <a:lnTo>
                    <a:pt x="18" y="31"/>
                  </a:lnTo>
                  <a:lnTo>
                    <a:pt x="23" y="29"/>
                  </a:lnTo>
                  <a:lnTo>
                    <a:pt x="28" y="26"/>
                  </a:lnTo>
                  <a:lnTo>
                    <a:pt x="31" y="20"/>
                  </a:lnTo>
                  <a:lnTo>
                    <a:pt x="31" y="14"/>
                  </a:lnTo>
                  <a:lnTo>
                    <a:pt x="29" y="8"/>
                  </a:lnTo>
                  <a:lnTo>
                    <a:pt x="26" y="4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Freeform 119"/>
            <p:cNvSpPr>
              <a:spLocks/>
            </p:cNvSpPr>
            <p:nvPr/>
          </p:nvSpPr>
          <p:spPr bwMode="auto">
            <a:xfrm>
              <a:off x="4522" y="1956"/>
              <a:ext cx="20" cy="22"/>
            </a:xfrm>
            <a:custGeom>
              <a:avLst/>
              <a:gdLst>
                <a:gd name="T0" fmla="*/ 22 w 39"/>
                <a:gd name="T1" fmla="*/ 8 h 44"/>
                <a:gd name="T2" fmla="*/ 17 w 39"/>
                <a:gd name="T3" fmla="*/ 14 h 44"/>
                <a:gd name="T4" fmla="*/ 11 w 39"/>
                <a:gd name="T5" fmla="*/ 23 h 44"/>
                <a:gd name="T6" fmla="*/ 7 w 39"/>
                <a:gd name="T7" fmla="*/ 32 h 44"/>
                <a:gd name="T8" fmla="*/ 4 w 39"/>
                <a:gd name="T9" fmla="*/ 38 h 44"/>
                <a:gd name="T10" fmla="*/ 10 w 39"/>
                <a:gd name="T11" fmla="*/ 38 h 44"/>
                <a:gd name="T12" fmla="*/ 18 w 39"/>
                <a:gd name="T13" fmla="*/ 39 h 44"/>
                <a:gd name="T14" fmla="*/ 26 w 39"/>
                <a:gd name="T15" fmla="*/ 40 h 44"/>
                <a:gd name="T16" fmla="*/ 34 w 39"/>
                <a:gd name="T17" fmla="*/ 41 h 44"/>
                <a:gd name="T18" fmla="*/ 38 w 39"/>
                <a:gd name="T19" fmla="*/ 42 h 44"/>
                <a:gd name="T20" fmla="*/ 39 w 39"/>
                <a:gd name="T21" fmla="*/ 44 h 44"/>
                <a:gd name="T22" fmla="*/ 36 w 39"/>
                <a:gd name="T23" fmla="*/ 44 h 44"/>
                <a:gd name="T24" fmla="*/ 32 w 39"/>
                <a:gd name="T25" fmla="*/ 44 h 44"/>
                <a:gd name="T26" fmla="*/ 25 w 39"/>
                <a:gd name="T27" fmla="*/ 42 h 44"/>
                <a:gd name="T28" fmla="*/ 17 w 39"/>
                <a:gd name="T29" fmla="*/ 41 h 44"/>
                <a:gd name="T30" fmla="*/ 8 w 39"/>
                <a:gd name="T31" fmla="*/ 40 h 44"/>
                <a:gd name="T32" fmla="*/ 0 w 39"/>
                <a:gd name="T33" fmla="*/ 41 h 44"/>
                <a:gd name="T34" fmla="*/ 2 w 39"/>
                <a:gd name="T35" fmla="*/ 32 h 44"/>
                <a:gd name="T36" fmla="*/ 8 w 39"/>
                <a:gd name="T37" fmla="*/ 22 h 44"/>
                <a:gd name="T38" fmla="*/ 13 w 39"/>
                <a:gd name="T39" fmla="*/ 11 h 44"/>
                <a:gd name="T40" fmla="*/ 20 w 39"/>
                <a:gd name="T41" fmla="*/ 3 h 44"/>
                <a:gd name="T42" fmla="*/ 25 w 39"/>
                <a:gd name="T43" fmla="*/ 0 h 44"/>
                <a:gd name="T44" fmla="*/ 26 w 39"/>
                <a:gd name="T45" fmla="*/ 1 h 44"/>
                <a:gd name="T46" fmla="*/ 24 w 39"/>
                <a:gd name="T47" fmla="*/ 4 h 44"/>
                <a:gd name="T48" fmla="*/ 22 w 39"/>
                <a:gd name="T4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4">
                  <a:moveTo>
                    <a:pt x="22" y="8"/>
                  </a:moveTo>
                  <a:lnTo>
                    <a:pt x="17" y="14"/>
                  </a:lnTo>
                  <a:lnTo>
                    <a:pt x="11" y="23"/>
                  </a:lnTo>
                  <a:lnTo>
                    <a:pt x="7" y="32"/>
                  </a:lnTo>
                  <a:lnTo>
                    <a:pt x="4" y="38"/>
                  </a:lnTo>
                  <a:lnTo>
                    <a:pt x="10" y="38"/>
                  </a:lnTo>
                  <a:lnTo>
                    <a:pt x="18" y="39"/>
                  </a:lnTo>
                  <a:lnTo>
                    <a:pt x="26" y="40"/>
                  </a:lnTo>
                  <a:lnTo>
                    <a:pt x="34" y="41"/>
                  </a:lnTo>
                  <a:lnTo>
                    <a:pt x="38" y="42"/>
                  </a:lnTo>
                  <a:lnTo>
                    <a:pt x="39" y="44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25" y="42"/>
                  </a:lnTo>
                  <a:lnTo>
                    <a:pt x="17" y="41"/>
                  </a:lnTo>
                  <a:lnTo>
                    <a:pt x="8" y="40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8" y="22"/>
                  </a:lnTo>
                  <a:lnTo>
                    <a:pt x="13" y="11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4" y="4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Freeform 120"/>
            <p:cNvSpPr>
              <a:spLocks/>
            </p:cNvSpPr>
            <p:nvPr/>
          </p:nvSpPr>
          <p:spPr bwMode="auto">
            <a:xfrm>
              <a:off x="4382" y="1882"/>
              <a:ext cx="38" cy="163"/>
            </a:xfrm>
            <a:custGeom>
              <a:avLst/>
              <a:gdLst>
                <a:gd name="T0" fmla="*/ 13 w 76"/>
                <a:gd name="T1" fmla="*/ 7 h 325"/>
                <a:gd name="T2" fmla="*/ 24 w 76"/>
                <a:gd name="T3" fmla="*/ 30 h 325"/>
                <a:gd name="T4" fmla="*/ 37 w 76"/>
                <a:gd name="T5" fmla="*/ 60 h 325"/>
                <a:gd name="T6" fmla="*/ 47 w 76"/>
                <a:gd name="T7" fmla="*/ 95 h 325"/>
                <a:gd name="T8" fmla="*/ 55 w 76"/>
                <a:gd name="T9" fmla="*/ 133 h 325"/>
                <a:gd name="T10" fmla="*/ 60 w 76"/>
                <a:gd name="T11" fmla="*/ 173 h 325"/>
                <a:gd name="T12" fmla="*/ 60 w 76"/>
                <a:gd name="T13" fmla="*/ 216 h 325"/>
                <a:gd name="T14" fmla="*/ 54 w 76"/>
                <a:gd name="T15" fmla="*/ 257 h 325"/>
                <a:gd name="T16" fmla="*/ 41 w 76"/>
                <a:gd name="T17" fmla="*/ 299 h 325"/>
                <a:gd name="T18" fmla="*/ 52 w 76"/>
                <a:gd name="T19" fmla="*/ 301 h 325"/>
                <a:gd name="T20" fmla="*/ 61 w 76"/>
                <a:gd name="T21" fmla="*/ 303 h 325"/>
                <a:gd name="T22" fmla="*/ 69 w 76"/>
                <a:gd name="T23" fmla="*/ 308 h 325"/>
                <a:gd name="T24" fmla="*/ 75 w 76"/>
                <a:gd name="T25" fmla="*/ 314 h 325"/>
                <a:gd name="T26" fmla="*/ 76 w 76"/>
                <a:gd name="T27" fmla="*/ 321 h 325"/>
                <a:gd name="T28" fmla="*/ 72 w 76"/>
                <a:gd name="T29" fmla="*/ 324 h 325"/>
                <a:gd name="T30" fmla="*/ 67 w 76"/>
                <a:gd name="T31" fmla="*/ 325 h 325"/>
                <a:gd name="T32" fmla="*/ 62 w 76"/>
                <a:gd name="T33" fmla="*/ 323 h 325"/>
                <a:gd name="T34" fmla="*/ 56 w 76"/>
                <a:gd name="T35" fmla="*/ 319 h 325"/>
                <a:gd name="T36" fmla="*/ 49 w 76"/>
                <a:gd name="T37" fmla="*/ 315 h 325"/>
                <a:gd name="T38" fmla="*/ 40 w 76"/>
                <a:gd name="T39" fmla="*/ 312 h 325"/>
                <a:gd name="T40" fmla="*/ 32 w 76"/>
                <a:gd name="T41" fmla="*/ 314 h 325"/>
                <a:gd name="T42" fmla="*/ 28 w 76"/>
                <a:gd name="T43" fmla="*/ 312 h 325"/>
                <a:gd name="T44" fmla="*/ 28 w 76"/>
                <a:gd name="T45" fmla="*/ 308 h 325"/>
                <a:gd name="T46" fmla="*/ 30 w 76"/>
                <a:gd name="T47" fmla="*/ 302 h 325"/>
                <a:gd name="T48" fmla="*/ 31 w 76"/>
                <a:gd name="T49" fmla="*/ 300 h 325"/>
                <a:gd name="T50" fmla="*/ 44 w 76"/>
                <a:gd name="T51" fmla="*/ 258 h 325"/>
                <a:gd name="T52" fmla="*/ 49 w 76"/>
                <a:gd name="T53" fmla="*/ 217 h 325"/>
                <a:gd name="T54" fmla="*/ 49 w 76"/>
                <a:gd name="T55" fmla="*/ 174 h 325"/>
                <a:gd name="T56" fmla="*/ 45 w 76"/>
                <a:gd name="T57" fmla="*/ 134 h 325"/>
                <a:gd name="T58" fmla="*/ 37 w 76"/>
                <a:gd name="T59" fmla="*/ 96 h 325"/>
                <a:gd name="T60" fmla="*/ 26 w 76"/>
                <a:gd name="T61" fmla="*/ 61 h 325"/>
                <a:gd name="T62" fmla="*/ 14 w 76"/>
                <a:gd name="T63" fmla="*/ 33 h 325"/>
                <a:gd name="T64" fmla="*/ 2 w 76"/>
                <a:gd name="T65" fmla="*/ 8 h 325"/>
                <a:gd name="T66" fmla="*/ 0 w 76"/>
                <a:gd name="T67" fmla="*/ 3 h 325"/>
                <a:gd name="T68" fmla="*/ 2 w 76"/>
                <a:gd name="T69" fmla="*/ 0 h 325"/>
                <a:gd name="T70" fmla="*/ 7 w 76"/>
                <a:gd name="T71" fmla="*/ 1 h 325"/>
                <a:gd name="T72" fmla="*/ 13 w 76"/>
                <a:gd name="T73" fmla="*/ 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325">
                  <a:moveTo>
                    <a:pt x="13" y="7"/>
                  </a:moveTo>
                  <a:lnTo>
                    <a:pt x="24" y="30"/>
                  </a:lnTo>
                  <a:lnTo>
                    <a:pt x="37" y="60"/>
                  </a:lnTo>
                  <a:lnTo>
                    <a:pt x="47" y="95"/>
                  </a:lnTo>
                  <a:lnTo>
                    <a:pt x="55" y="133"/>
                  </a:lnTo>
                  <a:lnTo>
                    <a:pt x="60" y="173"/>
                  </a:lnTo>
                  <a:lnTo>
                    <a:pt x="60" y="216"/>
                  </a:lnTo>
                  <a:lnTo>
                    <a:pt x="54" y="257"/>
                  </a:lnTo>
                  <a:lnTo>
                    <a:pt x="41" y="299"/>
                  </a:lnTo>
                  <a:lnTo>
                    <a:pt x="52" y="301"/>
                  </a:lnTo>
                  <a:lnTo>
                    <a:pt x="61" y="303"/>
                  </a:lnTo>
                  <a:lnTo>
                    <a:pt x="69" y="308"/>
                  </a:lnTo>
                  <a:lnTo>
                    <a:pt x="75" y="314"/>
                  </a:lnTo>
                  <a:lnTo>
                    <a:pt x="76" y="321"/>
                  </a:lnTo>
                  <a:lnTo>
                    <a:pt x="72" y="324"/>
                  </a:lnTo>
                  <a:lnTo>
                    <a:pt x="67" y="325"/>
                  </a:lnTo>
                  <a:lnTo>
                    <a:pt x="62" y="323"/>
                  </a:lnTo>
                  <a:lnTo>
                    <a:pt x="56" y="319"/>
                  </a:lnTo>
                  <a:lnTo>
                    <a:pt x="49" y="315"/>
                  </a:lnTo>
                  <a:lnTo>
                    <a:pt x="40" y="312"/>
                  </a:lnTo>
                  <a:lnTo>
                    <a:pt x="32" y="314"/>
                  </a:lnTo>
                  <a:lnTo>
                    <a:pt x="28" y="312"/>
                  </a:lnTo>
                  <a:lnTo>
                    <a:pt x="28" y="308"/>
                  </a:lnTo>
                  <a:lnTo>
                    <a:pt x="30" y="302"/>
                  </a:lnTo>
                  <a:lnTo>
                    <a:pt x="31" y="300"/>
                  </a:lnTo>
                  <a:lnTo>
                    <a:pt x="44" y="258"/>
                  </a:lnTo>
                  <a:lnTo>
                    <a:pt x="49" y="217"/>
                  </a:lnTo>
                  <a:lnTo>
                    <a:pt x="49" y="174"/>
                  </a:lnTo>
                  <a:lnTo>
                    <a:pt x="45" y="134"/>
                  </a:lnTo>
                  <a:lnTo>
                    <a:pt x="37" y="96"/>
                  </a:lnTo>
                  <a:lnTo>
                    <a:pt x="26" y="61"/>
                  </a:lnTo>
                  <a:lnTo>
                    <a:pt x="14" y="33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Freeform 121"/>
            <p:cNvSpPr>
              <a:spLocks/>
            </p:cNvSpPr>
            <p:nvPr/>
          </p:nvSpPr>
          <p:spPr bwMode="auto">
            <a:xfrm>
              <a:off x="4357" y="1879"/>
              <a:ext cx="31" cy="153"/>
            </a:xfrm>
            <a:custGeom>
              <a:avLst/>
              <a:gdLst>
                <a:gd name="T0" fmla="*/ 12 w 63"/>
                <a:gd name="T1" fmla="*/ 6 h 306"/>
                <a:gd name="T2" fmla="*/ 23 w 63"/>
                <a:gd name="T3" fmla="*/ 30 h 306"/>
                <a:gd name="T4" fmla="*/ 35 w 63"/>
                <a:gd name="T5" fmla="*/ 57 h 306"/>
                <a:gd name="T6" fmla="*/ 45 w 63"/>
                <a:gd name="T7" fmla="*/ 88 h 306"/>
                <a:gd name="T8" fmla="*/ 52 w 63"/>
                <a:gd name="T9" fmla="*/ 124 h 306"/>
                <a:gd name="T10" fmla="*/ 55 w 63"/>
                <a:gd name="T11" fmla="*/ 162 h 306"/>
                <a:gd name="T12" fmla="*/ 55 w 63"/>
                <a:gd name="T13" fmla="*/ 201 h 306"/>
                <a:gd name="T14" fmla="*/ 48 w 63"/>
                <a:gd name="T15" fmla="*/ 241 h 306"/>
                <a:gd name="T16" fmla="*/ 36 w 63"/>
                <a:gd name="T17" fmla="*/ 282 h 306"/>
                <a:gd name="T18" fmla="*/ 45 w 63"/>
                <a:gd name="T19" fmla="*/ 284 h 306"/>
                <a:gd name="T20" fmla="*/ 52 w 63"/>
                <a:gd name="T21" fmla="*/ 285 h 306"/>
                <a:gd name="T22" fmla="*/ 58 w 63"/>
                <a:gd name="T23" fmla="*/ 289 h 306"/>
                <a:gd name="T24" fmla="*/ 62 w 63"/>
                <a:gd name="T25" fmla="*/ 294 h 306"/>
                <a:gd name="T26" fmla="*/ 63 w 63"/>
                <a:gd name="T27" fmla="*/ 301 h 306"/>
                <a:gd name="T28" fmla="*/ 59 w 63"/>
                <a:gd name="T29" fmla="*/ 305 h 306"/>
                <a:gd name="T30" fmla="*/ 54 w 63"/>
                <a:gd name="T31" fmla="*/ 306 h 306"/>
                <a:gd name="T32" fmla="*/ 48 w 63"/>
                <a:gd name="T33" fmla="*/ 304 h 306"/>
                <a:gd name="T34" fmla="*/ 44 w 63"/>
                <a:gd name="T35" fmla="*/ 300 h 306"/>
                <a:gd name="T36" fmla="*/ 39 w 63"/>
                <a:gd name="T37" fmla="*/ 297 h 306"/>
                <a:gd name="T38" fmla="*/ 34 w 63"/>
                <a:gd name="T39" fmla="*/ 296 h 306"/>
                <a:gd name="T40" fmla="*/ 27 w 63"/>
                <a:gd name="T41" fmla="*/ 297 h 306"/>
                <a:gd name="T42" fmla="*/ 22 w 63"/>
                <a:gd name="T43" fmla="*/ 296 h 306"/>
                <a:gd name="T44" fmla="*/ 22 w 63"/>
                <a:gd name="T45" fmla="*/ 291 h 306"/>
                <a:gd name="T46" fmla="*/ 23 w 63"/>
                <a:gd name="T47" fmla="*/ 285 h 306"/>
                <a:gd name="T48" fmla="*/ 24 w 63"/>
                <a:gd name="T49" fmla="*/ 283 h 306"/>
                <a:gd name="T50" fmla="*/ 37 w 63"/>
                <a:gd name="T51" fmla="*/ 243 h 306"/>
                <a:gd name="T52" fmla="*/ 44 w 63"/>
                <a:gd name="T53" fmla="*/ 202 h 306"/>
                <a:gd name="T54" fmla="*/ 45 w 63"/>
                <a:gd name="T55" fmla="*/ 163 h 306"/>
                <a:gd name="T56" fmla="*/ 42 w 63"/>
                <a:gd name="T57" fmla="*/ 125 h 306"/>
                <a:gd name="T58" fmla="*/ 34 w 63"/>
                <a:gd name="T59" fmla="*/ 89 h 306"/>
                <a:gd name="T60" fmla="*/ 24 w 63"/>
                <a:gd name="T61" fmla="*/ 58 h 306"/>
                <a:gd name="T62" fmla="*/ 13 w 63"/>
                <a:gd name="T63" fmla="*/ 31 h 306"/>
                <a:gd name="T64" fmla="*/ 1 w 63"/>
                <a:gd name="T65" fmla="*/ 8 h 306"/>
                <a:gd name="T66" fmla="*/ 0 w 63"/>
                <a:gd name="T67" fmla="*/ 2 h 306"/>
                <a:gd name="T68" fmla="*/ 2 w 63"/>
                <a:gd name="T69" fmla="*/ 0 h 306"/>
                <a:gd name="T70" fmla="*/ 7 w 63"/>
                <a:gd name="T71" fmla="*/ 1 h 306"/>
                <a:gd name="T72" fmla="*/ 12 w 63"/>
                <a:gd name="T7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306">
                  <a:moveTo>
                    <a:pt x="12" y="6"/>
                  </a:moveTo>
                  <a:lnTo>
                    <a:pt x="23" y="30"/>
                  </a:lnTo>
                  <a:lnTo>
                    <a:pt x="35" y="57"/>
                  </a:lnTo>
                  <a:lnTo>
                    <a:pt x="45" y="88"/>
                  </a:lnTo>
                  <a:lnTo>
                    <a:pt x="52" y="124"/>
                  </a:lnTo>
                  <a:lnTo>
                    <a:pt x="55" y="162"/>
                  </a:lnTo>
                  <a:lnTo>
                    <a:pt x="55" y="201"/>
                  </a:lnTo>
                  <a:lnTo>
                    <a:pt x="48" y="241"/>
                  </a:lnTo>
                  <a:lnTo>
                    <a:pt x="36" y="282"/>
                  </a:lnTo>
                  <a:lnTo>
                    <a:pt x="45" y="284"/>
                  </a:lnTo>
                  <a:lnTo>
                    <a:pt x="52" y="285"/>
                  </a:lnTo>
                  <a:lnTo>
                    <a:pt x="58" y="289"/>
                  </a:lnTo>
                  <a:lnTo>
                    <a:pt x="62" y="294"/>
                  </a:lnTo>
                  <a:lnTo>
                    <a:pt x="63" y="301"/>
                  </a:lnTo>
                  <a:lnTo>
                    <a:pt x="59" y="305"/>
                  </a:lnTo>
                  <a:lnTo>
                    <a:pt x="54" y="306"/>
                  </a:lnTo>
                  <a:lnTo>
                    <a:pt x="48" y="304"/>
                  </a:lnTo>
                  <a:lnTo>
                    <a:pt x="44" y="300"/>
                  </a:lnTo>
                  <a:lnTo>
                    <a:pt x="39" y="297"/>
                  </a:lnTo>
                  <a:lnTo>
                    <a:pt x="34" y="296"/>
                  </a:lnTo>
                  <a:lnTo>
                    <a:pt x="27" y="297"/>
                  </a:lnTo>
                  <a:lnTo>
                    <a:pt x="22" y="296"/>
                  </a:lnTo>
                  <a:lnTo>
                    <a:pt x="22" y="291"/>
                  </a:lnTo>
                  <a:lnTo>
                    <a:pt x="23" y="285"/>
                  </a:lnTo>
                  <a:lnTo>
                    <a:pt x="24" y="283"/>
                  </a:lnTo>
                  <a:lnTo>
                    <a:pt x="37" y="243"/>
                  </a:lnTo>
                  <a:lnTo>
                    <a:pt x="44" y="202"/>
                  </a:lnTo>
                  <a:lnTo>
                    <a:pt x="45" y="163"/>
                  </a:lnTo>
                  <a:lnTo>
                    <a:pt x="42" y="125"/>
                  </a:lnTo>
                  <a:lnTo>
                    <a:pt x="34" y="89"/>
                  </a:lnTo>
                  <a:lnTo>
                    <a:pt x="24" y="58"/>
                  </a:lnTo>
                  <a:lnTo>
                    <a:pt x="13" y="31"/>
                  </a:lnTo>
                  <a:lnTo>
                    <a:pt x="1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1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Freeform 122"/>
            <p:cNvSpPr>
              <a:spLocks/>
            </p:cNvSpPr>
            <p:nvPr/>
          </p:nvSpPr>
          <p:spPr bwMode="auto">
            <a:xfrm>
              <a:off x="4331" y="1880"/>
              <a:ext cx="26" cy="146"/>
            </a:xfrm>
            <a:custGeom>
              <a:avLst/>
              <a:gdLst>
                <a:gd name="T0" fmla="*/ 12 w 51"/>
                <a:gd name="T1" fmla="*/ 7 h 291"/>
                <a:gd name="T2" fmla="*/ 24 w 51"/>
                <a:gd name="T3" fmla="*/ 29 h 291"/>
                <a:gd name="T4" fmla="*/ 34 w 51"/>
                <a:gd name="T5" fmla="*/ 55 h 291"/>
                <a:gd name="T6" fmla="*/ 43 w 51"/>
                <a:gd name="T7" fmla="*/ 85 h 291"/>
                <a:gd name="T8" fmla="*/ 49 w 51"/>
                <a:gd name="T9" fmla="*/ 117 h 291"/>
                <a:gd name="T10" fmla="*/ 51 w 51"/>
                <a:gd name="T11" fmla="*/ 152 h 291"/>
                <a:gd name="T12" fmla="*/ 49 w 51"/>
                <a:gd name="T13" fmla="*/ 190 h 291"/>
                <a:gd name="T14" fmla="*/ 42 w 51"/>
                <a:gd name="T15" fmla="*/ 228 h 291"/>
                <a:gd name="T16" fmla="*/ 28 w 51"/>
                <a:gd name="T17" fmla="*/ 268 h 291"/>
                <a:gd name="T18" fmla="*/ 36 w 51"/>
                <a:gd name="T19" fmla="*/ 271 h 291"/>
                <a:gd name="T20" fmla="*/ 41 w 51"/>
                <a:gd name="T21" fmla="*/ 272 h 291"/>
                <a:gd name="T22" fmla="*/ 43 w 51"/>
                <a:gd name="T23" fmla="*/ 275 h 291"/>
                <a:gd name="T24" fmla="*/ 47 w 51"/>
                <a:gd name="T25" fmla="*/ 281 h 291"/>
                <a:gd name="T26" fmla="*/ 48 w 51"/>
                <a:gd name="T27" fmla="*/ 287 h 291"/>
                <a:gd name="T28" fmla="*/ 43 w 51"/>
                <a:gd name="T29" fmla="*/ 290 h 291"/>
                <a:gd name="T30" fmla="*/ 39 w 51"/>
                <a:gd name="T31" fmla="*/ 291 h 291"/>
                <a:gd name="T32" fmla="*/ 33 w 51"/>
                <a:gd name="T33" fmla="*/ 289 h 291"/>
                <a:gd name="T34" fmla="*/ 29 w 51"/>
                <a:gd name="T35" fmla="*/ 286 h 291"/>
                <a:gd name="T36" fmla="*/ 28 w 51"/>
                <a:gd name="T37" fmla="*/ 283 h 291"/>
                <a:gd name="T38" fmla="*/ 26 w 51"/>
                <a:gd name="T39" fmla="*/ 282 h 291"/>
                <a:gd name="T40" fmla="*/ 20 w 51"/>
                <a:gd name="T41" fmla="*/ 283 h 291"/>
                <a:gd name="T42" fmla="*/ 16 w 51"/>
                <a:gd name="T43" fmla="*/ 282 h 291"/>
                <a:gd name="T44" fmla="*/ 16 w 51"/>
                <a:gd name="T45" fmla="*/ 277 h 291"/>
                <a:gd name="T46" fmla="*/ 17 w 51"/>
                <a:gd name="T47" fmla="*/ 272 h 291"/>
                <a:gd name="T48" fmla="*/ 18 w 51"/>
                <a:gd name="T49" fmla="*/ 269 h 291"/>
                <a:gd name="T50" fmla="*/ 32 w 51"/>
                <a:gd name="T51" fmla="*/ 229 h 291"/>
                <a:gd name="T52" fmla="*/ 39 w 51"/>
                <a:gd name="T53" fmla="*/ 191 h 291"/>
                <a:gd name="T54" fmla="*/ 41 w 51"/>
                <a:gd name="T55" fmla="*/ 153 h 291"/>
                <a:gd name="T56" fmla="*/ 39 w 51"/>
                <a:gd name="T57" fmla="*/ 118 h 291"/>
                <a:gd name="T58" fmla="*/ 33 w 51"/>
                <a:gd name="T59" fmla="*/ 86 h 291"/>
                <a:gd name="T60" fmla="*/ 24 w 51"/>
                <a:gd name="T61" fmla="*/ 56 h 291"/>
                <a:gd name="T62" fmla="*/ 13 w 51"/>
                <a:gd name="T63" fmla="*/ 30 h 291"/>
                <a:gd name="T64" fmla="*/ 2 w 51"/>
                <a:gd name="T65" fmla="*/ 8 h 291"/>
                <a:gd name="T66" fmla="*/ 0 w 51"/>
                <a:gd name="T67" fmla="*/ 2 h 291"/>
                <a:gd name="T68" fmla="*/ 2 w 51"/>
                <a:gd name="T69" fmla="*/ 0 h 291"/>
                <a:gd name="T70" fmla="*/ 8 w 51"/>
                <a:gd name="T71" fmla="*/ 1 h 291"/>
                <a:gd name="T72" fmla="*/ 12 w 51"/>
                <a:gd name="T73" fmla="*/ 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291">
                  <a:moveTo>
                    <a:pt x="12" y="7"/>
                  </a:moveTo>
                  <a:lnTo>
                    <a:pt x="24" y="29"/>
                  </a:lnTo>
                  <a:lnTo>
                    <a:pt x="34" y="55"/>
                  </a:lnTo>
                  <a:lnTo>
                    <a:pt x="43" y="85"/>
                  </a:lnTo>
                  <a:lnTo>
                    <a:pt x="49" y="117"/>
                  </a:lnTo>
                  <a:lnTo>
                    <a:pt x="51" y="152"/>
                  </a:lnTo>
                  <a:lnTo>
                    <a:pt x="49" y="190"/>
                  </a:lnTo>
                  <a:lnTo>
                    <a:pt x="42" y="228"/>
                  </a:lnTo>
                  <a:lnTo>
                    <a:pt x="28" y="268"/>
                  </a:lnTo>
                  <a:lnTo>
                    <a:pt x="36" y="271"/>
                  </a:lnTo>
                  <a:lnTo>
                    <a:pt x="41" y="272"/>
                  </a:lnTo>
                  <a:lnTo>
                    <a:pt x="43" y="275"/>
                  </a:lnTo>
                  <a:lnTo>
                    <a:pt x="47" y="281"/>
                  </a:lnTo>
                  <a:lnTo>
                    <a:pt x="48" y="287"/>
                  </a:lnTo>
                  <a:lnTo>
                    <a:pt x="43" y="290"/>
                  </a:lnTo>
                  <a:lnTo>
                    <a:pt x="39" y="291"/>
                  </a:lnTo>
                  <a:lnTo>
                    <a:pt x="33" y="289"/>
                  </a:lnTo>
                  <a:lnTo>
                    <a:pt x="29" y="286"/>
                  </a:lnTo>
                  <a:lnTo>
                    <a:pt x="28" y="283"/>
                  </a:lnTo>
                  <a:lnTo>
                    <a:pt x="26" y="282"/>
                  </a:lnTo>
                  <a:lnTo>
                    <a:pt x="20" y="283"/>
                  </a:lnTo>
                  <a:lnTo>
                    <a:pt x="16" y="282"/>
                  </a:lnTo>
                  <a:lnTo>
                    <a:pt x="16" y="277"/>
                  </a:lnTo>
                  <a:lnTo>
                    <a:pt x="17" y="272"/>
                  </a:lnTo>
                  <a:lnTo>
                    <a:pt x="18" y="269"/>
                  </a:lnTo>
                  <a:lnTo>
                    <a:pt x="32" y="229"/>
                  </a:lnTo>
                  <a:lnTo>
                    <a:pt x="39" y="191"/>
                  </a:lnTo>
                  <a:lnTo>
                    <a:pt x="41" y="153"/>
                  </a:lnTo>
                  <a:lnTo>
                    <a:pt x="39" y="118"/>
                  </a:lnTo>
                  <a:lnTo>
                    <a:pt x="33" y="86"/>
                  </a:lnTo>
                  <a:lnTo>
                    <a:pt x="24" y="56"/>
                  </a:lnTo>
                  <a:lnTo>
                    <a:pt x="13" y="30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1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Freeform 123"/>
            <p:cNvSpPr>
              <a:spLocks/>
            </p:cNvSpPr>
            <p:nvPr/>
          </p:nvSpPr>
          <p:spPr bwMode="auto">
            <a:xfrm>
              <a:off x="4306" y="1888"/>
              <a:ext cx="23" cy="136"/>
            </a:xfrm>
            <a:custGeom>
              <a:avLst/>
              <a:gdLst>
                <a:gd name="T0" fmla="*/ 11 w 46"/>
                <a:gd name="T1" fmla="*/ 6 h 273"/>
                <a:gd name="T2" fmla="*/ 23 w 46"/>
                <a:gd name="T3" fmla="*/ 27 h 273"/>
                <a:gd name="T4" fmla="*/ 32 w 46"/>
                <a:gd name="T5" fmla="*/ 52 h 273"/>
                <a:gd name="T6" fmla="*/ 40 w 46"/>
                <a:gd name="T7" fmla="*/ 79 h 273"/>
                <a:gd name="T8" fmla="*/ 45 w 46"/>
                <a:gd name="T9" fmla="*/ 108 h 273"/>
                <a:gd name="T10" fmla="*/ 46 w 46"/>
                <a:gd name="T11" fmla="*/ 140 h 273"/>
                <a:gd name="T12" fmla="*/ 42 w 46"/>
                <a:gd name="T13" fmla="*/ 175 h 273"/>
                <a:gd name="T14" fmla="*/ 34 w 46"/>
                <a:gd name="T15" fmla="*/ 212 h 273"/>
                <a:gd name="T16" fmla="*/ 21 w 46"/>
                <a:gd name="T17" fmla="*/ 251 h 273"/>
                <a:gd name="T18" fmla="*/ 27 w 46"/>
                <a:gd name="T19" fmla="*/ 256 h 273"/>
                <a:gd name="T20" fmla="*/ 30 w 46"/>
                <a:gd name="T21" fmla="*/ 257 h 273"/>
                <a:gd name="T22" fmla="*/ 31 w 46"/>
                <a:gd name="T23" fmla="*/ 258 h 273"/>
                <a:gd name="T24" fmla="*/ 36 w 46"/>
                <a:gd name="T25" fmla="*/ 260 h 273"/>
                <a:gd name="T26" fmla="*/ 42 w 46"/>
                <a:gd name="T27" fmla="*/ 267 h 273"/>
                <a:gd name="T28" fmla="*/ 39 w 46"/>
                <a:gd name="T29" fmla="*/ 272 h 273"/>
                <a:gd name="T30" fmla="*/ 32 w 46"/>
                <a:gd name="T31" fmla="*/ 273 h 273"/>
                <a:gd name="T32" fmla="*/ 25 w 46"/>
                <a:gd name="T33" fmla="*/ 272 h 273"/>
                <a:gd name="T34" fmla="*/ 22 w 46"/>
                <a:gd name="T35" fmla="*/ 268 h 273"/>
                <a:gd name="T36" fmla="*/ 21 w 46"/>
                <a:gd name="T37" fmla="*/ 266 h 273"/>
                <a:gd name="T38" fmla="*/ 17 w 46"/>
                <a:gd name="T39" fmla="*/ 266 h 273"/>
                <a:gd name="T40" fmla="*/ 11 w 46"/>
                <a:gd name="T41" fmla="*/ 267 h 273"/>
                <a:gd name="T42" fmla="*/ 7 w 46"/>
                <a:gd name="T43" fmla="*/ 266 h 273"/>
                <a:gd name="T44" fmla="*/ 7 w 46"/>
                <a:gd name="T45" fmla="*/ 260 h 273"/>
                <a:gd name="T46" fmla="*/ 9 w 46"/>
                <a:gd name="T47" fmla="*/ 254 h 273"/>
                <a:gd name="T48" fmla="*/ 10 w 46"/>
                <a:gd name="T49" fmla="*/ 252 h 273"/>
                <a:gd name="T50" fmla="*/ 24 w 46"/>
                <a:gd name="T51" fmla="*/ 213 h 273"/>
                <a:gd name="T52" fmla="*/ 32 w 46"/>
                <a:gd name="T53" fmla="*/ 177 h 273"/>
                <a:gd name="T54" fmla="*/ 36 w 46"/>
                <a:gd name="T55" fmla="*/ 143 h 273"/>
                <a:gd name="T56" fmla="*/ 34 w 46"/>
                <a:gd name="T57" fmla="*/ 110 h 273"/>
                <a:gd name="T58" fmla="*/ 30 w 46"/>
                <a:gd name="T59" fmla="*/ 80 h 273"/>
                <a:gd name="T60" fmla="*/ 22 w 46"/>
                <a:gd name="T61" fmla="*/ 54 h 273"/>
                <a:gd name="T62" fmla="*/ 13 w 46"/>
                <a:gd name="T63" fmla="*/ 30 h 273"/>
                <a:gd name="T64" fmla="*/ 1 w 46"/>
                <a:gd name="T65" fmla="*/ 8 h 273"/>
                <a:gd name="T66" fmla="*/ 0 w 46"/>
                <a:gd name="T67" fmla="*/ 2 h 273"/>
                <a:gd name="T68" fmla="*/ 2 w 46"/>
                <a:gd name="T69" fmla="*/ 0 h 273"/>
                <a:gd name="T70" fmla="*/ 7 w 46"/>
                <a:gd name="T71" fmla="*/ 1 h 273"/>
                <a:gd name="T72" fmla="*/ 11 w 46"/>
                <a:gd name="T73" fmla="*/ 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273">
                  <a:moveTo>
                    <a:pt x="11" y="6"/>
                  </a:moveTo>
                  <a:lnTo>
                    <a:pt x="23" y="27"/>
                  </a:lnTo>
                  <a:lnTo>
                    <a:pt x="32" y="52"/>
                  </a:lnTo>
                  <a:lnTo>
                    <a:pt x="40" y="79"/>
                  </a:lnTo>
                  <a:lnTo>
                    <a:pt x="45" y="108"/>
                  </a:lnTo>
                  <a:lnTo>
                    <a:pt x="46" y="140"/>
                  </a:lnTo>
                  <a:lnTo>
                    <a:pt x="42" y="175"/>
                  </a:lnTo>
                  <a:lnTo>
                    <a:pt x="34" y="212"/>
                  </a:lnTo>
                  <a:lnTo>
                    <a:pt x="21" y="251"/>
                  </a:lnTo>
                  <a:lnTo>
                    <a:pt x="27" y="256"/>
                  </a:lnTo>
                  <a:lnTo>
                    <a:pt x="30" y="257"/>
                  </a:lnTo>
                  <a:lnTo>
                    <a:pt x="31" y="258"/>
                  </a:lnTo>
                  <a:lnTo>
                    <a:pt x="36" y="260"/>
                  </a:lnTo>
                  <a:lnTo>
                    <a:pt x="42" y="267"/>
                  </a:lnTo>
                  <a:lnTo>
                    <a:pt x="39" y="272"/>
                  </a:lnTo>
                  <a:lnTo>
                    <a:pt x="32" y="273"/>
                  </a:lnTo>
                  <a:lnTo>
                    <a:pt x="25" y="272"/>
                  </a:lnTo>
                  <a:lnTo>
                    <a:pt x="22" y="268"/>
                  </a:lnTo>
                  <a:lnTo>
                    <a:pt x="21" y="266"/>
                  </a:lnTo>
                  <a:lnTo>
                    <a:pt x="17" y="266"/>
                  </a:lnTo>
                  <a:lnTo>
                    <a:pt x="11" y="267"/>
                  </a:lnTo>
                  <a:lnTo>
                    <a:pt x="7" y="266"/>
                  </a:lnTo>
                  <a:lnTo>
                    <a:pt x="7" y="260"/>
                  </a:lnTo>
                  <a:lnTo>
                    <a:pt x="9" y="254"/>
                  </a:lnTo>
                  <a:lnTo>
                    <a:pt x="10" y="252"/>
                  </a:lnTo>
                  <a:lnTo>
                    <a:pt x="24" y="213"/>
                  </a:lnTo>
                  <a:lnTo>
                    <a:pt x="32" y="177"/>
                  </a:lnTo>
                  <a:lnTo>
                    <a:pt x="36" y="143"/>
                  </a:lnTo>
                  <a:lnTo>
                    <a:pt x="34" y="110"/>
                  </a:lnTo>
                  <a:lnTo>
                    <a:pt x="30" y="80"/>
                  </a:lnTo>
                  <a:lnTo>
                    <a:pt x="22" y="54"/>
                  </a:lnTo>
                  <a:lnTo>
                    <a:pt x="13" y="30"/>
                  </a:lnTo>
                  <a:lnTo>
                    <a:pt x="1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7" name="Text Box 127"/>
          <p:cNvSpPr txBox="1">
            <a:spLocks noChangeArrowheads="1"/>
          </p:cNvSpPr>
          <p:nvPr/>
        </p:nvSpPr>
        <p:spPr bwMode="auto">
          <a:xfrm>
            <a:off x="7848600" y="3200400"/>
            <a:ext cx="9906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Danger, sharks!</a:t>
            </a:r>
          </a:p>
        </p:txBody>
      </p:sp>
      <p:sp>
        <p:nvSpPr>
          <p:cNvPr id="5248" name="Line 128"/>
          <p:cNvSpPr>
            <a:spLocks noChangeShapeType="1"/>
          </p:cNvSpPr>
          <p:nvPr/>
        </p:nvSpPr>
        <p:spPr bwMode="auto">
          <a:xfrm flipH="1" flipV="1">
            <a:off x="7315200" y="3200400"/>
            <a:ext cx="533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503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/>
              <a:t>THE CONTROL DESIGN PROCEDURE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Define the control problem (challenge)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Evaluate/achieve operability</a:t>
            </a:r>
          </a:p>
          <a:p>
            <a:pPr>
              <a:spcBef>
                <a:spcPct val="50000"/>
              </a:spcBef>
            </a:pPr>
            <a:r>
              <a:rPr lang="en-US" b="1"/>
              <a:t>	- Degrees of freedom</a:t>
            </a:r>
          </a:p>
          <a:p>
            <a:r>
              <a:rPr lang="en-US" b="1"/>
              <a:t>	- Controllability</a:t>
            </a:r>
          </a:p>
          <a:p>
            <a:r>
              <a:rPr lang="en-US" b="1"/>
              <a:t>	- Operating Window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Process dynamics for good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Loop pairing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Control for safety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Monitoring and diagnosis</a:t>
            </a:r>
            <a:endParaRPr lang="en-US"/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7086600" y="1600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>
            <a:off x="7086600" y="3886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>
            <a:off x="7086600" y="23622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Freeform 7"/>
          <p:cNvSpPr>
            <a:spLocks/>
          </p:cNvSpPr>
          <p:nvPr/>
        </p:nvSpPr>
        <p:spPr bwMode="auto">
          <a:xfrm>
            <a:off x="7086600" y="44958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Freeform 8"/>
          <p:cNvSpPr>
            <a:spLocks/>
          </p:cNvSpPr>
          <p:nvPr/>
        </p:nvSpPr>
        <p:spPr bwMode="auto">
          <a:xfrm>
            <a:off x="7086600" y="51054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7086600" y="5638800"/>
            <a:ext cx="685800" cy="627063"/>
          </a:xfrm>
          <a:custGeom>
            <a:avLst/>
            <a:gdLst>
              <a:gd name="T0" fmla="*/ 575 w 594"/>
              <a:gd name="T1" fmla="*/ 78 h 494"/>
              <a:gd name="T2" fmla="*/ 532 w 594"/>
              <a:gd name="T3" fmla="*/ 100 h 494"/>
              <a:gd name="T4" fmla="*/ 488 w 594"/>
              <a:gd name="T5" fmla="*/ 129 h 494"/>
              <a:gd name="T6" fmla="*/ 447 w 594"/>
              <a:gd name="T7" fmla="*/ 160 h 494"/>
              <a:gd name="T8" fmla="*/ 407 w 594"/>
              <a:gd name="T9" fmla="*/ 191 h 494"/>
              <a:gd name="T10" fmla="*/ 356 w 594"/>
              <a:gd name="T11" fmla="*/ 240 h 494"/>
              <a:gd name="T12" fmla="*/ 300 w 594"/>
              <a:gd name="T13" fmla="*/ 294 h 494"/>
              <a:gd name="T14" fmla="*/ 254 w 594"/>
              <a:gd name="T15" fmla="*/ 342 h 494"/>
              <a:gd name="T16" fmla="*/ 225 w 594"/>
              <a:gd name="T17" fmla="*/ 372 h 494"/>
              <a:gd name="T18" fmla="*/ 200 w 594"/>
              <a:gd name="T19" fmla="*/ 398 h 494"/>
              <a:gd name="T20" fmla="*/ 171 w 594"/>
              <a:gd name="T21" fmla="*/ 431 h 494"/>
              <a:gd name="T22" fmla="*/ 138 w 594"/>
              <a:gd name="T23" fmla="*/ 470 h 494"/>
              <a:gd name="T24" fmla="*/ 116 w 594"/>
              <a:gd name="T25" fmla="*/ 479 h 494"/>
              <a:gd name="T26" fmla="*/ 106 w 594"/>
              <a:gd name="T27" fmla="*/ 451 h 494"/>
              <a:gd name="T28" fmla="*/ 93 w 594"/>
              <a:gd name="T29" fmla="*/ 422 h 494"/>
              <a:gd name="T30" fmla="*/ 78 w 594"/>
              <a:gd name="T31" fmla="*/ 395 h 494"/>
              <a:gd name="T32" fmla="*/ 65 w 594"/>
              <a:gd name="T33" fmla="*/ 370 h 494"/>
              <a:gd name="T34" fmla="*/ 48 w 594"/>
              <a:gd name="T35" fmla="*/ 339 h 494"/>
              <a:gd name="T36" fmla="*/ 31 w 594"/>
              <a:gd name="T37" fmla="*/ 307 h 494"/>
              <a:gd name="T38" fmla="*/ 10 w 594"/>
              <a:gd name="T39" fmla="*/ 272 h 494"/>
              <a:gd name="T40" fmla="*/ 1 w 594"/>
              <a:gd name="T41" fmla="*/ 251 h 494"/>
              <a:gd name="T42" fmla="*/ 18 w 594"/>
              <a:gd name="T43" fmla="*/ 234 h 494"/>
              <a:gd name="T44" fmla="*/ 44 w 594"/>
              <a:gd name="T45" fmla="*/ 210 h 494"/>
              <a:gd name="T46" fmla="*/ 69 w 594"/>
              <a:gd name="T47" fmla="*/ 185 h 494"/>
              <a:gd name="T48" fmla="*/ 87 w 594"/>
              <a:gd name="T49" fmla="*/ 191 h 494"/>
              <a:gd name="T50" fmla="*/ 101 w 594"/>
              <a:gd name="T51" fmla="*/ 222 h 494"/>
              <a:gd name="T52" fmla="*/ 115 w 594"/>
              <a:gd name="T53" fmla="*/ 250 h 494"/>
              <a:gd name="T54" fmla="*/ 126 w 594"/>
              <a:gd name="T55" fmla="*/ 273 h 494"/>
              <a:gd name="T56" fmla="*/ 140 w 594"/>
              <a:gd name="T57" fmla="*/ 294 h 494"/>
              <a:gd name="T58" fmla="*/ 154 w 594"/>
              <a:gd name="T59" fmla="*/ 331 h 494"/>
              <a:gd name="T60" fmla="*/ 173 w 594"/>
              <a:gd name="T61" fmla="*/ 342 h 494"/>
              <a:gd name="T62" fmla="*/ 194 w 594"/>
              <a:gd name="T63" fmla="*/ 316 h 494"/>
              <a:gd name="T64" fmla="*/ 216 w 594"/>
              <a:gd name="T65" fmla="*/ 288 h 494"/>
              <a:gd name="T66" fmla="*/ 238 w 594"/>
              <a:gd name="T67" fmla="*/ 262 h 494"/>
              <a:gd name="T68" fmla="*/ 260 w 594"/>
              <a:gd name="T69" fmla="*/ 237 h 494"/>
              <a:gd name="T70" fmla="*/ 296 w 594"/>
              <a:gd name="T71" fmla="*/ 195 h 494"/>
              <a:gd name="T72" fmla="*/ 337 w 594"/>
              <a:gd name="T73" fmla="*/ 150 h 494"/>
              <a:gd name="T74" fmla="*/ 375 w 594"/>
              <a:gd name="T75" fmla="*/ 109 h 494"/>
              <a:gd name="T76" fmla="*/ 406 w 594"/>
              <a:gd name="T77" fmla="*/ 84 h 494"/>
              <a:gd name="T78" fmla="*/ 440 w 594"/>
              <a:gd name="T79" fmla="*/ 54 h 494"/>
              <a:gd name="T80" fmla="*/ 475 w 594"/>
              <a:gd name="T81" fmla="*/ 26 h 494"/>
              <a:gd name="T82" fmla="*/ 510 w 594"/>
              <a:gd name="T83" fmla="*/ 6 h 494"/>
              <a:gd name="T84" fmla="*/ 534 w 594"/>
              <a:gd name="T85" fmla="*/ 7 h 494"/>
              <a:gd name="T86" fmla="*/ 556 w 594"/>
              <a:gd name="T87" fmla="*/ 28 h 494"/>
              <a:gd name="T88" fmla="*/ 578 w 594"/>
              <a:gd name="T89" fmla="*/ 51 h 494"/>
              <a:gd name="T90" fmla="*/ 593 w 594"/>
              <a:gd name="T91" fmla="*/ 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4" h="494">
                <a:moveTo>
                  <a:pt x="594" y="71"/>
                </a:moveTo>
                <a:lnTo>
                  <a:pt x="575" y="78"/>
                </a:lnTo>
                <a:lnTo>
                  <a:pt x="554" y="88"/>
                </a:lnTo>
                <a:lnTo>
                  <a:pt x="532" y="100"/>
                </a:lnTo>
                <a:lnTo>
                  <a:pt x="510" y="115"/>
                </a:lnTo>
                <a:lnTo>
                  <a:pt x="488" y="129"/>
                </a:lnTo>
                <a:lnTo>
                  <a:pt x="468" y="144"/>
                </a:lnTo>
                <a:lnTo>
                  <a:pt x="447" y="160"/>
                </a:lnTo>
                <a:lnTo>
                  <a:pt x="428" y="173"/>
                </a:lnTo>
                <a:lnTo>
                  <a:pt x="407" y="191"/>
                </a:lnTo>
                <a:lnTo>
                  <a:pt x="382" y="213"/>
                </a:lnTo>
                <a:lnTo>
                  <a:pt x="356" y="240"/>
                </a:lnTo>
                <a:lnTo>
                  <a:pt x="328" y="266"/>
                </a:lnTo>
                <a:lnTo>
                  <a:pt x="300" y="294"/>
                </a:lnTo>
                <a:lnTo>
                  <a:pt x="275" y="320"/>
                </a:lnTo>
                <a:lnTo>
                  <a:pt x="254" y="342"/>
                </a:lnTo>
                <a:lnTo>
                  <a:pt x="238" y="359"/>
                </a:lnTo>
                <a:lnTo>
                  <a:pt x="225" y="372"/>
                </a:lnTo>
                <a:lnTo>
                  <a:pt x="213" y="385"/>
                </a:lnTo>
                <a:lnTo>
                  <a:pt x="200" y="398"/>
                </a:lnTo>
                <a:lnTo>
                  <a:pt x="185" y="413"/>
                </a:lnTo>
                <a:lnTo>
                  <a:pt x="171" y="431"/>
                </a:lnTo>
                <a:lnTo>
                  <a:pt x="156" y="448"/>
                </a:lnTo>
                <a:lnTo>
                  <a:pt x="138" y="470"/>
                </a:lnTo>
                <a:lnTo>
                  <a:pt x="119" y="494"/>
                </a:lnTo>
                <a:lnTo>
                  <a:pt x="116" y="479"/>
                </a:lnTo>
                <a:lnTo>
                  <a:pt x="112" y="466"/>
                </a:lnTo>
                <a:lnTo>
                  <a:pt x="106" y="451"/>
                </a:lnTo>
                <a:lnTo>
                  <a:pt x="100" y="436"/>
                </a:lnTo>
                <a:lnTo>
                  <a:pt x="93" y="422"/>
                </a:lnTo>
                <a:lnTo>
                  <a:pt x="85" y="409"/>
                </a:lnTo>
                <a:lnTo>
                  <a:pt x="78" y="395"/>
                </a:lnTo>
                <a:lnTo>
                  <a:pt x="72" y="384"/>
                </a:lnTo>
                <a:lnTo>
                  <a:pt x="65" y="370"/>
                </a:lnTo>
                <a:lnTo>
                  <a:pt x="57" y="356"/>
                </a:lnTo>
                <a:lnTo>
                  <a:pt x="48" y="339"/>
                </a:lnTo>
                <a:lnTo>
                  <a:pt x="40" y="323"/>
                </a:lnTo>
                <a:lnTo>
                  <a:pt x="31" y="307"/>
                </a:lnTo>
                <a:lnTo>
                  <a:pt x="21" y="290"/>
                </a:lnTo>
                <a:lnTo>
                  <a:pt x="10" y="272"/>
                </a:lnTo>
                <a:lnTo>
                  <a:pt x="0" y="256"/>
                </a:lnTo>
                <a:lnTo>
                  <a:pt x="1" y="251"/>
                </a:lnTo>
                <a:lnTo>
                  <a:pt x="9" y="244"/>
                </a:lnTo>
                <a:lnTo>
                  <a:pt x="18" y="234"/>
                </a:lnTo>
                <a:lnTo>
                  <a:pt x="31" y="222"/>
                </a:lnTo>
                <a:lnTo>
                  <a:pt x="44" y="210"/>
                </a:lnTo>
                <a:lnTo>
                  <a:pt x="57" y="197"/>
                </a:lnTo>
                <a:lnTo>
                  <a:pt x="69" y="185"/>
                </a:lnTo>
                <a:lnTo>
                  <a:pt x="78" y="175"/>
                </a:lnTo>
                <a:lnTo>
                  <a:pt x="87" y="191"/>
                </a:lnTo>
                <a:lnTo>
                  <a:pt x="94" y="207"/>
                </a:lnTo>
                <a:lnTo>
                  <a:pt x="101" y="222"/>
                </a:lnTo>
                <a:lnTo>
                  <a:pt x="109" y="237"/>
                </a:lnTo>
                <a:lnTo>
                  <a:pt x="115" y="250"/>
                </a:lnTo>
                <a:lnTo>
                  <a:pt x="122" y="262"/>
                </a:lnTo>
                <a:lnTo>
                  <a:pt x="126" y="273"/>
                </a:lnTo>
                <a:lnTo>
                  <a:pt x="132" y="282"/>
                </a:lnTo>
                <a:lnTo>
                  <a:pt x="140" y="294"/>
                </a:lnTo>
                <a:lnTo>
                  <a:pt x="146" y="310"/>
                </a:lnTo>
                <a:lnTo>
                  <a:pt x="154" y="331"/>
                </a:lnTo>
                <a:lnTo>
                  <a:pt x="163" y="354"/>
                </a:lnTo>
                <a:lnTo>
                  <a:pt x="173" y="342"/>
                </a:lnTo>
                <a:lnTo>
                  <a:pt x="184" y="329"/>
                </a:lnTo>
                <a:lnTo>
                  <a:pt x="194" y="316"/>
                </a:lnTo>
                <a:lnTo>
                  <a:pt x="206" y="301"/>
                </a:lnTo>
                <a:lnTo>
                  <a:pt x="216" y="288"/>
                </a:lnTo>
                <a:lnTo>
                  <a:pt x="226" y="275"/>
                </a:lnTo>
                <a:lnTo>
                  <a:pt x="238" y="262"/>
                </a:lnTo>
                <a:lnTo>
                  <a:pt x="248" y="250"/>
                </a:lnTo>
                <a:lnTo>
                  <a:pt x="260" y="237"/>
                </a:lnTo>
                <a:lnTo>
                  <a:pt x="276" y="217"/>
                </a:lnTo>
                <a:lnTo>
                  <a:pt x="296" y="195"/>
                </a:lnTo>
                <a:lnTo>
                  <a:pt x="316" y="172"/>
                </a:lnTo>
                <a:lnTo>
                  <a:pt x="337" y="150"/>
                </a:lnTo>
                <a:lnTo>
                  <a:pt x="357" y="128"/>
                </a:lnTo>
                <a:lnTo>
                  <a:pt x="375" y="109"/>
                </a:lnTo>
                <a:lnTo>
                  <a:pt x="391" y="96"/>
                </a:lnTo>
                <a:lnTo>
                  <a:pt x="406" y="84"/>
                </a:lnTo>
                <a:lnTo>
                  <a:pt x="422" y="69"/>
                </a:lnTo>
                <a:lnTo>
                  <a:pt x="440" y="54"/>
                </a:lnTo>
                <a:lnTo>
                  <a:pt x="457" y="41"/>
                </a:lnTo>
                <a:lnTo>
                  <a:pt x="475" y="26"/>
                </a:lnTo>
                <a:lnTo>
                  <a:pt x="493" y="15"/>
                </a:lnTo>
                <a:lnTo>
                  <a:pt x="510" y="6"/>
                </a:lnTo>
                <a:lnTo>
                  <a:pt x="525" y="0"/>
                </a:lnTo>
                <a:lnTo>
                  <a:pt x="534" y="7"/>
                </a:lnTo>
                <a:lnTo>
                  <a:pt x="544" y="16"/>
                </a:lnTo>
                <a:lnTo>
                  <a:pt x="556" y="28"/>
                </a:lnTo>
                <a:lnTo>
                  <a:pt x="568" y="40"/>
                </a:lnTo>
                <a:lnTo>
                  <a:pt x="578" y="51"/>
                </a:lnTo>
                <a:lnTo>
                  <a:pt x="587" y="62"/>
                </a:lnTo>
                <a:lnTo>
                  <a:pt x="593" y="68"/>
                </a:lnTo>
                <a:lnTo>
                  <a:pt x="594" y="71"/>
                </a:lnTo>
                <a:close/>
              </a:path>
            </a:pathLst>
          </a:custGeom>
          <a:solidFill>
            <a:srgbClr val="DD0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533400" y="14478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1981200" y="914400"/>
            <a:ext cx="4343400" cy="609600"/>
          </a:xfrm>
          <a:prstGeom prst="wedgeRoundRectCallout">
            <a:avLst>
              <a:gd name="adj1" fmla="val -69519"/>
              <a:gd name="adj2" fmla="val 3854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88925" indent="-288925"/>
            <a:r>
              <a:rPr lang="en-US" sz="2000" b="1"/>
              <a:t>Let’s design controls for this process!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 rot="-5400000">
            <a:off x="4393406" y="3504407"/>
            <a:ext cx="2043113" cy="51435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 flipV="1">
            <a:off x="5865813" y="4979988"/>
            <a:ext cx="450850" cy="461962"/>
          </a:xfrm>
          <a:prstGeom prst="flowChartMagneticTap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390775" y="3530600"/>
            <a:ext cx="514350" cy="527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613150" y="3530600"/>
            <a:ext cx="514350" cy="527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3678238" y="3860800"/>
            <a:ext cx="192087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V="1">
            <a:off x="3678238" y="3662363"/>
            <a:ext cx="320675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 flipV="1">
            <a:off x="3870325" y="3530600"/>
            <a:ext cx="128588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4449763" y="3398838"/>
            <a:ext cx="322262" cy="593725"/>
            <a:chOff x="2736" y="1872"/>
            <a:chExt cx="240" cy="432"/>
          </a:xfrm>
        </p:grpSpPr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AutoShape 20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4127500" y="3794125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4772025" y="3794125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H="1">
            <a:off x="2905125" y="3794125"/>
            <a:ext cx="70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H="1" flipV="1">
            <a:off x="2454275" y="3860800"/>
            <a:ext cx="1936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V="1">
            <a:off x="2454275" y="3662363"/>
            <a:ext cx="322263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H="1" flipV="1">
            <a:off x="2647950" y="3530600"/>
            <a:ext cx="128588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 flipH="1">
            <a:off x="2005013" y="3794125"/>
            <a:ext cx="38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52" name="Group 28"/>
          <p:cNvGrpSpPr>
            <a:grpSpLocks/>
          </p:cNvGrpSpPr>
          <p:nvPr/>
        </p:nvGrpSpPr>
        <p:grpSpPr bwMode="auto">
          <a:xfrm rot="5400000">
            <a:off x="2578894" y="4328319"/>
            <a:ext cx="330200" cy="579438"/>
            <a:chOff x="2736" y="1872"/>
            <a:chExt cx="240" cy="432"/>
          </a:xfrm>
        </p:grpSpPr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Line 32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Line 33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Line 34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AutoShape 35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2647950" y="4057650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61" name="Group 37"/>
          <p:cNvGrpSpPr>
            <a:grpSpLocks/>
          </p:cNvGrpSpPr>
          <p:nvPr/>
        </p:nvGrpSpPr>
        <p:grpSpPr bwMode="auto">
          <a:xfrm rot="5400000">
            <a:off x="3802857" y="4328319"/>
            <a:ext cx="330200" cy="579437"/>
            <a:chOff x="2736" y="1872"/>
            <a:chExt cx="240" cy="432"/>
          </a:xfrm>
        </p:grpSpPr>
        <p:sp>
          <p:nvSpPr>
            <p:cNvPr id="52262" name="Line 38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Line 39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Line 40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Line 41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Line 42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Line 43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AutoShape 44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69" name="Line 45"/>
          <p:cNvSpPr>
            <a:spLocks noChangeShapeType="1"/>
          </p:cNvSpPr>
          <p:nvPr/>
        </p:nvSpPr>
        <p:spPr bwMode="auto">
          <a:xfrm>
            <a:off x="3870325" y="4057650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0" name="Line 46"/>
          <p:cNvSpPr>
            <a:spLocks noChangeShapeType="1"/>
          </p:cNvSpPr>
          <p:nvPr/>
        </p:nvSpPr>
        <p:spPr bwMode="auto">
          <a:xfrm flipV="1">
            <a:off x="2647950" y="287178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1" name="Line 47"/>
          <p:cNvSpPr>
            <a:spLocks noChangeShapeType="1"/>
          </p:cNvSpPr>
          <p:nvPr/>
        </p:nvSpPr>
        <p:spPr bwMode="auto">
          <a:xfrm flipV="1">
            <a:off x="3870325" y="287178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2" name="Line 48"/>
          <p:cNvSpPr>
            <a:spLocks noChangeShapeType="1"/>
          </p:cNvSpPr>
          <p:nvPr/>
        </p:nvSpPr>
        <p:spPr bwMode="auto">
          <a:xfrm flipH="1">
            <a:off x="5414963" y="5243513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3" name="Line 49"/>
          <p:cNvSpPr>
            <a:spLocks noChangeShapeType="1"/>
          </p:cNvSpPr>
          <p:nvPr/>
        </p:nvSpPr>
        <p:spPr bwMode="auto">
          <a:xfrm flipV="1">
            <a:off x="5414963" y="4783138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74" name="Group 50"/>
          <p:cNvGrpSpPr>
            <a:grpSpLocks/>
          </p:cNvGrpSpPr>
          <p:nvPr/>
        </p:nvGrpSpPr>
        <p:grpSpPr bwMode="auto">
          <a:xfrm>
            <a:off x="6638925" y="4584700"/>
            <a:ext cx="320675" cy="593725"/>
            <a:chOff x="2736" y="1872"/>
            <a:chExt cx="240" cy="432"/>
          </a:xfrm>
        </p:grpSpPr>
        <p:sp>
          <p:nvSpPr>
            <p:cNvPr id="52275" name="Line 51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6" name="Line 52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Line 53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Line 54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9" name="Line 55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0" name="Line 56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1" name="AutoShape 57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82" name="Line 58"/>
          <p:cNvSpPr>
            <a:spLocks noChangeShapeType="1"/>
          </p:cNvSpPr>
          <p:nvPr/>
        </p:nvSpPr>
        <p:spPr bwMode="auto">
          <a:xfrm>
            <a:off x="6316663" y="4979988"/>
            <a:ext cx="322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83" name="Line 59"/>
          <p:cNvSpPr>
            <a:spLocks noChangeShapeType="1"/>
          </p:cNvSpPr>
          <p:nvPr/>
        </p:nvSpPr>
        <p:spPr bwMode="auto">
          <a:xfrm>
            <a:off x="6959600" y="4979988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84" name="Line 60"/>
          <p:cNvSpPr>
            <a:spLocks noChangeShapeType="1"/>
          </p:cNvSpPr>
          <p:nvPr/>
        </p:nvSpPr>
        <p:spPr bwMode="auto">
          <a:xfrm flipV="1">
            <a:off x="5414963" y="194945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85" name="Freeform 61"/>
          <p:cNvSpPr>
            <a:spLocks/>
          </p:cNvSpPr>
          <p:nvPr/>
        </p:nvSpPr>
        <p:spPr bwMode="auto">
          <a:xfrm>
            <a:off x="5414963" y="1949450"/>
            <a:ext cx="1352550" cy="1588"/>
          </a:xfrm>
          <a:custGeom>
            <a:avLst/>
            <a:gdLst>
              <a:gd name="T0" fmla="*/ 0 w 1008"/>
              <a:gd name="T1" fmla="*/ 0 h 1"/>
              <a:gd name="T2" fmla="*/ 1008 w 100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1">
                <a:moveTo>
                  <a:pt x="0" y="0"/>
                </a:move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86" name="Group 62"/>
          <p:cNvGrpSpPr>
            <a:grpSpLocks/>
          </p:cNvGrpSpPr>
          <p:nvPr/>
        </p:nvGrpSpPr>
        <p:grpSpPr bwMode="auto">
          <a:xfrm flipV="1">
            <a:off x="6767513" y="1752600"/>
            <a:ext cx="320675" cy="592138"/>
            <a:chOff x="2736" y="1872"/>
            <a:chExt cx="240" cy="432"/>
          </a:xfrm>
        </p:grpSpPr>
        <p:sp>
          <p:nvSpPr>
            <p:cNvPr id="52287" name="Line 63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8" name="Line 64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9" name="Line 65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0" name="Line 66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1" name="Line 67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2" name="Line 68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3" name="AutoShape 69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94" name="Line 70"/>
          <p:cNvSpPr>
            <a:spLocks noChangeShapeType="1"/>
          </p:cNvSpPr>
          <p:nvPr/>
        </p:nvSpPr>
        <p:spPr bwMode="auto">
          <a:xfrm>
            <a:off x="7088188" y="1949450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95" name="Text Box 71"/>
          <p:cNvSpPr txBox="1">
            <a:spLocks noChangeArrowheads="1"/>
          </p:cNvSpPr>
          <p:nvPr/>
        </p:nvSpPr>
        <p:spPr bwMode="auto">
          <a:xfrm>
            <a:off x="990600" y="3349625"/>
            <a:ext cx="10096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u="sng"/>
              <a:t>Feed</a:t>
            </a:r>
            <a:endParaRPr lang="en-US" sz="1200" b="1"/>
          </a:p>
          <a:p>
            <a:endParaRPr lang="en-US" sz="1200" b="1"/>
          </a:p>
          <a:p>
            <a:r>
              <a:rPr lang="en-US" sz="1200" b="1"/>
              <a:t>Methane</a:t>
            </a:r>
          </a:p>
          <a:p>
            <a:r>
              <a:rPr lang="en-US" sz="1200" b="1"/>
              <a:t>Ethane (LK)</a:t>
            </a:r>
          </a:p>
          <a:p>
            <a:r>
              <a:rPr lang="en-US" sz="1200" b="1"/>
              <a:t>Propane</a:t>
            </a:r>
          </a:p>
          <a:p>
            <a:r>
              <a:rPr lang="en-US" sz="1200" b="1"/>
              <a:t>Butane</a:t>
            </a:r>
          </a:p>
          <a:p>
            <a:r>
              <a:rPr lang="en-US" sz="1200" b="1"/>
              <a:t>Pentane</a:t>
            </a:r>
            <a:endParaRPr lang="en-US" sz="1200"/>
          </a:p>
        </p:txBody>
      </p:sp>
      <p:sp>
        <p:nvSpPr>
          <p:cNvPr id="52296" name="Text Box 72"/>
          <p:cNvSpPr txBox="1">
            <a:spLocks noChangeArrowheads="1"/>
          </p:cNvSpPr>
          <p:nvPr/>
        </p:nvSpPr>
        <p:spPr bwMode="auto">
          <a:xfrm>
            <a:off x="7234238" y="2065338"/>
            <a:ext cx="110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Vapor</a:t>
            </a:r>
          </a:p>
          <a:p>
            <a:r>
              <a:rPr lang="en-US" sz="1200" b="1"/>
              <a:t>product</a:t>
            </a:r>
            <a:endParaRPr lang="en-US" sz="1200"/>
          </a:p>
        </p:txBody>
      </p:sp>
      <p:sp>
        <p:nvSpPr>
          <p:cNvPr id="52297" name="Text Box 73"/>
          <p:cNvSpPr txBox="1">
            <a:spLocks noChangeArrowheads="1"/>
          </p:cNvSpPr>
          <p:nvPr/>
        </p:nvSpPr>
        <p:spPr bwMode="auto">
          <a:xfrm>
            <a:off x="7153275" y="5243513"/>
            <a:ext cx="1109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Liquid</a:t>
            </a:r>
          </a:p>
          <a:p>
            <a:r>
              <a:rPr lang="en-US" sz="1200" b="1"/>
              <a:t>product</a:t>
            </a:r>
            <a:endParaRPr lang="en-US" sz="1200"/>
          </a:p>
        </p:txBody>
      </p:sp>
      <p:sp>
        <p:nvSpPr>
          <p:cNvPr id="52298" name="Text Box 74"/>
          <p:cNvSpPr txBox="1">
            <a:spLocks noChangeArrowheads="1"/>
          </p:cNvSpPr>
          <p:nvPr/>
        </p:nvSpPr>
        <p:spPr bwMode="auto">
          <a:xfrm>
            <a:off x="2262188" y="56483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Process</a:t>
            </a:r>
          </a:p>
          <a:p>
            <a:r>
              <a:rPr lang="en-US" sz="1200" b="1"/>
              <a:t>fluid</a:t>
            </a:r>
          </a:p>
        </p:txBody>
      </p:sp>
      <p:sp>
        <p:nvSpPr>
          <p:cNvPr id="52299" name="Text Box 75"/>
          <p:cNvSpPr txBox="1">
            <a:spLocks noChangeArrowheads="1"/>
          </p:cNvSpPr>
          <p:nvPr/>
        </p:nvSpPr>
        <p:spPr bwMode="auto">
          <a:xfrm>
            <a:off x="3419475" y="5648325"/>
            <a:ext cx="590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Steam</a:t>
            </a:r>
          </a:p>
        </p:txBody>
      </p:sp>
      <p:sp>
        <p:nvSpPr>
          <p:cNvPr id="52300" name="Oval 76"/>
          <p:cNvSpPr>
            <a:spLocks noChangeArrowheads="1"/>
          </p:cNvSpPr>
          <p:nvPr/>
        </p:nvSpPr>
        <p:spPr bwMode="auto">
          <a:xfrm>
            <a:off x="2005013" y="3925888"/>
            <a:ext cx="385762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F1</a:t>
            </a:r>
            <a:endParaRPr lang="en-US" sz="1200"/>
          </a:p>
        </p:txBody>
      </p:sp>
      <p:sp>
        <p:nvSpPr>
          <p:cNvPr id="52301" name="Oval 77"/>
          <p:cNvSpPr>
            <a:spLocks noChangeArrowheads="1"/>
          </p:cNvSpPr>
          <p:nvPr/>
        </p:nvSpPr>
        <p:spPr bwMode="auto">
          <a:xfrm>
            <a:off x="2068513" y="4979988"/>
            <a:ext cx="385762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F2</a:t>
            </a:r>
            <a:endParaRPr lang="en-US" sz="1200"/>
          </a:p>
        </p:txBody>
      </p:sp>
      <p:sp>
        <p:nvSpPr>
          <p:cNvPr id="52302" name="Line 78"/>
          <p:cNvSpPr>
            <a:spLocks noChangeShapeType="1"/>
          </p:cNvSpPr>
          <p:nvPr/>
        </p:nvSpPr>
        <p:spPr bwMode="auto">
          <a:xfrm>
            <a:off x="2647950" y="478313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03" name="Line 79"/>
          <p:cNvSpPr>
            <a:spLocks noChangeShapeType="1"/>
          </p:cNvSpPr>
          <p:nvPr/>
        </p:nvSpPr>
        <p:spPr bwMode="auto">
          <a:xfrm>
            <a:off x="3870325" y="478313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04" name="Oval 80"/>
          <p:cNvSpPr>
            <a:spLocks noChangeArrowheads="1"/>
          </p:cNvSpPr>
          <p:nvPr/>
        </p:nvSpPr>
        <p:spPr bwMode="auto">
          <a:xfrm>
            <a:off x="3355975" y="4979988"/>
            <a:ext cx="385763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F3</a:t>
            </a:r>
            <a:endParaRPr lang="en-US" sz="1200"/>
          </a:p>
        </p:txBody>
      </p:sp>
      <p:sp>
        <p:nvSpPr>
          <p:cNvPr id="52305" name="Oval 81"/>
          <p:cNvSpPr>
            <a:spLocks noChangeArrowheads="1"/>
          </p:cNvSpPr>
          <p:nvPr/>
        </p:nvSpPr>
        <p:spPr bwMode="auto">
          <a:xfrm>
            <a:off x="2005013" y="3201988"/>
            <a:ext cx="385762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T1</a:t>
            </a:r>
            <a:endParaRPr lang="en-US" sz="1200"/>
          </a:p>
        </p:txBody>
      </p:sp>
      <p:sp>
        <p:nvSpPr>
          <p:cNvPr id="52306" name="Oval 82"/>
          <p:cNvSpPr>
            <a:spLocks noChangeArrowheads="1"/>
          </p:cNvSpPr>
          <p:nvPr/>
        </p:nvSpPr>
        <p:spPr bwMode="auto">
          <a:xfrm>
            <a:off x="3098800" y="3267075"/>
            <a:ext cx="385763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T2</a:t>
            </a:r>
            <a:endParaRPr lang="en-US" sz="1200"/>
          </a:p>
        </p:txBody>
      </p:sp>
      <p:sp>
        <p:nvSpPr>
          <p:cNvPr id="52307" name="Oval 83"/>
          <p:cNvSpPr>
            <a:spLocks noChangeArrowheads="1"/>
          </p:cNvSpPr>
          <p:nvPr/>
        </p:nvSpPr>
        <p:spPr bwMode="auto">
          <a:xfrm>
            <a:off x="4048125" y="4008438"/>
            <a:ext cx="385763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T3</a:t>
            </a:r>
            <a:endParaRPr lang="en-US" sz="1200"/>
          </a:p>
        </p:txBody>
      </p:sp>
      <p:sp>
        <p:nvSpPr>
          <p:cNvPr id="52308" name="Oval 84"/>
          <p:cNvSpPr>
            <a:spLocks noChangeArrowheads="1"/>
          </p:cNvSpPr>
          <p:nvPr/>
        </p:nvSpPr>
        <p:spPr bwMode="auto">
          <a:xfrm>
            <a:off x="4064000" y="3135313"/>
            <a:ext cx="385763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T5</a:t>
            </a:r>
            <a:endParaRPr lang="en-US" sz="1200"/>
          </a:p>
        </p:txBody>
      </p:sp>
      <p:sp>
        <p:nvSpPr>
          <p:cNvPr id="52310" name="Oval 86"/>
          <p:cNvSpPr>
            <a:spLocks noChangeArrowheads="1"/>
          </p:cNvSpPr>
          <p:nvPr/>
        </p:nvSpPr>
        <p:spPr bwMode="auto">
          <a:xfrm>
            <a:off x="4835525" y="2212975"/>
            <a:ext cx="387350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T6</a:t>
            </a:r>
            <a:endParaRPr lang="en-US" sz="1200"/>
          </a:p>
        </p:txBody>
      </p:sp>
      <p:sp>
        <p:nvSpPr>
          <p:cNvPr id="52311" name="Oval 87"/>
          <p:cNvSpPr>
            <a:spLocks noChangeArrowheads="1"/>
          </p:cNvSpPr>
          <p:nvPr/>
        </p:nvSpPr>
        <p:spPr bwMode="auto">
          <a:xfrm>
            <a:off x="5543550" y="2212975"/>
            <a:ext cx="387350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P1</a:t>
            </a:r>
            <a:endParaRPr lang="en-US" sz="1200"/>
          </a:p>
        </p:txBody>
      </p:sp>
      <p:sp>
        <p:nvSpPr>
          <p:cNvPr id="52312" name="Oval 88"/>
          <p:cNvSpPr>
            <a:spLocks noChangeArrowheads="1"/>
          </p:cNvSpPr>
          <p:nvPr/>
        </p:nvSpPr>
        <p:spPr bwMode="auto">
          <a:xfrm>
            <a:off x="5737225" y="4057650"/>
            <a:ext cx="385763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L1</a:t>
            </a:r>
            <a:endParaRPr lang="en-US" sz="1200"/>
          </a:p>
        </p:txBody>
      </p:sp>
      <p:sp>
        <p:nvSpPr>
          <p:cNvPr id="52313" name="Oval 89"/>
          <p:cNvSpPr>
            <a:spLocks noChangeArrowheads="1"/>
          </p:cNvSpPr>
          <p:nvPr/>
        </p:nvSpPr>
        <p:spPr bwMode="auto">
          <a:xfrm>
            <a:off x="5414963" y="5375275"/>
            <a:ext cx="387350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A1</a:t>
            </a:r>
            <a:endParaRPr lang="en-US" sz="1200"/>
          </a:p>
        </p:txBody>
      </p:sp>
      <p:sp>
        <p:nvSpPr>
          <p:cNvPr id="52314" name="Line 90"/>
          <p:cNvSpPr>
            <a:spLocks noChangeShapeType="1"/>
          </p:cNvSpPr>
          <p:nvPr/>
        </p:nvSpPr>
        <p:spPr bwMode="auto">
          <a:xfrm>
            <a:off x="4244975" y="3535363"/>
            <a:ext cx="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15" name="Line 91"/>
          <p:cNvSpPr>
            <a:spLocks noChangeShapeType="1"/>
          </p:cNvSpPr>
          <p:nvPr/>
        </p:nvSpPr>
        <p:spPr bwMode="auto">
          <a:xfrm flipH="1">
            <a:off x="3875088" y="4210050"/>
            <a:ext cx="173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17" name="Line 93"/>
          <p:cNvSpPr>
            <a:spLocks noChangeShapeType="1"/>
          </p:cNvSpPr>
          <p:nvPr/>
        </p:nvSpPr>
        <p:spPr bwMode="auto">
          <a:xfrm>
            <a:off x="3287713" y="3667125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18" name="Line 94"/>
          <p:cNvSpPr>
            <a:spLocks noChangeShapeType="1"/>
          </p:cNvSpPr>
          <p:nvPr/>
        </p:nvSpPr>
        <p:spPr bwMode="auto">
          <a:xfrm flipV="1">
            <a:off x="2197100" y="3794125"/>
            <a:ext cx="0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19" name="Line 95"/>
          <p:cNvSpPr>
            <a:spLocks noChangeShapeType="1"/>
          </p:cNvSpPr>
          <p:nvPr/>
        </p:nvSpPr>
        <p:spPr bwMode="auto">
          <a:xfrm>
            <a:off x="2197100" y="360045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0" name="Line 96"/>
          <p:cNvSpPr>
            <a:spLocks noChangeShapeType="1"/>
          </p:cNvSpPr>
          <p:nvPr/>
        </p:nvSpPr>
        <p:spPr bwMode="auto">
          <a:xfrm>
            <a:off x="2459038" y="5178425"/>
            <a:ext cx="18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1" name="Line 97"/>
          <p:cNvSpPr>
            <a:spLocks noChangeShapeType="1"/>
          </p:cNvSpPr>
          <p:nvPr/>
        </p:nvSpPr>
        <p:spPr bwMode="auto">
          <a:xfrm>
            <a:off x="3741738" y="5178425"/>
            <a:ext cx="12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2" name="Line 98"/>
          <p:cNvSpPr>
            <a:spLocks noChangeShapeType="1"/>
          </p:cNvSpPr>
          <p:nvPr/>
        </p:nvSpPr>
        <p:spPr bwMode="auto">
          <a:xfrm flipV="1">
            <a:off x="5603875" y="524033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3" name="Line 99"/>
          <p:cNvSpPr>
            <a:spLocks noChangeShapeType="1"/>
          </p:cNvSpPr>
          <p:nvPr/>
        </p:nvSpPr>
        <p:spPr bwMode="auto">
          <a:xfrm flipV="1">
            <a:off x="5922963" y="3881438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4" name="Line 100"/>
          <p:cNvSpPr>
            <a:spLocks noChangeShapeType="1"/>
          </p:cNvSpPr>
          <p:nvPr/>
        </p:nvSpPr>
        <p:spPr bwMode="auto">
          <a:xfrm flipH="1">
            <a:off x="5668963" y="38735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5" name="Line 101"/>
          <p:cNvSpPr>
            <a:spLocks noChangeShapeType="1"/>
          </p:cNvSpPr>
          <p:nvPr/>
        </p:nvSpPr>
        <p:spPr bwMode="auto">
          <a:xfrm>
            <a:off x="5930900" y="4452938"/>
            <a:ext cx="0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6" name="Line 102"/>
          <p:cNvSpPr>
            <a:spLocks noChangeShapeType="1"/>
          </p:cNvSpPr>
          <p:nvPr/>
        </p:nvSpPr>
        <p:spPr bwMode="auto">
          <a:xfrm flipH="1">
            <a:off x="5672138" y="4584700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" name="Line 103"/>
          <p:cNvSpPr>
            <a:spLocks noChangeShapeType="1"/>
          </p:cNvSpPr>
          <p:nvPr/>
        </p:nvSpPr>
        <p:spPr bwMode="auto">
          <a:xfrm>
            <a:off x="5222875" y="2411413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8" name="Line 104"/>
          <p:cNvSpPr>
            <a:spLocks noChangeShapeType="1"/>
          </p:cNvSpPr>
          <p:nvPr/>
        </p:nvSpPr>
        <p:spPr bwMode="auto">
          <a:xfrm flipH="1">
            <a:off x="5414963" y="2411413"/>
            <a:ext cx="12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9" name="Text Box 105"/>
          <p:cNvSpPr txBox="1">
            <a:spLocks noChangeArrowheads="1"/>
          </p:cNvSpPr>
          <p:nvPr/>
        </p:nvSpPr>
        <p:spPr bwMode="auto">
          <a:xfrm>
            <a:off x="5608638" y="5795963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L. Key</a:t>
            </a:r>
            <a:endParaRPr lang="en-US" sz="1200"/>
          </a:p>
        </p:txBody>
      </p:sp>
      <p:sp>
        <p:nvSpPr>
          <p:cNvPr id="52330" name="Text Box 106"/>
          <p:cNvSpPr txBox="1">
            <a:spLocks noChangeArrowheads="1"/>
          </p:cNvSpPr>
          <p:nvPr/>
        </p:nvSpPr>
        <p:spPr bwMode="auto">
          <a:xfrm>
            <a:off x="6767513" y="3201988"/>
            <a:ext cx="141605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 </a:t>
            </a:r>
            <a:r>
              <a:rPr lang="en-US" sz="1200" b="1">
                <a:sym typeface="Symbol" pitchFamily="18" charset="2"/>
              </a:rPr>
              <a:t> 1000 kPa</a:t>
            </a:r>
          </a:p>
          <a:p>
            <a:pPr>
              <a:spcBef>
                <a:spcPct val="50000"/>
              </a:spcBef>
            </a:pPr>
            <a:r>
              <a:rPr lang="en-US" sz="1200" b="1">
                <a:sym typeface="Symbol" pitchFamily="18" charset="2"/>
              </a:rPr>
              <a:t>T</a:t>
            </a:r>
            <a:r>
              <a:rPr lang="en-US" sz="1200" b="1"/>
              <a:t> </a:t>
            </a:r>
            <a:r>
              <a:rPr lang="en-US" sz="1200" b="1">
                <a:sym typeface="Symbol" pitchFamily="18" charset="2"/>
              </a:rPr>
              <a:t> 298 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 rot="-5400000">
            <a:off x="4393406" y="3504407"/>
            <a:ext cx="2043113" cy="51435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 flipV="1">
            <a:off x="5865813" y="4979988"/>
            <a:ext cx="450850" cy="461962"/>
          </a:xfrm>
          <a:prstGeom prst="flowChartMagneticTap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390775" y="3530600"/>
            <a:ext cx="514350" cy="527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3613150" y="3530600"/>
            <a:ext cx="514350" cy="527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 flipV="1">
            <a:off x="3678238" y="3860800"/>
            <a:ext cx="192087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3678238" y="3662363"/>
            <a:ext cx="320675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 flipV="1">
            <a:off x="3870325" y="3530600"/>
            <a:ext cx="128588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4449763" y="3398838"/>
            <a:ext cx="322262" cy="593725"/>
            <a:chOff x="2736" y="1872"/>
            <a:chExt cx="240" cy="432"/>
          </a:xfrm>
        </p:grpSpPr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Line 16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AutoShape 19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4127500" y="3794125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4772025" y="3794125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H="1">
            <a:off x="2905125" y="3794125"/>
            <a:ext cx="70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H="1" flipV="1">
            <a:off x="2454275" y="3860800"/>
            <a:ext cx="1936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V="1">
            <a:off x="2454275" y="3662363"/>
            <a:ext cx="322263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 flipV="1">
            <a:off x="2647950" y="3530600"/>
            <a:ext cx="128588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H="1">
            <a:off x="2005013" y="3794125"/>
            <a:ext cx="38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75" name="Group 27"/>
          <p:cNvGrpSpPr>
            <a:grpSpLocks/>
          </p:cNvGrpSpPr>
          <p:nvPr/>
        </p:nvGrpSpPr>
        <p:grpSpPr bwMode="auto">
          <a:xfrm rot="5400000">
            <a:off x="2578894" y="4328319"/>
            <a:ext cx="330200" cy="579438"/>
            <a:chOff x="2736" y="1872"/>
            <a:chExt cx="240" cy="432"/>
          </a:xfrm>
        </p:grpSpPr>
        <p:sp>
          <p:nvSpPr>
            <p:cNvPr id="53276" name="Line 28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Line 29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Line 31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Line 33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AutoShape 34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2647950" y="4057650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84" name="Group 36"/>
          <p:cNvGrpSpPr>
            <a:grpSpLocks/>
          </p:cNvGrpSpPr>
          <p:nvPr/>
        </p:nvGrpSpPr>
        <p:grpSpPr bwMode="auto">
          <a:xfrm rot="5400000">
            <a:off x="3802857" y="4328319"/>
            <a:ext cx="330200" cy="579437"/>
            <a:chOff x="2736" y="1872"/>
            <a:chExt cx="240" cy="432"/>
          </a:xfrm>
        </p:grpSpPr>
        <p:sp>
          <p:nvSpPr>
            <p:cNvPr id="53285" name="Line 37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Line 38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Line 39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Line 40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Line 41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Line 42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AutoShape 43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92" name="Line 44"/>
          <p:cNvSpPr>
            <a:spLocks noChangeShapeType="1"/>
          </p:cNvSpPr>
          <p:nvPr/>
        </p:nvSpPr>
        <p:spPr bwMode="auto">
          <a:xfrm>
            <a:off x="3870325" y="4057650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Line 45"/>
          <p:cNvSpPr>
            <a:spLocks noChangeShapeType="1"/>
          </p:cNvSpPr>
          <p:nvPr/>
        </p:nvSpPr>
        <p:spPr bwMode="auto">
          <a:xfrm flipV="1">
            <a:off x="2647950" y="287178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Line 46"/>
          <p:cNvSpPr>
            <a:spLocks noChangeShapeType="1"/>
          </p:cNvSpPr>
          <p:nvPr/>
        </p:nvSpPr>
        <p:spPr bwMode="auto">
          <a:xfrm flipV="1">
            <a:off x="3870325" y="287178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Line 47"/>
          <p:cNvSpPr>
            <a:spLocks noChangeShapeType="1"/>
          </p:cNvSpPr>
          <p:nvPr/>
        </p:nvSpPr>
        <p:spPr bwMode="auto">
          <a:xfrm flipH="1">
            <a:off x="5414963" y="5243513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Line 48"/>
          <p:cNvSpPr>
            <a:spLocks noChangeShapeType="1"/>
          </p:cNvSpPr>
          <p:nvPr/>
        </p:nvSpPr>
        <p:spPr bwMode="auto">
          <a:xfrm flipV="1">
            <a:off x="5414963" y="4783138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97" name="Group 49"/>
          <p:cNvGrpSpPr>
            <a:grpSpLocks/>
          </p:cNvGrpSpPr>
          <p:nvPr/>
        </p:nvGrpSpPr>
        <p:grpSpPr bwMode="auto">
          <a:xfrm>
            <a:off x="6638925" y="4584700"/>
            <a:ext cx="320675" cy="593725"/>
            <a:chOff x="2736" y="1872"/>
            <a:chExt cx="240" cy="432"/>
          </a:xfrm>
        </p:grpSpPr>
        <p:sp>
          <p:nvSpPr>
            <p:cNvPr id="53298" name="Line 50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9" name="Line 51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0" name="Line 52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1" name="Line 53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Line 54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3" name="Line 55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4" name="AutoShape 56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05" name="Line 57"/>
          <p:cNvSpPr>
            <a:spLocks noChangeShapeType="1"/>
          </p:cNvSpPr>
          <p:nvPr/>
        </p:nvSpPr>
        <p:spPr bwMode="auto">
          <a:xfrm>
            <a:off x="6316663" y="4979988"/>
            <a:ext cx="322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6" name="Line 58"/>
          <p:cNvSpPr>
            <a:spLocks noChangeShapeType="1"/>
          </p:cNvSpPr>
          <p:nvPr/>
        </p:nvSpPr>
        <p:spPr bwMode="auto">
          <a:xfrm>
            <a:off x="6959600" y="4979988"/>
            <a:ext cx="38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Line 59"/>
          <p:cNvSpPr>
            <a:spLocks noChangeShapeType="1"/>
          </p:cNvSpPr>
          <p:nvPr/>
        </p:nvSpPr>
        <p:spPr bwMode="auto">
          <a:xfrm flipV="1">
            <a:off x="5414963" y="194945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8" name="Freeform 60"/>
          <p:cNvSpPr>
            <a:spLocks/>
          </p:cNvSpPr>
          <p:nvPr/>
        </p:nvSpPr>
        <p:spPr bwMode="auto">
          <a:xfrm>
            <a:off x="5414963" y="1949450"/>
            <a:ext cx="1352550" cy="1588"/>
          </a:xfrm>
          <a:custGeom>
            <a:avLst/>
            <a:gdLst>
              <a:gd name="T0" fmla="*/ 0 w 1008"/>
              <a:gd name="T1" fmla="*/ 0 h 1"/>
              <a:gd name="T2" fmla="*/ 1008 w 100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1">
                <a:moveTo>
                  <a:pt x="0" y="0"/>
                </a:move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09" name="Group 61"/>
          <p:cNvGrpSpPr>
            <a:grpSpLocks/>
          </p:cNvGrpSpPr>
          <p:nvPr/>
        </p:nvGrpSpPr>
        <p:grpSpPr bwMode="auto">
          <a:xfrm flipV="1">
            <a:off x="6767513" y="1752600"/>
            <a:ext cx="320675" cy="592138"/>
            <a:chOff x="2736" y="1872"/>
            <a:chExt cx="240" cy="432"/>
          </a:xfrm>
        </p:grpSpPr>
        <p:sp>
          <p:nvSpPr>
            <p:cNvPr id="53310" name="Line 62"/>
            <p:cNvSpPr>
              <a:spLocks noChangeShapeType="1"/>
            </p:cNvSpPr>
            <p:nvPr/>
          </p:nvSpPr>
          <p:spPr bwMode="auto">
            <a:xfrm>
              <a:off x="273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1" name="Line 63"/>
            <p:cNvSpPr>
              <a:spLocks noChangeShapeType="1"/>
            </p:cNvSpPr>
            <p:nvPr/>
          </p:nvSpPr>
          <p:spPr bwMode="auto">
            <a:xfrm>
              <a:off x="2976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2" name="Line 64"/>
            <p:cNvSpPr>
              <a:spLocks noChangeShapeType="1"/>
            </p:cNvSpPr>
            <p:nvPr/>
          </p:nvSpPr>
          <p:spPr bwMode="auto">
            <a:xfrm flipH="1"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3" name="Line 65"/>
            <p:cNvSpPr>
              <a:spLocks noChangeShapeType="1"/>
            </p:cNvSpPr>
            <p:nvPr/>
          </p:nvSpPr>
          <p:spPr bwMode="auto">
            <a:xfrm>
              <a:off x="2736" y="20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 flipV="1">
              <a:off x="2853" y="1932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5" name="Line 67"/>
            <p:cNvSpPr>
              <a:spLocks noChangeShapeType="1"/>
            </p:cNvSpPr>
            <p:nvPr/>
          </p:nvSpPr>
          <p:spPr bwMode="auto">
            <a:xfrm>
              <a:off x="2781" y="192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6" name="AutoShape 68"/>
            <p:cNvSpPr>
              <a:spLocks noChangeArrowheads="1"/>
            </p:cNvSpPr>
            <p:nvPr/>
          </p:nvSpPr>
          <p:spPr bwMode="auto">
            <a:xfrm>
              <a:off x="2772" y="1872"/>
              <a:ext cx="159" cy="132"/>
            </a:xfrm>
            <a:custGeom>
              <a:avLst/>
              <a:gdLst>
                <a:gd name="G0" fmla="+- 10800 0 0"/>
                <a:gd name="G1" fmla="+- -11022851 0 0"/>
                <a:gd name="G2" fmla="+- 0 0 -11022851"/>
                <a:gd name="T0" fmla="*/ 0 256 1"/>
                <a:gd name="T1" fmla="*/ 180 256 1"/>
                <a:gd name="G3" fmla="+- -11022851 T0 T1"/>
                <a:gd name="T2" fmla="*/ 0 256 1"/>
                <a:gd name="T3" fmla="*/ 90 256 1"/>
                <a:gd name="G4" fmla="+- -11022851 T2 T3"/>
                <a:gd name="G5" fmla="*/ G4 2 1"/>
                <a:gd name="T4" fmla="*/ 90 256 1"/>
                <a:gd name="T5" fmla="*/ 0 256 1"/>
                <a:gd name="G6" fmla="+- -11022851 T4 T5"/>
                <a:gd name="G7" fmla="*/ G6 2 1"/>
                <a:gd name="G8" fmla="abs -110228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1022851"/>
                <a:gd name="G21" fmla="sin G19 -11022851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1022851"/>
                <a:gd name="G29" fmla="sin 10800 -11022851"/>
                <a:gd name="G30" fmla="sin 10800 -11022851"/>
                <a:gd name="G31" fmla="+- G28 10800 0"/>
                <a:gd name="G32" fmla="+- G29 10800 0"/>
                <a:gd name="G33" fmla="+- G30 10800 0"/>
                <a:gd name="G34" fmla="?: G4 0 G31"/>
                <a:gd name="G35" fmla="?: -11022851 G34 0"/>
                <a:gd name="G36" fmla="?: G6 G35 G31"/>
                <a:gd name="G37" fmla="+- 21600 0 G36"/>
                <a:gd name="G38" fmla="?: G4 0 G33"/>
                <a:gd name="G39" fmla="?: -110228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28 w 21600"/>
                <a:gd name="T15" fmla="*/ 8590 h 21600"/>
                <a:gd name="T16" fmla="*/ 10800 w 21600"/>
                <a:gd name="T17" fmla="*/ 0 h 21600"/>
                <a:gd name="T18" fmla="*/ 21372 w 21600"/>
                <a:gd name="T19" fmla="*/ 85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8" y="8590"/>
                  </a:moveTo>
                  <a:cubicBezTo>
                    <a:pt x="1274" y="3585"/>
                    <a:pt x="5686" y="-1"/>
                    <a:pt x="10800" y="0"/>
                  </a:cubicBezTo>
                  <a:cubicBezTo>
                    <a:pt x="15913" y="0"/>
                    <a:pt x="20325" y="3585"/>
                    <a:pt x="21371" y="8590"/>
                  </a:cubicBezTo>
                  <a:cubicBezTo>
                    <a:pt x="20325" y="3585"/>
                    <a:pt x="15913" y="-1"/>
                    <a:pt x="10799" y="0"/>
                  </a:cubicBezTo>
                  <a:cubicBezTo>
                    <a:pt x="5686" y="0"/>
                    <a:pt x="1274" y="3585"/>
                    <a:pt x="228" y="85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17" name="Line 69"/>
          <p:cNvSpPr>
            <a:spLocks noChangeShapeType="1"/>
          </p:cNvSpPr>
          <p:nvPr/>
        </p:nvSpPr>
        <p:spPr bwMode="auto">
          <a:xfrm>
            <a:off x="7088188" y="1949450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8" name="Text Box 70"/>
          <p:cNvSpPr txBox="1">
            <a:spLocks noChangeArrowheads="1"/>
          </p:cNvSpPr>
          <p:nvPr/>
        </p:nvSpPr>
        <p:spPr bwMode="auto">
          <a:xfrm>
            <a:off x="533400" y="3276600"/>
            <a:ext cx="10096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u="sng"/>
              <a:t>Feed</a:t>
            </a:r>
            <a:endParaRPr lang="en-US" sz="1200" b="1"/>
          </a:p>
          <a:p>
            <a:endParaRPr lang="en-US" sz="1200" b="1"/>
          </a:p>
          <a:p>
            <a:r>
              <a:rPr lang="en-US" sz="1200" b="1"/>
              <a:t>Methane</a:t>
            </a:r>
          </a:p>
          <a:p>
            <a:r>
              <a:rPr lang="en-US" sz="1200" b="1"/>
              <a:t>Ethane (LK)</a:t>
            </a:r>
          </a:p>
          <a:p>
            <a:r>
              <a:rPr lang="en-US" sz="1200" b="1"/>
              <a:t>Propane</a:t>
            </a:r>
          </a:p>
          <a:p>
            <a:r>
              <a:rPr lang="en-US" sz="1200" b="1"/>
              <a:t>Butane</a:t>
            </a:r>
          </a:p>
          <a:p>
            <a:r>
              <a:rPr lang="en-US" sz="1200" b="1"/>
              <a:t>Pentane</a:t>
            </a:r>
            <a:endParaRPr lang="en-US" sz="1200"/>
          </a:p>
        </p:txBody>
      </p:sp>
      <p:sp>
        <p:nvSpPr>
          <p:cNvPr id="53319" name="Text Box 71"/>
          <p:cNvSpPr txBox="1">
            <a:spLocks noChangeArrowheads="1"/>
          </p:cNvSpPr>
          <p:nvPr/>
        </p:nvSpPr>
        <p:spPr bwMode="auto">
          <a:xfrm>
            <a:off x="7234238" y="2065338"/>
            <a:ext cx="110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Vapor</a:t>
            </a:r>
          </a:p>
          <a:p>
            <a:r>
              <a:rPr lang="en-US" sz="1200" b="1"/>
              <a:t>product</a:t>
            </a:r>
            <a:endParaRPr lang="en-US" sz="1200"/>
          </a:p>
        </p:txBody>
      </p:sp>
      <p:sp>
        <p:nvSpPr>
          <p:cNvPr id="53320" name="Text Box 72"/>
          <p:cNvSpPr txBox="1">
            <a:spLocks noChangeArrowheads="1"/>
          </p:cNvSpPr>
          <p:nvPr/>
        </p:nvSpPr>
        <p:spPr bwMode="auto">
          <a:xfrm>
            <a:off x="7153275" y="5243513"/>
            <a:ext cx="1109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Liquid</a:t>
            </a:r>
          </a:p>
          <a:p>
            <a:r>
              <a:rPr lang="en-US" sz="1200" b="1"/>
              <a:t>product</a:t>
            </a:r>
            <a:endParaRPr lang="en-US" sz="1200"/>
          </a:p>
        </p:txBody>
      </p:sp>
      <p:sp>
        <p:nvSpPr>
          <p:cNvPr id="53321" name="Text Box 73"/>
          <p:cNvSpPr txBox="1">
            <a:spLocks noChangeArrowheads="1"/>
          </p:cNvSpPr>
          <p:nvPr/>
        </p:nvSpPr>
        <p:spPr bwMode="auto">
          <a:xfrm>
            <a:off x="2262188" y="56483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Process</a:t>
            </a:r>
          </a:p>
          <a:p>
            <a:r>
              <a:rPr lang="en-US" sz="1200" b="1"/>
              <a:t>fluid</a:t>
            </a:r>
          </a:p>
        </p:txBody>
      </p:sp>
      <p:sp>
        <p:nvSpPr>
          <p:cNvPr id="53322" name="Text Box 74"/>
          <p:cNvSpPr txBox="1">
            <a:spLocks noChangeArrowheads="1"/>
          </p:cNvSpPr>
          <p:nvPr/>
        </p:nvSpPr>
        <p:spPr bwMode="auto">
          <a:xfrm>
            <a:off x="3419475" y="5648325"/>
            <a:ext cx="590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Steam</a:t>
            </a:r>
          </a:p>
        </p:txBody>
      </p:sp>
      <p:sp>
        <p:nvSpPr>
          <p:cNvPr id="53323" name="Oval 75"/>
          <p:cNvSpPr>
            <a:spLocks noChangeArrowheads="1"/>
          </p:cNvSpPr>
          <p:nvPr/>
        </p:nvSpPr>
        <p:spPr bwMode="auto">
          <a:xfrm>
            <a:off x="2005013" y="3925888"/>
            <a:ext cx="385762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FC-1</a:t>
            </a:r>
            <a:endParaRPr lang="en-US" sz="1200"/>
          </a:p>
        </p:txBody>
      </p:sp>
      <p:sp>
        <p:nvSpPr>
          <p:cNvPr id="53324" name="Oval 76"/>
          <p:cNvSpPr>
            <a:spLocks noChangeArrowheads="1"/>
          </p:cNvSpPr>
          <p:nvPr/>
        </p:nvSpPr>
        <p:spPr bwMode="auto">
          <a:xfrm>
            <a:off x="2068513" y="4979988"/>
            <a:ext cx="385762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F2</a:t>
            </a:r>
            <a:endParaRPr lang="en-US" sz="1200"/>
          </a:p>
        </p:txBody>
      </p:sp>
      <p:sp>
        <p:nvSpPr>
          <p:cNvPr id="53325" name="Line 77"/>
          <p:cNvSpPr>
            <a:spLocks noChangeShapeType="1"/>
          </p:cNvSpPr>
          <p:nvPr/>
        </p:nvSpPr>
        <p:spPr bwMode="auto">
          <a:xfrm>
            <a:off x="2647950" y="478313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6" name="Line 78"/>
          <p:cNvSpPr>
            <a:spLocks noChangeShapeType="1"/>
          </p:cNvSpPr>
          <p:nvPr/>
        </p:nvSpPr>
        <p:spPr bwMode="auto">
          <a:xfrm>
            <a:off x="3870325" y="4783138"/>
            <a:ext cx="0" cy="65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7" name="Oval 79"/>
          <p:cNvSpPr>
            <a:spLocks noChangeArrowheads="1"/>
          </p:cNvSpPr>
          <p:nvPr/>
        </p:nvSpPr>
        <p:spPr bwMode="auto">
          <a:xfrm>
            <a:off x="3355975" y="4979988"/>
            <a:ext cx="385763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F3</a:t>
            </a:r>
            <a:endParaRPr lang="en-US" sz="1200"/>
          </a:p>
        </p:txBody>
      </p:sp>
      <p:sp>
        <p:nvSpPr>
          <p:cNvPr id="53328" name="Oval 80"/>
          <p:cNvSpPr>
            <a:spLocks noChangeArrowheads="1"/>
          </p:cNvSpPr>
          <p:nvPr/>
        </p:nvSpPr>
        <p:spPr bwMode="auto">
          <a:xfrm>
            <a:off x="2005013" y="3201988"/>
            <a:ext cx="385762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T1</a:t>
            </a:r>
            <a:endParaRPr lang="en-US" sz="1200"/>
          </a:p>
        </p:txBody>
      </p:sp>
      <p:sp>
        <p:nvSpPr>
          <p:cNvPr id="53329" name="Oval 81"/>
          <p:cNvSpPr>
            <a:spLocks noChangeArrowheads="1"/>
          </p:cNvSpPr>
          <p:nvPr/>
        </p:nvSpPr>
        <p:spPr bwMode="auto">
          <a:xfrm>
            <a:off x="3098800" y="3267075"/>
            <a:ext cx="385763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T2</a:t>
            </a:r>
            <a:endParaRPr lang="en-US" sz="1200"/>
          </a:p>
        </p:txBody>
      </p:sp>
      <p:sp>
        <p:nvSpPr>
          <p:cNvPr id="53330" name="Oval 82"/>
          <p:cNvSpPr>
            <a:spLocks noChangeArrowheads="1"/>
          </p:cNvSpPr>
          <p:nvPr/>
        </p:nvSpPr>
        <p:spPr bwMode="auto">
          <a:xfrm>
            <a:off x="4048125" y="4008438"/>
            <a:ext cx="385763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T3</a:t>
            </a:r>
            <a:endParaRPr lang="en-US" sz="1200"/>
          </a:p>
        </p:txBody>
      </p:sp>
      <p:sp>
        <p:nvSpPr>
          <p:cNvPr id="53331" name="Oval 83"/>
          <p:cNvSpPr>
            <a:spLocks noChangeArrowheads="1"/>
          </p:cNvSpPr>
          <p:nvPr/>
        </p:nvSpPr>
        <p:spPr bwMode="auto">
          <a:xfrm>
            <a:off x="4064000" y="3135313"/>
            <a:ext cx="385763" cy="395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T5</a:t>
            </a:r>
            <a:endParaRPr lang="en-US" sz="1200"/>
          </a:p>
        </p:txBody>
      </p:sp>
      <p:sp>
        <p:nvSpPr>
          <p:cNvPr id="53332" name="Oval 84"/>
          <p:cNvSpPr>
            <a:spLocks noChangeArrowheads="1"/>
          </p:cNvSpPr>
          <p:nvPr/>
        </p:nvSpPr>
        <p:spPr bwMode="auto">
          <a:xfrm>
            <a:off x="4835525" y="2212975"/>
            <a:ext cx="387350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TC-6</a:t>
            </a:r>
            <a:endParaRPr lang="en-US" sz="1200"/>
          </a:p>
        </p:txBody>
      </p:sp>
      <p:sp>
        <p:nvSpPr>
          <p:cNvPr id="53333" name="Oval 85"/>
          <p:cNvSpPr>
            <a:spLocks noChangeArrowheads="1"/>
          </p:cNvSpPr>
          <p:nvPr/>
        </p:nvSpPr>
        <p:spPr bwMode="auto">
          <a:xfrm>
            <a:off x="5543550" y="2212975"/>
            <a:ext cx="387350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PC-1</a:t>
            </a:r>
            <a:endParaRPr lang="en-US" sz="1200"/>
          </a:p>
        </p:txBody>
      </p:sp>
      <p:sp>
        <p:nvSpPr>
          <p:cNvPr id="53334" name="Oval 86"/>
          <p:cNvSpPr>
            <a:spLocks noChangeArrowheads="1"/>
          </p:cNvSpPr>
          <p:nvPr/>
        </p:nvSpPr>
        <p:spPr bwMode="auto">
          <a:xfrm>
            <a:off x="5737225" y="4057650"/>
            <a:ext cx="385763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LC-1</a:t>
            </a:r>
            <a:endParaRPr lang="en-US" sz="1200"/>
          </a:p>
        </p:txBody>
      </p:sp>
      <p:sp>
        <p:nvSpPr>
          <p:cNvPr id="53335" name="Oval 87"/>
          <p:cNvSpPr>
            <a:spLocks noChangeArrowheads="1"/>
          </p:cNvSpPr>
          <p:nvPr/>
        </p:nvSpPr>
        <p:spPr bwMode="auto">
          <a:xfrm>
            <a:off x="5414963" y="5375275"/>
            <a:ext cx="387350" cy="395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AC-1</a:t>
            </a:r>
            <a:endParaRPr lang="en-US" sz="1200"/>
          </a:p>
        </p:txBody>
      </p:sp>
      <p:sp>
        <p:nvSpPr>
          <p:cNvPr id="53336" name="Line 88"/>
          <p:cNvSpPr>
            <a:spLocks noChangeShapeType="1"/>
          </p:cNvSpPr>
          <p:nvPr/>
        </p:nvSpPr>
        <p:spPr bwMode="auto">
          <a:xfrm>
            <a:off x="4244975" y="3535363"/>
            <a:ext cx="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7" name="Line 89"/>
          <p:cNvSpPr>
            <a:spLocks noChangeShapeType="1"/>
          </p:cNvSpPr>
          <p:nvPr/>
        </p:nvSpPr>
        <p:spPr bwMode="auto">
          <a:xfrm flipH="1">
            <a:off x="3875088" y="4210050"/>
            <a:ext cx="173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8" name="Line 90"/>
          <p:cNvSpPr>
            <a:spLocks noChangeShapeType="1"/>
          </p:cNvSpPr>
          <p:nvPr/>
        </p:nvSpPr>
        <p:spPr bwMode="auto">
          <a:xfrm>
            <a:off x="3287713" y="3667125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9" name="Line 91"/>
          <p:cNvSpPr>
            <a:spLocks noChangeShapeType="1"/>
          </p:cNvSpPr>
          <p:nvPr/>
        </p:nvSpPr>
        <p:spPr bwMode="auto">
          <a:xfrm flipV="1">
            <a:off x="2197100" y="3794125"/>
            <a:ext cx="0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0" name="Line 92"/>
          <p:cNvSpPr>
            <a:spLocks noChangeShapeType="1"/>
          </p:cNvSpPr>
          <p:nvPr/>
        </p:nvSpPr>
        <p:spPr bwMode="auto">
          <a:xfrm>
            <a:off x="2197100" y="3600450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1" name="Line 93"/>
          <p:cNvSpPr>
            <a:spLocks noChangeShapeType="1"/>
          </p:cNvSpPr>
          <p:nvPr/>
        </p:nvSpPr>
        <p:spPr bwMode="auto">
          <a:xfrm>
            <a:off x="2459038" y="5178425"/>
            <a:ext cx="188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2" name="Line 94"/>
          <p:cNvSpPr>
            <a:spLocks noChangeShapeType="1"/>
          </p:cNvSpPr>
          <p:nvPr/>
        </p:nvSpPr>
        <p:spPr bwMode="auto">
          <a:xfrm>
            <a:off x="3741738" y="5178425"/>
            <a:ext cx="12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3" name="Line 95"/>
          <p:cNvSpPr>
            <a:spLocks noChangeShapeType="1"/>
          </p:cNvSpPr>
          <p:nvPr/>
        </p:nvSpPr>
        <p:spPr bwMode="auto">
          <a:xfrm flipV="1">
            <a:off x="5603875" y="524033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4" name="Line 96"/>
          <p:cNvSpPr>
            <a:spLocks noChangeShapeType="1"/>
          </p:cNvSpPr>
          <p:nvPr/>
        </p:nvSpPr>
        <p:spPr bwMode="auto">
          <a:xfrm flipV="1">
            <a:off x="5922963" y="3881438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5" name="Line 97"/>
          <p:cNvSpPr>
            <a:spLocks noChangeShapeType="1"/>
          </p:cNvSpPr>
          <p:nvPr/>
        </p:nvSpPr>
        <p:spPr bwMode="auto">
          <a:xfrm flipH="1">
            <a:off x="5668963" y="38735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6" name="Line 98"/>
          <p:cNvSpPr>
            <a:spLocks noChangeShapeType="1"/>
          </p:cNvSpPr>
          <p:nvPr/>
        </p:nvSpPr>
        <p:spPr bwMode="auto">
          <a:xfrm>
            <a:off x="5930900" y="4452938"/>
            <a:ext cx="0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7" name="Line 99"/>
          <p:cNvSpPr>
            <a:spLocks noChangeShapeType="1"/>
          </p:cNvSpPr>
          <p:nvPr/>
        </p:nvSpPr>
        <p:spPr bwMode="auto">
          <a:xfrm flipH="1">
            <a:off x="5672138" y="4584700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8" name="Line 100"/>
          <p:cNvSpPr>
            <a:spLocks noChangeShapeType="1"/>
          </p:cNvSpPr>
          <p:nvPr/>
        </p:nvSpPr>
        <p:spPr bwMode="auto">
          <a:xfrm>
            <a:off x="5222875" y="2411413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9" name="Line 101"/>
          <p:cNvSpPr>
            <a:spLocks noChangeShapeType="1"/>
          </p:cNvSpPr>
          <p:nvPr/>
        </p:nvSpPr>
        <p:spPr bwMode="auto">
          <a:xfrm flipH="1">
            <a:off x="5414963" y="2411413"/>
            <a:ext cx="12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0" name="Text Box 102"/>
          <p:cNvSpPr txBox="1">
            <a:spLocks noChangeArrowheads="1"/>
          </p:cNvSpPr>
          <p:nvPr/>
        </p:nvSpPr>
        <p:spPr bwMode="auto">
          <a:xfrm>
            <a:off x="4724400" y="5715000"/>
            <a:ext cx="625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L. Key</a:t>
            </a:r>
            <a:endParaRPr lang="en-US" sz="1200"/>
          </a:p>
        </p:txBody>
      </p:sp>
      <p:sp>
        <p:nvSpPr>
          <p:cNvPr id="53352" name="Line 104"/>
          <p:cNvSpPr>
            <a:spLocks noChangeShapeType="1"/>
          </p:cNvSpPr>
          <p:nvPr/>
        </p:nvSpPr>
        <p:spPr bwMode="auto">
          <a:xfrm>
            <a:off x="5749925" y="26082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3" name="Line 105"/>
          <p:cNvSpPr>
            <a:spLocks noChangeShapeType="1"/>
          </p:cNvSpPr>
          <p:nvPr/>
        </p:nvSpPr>
        <p:spPr bwMode="auto">
          <a:xfrm>
            <a:off x="5791200" y="2819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4" name="Line 106"/>
          <p:cNvSpPr>
            <a:spLocks noChangeShapeType="1"/>
          </p:cNvSpPr>
          <p:nvPr/>
        </p:nvSpPr>
        <p:spPr bwMode="auto">
          <a:xfrm flipV="1">
            <a:off x="69342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5" name="Line 107"/>
          <p:cNvSpPr>
            <a:spLocks noChangeShapeType="1"/>
          </p:cNvSpPr>
          <p:nvPr/>
        </p:nvSpPr>
        <p:spPr bwMode="auto">
          <a:xfrm flipH="1">
            <a:off x="3352800" y="2438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6" name="Line 108"/>
          <p:cNvSpPr>
            <a:spLocks noChangeShapeType="1"/>
          </p:cNvSpPr>
          <p:nvPr/>
        </p:nvSpPr>
        <p:spPr bwMode="auto">
          <a:xfrm>
            <a:off x="3352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7" name="Line 109"/>
          <p:cNvSpPr>
            <a:spLocks noChangeShapeType="1"/>
          </p:cNvSpPr>
          <p:nvPr/>
        </p:nvSpPr>
        <p:spPr bwMode="auto">
          <a:xfrm>
            <a:off x="4495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8" name="Line 110"/>
          <p:cNvSpPr>
            <a:spLocks noChangeShapeType="1"/>
          </p:cNvSpPr>
          <p:nvPr/>
        </p:nvSpPr>
        <p:spPr bwMode="auto">
          <a:xfrm>
            <a:off x="32766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9" name="Line 111"/>
          <p:cNvSpPr>
            <a:spLocks noChangeShapeType="1"/>
          </p:cNvSpPr>
          <p:nvPr/>
        </p:nvSpPr>
        <p:spPr bwMode="auto">
          <a:xfrm>
            <a:off x="3057525" y="46053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0" name="Line 112"/>
          <p:cNvSpPr>
            <a:spLocks noChangeShapeType="1"/>
          </p:cNvSpPr>
          <p:nvPr/>
        </p:nvSpPr>
        <p:spPr bwMode="auto">
          <a:xfrm>
            <a:off x="44958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1" name="Line 113"/>
          <p:cNvSpPr>
            <a:spLocks noChangeShapeType="1"/>
          </p:cNvSpPr>
          <p:nvPr/>
        </p:nvSpPr>
        <p:spPr bwMode="auto">
          <a:xfrm>
            <a:off x="4276725" y="46053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2" name="Text Box 114"/>
          <p:cNvSpPr txBox="1">
            <a:spLocks noChangeArrowheads="1"/>
          </p:cNvSpPr>
          <p:nvPr/>
        </p:nvSpPr>
        <p:spPr bwMode="auto">
          <a:xfrm>
            <a:off x="3352800" y="22098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Split range</a:t>
            </a:r>
          </a:p>
        </p:txBody>
      </p:sp>
      <p:sp>
        <p:nvSpPr>
          <p:cNvPr id="53363" name="Line 115"/>
          <p:cNvSpPr>
            <a:spLocks noChangeShapeType="1"/>
          </p:cNvSpPr>
          <p:nvPr/>
        </p:nvSpPr>
        <p:spPr bwMode="auto">
          <a:xfrm flipH="1">
            <a:off x="17526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4" name="Line 116"/>
          <p:cNvSpPr>
            <a:spLocks noChangeShapeType="1"/>
          </p:cNvSpPr>
          <p:nvPr/>
        </p:nvSpPr>
        <p:spPr bwMode="auto">
          <a:xfrm flipV="1">
            <a:off x="1752600" y="2743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5" name="Line 117"/>
          <p:cNvSpPr>
            <a:spLocks noChangeShapeType="1"/>
          </p:cNvSpPr>
          <p:nvPr/>
        </p:nvSpPr>
        <p:spPr bwMode="auto">
          <a:xfrm>
            <a:off x="1752600" y="2743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6" name="Line 118"/>
          <p:cNvSpPr>
            <a:spLocks noChangeShapeType="1"/>
          </p:cNvSpPr>
          <p:nvPr/>
        </p:nvSpPr>
        <p:spPr bwMode="auto">
          <a:xfrm flipV="1">
            <a:off x="4598988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7" name="Line 119"/>
          <p:cNvSpPr>
            <a:spLocks noChangeShapeType="1"/>
          </p:cNvSpPr>
          <p:nvPr/>
        </p:nvSpPr>
        <p:spPr bwMode="auto">
          <a:xfrm flipV="1">
            <a:off x="67818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8" name="Line 120"/>
          <p:cNvSpPr>
            <a:spLocks noChangeShapeType="1"/>
          </p:cNvSpPr>
          <p:nvPr/>
        </p:nvSpPr>
        <p:spPr bwMode="auto">
          <a:xfrm flipH="1">
            <a:off x="6172200" y="4267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9" name="Text Box 121"/>
          <p:cNvSpPr txBox="1">
            <a:spLocks noChangeArrowheads="1"/>
          </p:cNvSpPr>
          <p:nvPr/>
        </p:nvSpPr>
        <p:spPr bwMode="auto">
          <a:xfrm>
            <a:off x="5943600" y="213360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PAH</a:t>
            </a:r>
            <a:endParaRPr lang="en-US" sz="1200"/>
          </a:p>
        </p:txBody>
      </p:sp>
      <p:sp>
        <p:nvSpPr>
          <p:cNvPr id="53370" name="Text Box 122"/>
          <p:cNvSpPr txBox="1">
            <a:spLocks noChangeArrowheads="1"/>
          </p:cNvSpPr>
          <p:nvPr/>
        </p:nvSpPr>
        <p:spPr bwMode="auto">
          <a:xfrm>
            <a:off x="6019800" y="3733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LAL</a:t>
            </a:r>
          </a:p>
          <a:p>
            <a:r>
              <a:rPr lang="en-US" sz="1000"/>
              <a:t>LAH</a:t>
            </a:r>
            <a:endParaRPr lang="en-US" sz="1200"/>
          </a:p>
        </p:txBody>
      </p:sp>
      <p:sp>
        <p:nvSpPr>
          <p:cNvPr id="53371" name="Line 123"/>
          <p:cNvSpPr>
            <a:spLocks noChangeShapeType="1"/>
          </p:cNvSpPr>
          <p:nvPr/>
        </p:nvSpPr>
        <p:spPr bwMode="auto">
          <a:xfrm>
            <a:off x="5613400" y="58007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72" name="Line 124"/>
          <p:cNvSpPr>
            <a:spLocks noChangeShapeType="1"/>
          </p:cNvSpPr>
          <p:nvPr/>
        </p:nvSpPr>
        <p:spPr bwMode="auto">
          <a:xfrm>
            <a:off x="5638800" y="6096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73" name="Line 125"/>
          <p:cNvSpPr>
            <a:spLocks noChangeShapeType="1"/>
          </p:cNvSpPr>
          <p:nvPr/>
        </p:nvSpPr>
        <p:spPr bwMode="auto">
          <a:xfrm flipV="1">
            <a:off x="8305800" y="14478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74" name="Line 126"/>
          <p:cNvSpPr>
            <a:spLocks noChangeShapeType="1"/>
          </p:cNvSpPr>
          <p:nvPr/>
        </p:nvSpPr>
        <p:spPr bwMode="auto">
          <a:xfrm flipH="1">
            <a:off x="5029200" y="1447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75" name="Line 127"/>
          <p:cNvSpPr>
            <a:spLocks noChangeShapeType="1"/>
          </p:cNvSpPr>
          <p:nvPr/>
        </p:nvSpPr>
        <p:spPr bwMode="auto">
          <a:xfrm flipV="1">
            <a:off x="5029200" y="144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76" name="Text Box 128"/>
          <p:cNvSpPr txBox="1">
            <a:spLocks noChangeArrowheads="1"/>
          </p:cNvSpPr>
          <p:nvPr/>
        </p:nvSpPr>
        <p:spPr bwMode="auto">
          <a:xfrm>
            <a:off x="4343400" y="16002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cascade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0100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552575" y="6310313"/>
            <a:ext cx="634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Response of design to a step change in feed composition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CHAPTER 24: CONTROL DESIGN WORKSHOP 1</a:t>
            </a:r>
            <a:endParaRPr lang="en-US" sz="320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Determine the operating window for the three-tank mixer.  Plot the set point of effluent concentration and the feed flow.  Base case data is summarized in the figure and further information is available in Example 7.2.</a:t>
            </a:r>
          </a:p>
        </p:txBody>
      </p:sp>
      <p:grpSp>
        <p:nvGrpSpPr>
          <p:cNvPr id="55350" name="Group 54"/>
          <p:cNvGrpSpPr>
            <a:grpSpLocks/>
          </p:cNvGrpSpPr>
          <p:nvPr/>
        </p:nvGrpSpPr>
        <p:grpSpPr bwMode="auto">
          <a:xfrm>
            <a:off x="1143000" y="2667000"/>
            <a:ext cx="6858000" cy="3200400"/>
            <a:chOff x="768" y="1584"/>
            <a:chExt cx="4320" cy="2016"/>
          </a:xfrm>
        </p:grpSpPr>
        <p:grpSp>
          <p:nvGrpSpPr>
            <p:cNvPr id="55300" name="Group 4"/>
            <p:cNvGrpSpPr>
              <a:grpSpLocks/>
            </p:cNvGrpSpPr>
            <p:nvPr/>
          </p:nvGrpSpPr>
          <p:grpSpPr bwMode="auto">
            <a:xfrm>
              <a:off x="768" y="1776"/>
              <a:ext cx="4320" cy="1824"/>
              <a:chOff x="432" y="2304"/>
              <a:chExt cx="4542" cy="1824"/>
            </a:xfrm>
          </p:grpSpPr>
          <p:sp>
            <p:nvSpPr>
              <p:cNvPr id="55301" name="AutoShape 5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528" cy="528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2" name="AutoShape 6"/>
              <p:cNvSpPr>
                <a:spLocks noChangeArrowheads="1"/>
              </p:cNvSpPr>
              <p:nvPr/>
            </p:nvSpPr>
            <p:spPr bwMode="auto">
              <a:xfrm>
                <a:off x="3504" y="3264"/>
                <a:ext cx="528" cy="528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3" name="AutoShape 7"/>
              <p:cNvSpPr>
                <a:spLocks noChangeArrowheads="1"/>
              </p:cNvSpPr>
              <p:nvPr/>
            </p:nvSpPr>
            <p:spPr bwMode="auto">
              <a:xfrm rot="5400000" flipH="1">
                <a:off x="3960" y="3384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4" name="Freeform 8"/>
              <p:cNvSpPr>
                <a:spLocks/>
              </p:cNvSpPr>
              <p:nvPr/>
            </p:nvSpPr>
            <p:spPr bwMode="auto">
              <a:xfrm>
                <a:off x="4080" y="3456"/>
                <a:ext cx="894" cy="2"/>
              </a:xfrm>
              <a:custGeom>
                <a:avLst/>
                <a:gdLst>
                  <a:gd name="T0" fmla="*/ 0 w 894"/>
                  <a:gd name="T1" fmla="*/ 0 h 2"/>
                  <a:gd name="T2" fmla="*/ 894 w 894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94" h="2">
                    <a:moveTo>
                      <a:pt x="0" y="0"/>
                    </a:moveTo>
                    <a:lnTo>
                      <a:pt x="894" y="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5" name="AutoShape 9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528" cy="528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6" name="AutoShape 10"/>
              <p:cNvSpPr>
                <a:spLocks noChangeArrowheads="1"/>
              </p:cNvSpPr>
              <p:nvPr/>
            </p:nvSpPr>
            <p:spPr bwMode="auto">
              <a:xfrm rot="5400000" flipH="1">
                <a:off x="2376" y="2808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7" name="Line 11"/>
              <p:cNvSpPr>
                <a:spLocks noChangeShapeType="1"/>
              </p:cNvSpPr>
              <p:nvPr/>
            </p:nvSpPr>
            <p:spPr bwMode="auto">
              <a:xfrm>
                <a:off x="2496" y="28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8" name="Line 12"/>
              <p:cNvSpPr>
                <a:spLocks noChangeShapeType="1"/>
              </p:cNvSpPr>
              <p:nvPr/>
            </p:nvSpPr>
            <p:spPr bwMode="auto">
              <a:xfrm>
                <a:off x="2976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9" name="AutoShape 13"/>
              <p:cNvSpPr>
                <a:spLocks noChangeArrowheads="1"/>
              </p:cNvSpPr>
              <p:nvPr/>
            </p:nvSpPr>
            <p:spPr bwMode="auto">
              <a:xfrm rot="5400000" flipH="1">
                <a:off x="3192" y="3096"/>
                <a:ext cx="96" cy="144"/>
              </a:xfrm>
              <a:prstGeom prst="can">
                <a:avLst>
                  <a:gd name="adj" fmla="val 375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0" name="Line 14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1" name="Line 15"/>
              <p:cNvSpPr>
                <a:spLocks noChangeShapeType="1"/>
              </p:cNvSpPr>
              <p:nvPr/>
            </p:nvSpPr>
            <p:spPr bwMode="auto">
              <a:xfrm>
                <a:off x="3792" y="31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2" name="Freeform 16"/>
              <p:cNvSpPr>
                <a:spLocks/>
              </p:cNvSpPr>
              <p:nvPr/>
            </p:nvSpPr>
            <p:spPr bwMode="auto">
              <a:xfrm>
                <a:off x="929" y="2490"/>
                <a:ext cx="1318" cy="6"/>
              </a:xfrm>
              <a:custGeom>
                <a:avLst/>
                <a:gdLst>
                  <a:gd name="T0" fmla="*/ 0 w 1318"/>
                  <a:gd name="T1" fmla="*/ 6 h 6"/>
                  <a:gd name="T2" fmla="*/ 1318 w 1318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18" h="6">
                    <a:moveTo>
                      <a:pt x="0" y="6"/>
                    </a:moveTo>
                    <a:lnTo>
                      <a:pt x="131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3" name="Line 17"/>
              <p:cNvSpPr>
                <a:spLocks noChangeShapeType="1"/>
              </p:cNvSpPr>
              <p:nvPr/>
            </p:nvSpPr>
            <p:spPr bwMode="auto">
              <a:xfrm>
                <a:off x="2233" y="25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4" name="Line 18"/>
              <p:cNvSpPr>
                <a:spLocks noChangeShapeType="1"/>
              </p:cNvSpPr>
              <p:nvPr/>
            </p:nvSpPr>
            <p:spPr bwMode="auto">
              <a:xfrm flipV="1">
                <a:off x="1440" y="249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15" name="Group 19"/>
              <p:cNvGrpSpPr>
                <a:grpSpLocks/>
              </p:cNvGrpSpPr>
              <p:nvPr/>
            </p:nvGrpSpPr>
            <p:grpSpPr bwMode="auto">
              <a:xfrm rot="-5400000">
                <a:off x="760" y="2386"/>
                <a:ext cx="157" cy="186"/>
                <a:chOff x="306" y="575"/>
                <a:chExt cx="1142" cy="625"/>
              </a:xfrm>
            </p:grpSpPr>
            <p:sp>
              <p:nvSpPr>
                <p:cNvPr id="55316" name="Line 20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17" name="Line 21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18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0" name="Line 24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1" name="Line 25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2" name="Freeform 26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323" name="Group 27"/>
              <p:cNvGrpSpPr>
                <a:grpSpLocks/>
              </p:cNvGrpSpPr>
              <p:nvPr/>
            </p:nvGrpSpPr>
            <p:grpSpPr bwMode="auto">
              <a:xfrm rot="10800000" flipH="1">
                <a:off x="1379" y="2928"/>
                <a:ext cx="157" cy="186"/>
                <a:chOff x="306" y="575"/>
                <a:chExt cx="1142" cy="625"/>
              </a:xfrm>
            </p:grpSpPr>
            <p:sp>
              <p:nvSpPr>
                <p:cNvPr id="55324" name="Line 28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5" name="Line 29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6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8" name="Line 32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9" name="Line 33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0" name="Freeform 34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331" name="Line 35"/>
              <p:cNvSpPr>
                <a:spLocks noChangeShapeType="1"/>
              </p:cNvSpPr>
              <p:nvPr/>
            </p:nvSpPr>
            <p:spPr bwMode="auto">
              <a:xfrm>
                <a:off x="1440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2" name="Text Box 36"/>
              <p:cNvSpPr txBox="1">
                <a:spLocks noChangeArrowheads="1"/>
              </p:cNvSpPr>
              <p:nvPr/>
            </p:nvSpPr>
            <p:spPr bwMode="auto">
              <a:xfrm>
                <a:off x="624" y="2596"/>
                <a:ext cx="47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solvent</a:t>
                </a:r>
                <a:endParaRPr lang="en-US" sz="1400"/>
              </a:p>
            </p:txBody>
          </p:sp>
          <p:sp>
            <p:nvSpPr>
              <p:cNvPr id="55333" name="Text Box 37"/>
              <p:cNvSpPr txBox="1">
                <a:spLocks noChangeArrowheads="1"/>
              </p:cNvSpPr>
              <p:nvPr/>
            </p:nvSpPr>
            <p:spPr bwMode="auto">
              <a:xfrm>
                <a:off x="1101" y="3316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 pure A</a:t>
                </a:r>
                <a:endParaRPr lang="en-US" sz="1400"/>
              </a:p>
            </p:txBody>
          </p:sp>
          <p:sp>
            <p:nvSpPr>
              <p:cNvPr id="55334" name="Oval 38"/>
              <p:cNvSpPr>
                <a:spLocks noChangeArrowheads="1"/>
              </p:cNvSpPr>
              <p:nvPr/>
            </p:nvSpPr>
            <p:spPr bwMode="auto">
              <a:xfrm>
                <a:off x="4390" y="360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latin typeface="Arial" pitchFamily="34" charset="0"/>
                  </a:rPr>
                  <a:t>AC</a:t>
                </a:r>
              </a:p>
            </p:txBody>
          </p:sp>
          <p:sp>
            <p:nvSpPr>
              <p:cNvPr id="55335" name="Line 39"/>
              <p:cNvSpPr>
                <a:spLocks noChangeShapeType="1"/>
              </p:cNvSpPr>
              <p:nvPr/>
            </p:nvSpPr>
            <p:spPr bwMode="auto">
              <a:xfrm flipV="1">
                <a:off x="4560" y="34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6" name="Line 40"/>
              <p:cNvSpPr>
                <a:spLocks noChangeShapeType="1"/>
              </p:cNvSpPr>
              <p:nvPr/>
            </p:nvSpPr>
            <p:spPr bwMode="auto">
              <a:xfrm>
                <a:off x="4560" y="39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7" name="Line 41"/>
              <p:cNvSpPr>
                <a:spLocks noChangeShapeType="1"/>
              </p:cNvSpPr>
              <p:nvPr/>
            </p:nvSpPr>
            <p:spPr bwMode="auto">
              <a:xfrm flipH="1">
                <a:off x="1824" y="4128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8" name="Freeform 42"/>
              <p:cNvSpPr>
                <a:spLocks/>
              </p:cNvSpPr>
              <p:nvPr/>
            </p:nvSpPr>
            <p:spPr bwMode="auto">
              <a:xfrm>
                <a:off x="1823" y="3024"/>
                <a:ext cx="2" cy="1081"/>
              </a:xfrm>
              <a:custGeom>
                <a:avLst/>
                <a:gdLst>
                  <a:gd name="T0" fmla="*/ 0 w 2"/>
                  <a:gd name="T1" fmla="*/ 1081 h 1081"/>
                  <a:gd name="T2" fmla="*/ 2 w 2"/>
                  <a:gd name="T3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081">
                    <a:moveTo>
                      <a:pt x="0" y="1081"/>
                    </a:moveTo>
                    <a:lnTo>
                      <a:pt x="2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9" name="Line 43"/>
              <p:cNvSpPr>
                <a:spLocks noChangeShapeType="1"/>
              </p:cNvSpPr>
              <p:nvPr/>
            </p:nvSpPr>
            <p:spPr bwMode="auto">
              <a:xfrm flipH="1">
                <a:off x="1536" y="302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40" name="Text Box 44"/>
              <p:cNvSpPr txBox="1">
                <a:spLocks noChangeArrowheads="1"/>
              </p:cNvSpPr>
              <p:nvPr/>
            </p:nvSpPr>
            <p:spPr bwMode="auto">
              <a:xfrm>
                <a:off x="432" y="2304"/>
                <a:ext cx="43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F</a:t>
                </a:r>
                <a:r>
                  <a:rPr lang="en-US" sz="1400" b="1" baseline="-25000"/>
                  <a:t>S</a:t>
                </a:r>
                <a:endParaRPr lang="en-US" sz="1400" b="1"/>
              </a:p>
            </p:txBody>
          </p:sp>
          <p:sp>
            <p:nvSpPr>
              <p:cNvPr id="55341" name="Text Box 45"/>
              <p:cNvSpPr txBox="1">
                <a:spLocks noChangeArrowheads="1"/>
              </p:cNvSpPr>
              <p:nvPr/>
            </p:nvSpPr>
            <p:spPr bwMode="auto">
              <a:xfrm>
                <a:off x="960" y="3120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1400" b="1"/>
              </a:p>
            </p:txBody>
          </p:sp>
        </p:grpSp>
        <p:sp>
          <p:nvSpPr>
            <p:cNvPr id="55342" name="Text Box 46"/>
            <p:cNvSpPr txBox="1">
              <a:spLocks noChangeArrowheads="1"/>
            </p:cNvSpPr>
            <p:nvPr/>
          </p:nvSpPr>
          <p:spPr bwMode="auto">
            <a:xfrm>
              <a:off x="4512" y="2640"/>
              <a:ext cx="3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3% A </a:t>
              </a:r>
            </a:p>
          </p:txBody>
        </p:sp>
        <p:sp>
          <p:nvSpPr>
            <p:cNvPr id="55343" name="Text Box 47"/>
            <p:cNvSpPr txBox="1">
              <a:spLocks noChangeArrowheads="1"/>
            </p:cNvSpPr>
            <p:nvPr/>
          </p:nvSpPr>
          <p:spPr bwMode="auto">
            <a:xfrm>
              <a:off x="1392" y="3024"/>
              <a:ext cx="607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F</a:t>
              </a:r>
              <a:r>
                <a:rPr lang="en-US" sz="1400" b="1" baseline="-25000"/>
                <a:t>A</a:t>
              </a:r>
              <a:endParaRPr lang="en-US" sz="1400" b="1"/>
            </a:p>
            <a:p>
              <a:pPr algn="ctr"/>
              <a:endParaRPr lang="en-US" sz="1200" b="1"/>
            </a:p>
            <a:p>
              <a:pPr algn="ctr"/>
              <a:r>
                <a:rPr lang="en-US" sz="1200" b="1"/>
                <a:t>0.14 m</a:t>
              </a:r>
              <a:r>
                <a:rPr lang="en-US" sz="1200" b="1" baseline="30000"/>
                <a:t>3</a:t>
              </a:r>
              <a:r>
                <a:rPr lang="en-US" sz="1200" b="1"/>
                <a:t>/min</a:t>
              </a:r>
            </a:p>
          </p:txBody>
        </p:sp>
        <p:sp>
          <p:nvSpPr>
            <p:cNvPr id="55344" name="Text Box 48"/>
            <p:cNvSpPr txBox="1">
              <a:spLocks noChangeArrowheads="1"/>
            </p:cNvSpPr>
            <p:nvPr/>
          </p:nvSpPr>
          <p:spPr bwMode="auto">
            <a:xfrm>
              <a:off x="1451" y="2373"/>
              <a:ext cx="2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50%</a:t>
              </a:r>
            </a:p>
            <a:p>
              <a:r>
                <a:rPr lang="en-US" sz="1000" b="1"/>
                <a:t>open</a:t>
              </a:r>
              <a:endParaRPr lang="en-US"/>
            </a:p>
          </p:txBody>
        </p:sp>
        <p:sp>
          <p:nvSpPr>
            <p:cNvPr id="55345" name="Text Box 49"/>
            <p:cNvSpPr txBox="1">
              <a:spLocks noChangeArrowheads="1"/>
            </p:cNvSpPr>
            <p:nvPr/>
          </p:nvSpPr>
          <p:spPr bwMode="auto">
            <a:xfrm>
              <a:off x="1008" y="1584"/>
              <a:ext cx="2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50%</a:t>
              </a:r>
            </a:p>
            <a:p>
              <a:r>
                <a:rPr lang="en-US" sz="1000" b="1"/>
                <a:t>open</a:t>
              </a:r>
              <a:endParaRPr lang="en-US"/>
            </a:p>
          </p:txBody>
        </p:sp>
        <p:sp>
          <p:nvSpPr>
            <p:cNvPr id="55346" name="Text Box 50"/>
            <p:cNvSpPr txBox="1">
              <a:spLocks noChangeArrowheads="1"/>
            </p:cNvSpPr>
            <p:nvPr/>
          </p:nvSpPr>
          <p:spPr bwMode="auto">
            <a:xfrm>
              <a:off x="864" y="2256"/>
              <a:ext cx="55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6.9 m</a:t>
              </a:r>
              <a:r>
                <a:rPr lang="en-US" sz="1200" b="1" baseline="30000"/>
                <a:t>3</a:t>
              </a:r>
              <a:r>
                <a:rPr lang="en-US" sz="1200" b="1"/>
                <a:t>/min</a:t>
              </a:r>
            </a:p>
            <a:p>
              <a:pPr algn="ctr"/>
              <a:endParaRPr lang="en-US" sz="1200" b="1"/>
            </a:p>
            <a:p>
              <a:pPr algn="ctr"/>
              <a:r>
                <a:rPr lang="en-US" sz="1200" b="1"/>
                <a:t>1% A </a:t>
              </a:r>
            </a:p>
          </p:txBody>
        </p:sp>
        <p:sp>
          <p:nvSpPr>
            <p:cNvPr id="55347" name="Text Box 51"/>
            <p:cNvSpPr txBox="1">
              <a:spLocks noChangeArrowheads="1"/>
            </p:cNvSpPr>
            <p:nvPr/>
          </p:nvSpPr>
          <p:spPr bwMode="auto">
            <a:xfrm>
              <a:off x="2256" y="244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7.0 m</a:t>
              </a:r>
              <a:r>
                <a:rPr lang="en-US" sz="1200" b="1" baseline="30000"/>
                <a:t>3</a:t>
              </a:r>
              <a:endParaRPr lang="en-US" sz="1200" b="1"/>
            </a:p>
          </p:txBody>
        </p:sp>
        <p:sp>
          <p:nvSpPr>
            <p:cNvPr id="55348" name="Text Box 52"/>
            <p:cNvSpPr txBox="1">
              <a:spLocks noChangeArrowheads="1"/>
            </p:cNvSpPr>
            <p:nvPr/>
          </p:nvSpPr>
          <p:spPr bwMode="auto">
            <a:xfrm>
              <a:off x="3024" y="2736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7.0 m</a:t>
              </a:r>
              <a:r>
                <a:rPr lang="en-US" sz="1200" b="1" baseline="30000"/>
                <a:t>3</a:t>
              </a:r>
              <a:endParaRPr lang="en-US" sz="1200" b="1"/>
            </a:p>
          </p:txBody>
        </p:sp>
        <p:sp>
          <p:nvSpPr>
            <p:cNvPr id="55349" name="Text Box 53"/>
            <p:cNvSpPr txBox="1">
              <a:spLocks noChangeArrowheads="1"/>
            </p:cNvSpPr>
            <p:nvPr/>
          </p:nvSpPr>
          <p:spPr bwMode="auto">
            <a:xfrm>
              <a:off x="3744" y="3024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7.0 m</a:t>
              </a:r>
              <a:r>
                <a:rPr lang="en-US" sz="1200" b="1" baseline="30000"/>
                <a:t>3</a:t>
              </a:r>
              <a:endParaRPr lang="en-US" sz="1200" b="1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CHAPTER 24: CONTROL DESIGN WORKSHOP 2</a:t>
            </a:r>
            <a:endParaRPr lang="en-US" sz="320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Discuss how the concepts of partial control were used in design controls for the flash process.  (Note, safety elements not shown on diagram.)  See Chapter 24 for partial control.</a:t>
            </a:r>
          </a:p>
        </p:txBody>
      </p:sp>
      <p:grpSp>
        <p:nvGrpSpPr>
          <p:cNvPr id="56498" name="Group 178"/>
          <p:cNvGrpSpPr>
            <a:grpSpLocks/>
          </p:cNvGrpSpPr>
          <p:nvPr/>
        </p:nvGrpSpPr>
        <p:grpSpPr bwMode="auto">
          <a:xfrm>
            <a:off x="838200" y="2362200"/>
            <a:ext cx="7429500" cy="4244975"/>
            <a:chOff x="336" y="912"/>
            <a:chExt cx="4920" cy="2965"/>
          </a:xfrm>
        </p:grpSpPr>
        <p:sp>
          <p:nvSpPr>
            <p:cNvPr id="56375" name="AutoShape 55"/>
            <p:cNvSpPr>
              <a:spLocks noChangeArrowheads="1"/>
            </p:cNvSpPr>
            <p:nvPr/>
          </p:nvSpPr>
          <p:spPr bwMode="auto">
            <a:xfrm rot="-5400000">
              <a:off x="2767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6" name="AutoShape 56"/>
            <p:cNvSpPr>
              <a:spLocks noChangeArrowheads="1"/>
            </p:cNvSpPr>
            <p:nvPr/>
          </p:nvSpPr>
          <p:spPr bwMode="auto">
            <a:xfrm flipV="1">
              <a:off x="3695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7" name="Oval 57"/>
            <p:cNvSpPr>
              <a:spLocks noChangeArrowheads="1"/>
            </p:cNvSpPr>
            <p:nvPr/>
          </p:nvSpPr>
          <p:spPr bwMode="auto">
            <a:xfrm>
              <a:off x="1506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8" name="Oval 58"/>
            <p:cNvSpPr>
              <a:spLocks noChangeArrowheads="1"/>
            </p:cNvSpPr>
            <p:nvPr/>
          </p:nvSpPr>
          <p:spPr bwMode="auto">
            <a:xfrm>
              <a:off x="2276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9" name="Line 59"/>
            <p:cNvSpPr>
              <a:spLocks noChangeShapeType="1"/>
            </p:cNvSpPr>
            <p:nvPr/>
          </p:nvSpPr>
          <p:spPr bwMode="auto">
            <a:xfrm flipH="1" flipV="1">
              <a:off x="2317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0" name="Line 60"/>
            <p:cNvSpPr>
              <a:spLocks noChangeShapeType="1"/>
            </p:cNvSpPr>
            <p:nvPr/>
          </p:nvSpPr>
          <p:spPr bwMode="auto">
            <a:xfrm flipV="1">
              <a:off x="2317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1" name="Line 61"/>
            <p:cNvSpPr>
              <a:spLocks noChangeShapeType="1"/>
            </p:cNvSpPr>
            <p:nvPr/>
          </p:nvSpPr>
          <p:spPr bwMode="auto">
            <a:xfrm flipH="1" flipV="1">
              <a:off x="2438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82" name="Group 62"/>
            <p:cNvGrpSpPr>
              <a:grpSpLocks/>
            </p:cNvGrpSpPr>
            <p:nvPr/>
          </p:nvGrpSpPr>
          <p:grpSpPr bwMode="auto">
            <a:xfrm>
              <a:off x="2803" y="2141"/>
              <a:ext cx="203" cy="374"/>
              <a:chOff x="2736" y="1872"/>
              <a:chExt cx="240" cy="432"/>
            </a:xfrm>
          </p:grpSpPr>
          <p:sp>
            <p:nvSpPr>
              <p:cNvPr id="56383" name="Line 6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4" name="Line 6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5" name="Line 6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6" name="Line 6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7" name="Line 6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Line 6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9" name="AutoShape 6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90" name="Line 70"/>
            <p:cNvSpPr>
              <a:spLocks noChangeShapeType="1"/>
            </p:cNvSpPr>
            <p:nvPr/>
          </p:nvSpPr>
          <p:spPr bwMode="auto">
            <a:xfrm>
              <a:off x="2600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1" name="Line 71"/>
            <p:cNvSpPr>
              <a:spLocks noChangeShapeType="1"/>
            </p:cNvSpPr>
            <p:nvPr/>
          </p:nvSpPr>
          <p:spPr bwMode="auto">
            <a:xfrm>
              <a:off x="3006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2" name="Line 72"/>
            <p:cNvSpPr>
              <a:spLocks noChangeShapeType="1"/>
            </p:cNvSpPr>
            <p:nvPr/>
          </p:nvSpPr>
          <p:spPr bwMode="auto">
            <a:xfrm flipH="1">
              <a:off x="1830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3" name="Line 73"/>
            <p:cNvSpPr>
              <a:spLocks noChangeShapeType="1"/>
            </p:cNvSpPr>
            <p:nvPr/>
          </p:nvSpPr>
          <p:spPr bwMode="auto">
            <a:xfrm flipH="1" flipV="1">
              <a:off x="1546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4" name="Line 74"/>
            <p:cNvSpPr>
              <a:spLocks noChangeShapeType="1"/>
            </p:cNvSpPr>
            <p:nvPr/>
          </p:nvSpPr>
          <p:spPr bwMode="auto">
            <a:xfrm flipV="1">
              <a:off x="1546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5" name="Line 75"/>
            <p:cNvSpPr>
              <a:spLocks noChangeShapeType="1"/>
            </p:cNvSpPr>
            <p:nvPr/>
          </p:nvSpPr>
          <p:spPr bwMode="auto">
            <a:xfrm flipH="1" flipV="1">
              <a:off x="1668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6" name="Line 76"/>
            <p:cNvSpPr>
              <a:spLocks noChangeShapeType="1"/>
            </p:cNvSpPr>
            <p:nvPr/>
          </p:nvSpPr>
          <p:spPr bwMode="auto">
            <a:xfrm flipH="1">
              <a:off x="1263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97" name="Group 77"/>
            <p:cNvGrpSpPr>
              <a:grpSpLocks/>
            </p:cNvGrpSpPr>
            <p:nvPr/>
          </p:nvGrpSpPr>
          <p:grpSpPr bwMode="auto">
            <a:xfrm rot="5400000">
              <a:off x="1625" y="2726"/>
              <a:ext cx="208" cy="365"/>
              <a:chOff x="2736" y="1872"/>
              <a:chExt cx="240" cy="432"/>
            </a:xfrm>
          </p:grpSpPr>
          <p:sp>
            <p:nvSpPr>
              <p:cNvPr id="56398" name="Line 7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Line 7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Line 8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Line 8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Line 8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3" name="Line 8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4" name="AutoShape 8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405" name="Line 85"/>
            <p:cNvSpPr>
              <a:spLocks noChangeShapeType="1"/>
            </p:cNvSpPr>
            <p:nvPr/>
          </p:nvSpPr>
          <p:spPr bwMode="auto">
            <a:xfrm>
              <a:off x="1668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406" name="Group 86"/>
            <p:cNvGrpSpPr>
              <a:grpSpLocks/>
            </p:cNvGrpSpPr>
            <p:nvPr/>
          </p:nvGrpSpPr>
          <p:grpSpPr bwMode="auto">
            <a:xfrm rot="5400000">
              <a:off x="2396" y="2726"/>
              <a:ext cx="208" cy="365"/>
              <a:chOff x="2736" y="1872"/>
              <a:chExt cx="240" cy="432"/>
            </a:xfrm>
          </p:grpSpPr>
          <p:sp>
            <p:nvSpPr>
              <p:cNvPr id="56407" name="Line 8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8" name="Line 88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9" name="Line 89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0" name="Line 9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1" name="Line 91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2" name="Line 92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3" name="AutoShape 93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414" name="Line 94"/>
            <p:cNvSpPr>
              <a:spLocks noChangeShapeType="1"/>
            </p:cNvSpPr>
            <p:nvPr/>
          </p:nvSpPr>
          <p:spPr bwMode="auto">
            <a:xfrm>
              <a:off x="2438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5" name="Line 95"/>
            <p:cNvSpPr>
              <a:spLocks noChangeShapeType="1"/>
            </p:cNvSpPr>
            <p:nvPr/>
          </p:nvSpPr>
          <p:spPr bwMode="auto">
            <a:xfrm flipV="1">
              <a:off x="1668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6" name="Line 96"/>
            <p:cNvSpPr>
              <a:spLocks noChangeShapeType="1"/>
            </p:cNvSpPr>
            <p:nvPr/>
          </p:nvSpPr>
          <p:spPr bwMode="auto">
            <a:xfrm flipV="1">
              <a:off x="2438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7" name="Line 97"/>
            <p:cNvSpPr>
              <a:spLocks noChangeShapeType="1"/>
            </p:cNvSpPr>
            <p:nvPr/>
          </p:nvSpPr>
          <p:spPr bwMode="auto">
            <a:xfrm flipH="1">
              <a:off x="3411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8" name="Line 98"/>
            <p:cNvSpPr>
              <a:spLocks noChangeShapeType="1"/>
            </p:cNvSpPr>
            <p:nvPr/>
          </p:nvSpPr>
          <p:spPr bwMode="auto">
            <a:xfrm flipV="1">
              <a:off x="3411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419" name="Group 99"/>
            <p:cNvGrpSpPr>
              <a:grpSpLocks/>
            </p:cNvGrpSpPr>
            <p:nvPr/>
          </p:nvGrpSpPr>
          <p:grpSpPr bwMode="auto">
            <a:xfrm>
              <a:off x="4182" y="2888"/>
              <a:ext cx="202" cy="374"/>
              <a:chOff x="2736" y="1872"/>
              <a:chExt cx="240" cy="432"/>
            </a:xfrm>
          </p:grpSpPr>
          <p:sp>
            <p:nvSpPr>
              <p:cNvPr id="56420" name="Line 10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1" name="Line 10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2" name="Line 10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3" name="Line 10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4" name="Line 10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5" name="Line 10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6" name="AutoShape 10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427" name="Line 107"/>
            <p:cNvSpPr>
              <a:spLocks noChangeShapeType="1"/>
            </p:cNvSpPr>
            <p:nvPr/>
          </p:nvSpPr>
          <p:spPr bwMode="auto">
            <a:xfrm>
              <a:off x="3979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8" name="Line 108"/>
            <p:cNvSpPr>
              <a:spLocks noChangeShapeType="1"/>
            </p:cNvSpPr>
            <p:nvPr/>
          </p:nvSpPr>
          <p:spPr bwMode="auto">
            <a:xfrm>
              <a:off x="4384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9" name="Line 109"/>
            <p:cNvSpPr>
              <a:spLocks noChangeShapeType="1"/>
            </p:cNvSpPr>
            <p:nvPr/>
          </p:nvSpPr>
          <p:spPr bwMode="auto">
            <a:xfrm flipV="1">
              <a:off x="3411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0" name="Freeform 110"/>
            <p:cNvSpPr>
              <a:spLocks/>
            </p:cNvSpPr>
            <p:nvPr/>
          </p:nvSpPr>
          <p:spPr bwMode="auto">
            <a:xfrm>
              <a:off x="3411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431" name="Group 111"/>
            <p:cNvGrpSpPr>
              <a:grpSpLocks/>
            </p:cNvGrpSpPr>
            <p:nvPr/>
          </p:nvGrpSpPr>
          <p:grpSpPr bwMode="auto">
            <a:xfrm flipV="1">
              <a:off x="4263" y="1104"/>
              <a:ext cx="202" cy="373"/>
              <a:chOff x="2736" y="1872"/>
              <a:chExt cx="240" cy="432"/>
            </a:xfrm>
          </p:grpSpPr>
          <p:sp>
            <p:nvSpPr>
              <p:cNvPr id="56432" name="Line 11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33" name="Line 11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34" name="Line 11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35" name="Line 11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36" name="Line 11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37" name="Line 11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38" name="AutoShape 11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439" name="Line 119"/>
            <p:cNvSpPr>
              <a:spLocks noChangeShapeType="1"/>
            </p:cNvSpPr>
            <p:nvPr/>
          </p:nvSpPr>
          <p:spPr bwMode="auto">
            <a:xfrm>
              <a:off x="4465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0" name="Text Box 120"/>
            <p:cNvSpPr txBox="1">
              <a:spLocks noChangeArrowheads="1"/>
            </p:cNvSpPr>
            <p:nvPr/>
          </p:nvSpPr>
          <p:spPr bwMode="auto">
            <a:xfrm>
              <a:off x="336" y="2064"/>
              <a:ext cx="669" cy="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u="sng"/>
                <a:t>Feed</a:t>
              </a:r>
              <a:endParaRPr lang="en-US" sz="1200" b="1"/>
            </a:p>
            <a:p>
              <a:endParaRPr lang="en-US" sz="1200" b="1"/>
            </a:p>
            <a:p>
              <a:r>
                <a:rPr lang="en-US" sz="1200" b="1"/>
                <a:t>Methane</a:t>
              </a:r>
            </a:p>
            <a:p>
              <a:r>
                <a:rPr lang="en-US" sz="1200" b="1"/>
                <a:t>Ethane (LK)</a:t>
              </a:r>
            </a:p>
            <a:p>
              <a:r>
                <a:rPr lang="en-US" sz="1200" b="1"/>
                <a:t>Propane</a:t>
              </a:r>
            </a:p>
            <a:p>
              <a:r>
                <a:rPr lang="en-US" sz="1200" b="1"/>
                <a:t>Butane</a:t>
              </a:r>
            </a:p>
            <a:p>
              <a:r>
                <a:rPr lang="en-US" sz="1200" b="1"/>
                <a:t>Pentane</a:t>
              </a:r>
              <a:endParaRPr lang="en-US" sz="1200"/>
            </a:p>
          </p:txBody>
        </p:sp>
        <p:sp>
          <p:nvSpPr>
            <p:cNvPr id="56441" name="Text Box 121"/>
            <p:cNvSpPr txBox="1">
              <a:spLocks noChangeArrowheads="1"/>
            </p:cNvSpPr>
            <p:nvPr/>
          </p:nvSpPr>
          <p:spPr bwMode="auto">
            <a:xfrm>
              <a:off x="4557" y="1301"/>
              <a:ext cx="699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56442" name="Text Box 122"/>
            <p:cNvSpPr txBox="1">
              <a:spLocks noChangeArrowheads="1"/>
            </p:cNvSpPr>
            <p:nvPr/>
          </p:nvSpPr>
          <p:spPr bwMode="auto">
            <a:xfrm>
              <a:off x="4506" y="3303"/>
              <a:ext cx="698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56443" name="Text Box 123"/>
            <p:cNvSpPr txBox="1">
              <a:spLocks noChangeArrowheads="1"/>
            </p:cNvSpPr>
            <p:nvPr/>
          </p:nvSpPr>
          <p:spPr bwMode="auto">
            <a:xfrm>
              <a:off x="1425" y="3558"/>
              <a:ext cx="448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56444" name="Text Box 124"/>
            <p:cNvSpPr txBox="1">
              <a:spLocks noChangeArrowheads="1"/>
            </p:cNvSpPr>
            <p:nvPr/>
          </p:nvSpPr>
          <p:spPr bwMode="auto">
            <a:xfrm>
              <a:off x="2154" y="3558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56445" name="Oval 125"/>
            <p:cNvSpPr>
              <a:spLocks noChangeArrowheads="1"/>
            </p:cNvSpPr>
            <p:nvPr/>
          </p:nvSpPr>
          <p:spPr bwMode="auto">
            <a:xfrm>
              <a:off x="126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FC-1</a:t>
              </a:r>
              <a:endParaRPr lang="en-US" sz="1200"/>
            </a:p>
          </p:txBody>
        </p:sp>
        <p:sp>
          <p:nvSpPr>
            <p:cNvPr id="56446" name="Oval 126"/>
            <p:cNvSpPr>
              <a:spLocks noChangeArrowheads="1"/>
            </p:cNvSpPr>
            <p:nvPr/>
          </p:nvSpPr>
          <p:spPr bwMode="auto">
            <a:xfrm>
              <a:off x="1303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56447" name="Line 127"/>
            <p:cNvSpPr>
              <a:spLocks noChangeShapeType="1"/>
            </p:cNvSpPr>
            <p:nvPr/>
          </p:nvSpPr>
          <p:spPr bwMode="auto">
            <a:xfrm>
              <a:off x="1668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8" name="Line 128"/>
            <p:cNvSpPr>
              <a:spLocks noChangeShapeType="1"/>
            </p:cNvSpPr>
            <p:nvPr/>
          </p:nvSpPr>
          <p:spPr bwMode="auto">
            <a:xfrm>
              <a:off x="2438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9" name="Oval 129"/>
            <p:cNvSpPr>
              <a:spLocks noChangeArrowheads="1"/>
            </p:cNvSpPr>
            <p:nvPr/>
          </p:nvSpPr>
          <p:spPr bwMode="auto">
            <a:xfrm>
              <a:off x="211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56450" name="Oval 130"/>
            <p:cNvSpPr>
              <a:spLocks noChangeArrowheads="1"/>
            </p:cNvSpPr>
            <p:nvPr/>
          </p:nvSpPr>
          <p:spPr bwMode="auto">
            <a:xfrm>
              <a:off x="1263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56451" name="Oval 131"/>
            <p:cNvSpPr>
              <a:spLocks noChangeArrowheads="1"/>
            </p:cNvSpPr>
            <p:nvPr/>
          </p:nvSpPr>
          <p:spPr bwMode="auto">
            <a:xfrm>
              <a:off x="1952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56452" name="Oval 132"/>
            <p:cNvSpPr>
              <a:spLocks noChangeArrowheads="1"/>
            </p:cNvSpPr>
            <p:nvPr/>
          </p:nvSpPr>
          <p:spPr bwMode="auto">
            <a:xfrm>
              <a:off x="2550" y="252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56453" name="Oval 133"/>
            <p:cNvSpPr>
              <a:spLocks noChangeArrowheads="1"/>
            </p:cNvSpPr>
            <p:nvPr/>
          </p:nvSpPr>
          <p:spPr bwMode="auto">
            <a:xfrm>
              <a:off x="2560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56454" name="Oval 134"/>
            <p:cNvSpPr>
              <a:spLocks noChangeArrowheads="1"/>
            </p:cNvSpPr>
            <p:nvPr/>
          </p:nvSpPr>
          <p:spPr bwMode="auto">
            <a:xfrm>
              <a:off x="3046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TC-6</a:t>
              </a:r>
              <a:endParaRPr lang="en-US" sz="1200"/>
            </a:p>
          </p:txBody>
        </p:sp>
        <p:sp>
          <p:nvSpPr>
            <p:cNvPr id="56455" name="Oval 135"/>
            <p:cNvSpPr>
              <a:spLocks noChangeArrowheads="1"/>
            </p:cNvSpPr>
            <p:nvPr/>
          </p:nvSpPr>
          <p:spPr bwMode="auto">
            <a:xfrm>
              <a:off x="3492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PC-1</a:t>
              </a:r>
              <a:endParaRPr lang="en-US" sz="1200"/>
            </a:p>
          </p:txBody>
        </p:sp>
        <p:sp>
          <p:nvSpPr>
            <p:cNvPr id="56456" name="Oval 136"/>
            <p:cNvSpPr>
              <a:spLocks noChangeArrowheads="1"/>
            </p:cNvSpPr>
            <p:nvPr/>
          </p:nvSpPr>
          <p:spPr bwMode="auto">
            <a:xfrm>
              <a:off x="3614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LC-1</a:t>
              </a:r>
              <a:endParaRPr lang="en-US" sz="1200"/>
            </a:p>
          </p:txBody>
        </p:sp>
        <p:sp>
          <p:nvSpPr>
            <p:cNvPr id="56457" name="Oval 137"/>
            <p:cNvSpPr>
              <a:spLocks noChangeArrowheads="1"/>
            </p:cNvSpPr>
            <p:nvPr/>
          </p:nvSpPr>
          <p:spPr bwMode="auto">
            <a:xfrm>
              <a:off x="3411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AC-1</a:t>
              </a:r>
              <a:endParaRPr lang="en-US" sz="1200"/>
            </a:p>
          </p:txBody>
        </p:sp>
        <p:sp>
          <p:nvSpPr>
            <p:cNvPr id="56458" name="Line 138"/>
            <p:cNvSpPr>
              <a:spLocks noChangeShapeType="1"/>
            </p:cNvSpPr>
            <p:nvPr/>
          </p:nvSpPr>
          <p:spPr bwMode="auto">
            <a:xfrm>
              <a:off x="2674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9" name="Line 139"/>
            <p:cNvSpPr>
              <a:spLocks noChangeShapeType="1"/>
            </p:cNvSpPr>
            <p:nvPr/>
          </p:nvSpPr>
          <p:spPr bwMode="auto">
            <a:xfrm flipH="1">
              <a:off x="2441" y="2652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0" name="Line 140"/>
            <p:cNvSpPr>
              <a:spLocks noChangeShapeType="1"/>
            </p:cNvSpPr>
            <p:nvPr/>
          </p:nvSpPr>
          <p:spPr bwMode="auto">
            <a:xfrm>
              <a:off x="2071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1" name="Line 141"/>
            <p:cNvSpPr>
              <a:spLocks noChangeShapeType="1"/>
            </p:cNvSpPr>
            <p:nvPr/>
          </p:nvSpPr>
          <p:spPr bwMode="auto">
            <a:xfrm flipV="1">
              <a:off x="1384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2" name="Line 142"/>
            <p:cNvSpPr>
              <a:spLocks noChangeShapeType="1"/>
            </p:cNvSpPr>
            <p:nvPr/>
          </p:nvSpPr>
          <p:spPr bwMode="auto">
            <a:xfrm>
              <a:off x="1384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3" name="Line 143"/>
            <p:cNvSpPr>
              <a:spLocks noChangeShapeType="1"/>
            </p:cNvSpPr>
            <p:nvPr/>
          </p:nvSpPr>
          <p:spPr bwMode="auto">
            <a:xfrm>
              <a:off x="1549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4" name="Line 144"/>
            <p:cNvSpPr>
              <a:spLocks noChangeShapeType="1"/>
            </p:cNvSpPr>
            <p:nvPr/>
          </p:nvSpPr>
          <p:spPr bwMode="auto">
            <a:xfrm>
              <a:off x="2357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5" name="Line 145"/>
            <p:cNvSpPr>
              <a:spLocks noChangeShapeType="1"/>
            </p:cNvSpPr>
            <p:nvPr/>
          </p:nvSpPr>
          <p:spPr bwMode="auto">
            <a:xfrm flipV="1">
              <a:off x="3530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6" name="Line 146"/>
            <p:cNvSpPr>
              <a:spLocks noChangeShapeType="1"/>
            </p:cNvSpPr>
            <p:nvPr/>
          </p:nvSpPr>
          <p:spPr bwMode="auto">
            <a:xfrm flipV="1">
              <a:off x="3731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7" name="Line 147"/>
            <p:cNvSpPr>
              <a:spLocks noChangeShapeType="1"/>
            </p:cNvSpPr>
            <p:nvPr/>
          </p:nvSpPr>
          <p:spPr bwMode="auto">
            <a:xfrm flipH="1">
              <a:off x="3571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8" name="Line 148"/>
            <p:cNvSpPr>
              <a:spLocks noChangeShapeType="1"/>
            </p:cNvSpPr>
            <p:nvPr/>
          </p:nvSpPr>
          <p:spPr bwMode="auto">
            <a:xfrm>
              <a:off x="3736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9" name="Line 149"/>
            <p:cNvSpPr>
              <a:spLocks noChangeShapeType="1"/>
            </p:cNvSpPr>
            <p:nvPr/>
          </p:nvSpPr>
          <p:spPr bwMode="auto">
            <a:xfrm flipH="1">
              <a:off x="3573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0" name="Line 150"/>
            <p:cNvSpPr>
              <a:spLocks noChangeShapeType="1"/>
            </p:cNvSpPr>
            <p:nvPr/>
          </p:nvSpPr>
          <p:spPr bwMode="auto">
            <a:xfrm>
              <a:off x="3290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1" name="Line 151"/>
            <p:cNvSpPr>
              <a:spLocks noChangeShapeType="1"/>
            </p:cNvSpPr>
            <p:nvPr/>
          </p:nvSpPr>
          <p:spPr bwMode="auto">
            <a:xfrm flipH="1">
              <a:off x="3411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2" name="Text Box 152"/>
            <p:cNvSpPr txBox="1">
              <a:spLocks noChangeArrowheads="1"/>
            </p:cNvSpPr>
            <p:nvPr/>
          </p:nvSpPr>
          <p:spPr bwMode="auto">
            <a:xfrm>
              <a:off x="2976" y="3600"/>
              <a:ext cx="4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56473" name="Line 153"/>
            <p:cNvSpPr>
              <a:spLocks noChangeShapeType="1"/>
            </p:cNvSpPr>
            <p:nvPr/>
          </p:nvSpPr>
          <p:spPr bwMode="auto">
            <a:xfrm>
              <a:off x="3622" y="164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4" name="Line 154"/>
            <p:cNvSpPr>
              <a:spLocks noChangeShapeType="1"/>
            </p:cNvSpPr>
            <p:nvPr/>
          </p:nvSpPr>
          <p:spPr bwMode="auto">
            <a:xfrm>
              <a:off x="3648" y="177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5" name="Line 155"/>
            <p:cNvSpPr>
              <a:spLocks noChangeShapeType="1"/>
            </p:cNvSpPr>
            <p:nvPr/>
          </p:nvSpPr>
          <p:spPr bwMode="auto">
            <a:xfrm flipV="1">
              <a:off x="4368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6" name="Line 156"/>
            <p:cNvSpPr>
              <a:spLocks noChangeShapeType="1"/>
            </p:cNvSpPr>
            <p:nvPr/>
          </p:nvSpPr>
          <p:spPr bwMode="auto">
            <a:xfrm flipH="1">
              <a:off x="2112" y="153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7" name="Line 157"/>
            <p:cNvSpPr>
              <a:spLocks noChangeShapeType="1"/>
            </p:cNvSpPr>
            <p:nvPr/>
          </p:nvSpPr>
          <p:spPr bwMode="auto">
            <a:xfrm>
              <a:off x="2112" y="15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8" name="Line 158"/>
            <p:cNvSpPr>
              <a:spLocks noChangeShapeType="1"/>
            </p:cNvSpPr>
            <p:nvPr/>
          </p:nvSpPr>
          <p:spPr bwMode="auto">
            <a:xfrm>
              <a:off x="2832" y="15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9" name="Line 159"/>
            <p:cNvSpPr>
              <a:spLocks noChangeShapeType="1"/>
            </p:cNvSpPr>
            <p:nvPr/>
          </p:nvSpPr>
          <p:spPr bwMode="auto">
            <a:xfrm>
              <a:off x="2064" y="26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0" name="Line 160"/>
            <p:cNvSpPr>
              <a:spLocks noChangeShapeType="1"/>
            </p:cNvSpPr>
            <p:nvPr/>
          </p:nvSpPr>
          <p:spPr bwMode="auto">
            <a:xfrm>
              <a:off x="1926" y="290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1" name="Line 161"/>
            <p:cNvSpPr>
              <a:spLocks noChangeShapeType="1"/>
            </p:cNvSpPr>
            <p:nvPr/>
          </p:nvSpPr>
          <p:spPr bwMode="auto">
            <a:xfrm>
              <a:off x="2832" y="26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2" name="Line 162"/>
            <p:cNvSpPr>
              <a:spLocks noChangeShapeType="1"/>
            </p:cNvSpPr>
            <p:nvPr/>
          </p:nvSpPr>
          <p:spPr bwMode="auto">
            <a:xfrm>
              <a:off x="2694" y="290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3" name="Text Box 163"/>
            <p:cNvSpPr txBox="1">
              <a:spLocks noChangeArrowheads="1"/>
            </p:cNvSpPr>
            <p:nvPr/>
          </p:nvSpPr>
          <p:spPr bwMode="auto">
            <a:xfrm>
              <a:off x="2112" y="1392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Split range</a:t>
              </a:r>
            </a:p>
          </p:txBody>
        </p:sp>
        <p:sp>
          <p:nvSpPr>
            <p:cNvPr id="56484" name="Line 164"/>
            <p:cNvSpPr>
              <a:spLocks noChangeShapeType="1"/>
            </p:cNvSpPr>
            <p:nvPr/>
          </p:nvSpPr>
          <p:spPr bwMode="auto">
            <a:xfrm flipH="1">
              <a:off x="110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5" name="Line 165"/>
            <p:cNvSpPr>
              <a:spLocks noChangeShapeType="1"/>
            </p:cNvSpPr>
            <p:nvPr/>
          </p:nvSpPr>
          <p:spPr bwMode="auto">
            <a:xfrm flipV="1">
              <a:off x="1104" y="172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6" name="Line 166"/>
            <p:cNvSpPr>
              <a:spLocks noChangeShapeType="1"/>
            </p:cNvSpPr>
            <p:nvPr/>
          </p:nvSpPr>
          <p:spPr bwMode="auto">
            <a:xfrm>
              <a:off x="1104" y="17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7" name="Line 167"/>
            <p:cNvSpPr>
              <a:spLocks noChangeShapeType="1"/>
            </p:cNvSpPr>
            <p:nvPr/>
          </p:nvSpPr>
          <p:spPr bwMode="auto">
            <a:xfrm flipV="1">
              <a:off x="2897" y="17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8" name="Line 168"/>
            <p:cNvSpPr>
              <a:spLocks noChangeShapeType="1"/>
            </p:cNvSpPr>
            <p:nvPr/>
          </p:nvSpPr>
          <p:spPr bwMode="auto">
            <a:xfrm flipV="1">
              <a:off x="4272" y="26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9" name="Line 169"/>
            <p:cNvSpPr>
              <a:spLocks noChangeShapeType="1"/>
            </p:cNvSpPr>
            <p:nvPr/>
          </p:nvSpPr>
          <p:spPr bwMode="auto">
            <a:xfrm flipH="1">
              <a:off x="3888" y="26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0" name="Text Box 170"/>
            <p:cNvSpPr txBox="1">
              <a:spLocks noChangeArrowheads="1"/>
            </p:cNvSpPr>
            <p:nvPr/>
          </p:nvSpPr>
          <p:spPr bwMode="auto">
            <a:xfrm>
              <a:off x="3744" y="1344"/>
              <a:ext cx="33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PAH</a:t>
              </a:r>
              <a:endParaRPr lang="en-US" sz="1200"/>
            </a:p>
          </p:txBody>
        </p:sp>
        <p:sp>
          <p:nvSpPr>
            <p:cNvPr id="56491" name="Text Box 171"/>
            <p:cNvSpPr txBox="1">
              <a:spLocks noChangeArrowheads="1"/>
            </p:cNvSpPr>
            <p:nvPr/>
          </p:nvSpPr>
          <p:spPr bwMode="auto">
            <a:xfrm>
              <a:off x="3792" y="2352"/>
              <a:ext cx="33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LAL</a:t>
              </a:r>
            </a:p>
            <a:p>
              <a:r>
                <a:rPr lang="en-US" sz="1000"/>
                <a:t>LAH</a:t>
              </a:r>
              <a:endParaRPr lang="en-US" sz="1200"/>
            </a:p>
          </p:txBody>
        </p:sp>
        <p:sp>
          <p:nvSpPr>
            <p:cNvPr id="56492" name="Line 172"/>
            <p:cNvSpPr>
              <a:spLocks noChangeShapeType="1"/>
            </p:cNvSpPr>
            <p:nvPr/>
          </p:nvSpPr>
          <p:spPr bwMode="auto">
            <a:xfrm>
              <a:off x="3536" y="365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3" name="Line 173"/>
            <p:cNvSpPr>
              <a:spLocks noChangeShapeType="1"/>
            </p:cNvSpPr>
            <p:nvPr/>
          </p:nvSpPr>
          <p:spPr bwMode="auto">
            <a:xfrm>
              <a:off x="3552" y="3840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4" name="Line 174"/>
            <p:cNvSpPr>
              <a:spLocks noChangeShapeType="1"/>
            </p:cNvSpPr>
            <p:nvPr/>
          </p:nvSpPr>
          <p:spPr bwMode="auto">
            <a:xfrm flipV="1">
              <a:off x="5232" y="912"/>
              <a:ext cx="0" cy="2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5" name="Line 175"/>
            <p:cNvSpPr>
              <a:spLocks noChangeShapeType="1"/>
            </p:cNvSpPr>
            <p:nvPr/>
          </p:nvSpPr>
          <p:spPr bwMode="auto">
            <a:xfrm flipH="1">
              <a:off x="3168" y="91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6" name="Line 176"/>
            <p:cNvSpPr>
              <a:spLocks noChangeShapeType="1"/>
            </p:cNvSpPr>
            <p:nvPr/>
          </p:nvSpPr>
          <p:spPr bwMode="auto">
            <a:xfrm flipV="1">
              <a:off x="3168" y="9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7" name="Text Box 177"/>
            <p:cNvSpPr txBox="1">
              <a:spLocks noChangeArrowheads="1"/>
            </p:cNvSpPr>
            <p:nvPr/>
          </p:nvSpPr>
          <p:spPr bwMode="auto">
            <a:xfrm>
              <a:off x="2736" y="1008"/>
              <a:ext cx="48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cascade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CHAPTER 24: CONTROL DESIGN WORKSHOP 3</a:t>
            </a:r>
            <a:endParaRPr lang="en-US" sz="320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Give a process example for a situation in which each of the factors below affect the controllability of a process.  See lecture slides for Chapter 20 as a refresher.</a:t>
            </a:r>
          </a:p>
        </p:txBody>
      </p:sp>
      <p:sp>
        <p:nvSpPr>
          <p:cNvPr id="57472" name="Text Box 128"/>
          <p:cNvSpPr txBox="1">
            <a:spLocks noChangeArrowheads="1"/>
          </p:cNvSpPr>
          <p:nvPr/>
        </p:nvSpPr>
        <p:spPr bwMode="auto">
          <a:xfrm>
            <a:off x="762000" y="2286000"/>
            <a:ext cx="6096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5613" indent="-455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9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Some seemingly independent variables are “linked” through</a:t>
            </a:r>
          </a:p>
          <a:p>
            <a:pPr>
              <a:buFontTx/>
              <a:buChar char="•"/>
            </a:pPr>
            <a:r>
              <a:rPr lang="en-US" sz="2000" b="1"/>
              <a:t>material balance</a:t>
            </a:r>
          </a:p>
          <a:p>
            <a:pPr>
              <a:buFontTx/>
              <a:buChar char="•"/>
            </a:pPr>
            <a:r>
              <a:rPr lang="en-US" sz="2000" b="1"/>
              <a:t>energy balance</a:t>
            </a:r>
          </a:p>
          <a:p>
            <a:pPr>
              <a:buFontTx/>
              <a:buChar char="•"/>
            </a:pPr>
            <a:r>
              <a:rPr lang="en-US" sz="2000" b="1"/>
              <a:t>equilibrium</a:t>
            </a:r>
          </a:p>
          <a:p>
            <a:pPr>
              <a:buFontTx/>
              <a:buChar char="•"/>
            </a:pPr>
            <a:r>
              <a:rPr lang="en-US" sz="2000" b="1"/>
              <a:t>reaction stoichiometry</a:t>
            </a:r>
          </a:p>
        </p:txBody>
      </p:sp>
      <p:grpSp>
        <p:nvGrpSpPr>
          <p:cNvPr id="57510" name="Group 166"/>
          <p:cNvGrpSpPr>
            <a:grpSpLocks/>
          </p:cNvGrpSpPr>
          <p:nvPr/>
        </p:nvGrpSpPr>
        <p:grpSpPr bwMode="auto">
          <a:xfrm>
            <a:off x="7239000" y="2667000"/>
            <a:ext cx="1371600" cy="1241425"/>
            <a:chOff x="1056" y="1968"/>
            <a:chExt cx="3240" cy="2729"/>
          </a:xfrm>
        </p:grpSpPr>
        <p:grpSp>
          <p:nvGrpSpPr>
            <p:cNvPr id="57473" name="Group 129"/>
            <p:cNvGrpSpPr>
              <a:grpSpLocks/>
            </p:cNvGrpSpPr>
            <p:nvPr/>
          </p:nvGrpSpPr>
          <p:grpSpPr bwMode="auto">
            <a:xfrm>
              <a:off x="1824" y="1968"/>
              <a:ext cx="2472" cy="743"/>
              <a:chOff x="3024" y="1008"/>
              <a:chExt cx="2472" cy="743"/>
            </a:xfrm>
          </p:grpSpPr>
          <p:sp>
            <p:nvSpPr>
              <p:cNvPr id="57474" name="Freeform 130"/>
              <p:cNvSpPr>
                <a:spLocks/>
              </p:cNvSpPr>
              <p:nvPr/>
            </p:nvSpPr>
            <p:spPr bwMode="auto">
              <a:xfrm>
                <a:off x="4186" y="1479"/>
                <a:ext cx="257" cy="272"/>
              </a:xfrm>
              <a:custGeom>
                <a:avLst/>
                <a:gdLst>
                  <a:gd name="T0" fmla="*/ 150 w 389"/>
                  <a:gd name="T1" fmla="*/ 433 h 433"/>
                  <a:gd name="T2" fmla="*/ 187 w 389"/>
                  <a:gd name="T3" fmla="*/ 426 h 433"/>
                  <a:gd name="T4" fmla="*/ 225 w 389"/>
                  <a:gd name="T5" fmla="*/ 411 h 433"/>
                  <a:gd name="T6" fmla="*/ 261 w 389"/>
                  <a:gd name="T7" fmla="*/ 388 h 433"/>
                  <a:gd name="T8" fmla="*/ 296 w 389"/>
                  <a:gd name="T9" fmla="*/ 359 h 433"/>
                  <a:gd name="T10" fmla="*/ 325 w 389"/>
                  <a:gd name="T11" fmla="*/ 326 h 433"/>
                  <a:gd name="T12" fmla="*/ 351 w 389"/>
                  <a:gd name="T13" fmla="*/ 286 h 433"/>
                  <a:gd name="T14" fmla="*/ 370 w 389"/>
                  <a:gd name="T15" fmla="*/ 246 h 433"/>
                  <a:gd name="T16" fmla="*/ 384 w 389"/>
                  <a:gd name="T17" fmla="*/ 201 h 433"/>
                  <a:gd name="T18" fmla="*/ 389 w 389"/>
                  <a:gd name="T19" fmla="*/ 158 h 433"/>
                  <a:gd name="T20" fmla="*/ 386 w 389"/>
                  <a:gd name="T21" fmla="*/ 118 h 433"/>
                  <a:gd name="T22" fmla="*/ 377 w 389"/>
                  <a:gd name="T23" fmla="*/ 82 h 433"/>
                  <a:gd name="T24" fmla="*/ 363 w 389"/>
                  <a:gd name="T25" fmla="*/ 52 h 433"/>
                  <a:gd name="T26" fmla="*/ 339 w 389"/>
                  <a:gd name="T27" fmla="*/ 28 h 433"/>
                  <a:gd name="T28" fmla="*/ 311 w 389"/>
                  <a:gd name="T29" fmla="*/ 11 h 433"/>
                  <a:gd name="T30" fmla="*/ 277 w 389"/>
                  <a:gd name="T31" fmla="*/ 0 h 433"/>
                  <a:gd name="T32" fmla="*/ 240 w 389"/>
                  <a:gd name="T33" fmla="*/ 0 h 433"/>
                  <a:gd name="T34" fmla="*/ 202 w 389"/>
                  <a:gd name="T35" fmla="*/ 7 h 433"/>
                  <a:gd name="T36" fmla="*/ 161 w 389"/>
                  <a:gd name="T37" fmla="*/ 21 h 433"/>
                  <a:gd name="T38" fmla="*/ 126 w 389"/>
                  <a:gd name="T39" fmla="*/ 45 h 433"/>
                  <a:gd name="T40" fmla="*/ 93 w 389"/>
                  <a:gd name="T41" fmla="*/ 73 h 433"/>
                  <a:gd name="T42" fmla="*/ 62 w 389"/>
                  <a:gd name="T43" fmla="*/ 106 h 433"/>
                  <a:gd name="T44" fmla="*/ 38 w 389"/>
                  <a:gd name="T45" fmla="*/ 146 h 433"/>
                  <a:gd name="T46" fmla="*/ 17 w 389"/>
                  <a:gd name="T47" fmla="*/ 187 h 433"/>
                  <a:gd name="T48" fmla="*/ 5 w 389"/>
                  <a:gd name="T49" fmla="*/ 232 h 433"/>
                  <a:gd name="T50" fmla="*/ 0 w 389"/>
                  <a:gd name="T51" fmla="*/ 274 h 433"/>
                  <a:gd name="T52" fmla="*/ 3 w 389"/>
                  <a:gd name="T53" fmla="*/ 314 h 433"/>
                  <a:gd name="T54" fmla="*/ 12 w 389"/>
                  <a:gd name="T55" fmla="*/ 350 h 433"/>
                  <a:gd name="T56" fmla="*/ 29 w 389"/>
                  <a:gd name="T57" fmla="*/ 378 h 433"/>
                  <a:gd name="T58" fmla="*/ 50 w 389"/>
                  <a:gd name="T59" fmla="*/ 404 h 433"/>
                  <a:gd name="T60" fmla="*/ 79 w 389"/>
                  <a:gd name="T61" fmla="*/ 421 h 433"/>
                  <a:gd name="T62" fmla="*/ 112 w 389"/>
                  <a:gd name="T63" fmla="*/ 430 h 433"/>
                  <a:gd name="T64" fmla="*/ 150 w 389"/>
                  <a:gd name="T6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9" h="433">
                    <a:moveTo>
                      <a:pt x="150" y="433"/>
                    </a:moveTo>
                    <a:lnTo>
                      <a:pt x="187" y="426"/>
                    </a:lnTo>
                    <a:lnTo>
                      <a:pt x="225" y="411"/>
                    </a:lnTo>
                    <a:lnTo>
                      <a:pt x="261" y="388"/>
                    </a:lnTo>
                    <a:lnTo>
                      <a:pt x="296" y="359"/>
                    </a:lnTo>
                    <a:lnTo>
                      <a:pt x="325" y="326"/>
                    </a:lnTo>
                    <a:lnTo>
                      <a:pt x="351" y="286"/>
                    </a:lnTo>
                    <a:lnTo>
                      <a:pt x="370" y="246"/>
                    </a:lnTo>
                    <a:lnTo>
                      <a:pt x="384" y="201"/>
                    </a:lnTo>
                    <a:lnTo>
                      <a:pt x="389" y="158"/>
                    </a:lnTo>
                    <a:lnTo>
                      <a:pt x="386" y="118"/>
                    </a:lnTo>
                    <a:lnTo>
                      <a:pt x="377" y="82"/>
                    </a:lnTo>
                    <a:lnTo>
                      <a:pt x="363" y="52"/>
                    </a:lnTo>
                    <a:lnTo>
                      <a:pt x="339" y="28"/>
                    </a:lnTo>
                    <a:lnTo>
                      <a:pt x="311" y="11"/>
                    </a:lnTo>
                    <a:lnTo>
                      <a:pt x="277" y="0"/>
                    </a:lnTo>
                    <a:lnTo>
                      <a:pt x="240" y="0"/>
                    </a:lnTo>
                    <a:lnTo>
                      <a:pt x="202" y="7"/>
                    </a:lnTo>
                    <a:lnTo>
                      <a:pt x="161" y="21"/>
                    </a:lnTo>
                    <a:lnTo>
                      <a:pt x="126" y="45"/>
                    </a:lnTo>
                    <a:lnTo>
                      <a:pt x="93" y="73"/>
                    </a:lnTo>
                    <a:lnTo>
                      <a:pt x="62" y="106"/>
                    </a:lnTo>
                    <a:lnTo>
                      <a:pt x="38" y="146"/>
                    </a:lnTo>
                    <a:lnTo>
                      <a:pt x="17" y="187"/>
                    </a:lnTo>
                    <a:lnTo>
                      <a:pt x="5" y="232"/>
                    </a:lnTo>
                    <a:lnTo>
                      <a:pt x="0" y="274"/>
                    </a:lnTo>
                    <a:lnTo>
                      <a:pt x="3" y="314"/>
                    </a:lnTo>
                    <a:lnTo>
                      <a:pt x="12" y="350"/>
                    </a:lnTo>
                    <a:lnTo>
                      <a:pt x="29" y="378"/>
                    </a:lnTo>
                    <a:lnTo>
                      <a:pt x="50" y="404"/>
                    </a:lnTo>
                    <a:lnTo>
                      <a:pt x="79" y="421"/>
                    </a:lnTo>
                    <a:lnTo>
                      <a:pt x="112" y="430"/>
                    </a:lnTo>
                    <a:lnTo>
                      <a:pt x="150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5" name="Freeform 131"/>
              <p:cNvSpPr>
                <a:spLocks/>
              </p:cNvSpPr>
              <p:nvPr/>
            </p:nvSpPr>
            <p:spPr bwMode="auto">
              <a:xfrm>
                <a:off x="4269" y="1566"/>
                <a:ext cx="89" cy="96"/>
              </a:xfrm>
              <a:custGeom>
                <a:avLst/>
                <a:gdLst>
                  <a:gd name="T0" fmla="*/ 52 w 135"/>
                  <a:gd name="T1" fmla="*/ 152 h 152"/>
                  <a:gd name="T2" fmla="*/ 66 w 135"/>
                  <a:gd name="T3" fmla="*/ 149 h 152"/>
                  <a:gd name="T4" fmla="*/ 78 w 135"/>
                  <a:gd name="T5" fmla="*/ 145 h 152"/>
                  <a:gd name="T6" fmla="*/ 92 w 135"/>
                  <a:gd name="T7" fmla="*/ 137 h 152"/>
                  <a:gd name="T8" fmla="*/ 104 w 135"/>
                  <a:gd name="T9" fmla="*/ 126 h 152"/>
                  <a:gd name="T10" fmla="*/ 114 w 135"/>
                  <a:gd name="T11" fmla="*/ 114 h 152"/>
                  <a:gd name="T12" fmla="*/ 123 w 135"/>
                  <a:gd name="T13" fmla="*/ 102 h 152"/>
                  <a:gd name="T14" fmla="*/ 130 w 135"/>
                  <a:gd name="T15" fmla="*/ 88 h 152"/>
                  <a:gd name="T16" fmla="*/ 135 w 135"/>
                  <a:gd name="T17" fmla="*/ 71 h 152"/>
                  <a:gd name="T18" fmla="*/ 135 w 135"/>
                  <a:gd name="T19" fmla="*/ 43 h 152"/>
                  <a:gd name="T20" fmla="*/ 125 w 135"/>
                  <a:gd name="T21" fmla="*/ 19 h 152"/>
                  <a:gd name="T22" fmla="*/ 109 w 135"/>
                  <a:gd name="T23" fmla="*/ 5 h 152"/>
                  <a:gd name="T24" fmla="*/ 83 w 135"/>
                  <a:gd name="T25" fmla="*/ 0 h 152"/>
                  <a:gd name="T26" fmla="*/ 69 w 135"/>
                  <a:gd name="T27" fmla="*/ 3 h 152"/>
                  <a:gd name="T28" fmla="*/ 57 w 135"/>
                  <a:gd name="T29" fmla="*/ 7 h 152"/>
                  <a:gd name="T30" fmla="*/ 45 w 135"/>
                  <a:gd name="T31" fmla="*/ 17 h 152"/>
                  <a:gd name="T32" fmla="*/ 33 w 135"/>
                  <a:gd name="T33" fmla="*/ 26 h 152"/>
                  <a:gd name="T34" fmla="*/ 24 w 135"/>
                  <a:gd name="T35" fmla="*/ 38 h 152"/>
                  <a:gd name="T36" fmla="*/ 14 w 135"/>
                  <a:gd name="T37" fmla="*/ 52 h 152"/>
                  <a:gd name="T38" fmla="*/ 7 w 135"/>
                  <a:gd name="T39" fmla="*/ 66 h 152"/>
                  <a:gd name="T40" fmla="*/ 2 w 135"/>
                  <a:gd name="T41" fmla="*/ 83 h 152"/>
                  <a:gd name="T42" fmla="*/ 0 w 135"/>
                  <a:gd name="T43" fmla="*/ 111 h 152"/>
                  <a:gd name="T44" fmla="*/ 9 w 135"/>
                  <a:gd name="T45" fmla="*/ 135 h 152"/>
                  <a:gd name="T46" fmla="*/ 28 w 135"/>
                  <a:gd name="T47" fmla="*/ 149 h 152"/>
                  <a:gd name="T48" fmla="*/ 52 w 135"/>
                  <a:gd name="T4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" h="152">
                    <a:moveTo>
                      <a:pt x="52" y="152"/>
                    </a:moveTo>
                    <a:lnTo>
                      <a:pt x="66" y="149"/>
                    </a:lnTo>
                    <a:lnTo>
                      <a:pt x="78" y="145"/>
                    </a:lnTo>
                    <a:lnTo>
                      <a:pt x="92" y="137"/>
                    </a:lnTo>
                    <a:lnTo>
                      <a:pt x="104" y="126"/>
                    </a:lnTo>
                    <a:lnTo>
                      <a:pt x="114" y="114"/>
                    </a:lnTo>
                    <a:lnTo>
                      <a:pt x="123" y="102"/>
                    </a:lnTo>
                    <a:lnTo>
                      <a:pt x="130" y="88"/>
                    </a:lnTo>
                    <a:lnTo>
                      <a:pt x="135" y="71"/>
                    </a:lnTo>
                    <a:lnTo>
                      <a:pt x="135" y="43"/>
                    </a:lnTo>
                    <a:lnTo>
                      <a:pt x="125" y="19"/>
                    </a:lnTo>
                    <a:lnTo>
                      <a:pt x="109" y="5"/>
                    </a:lnTo>
                    <a:lnTo>
                      <a:pt x="83" y="0"/>
                    </a:lnTo>
                    <a:lnTo>
                      <a:pt x="69" y="3"/>
                    </a:lnTo>
                    <a:lnTo>
                      <a:pt x="57" y="7"/>
                    </a:lnTo>
                    <a:lnTo>
                      <a:pt x="45" y="17"/>
                    </a:lnTo>
                    <a:lnTo>
                      <a:pt x="33" y="26"/>
                    </a:lnTo>
                    <a:lnTo>
                      <a:pt x="24" y="38"/>
                    </a:lnTo>
                    <a:lnTo>
                      <a:pt x="14" y="52"/>
                    </a:lnTo>
                    <a:lnTo>
                      <a:pt x="7" y="66"/>
                    </a:lnTo>
                    <a:lnTo>
                      <a:pt x="2" y="83"/>
                    </a:lnTo>
                    <a:lnTo>
                      <a:pt x="0" y="111"/>
                    </a:lnTo>
                    <a:lnTo>
                      <a:pt x="9" y="135"/>
                    </a:lnTo>
                    <a:lnTo>
                      <a:pt x="28" y="149"/>
                    </a:lnTo>
                    <a:lnTo>
                      <a:pt x="52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6" name="Freeform 132"/>
              <p:cNvSpPr>
                <a:spLocks/>
              </p:cNvSpPr>
              <p:nvPr/>
            </p:nvSpPr>
            <p:spPr bwMode="auto">
              <a:xfrm>
                <a:off x="4935" y="1479"/>
                <a:ext cx="259" cy="272"/>
              </a:xfrm>
              <a:custGeom>
                <a:avLst/>
                <a:gdLst>
                  <a:gd name="T0" fmla="*/ 152 w 393"/>
                  <a:gd name="T1" fmla="*/ 433 h 433"/>
                  <a:gd name="T2" fmla="*/ 190 w 393"/>
                  <a:gd name="T3" fmla="*/ 426 h 433"/>
                  <a:gd name="T4" fmla="*/ 230 w 393"/>
                  <a:gd name="T5" fmla="*/ 411 h 433"/>
                  <a:gd name="T6" fmla="*/ 266 w 393"/>
                  <a:gd name="T7" fmla="*/ 388 h 433"/>
                  <a:gd name="T8" fmla="*/ 299 w 393"/>
                  <a:gd name="T9" fmla="*/ 359 h 433"/>
                  <a:gd name="T10" fmla="*/ 329 w 393"/>
                  <a:gd name="T11" fmla="*/ 326 h 433"/>
                  <a:gd name="T12" fmla="*/ 356 w 393"/>
                  <a:gd name="T13" fmla="*/ 286 h 433"/>
                  <a:gd name="T14" fmla="*/ 374 w 393"/>
                  <a:gd name="T15" fmla="*/ 246 h 433"/>
                  <a:gd name="T16" fmla="*/ 389 w 393"/>
                  <a:gd name="T17" fmla="*/ 201 h 433"/>
                  <a:gd name="T18" fmla="*/ 393 w 393"/>
                  <a:gd name="T19" fmla="*/ 158 h 433"/>
                  <a:gd name="T20" fmla="*/ 391 w 393"/>
                  <a:gd name="T21" fmla="*/ 118 h 433"/>
                  <a:gd name="T22" fmla="*/ 382 w 393"/>
                  <a:gd name="T23" fmla="*/ 82 h 433"/>
                  <a:gd name="T24" fmla="*/ 367 w 393"/>
                  <a:gd name="T25" fmla="*/ 52 h 433"/>
                  <a:gd name="T26" fmla="*/ 344 w 393"/>
                  <a:gd name="T27" fmla="*/ 28 h 433"/>
                  <a:gd name="T28" fmla="*/ 315 w 393"/>
                  <a:gd name="T29" fmla="*/ 11 h 433"/>
                  <a:gd name="T30" fmla="*/ 282 w 393"/>
                  <a:gd name="T31" fmla="*/ 0 h 433"/>
                  <a:gd name="T32" fmla="*/ 244 w 393"/>
                  <a:gd name="T33" fmla="*/ 0 h 433"/>
                  <a:gd name="T34" fmla="*/ 204 w 393"/>
                  <a:gd name="T35" fmla="*/ 7 h 433"/>
                  <a:gd name="T36" fmla="*/ 166 w 393"/>
                  <a:gd name="T37" fmla="*/ 21 h 433"/>
                  <a:gd name="T38" fmla="*/ 128 w 393"/>
                  <a:gd name="T39" fmla="*/ 45 h 433"/>
                  <a:gd name="T40" fmla="*/ 95 w 393"/>
                  <a:gd name="T41" fmla="*/ 73 h 433"/>
                  <a:gd name="T42" fmla="*/ 64 w 393"/>
                  <a:gd name="T43" fmla="*/ 106 h 433"/>
                  <a:gd name="T44" fmla="*/ 38 w 393"/>
                  <a:gd name="T45" fmla="*/ 146 h 433"/>
                  <a:gd name="T46" fmla="*/ 19 w 393"/>
                  <a:gd name="T47" fmla="*/ 187 h 433"/>
                  <a:gd name="T48" fmla="*/ 5 w 393"/>
                  <a:gd name="T49" fmla="*/ 232 h 433"/>
                  <a:gd name="T50" fmla="*/ 0 w 393"/>
                  <a:gd name="T51" fmla="*/ 274 h 433"/>
                  <a:gd name="T52" fmla="*/ 3 w 393"/>
                  <a:gd name="T53" fmla="*/ 314 h 433"/>
                  <a:gd name="T54" fmla="*/ 12 w 393"/>
                  <a:gd name="T55" fmla="*/ 350 h 433"/>
                  <a:gd name="T56" fmla="*/ 29 w 393"/>
                  <a:gd name="T57" fmla="*/ 378 h 433"/>
                  <a:gd name="T58" fmla="*/ 52 w 393"/>
                  <a:gd name="T59" fmla="*/ 404 h 433"/>
                  <a:gd name="T60" fmla="*/ 81 w 393"/>
                  <a:gd name="T61" fmla="*/ 421 h 433"/>
                  <a:gd name="T62" fmla="*/ 114 w 393"/>
                  <a:gd name="T63" fmla="*/ 430 h 433"/>
                  <a:gd name="T64" fmla="*/ 152 w 393"/>
                  <a:gd name="T6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3" h="433">
                    <a:moveTo>
                      <a:pt x="152" y="433"/>
                    </a:moveTo>
                    <a:lnTo>
                      <a:pt x="190" y="426"/>
                    </a:lnTo>
                    <a:lnTo>
                      <a:pt x="230" y="411"/>
                    </a:lnTo>
                    <a:lnTo>
                      <a:pt x="266" y="388"/>
                    </a:lnTo>
                    <a:lnTo>
                      <a:pt x="299" y="359"/>
                    </a:lnTo>
                    <a:lnTo>
                      <a:pt x="329" y="326"/>
                    </a:lnTo>
                    <a:lnTo>
                      <a:pt x="356" y="286"/>
                    </a:lnTo>
                    <a:lnTo>
                      <a:pt x="374" y="246"/>
                    </a:lnTo>
                    <a:lnTo>
                      <a:pt x="389" y="201"/>
                    </a:lnTo>
                    <a:lnTo>
                      <a:pt x="393" y="158"/>
                    </a:lnTo>
                    <a:lnTo>
                      <a:pt x="391" y="118"/>
                    </a:lnTo>
                    <a:lnTo>
                      <a:pt x="382" y="82"/>
                    </a:lnTo>
                    <a:lnTo>
                      <a:pt x="367" y="52"/>
                    </a:lnTo>
                    <a:lnTo>
                      <a:pt x="344" y="28"/>
                    </a:lnTo>
                    <a:lnTo>
                      <a:pt x="315" y="11"/>
                    </a:lnTo>
                    <a:lnTo>
                      <a:pt x="282" y="0"/>
                    </a:lnTo>
                    <a:lnTo>
                      <a:pt x="244" y="0"/>
                    </a:lnTo>
                    <a:lnTo>
                      <a:pt x="204" y="7"/>
                    </a:lnTo>
                    <a:lnTo>
                      <a:pt x="166" y="21"/>
                    </a:lnTo>
                    <a:lnTo>
                      <a:pt x="128" y="45"/>
                    </a:lnTo>
                    <a:lnTo>
                      <a:pt x="95" y="73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9" y="187"/>
                    </a:lnTo>
                    <a:lnTo>
                      <a:pt x="5" y="232"/>
                    </a:lnTo>
                    <a:lnTo>
                      <a:pt x="0" y="274"/>
                    </a:lnTo>
                    <a:lnTo>
                      <a:pt x="3" y="314"/>
                    </a:lnTo>
                    <a:lnTo>
                      <a:pt x="12" y="350"/>
                    </a:lnTo>
                    <a:lnTo>
                      <a:pt x="29" y="378"/>
                    </a:lnTo>
                    <a:lnTo>
                      <a:pt x="52" y="404"/>
                    </a:lnTo>
                    <a:lnTo>
                      <a:pt x="81" y="421"/>
                    </a:lnTo>
                    <a:lnTo>
                      <a:pt x="114" y="430"/>
                    </a:lnTo>
                    <a:lnTo>
                      <a:pt x="152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7" name="Freeform 133"/>
              <p:cNvSpPr>
                <a:spLocks/>
              </p:cNvSpPr>
              <p:nvPr/>
            </p:nvSpPr>
            <p:spPr bwMode="auto">
              <a:xfrm>
                <a:off x="5019" y="1566"/>
                <a:ext cx="91" cy="96"/>
              </a:xfrm>
              <a:custGeom>
                <a:avLst/>
                <a:gdLst>
                  <a:gd name="T0" fmla="*/ 52 w 138"/>
                  <a:gd name="T1" fmla="*/ 152 h 152"/>
                  <a:gd name="T2" fmla="*/ 67 w 138"/>
                  <a:gd name="T3" fmla="*/ 149 h 152"/>
                  <a:gd name="T4" fmla="*/ 81 w 138"/>
                  <a:gd name="T5" fmla="*/ 145 h 152"/>
                  <a:gd name="T6" fmla="*/ 93 w 138"/>
                  <a:gd name="T7" fmla="*/ 137 h 152"/>
                  <a:gd name="T8" fmla="*/ 107 w 138"/>
                  <a:gd name="T9" fmla="*/ 126 h 152"/>
                  <a:gd name="T10" fmla="*/ 116 w 138"/>
                  <a:gd name="T11" fmla="*/ 114 h 152"/>
                  <a:gd name="T12" fmla="*/ 126 w 138"/>
                  <a:gd name="T13" fmla="*/ 102 h 152"/>
                  <a:gd name="T14" fmla="*/ 133 w 138"/>
                  <a:gd name="T15" fmla="*/ 88 h 152"/>
                  <a:gd name="T16" fmla="*/ 138 w 138"/>
                  <a:gd name="T17" fmla="*/ 71 h 152"/>
                  <a:gd name="T18" fmla="*/ 138 w 138"/>
                  <a:gd name="T19" fmla="*/ 43 h 152"/>
                  <a:gd name="T20" fmla="*/ 128 w 138"/>
                  <a:gd name="T21" fmla="*/ 19 h 152"/>
                  <a:gd name="T22" fmla="*/ 112 w 138"/>
                  <a:gd name="T23" fmla="*/ 5 h 152"/>
                  <a:gd name="T24" fmla="*/ 85 w 138"/>
                  <a:gd name="T25" fmla="*/ 0 h 152"/>
                  <a:gd name="T26" fmla="*/ 71 w 138"/>
                  <a:gd name="T27" fmla="*/ 3 h 152"/>
                  <a:gd name="T28" fmla="*/ 59 w 138"/>
                  <a:gd name="T29" fmla="*/ 7 h 152"/>
                  <a:gd name="T30" fmla="*/ 45 w 138"/>
                  <a:gd name="T31" fmla="*/ 17 h 152"/>
                  <a:gd name="T32" fmla="*/ 33 w 138"/>
                  <a:gd name="T33" fmla="*/ 26 h 152"/>
                  <a:gd name="T34" fmla="*/ 24 w 138"/>
                  <a:gd name="T35" fmla="*/ 38 h 152"/>
                  <a:gd name="T36" fmla="*/ 14 w 138"/>
                  <a:gd name="T37" fmla="*/ 52 h 152"/>
                  <a:gd name="T38" fmla="*/ 7 w 138"/>
                  <a:gd name="T39" fmla="*/ 66 h 152"/>
                  <a:gd name="T40" fmla="*/ 3 w 138"/>
                  <a:gd name="T41" fmla="*/ 83 h 152"/>
                  <a:gd name="T42" fmla="*/ 0 w 138"/>
                  <a:gd name="T43" fmla="*/ 111 h 152"/>
                  <a:gd name="T44" fmla="*/ 10 w 138"/>
                  <a:gd name="T45" fmla="*/ 135 h 152"/>
                  <a:gd name="T46" fmla="*/ 29 w 138"/>
                  <a:gd name="T47" fmla="*/ 149 h 152"/>
                  <a:gd name="T48" fmla="*/ 52 w 138"/>
                  <a:gd name="T4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8" h="152">
                    <a:moveTo>
                      <a:pt x="52" y="152"/>
                    </a:moveTo>
                    <a:lnTo>
                      <a:pt x="67" y="149"/>
                    </a:lnTo>
                    <a:lnTo>
                      <a:pt x="81" y="145"/>
                    </a:lnTo>
                    <a:lnTo>
                      <a:pt x="93" y="137"/>
                    </a:lnTo>
                    <a:lnTo>
                      <a:pt x="107" y="126"/>
                    </a:lnTo>
                    <a:lnTo>
                      <a:pt x="116" y="114"/>
                    </a:lnTo>
                    <a:lnTo>
                      <a:pt x="126" y="102"/>
                    </a:lnTo>
                    <a:lnTo>
                      <a:pt x="133" y="88"/>
                    </a:lnTo>
                    <a:lnTo>
                      <a:pt x="138" y="71"/>
                    </a:lnTo>
                    <a:lnTo>
                      <a:pt x="138" y="43"/>
                    </a:lnTo>
                    <a:lnTo>
                      <a:pt x="128" y="19"/>
                    </a:lnTo>
                    <a:lnTo>
                      <a:pt x="112" y="5"/>
                    </a:lnTo>
                    <a:lnTo>
                      <a:pt x="85" y="0"/>
                    </a:lnTo>
                    <a:lnTo>
                      <a:pt x="71" y="3"/>
                    </a:lnTo>
                    <a:lnTo>
                      <a:pt x="59" y="7"/>
                    </a:lnTo>
                    <a:lnTo>
                      <a:pt x="45" y="17"/>
                    </a:lnTo>
                    <a:lnTo>
                      <a:pt x="33" y="26"/>
                    </a:lnTo>
                    <a:lnTo>
                      <a:pt x="24" y="38"/>
                    </a:lnTo>
                    <a:lnTo>
                      <a:pt x="14" y="52"/>
                    </a:lnTo>
                    <a:lnTo>
                      <a:pt x="7" y="66"/>
                    </a:lnTo>
                    <a:lnTo>
                      <a:pt x="3" y="83"/>
                    </a:lnTo>
                    <a:lnTo>
                      <a:pt x="0" y="111"/>
                    </a:lnTo>
                    <a:lnTo>
                      <a:pt x="10" y="135"/>
                    </a:lnTo>
                    <a:lnTo>
                      <a:pt x="29" y="149"/>
                    </a:lnTo>
                    <a:lnTo>
                      <a:pt x="52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8" name="Freeform 134"/>
              <p:cNvSpPr>
                <a:spLocks/>
              </p:cNvSpPr>
              <p:nvPr/>
            </p:nvSpPr>
            <p:spPr bwMode="auto">
              <a:xfrm>
                <a:off x="3412" y="1426"/>
                <a:ext cx="289" cy="57"/>
              </a:xfrm>
              <a:custGeom>
                <a:avLst/>
                <a:gdLst>
                  <a:gd name="T0" fmla="*/ 430 w 437"/>
                  <a:gd name="T1" fmla="*/ 47 h 90"/>
                  <a:gd name="T2" fmla="*/ 437 w 437"/>
                  <a:gd name="T3" fmla="*/ 57 h 90"/>
                  <a:gd name="T4" fmla="*/ 437 w 437"/>
                  <a:gd name="T5" fmla="*/ 71 h 90"/>
                  <a:gd name="T6" fmla="*/ 428 w 437"/>
                  <a:gd name="T7" fmla="*/ 83 h 90"/>
                  <a:gd name="T8" fmla="*/ 411 w 437"/>
                  <a:gd name="T9" fmla="*/ 90 h 90"/>
                  <a:gd name="T10" fmla="*/ 397 w 437"/>
                  <a:gd name="T11" fmla="*/ 90 h 90"/>
                  <a:gd name="T12" fmla="*/ 378 w 437"/>
                  <a:gd name="T13" fmla="*/ 90 h 90"/>
                  <a:gd name="T14" fmla="*/ 355 w 437"/>
                  <a:gd name="T15" fmla="*/ 87 h 90"/>
                  <a:gd name="T16" fmla="*/ 329 w 437"/>
                  <a:gd name="T17" fmla="*/ 85 h 90"/>
                  <a:gd name="T18" fmla="*/ 298 w 437"/>
                  <a:gd name="T19" fmla="*/ 80 h 90"/>
                  <a:gd name="T20" fmla="*/ 267 w 437"/>
                  <a:gd name="T21" fmla="*/ 75 h 90"/>
                  <a:gd name="T22" fmla="*/ 236 w 437"/>
                  <a:gd name="T23" fmla="*/ 71 h 90"/>
                  <a:gd name="T24" fmla="*/ 203 w 437"/>
                  <a:gd name="T25" fmla="*/ 66 h 90"/>
                  <a:gd name="T26" fmla="*/ 170 w 437"/>
                  <a:gd name="T27" fmla="*/ 61 h 90"/>
                  <a:gd name="T28" fmla="*/ 139 w 437"/>
                  <a:gd name="T29" fmla="*/ 57 h 90"/>
                  <a:gd name="T30" fmla="*/ 111 w 437"/>
                  <a:gd name="T31" fmla="*/ 52 h 90"/>
                  <a:gd name="T32" fmla="*/ 85 w 437"/>
                  <a:gd name="T33" fmla="*/ 49 h 90"/>
                  <a:gd name="T34" fmla="*/ 61 w 437"/>
                  <a:gd name="T35" fmla="*/ 45 h 90"/>
                  <a:gd name="T36" fmla="*/ 42 w 437"/>
                  <a:gd name="T37" fmla="*/ 42 h 90"/>
                  <a:gd name="T38" fmla="*/ 28 w 437"/>
                  <a:gd name="T39" fmla="*/ 40 h 90"/>
                  <a:gd name="T40" fmla="*/ 21 w 437"/>
                  <a:gd name="T41" fmla="*/ 40 h 90"/>
                  <a:gd name="T42" fmla="*/ 4 w 437"/>
                  <a:gd name="T43" fmla="*/ 33 h 90"/>
                  <a:gd name="T44" fmla="*/ 0 w 437"/>
                  <a:gd name="T45" fmla="*/ 16 h 90"/>
                  <a:gd name="T46" fmla="*/ 11 w 437"/>
                  <a:gd name="T47" fmla="*/ 2 h 90"/>
                  <a:gd name="T48" fmla="*/ 40 w 437"/>
                  <a:gd name="T49" fmla="*/ 0 h 90"/>
                  <a:gd name="T50" fmla="*/ 49 w 437"/>
                  <a:gd name="T51" fmla="*/ 2 h 90"/>
                  <a:gd name="T52" fmla="*/ 66 w 437"/>
                  <a:gd name="T53" fmla="*/ 2 h 90"/>
                  <a:gd name="T54" fmla="*/ 87 w 437"/>
                  <a:gd name="T55" fmla="*/ 4 h 90"/>
                  <a:gd name="T56" fmla="*/ 111 w 437"/>
                  <a:gd name="T57" fmla="*/ 7 h 90"/>
                  <a:gd name="T58" fmla="*/ 139 w 437"/>
                  <a:gd name="T59" fmla="*/ 12 h 90"/>
                  <a:gd name="T60" fmla="*/ 172 w 437"/>
                  <a:gd name="T61" fmla="*/ 14 h 90"/>
                  <a:gd name="T62" fmla="*/ 205 w 437"/>
                  <a:gd name="T63" fmla="*/ 19 h 90"/>
                  <a:gd name="T64" fmla="*/ 239 w 437"/>
                  <a:gd name="T65" fmla="*/ 21 h 90"/>
                  <a:gd name="T66" fmla="*/ 272 w 437"/>
                  <a:gd name="T67" fmla="*/ 26 h 90"/>
                  <a:gd name="T68" fmla="*/ 305 w 437"/>
                  <a:gd name="T69" fmla="*/ 28 h 90"/>
                  <a:gd name="T70" fmla="*/ 336 w 437"/>
                  <a:gd name="T71" fmla="*/ 33 h 90"/>
                  <a:gd name="T72" fmla="*/ 364 w 437"/>
                  <a:gd name="T73" fmla="*/ 35 h 90"/>
                  <a:gd name="T74" fmla="*/ 388 w 437"/>
                  <a:gd name="T75" fmla="*/ 40 h 90"/>
                  <a:gd name="T76" fmla="*/ 409 w 437"/>
                  <a:gd name="T77" fmla="*/ 42 h 90"/>
                  <a:gd name="T78" fmla="*/ 423 w 437"/>
                  <a:gd name="T79" fmla="*/ 45 h 90"/>
                  <a:gd name="T80" fmla="*/ 430 w 437"/>
                  <a:gd name="T8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7" h="90">
                    <a:moveTo>
                      <a:pt x="430" y="47"/>
                    </a:moveTo>
                    <a:lnTo>
                      <a:pt x="437" y="57"/>
                    </a:lnTo>
                    <a:lnTo>
                      <a:pt x="437" y="71"/>
                    </a:lnTo>
                    <a:lnTo>
                      <a:pt x="428" y="83"/>
                    </a:lnTo>
                    <a:lnTo>
                      <a:pt x="411" y="90"/>
                    </a:lnTo>
                    <a:lnTo>
                      <a:pt x="397" y="90"/>
                    </a:lnTo>
                    <a:lnTo>
                      <a:pt x="378" y="90"/>
                    </a:lnTo>
                    <a:lnTo>
                      <a:pt x="355" y="87"/>
                    </a:lnTo>
                    <a:lnTo>
                      <a:pt x="329" y="85"/>
                    </a:lnTo>
                    <a:lnTo>
                      <a:pt x="298" y="80"/>
                    </a:lnTo>
                    <a:lnTo>
                      <a:pt x="267" y="75"/>
                    </a:lnTo>
                    <a:lnTo>
                      <a:pt x="236" y="71"/>
                    </a:lnTo>
                    <a:lnTo>
                      <a:pt x="203" y="66"/>
                    </a:lnTo>
                    <a:lnTo>
                      <a:pt x="170" y="61"/>
                    </a:lnTo>
                    <a:lnTo>
                      <a:pt x="139" y="57"/>
                    </a:lnTo>
                    <a:lnTo>
                      <a:pt x="111" y="52"/>
                    </a:lnTo>
                    <a:lnTo>
                      <a:pt x="85" y="49"/>
                    </a:lnTo>
                    <a:lnTo>
                      <a:pt x="61" y="45"/>
                    </a:lnTo>
                    <a:lnTo>
                      <a:pt x="42" y="42"/>
                    </a:lnTo>
                    <a:lnTo>
                      <a:pt x="28" y="40"/>
                    </a:lnTo>
                    <a:lnTo>
                      <a:pt x="21" y="40"/>
                    </a:lnTo>
                    <a:lnTo>
                      <a:pt x="4" y="33"/>
                    </a:lnTo>
                    <a:lnTo>
                      <a:pt x="0" y="16"/>
                    </a:lnTo>
                    <a:lnTo>
                      <a:pt x="11" y="2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66" y="2"/>
                    </a:lnTo>
                    <a:lnTo>
                      <a:pt x="87" y="4"/>
                    </a:lnTo>
                    <a:lnTo>
                      <a:pt x="111" y="7"/>
                    </a:lnTo>
                    <a:lnTo>
                      <a:pt x="139" y="12"/>
                    </a:lnTo>
                    <a:lnTo>
                      <a:pt x="172" y="14"/>
                    </a:lnTo>
                    <a:lnTo>
                      <a:pt x="205" y="19"/>
                    </a:lnTo>
                    <a:lnTo>
                      <a:pt x="239" y="21"/>
                    </a:lnTo>
                    <a:lnTo>
                      <a:pt x="272" y="26"/>
                    </a:lnTo>
                    <a:lnTo>
                      <a:pt x="305" y="28"/>
                    </a:lnTo>
                    <a:lnTo>
                      <a:pt x="336" y="33"/>
                    </a:lnTo>
                    <a:lnTo>
                      <a:pt x="364" y="35"/>
                    </a:lnTo>
                    <a:lnTo>
                      <a:pt x="388" y="40"/>
                    </a:lnTo>
                    <a:lnTo>
                      <a:pt x="409" y="42"/>
                    </a:lnTo>
                    <a:lnTo>
                      <a:pt x="423" y="45"/>
                    </a:lnTo>
                    <a:lnTo>
                      <a:pt x="43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79" name="Freeform 135"/>
              <p:cNvSpPr>
                <a:spLocks/>
              </p:cNvSpPr>
              <p:nvPr/>
            </p:nvSpPr>
            <p:spPr bwMode="auto">
              <a:xfrm>
                <a:off x="3476" y="1518"/>
                <a:ext cx="196" cy="34"/>
              </a:xfrm>
              <a:custGeom>
                <a:avLst/>
                <a:gdLst>
                  <a:gd name="T0" fmla="*/ 279 w 296"/>
                  <a:gd name="T1" fmla="*/ 15 h 53"/>
                  <a:gd name="T2" fmla="*/ 291 w 296"/>
                  <a:gd name="T3" fmla="*/ 22 h 53"/>
                  <a:gd name="T4" fmla="*/ 296 w 296"/>
                  <a:gd name="T5" fmla="*/ 36 h 53"/>
                  <a:gd name="T6" fmla="*/ 291 w 296"/>
                  <a:gd name="T7" fmla="*/ 48 h 53"/>
                  <a:gd name="T8" fmla="*/ 277 w 296"/>
                  <a:gd name="T9" fmla="*/ 53 h 53"/>
                  <a:gd name="T10" fmla="*/ 248 w 296"/>
                  <a:gd name="T11" fmla="*/ 53 h 53"/>
                  <a:gd name="T12" fmla="*/ 213 w 296"/>
                  <a:gd name="T13" fmla="*/ 53 h 53"/>
                  <a:gd name="T14" fmla="*/ 175 w 296"/>
                  <a:gd name="T15" fmla="*/ 50 h 53"/>
                  <a:gd name="T16" fmla="*/ 135 w 296"/>
                  <a:gd name="T17" fmla="*/ 48 h 53"/>
                  <a:gd name="T18" fmla="*/ 97 w 296"/>
                  <a:gd name="T19" fmla="*/ 45 h 53"/>
                  <a:gd name="T20" fmla="*/ 64 w 296"/>
                  <a:gd name="T21" fmla="*/ 43 h 53"/>
                  <a:gd name="T22" fmla="*/ 40 w 296"/>
                  <a:gd name="T23" fmla="*/ 43 h 53"/>
                  <a:gd name="T24" fmla="*/ 23 w 296"/>
                  <a:gd name="T25" fmla="*/ 43 h 53"/>
                  <a:gd name="T26" fmla="*/ 7 w 296"/>
                  <a:gd name="T27" fmla="*/ 36 h 53"/>
                  <a:gd name="T28" fmla="*/ 0 w 296"/>
                  <a:gd name="T29" fmla="*/ 22 h 53"/>
                  <a:gd name="T30" fmla="*/ 9 w 296"/>
                  <a:gd name="T31" fmla="*/ 8 h 53"/>
                  <a:gd name="T32" fmla="*/ 37 w 296"/>
                  <a:gd name="T33" fmla="*/ 0 h 53"/>
                  <a:gd name="T34" fmla="*/ 56 w 296"/>
                  <a:gd name="T35" fmla="*/ 0 h 53"/>
                  <a:gd name="T36" fmla="*/ 85 w 296"/>
                  <a:gd name="T37" fmla="*/ 3 h 53"/>
                  <a:gd name="T38" fmla="*/ 123 w 296"/>
                  <a:gd name="T39" fmla="*/ 5 h 53"/>
                  <a:gd name="T40" fmla="*/ 163 w 296"/>
                  <a:gd name="T41" fmla="*/ 5 h 53"/>
                  <a:gd name="T42" fmla="*/ 201 w 296"/>
                  <a:gd name="T43" fmla="*/ 8 h 53"/>
                  <a:gd name="T44" fmla="*/ 236 w 296"/>
                  <a:gd name="T45" fmla="*/ 10 h 53"/>
                  <a:gd name="T46" fmla="*/ 262 w 296"/>
                  <a:gd name="T47" fmla="*/ 12 h 53"/>
                  <a:gd name="T48" fmla="*/ 279 w 296"/>
                  <a:gd name="T49" fmla="*/ 1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6" h="53">
                    <a:moveTo>
                      <a:pt x="279" y="15"/>
                    </a:moveTo>
                    <a:lnTo>
                      <a:pt x="291" y="22"/>
                    </a:lnTo>
                    <a:lnTo>
                      <a:pt x="296" y="36"/>
                    </a:lnTo>
                    <a:lnTo>
                      <a:pt x="291" y="48"/>
                    </a:lnTo>
                    <a:lnTo>
                      <a:pt x="277" y="53"/>
                    </a:lnTo>
                    <a:lnTo>
                      <a:pt x="248" y="53"/>
                    </a:lnTo>
                    <a:lnTo>
                      <a:pt x="213" y="53"/>
                    </a:lnTo>
                    <a:lnTo>
                      <a:pt x="175" y="50"/>
                    </a:lnTo>
                    <a:lnTo>
                      <a:pt x="135" y="48"/>
                    </a:lnTo>
                    <a:lnTo>
                      <a:pt x="97" y="45"/>
                    </a:lnTo>
                    <a:lnTo>
                      <a:pt x="64" y="43"/>
                    </a:lnTo>
                    <a:lnTo>
                      <a:pt x="40" y="43"/>
                    </a:lnTo>
                    <a:lnTo>
                      <a:pt x="23" y="43"/>
                    </a:lnTo>
                    <a:lnTo>
                      <a:pt x="7" y="36"/>
                    </a:lnTo>
                    <a:lnTo>
                      <a:pt x="0" y="22"/>
                    </a:lnTo>
                    <a:lnTo>
                      <a:pt x="9" y="8"/>
                    </a:lnTo>
                    <a:lnTo>
                      <a:pt x="37" y="0"/>
                    </a:lnTo>
                    <a:lnTo>
                      <a:pt x="56" y="0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63" y="5"/>
                    </a:lnTo>
                    <a:lnTo>
                      <a:pt x="201" y="8"/>
                    </a:lnTo>
                    <a:lnTo>
                      <a:pt x="236" y="10"/>
                    </a:lnTo>
                    <a:lnTo>
                      <a:pt x="262" y="12"/>
                    </a:lnTo>
                    <a:lnTo>
                      <a:pt x="27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0" name="Freeform 136"/>
              <p:cNvSpPr>
                <a:spLocks/>
              </p:cNvSpPr>
              <p:nvPr/>
            </p:nvSpPr>
            <p:spPr bwMode="auto">
              <a:xfrm>
                <a:off x="3338" y="1574"/>
                <a:ext cx="348" cy="57"/>
              </a:xfrm>
              <a:custGeom>
                <a:avLst/>
                <a:gdLst>
                  <a:gd name="T0" fmla="*/ 509 w 526"/>
                  <a:gd name="T1" fmla="*/ 0 h 92"/>
                  <a:gd name="T2" fmla="*/ 521 w 526"/>
                  <a:gd name="T3" fmla="*/ 10 h 92"/>
                  <a:gd name="T4" fmla="*/ 526 w 526"/>
                  <a:gd name="T5" fmla="*/ 26 h 92"/>
                  <a:gd name="T6" fmla="*/ 514 w 526"/>
                  <a:gd name="T7" fmla="*/ 43 h 92"/>
                  <a:gd name="T8" fmla="*/ 483 w 526"/>
                  <a:gd name="T9" fmla="*/ 50 h 92"/>
                  <a:gd name="T10" fmla="*/ 469 w 526"/>
                  <a:gd name="T11" fmla="*/ 52 h 92"/>
                  <a:gd name="T12" fmla="*/ 445 w 526"/>
                  <a:gd name="T13" fmla="*/ 52 h 92"/>
                  <a:gd name="T14" fmla="*/ 419 w 526"/>
                  <a:gd name="T15" fmla="*/ 54 h 92"/>
                  <a:gd name="T16" fmla="*/ 386 w 526"/>
                  <a:gd name="T17" fmla="*/ 57 h 92"/>
                  <a:gd name="T18" fmla="*/ 351 w 526"/>
                  <a:gd name="T19" fmla="*/ 62 h 92"/>
                  <a:gd name="T20" fmla="*/ 313 w 526"/>
                  <a:gd name="T21" fmla="*/ 64 h 92"/>
                  <a:gd name="T22" fmla="*/ 273 w 526"/>
                  <a:gd name="T23" fmla="*/ 69 h 92"/>
                  <a:gd name="T24" fmla="*/ 235 w 526"/>
                  <a:gd name="T25" fmla="*/ 71 h 92"/>
                  <a:gd name="T26" fmla="*/ 194 w 526"/>
                  <a:gd name="T27" fmla="*/ 73 h 92"/>
                  <a:gd name="T28" fmla="*/ 156 w 526"/>
                  <a:gd name="T29" fmla="*/ 78 h 92"/>
                  <a:gd name="T30" fmla="*/ 119 w 526"/>
                  <a:gd name="T31" fmla="*/ 81 h 92"/>
                  <a:gd name="T32" fmla="*/ 88 w 526"/>
                  <a:gd name="T33" fmla="*/ 85 h 92"/>
                  <a:gd name="T34" fmla="*/ 59 w 526"/>
                  <a:gd name="T35" fmla="*/ 88 h 92"/>
                  <a:gd name="T36" fmla="*/ 36 w 526"/>
                  <a:gd name="T37" fmla="*/ 90 h 92"/>
                  <a:gd name="T38" fmla="*/ 22 w 526"/>
                  <a:gd name="T39" fmla="*/ 90 h 92"/>
                  <a:gd name="T40" fmla="*/ 12 w 526"/>
                  <a:gd name="T41" fmla="*/ 92 h 92"/>
                  <a:gd name="T42" fmla="*/ 5 w 526"/>
                  <a:gd name="T43" fmla="*/ 90 h 92"/>
                  <a:gd name="T44" fmla="*/ 0 w 526"/>
                  <a:gd name="T45" fmla="*/ 85 h 92"/>
                  <a:gd name="T46" fmla="*/ 3 w 526"/>
                  <a:gd name="T47" fmla="*/ 78 h 92"/>
                  <a:gd name="T48" fmla="*/ 12 w 526"/>
                  <a:gd name="T49" fmla="*/ 69 h 92"/>
                  <a:gd name="T50" fmla="*/ 26 w 526"/>
                  <a:gd name="T51" fmla="*/ 62 h 92"/>
                  <a:gd name="T52" fmla="*/ 50 w 526"/>
                  <a:gd name="T53" fmla="*/ 52 h 92"/>
                  <a:gd name="T54" fmla="*/ 83 w 526"/>
                  <a:gd name="T55" fmla="*/ 45 h 92"/>
                  <a:gd name="T56" fmla="*/ 126 w 526"/>
                  <a:gd name="T57" fmla="*/ 40 h 92"/>
                  <a:gd name="T58" fmla="*/ 135 w 526"/>
                  <a:gd name="T59" fmla="*/ 40 h 92"/>
                  <a:gd name="T60" fmla="*/ 152 w 526"/>
                  <a:gd name="T61" fmla="*/ 38 h 92"/>
                  <a:gd name="T62" fmla="*/ 171 w 526"/>
                  <a:gd name="T63" fmla="*/ 36 h 92"/>
                  <a:gd name="T64" fmla="*/ 197 w 526"/>
                  <a:gd name="T65" fmla="*/ 33 h 92"/>
                  <a:gd name="T66" fmla="*/ 225 w 526"/>
                  <a:gd name="T67" fmla="*/ 28 h 92"/>
                  <a:gd name="T68" fmla="*/ 256 w 526"/>
                  <a:gd name="T69" fmla="*/ 26 h 92"/>
                  <a:gd name="T70" fmla="*/ 287 w 526"/>
                  <a:gd name="T71" fmla="*/ 21 h 92"/>
                  <a:gd name="T72" fmla="*/ 322 w 526"/>
                  <a:gd name="T73" fmla="*/ 17 h 92"/>
                  <a:gd name="T74" fmla="*/ 353 w 526"/>
                  <a:gd name="T75" fmla="*/ 14 h 92"/>
                  <a:gd name="T76" fmla="*/ 386 w 526"/>
                  <a:gd name="T77" fmla="*/ 10 h 92"/>
                  <a:gd name="T78" fmla="*/ 417 w 526"/>
                  <a:gd name="T79" fmla="*/ 7 h 92"/>
                  <a:gd name="T80" fmla="*/ 443 w 526"/>
                  <a:gd name="T81" fmla="*/ 5 h 92"/>
                  <a:gd name="T82" fmla="*/ 469 w 526"/>
                  <a:gd name="T83" fmla="*/ 2 h 92"/>
                  <a:gd name="T84" fmla="*/ 488 w 526"/>
                  <a:gd name="T85" fmla="*/ 0 h 92"/>
                  <a:gd name="T86" fmla="*/ 502 w 526"/>
                  <a:gd name="T87" fmla="*/ 0 h 92"/>
                  <a:gd name="T88" fmla="*/ 509 w 526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6" h="92">
                    <a:moveTo>
                      <a:pt x="509" y="0"/>
                    </a:moveTo>
                    <a:lnTo>
                      <a:pt x="521" y="10"/>
                    </a:lnTo>
                    <a:lnTo>
                      <a:pt x="526" y="26"/>
                    </a:lnTo>
                    <a:lnTo>
                      <a:pt x="514" y="43"/>
                    </a:lnTo>
                    <a:lnTo>
                      <a:pt x="483" y="50"/>
                    </a:lnTo>
                    <a:lnTo>
                      <a:pt x="469" y="52"/>
                    </a:lnTo>
                    <a:lnTo>
                      <a:pt x="445" y="52"/>
                    </a:lnTo>
                    <a:lnTo>
                      <a:pt x="419" y="54"/>
                    </a:lnTo>
                    <a:lnTo>
                      <a:pt x="386" y="57"/>
                    </a:lnTo>
                    <a:lnTo>
                      <a:pt x="351" y="62"/>
                    </a:lnTo>
                    <a:lnTo>
                      <a:pt x="313" y="64"/>
                    </a:lnTo>
                    <a:lnTo>
                      <a:pt x="273" y="69"/>
                    </a:lnTo>
                    <a:lnTo>
                      <a:pt x="235" y="71"/>
                    </a:lnTo>
                    <a:lnTo>
                      <a:pt x="194" y="73"/>
                    </a:lnTo>
                    <a:lnTo>
                      <a:pt x="156" y="78"/>
                    </a:lnTo>
                    <a:lnTo>
                      <a:pt x="119" y="81"/>
                    </a:lnTo>
                    <a:lnTo>
                      <a:pt x="88" y="85"/>
                    </a:lnTo>
                    <a:lnTo>
                      <a:pt x="59" y="88"/>
                    </a:lnTo>
                    <a:lnTo>
                      <a:pt x="36" y="90"/>
                    </a:lnTo>
                    <a:lnTo>
                      <a:pt x="22" y="90"/>
                    </a:lnTo>
                    <a:lnTo>
                      <a:pt x="12" y="92"/>
                    </a:lnTo>
                    <a:lnTo>
                      <a:pt x="5" y="90"/>
                    </a:lnTo>
                    <a:lnTo>
                      <a:pt x="0" y="85"/>
                    </a:lnTo>
                    <a:lnTo>
                      <a:pt x="3" y="78"/>
                    </a:lnTo>
                    <a:lnTo>
                      <a:pt x="12" y="69"/>
                    </a:lnTo>
                    <a:lnTo>
                      <a:pt x="26" y="62"/>
                    </a:lnTo>
                    <a:lnTo>
                      <a:pt x="50" y="52"/>
                    </a:lnTo>
                    <a:lnTo>
                      <a:pt x="83" y="45"/>
                    </a:lnTo>
                    <a:lnTo>
                      <a:pt x="126" y="40"/>
                    </a:lnTo>
                    <a:lnTo>
                      <a:pt x="135" y="40"/>
                    </a:lnTo>
                    <a:lnTo>
                      <a:pt x="152" y="38"/>
                    </a:lnTo>
                    <a:lnTo>
                      <a:pt x="171" y="36"/>
                    </a:lnTo>
                    <a:lnTo>
                      <a:pt x="197" y="33"/>
                    </a:lnTo>
                    <a:lnTo>
                      <a:pt x="225" y="28"/>
                    </a:lnTo>
                    <a:lnTo>
                      <a:pt x="256" y="26"/>
                    </a:lnTo>
                    <a:lnTo>
                      <a:pt x="287" y="21"/>
                    </a:lnTo>
                    <a:lnTo>
                      <a:pt x="322" y="17"/>
                    </a:lnTo>
                    <a:lnTo>
                      <a:pt x="353" y="14"/>
                    </a:lnTo>
                    <a:lnTo>
                      <a:pt x="386" y="10"/>
                    </a:lnTo>
                    <a:lnTo>
                      <a:pt x="417" y="7"/>
                    </a:lnTo>
                    <a:lnTo>
                      <a:pt x="443" y="5"/>
                    </a:lnTo>
                    <a:lnTo>
                      <a:pt x="469" y="2"/>
                    </a:lnTo>
                    <a:lnTo>
                      <a:pt x="488" y="0"/>
                    </a:lnTo>
                    <a:lnTo>
                      <a:pt x="502" y="0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1" name="Freeform 137"/>
              <p:cNvSpPr>
                <a:spLocks/>
              </p:cNvSpPr>
              <p:nvPr/>
            </p:nvSpPr>
            <p:spPr bwMode="auto">
              <a:xfrm>
                <a:off x="3024" y="1295"/>
                <a:ext cx="383" cy="250"/>
              </a:xfrm>
              <a:custGeom>
                <a:avLst/>
                <a:gdLst>
                  <a:gd name="T0" fmla="*/ 135 w 580"/>
                  <a:gd name="T1" fmla="*/ 161 h 398"/>
                  <a:gd name="T2" fmla="*/ 43 w 580"/>
                  <a:gd name="T3" fmla="*/ 202 h 398"/>
                  <a:gd name="T4" fmla="*/ 0 w 580"/>
                  <a:gd name="T5" fmla="*/ 282 h 398"/>
                  <a:gd name="T6" fmla="*/ 24 w 580"/>
                  <a:gd name="T7" fmla="*/ 365 h 398"/>
                  <a:gd name="T8" fmla="*/ 83 w 580"/>
                  <a:gd name="T9" fmla="*/ 398 h 398"/>
                  <a:gd name="T10" fmla="*/ 90 w 580"/>
                  <a:gd name="T11" fmla="*/ 379 h 398"/>
                  <a:gd name="T12" fmla="*/ 50 w 580"/>
                  <a:gd name="T13" fmla="*/ 344 h 398"/>
                  <a:gd name="T14" fmla="*/ 41 w 580"/>
                  <a:gd name="T15" fmla="*/ 277 h 398"/>
                  <a:gd name="T16" fmla="*/ 88 w 580"/>
                  <a:gd name="T17" fmla="*/ 221 h 398"/>
                  <a:gd name="T18" fmla="*/ 168 w 580"/>
                  <a:gd name="T19" fmla="*/ 209 h 398"/>
                  <a:gd name="T20" fmla="*/ 225 w 580"/>
                  <a:gd name="T21" fmla="*/ 235 h 398"/>
                  <a:gd name="T22" fmla="*/ 237 w 580"/>
                  <a:gd name="T23" fmla="*/ 216 h 398"/>
                  <a:gd name="T24" fmla="*/ 237 w 580"/>
                  <a:gd name="T25" fmla="*/ 154 h 398"/>
                  <a:gd name="T26" fmla="*/ 277 w 580"/>
                  <a:gd name="T27" fmla="*/ 88 h 398"/>
                  <a:gd name="T28" fmla="*/ 351 w 580"/>
                  <a:gd name="T29" fmla="*/ 69 h 398"/>
                  <a:gd name="T30" fmla="*/ 419 w 580"/>
                  <a:gd name="T31" fmla="*/ 105 h 398"/>
                  <a:gd name="T32" fmla="*/ 450 w 580"/>
                  <a:gd name="T33" fmla="*/ 159 h 398"/>
                  <a:gd name="T34" fmla="*/ 472 w 580"/>
                  <a:gd name="T35" fmla="*/ 147 h 398"/>
                  <a:gd name="T36" fmla="*/ 488 w 580"/>
                  <a:gd name="T37" fmla="*/ 105 h 398"/>
                  <a:gd name="T38" fmla="*/ 514 w 580"/>
                  <a:gd name="T39" fmla="*/ 88 h 398"/>
                  <a:gd name="T40" fmla="*/ 535 w 580"/>
                  <a:gd name="T41" fmla="*/ 107 h 398"/>
                  <a:gd name="T42" fmla="*/ 538 w 580"/>
                  <a:gd name="T43" fmla="*/ 142 h 398"/>
                  <a:gd name="T44" fmla="*/ 528 w 580"/>
                  <a:gd name="T45" fmla="*/ 171 h 398"/>
                  <a:gd name="T46" fmla="*/ 554 w 580"/>
                  <a:gd name="T47" fmla="*/ 169 h 398"/>
                  <a:gd name="T48" fmla="*/ 580 w 580"/>
                  <a:gd name="T49" fmla="*/ 114 h 398"/>
                  <a:gd name="T50" fmla="*/ 569 w 580"/>
                  <a:gd name="T51" fmla="*/ 74 h 398"/>
                  <a:gd name="T52" fmla="*/ 538 w 580"/>
                  <a:gd name="T53" fmla="*/ 48 h 398"/>
                  <a:gd name="T54" fmla="*/ 493 w 580"/>
                  <a:gd name="T55" fmla="*/ 50 h 398"/>
                  <a:gd name="T56" fmla="*/ 445 w 580"/>
                  <a:gd name="T57" fmla="*/ 38 h 398"/>
                  <a:gd name="T58" fmla="*/ 370 w 580"/>
                  <a:gd name="T59" fmla="*/ 0 h 398"/>
                  <a:gd name="T60" fmla="*/ 277 w 580"/>
                  <a:gd name="T61" fmla="*/ 17 h 398"/>
                  <a:gd name="T62" fmla="*/ 209 w 580"/>
                  <a:gd name="T63" fmla="*/ 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398">
                    <a:moveTo>
                      <a:pt x="197" y="169"/>
                    </a:moveTo>
                    <a:lnTo>
                      <a:pt x="135" y="161"/>
                    </a:lnTo>
                    <a:lnTo>
                      <a:pt x="83" y="173"/>
                    </a:lnTo>
                    <a:lnTo>
                      <a:pt x="43" y="202"/>
                    </a:lnTo>
                    <a:lnTo>
                      <a:pt x="15" y="240"/>
                    </a:lnTo>
                    <a:lnTo>
                      <a:pt x="0" y="282"/>
                    </a:lnTo>
                    <a:lnTo>
                      <a:pt x="3" y="327"/>
                    </a:lnTo>
                    <a:lnTo>
                      <a:pt x="24" y="365"/>
                    </a:lnTo>
                    <a:lnTo>
                      <a:pt x="67" y="396"/>
                    </a:lnTo>
                    <a:lnTo>
                      <a:pt x="83" y="398"/>
                    </a:lnTo>
                    <a:lnTo>
                      <a:pt x="93" y="391"/>
                    </a:lnTo>
                    <a:lnTo>
                      <a:pt x="90" y="379"/>
                    </a:lnTo>
                    <a:lnTo>
                      <a:pt x="81" y="370"/>
                    </a:lnTo>
                    <a:lnTo>
                      <a:pt x="50" y="344"/>
                    </a:lnTo>
                    <a:lnTo>
                      <a:pt x="38" y="311"/>
                    </a:lnTo>
                    <a:lnTo>
                      <a:pt x="41" y="277"/>
                    </a:lnTo>
                    <a:lnTo>
                      <a:pt x="60" y="244"/>
                    </a:lnTo>
                    <a:lnTo>
                      <a:pt x="88" y="221"/>
                    </a:lnTo>
                    <a:lnTo>
                      <a:pt x="126" y="206"/>
                    </a:lnTo>
                    <a:lnTo>
                      <a:pt x="168" y="209"/>
                    </a:lnTo>
                    <a:lnTo>
                      <a:pt x="213" y="232"/>
                    </a:lnTo>
                    <a:lnTo>
                      <a:pt x="225" y="235"/>
                    </a:lnTo>
                    <a:lnTo>
                      <a:pt x="235" y="228"/>
                    </a:lnTo>
                    <a:lnTo>
                      <a:pt x="237" y="216"/>
                    </a:lnTo>
                    <a:lnTo>
                      <a:pt x="237" y="202"/>
                    </a:lnTo>
                    <a:lnTo>
                      <a:pt x="237" y="154"/>
                    </a:lnTo>
                    <a:lnTo>
                      <a:pt x="251" y="116"/>
                    </a:lnTo>
                    <a:lnTo>
                      <a:pt x="277" y="88"/>
                    </a:lnTo>
                    <a:lnTo>
                      <a:pt x="313" y="71"/>
                    </a:lnTo>
                    <a:lnTo>
                      <a:pt x="351" y="69"/>
                    </a:lnTo>
                    <a:lnTo>
                      <a:pt x="389" y="79"/>
                    </a:lnTo>
                    <a:lnTo>
                      <a:pt x="419" y="105"/>
                    </a:lnTo>
                    <a:lnTo>
                      <a:pt x="443" y="147"/>
                    </a:lnTo>
                    <a:lnTo>
                      <a:pt x="450" y="159"/>
                    </a:lnTo>
                    <a:lnTo>
                      <a:pt x="462" y="157"/>
                    </a:lnTo>
                    <a:lnTo>
                      <a:pt x="472" y="147"/>
                    </a:lnTo>
                    <a:lnTo>
                      <a:pt x="479" y="133"/>
                    </a:lnTo>
                    <a:lnTo>
                      <a:pt x="488" y="105"/>
                    </a:lnTo>
                    <a:lnTo>
                      <a:pt x="502" y="90"/>
                    </a:lnTo>
                    <a:lnTo>
                      <a:pt x="514" y="88"/>
                    </a:lnTo>
                    <a:lnTo>
                      <a:pt x="526" y="93"/>
                    </a:lnTo>
                    <a:lnTo>
                      <a:pt x="535" y="107"/>
                    </a:lnTo>
                    <a:lnTo>
                      <a:pt x="540" y="124"/>
                    </a:lnTo>
                    <a:lnTo>
                      <a:pt x="538" y="142"/>
                    </a:lnTo>
                    <a:lnTo>
                      <a:pt x="531" y="161"/>
                    </a:lnTo>
                    <a:lnTo>
                      <a:pt x="528" y="171"/>
                    </a:lnTo>
                    <a:lnTo>
                      <a:pt x="538" y="178"/>
                    </a:lnTo>
                    <a:lnTo>
                      <a:pt x="554" y="169"/>
                    </a:lnTo>
                    <a:lnTo>
                      <a:pt x="576" y="133"/>
                    </a:lnTo>
                    <a:lnTo>
                      <a:pt x="580" y="114"/>
                    </a:lnTo>
                    <a:lnTo>
                      <a:pt x="576" y="95"/>
                    </a:lnTo>
                    <a:lnTo>
                      <a:pt x="569" y="74"/>
                    </a:lnTo>
                    <a:lnTo>
                      <a:pt x="554" y="57"/>
                    </a:lnTo>
                    <a:lnTo>
                      <a:pt x="538" y="48"/>
                    </a:lnTo>
                    <a:lnTo>
                      <a:pt x="516" y="43"/>
                    </a:lnTo>
                    <a:lnTo>
                      <a:pt x="493" y="50"/>
                    </a:lnTo>
                    <a:lnTo>
                      <a:pt x="467" y="69"/>
                    </a:lnTo>
                    <a:lnTo>
                      <a:pt x="445" y="38"/>
                    </a:lnTo>
                    <a:lnTo>
                      <a:pt x="412" y="15"/>
                    </a:lnTo>
                    <a:lnTo>
                      <a:pt x="370" y="0"/>
                    </a:lnTo>
                    <a:lnTo>
                      <a:pt x="322" y="0"/>
                    </a:lnTo>
                    <a:lnTo>
                      <a:pt x="277" y="17"/>
                    </a:lnTo>
                    <a:lnTo>
                      <a:pt x="237" y="48"/>
                    </a:lnTo>
                    <a:lnTo>
                      <a:pt x="209" y="98"/>
                    </a:lnTo>
                    <a:lnTo>
                      <a:pt x="197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2" name="Freeform 138"/>
              <p:cNvSpPr>
                <a:spLocks/>
              </p:cNvSpPr>
              <p:nvPr/>
            </p:nvSpPr>
            <p:spPr bwMode="auto">
              <a:xfrm>
                <a:off x="3151" y="1465"/>
                <a:ext cx="192" cy="244"/>
              </a:xfrm>
              <a:custGeom>
                <a:avLst/>
                <a:gdLst>
                  <a:gd name="T0" fmla="*/ 277 w 291"/>
                  <a:gd name="T1" fmla="*/ 343 h 388"/>
                  <a:gd name="T2" fmla="*/ 287 w 291"/>
                  <a:gd name="T3" fmla="*/ 336 h 388"/>
                  <a:gd name="T4" fmla="*/ 291 w 291"/>
                  <a:gd name="T5" fmla="*/ 327 h 388"/>
                  <a:gd name="T6" fmla="*/ 289 w 291"/>
                  <a:gd name="T7" fmla="*/ 320 h 388"/>
                  <a:gd name="T8" fmla="*/ 284 w 291"/>
                  <a:gd name="T9" fmla="*/ 313 h 388"/>
                  <a:gd name="T10" fmla="*/ 275 w 291"/>
                  <a:gd name="T11" fmla="*/ 310 h 388"/>
                  <a:gd name="T12" fmla="*/ 265 w 291"/>
                  <a:gd name="T13" fmla="*/ 308 h 388"/>
                  <a:gd name="T14" fmla="*/ 253 w 291"/>
                  <a:gd name="T15" fmla="*/ 308 h 388"/>
                  <a:gd name="T16" fmla="*/ 242 w 291"/>
                  <a:gd name="T17" fmla="*/ 313 h 388"/>
                  <a:gd name="T18" fmla="*/ 192 w 291"/>
                  <a:gd name="T19" fmla="*/ 329 h 388"/>
                  <a:gd name="T20" fmla="*/ 149 w 291"/>
                  <a:gd name="T21" fmla="*/ 329 h 388"/>
                  <a:gd name="T22" fmla="*/ 114 w 291"/>
                  <a:gd name="T23" fmla="*/ 317 h 388"/>
                  <a:gd name="T24" fmla="*/ 88 w 291"/>
                  <a:gd name="T25" fmla="*/ 294 h 388"/>
                  <a:gd name="T26" fmla="*/ 71 w 291"/>
                  <a:gd name="T27" fmla="*/ 268 h 388"/>
                  <a:gd name="T28" fmla="*/ 66 w 291"/>
                  <a:gd name="T29" fmla="*/ 237 h 388"/>
                  <a:gd name="T30" fmla="*/ 76 w 291"/>
                  <a:gd name="T31" fmla="*/ 209 h 388"/>
                  <a:gd name="T32" fmla="*/ 97 w 291"/>
                  <a:gd name="T33" fmla="*/ 185 h 388"/>
                  <a:gd name="T34" fmla="*/ 114 w 291"/>
                  <a:gd name="T35" fmla="*/ 171 h 388"/>
                  <a:gd name="T36" fmla="*/ 114 w 291"/>
                  <a:gd name="T37" fmla="*/ 161 h 388"/>
                  <a:gd name="T38" fmla="*/ 104 w 291"/>
                  <a:gd name="T39" fmla="*/ 154 h 388"/>
                  <a:gd name="T40" fmla="*/ 92 w 291"/>
                  <a:gd name="T41" fmla="*/ 147 h 388"/>
                  <a:gd name="T42" fmla="*/ 59 w 291"/>
                  <a:gd name="T43" fmla="*/ 114 h 388"/>
                  <a:gd name="T44" fmla="*/ 50 w 291"/>
                  <a:gd name="T45" fmla="*/ 85 h 388"/>
                  <a:gd name="T46" fmla="*/ 57 w 291"/>
                  <a:gd name="T47" fmla="*/ 67 h 388"/>
                  <a:gd name="T48" fmla="*/ 74 w 291"/>
                  <a:gd name="T49" fmla="*/ 52 h 388"/>
                  <a:gd name="T50" fmla="*/ 100 w 291"/>
                  <a:gd name="T51" fmla="*/ 48 h 388"/>
                  <a:gd name="T52" fmla="*/ 126 w 291"/>
                  <a:gd name="T53" fmla="*/ 52 h 388"/>
                  <a:gd name="T54" fmla="*/ 147 w 291"/>
                  <a:gd name="T55" fmla="*/ 64 h 388"/>
                  <a:gd name="T56" fmla="*/ 159 w 291"/>
                  <a:gd name="T57" fmla="*/ 85 h 388"/>
                  <a:gd name="T58" fmla="*/ 171 w 291"/>
                  <a:gd name="T59" fmla="*/ 104 h 388"/>
                  <a:gd name="T60" fmla="*/ 190 w 291"/>
                  <a:gd name="T61" fmla="*/ 112 h 388"/>
                  <a:gd name="T62" fmla="*/ 204 w 291"/>
                  <a:gd name="T63" fmla="*/ 104 h 388"/>
                  <a:gd name="T64" fmla="*/ 208 w 291"/>
                  <a:gd name="T65" fmla="*/ 85 h 388"/>
                  <a:gd name="T66" fmla="*/ 201 w 291"/>
                  <a:gd name="T67" fmla="*/ 67 h 388"/>
                  <a:gd name="T68" fmla="*/ 192 w 291"/>
                  <a:gd name="T69" fmla="*/ 48 h 388"/>
                  <a:gd name="T70" fmla="*/ 175 w 291"/>
                  <a:gd name="T71" fmla="*/ 31 h 388"/>
                  <a:gd name="T72" fmla="*/ 156 w 291"/>
                  <a:gd name="T73" fmla="*/ 14 h 388"/>
                  <a:gd name="T74" fmla="*/ 130 w 291"/>
                  <a:gd name="T75" fmla="*/ 5 h 388"/>
                  <a:gd name="T76" fmla="*/ 102 w 291"/>
                  <a:gd name="T77" fmla="*/ 0 h 388"/>
                  <a:gd name="T78" fmla="*/ 69 w 291"/>
                  <a:gd name="T79" fmla="*/ 7 h 388"/>
                  <a:gd name="T80" fmla="*/ 31 w 291"/>
                  <a:gd name="T81" fmla="*/ 24 h 388"/>
                  <a:gd name="T82" fmla="*/ 19 w 291"/>
                  <a:gd name="T83" fmla="*/ 36 h 388"/>
                  <a:gd name="T84" fmla="*/ 10 w 291"/>
                  <a:gd name="T85" fmla="*/ 50 h 388"/>
                  <a:gd name="T86" fmla="*/ 5 w 291"/>
                  <a:gd name="T87" fmla="*/ 69 h 388"/>
                  <a:gd name="T88" fmla="*/ 3 w 291"/>
                  <a:gd name="T89" fmla="*/ 88 h 388"/>
                  <a:gd name="T90" fmla="*/ 7 w 291"/>
                  <a:gd name="T91" fmla="*/ 109 h 388"/>
                  <a:gd name="T92" fmla="*/ 17 w 291"/>
                  <a:gd name="T93" fmla="*/ 126 h 388"/>
                  <a:gd name="T94" fmla="*/ 31 w 291"/>
                  <a:gd name="T95" fmla="*/ 142 h 388"/>
                  <a:gd name="T96" fmla="*/ 55 w 291"/>
                  <a:gd name="T97" fmla="*/ 154 h 388"/>
                  <a:gd name="T98" fmla="*/ 17 w 291"/>
                  <a:gd name="T99" fmla="*/ 187 h 388"/>
                  <a:gd name="T100" fmla="*/ 0 w 291"/>
                  <a:gd name="T101" fmla="*/ 232 h 388"/>
                  <a:gd name="T102" fmla="*/ 0 w 291"/>
                  <a:gd name="T103" fmla="*/ 282 h 388"/>
                  <a:gd name="T104" fmla="*/ 21 w 291"/>
                  <a:gd name="T105" fmla="*/ 332 h 388"/>
                  <a:gd name="T106" fmla="*/ 59 w 291"/>
                  <a:gd name="T107" fmla="*/ 369 h 388"/>
                  <a:gd name="T108" fmla="*/ 114 w 291"/>
                  <a:gd name="T109" fmla="*/ 388 h 388"/>
                  <a:gd name="T110" fmla="*/ 187 w 291"/>
                  <a:gd name="T111" fmla="*/ 384 h 388"/>
                  <a:gd name="T112" fmla="*/ 277 w 291"/>
                  <a:gd name="T113" fmla="*/ 34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1" h="388">
                    <a:moveTo>
                      <a:pt x="277" y="343"/>
                    </a:moveTo>
                    <a:lnTo>
                      <a:pt x="287" y="336"/>
                    </a:lnTo>
                    <a:lnTo>
                      <a:pt x="291" y="327"/>
                    </a:lnTo>
                    <a:lnTo>
                      <a:pt x="289" y="320"/>
                    </a:lnTo>
                    <a:lnTo>
                      <a:pt x="284" y="313"/>
                    </a:lnTo>
                    <a:lnTo>
                      <a:pt x="275" y="310"/>
                    </a:lnTo>
                    <a:lnTo>
                      <a:pt x="265" y="308"/>
                    </a:lnTo>
                    <a:lnTo>
                      <a:pt x="253" y="308"/>
                    </a:lnTo>
                    <a:lnTo>
                      <a:pt x="242" y="313"/>
                    </a:lnTo>
                    <a:lnTo>
                      <a:pt x="192" y="329"/>
                    </a:lnTo>
                    <a:lnTo>
                      <a:pt x="149" y="329"/>
                    </a:lnTo>
                    <a:lnTo>
                      <a:pt x="114" y="317"/>
                    </a:lnTo>
                    <a:lnTo>
                      <a:pt x="88" y="294"/>
                    </a:lnTo>
                    <a:lnTo>
                      <a:pt x="71" y="268"/>
                    </a:lnTo>
                    <a:lnTo>
                      <a:pt x="66" y="237"/>
                    </a:lnTo>
                    <a:lnTo>
                      <a:pt x="76" y="209"/>
                    </a:lnTo>
                    <a:lnTo>
                      <a:pt x="97" y="185"/>
                    </a:lnTo>
                    <a:lnTo>
                      <a:pt x="114" y="171"/>
                    </a:lnTo>
                    <a:lnTo>
                      <a:pt x="114" y="161"/>
                    </a:lnTo>
                    <a:lnTo>
                      <a:pt x="104" y="154"/>
                    </a:lnTo>
                    <a:lnTo>
                      <a:pt x="92" y="147"/>
                    </a:lnTo>
                    <a:lnTo>
                      <a:pt x="59" y="114"/>
                    </a:lnTo>
                    <a:lnTo>
                      <a:pt x="50" y="85"/>
                    </a:lnTo>
                    <a:lnTo>
                      <a:pt x="57" y="67"/>
                    </a:lnTo>
                    <a:lnTo>
                      <a:pt x="74" y="52"/>
                    </a:lnTo>
                    <a:lnTo>
                      <a:pt x="100" y="48"/>
                    </a:lnTo>
                    <a:lnTo>
                      <a:pt x="126" y="52"/>
                    </a:lnTo>
                    <a:lnTo>
                      <a:pt x="147" y="64"/>
                    </a:lnTo>
                    <a:lnTo>
                      <a:pt x="159" y="85"/>
                    </a:lnTo>
                    <a:lnTo>
                      <a:pt x="171" y="104"/>
                    </a:lnTo>
                    <a:lnTo>
                      <a:pt x="190" y="112"/>
                    </a:lnTo>
                    <a:lnTo>
                      <a:pt x="204" y="104"/>
                    </a:lnTo>
                    <a:lnTo>
                      <a:pt x="208" y="85"/>
                    </a:lnTo>
                    <a:lnTo>
                      <a:pt x="201" y="67"/>
                    </a:lnTo>
                    <a:lnTo>
                      <a:pt x="192" y="48"/>
                    </a:lnTo>
                    <a:lnTo>
                      <a:pt x="175" y="31"/>
                    </a:lnTo>
                    <a:lnTo>
                      <a:pt x="156" y="14"/>
                    </a:lnTo>
                    <a:lnTo>
                      <a:pt x="130" y="5"/>
                    </a:lnTo>
                    <a:lnTo>
                      <a:pt x="102" y="0"/>
                    </a:lnTo>
                    <a:lnTo>
                      <a:pt x="69" y="7"/>
                    </a:lnTo>
                    <a:lnTo>
                      <a:pt x="31" y="24"/>
                    </a:lnTo>
                    <a:lnTo>
                      <a:pt x="19" y="36"/>
                    </a:lnTo>
                    <a:lnTo>
                      <a:pt x="10" y="50"/>
                    </a:lnTo>
                    <a:lnTo>
                      <a:pt x="5" y="69"/>
                    </a:lnTo>
                    <a:lnTo>
                      <a:pt x="3" y="88"/>
                    </a:lnTo>
                    <a:lnTo>
                      <a:pt x="7" y="109"/>
                    </a:lnTo>
                    <a:lnTo>
                      <a:pt x="17" y="126"/>
                    </a:lnTo>
                    <a:lnTo>
                      <a:pt x="31" y="142"/>
                    </a:lnTo>
                    <a:lnTo>
                      <a:pt x="55" y="154"/>
                    </a:lnTo>
                    <a:lnTo>
                      <a:pt x="17" y="187"/>
                    </a:lnTo>
                    <a:lnTo>
                      <a:pt x="0" y="232"/>
                    </a:lnTo>
                    <a:lnTo>
                      <a:pt x="0" y="282"/>
                    </a:lnTo>
                    <a:lnTo>
                      <a:pt x="21" y="332"/>
                    </a:lnTo>
                    <a:lnTo>
                      <a:pt x="59" y="369"/>
                    </a:lnTo>
                    <a:lnTo>
                      <a:pt x="114" y="388"/>
                    </a:lnTo>
                    <a:lnTo>
                      <a:pt x="187" y="384"/>
                    </a:lnTo>
                    <a:lnTo>
                      <a:pt x="277" y="3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3" name="Freeform 139"/>
              <p:cNvSpPr>
                <a:spLocks/>
              </p:cNvSpPr>
              <p:nvPr/>
            </p:nvSpPr>
            <p:spPr bwMode="auto">
              <a:xfrm>
                <a:off x="3797" y="1008"/>
                <a:ext cx="1699" cy="598"/>
              </a:xfrm>
              <a:custGeom>
                <a:avLst/>
                <a:gdLst>
                  <a:gd name="T0" fmla="*/ 1683 w 2573"/>
                  <a:gd name="T1" fmla="*/ 118 h 951"/>
                  <a:gd name="T2" fmla="*/ 1799 w 2573"/>
                  <a:gd name="T3" fmla="*/ 291 h 951"/>
                  <a:gd name="T4" fmla="*/ 1882 w 2573"/>
                  <a:gd name="T5" fmla="*/ 409 h 951"/>
                  <a:gd name="T6" fmla="*/ 1955 w 2573"/>
                  <a:gd name="T7" fmla="*/ 428 h 951"/>
                  <a:gd name="T8" fmla="*/ 2105 w 2573"/>
                  <a:gd name="T9" fmla="*/ 449 h 951"/>
                  <a:gd name="T10" fmla="*/ 2282 w 2573"/>
                  <a:gd name="T11" fmla="*/ 478 h 951"/>
                  <a:gd name="T12" fmla="*/ 2445 w 2573"/>
                  <a:gd name="T13" fmla="*/ 516 h 951"/>
                  <a:gd name="T14" fmla="*/ 2547 w 2573"/>
                  <a:gd name="T15" fmla="*/ 568 h 951"/>
                  <a:gd name="T16" fmla="*/ 2573 w 2573"/>
                  <a:gd name="T17" fmla="*/ 660 h 951"/>
                  <a:gd name="T18" fmla="*/ 2550 w 2573"/>
                  <a:gd name="T19" fmla="*/ 719 h 951"/>
                  <a:gd name="T20" fmla="*/ 2509 w 2573"/>
                  <a:gd name="T21" fmla="*/ 750 h 951"/>
                  <a:gd name="T22" fmla="*/ 2512 w 2573"/>
                  <a:gd name="T23" fmla="*/ 871 h 951"/>
                  <a:gd name="T24" fmla="*/ 2415 w 2573"/>
                  <a:gd name="T25" fmla="*/ 951 h 951"/>
                  <a:gd name="T26" fmla="*/ 2289 w 2573"/>
                  <a:gd name="T27" fmla="*/ 927 h 951"/>
                  <a:gd name="T28" fmla="*/ 2232 w 2573"/>
                  <a:gd name="T29" fmla="*/ 927 h 951"/>
                  <a:gd name="T30" fmla="*/ 2180 w 2573"/>
                  <a:gd name="T31" fmla="*/ 923 h 951"/>
                  <a:gd name="T32" fmla="*/ 2168 w 2573"/>
                  <a:gd name="T33" fmla="*/ 875 h 951"/>
                  <a:gd name="T34" fmla="*/ 2159 w 2573"/>
                  <a:gd name="T35" fmla="*/ 790 h 951"/>
                  <a:gd name="T36" fmla="*/ 2102 w 2573"/>
                  <a:gd name="T37" fmla="*/ 719 h 951"/>
                  <a:gd name="T38" fmla="*/ 2029 w 2573"/>
                  <a:gd name="T39" fmla="*/ 696 h 951"/>
                  <a:gd name="T40" fmla="*/ 1946 w 2573"/>
                  <a:gd name="T41" fmla="*/ 703 h 951"/>
                  <a:gd name="T42" fmla="*/ 1861 w 2573"/>
                  <a:gd name="T43" fmla="*/ 740 h 951"/>
                  <a:gd name="T44" fmla="*/ 1783 w 2573"/>
                  <a:gd name="T45" fmla="*/ 804 h 951"/>
                  <a:gd name="T46" fmla="*/ 1719 w 2573"/>
                  <a:gd name="T47" fmla="*/ 892 h 951"/>
                  <a:gd name="T48" fmla="*/ 1659 w 2573"/>
                  <a:gd name="T49" fmla="*/ 930 h 951"/>
                  <a:gd name="T50" fmla="*/ 1529 w 2573"/>
                  <a:gd name="T51" fmla="*/ 932 h 951"/>
                  <a:gd name="T52" fmla="*/ 1354 w 2573"/>
                  <a:gd name="T53" fmla="*/ 930 h 951"/>
                  <a:gd name="T54" fmla="*/ 1179 w 2573"/>
                  <a:gd name="T55" fmla="*/ 925 h 951"/>
                  <a:gd name="T56" fmla="*/ 1051 w 2573"/>
                  <a:gd name="T57" fmla="*/ 923 h 951"/>
                  <a:gd name="T58" fmla="*/ 1016 w 2573"/>
                  <a:gd name="T59" fmla="*/ 901 h 951"/>
                  <a:gd name="T60" fmla="*/ 1008 w 2573"/>
                  <a:gd name="T61" fmla="*/ 828 h 951"/>
                  <a:gd name="T62" fmla="*/ 971 w 2573"/>
                  <a:gd name="T63" fmla="*/ 762 h 951"/>
                  <a:gd name="T64" fmla="*/ 923 w 2573"/>
                  <a:gd name="T65" fmla="*/ 726 h 951"/>
                  <a:gd name="T66" fmla="*/ 866 w 2573"/>
                  <a:gd name="T67" fmla="*/ 705 h 951"/>
                  <a:gd name="T68" fmla="*/ 795 w 2573"/>
                  <a:gd name="T69" fmla="*/ 707 h 951"/>
                  <a:gd name="T70" fmla="*/ 713 w 2573"/>
                  <a:gd name="T71" fmla="*/ 745 h 951"/>
                  <a:gd name="T72" fmla="*/ 620 w 2573"/>
                  <a:gd name="T73" fmla="*/ 828 h 951"/>
                  <a:gd name="T74" fmla="*/ 530 w 2573"/>
                  <a:gd name="T75" fmla="*/ 920 h 951"/>
                  <a:gd name="T76" fmla="*/ 379 w 2573"/>
                  <a:gd name="T77" fmla="*/ 918 h 951"/>
                  <a:gd name="T78" fmla="*/ 239 w 2573"/>
                  <a:gd name="T79" fmla="*/ 911 h 951"/>
                  <a:gd name="T80" fmla="*/ 192 w 2573"/>
                  <a:gd name="T81" fmla="*/ 935 h 951"/>
                  <a:gd name="T82" fmla="*/ 83 w 2573"/>
                  <a:gd name="T83" fmla="*/ 951 h 951"/>
                  <a:gd name="T84" fmla="*/ 5 w 2573"/>
                  <a:gd name="T85" fmla="*/ 927 h 951"/>
                  <a:gd name="T86" fmla="*/ 9 w 2573"/>
                  <a:gd name="T87" fmla="*/ 793 h 951"/>
                  <a:gd name="T88" fmla="*/ 40 w 2573"/>
                  <a:gd name="T89" fmla="*/ 752 h 951"/>
                  <a:gd name="T90" fmla="*/ 83 w 2573"/>
                  <a:gd name="T91" fmla="*/ 750 h 951"/>
                  <a:gd name="T92" fmla="*/ 125 w 2573"/>
                  <a:gd name="T93" fmla="*/ 755 h 951"/>
                  <a:gd name="T94" fmla="*/ 225 w 2573"/>
                  <a:gd name="T95" fmla="*/ 572 h 951"/>
                  <a:gd name="T96" fmla="*/ 355 w 2573"/>
                  <a:gd name="T97" fmla="*/ 454 h 951"/>
                  <a:gd name="T98" fmla="*/ 514 w 2573"/>
                  <a:gd name="T99" fmla="*/ 421 h 951"/>
                  <a:gd name="T100" fmla="*/ 653 w 2573"/>
                  <a:gd name="T101" fmla="*/ 416 h 951"/>
                  <a:gd name="T102" fmla="*/ 755 w 2573"/>
                  <a:gd name="T103" fmla="*/ 381 h 951"/>
                  <a:gd name="T104" fmla="*/ 829 w 2573"/>
                  <a:gd name="T105" fmla="*/ 284 h 951"/>
                  <a:gd name="T106" fmla="*/ 897 w 2573"/>
                  <a:gd name="T107" fmla="*/ 163 h 951"/>
                  <a:gd name="T108" fmla="*/ 968 w 2573"/>
                  <a:gd name="T109" fmla="*/ 68 h 951"/>
                  <a:gd name="T110" fmla="*/ 1039 w 2573"/>
                  <a:gd name="T111" fmla="*/ 33 h 951"/>
                  <a:gd name="T112" fmla="*/ 1155 w 2573"/>
                  <a:gd name="T113" fmla="*/ 9 h 951"/>
                  <a:gd name="T114" fmla="*/ 1295 w 2573"/>
                  <a:gd name="T115" fmla="*/ 0 h 951"/>
                  <a:gd name="T116" fmla="*/ 1444 w 2573"/>
                  <a:gd name="T117" fmla="*/ 9 h 951"/>
                  <a:gd name="T118" fmla="*/ 1584 w 2573"/>
                  <a:gd name="T119" fmla="*/ 42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73" h="951">
                    <a:moveTo>
                      <a:pt x="1626" y="59"/>
                    </a:moveTo>
                    <a:lnTo>
                      <a:pt x="1650" y="80"/>
                    </a:lnTo>
                    <a:lnTo>
                      <a:pt x="1683" y="118"/>
                    </a:lnTo>
                    <a:lnTo>
                      <a:pt x="1721" y="172"/>
                    </a:lnTo>
                    <a:lnTo>
                      <a:pt x="1761" y="229"/>
                    </a:lnTo>
                    <a:lnTo>
                      <a:pt x="1799" y="291"/>
                    </a:lnTo>
                    <a:lnTo>
                      <a:pt x="1835" y="343"/>
                    </a:lnTo>
                    <a:lnTo>
                      <a:pt x="1863" y="385"/>
                    </a:lnTo>
                    <a:lnTo>
                      <a:pt x="1882" y="409"/>
                    </a:lnTo>
                    <a:lnTo>
                      <a:pt x="1896" y="414"/>
                    </a:lnTo>
                    <a:lnTo>
                      <a:pt x="1920" y="421"/>
                    </a:lnTo>
                    <a:lnTo>
                      <a:pt x="1955" y="428"/>
                    </a:lnTo>
                    <a:lnTo>
                      <a:pt x="1998" y="433"/>
                    </a:lnTo>
                    <a:lnTo>
                      <a:pt x="2050" y="442"/>
                    </a:lnTo>
                    <a:lnTo>
                      <a:pt x="2105" y="449"/>
                    </a:lnTo>
                    <a:lnTo>
                      <a:pt x="2164" y="456"/>
                    </a:lnTo>
                    <a:lnTo>
                      <a:pt x="2223" y="466"/>
                    </a:lnTo>
                    <a:lnTo>
                      <a:pt x="2282" y="478"/>
                    </a:lnTo>
                    <a:lnTo>
                      <a:pt x="2341" y="490"/>
                    </a:lnTo>
                    <a:lnTo>
                      <a:pt x="2396" y="501"/>
                    </a:lnTo>
                    <a:lnTo>
                      <a:pt x="2445" y="516"/>
                    </a:lnTo>
                    <a:lnTo>
                      <a:pt x="2488" y="532"/>
                    </a:lnTo>
                    <a:lnTo>
                      <a:pt x="2524" y="549"/>
                    </a:lnTo>
                    <a:lnTo>
                      <a:pt x="2547" y="568"/>
                    </a:lnTo>
                    <a:lnTo>
                      <a:pt x="2561" y="589"/>
                    </a:lnTo>
                    <a:lnTo>
                      <a:pt x="2571" y="627"/>
                    </a:lnTo>
                    <a:lnTo>
                      <a:pt x="2573" y="660"/>
                    </a:lnTo>
                    <a:lnTo>
                      <a:pt x="2569" y="684"/>
                    </a:lnTo>
                    <a:lnTo>
                      <a:pt x="2561" y="705"/>
                    </a:lnTo>
                    <a:lnTo>
                      <a:pt x="2550" y="719"/>
                    </a:lnTo>
                    <a:lnTo>
                      <a:pt x="2535" y="731"/>
                    </a:lnTo>
                    <a:lnTo>
                      <a:pt x="2521" y="740"/>
                    </a:lnTo>
                    <a:lnTo>
                      <a:pt x="2509" y="750"/>
                    </a:lnTo>
                    <a:lnTo>
                      <a:pt x="2521" y="788"/>
                    </a:lnTo>
                    <a:lnTo>
                      <a:pt x="2524" y="828"/>
                    </a:lnTo>
                    <a:lnTo>
                      <a:pt x="2512" y="871"/>
                    </a:lnTo>
                    <a:lnTo>
                      <a:pt x="2490" y="909"/>
                    </a:lnTo>
                    <a:lnTo>
                      <a:pt x="2457" y="937"/>
                    </a:lnTo>
                    <a:lnTo>
                      <a:pt x="2415" y="951"/>
                    </a:lnTo>
                    <a:lnTo>
                      <a:pt x="2365" y="951"/>
                    </a:lnTo>
                    <a:lnTo>
                      <a:pt x="2306" y="927"/>
                    </a:lnTo>
                    <a:lnTo>
                      <a:pt x="2289" y="927"/>
                    </a:lnTo>
                    <a:lnTo>
                      <a:pt x="2270" y="930"/>
                    </a:lnTo>
                    <a:lnTo>
                      <a:pt x="2251" y="927"/>
                    </a:lnTo>
                    <a:lnTo>
                      <a:pt x="2232" y="927"/>
                    </a:lnTo>
                    <a:lnTo>
                      <a:pt x="2211" y="925"/>
                    </a:lnTo>
                    <a:lnTo>
                      <a:pt x="2195" y="925"/>
                    </a:lnTo>
                    <a:lnTo>
                      <a:pt x="2180" y="923"/>
                    </a:lnTo>
                    <a:lnTo>
                      <a:pt x="2171" y="923"/>
                    </a:lnTo>
                    <a:lnTo>
                      <a:pt x="2168" y="901"/>
                    </a:lnTo>
                    <a:lnTo>
                      <a:pt x="2168" y="875"/>
                    </a:lnTo>
                    <a:lnTo>
                      <a:pt x="2168" y="847"/>
                    </a:lnTo>
                    <a:lnTo>
                      <a:pt x="2166" y="819"/>
                    </a:lnTo>
                    <a:lnTo>
                      <a:pt x="2159" y="790"/>
                    </a:lnTo>
                    <a:lnTo>
                      <a:pt x="2147" y="764"/>
                    </a:lnTo>
                    <a:lnTo>
                      <a:pt x="2128" y="740"/>
                    </a:lnTo>
                    <a:lnTo>
                      <a:pt x="2102" y="719"/>
                    </a:lnTo>
                    <a:lnTo>
                      <a:pt x="2079" y="707"/>
                    </a:lnTo>
                    <a:lnTo>
                      <a:pt x="2055" y="700"/>
                    </a:lnTo>
                    <a:lnTo>
                      <a:pt x="2029" y="696"/>
                    </a:lnTo>
                    <a:lnTo>
                      <a:pt x="2000" y="696"/>
                    </a:lnTo>
                    <a:lnTo>
                      <a:pt x="1974" y="698"/>
                    </a:lnTo>
                    <a:lnTo>
                      <a:pt x="1946" y="703"/>
                    </a:lnTo>
                    <a:lnTo>
                      <a:pt x="1918" y="712"/>
                    </a:lnTo>
                    <a:lnTo>
                      <a:pt x="1889" y="724"/>
                    </a:lnTo>
                    <a:lnTo>
                      <a:pt x="1861" y="740"/>
                    </a:lnTo>
                    <a:lnTo>
                      <a:pt x="1835" y="757"/>
                    </a:lnTo>
                    <a:lnTo>
                      <a:pt x="1809" y="778"/>
                    </a:lnTo>
                    <a:lnTo>
                      <a:pt x="1783" y="804"/>
                    </a:lnTo>
                    <a:lnTo>
                      <a:pt x="1759" y="830"/>
                    </a:lnTo>
                    <a:lnTo>
                      <a:pt x="1738" y="859"/>
                    </a:lnTo>
                    <a:lnTo>
                      <a:pt x="1719" y="892"/>
                    </a:lnTo>
                    <a:lnTo>
                      <a:pt x="1700" y="927"/>
                    </a:lnTo>
                    <a:lnTo>
                      <a:pt x="1686" y="930"/>
                    </a:lnTo>
                    <a:lnTo>
                      <a:pt x="1659" y="930"/>
                    </a:lnTo>
                    <a:lnTo>
                      <a:pt x="1624" y="932"/>
                    </a:lnTo>
                    <a:lnTo>
                      <a:pt x="1579" y="932"/>
                    </a:lnTo>
                    <a:lnTo>
                      <a:pt x="1529" y="932"/>
                    </a:lnTo>
                    <a:lnTo>
                      <a:pt x="1472" y="932"/>
                    </a:lnTo>
                    <a:lnTo>
                      <a:pt x="1416" y="930"/>
                    </a:lnTo>
                    <a:lnTo>
                      <a:pt x="1354" y="930"/>
                    </a:lnTo>
                    <a:lnTo>
                      <a:pt x="1295" y="927"/>
                    </a:lnTo>
                    <a:lnTo>
                      <a:pt x="1236" y="927"/>
                    </a:lnTo>
                    <a:lnTo>
                      <a:pt x="1179" y="925"/>
                    </a:lnTo>
                    <a:lnTo>
                      <a:pt x="1129" y="925"/>
                    </a:lnTo>
                    <a:lnTo>
                      <a:pt x="1087" y="925"/>
                    </a:lnTo>
                    <a:lnTo>
                      <a:pt x="1051" y="923"/>
                    </a:lnTo>
                    <a:lnTo>
                      <a:pt x="1025" y="923"/>
                    </a:lnTo>
                    <a:lnTo>
                      <a:pt x="1011" y="923"/>
                    </a:lnTo>
                    <a:lnTo>
                      <a:pt x="1016" y="901"/>
                    </a:lnTo>
                    <a:lnTo>
                      <a:pt x="1018" y="878"/>
                    </a:lnTo>
                    <a:lnTo>
                      <a:pt x="1013" y="854"/>
                    </a:lnTo>
                    <a:lnTo>
                      <a:pt x="1008" y="828"/>
                    </a:lnTo>
                    <a:lnTo>
                      <a:pt x="997" y="804"/>
                    </a:lnTo>
                    <a:lnTo>
                      <a:pt x="985" y="781"/>
                    </a:lnTo>
                    <a:lnTo>
                      <a:pt x="971" y="762"/>
                    </a:lnTo>
                    <a:lnTo>
                      <a:pt x="954" y="745"/>
                    </a:lnTo>
                    <a:lnTo>
                      <a:pt x="940" y="736"/>
                    </a:lnTo>
                    <a:lnTo>
                      <a:pt x="923" y="726"/>
                    </a:lnTo>
                    <a:lnTo>
                      <a:pt x="907" y="717"/>
                    </a:lnTo>
                    <a:lnTo>
                      <a:pt x="888" y="710"/>
                    </a:lnTo>
                    <a:lnTo>
                      <a:pt x="866" y="705"/>
                    </a:lnTo>
                    <a:lnTo>
                      <a:pt x="845" y="703"/>
                    </a:lnTo>
                    <a:lnTo>
                      <a:pt x="819" y="703"/>
                    </a:lnTo>
                    <a:lnTo>
                      <a:pt x="795" y="707"/>
                    </a:lnTo>
                    <a:lnTo>
                      <a:pt x="769" y="714"/>
                    </a:lnTo>
                    <a:lnTo>
                      <a:pt x="741" y="726"/>
                    </a:lnTo>
                    <a:lnTo>
                      <a:pt x="713" y="745"/>
                    </a:lnTo>
                    <a:lnTo>
                      <a:pt x="682" y="767"/>
                    </a:lnTo>
                    <a:lnTo>
                      <a:pt x="651" y="795"/>
                    </a:lnTo>
                    <a:lnTo>
                      <a:pt x="620" y="828"/>
                    </a:lnTo>
                    <a:lnTo>
                      <a:pt x="587" y="871"/>
                    </a:lnTo>
                    <a:lnTo>
                      <a:pt x="554" y="918"/>
                    </a:lnTo>
                    <a:lnTo>
                      <a:pt x="530" y="920"/>
                    </a:lnTo>
                    <a:lnTo>
                      <a:pt x="488" y="920"/>
                    </a:lnTo>
                    <a:lnTo>
                      <a:pt x="436" y="920"/>
                    </a:lnTo>
                    <a:lnTo>
                      <a:pt x="379" y="918"/>
                    </a:lnTo>
                    <a:lnTo>
                      <a:pt x="322" y="916"/>
                    </a:lnTo>
                    <a:lnTo>
                      <a:pt x="275" y="913"/>
                    </a:lnTo>
                    <a:lnTo>
                      <a:pt x="239" y="911"/>
                    </a:lnTo>
                    <a:lnTo>
                      <a:pt x="225" y="911"/>
                    </a:lnTo>
                    <a:lnTo>
                      <a:pt x="215" y="925"/>
                    </a:lnTo>
                    <a:lnTo>
                      <a:pt x="192" y="935"/>
                    </a:lnTo>
                    <a:lnTo>
                      <a:pt x="159" y="944"/>
                    </a:lnTo>
                    <a:lnTo>
                      <a:pt x="121" y="949"/>
                    </a:lnTo>
                    <a:lnTo>
                      <a:pt x="83" y="951"/>
                    </a:lnTo>
                    <a:lnTo>
                      <a:pt x="47" y="949"/>
                    </a:lnTo>
                    <a:lnTo>
                      <a:pt x="19" y="942"/>
                    </a:lnTo>
                    <a:lnTo>
                      <a:pt x="5" y="927"/>
                    </a:lnTo>
                    <a:lnTo>
                      <a:pt x="0" y="897"/>
                    </a:lnTo>
                    <a:lnTo>
                      <a:pt x="2" y="845"/>
                    </a:lnTo>
                    <a:lnTo>
                      <a:pt x="9" y="793"/>
                    </a:lnTo>
                    <a:lnTo>
                      <a:pt x="21" y="762"/>
                    </a:lnTo>
                    <a:lnTo>
                      <a:pt x="28" y="757"/>
                    </a:lnTo>
                    <a:lnTo>
                      <a:pt x="40" y="752"/>
                    </a:lnTo>
                    <a:lnTo>
                      <a:pt x="52" y="750"/>
                    </a:lnTo>
                    <a:lnTo>
                      <a:pt x="66" y="750"/>
                    </a:lnTo>
                    <a:lnTo>
                      <a:pt x="83" y="750"/>
                    </a:lnTo>
                    <a:lnTo>
                      <a:pt x="97" y="752"/>
                    </a:lnTo>
                    <a:lnTo>
                      <a:pt x="114" y="752"/>
                    </a:lnTo>
                    <a:lnTo>
                      <a:pt x="125" y="755"/>
                    </a:lnTo>
                    <a:lnTo>
                      <a:pt x="156" y="688"/>
                    </a:lnTo>
                    <a:lnTo>
                      <a:pt x="189" y="627"/>
                    </a:lnTo>
                    <a:lnTo>
                      <a:pt x="225" y="572"/>
                    </a:lnTo>
                    <a:lnTo>
                      <a:pt x="265" y="525"/>
                    </a:lnTo>
                    <a:lnTo>
                      <a:pt x="308" y="485"/>
                    </a:lnTo>
                    <a:lnTo>
                      <a:pt x="355" y="454"/>
                    </a:lnTo>
                    <a:lnTo>
                      <a:pt x="405" y="433"/>
                    </a:lnTo>
                    <a:lnTo>
                      <a:pt x="459" y="423"/>
                    </a:lnTo>
                    <a:lnTo>
                      <a:pt x="514" y="421"/>
                    </a:lnTo>
                    <a:lnTo>
                      <a:pt x="563" y="421"/>
                    </a:lnTo>
                    <a:lnTo>
                      <a:pt x="611" y="421"/>
                    </a:lnTo>
                    <a:lnTo>
                      <a:pt x="653" y="416"/>
                    </a:lnTo>
                    <a:lnTo>
                      <a:pt x="691" y="412"/>
                    </a:lnTo>
                    <a:lnTo>
                      <a:pt x="724" y="400"/>
                    </a:lnTo>
                    <a:lnTo>
                      <a:pt x="755" y="381"/>
                    </a:lnTo>
                    <a:lnTo>
                      <a:pt x="781" y="355"/>
                    </a:lnTo>
                    <a:lnTo>
                      <a:pt x="805" y="322"/>
                    </a:lnTo>
                    <a:lnTo>
                      <a:pt x="829" y="284"/>
                    </a:lnTo>
                    <a:lnTo>
                      <a:pt x="852" y="243"/>
                    </a:lnTo>
                    <a:lnTo>
                      <a:pt x="873" y="203"/>
                    </a:lnTo>
                    <a:lnTo>
                      <a:pt x="897" y="163"/>
                    </a:lnTo>
                    <a:lnTo>
                      <a:pt x="918" y="128"/>
                    </a:lnTo>
                    <a:lnTo>
                      <a:pt x="942" y="94"/>
                    </a:lnTo>
                    <a:lnTo>
                      <a:pt x="968" y="68"/>
                    </a:lnTo>
                    <a:lnTo>
                      <a:pt x="987" y="57"/>
                    </a:lnTo>
                    <a:lnTo>
                      <a:pt x="1011" y="45"/>
                    </a:lnTo>
                    <a:lnTo>
                      <a:pt x="1039" y="33"/>
                    </a:lnTo>
                    <a:lnTo>
                      <a:pt x="1075" y="23"/>
                    </a:lnTo>
                    <a:lnTo>
                      <a:pt x="1113" y="16"/>
                    </a:lnTo>
                    <a:lnTo>
                      <a:pt x="1155" y="9"/>
                    </a:lnTo>
                    <a:lnTo>
                      <a:pt x="1200" y="4"/>
                    </a:lnTo>
                    <a:lnTo>
                      <a:pt x="1248" y="0"/>
                    </a:lnTo>
                    <a:lnTo>
                      <a:pt x="1295" y="0"/>
                    </a:lnTo>
                    <a:lnTo>
                      <a:pt x="1345" y="0"/>
                    </a:lnTo>
                    <a:lnTo>
                      <a:pt x="1394" y="2"/>
                    </a:lnTo>
                    <a:lnTo>
                      <a:pt x="1444" y="9"/>
                    </a:lnTo>
                    <a:lnTo>
                      <a:pt x="1494" y="16"/>
                    </a:lnTo>
                    <a:lnTo>
                      <a:pt x="1541" y="28"/>
                    </a:lnTo>
                    <a:lnTo>
                      <a:pt x="1584" y="42"/>
                    </a:lnTo>
                    <a:lnTo>
                      <a:pt x="1626" y="59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4" name="Freeform 140"/>
              <p:cNvSpPr>
                <a:spLocks/>
              </p:cNvSpPr>
              <p:nvPr/>
            </p:nvSpPr>
            <p:spPr bwMode="auto">
              <a:xfrm>
                <a:off x="5423" y="1375"/>
                <a:ext cx="42" cy="82"/>
              </a:xfrm>
              <a:custGeom>
                <a:avLst/>
                <a:gdLst>
                  <a:gd name="T0" fmla="*/ 21 w 64"/>
                  <a:gd name="T1" fmla="*/ 130 h 130"/>
                  <a:gd name="T2" fmla="*/ 33 w 64"/>
                  <a:gd name="T3" fmla="*/ 128 h 130"/>
                  <a:gd name="T4" fmla="*/ 45 w 64"/>
                  <a:gd name="T5" fmla="*/ 116 h 130"/>
                  <a:gd name="T6" fmla="*/ 55 w 64"/>
                  <a:gd name="T7" fmla="*/ 97 h 130"/>
                  <a:gd name="T8" fmla="*/ 62 w 64"/>
                  <a:gd name="T9" fmla="*/ 74 h 130"/>
                  <a:gd name="T10" fmla="*/ 64 w 64"/>
                  <a:gd name="T11" fmla="*/ 48 h 130"/>
                  <a:gd name="T12" fmla="*/ 59 w 64"/>
                  <a:gd name="T13" fmla="*/ 26 h 130"/>
                  <a:gd name="T14" fmla="*/ 52 w 64"/>
                  <a:gd name="T15" fmla="*/ 10 h 130"/>
                  <a:gd name="T16" fmla="*/ 43 w 64"/>
                  <a:gd name="T17" fmla="*/ 0 h 130"/>
                  <a:gd name="T18" fmla="*/ 31 w 64"/>
                  <a:gd name="T19" fmla="*/ 3 h 130"/>
                  <a:gd name="T20" fmla="*/ 19 w 64"/>
                  <a:gd name="T21" fmla="*/ 14 h 130"/>
                  <a:gd name="T22" fmla="*/ 10 w 64"/>
                  <a:gd name="T23" fmla="*/ 33 h 130"/>
                  <a:gd name="T24" fmla="*/ 2 w 64"/>
                  <a:gd name="T25" fmla="*/ 57 h 130"/>
                  <a:gd name="T26" fmla="*/ 0 w 64"/>
                  <a:gd name="T27" fmla="*/ 83 h 130"/>
                  <a:gd name="T28" fmla="*/ 2 w 64"/>
                  <a:gd name="T29" fmla="*/ 104 h 130"/>
                  <a:gd name="T30" fmla="*/ 10 w 64"/>
                  <a:gd name="T31" fmla="*/ 121 h 130"/>
                  <a:gd name="T32" fmla="*/ 21 w 64"/>
                  <a:gd name="T3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30">
                    <a:moveTo>
                      <a:pt x="21" y="130"/>
                    </a:moveTo>
                    <a:lnTo>
                      <a:pt x="33" y="128"/>
                    </a:lnTo>
                    <a:lnTo>
                      <a:pt x="45" y="116"/>
                    </a:lnTo>
                    <a:lnTo>
                      <a:pt x="55" y="97"/>
                    </a:lnTo>
                    <a:lnTo>
                      <a:pt x="62" y="74"/>
                    </a:lnTo>
                    <a:lnTo>
                      <a:pt x="64" y="48"/>
                    </a:lnTo>
                    <a:lnTo>
                      <a:pt x="59" y="26"/>
                    </a:lnTo>
                    <a:lnTo>
                      <a:pt x="52" y="10"/>
                    </a:lnTo>
                    <a:lnTo>
                      <a:pt x="43" y="0"/>
                    </a:lnTo>
                    <a:lnTo>
                      <a:pt x="31" y="3"/>
                    </a:lnTo>
                    <a:lnTo>
                      <a:pt x="19" y="14"/>
                    </a:lnTo>
                    <a:lnTo>
                      <a:pt x="10" y="33"/>
                    </a:lnTo>
                    <a:lnTo>
                      <a:pt x="2" y="57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10" y="121"/>
                    </a:lnTo>
                    <a:lnTo>
                      <a:pt x="21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5" name="Freeform 141"/>
              <p:cNvSpPr>
                <a:spLocks/>
              </p:cNvSpPr>
              <p:nvPr/>
            </p:nvSpPr>
            <p:spPr bwMode="auto">
              <a:xfrm>
                <a:off x="3831" y="1505"/>
                <a:ext cx="75" cy="75"/>
              </a:xfrm>
              <a:custGeom>
                <a:avLst/>
                <a:gdLst>
                  <a:gd name="T0" fmla="*/ 5 w 114"/>
                  <a:gd name="T1" fmla="*/ 24 h 119"/>
                  <a:gd name="T2" fmla="*/ 7 w 114"/>
                  <a:gd name="T3" fmla="*/ 10 h 119"/>
                  <a:gd name="T4" fmla="*/ 17 w 114"/>
                  <a:gd name="T5" fmla="*/ 3 h 119"/>
                  <a:gd name="T6" fmla="*/ 28 w 114"/>
                  <a:gd name="T7" fmla="*/ 0 h 119"/>
                  <a:gd name="T8" fmla="*/ 43 w 114"/>
                  <a:gd name="T9" fmla="*/ 0 h 119"/>
                  <a:gd name="T10" fmla="*/ 59 w 114"/>
                  <a:gd name="T11" fmla="*/ 5 h 119"/>
                  <a:gd name="T12" fmla="*/ 78 w 114"/>
                  <a:gd name="T13" fmla="*/ 7 h 119"/>
                  <a:gd name="T14" fmla="*/ 95 w 114"/>
                  <a:gd name="T15" fmla="*/ 10 h 119"/>
                  <a:gd name="T16" fmla="*/ 111 w 114"/>
                  <a:gd name="T17" fmla="*/ 7 h 119"/>
                  <a:gd name="T18" fmla="*/ 111 w 114"/>
                  <a:gd name="T19" fmla="*/ 29 h 119"/>
                  <a:gd name="T20" fmla="*/ 114 w 114"/>
                  <a:gd name="T21" fmla="*/ 50 h 119"/>
                  <a:gd name="T22" fmla="*/ 114 w 114"/>
                  <a:gd name="T23" fmla="*/ 71 h 119"/>
                  <a:gd name="T24" fmla="*/ 111 w 114"/>
                  <a:gd name="T25" fmla="*/ 95 h 119"/>
                  <a:gd name="T26" fmla="*/ 102 w 114"/>
                  <a:gd name="T27" fmla="*/ 104 h 119"/>
                  <a:gd name="T28" fmla="*/ 90 w 114"/>
                  <a:gd name="T29" fmla="*/ 114 h 119"/>
                  <a:gd name="T30" fmla="*/ 76 w 114"/>
                  <a:gd name="T31" fmla="*/ 116 h 119"/>
                  <a:gd name="T32" fmla="*/ 59 w 114"/>
                  <a:gd name="T33" fmla="*/ 119 h 119"/>
                  <a:gd name="T34" fmla="*/ 45 w 114"/>
                  <a:gd name="T35" fmla="*/ 119 h 119"/>
                  <a:gd name="T36" fmla="*/ 31 w 114"/>
                  <a:gd name="T37" fmla="*/ 119 h 119"/>
                  <a:gd name="T38" fmla="*/ 19 w 114"/>
                  <a:gd name="T39" fmla="*/ 114 h 119"/>
                  <a:gd name="T40" fmla="*/ 9 w 114"/>
                  <a:gd name="T41" fmla="*/ 111 h 119"/>
                  <a:gd name="T42" fmla="*/ 2 w 114"/>
                  <a:gd name="T43" fmla="*/ 97 h 119"/>
                  <a:gd name="T44" fmla="*/ 0 w 114"/>
                  <a:gd name="T45" fmla="*/ 74 h 119"/>
                  <a:gd name="T46" fmla="*/ 2 w 114"/>
                  <a:gd name="T47" fmla="*/ 48 h 119"/>
                  <a:gd name="T48" fmla="*/ 5 w 114"/>
                  <a:gd name="T49" fmla="*/ 2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9">
                    <a:moveTo>
                      <a:pt x="5" y="24"/>
                    </a:moveTo>
                    <a:lnTo>
                      <a:pt x="7" y="10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43" y="0"/>
                    </a:lnTo>
                    <a:lnTo>
                      <a:pt x="59" y="5"/>
                    </a:lnTo>
                    <a:lnTo>
                      <a:pt x="78" y="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11" y="29"/>
                    </a:lnTo>
                    <a:lnTo>
                      <a:pt x="114" y="50"/>
                    </a:lnTo>
                    <a:lnTo>
                      <a:pt x="114" y="71"/>
                    </a:lnTo>
                    <a:lnTo>
                      <a:pt x="111" y="95"/>
                    </a:lnTo>
                    <a:lnTo>
                      <a:pt x="102" y="104"/>
                    </a:lnTo>
                    <a:lnTo>
                      <a:pt x="90" y="114"/>
                    </a:lnTo>
                    <a:lnTo>
                      <a:pt x="76" y="116"/>
                    </a:lnTo>
                    <a:lnTo>
                      <a:pt x="59" y="119"/>
                    </a:lnTo>
                    <a:lnTo>
                      <a:pt x="45" y="119"/>
                    </a:lnTo>
                    <a:lnTo>
                      <a:pt x="31" y="119"/>
                    </a:lnTo>
                    <a:lnTo>
                      <a:pt x="19" y="114"/>
                    </a:lnTo>
                    <a:lnTo>
                      <a:pt x="9" y="111"/>
                    </a:lnTo>
                    <a:lnTo>
                      <a:pt x="2" y="97"/>
                    </a:lnTo>
                    <a:lnTo>
                      <a:pt x="0" y="74"/>
                    </a:lnTo>
                    <a:lnTo>
                      <a:pt x="2" y="48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6" name="Freeform 142"/>
              <p:cNvSpPr>
                <a:spLocks/>
              </p:cNvSpPr>
              <p:nvPr/>
            </p:nvSpPr>
            <p:spPr bwMode="auto">
              <a:xfrm>
                <a:off x="5337" y="1509"/>
                <a:ext cx="103" cy="68"/>
              </a:xfrm>
              <a:custGeom>
                <a:avLst/>
                <a:gdLst>
                  <a:gd name="T0" fmla="*/ 156 w 156"/>
                  <a:gd name="T1" fmla="*/ 0 h 107"/>
                  <a:gd name="T2" fmla="*/ 154 w 156"/>
                  <a:gd name="T3" fmla="*/ 26 h 107"/>
                  <a:gd name="T4" fmla="*/ 147 w 156"/>
                  <a:gd name="T5" fmla="*/ 50 h 107"/>
                  <a:gd name="T6" fmla="*/ 135 w 156"/>
                  <a:gd name="T7" fmla="*/ 71 h 107"/>
                  <a:gd name="T8" fmla="*/ 121 w 156"/>
                  <a:gd name="T9" fmla="*/ 85 h 107"/>
                  <a:gd name="T10" fmla="*/ 99 w 156"/>
                  <a:gd name="T11" fmla="*/ 100 h 107"/>
                  <a:gd name="T12" fmla="*/ 78 w 156"/>
                  <a:gd name="T13" fmla="*/ 104 h 107"/>
                  <a:gd name="T14" fmla="*/ 52 w 156"/>
                  <a:gd name="T15" fmla="*/ 107 h 107"/>
                  <a:gd name="T16" fmla="*/ 26 w 156"/>
                  <a:gd name="T17" fmla="*/ 102 h 107"/>
                  <a:gd name="T18" fmla="*/ 5 w 156"/>
                  <a:gd name="T19" fmla="*/ 85 h 107"/>
                  <a:gd name="T20" fmla="*/ 0 w 156"/>
                  <a:gd name="T21" fmla="*/ 62 h 107"/>
                  <a:gd name="T22" fmla="*/ 9 w 156"/>
                  <a:gd name="T23" fmla="*/ 36 h 107"/>
                  <a:gd name="T24" fmla="*/ 28 w 156"/>
                  <a:gd name="T25" fmla="*/ 22 h 107"/>
                  <a:gd name="T26" fmla="*/ 38 w 156"/>
                  <a:gd name="T27" fmla="*/ 19 h 107"/>
                  <a:gd name="T28" fmla="*/ 45 w 156"/>
                  <a:gd name="T29" fmla="*/ 19 h 107"/>
                  <a:gd name="T30" fmla="*/ 52 w 156"/>
                  <a:gd name="T31" fmla="*/ 22 h 107"/>
                  <a:gd name="T32" fmla="*/ 61 w 156"/>
                  <a:gd name="T33" fmla="*/ 24 h 107"/>
                  <a:gd name="T34" fmla="*/ 73 w 156"/>
                  <a:gd name="T35" fmla="*/ 24 h 107"/>
                  <a:gd name="T36" fmla="*/ 92 w 156"/>
                  <a:gd name="T37" fmla="*/ 22 h 107"/>
                  <a:gd name="T38" fmla="*/ 118 w 156"/>
                  <a:gd name="T39" fmla="*/ 14 h 107"/>
                  <a:gd name="T40" fmla="*/ 156 w 156"/>
                  <a:gd name="T4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07">
                    <a:moveTo>
                      <a:pt x="156" y="0"/>
                    </a:moveTo>
                    <a:lnTo>
                      <a:pt x="154" y="26"/>
                    </a:lnTo>
                    <a:lnTo>
                      <a:pt x="147" y="50"/>
                    </a:lnTo>
                    <a:lnTo>
                      <a:pt x="135" y="71"/>
                    </a:lnTo>
                    <a:lnTo>
                      <a:pt x="121" y="85"/>
                    </a:lnTo>
                    <a:lnTo>
                      <a:pt x="99" y="100"/>
                    </a:lnTo>
                    <a:lnTo>
                      <a:pt x="78" y="104"/>
                    </a:lnTo>
                    <a:lnTo>
                      <a:pt x="52" y="107"/>
                    </a:lnTo>
                    <a:lnTo>
                      <a:pt x="26" y="102"/>
                    </a:lnTo>
                    <a:lnTo>
                      <a:pt x="5" y="85"/>
                    </a:lnTo>
                    <a:lnTo>
                      <a:pt x="0" y="62"/>
                    </a:lnTo>
                    <a:lnTo>
                      <a:pt x="9" y="36"/>
                    </a:lnTo>
                    <a:lnTo>
                      <a:pt x="28" y="22"/>
                    </a:lnTo>
                    <a:lnTo>
                      <a:pt x="38" y="19"/>
                    </a:lnTo>
                    <a:lnTo>
                      <a:pt x="45" y="19"/>
                    </a:lnTo>
                    <a:lnTo>
                      <a:pt x="52" y="22"/>
                    </a:lnTo>
                    <a:lnTo>
                      <a:pt x="61" y="24"/>
                    </a:lnTo>
                    <a:lnTo>
                      <a:pt x="73" y="24"/>
                    </a:lnTo>
                    <a:lnTo>
                      <a:pt x="92" y="22"/>
                    </a:lnTo>
                    <a:lnTo>
                      <a:pt x="118" y="1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7" name="Freeform 143"/>
              <p:cNvSpPr>
                <a:spLocks/>
              </p:cNvSpPr>
              <p:nvPr/>
            </p:nvSpPr>
            <p:spPr bwMode="auto">
              <a:xfrm>
                <a:off x="4380" y="1282"/>
                <a:ext cx="629" cy="278"/>
              </a:xfrm>
              <a:custGeom>
                <a:avLst/>
                <a:gdLst>
                  <a:gd name="T0" fmla="*/ 885 w 952"/>
                  <a:gd name="T1" fmla="*/ 21 h 443"/>
                  <a:gd name="T2" fmla="*/ 850 w 952"/>
                  <a:gd name="T3" fmla="*/ 19 h 443"/>
                  <a:gd name="T4" fmla="*/ 800 w 952"/>
                  <a:gd name="T5" fmla="*/ 19 h 443"/>
                  <a:gd name="T6" fmla="*/ 739 w 952"/>
                  <a:gd name="T7" fmla="*/ 19 h 443"/>
                  <a:gd name="T8" fmla="*/ 677 w 952"/>
                  <a:gd name="T9" fmla="*/ 21 h 443"/>
                  <a:gd name="T10" fmla="*/ 616 w 952"/>
                  <a:gd name="T11" fmla="*/ 21 h 443"/>
                  <a:gd name="T12" fmla="*/ 561 w 952"/>
                  <a:gd name="T13" fmla="*/ 19 h 443"/>
                  <a:gd name="T14" fmla="*/ 521 w 952"/>
                  <a:gd name="T15" fmla="*/ 14 h 443"/>
                  <a:gd name="T16" fmla="*/ 495 w 952"/>
                  <a:gd name="T17" fmla="*/ 5 h 443"/>
                  <a:gd name="T18" fmla="*/ 450 w 952"/>
                  <a:gd name="T19" fmla="*/ 3 h 443"/>
                  <a:gd name="T20" fmla="*/ 386 w 952"/>
                  <a:gd name="T21" fmla="*/ 0 h 443"/>
                  <a:gd name="T22" fmla="*/ 310 w 952"/>
                  <a:gd name="T23" fmla="*/ 3 h 443"/>
                  <a:gd name="T24" fmla="*/ 232 w 952"/>
                  <a:gd name="T25" fmla="*/ 5 h 443"/>
                  <a:gd name="T26" fmla="*/ 161 w 952"/>
                  <a:gd name="T27" fmla="*/ 7 h 443"/>
                  <a:gd name="T28" fmla="*/ 99 w 952"/>
                  <a:gd name="T29" fmla="*/ 7 h 443"/>
                  <a:gd name="T30" fmla="*/ 57 w 952"/>
                  <a:gd name="T31" fmla="*/ 7 h 443"/>
                  <a:gd name="T32" fmla="*/ 19 w 952"/>
                  <a:gd name="T33" fmla="*/ 33 h 443"/>
                  <a:gd name="T34" fmla="*/ 0 w 952"/>
                  <a:gd name="T35" fmla="*/ 187 h 443"/>
                  <a:gd name="T36" fmla="*/ 33 w 952"/>
                  <a:gd name="T37" fmla="*/ 237 h 443"/>
                  <a:gd name="T38" fmla="*/ 76 w 952"/>
                  <a:gd name="T39" fmla="*/ 263 h 443"/>
                  <a:gd name="T40" fmla="*/ 118 w 952"/>
                  <a:gd name="T41" fmla="*/ 310 h 443"/>
                  <a:gd name="T42" fmla="*/ 151 w 952"/>
                  <a:gd name="T43" fmla="*/ 381 h 443"/>
                  <a:gd name="T44" fmla="*/ 175 w 952"/>
                  <a:gd name="T45" fmla="*/ 436 h 443"/>
                  <a:gd name="T46" fmla="*/ 239 w 952"/>
                  <a:gd name="T47" fmla="*/ 436 h 443"/>
                  <a:gd name="T48" fmla="*/ 331 w 952"/>
                  <a:gd name="T49" fmla="*/ 431 h 443"/>
                  <a:gd name="T50" fmla="*/ 410 w 952"/>
                  <a:gd name="T51" fmla="*/ 424 h 443"/>
                  <a:gd name="T52" fmla="*/ 455 w 952"/>
                  <a:gd name="T53" fmla="*/ 426 h 443"/>
                  <a:gd name="T54" fmla="*/ 526 w 952"/>
                  <a:gd name="T55" fmla="*/ 436 h 443"/>
                  <a:gd name="T56" fmla="*/ 608 w 952"/>
                  <a:gd name="T57" fmla="*/ 443 h 443"/>
                  <a:gd name="T58" fmla="*/ 670 w 952"/>
                  <a:gd name="T59" fmla="*/ 440 h 443"/>
                  <a:gd name="T60" fmla="*/ 710 w 952"/>
                  <a:gd name="T61" fmla="*/ 386 h 443"/>
                  <a:gd name="T62" fmla="*/ 776 w 952"/>
                  <a:gd name="T63" fmla="*/ 313 h 443"/>
                  <a:gd name="T64" fmla="*/ 845 w 952"/>
                  <a:gd name="T65" fmla="*/ 263 h 443"/>
                  <a:gd name="T66" fmla="*/ 907 w 952"/>
                  <a:gd name="T67" fmla="*/ 237 h 443"/>
                  <a:gd name="T68" fmla="*/ 945 w 952"/>
                  <a:gd name="T69" fmla="*/ 218 h 443"/>
                  <a:gd name="T70" fmla="*/ 952 w 952"/>
                  <a:gd name="T71" fmla="*/ 163 h 443"/>
                  <a:gd name="T72" fmla="*/ 937 w 952"/>
                  <a:gd name="T73" fmla="*/ 92 h 443"/>
                  <a:gd name="T74" fmla="*/ 911 w 952"/>
                  <a:gd name="T75" fmla="*/ 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2" h="443">
                    <a:moveTo>
                      <a:pt x="895" y="24"/>
                    </a:moveTo>
                    <a:lnTo>
                      <a:pt x="885" y="21"/>
                    </a:lnTo>
                    <a:lnTo>
                      <a:pt x="869" y="19"/>
                    </a:lnTo>
                    <a:lnTo>
                      <a:pt x="850" y="19"/>
                    </a:lnTo>
                    <a:lnTo>
                      <a:pt x="826" y="19"/>
                    </a:lnTo>
                    <a:lnTo>
                      <a:pt x="800" y="19"/>
                    </a:lnTo>
                    <a:lnTo>
                      <a:pt x="769" y="19"/>
                    </a:lnTo>
                    <a:lnTo>
                      <a:pt x="739" y="19"/>
                    </a:lnTo>
                    <a:lnTo>
                      <a:pt x="708" y="19"/>
                    </a:lnTo>
                    <a:lnTo>
                      <a:pt x="677" y="21"/>
                    </a:lnTo>
                    <a:lnTo>
                      <a:pt x="644" y="21"/>
                    </a:lnTo>
                    <a:lnTo>
                      <a:pt x="616" y="21"/>
                    </a:lnTo>
                    <a:lnTo>
                      <a:pt x="587" y="19"/>
                    </a:lnTo>
                    <a:lnTo>
                      <a:pt x="561" y="19"/>
                    </a:lnTo>
                    <a:lnTo>
                      <a:pt x="540" y="17"/>
                    </a:lnTo>
                    <a:lnTo>
                      <a:pt x="521" y="14"/>
                    </a:lnTo>
                    <a:lnTo>
                      <a:pt x="509" y="10"/>
                    </a:lnTo>
                    <a:lnTo>
                      <a:pt x="495" y="5"/>
                    </a:lnTo>
                    <a:lnTo>
                      <a:pt x="473" y="3"/>
                    </a:lnTo>
                    <a:lnTo>
                      <a:pt x="450" y="3"/>
                    </a:lnTo>
                    <a:lnTo>
                      <a:pt x="419" y="0"/>
                    </a:lnTo>
                    <a:lnTo>
                      <a:pt x="386" y="0"/>
                    </a:lnTo>
                    <a:lnTo>
                      <a:pt x="348" y="0"/>
                    </a:lnTo>
                    <a:lnTo>
                      <a:pt x="310" y="3"/>
                    </a:lnTo>
                    <a:lnTo>
                      <a:pt x="272" y="3"/>
                    </a:lnTo>
                    <a:lnTo>
                      <a:pt x="232" y="5"/>
                    </a:lnTo>
                    <a:lnTo>
                      <a:pt x="196" y="5"/>
                    </a:lnTo>
                    <a:lnTo>
                      <a:pt x="161" y="7"/>
                    </a:lnTo>
                    <a:lnTo>
                      <a:pt x="128" y="7"/>
                    </a:lnTo>
                    <a:lnTo>
                      <a:pt x="99" y="7"/>
                    </a:lnTo>
                    <a:lnTo>
                      <a:pt x="76" y="7"/>
                    </a:lnTo>
                    <a:lnTo>
                      <a:pt x="57" y="7"/>
                    </a:lnTo>
                    <a:lnTo>
                      <a:pt x="45" y="5"/>
                    </a:lnTo>
                    <a:lnTo>
                      <a:pt x="19" y="33"/>
                    </a:lnTo>
                    <a:lnTo>
                      <a:pt x="2" y="109"/>
                    </a:lnTo>
                    <a:lnTo>
                      <a:pt x="0" y="187"/>
                    </a:lnTo>
                    <a:lnTo>
                      <a:pt x="17" y="230"/>
                    </a:lnTo>
                    <a:lnTo>
                      <a:pt x="33" y="237"/>
                    </a:lnTo>
                    <a:lnTo>
                      <a:pt x="54" y="249"/>
                    </a:lnTo>
                    <a:lnTo>
                      <a:pt x="76" y="263"/>
                    </a:lnTo>
                    <a:lnTo>
                      <a:pt x="97" y="284"/>
                    </a:lnTo>
                    <a:lnTo>
                      <a:pt x="118" y="310"/>
                    </a:lnTo>
                    <a:lnTo>
                      <a:pt x="137" y="343"/>
                    </a:lnTo>
                    <a:lnTo>
                      <a:pt x="151" y="381"/>
                    </a:lnTo>
                    <a:lnTo>
                      <a:pt x="163" y="429"/>
                    </a:lnTo>
                    <a:lnTo>
                      <a:pt x="175" y="436"/>
                    </a:lnTo>
                    <a:lnTo>
                      <a:pt x="201" y="438"/>
                    </a:lnTo>
                    <a:lnTo>
                      <a:pt x="239" y="436"/>
                    </a:lnTo>
                    <a:lnTo>
                      <a:pt x="284" y="433"/>
                    </a:lnTo>
                    <a:lnTo>
                      <a:pt x="331" y="431"/>
                    </a:lnTo>
                    <a:lnTo>
                      <a:pt x="374" y="426"/>
                    </a:lnTo>
                    <a:lnTo>
                      <a:pt x="410" y="424"/>
                    </a:lnTo>
                    <a:lnTo>
                      <a:pt x="433" y="424"/>
                    </a:lnTo>
                    <a:lnTo>
                      <a:pt x="455" y="426"/>
                    </a:lnTo>
                    <a:lnTo>
                      <a:pt x="488" y="431"/>
                    </a:lnTo>
                    <a:lnTo>
                      <a:pt x="526" y="436"/>
                    </a:lnTo>
                    <a:lnTo>
                      <a:pt x="568" y="440"/>
                    </a:lnTo>
                    <a:lnTo>
                      <a:pt x="608" y="443"/>
                    </a:lnTo>
                    <a:lnTo>
                      <a:pt x="644" y="443"/>
                    </a:lnTo>
                    <a:lnTo>
                      <a:pt x="670" y="440"/>
                    </a:lnTo>
                    <a:lnTo>
                      <a:pt x="682" y="436"/>
                    </a:lnTo>
                    <a:lnTo>
                      <a:pt x="710" y="386"/>
                    </a:lnTo>
                    <a:lnTo>
                      <a:pt x="743" y="346"/>
                    </a:lnTo>
                    <a:lnTo>
                      <a:pt x="776" y="313"/>
                    </a:lnTo>
                    <a:lnTo>
                      <a:pt x="812" y="284"/>
                    </a:lnTo>
                    <a:lnTo>
                      <a:pt x="845" y="263"/>
                    </a:lnTo>
                    <a:lnTo>
                      <a:pt x="876" y="249"/>
                    </a:lnTo>
                    <a:lnTo>
                      <a:pt x="907" y="237"/>
                    </a:lnTo>
                    <a:lnTo>
                      <a:pt x="930" y="230"/>
                    </a:lnTo>
                    <a:lnTo>
                      <a:pt x="945" y="218"/>
                    </a:lnTo>
                    <a:lnTo>
                      <a:pt x="949" y="197"/>
                    </a:lnTo>
                    <a:lnTo>
                      <a:pt x="952" y="163"/>
                    </a:lnTo>
                    <a:lnTo>
                      <a:pt x="947" y="128"/>
                    </a:lnTo>
                    <a:lnTo>
                      <a:pt x="937" y="92"/>
                    </a:lnTo>
                    <a:lnTo>
                      <a:pt x="926" y="62"/>
                    </a:lnTo>
                    <a:lnTo>
                      <a:pt x="911" y="36"/>
                    </a:lnTo>
                    <a:lnTo>
                      <a:pt x="89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8" name="Freeform 144"/>
              <p:cNvSpPr>
                <a:spLocks/>
              </p:cNvSpPr>
              <p:nvPr/>
            </p:nvSpPr>
            <p:spPr bwMode="auto">
              <a:xfrm>
                <a:off x="4713" y="1087"/>
                <a:ext cx="237" cy="170"/>
              </a:xfrm>
              <a:custGeom>
                <a:avLst/>
                <a:gdLst>
                  <a:gd name="T0" fmla="*/ 360 w 360"/>
                  <a:gd name="T1" fmla="*/ 268 h 270"/>
                  <a:gd name="T2" fmla="*/ 351 w 360"/>
                  <a:gd name="T3" fmla="*/ 270 h 270"/>
                  <a:gd name="T4" fmla="*/ 334 w 360"/>
                  <a:gd name="T5" fmla="*/ 270 h 270"/>
                  <a:gd name="T6" fmla="*/ 310 w 360"/>
                  <a:gd name="T7" fmla="*/ 268 h 270"/>
                  <a:gd name="T8" fmla="*/ 282 w 360"/>
                  <a:gd name="T9" fmla="*/ 263 h 270"/>
                  <a:gd name="T10" fmla="*/ 254 w 360"/>
                  <a:gd name="T11" fmla="*/ 260 h 270"/>
                  <a:gd name="T12" fmla="*/ 228 w 360"/>
                  <a:gd name="T13" fmla="*/ 256 h 270"/>
                  <a:gd name="T14" fmla="*/ 204 w 360"/>
                  <a:gd name="T15" fmla="*/ 253 h 270"/>
                  <a:gd name="T16" fmla="*/ 190 w 360"/>
                  <a:gd name="T17" fmla="*/ 253 h 270"/>
                  <a:gd name="T18" fmla="*/ 173 w 360"/>
                  <a:gd name="T19" fmla="*/ 253 h 270"/>
                  <a:gd name="T20" fmla="*/ 152 w 360"/>
                  <a:gd name="T21" fmla="*/ 253 h 270"/>
                  <a:gd name="T22" fmla="*/ 123 w 360"/>
                  <a:gd name="T23" fmla="*/ 251 h 270"/>
                  <a:gd name="T24" fmla="*/ 95 w 360"/>
                  <a:gd name="T25" fmla="*/ 249 h 270"/>
                  <a:gd name="T26" fmla="*/ 64 w 360"/>
                  <a:gd name="T27" fmla="*/ 244 h 270"/>
                  <a:gd name="T28" fmla="*/ 40 w 360"/>
                  <a:gd name="T29" fmla="*/ 239 h 270"/>
                  <a:gd name="T30" fmla="*/ 22 w 360"/>
                  <a:gd name="T31" fmla="*/ 234 h 270"/>
                  <a:gd name="T32" fmla="*/ 12 w 360"/>
                  <a:gd name="T33" fmla="*/ 230 h 270"/>
                  <a:gd name="T34" fmla="*/ 5 w 360"/>
                  <a:gd name="T35" fmla="*/ 189 h 270"/>
                  <a:gd name="T36" fmla="*/ 0 w 360"/>
                  <a:gd name="T37" fmla="*/ 116 h 270"/>
                  <a:gd name="T38" fmla="*/ 0 w 360"/>
                  <a:gd name="T39" fmla="*/ 45 h 270"/>
                  <a:gd name="T40" fmla="*/ 7 w 360"/>
                  <a:gd name="T41" fmla="*/ 7 h 270"/>
                  <a:gd name="T42" fmla="*/ 19 w 360"/>
                  <a:gd name="T43" fmla="*/ 3 h 270"/>
                  <a:gd name="T44" fmla="*/ 43 w 360"/>
                  <a:gd name="T45" fmla="*/ 3 h 270"/>
                  <a:gd name="T46" fmla="*/ 71 w 360"/>
                  <a:gd name="T47" fmla="*/ 0 h 270"/>
                  <a:gd name="T48" fmla="*/ 107 w 360"/>
                  <a:gd name="T49" fmla="*/ 0 h 270"/>
                  <a:gd name="T50" fmla="*/ 140 w 360"/>
                  <a:gd name="T51" fmla="*/ 3 h 270"/>
                  <a:gd name="T52" fmla="*/ 171 w 360"/>
                  <a:gd name="T53" fmla="*/ 5 h 270"/>
                  <a:gd name="T54" fmla="*/ 194 w 360"/>
                  <a:gd name="T55" fmla="*/ 7 h 270"/>
                  <a:gd name="T56" fmla="*/ 206 w 360"/>
                  <a:gd name="T57" fmla="*/ 10 h 270"/>
                  <a:gd name="T58" fmla="*/ 218 w 360"/>
                  <a:gd name="T59" fmla="*/ 21 h 270"/>
                  <a:gd name="T60" fmla="*/ 239 w 360"/>
                  <a:gd name="T61" fmla="*/ 50 h 270"/>
                  <a:gd name="T62" fmla="*/ 268 w 360"/>
                  <a:gd name="T63" fmla="*/ 88 h 270"/>
                  <a:gd name="T64" fmla="*/ 296 w 360"/>
                  <a:gd name="T65" fmla="*/ 133 h 270"/>
                  <a:gd name="T66" fmla="*/ 322 w 360"/>
                  <a:gd name="T67" fmla="*/ 178 h 270"/>
                  <a:gd name="T68" fmla="*/ 346 w 360"/>
                  <a:gd name="T69" fmla="*/ 220 h 270"/>
                  <a:gd name="T70" fmla="*/ 358 w 360"/>
                  <a:gd name="T71" fmla="*/ 251 h 270"/>
                  <a:gd name="T72" fmla="*/ 360 w 360"/>
                  <a:gd name="T73" fmla="*/ 26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0" h="270">
                    <a:moveTo>
                      <a:pt x="360" y="268"/>
                    </a:moveTo>
                    <a:lnTo>
                      <a:pt x="351" y="270"/>
                    </a:lnTo>
                    <a:lnTo>
                      <a:pt x="334" y="270"/>
                    </a:lnTo>
                    <a:lnTo>
                      <a:pt x="310" y="268"/>
                    </a:lnTo>
                    <a:lnTo>
                      <a:pt x="282" y="263"/>
                    </a:lnTo>
                    <a:lnTo>
                      <a:pt x="254" y="260"/>
                    </a:lnTo>
                    <a:lnTo>
                      <a:pt x="228" y="256"/>
                    </a:lnTo>
                    <a:lnTo>
                      <a:pt x="204" y="253"/>
                    </a:lnTo>
                    <a:lnTo>
                      <a:pt x="190" y="253"/>
                    </a:lnTo>
                    <a:lnTo>
                      <a:pt x="173" y="253"/>
                    </a:lnTo>
                    <a:lnTo>
                      <a:pt x="152" y="253"/>
                    </a:lnTo>
                    <a:lnTo>
                      <a:pt x="123" y="251"/>
                    </a:lnTo>
                    <a:lnTo>
                      <a:pt x="95" y="249"/>
                    </a:lnTo>
                    <a:lnTo>
                      <a:pt x="64" y="244"/>
                    </a:lnTo>
                    <a:lnTo>
                      <a:pt x="40" y="239"/>
                    </a:lnTo>
                    <a:lnTo>
                      <a:pt x="22" y="234"/>
                    </a:lnTo>
                    <a:lnTo>
                      <a:pt x="12" y="230"/>
                    </a:lnTo>
                    <a:lnTo>
                      <a:pt x="5" y="189"/>
                    </a:lnTo>
                    <a:lnTo>
                      <a:pt x="0" y="116"/>
                    </a:lnTo>
                    <a:lnTo>
                      <a:pt x="0" y="45"/>
                    </a:lnTo>
                    <a:lnTo>
                      <a:pt x="7" y="7"/>
                    </a:lnTo>
                    <a:lnTo>
                      <a:pt x="19" y="3"/>
                    </a:lnTo>
                    <a:lnTo>
                      <a:pt x="43" y="3"/>
                    </a:lnTo>
                    <a:lnTo>
                      <a:pt x="71" y="0"/>
                    </a:lnTo>
                    <a:lnTo>
                      <a:pt x="107" y="0"/>
                    </a:lnTo>
                    <a:lnTo>
                      <a:pt x="140" y="3"/>
                    </a:lnTo>
                    <a:lnTo>
                      <a:pt x="171" y="5"/>
                    </a:lnTo>
                    <a:lnTo>
                      <a:pt x="194" y="7"/>
                    </a:lnTo>
                    <a:lnTo>
                      <a:pt x="206" y="10"/>
                    </a:lnTo>
                    <a:lnTo>
                      <a:pt x="218" y="21"/>
                    </a:lnTo>
                    <a:lnTo>
                      <a:pt x="239" y="50"/>
                    </a:lnTo>
                    <a:lnTo>
                      <a:pt x="268" y="88"/>
                    </a:lnTo>
                    <a:lnTo>
                      <a:pt x="296" y="133"/>
                    </a:lnTo>
                    <a:lnTo>
                      <a:pt x="322" y="178"/>
                    </a:lnTo>
                    <a:lnTo>
                      <a:pt x="346" y="220"/>
                    </a:lnTo>
                    <a:lnTo>
                      <a:pt x="358" y="251"/>
                    </a:lnTo>
                    <a:lnTo>
                      <a:pt x="360" y="2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9" name="Freeform 145"/>
              <p:cNvSpPr>
                <a:spLocks/>
              </p:cNvSpPr>
              <p:nvPr/>
            </p:nvSpPr>
            <p:spPr bwMode="auto">
              <a:xfrm>
                <a:off x="4398" y="1099"/>
                <a:ext cx="249" cy="141"/>
              </a:xfrm>
              <a:custGeom>
                <a:avLst/>
                <a:gdLst>
                  <a:gd name="T0" fmla="*/ 358 w 377"/>
                  <a:gd name="T1" fmla="*/ 5 h 225"/>
                  <a:gd name="T2" fmla="*/ 367 w 377"/>
                  <a:gd name="T3" fmla="*/ 38 h 225"/>
                  <a:gd name="T4" fmla="*/ 372 w 377"/>
                  <a:gd name="T5" fmla="*/ 102 h 225"/>
                  <a:gd name="T6" fmla="*/ 372 w 377"/>
                  <a:gd name="T7" fmla="*/ 166 h 225"/>
                  <a:gd name="T8" fmla="*/ 377 w 377"/>
                  <a:gd name="T9" fmla="*/ 206 h 225"/>
                  <a:gd name="T10" fmla="*/ 374 w 377"/>
                  <a:gd name="T11" fmla="*/ 211 h 225"/>
                  <a:gd name="T12" fmla="*/ 363 w 377"/>
                  <a:gd name="T13" fmla="*/ 215 h 225"/>
                  <a:gd name="T14" fmla="*/ 346 w 377"/>
                  <a:gd name="T15" fmla="*/ 218 h 225"/>
                  <a:gd name="T16" fmla="*/ 322 w 377"/>
                  <a:gd name="T17" fmla="*/ 220 h 225"/>
                  <a:gd name="T18" fmla="*/ 294 w 377"/>
                  <a:gd name="T19" fmla="*/ 223 h 225"/>
                  <a:gd name="T20" fmla="*/ 263 w 377"/>
                  <a:gd name="T21" fmla="*/ 225 h 225"/>
                  <a:gd name="T22" fmla="*/ 230 w 377"/>
                  <a:gd name="T23" fmla="*/ 225 h 225"/>
                  <a:gd name="T24" fmla="*/ 195 w 377"/>
                  <a:gd name="T25" fmla="*/ 225 h 225"/>
                  <a:gd name="T26" fmla="*/ 159 w 377"/>
                  <a:gd name="T27" fmla="*/ 225 h 225"/>
                  <a:gd name="T28" fmla="*/ 123 w 377"/>
                  <a:gd name="T29" fmla="*/ 225 h 225"/>
                  <a:gd name="T30" fmla="*/ 93 w 377"/>
                  <a:gd name="T31" fmla="*/ 223 h 225"/>
                  <a:gd name="T32" fmla="*/ 64 w 377"/>
                  <a:gd name="T33" fmla="*/ 220 h 225"/>
                  <a:gd name="T34" fmla="*/ 38 w 377"/>
                  <a:gd name="T35" fmla="*/ 218 h 225"/>
                  <a:gd name="T36" fmla="*/ 19 w 377"/>
                  <a:gd name="T37" fmla="*/ 215 h 225"/>
                  <a:gd name="T38" fmla="*/ 5 w 377"/>
                  <a:gd name="T39" fmla="*/ 211 h 225"/>
                  <a:gd name="T40" fmla="*/ 0 w 377"/>
                  <a:gd name="T41" fmla="*/ 206 h 225"/>
                  <a:gd name="T42" fmla="*/ 3 w 377"/>
                  <a:gd name="T43" fmla="*/ 192 h 225"/>
                  <a:gd name="T44" fmla="*/ 15 w 377"/>
                  <a:gd name="T45" fmla="*/ 166 h 225"/>
                  <a:gd name="T46" fmla="*/ 31 w 377"/>
                  <a:gd name="T47" fmla="*/ 133 h 225"/>
                  <a:gd name="T48" fmla="*/ 55 w 377"/>
                  <a:gd name="T49" fmla="*/ 97 h 225"/>
                  <a:gd name="T50" fmla="*/ 79 w 377"/>
                  <a:gd name="T51" fmla="*/ 64 h 225"/>
                  <a:gd name="T52" fmla="*/ 107 w 377"/>
                  <a:gd name="T53" fmla="*/ 36 h 225"/>
                  <a:gd name="T54" fmla="*/ 133 w 377"/>
                  <a:gd name="T55" fmla="*/ 14 h 225"/>
                  <a:gd name="T56" fmla="*/ 157 w 377"/>
                  <a:gd name="T57" fmla="*/ 7 h 225"/>
                  <a:gd name="T58" fmla="*/ 183 w 377"/>
                  <a:gd name="T59" fmla="*/ 7 h 225"/>
                  <a:gd name="T60" fmla="*/ 211 w 377"/>
                  <a:gd name="T61" fmla="*/ 5 h 225"/>
                  <a:gd name="T62" fmla="*/ 242 w 377"/>
                  <a:gd name="T63" fmla="*/ 2 h 225"/>
                  <a:gd name="T64" fmla="*/ 273 w 377"/>
                  <a:gd name="T65" fmla="*/ 0 h 225"/>
                  <a:gd name="T66" fmla="*/ 301 w 377"/>
                  <a:gd name="T67" fmla="*/ 0 h 225"/>
                  <a:gd name="T68" fmla="*/ 327 w 377"/>
                  <a:gd name="T69" fmla="*/ 0 h 225"/>
                  <a:gd name="T70" fmla="*/ 346 w 377"/>
                  <a:gd name="T71" fmla="*/ 0 h 225"/>
                  <a:gd name="T72" fmla="*/ 358 w 377"/>
                  <a:gd name="T73" fmla="*/ 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225">
                    <a:moveTo>
                      <a:pt x="358" y="5"/>
                    </a:moveTo>
                    <a:lnTo>
                      <a:pt x="367" y="38"/>
                    </a:lnTo>
                    <a:lnTo>
                      <a:pt x="372" y="102"/>
                    </a:lnTo>
                    <a:lnTo>
                      <a:pt x="372" y="166"/>
                    </a:lnTo>
                    <a:lnTo>
                      <a:pt x="377" y="206"/>
                    </a:lnTo>
                    <a:lnTo>
                      <a:pt x="374" y="211"/>
                    </a:lnTo>
                    <a:lnTo>
                      <a:pt x="363" y="215"/>
                    </a:lnTo>
                    <a:lnTo>
                      <a:pt x="346" y="218"/>
                    </a:lnTo>
                    <a:lnTo>
                      <a:pt x="322" y="220"/>
                    </a:lnTo>
                    <a:lnTo>
                      <a:pt x="294" y="223"/>
                    </a:lnTo>
                    <a:lnTo>
                      <a:pt x="263" y="225"/>
                    </a:lnTo>
                    <a:lnTo>
                      <a:pt x="230" y="225"/>
                    </a:lnTo>
                    <a:lnTo>
                      <a:pt x="195" y="225"/>
                    </a:lnTo>
                    <a:lnTo>
                      <a:pt x="159" y="225"/>
                    </a:lnTo>
                    <a:lnTo>
                      <a:pt x="123" y="225"/>
                    </a:lnTo>
                    <a:lnTo>
                      <a:pt x="93" y="223"/>
                    </a:lnTo>
                    <a:lnTo>
                      <a:pt x="64" y="220"/>
                    </a:lnTo>
                    <a:lnTo>
                      <a:pt x="38" y="218"/>
                    </a:lnTo>
                    <a:lnTo>
                      <a:pt x="19" y="215"/>
                    </a:lnTo>
                    <a:lnTo>
                      <a:pt x="5" y="211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15" y="166"/>
                    </a:lnTo>
                    <a:lnTo>
                      <a:pt x="31" y="133"/>
                    </a:lnTo>
                    <a:lnTo>
                      <a:pt x="55" y="97"/>
                    </a:lnTo>
                    <a:lnTo>
                      <a:pt x="79" y="64"/>
                    </a:lnTo>
                    <a:lnTo>
                      <a:pt x="107" y="36"/>
                    </a:lnTo>
                    <a:lnTo>
                      <a:pt x="133" y="14"/>
                    </a:lnTo>
                    <a:lnTo>
                      <a:pt x="157" y="7"/>
                    </a:lnTo>
                    <a:lnTo>
                      <a:pt x="183" y="7"/>
                    </a:lnTo>
                    <a:lnTo>
                      <a:pt x="211" y="5"/>
                    </a:lnTo>
                    <a:lnTo>
                      <a:pt x="242" y="2"/>
                    </a:lnTo>
                    <a:lnTo>
                      <a:pt x="273" y="0"/>
                    </a:lnTo>
                    <a:lnTo>
                      <a:pt x="301" y="0"/>
                    </a:lnTo>
                    <a:lnTo>
                      <a:pt x="327" y="0"/>
                    </a:lnTo>
                    <a:lnTo>
                      <a:pt x="346" y="0"/>
                    </a:lnTo>
                    <a:lnTo>
                      <a:pt x="358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90" name="Text Box 146"/>
            <p:cNvSpPr txBox="1">
              <a:spLocks noChangeArrowheads="1"/>
            </p:cNvSpPr>
            <p:nvPr/>
          </p:nvSpPr>
          <p:spPr bwMode="auto">
            <a:xfrm>
              <a:off x="1919" y="3936"/>
              <a:ext cx="1728" cy="7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/>
                <a:t>Connected by beam</a:t>
              </a:r>
              <a:endParaRPr lang="en-US" sz="800"/>
            </a:p>
          </p:txBody>
        </p:sp>
        <p:sp>
          <p:nvSpPr>
            <p:cNvPr id="57491" name="AutoShape 147"/>
            <p:cNvSpPr>
              <a:spLocks noChangeArrowheads="1"/>
            </p:cNvSpPr>
            <p:nvPr/>
          </p:nvSpPr>
          <p:spPr bwMode="auto">
            <a:xfrm>
              <a:off x="2640" y="2352"/>
              <a:ext cx="960" cy="864"/>
            </a:xfrm>
            <a:prstGeom prst="cube">
              <a:avLst>
                <a:gd name="adj" fmla="val 87796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492" name="Group 148"/>
            <p:cNvGrpSpPr>
              <a:grpSpLocks/>
            </p:cNvGrpSpPr>
            <p:nvPr/>
          </p:nvGrpSpPr>
          <p:grpSpPr bwMode="auto">
            <a:xfrm>
              <a:off x="1056" y="2928"/>
              <a:ext cx="2472" cy="743"/>
              <a:chOff x="1008" y="2544"/>
              <a:chExt cx="2472" cy="743"/>
            </a:xfrm>
          </p:grpSpPr>
          <p:sp>
            <p:nvSpPr>
              <p:cNvPr id="57493" name="Freeform 149"/>
              <p:cNvSpPr>
                <a:spLocks/>
              </p:cNvSpPr>
              <p:nvPr/>
            </p:nvSpPr>
            <p:spPr bwMode="auto">
              <a:xfrm>
                <a:off x="2170" y="3015"/>
                <a:ext cx="257" cy="272"/>
              </a:xfrm>
              <a:custGeom>
                <a:avLst/>
                <a:gdLst>
                  <a:gd name="T0" fmla="*/ 150 w 389"/>
                  <a:gd name="T1" fmla="*/ 433 h 433"/>
                  <a:gd name="T2" fmla="*/ 187 w 389"/>
                  <a:gd name="T3" fmla="*/ 426 h 433"/>
                  <a:gd name="T4" fmla="*/ 225 w 389"/>
                  <a:gd name="T5" fmla="*/ 411 h 433"/>
                  <a:gd name="T6" fmla="*/ 261 w 389"/>
                  <a:gd name="T7" fmla="*/ 388 h 433"/>
                  <a:gd name="T8" fmla="*/ 296 w 389"/>
                  <a:gd name="T9" fmla="*/ 359 h 433"/>
                  <a:gd name="T10" fmla="*/ 325 w 389"/>
                  <a:gd name="T11" fmla="*/ 326 h 433"/>
                  <a:gd name="T12" fmla="*/ 351 w 389"/>
                  <a:gd name="T13" fmla="*/ 286 h 433"/>
                  <a:gd name="T14" fmla="*/ 370 w 389"/>
                  <a:gd name="T15" fmla="*/ 246 h 433"/>
                  <a:gd name="T16" fmla="*/ 384 w 389"/>
                  <a:gd name="T17" fmla="*/ 201 h 433"/>
                  <a:gd name="T18" fmla="*/ 389 w 389"/>
                  <a:gd name="T19" fmla="*/ 158 h 433"/>
                  <a:gd name="T20" fmla="*/ 386 w 389"/>
                  <a:gd name="T21" fmla="*/ 118 h 433"/>
                  <a:gd name="T22" fmla="*/ 377 w 389"/>
                  <a:gd name="T23" fmla="*/ 82 h 433"/>
                  <a:gd name="T24" fmla="*/ 363 w 389"/>
                  <a:gd name="T25" fmla="*/ 52 h 433"/>
                  <a:gd name="T26" fmla="*/ 339 w 389"/>
                  <a:gd name="T27" fmla="*/ 28 h 433"/>
                  <a:gd name="T28" fmla="*/ 311 w 389"/>
                  <a:gd name="T29" fmla="*/ 11 h 433"/>
                  <a:gd name="T30" fmla="*/ 277 w 389"/>
                  <a:gd name="T31" fmla="*/ 0 h 433"/>
                  <a:gd name="T32" fmla="*/ 240 w 389"/>
                  <a:gd name="T33" fmla="*/ 0 h 433"/>
                  <a:gd name="T34" fmla="*/ 202 w 389"/>
                  <a:gd name="T35" fmla="*/ 7 h 433"/>
                  <a:gd name="T36" fmla="*/ 161 w 389"/>
                  <a:gd name="T37" fmla="*/ 21 h 433"/>
                  <a:gd name="T38" fmla="*/ 126 w 389"/>
                  <a:gd name="T39" fmla="*/ 45 h 433"/>
                  <a:gd name="T40" fmla="*/ 93 w 389"/>
                  <a:gd name="T41" fmla="*/ 73 h 433"/>
                  <a:gd name="T42" fmla="*/ 62 w 389"/>
                  <a:gd name="T43" fmla="*/ 106 h 433"/>
                  <a:gd name="T44" fmla="*/ 38 w 389"/>
                  <a:gd name="T45" fmla="*/ 146 h 433"/>
                  <a:gd name="T46" fmla="*/ 17 w 389"/>
                  <a:gd name="T47" fmla="*/ 187 h 433"/>
                  <a:gd name="T48" fmla="*/ 5 w 389"/>
                  <a:gd name="T49" fmla="*/ 232 h 433"/>
                  <a:gd name="T50" fmla="*/ 0 w 389"/>
                  <a:gd name="T51" fmla="*/ 274 h 433"/>
                  <a:gd name="T52" fmla="*/ 3 w 389"/>
                  <a:gd name="T53" fmla="*/ 314 h 433"/>
                  <a:gd name="T54" fmla="*/ 12 w 389"/>
                  <a:gd name="T55" fmla="*/ 350 h 433"/>
                  <a:gd name="T56" fmla="*/ 29 w 389"/>
                  <a:gd name="T57" fmla="*/ 378 h 433"/>
                  <a:gd name="T58" fmla="*/ 50 w 389"/>
                  <a:gd name="T59" fmla="*/ 404 h 433"/>
                  <a:gd name="T60" fmla="*/ 79 w 389"/>
                  <a:gd name="T61" fmla="*/ 421 h 433"/>
                  <a:gd name="T62" fmla="*/ 112 w 389"/>
                  <a:gd name="T63" fmla="*/ 430 h 433"/>
                  <a:gd name="T64" fmla="*/ 150 w 389"/>
                  <a:gd name="T6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9" h="433">
                    <a:moveTo>
                      <a:pt x="150" y="433"/>
                    </a:moveTo>
                    <a:lnTo>
                      <a:pt x="187" y="426"/>
                    </a:lnTo>
                    <a:lnTo>
                      <a:pt x="225" y="411"/>
                    </a:lnTo>
                    <a:lnTo>
                      <a:pt x="261" y="388"/>
                    </a:lnTo>
                    <a:lnTo>
                      <a:pt x="296" y="359"/>
                    </a:lnTo>
                    <a:lnTo>
                      <a:pt x="325" y="326"/>
                    </a:lnTo>
                    <a:lnTo>
                      <a:pt x="351" y="286"/>
                    </a:lnTo>
                    <a:lnTo>
                      <a:pt x="370" y="246"/>
                    </a:lnTo>
                    <a:lnTo>
                      <a:pt x="384" y="201"/>
                    </a:lnTo>
                    <a:lnTo>
                      <a:pt x="389" y="158"/>
                    </a:lnTo>
                    <a:lnTo>
                      <a:pt x="386" y="118"/>
                    </a:lnTo>
                    <a:lnTo>
                      <a:pt x="377" y="82"/>
                    </a:lnTo>
                    <a:lnTo>
                      <a:pt x="363" y="52"/>
                    </a:lnTo>
                    <a:lnTo>
                      <a:pt x="339" y="28"/>
                    </a:lnTo>
                    <a:lnTo>
                      <a:pt x="311" y="11"/>
                    </a:lnTo>
                    <a:lnTo>
                      <a:pt x="277" y="0"/>
                    </a:lnTo>
                    <a:lnTo>
                      <a:pt x="240" y="0"/>
                    </a:lnTo>
                    <a:lnTo>
                      <a:pt x="202" y="7"/>
                    </a:lnTo>
                    <a:lnTo>
                      <a:pt x="161" y="21"/>
                    </a:lnTo>
                    <a:lnTo>
                      <a:pt x="126" y="45"/>
                    </a:lnTo>
                    <a:lnTo>
                      <a:pt x="93" y="73"/>
                    </a:lnTo>
                    <a:lnTo>
                      <a:pt x="62" y="106"/>
                    </a:lnTo>
                    <a:lnTo>
                      <a:pt x="38" y="146"/>
                    </a:lnTo>
                    <a:lnTo>
                      <a:pt x="17" y="187"/>
                    </a:lnTo>
                    <a:lnTo>
                      <a:pt x="5" y="232"/>
                    </a:lnTo>
                    <a:lnTo>
                      <a:pt x="0" y="274"/>
                    </a:lnTo>
                    <a:lnTo>
                      <a:pt x="3" y="314"/>
                    </a:lnTo>
                    <a:lnTo>
                      <a:pt x="12" y="350"/>
                    </a:lnTo>
                    <a:lnTo>
                      <a:pt x="29" y="378"/>
                    </a:lnTo>
                    <a:lnTo>
                      <a:pt x="50" y="404"/>
                    </a:lnTo>
                    <a:lnTo>
                      <a:pt x="79" y="421"/>
                    </a:lnTo>
                    <a:lnTo>
                      <a:pt x="112" y="430"/>
                    </a:lnTo>
                    <a:lnTo>
                      <a:pt x="150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4" name="Freeform 150"/>
              <p:cNvSpPr>
                <a:spLocks/>
              </p:cNvSpPr>
              <p:nvPr/>
            </p:nvSpPr>
            <p:spPr bwMode="auto">
              <a:xfrm>
                <a:off x="2253" y="3102"/>
                <a:ext cx="89" cy="96"/>
              </a:xfrm>
              <a:custGeom>
                <a:avLst/>
                <a:gdLst>
                  <a:gd name="T0" fmla="*/ 52 w 135"/>
                  <a:gd name="T1" fmla="*/ 152 h 152"/>
                  <a:gd name="T2" fmla="*/ 66 w 135"/>
                  <a:gd name="T3" fmla="*/ 149 h 152"/>
                  <a:gd name="T4" fmla="*/ 78 w 135"/>
                  <a:gd name="T5" fmla="*/ 145 h 152"/>
                  <a:gd name="T6" fmla="*/ 92 w 135"/>
                  <a:gd name="T7" fmla="*/ 137 h 152"/>
                  <a:gd name="T8" fmla="*/ 104 w 135"/>
                  <a:gd name="T9" fmla="*/ 126 h 152"/>
                  <a:gd name="T10" fmla="*/ 114 w 135"/>
                  <a:gd name="T11" fmla="*/ 114 h 152"/>
                  <a:gd name="T12" fmla="*/ 123 w 135"/>
                  <a:gd name="T13" fmla="*/ 102 h 152"/>
                  <a:gd name="T14" fmla="*/ 130 w 135"/>
                  <a:gd name="T15" fmla="*/ 88 h 152"/>
                  <a:gd name="T16" fmla="*/ 135 w 135"/>
                  <a:gd name="T17" fmla="*/ 71 h 152"/>
                  <a:gd name="T18" fmla="*/ 135 w 135"/>
                  <a:gd name="T19" fmla="*/ 43 h 152"/>
                  <a:gd name="T20" fmla="*/ 125 w 135"/>
                  <a:gd name="T21" fmla="*/ 19 h 152"/>
                  <a:gd name="T22" fmla="*/ 109 w 135"/>
                  <a:gd name="T23" fmla="*/ 5 h 152"/>
                  <a:gd name="T24" fmla="*/ 83 w 135"/>
                  <a:gd name="T25" fmla="*/ 0 h 152"/>
                  <a:gd name="T26" fmla="*/ 69 w 135"/>
                  <a:gd name="T27" fmla="*/ 3 h 152"/>
                  <a:gd name="T28" fmla="*/ 57 w 135"/>
                  <a:gd name="T29" fmla="*/ 7 h 152"/>
                  <a:gd name="T30" fmla="*/ 45 w 135"/>
                  <a:gd name="T31" fmla="*/ 17 h 152"/>
                  <a:gd name="T32" fmla="*/ 33 w 135"/>
                  <a:gd name="T33" fmla="*/ 26 h 152"/>
                  <a:gd name="T34" fmla="*/ 24 w 135"/>
                  <a:gd name="T35" fmla="*/ 38 h 152"/>
                  <a:gd name="T36" fmla="*/ 14 w 135"/>
                  <a:gd name="T37" fmla="*/ 52 h 152"/>
                  <a:gd name="T38" fmla="*/ 7 w 135"/>
                  <a:gd name="T39" fmla="*/ 66 h 152"/>
                  <a:gd name="T40" fmla="*/ 2 w 135"/>
                  <a:gd name="T41" fmla="*/ 83 h 152"/>
                  <a:gd name="T42" fmla="*/ 0 w 135"/>
                  <a:gd name="T43" fmla="*/ 111 h 152"/>
                  <a:gd name="T44" fmla="*/ 9 w 135"/>
                  <a:gd name="T45" fmla="*/ 135 h 152"/>
                  <a:gd name="T46" fmla="*/ 28 w 135"/>
                  <a:gd name="T47" fmla="*/ 149 h 152"/>
                  <a:gd name="T48" fmla="*/ 52 w 135"/>
                  <a:gd name="T4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" h="152">
                    <a:moveTo>
                      <a:pt x="52" y="152"/>
                    </a:moveTo>
                    <a:lnTo>
                      <a:pt x="66" y="149"/>
                    </a:lnTo>
                    <a:lnTo>
                      <a:pt x="78" y="145"/>
                    </a:lnTo>
                    <a:lnTo>
                      <a:pt x="92" y="137"/>
                    </a:lnTo>
                    <a:lnTo>
                      <a:pt x="104" y="126"/>
                    </a:lnTo>
                    <a:lnTo>
                      <a:pt x="114" y="114"/>
                    </a:lnTo>
                    <a:lnTo>
                      <a:pt x="123" y="102"/>
                    </a:lnTo>
                    <a:lnTo>
                      <a:pt x="130" y="88"/>
                    </a:lnTo>
                    <a:lnTo>
                      <a:pt x="135" y="71"/>
                    </a:lnTo>
                    <a:lnTo>
                      <a:pt x="135" y="43"/>
                    </a:lnTo>
                    <a:lnTo>
                      <a:pt x="125" y="19"/>
                    </a:lnTo>
                    <a:lnTo>
                      <a:pt x="109" y="5"/>
                    </a:lnTo>
                    <a:lnTo>
                      <a:pt x="83" y="0"/>
                    </a:lnTo>
                    <a:lnTo>
                      <a:pt x="69" y="3"/>
                    </a:lnTo>
                    <a:lnTo>
                      <a:pt x="57" y="7"/>
                    </a:lnTo>
                    <a:lnTo>
                      <a:pt x="45" y="17"/>
                    </a:lnTo>
                    <a:lnTo>
                      <a:pt x="33" y="26"/>
                    </a:lnTo>
                    <a:lnTo>
                      <a:pt x="24" y="38"/>
                    </a:lnTo>
                    <a:lnTo>
                      <a:pt x="14" y="52"/>
                    </a:lnTo>
                    <a:lnTo>
                      <a:pt x="7" y="66"/>
                    </a:lnTo>
                    <a:lnTo>
                      <a:pt x="2" y="83"/>
                    </a:lnTo>
                    <a:lnTo>
                      <a:pt x="0" y="111"/>
                    </a:lnTo>
                    <a:lnTo>
                      <a:pt x="9" y="135"/>
                    </a:lnTo>
                    <a:lnTo>
                      <a:pt x="28" y="149"/>
                    </a:lnTo>
                    <a:lnTo>
                      <a:pt x="52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5" name="Freeform 151"/>
              <p:cNvSpPr>
                <a:spLocks/>
              </p:cNvSpPr>
              <p:nvPr/>
            </p:nvSpPr>
            <p:spPr bwMode="auto">
              <a:xfrm>
                <a:off x="2919" y="3015"/>
                <a:ext cx="259" cy="272"/>
              </a:xfrm>
              <a:custGeom>
                <a:avLst/>
                <a:gdLst>
                  <a:gd name="T0" fmla="*/ 152 w 393"/>
                  <a:gd name="T1" fmla="*/ 433 h 433"/>
                  <a:gd name="T2" fmla="*/ 190 w 393"/>
                  <a:gd name="T3" fmla="*/ 426 h 433"/>
                  <a:gd name="T4" fmla="*/ 230 w 393"/>
                  <a:gd name="T5" fmla="*/ 411 h 433"/>
                  <a:gd name="T6" fmla="*/ 266 w 393"/>
                  <a:gd name="T7" fmla="*/ 388 h 433"/>
                  <a:gd name="T8" fmla="*/ 299 w 393"/>
                  <a:gd name="T9" fmla="*/ 359 h 433"/>
                  <a:gd name="T10" fmla="*/ 329 w 393"/>
                  <a:gd name="T11" fmla="*/ 326 h 433"/>
                  <a:gd name="T12" fmla="*/ 356 w 393"/>
                  <a:gd name="T13" fmla="*/ 286 h 433"/>
                  <a:gd name="T14" fmla="*/ 374 w 393"/>
                  <a:gd name="T15" fmla="*/ 246 h 433"/>
                  <a:gd name="T16" fmla="*/ 389 w 393"/>
                  <a:gd name="T17" fmla="*/ 201 h 433"/>
                  <a:gd name="T18" fmla="*/ 393 w 393"/>
                  <a:gd name="T19" fmla="*/ 158 h 433"/>
                  <a:gd name="T20" fmla="*/ 391 w 393"/>
                  <a:gd name="T21" fmla="*/ 118 h 433"/>
                  <a:gd name="T22" fmla="*/ 382 w 393"/>
                  <a:gd name="T23" fmla="*/ 82 h 433"/>
                  <a:gd name="T24" fmla="*/ 367 w 393"/>
                  <a:gd name="T25" fmla="*/ 52 h 433"/>
                  <a:gd name="T26" fmla="*/ 344 w 393"/>
                  <a:gd name="T27" fmla="*/ 28 h 433"/>
                  <a:gd name="T28" fmla="*/ 315 w 393"/>
                  <a:gd name="T29" fmla="*/ 11 h 433"/>
                  <a:gd name="T30" fmla="*/ 282 w 393"/>
                  <a:gd name="T31" fmla="*/ 0 h 433"/>
                  <a:gd name="T32" fmla="*/ 244 w 393"/>
                  <a:gd name="T33" fmla="*/ 0 h 433"/>
                  <a:gd name="T34" fmla="*/ 204 w 393"/>
                  <a:gd name="T35" fmla="*/ 7 h 433"/>
                  <a:gd name="T36" fmla="*/ 166 w 393"/>
                  <a:gd name="T37" fmla="*/ 21 h 433"/>
                  <a:gd name="T38" fmla="*/ 128 w 393"/>
                  <a:gd name="T39" fmla="*/ 45 h 433"/>
                  <a:gd name="T40" fmla="*/ 95 w 393"/>
                  <a:gd name="T41" fmla="*/ 73 h 433"/>
                  <a:gd name="T42" fmla="*/ 64 w 393"/>
                  <a:gd name="T43" fmla="*/ 106 h 433"/>
                  <a:gd name="T44" fmla="*/ 38 w 393"/>
                  <a:gd name="T45" fmla="*/ 146 h 433"/>
                  <a:gd name="T46" fmla="*/ 19 w 393"/>
                  <a:gd name="T47" fmla="*/ 187 h 433"/>
                  <a:gd name="T48" fmla="*/ 5 w 393"/>
                  <a:gd name="T49" fmla="*/ 232 h 433"/>
                  <a:gd name="T50" fmla="*/ 0 w 393"/>
                  <a:gd name="T51" fmla="*/ 274 h 433"/>
                  <a:gd name="T52" fmla="*/ 3 w 393"/>
                  <a:gd name="T53" fmla="*/ 314 h 433"/>
                  <a:gd name="T54" fmla="*/ 12 w 393"/>
                  <a:gd name="T55" fmla="*/ 350 h 433"/>
                  <a:gd name="T56" fmla="*/ 29 w 393"/>
                  <a:gd name="T57" fmla="*/ 378 h 433"/>
                  <a:gd name="T58" fmla="*/ 52 w 393"/>
                  <a:gd name="T59" fmla="*/ 404 h 433"/>
                  <a:gd name="T60" fmla="*/ 81 w 393"/>
                  <a:gd name="T61" fmla="*/ 421 h 433"/>
                  <a:gd name="T62" fmla="*/ 114 w 393"/>
                  <a:gd name="T63" fmla="*/ 430 h 433"/>
                  <a:gd name="T64" fmla="*/ 152 w 393"/>
                  <a:gd name="T6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3" h="433">
                    <a:moveTo>
                      <a:pt x="152" y="433"/>
                    </a:moveTo>
                    <a:lnTo>
                      <a:pt x="190" y="426"/>
                    </a:lnTo>
                    <a:lnTo>
                      <a:pt x="230" y="411"/>
                    </a:lnTo>
                    <a:lnTo>
                      <a:pt x="266" y="388"/>
                    </a:lnTo>
                    <a:lnTo>
                      <a:pt x="299" y="359"/>
                    </a:lnTo>
                    <a:lnTo>
                      <a:pt x="329" y="326"/>
                    </a:lnTo>
                    <a:lnTo>
                      <a:pt x="356" y="286"/>
                    </a:lnTo>
                    <a:lnTo>
                      <a:pt x="374" y="246"/>
                    </a:lnTo>
                    <a:lnTo>
                      <a:pt x="389" y="201"/>
                    </a:lnTo>
                    <a:lnTo>
                      <a:pt x="393" y="158"/>
                    </a:lnTo>
                    <a:lnTo>
                      <a:pt x="391" y="118"/>
                    </a:lnTo>
                    <a:lnTo>
                      <a:pt x="382" y="82"/>
                    </a:lnTo>
                    <a:lnTo>
                      <a:pt x="367" y="52"/>
                    </a:lnTo>
                    <a:lnTo>
                      <a:pt x="344" y="28"/>
                    </a:lnTo>
                    <a:lnTo>
                      <a:pt x="315" y="11"/>
                    </a:lnTo>
                    <a:lnTo>
                      <a:pt x="282" y="0"/>
                    </a:lnTo>
                    <a:lnTo>
                      <a:pt x="244" y="0"/>
                    </a:lnTo>
                    <a:lnTo>
                      <a:pt x="204" y="7"/>
                    </a:lnTo>
                    <a:lnTo>
                      <a:pt x="166" y="21"/>
                    </a:lnTo>
                    <a:lnTo>
                      <a:pt x="128" y="45"/>
                    </a:lnTo>
                    <a:lnTo>
                      <a:pt x="95" y="73"/>
                    </a:lnTo>
                    <a:lnTo>
                      <a:pt x="64" y="106"/>
                    </a:lnTo>
                    <a:lnTo>
                      <a:pt x="38" y="146"/>
                    </a:lnTo>
                    <a:lnTo>
                      <a:pt x="19" y="187"/>
                    </a:lnTo>
                    <a:lnTo>
                      <a:pt x="5" y="232"/>
                    </a:lnTo>
                    <a:lnTo>
                      <a:pt x="0" y="274"/>
                    </a:lnTo>
                    <a:lnTo>
                      <a:pt x="3" y="314"/>
                    </a:lnTo>
                    <a:lnTo>
                      <a:pt x="12" y="350"/>
                    </a:lnTo>
                    <a:lnTo>
                      <a:pt x="29" y="378"/>
                    </a:lnTo>
                    <a:lnTo>
                      <a:pt x="52" y="404"/>
                    </a:lnTo>
                    <a:lnTo>
                      <a:pt x="81" y="421"/>
                    </a:lnTo>
                    <a:lnTo>
                      <a:pt x="114" y="430"/>
                    </a:lnTo>
                    <a:lnTo>
                      <a:pt x="152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6" name="Freeform 152"/>
              <p:cNvSpPr>
                <a:spLocks/>
              </p:cNvSpPr>
              <p:nvPr/>
            </p:nvSpPr>
            <p:spPr bwMode="auto">
              <a:xfrm>
                <a:off x="3003" y="3102"/>
                <a:ext cx="91" cy="96"/>
              </a:xfrm>
              <a:custGeom>
                <a:avLst/>
                <a:gdLst>
                  <a:gd name="T0" fmla="*/ 52 w 138"/>
                  <a:gd name="T1" fmla="*/ 152 h 152"/>
                  <a:gd name="T2" fmla="*/ 67 w 138"/>
                  <a:gd name="T3" fmla="*/ 149 h 152"/>
                  <a:gd name="T4" fmla="*/ 81 w 138"/>
                  <a:gd name="T5" fmla="*/ 145 h 152"/>
                  <a:gd name="T6" fmla="*/ 93 w 138"/>
                  <a:gd name="T7" fmla="*/ 137 h 152"/>
                  <a:gd name="T8" fmla="*/ 107 w 138"/>
                  <a:gd name="T9" fmla="*/ 126 h 152"/>
                  <a:gd name="T10" fmla="*/ 116 w 138"/>
                  <a:gd name="T11" fmla="*/ 114 h 152"/>
                  <a:gd name="T12" fmla="*/ 126 w 138"/>
                  <a:gd name="T13" fmla="*/ 102 h 152"/>
                  <a:gd name="T14" fmla="*/ 133 w 138"/>
                  <a:gd name="T15" fmla="*/ 88 h 152"/>
                  <a:gd name="T16" fmla="*/ 138 w 138"/>
                  <a:gd name="T17" fmla="*/ 71 h 152"/>
                  <a:gd name="T18" fmla="*/ 138 w 138"/>
                  <a:gd name="T19" fmla="*/ 43 h 152"/>
                  <a:gd name="T20" fmla="*/ 128 w 138"/>
                  <a:gd name="T21" fmla="*/ 19 h 152"/>
                  <a:gd name="T22" fmla="*/ 112 w 138"/>
                  <a:gd name="T23" fmla="*/ 5 h 152"/>
                  <a:gd name="T24" fmla="*/ 85 w 138"/>
                  <a:gd name="T25" fmla="*/ 0 h 152"/>
                  <a:gd name="T26" fmla="*/ 71 w 138"/>
                  <a:gd name="T27" fmla="*/ 3 h 152"/>
                  <a:gd name="T28" fmla="*/ 59 w 138"/>
                  <a:gd name="T29" fmla="*/ 7 h 152"/>
                  <a:gd name="T30" fmla="*/ 45 w 138"/>
                  <a:gd name="T31" fmla="*/ 17 h 152"/>
                  <a:gd name="T32" fmla="*/ 33 w 138"/>
                  <a:gd name="T33" fmla="*/ 26 h 152"/>
                  <a:gd name="T34" fmla="*/ 24 w 138"/>
                  <a:gd name="T35" fmla="*/ 38 h 152"/>
                  <a:gd name="T36" fmla="*/ 14 w 138"/>
                  <a:gd name="T37" fmla="*/ 52 h 152"/>
                  <a:gd name="T38" fmla="*/ 7 w 138"/>
                  <a:gd name="T39" fmla="*/ 66 h 152"/>
                  <a:gd name="T40" fmla="*/ 3 w 138"/>
                  <a:gd name="T41" fmla="*/ 83 h 152"/>
                  <a:gd name="T42" fmla="*/ 0 w 138"/>
                  <a:gd name="T43" fmla="*/ 111 h 152"/>
                  <a:gd name="T44" fmla="*/ 10 w 138"/>
                  <a:gd name="T45" fmla="*/ 135 h 152"/>
                  <a:gd name="T46" fmla="*/ 29 w 138"/>
                  <a:gd name="T47" fmla="*/ 149 h 152"/>
                  <a:gd name="T48" fmla="*/ 52 w 138"/>
                  <a:gd name="T4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8" h="152">
                    <a:moveTo>
                      <a:pt x="52" y="152"/>
                    </a:moveTo>
                    <a:lnTo>
                      <a:pt x="67" y="149"/>
                    </a:lnTo>
                    <a:lnTo>
                      <a:pt x="81" y="145"/>
                    </a:lnTo>
                    <a:lnTo>
                      <a:pt x="93" y="137"/>
                    </a:lnTo>
                    <a:lnTo>
                      <a:pt x="107" y="126"/>
                    </a:lnTo>
                    <a:lnTo>
                      <a:pt x="116" y="114"/>
                    </a:lnTo>
                    <a:lnTo>
                      <a:pt x="126" y="102"/>
                    </a:lnTo>
                    <a:lnTo>
                      <a:pt x="133" y="88"/>
                    </a:lnTo>
                    <a:lnTo>
                      <a:pt x="138" y="71"/>
                    </a:lnTo>
                    <a:lnTo>
                      <a:pt x="138" y="43"/>
                    </a:lnTo>
                    <a:lnTo>
                      <a:pt x="128" y="19"/>
                    </a:lnTo>
                    <a:lnTo>
                      <a:pt x="112" y="5"/>
                    </a:lnTo>
                    <a:lnTo>
                      <a:pt x="85" y="0"/>
                    </a:lnTo>
                    <a:lnTo>
                      <a:pt x="71" y="3"/>
                    </a:lnTo>
                    <a:lnTo>
                      <a:pt x="59" y="7"/>
                    </a:lnTo>
                    <a:lnTo>
                      <a:pt x="45" y="17"/>
                    </a:lnTo>
                    <a:lnTo>
                      <a:pt x="33" y="26"/>
                    </a:lnTo>
                    <a:lnTo>
                      <a:pt x="24" y="38"/>
                    </a:lnTo>
                    <a:lnTo>
                      <a:pt x="14" y="52"/>
                    </a:lnTo>
                    <a:lnTo>
                      <a:pt x="7" y="66"/>
                    </a:lnTo>
                    <a:lnTo>
                      <a:pt x="3" y="83"/>
                    </a:lnTo>
                    <a:lnTo>
                      <a:pt x="0" y="111"/>
                    </a:lnTo>
                    <a:lnTo>
                      <a:pt x="10" y="135"/>
                    </a:lnTo>
                    <a:lnTo>
                      <a:pt x="29" y="149"/>
                    </a:lnTo>
                    <a:lnTo>
                      <a:pt x="52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7" name="Freeform 153"/>
              <p:cNvSpPr>
                <a:spLocks/>
              </p:cNvSpPr>
              <p:nvPr/>
            </p:nvSpPr>
            <p:spPr bwMode="auto">
              <a:xfrm>
                <a:off x="1396" y="2962"/>
                <a:ext cx="289" cy="57"/>
              </a:xfrm>
              <a:custGeom>
                <a:avLst/>
                <a:gdLst>
                  <a:gd name="T0" fmla="*/ 430 w 437"/>
                  <a:gd name="T1" fmla="*/ 47 h 90"/>
                  <a:gd name="T2" fmla="*/ 437 w 437"/>
                  <a:gd name="T3" fmla="*/ 57 h 90"/>
                  <a:gd name="T4" fmla="*/ 437 w 437"/>
                  <a:gd name="T5" fmla="*/ 71 h 90"/>
                  <a:gd name="T6" fmla="*/ 428 w 437"/>
                  <a:gd name="T7" fmla="*/ 83 h 90"/>
                  <a:gd name="T8" fmla="*/ 411 w 437"/>
                  <a:gd name="T9" fmla="*/ 90 h 90"/>
                  <a:gd name="T10" fmla="*/ 397 w 437"/>
                  <a:gd name="T11" fmla="*/ 90 h 90"/>
                  <a:gd name="T12" fmla="*/ 378 w 437"/>
                  <a:gd name="T13" fmla="*/ 90 h 90"/>
                  <a:gd name="T14" fmla="*/ 355 w 437"/>
                  <a:gd name="T15" fmla="*/ 87 h 90"/>
                  <a:gd name="T16" fmla="*/ 329 w 437"/>
                  <a:gd name="T17" fmla="*/ 85 h 90"/>
                  <a:gd name="T18" fmla="*/ 298 w 437"/>
                  <a:gd name="T19" fmla="*/ 80 h 90"/>
                  <a:gd name="T20" fmla="*/ 267 w 437"/>
                  <a:gd name="T21" fmla="*/ 75 h 90"/>
                  <a:gd name="T22" fmla="*/ 236 w 437"/>
                  <a:gd name="T23" fmla="*/ 71 h 90"/>
                  <a:gd name="T24" fmla="*/ 203 w 437"/>
                  <a:gd name="T25" fmla="*/ 66 h 90"/>
                  <a:gd name="T26" fmla="*/ 170 w 437"/>
                  <a:gd name="T27" fmla="*/ 61 h 90"/>
                  <a:gd name="T28" fmla="*/ 139 w 437"/>
                  <a:gd name="T29" fmla="*/ 57 h 90"/>
                  <a:gd name="T30" fmla="*/ 111 w 437"/>
                  <a:gd name="T31" fmla="*/ 52 h 90"/>
                  <a:gd name="T32" fmla="*/ 85 w 437"/>
                  <a:gd name="T33" fmla="*/ 49 h 90"/>
                  <a:gd name="T34" fmla="*/ 61 w 437"/>
                  <a:gd name="T35" fmla="*/ 45 h 90"/>
                  <a:gd name="T36" fmla="*/ 42 w 437"/>
                  <a:gd name="T37" fmla="*/ 42 h 90"/>
                  <a:gd name="T38" fmla="*/ 28 w 437"/>
                  <a:gd name="T39" fmla="*/ 40 h 90"/>
                  <a:gd name="T40" fmla="*/ 21 w 437"/>
                  <a:gd name="T41" fmla="*/ 40 h 90"/>
                  <a:gd name="T42" fmla="*/ 4 w 437"/>
                  <a:gd name="T43" fmla="*/ 33 h 90"/>
                  <a:gd name="T44" fmla="*/ 0 w 437"/>
                  <a:gd name="T45" fmla="*/ 16 h 90"/>
                  <a:gd name="T46" fmla="*/ 11 w 437"/>
                  <a:gd name="T47" fmla="*/ 2 h 90"/>
                  <a:gd name="T48" fmla="*/ 40 w 437"/>
                  <a:gd name="T49" fmla="*/ 0 h 90"/>
                  <a:gd name="T50" fmla="*/ 49 w 437"/>
                  <a:gd name="T51" fmla="*/ 2 h 90"/>
                  <a:gd name="T52" fmla="*/ 66 w 437"/>
                  <a:gd name="T53" fmla="*/ 2 h 90"/>
                  <a:gd name="T54" fmla="*/ 87 w 437"/>
                  <a:gd name="T55" fmla="*/ 4 h 90"/>
                  <a:gd name="T56" fmla="*/ 111 w 437"/>
                  <a:gd name="T57" fmla="*/ 7 h 90"/>
                  <a:gd name="T58" fmla="*/ 139 w 437"/>
                  <a:gd name="T59" fmla="*/ 12 h 90"/>
                  <a:gd name="T60" fmla="*/ 172 w 437"/>
                  <a:gd name="T61" fmla="*/ 14 h 90"/>
                  <a:gd name="T62" fmla="*/ 205 w 437"/>
                  <a:gd name="T63" fmla="*/ 19 h 90"/>
                  <a:gd name="T64" fmla="*/ 239 w 437"/>
                  <a:gd name="T65" fmla="*/ 21 h 90"/>
                  <a:gd name="T66" fmla="*/ 272 w 437"/>
                  <a:gd name="T67" fmla="*/ 26 h 90"/>
                  <a:gd name="T68" fmla="*/ 305 w 437"/>
                  <a:gd name="T69" fmla="*/ 28 h 90"/>
                  <a:gd name="T70" fmla="*/ 336 w 437"/>
                  <a:gd name="T71" fmla="*/ 33 h 90"/>
                  <a:gd name="T72" fmla="*/ 364 w 437"/>
                  <a:gd name="T73" fmla="*/ 35 h 90"/>
                  <a:gd name="T74" fmla="*/ 388 w 437"/>
                  <a:gd name="T75" fmla="*/ 40 h 90"/>
                  <a:gd name="T76" fmla="*/ 409 w 437"/>
                  <a:gd name="T77" fmla="*/ 42 h 90"/>
                  <a:gd name="T78" fmla="*/ 423 w 437"/>
                  <a:gd name="T79" fmla="*/ 45 h 90"/>
                  <a:gd name="T80" fmla="*/ 430 w 437"/>
                  <a:gd name="T8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7" h="90">
                    <a:moveTo>
                      <a:pt x="430" y="47"/>
                    </a:moveTo>
                    <a:lnTo>
                      <a:pt x="437" y="57"/>
                    </a:lnTo>
                    <a:lnTo>
                      <a:pt x="437" y="71"/>
                    </a:lnTo>
                    <a:lnTo>
                      <a:pt x="428" y="83"/>
                    </a:lnTo>
                    <a:lnTo>
                      <a:pt x="411" y="90"/>
                    </a:lnTo>
                    <a:lnTo>
                      <a:pt x="397" y="90"/>
                    </a:lnTo>
                    <a:lnTo>
                      <a:pt x="378" y="90"/>
                    </a:lnTo>
                    <a:lnTo>
                      <a:pt x="355" y="87"/>
                    </a:lnTo>
                    <a:lnTo>
                      <a:pt x="329" y="85"/>
                    </a:lnTo>
                    <a:lnTo>
                      <a:pt x="298" y="80"/>
                    </a:lnTo>
                    <a:lnTo>
                      <a:pt x="267" y="75"/>
                    </a:lnTo>
                    <a:lnTo>
                      <a:pt x="236" y="71"/>
                    </a:lnTo>
                    <a:lnTo>
                      <a:pt x="203" y="66"/>
                    </a:lnTo>
                    <a:lnTo>
                      <a:pt x="170" y="61"/>
                    </a:lnTo>
                    <a:lnTo>
                      <a:pt x="139" y="57"/>
                    </a:lnTo>
                    <a:lnTo>
                      <a:pt x="111" y="52"/>
                    </a:lnTo>
                    <a:lnTo>
                      <a:pt x="85" y="49"/>
                    </a:lnTo>
                    <a:lnTo>
                      <a:pt x="61" y="45"/>
                    </a:lnTo>
                    <a:lnTo>
                      <a:pt x="42" y="42"/>
                    </a:lnTo>
                    <a:lnTo>
                      <a:pt x="28" y="40"/>
                    </a:lnTo>
                    <a:lnTo>
                      <a:pt x="21" y="40"/>
                    </a:lnTo>
                    <a:lnTo>
                      <a:pt x="4" y="33"/>
                    </a:lnTo>
                    <a:lnTo>
                      <a:pt x="0" y="16"/>
                    </a:lnTo>
                    <a:lnTo>
                      <a:pt x="11" y="2"/>
                    </a:lnTo>
                    <a:lnTo>
                      <a:pt x="40" y="0"/>
                    </a:lnTo>
                    <a:lnTo>
                      <a:pt x="49" y="2"/>
                    </a:lnTo>
                    <a:lnTo>
                      <a:pt x="66" y="2"/>
                    </a:lnTo>
                    <a:lnTo>
                      <a:pt x="87" y="4"/>
                    </a:lnTo>
                    <a:lnTo>
                      <a:pt x="111" y="7"/>
                    </a:lnTo>
                    <a:lnTo>
                      <a:pt x="139" y="12"/>
                    </a:lnTo>
                    <a:lnTo>
                      <a:pt x="172" y="14"/>
                    </a:lnTo>
                    <a:lnTo>
                      <a:pt x="205" y="19"/>
                    </a:lnTo>
                    <a:lnTo>
                      <a:pt x="239" y="21"/>
                    </a:lnTo>
                    <a:lnTo>
                      <a:pt x="272" y="26"/>
                    </a:lnTo>
                    <a:lnTo>
                      <a:pt x="305" y="28"/>
                    </a:lnTo>
                    <a:lnTo>
                      <a:pt x="336" y="33"/>
                    </a:lnTo>
                    <a:lnTo>
                      <a:pt x="364" y="35"/>
                    </a:lnTo>
                    <a:lnTo>
                      <a:pt x="388" y="40"/>
                    </a:lnTo>
                    <a:lnTo>
                      <a:pt x="409" y="42"/>
                    </a:lnTo>
                    <a:lnTo>
                      <a:pt x="423" y="45"/>
                    </a:lnTo>
                    <a:lnTo>
                      <a:pt x="43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8" name="Freeform 154"/>
              <p:cNvSpPr>
                <a:spLocks/>
              </p:cNvSpPr>
              <p:nvPr/>
            </p:nvSpPr>
            <p:spPr bwMode="auto">
              <a:xfrm>
                <a:off x="1460" y="3054"/>
                <a:ext cx="196" cy="34"/>
              </a:xfrm>
              <a:custGeom>
                <a:avLst/>
                <a:gdLst>
                  <a:gd name="T0" fmla="*/ 279 w 296"/>
                  <a:gd name="T1" fmla="*/ 15 h 53"/>
                  <a:gd name="T2" fmla="*/ 291 w 296"/>
                  <a:gd name="T3" fmla="*/ 22 h 53"/>
                  <a:gd name="T4" fmla="*/ 296 w 296"/>
                  <a:gd name="T5" fmla="*/ 36 h 53"/>
                  <a:gd name="T6" fmla="*/ 291 w 296"/>
                  <a:gd name="T7" fmla="*/ 48 h 53"/>
                  <a:gd name="T8" fmla="*/ 277 w 296"/>
                  <a:gd name="T9" fmla="*/ 53 h 53"/>
                  <a:gd name="T10" fmla="*/ 248 w 296"/>
                  <a:gd name="T11" fmla="*/ 53 h 53"/>
                  <a:gd name="T12" fmla="*/ 213 w 296"/>
                  <a:gd name="T13" fmla="*/ 53 h 53"/>
                  <a:gd name="T14" fmla="*/ 175 w 296"/>
                  <a:gd name="T15" fmla="*/ 50 h 53"/>
                  <a:gd name="T16" fmla="*/ 135 w 296"/>
                  <a:gd name="T17" fmla="*/ 48 h 53"/>
                  <a:gd name="T18" fmla="*/ 97 w 296"/>
                  <a:gd name="T19" fmla="*/ 45 h 53"/>
                  <a:gd name="T20" fmla="*/ 64 w 296"/>
                  <a:gd name="T21" fmla="*/ 43 h 53"/>
                  <a:gd name="T22" fmla="*/ 40 w 296"/>
                  <a:gd name="T23" fmla="*/ 43 h 53"/>
                  <a:gd name="T24" fmla="*/ 23 w 296"/>
                  <a:gd name="T25" fmla="*/ 43 h 53"/>
                  <a:gd name="T26" fmla="*/ 7 w 296"/>
                  <a:gd name="T27" fmla="*/ 36 h 53"/>
                  <a:gd name="T28" fmla="*/ 0 w 296"/>
                  <a:gd name="T29" fmla="*/ 22 h 53"/>
                  <a:gd name="T30" fmla="*/ 9 w 296"/>
                  <a:gd name="T31" fmla="*/ 8 h 53"/>
                  <a:gd name="T32" fmla="*/ 37 w 296"/>
                  <a:gd name="T33" fmla="*/ 0 h 53"/>
                  <a:gd name="T34" fmla="*/ 56 w 296"/>
                  <a:gd name="T35" fmla="*/ 0 h 53"/>
                  <a:gd name="T36" fmla="*/ 85 w 296"/>
                  <a:gd name="T37" fmla="*/ 3 h 53"/>
                  <a:gd name="T38" fmla="*/ 123 w 296"/>
                  <a:gd name="T39" fmla="*/ 5 h 53"/>
                  <a:gd name="T40" fmla="*/ 163 w 296"/>
                  <a:gd name="T41" fmla="*/ 5 h 53"/>
                  <a:gd name="T42" fmla="*/ 201 w 296"/>
                  <a:gd name="T43" fmla="*/ 8 h 53"/>
                  <a:gd name="T44" fmla="*/ 236 w 296"/>
                  <a:gd name="T45" fmla="*/ 10 h 53"/>
                  <a:gd name="T46" fmla="*/ 262 w 296"/>
                  <a:gd name="T47" fmla="*/ 12 h 53"/>
                  <a:gd name="T48" fmla="*/ 279 w 296"/>
                  <a:gd name="T49" fmla="*/ 1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6" h="53">
                    <a:moveTo>
                      <a:pt x="279" y="15"/>
                    </a:moveTo>
                    <a:lnTo>
                      <a:pt x="291" y="22"/>
                    </a:lnTo>
                    <a:lnTo>
                      <a:pt x="296" y="36"/>
                    </a:lnTo>
                    <a:lnTo>
                      <a:pt x="291" y="48"/>
                    </a:lnTo>
                    <a:lnTo>
                      <a:pt x="277" y="53"/>
                    </a:lnTo>
                    <a:lnTo>
                      <a:pt x="248" y="53"/>
                    </a:lnTo>
                    <a:lnTo>
                      <a:pt x="213" y="53"/>
                    </a:lnTo>
                    <a:lnTo>
                      <a:pt x="175" y="50"/>
                    </a:lnTo>
                    <a:lnTo>
                      <a:pt x="135" y="48"/>
                    </a:lnTo>
                    <a:lnTo>
                      <a:pt x="97" y="45"/>
                    </a:lnTo>
                    <a:lnTo>
                      <a:pt x="64" y="43"/>
                    </a:lnTo>
                    <a:lnTo>
                      <a:pt x="40" y="43"/>
                    </a:lnTo>
                    <a:lnTo>
                      <a:pt x="23" y="43"/>
                    </a:lnTo>
                    <a:lnTo>
                      <a:pt x="7" y="36"/>
                    </a:lnTo>
                    <a:lnTo>
                      <a:pt x="0" y="22"/>
                    </a:lnTo>
                    <a:lnTo>
                      <a:pt x="9" y="8"/>
                    </a:lnTo>
                    <a:lnTo>
                      <a:pt x="37" y="0"/>
                    </a:lnTo>
                    <a:lnTo>
                      <a:pt x="56" y="0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63" y="5"/>
                    </a:lnTo>
                    <a:lnTo>
                      <a:pt x="201" y="8"/>
                    </a:lnTo>
                    <a:lnTo>
                      <a:pt x="236" y="10"/>
                    </a:lnTo>
                    <a:lnTo>
                      <a:pt x="262" y="12"/>
                    </a:lnTo>
                    <a:lnTo>
                      <a:pt x="27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9" name="Freeform 155"/>
              <p:cNvSpPr>
                <a:spLocks/>
              </p:cNvSpPr>
              <p:nvPr/>
            </p:nvSpPr>
            <p:spPr bwMode="auto">
              <a:xfrm>
                <a:off x="1322" y="3110"/>
                <a:ext cx="348" cy="57"/>
              </a:xfrm>
              <a:custGeom>
                <a:avLst/>
                <a:gdLst>
                  <a:gd name="T0" fmla="*/ 509 w 526"/>
                  <a:gd name="T1" fmla="*/ 0 h 92"/>
                  <a:gd name="T2" fmla="*/ 521 w 526"/>
                  <a:gd name="T3" fmla="*/ 10 h 92"/>
                  <a:gd name="T4" fmla="*/ 526 w 526"/>
                  <a:gd name="T5" fmla="*/ 26 h 92"/>
                  <a:gd name="T6" fmla="*/ 514 w 526"/>
                  <a:gd name="T7" fmla="*/ 43 h 92"/>
                  <a:gd name="T8" fmla="*/ 483 w 526"/>
                  <a:gd name="T9" fmla="*/ 50 h 92"/>
                  <a:gd name="T10" fmla="*/ 469 w 526"/>
                  <a:gd name="T11" fmla="*/ 52 h 92"/>
                  <a:gd name="T12" fmla="*/ 445 w 526"/>
                  <a:gd name="T13" fmla="*/ 52 h 92"/>
                  <a:gd name="T14" fmla="*/ 419 w 526"/>
                  <a:gd name="T15" fmla="*/ 54 h 92"/>
                  <a:gd name="T16" fmla="*/ 386 w 526"/>
                  <a:gd name="T17" fmla="*/ 57 h 92"/>
                  <a:gd name="T18" fmla="*/ 351 w 526"/>
                  <a:gd name="T19" fmla="*/ 62 h 92"/>
                  <a:gd name="T20" fmla="*/ 313 w 526"/>
                  <a:gd name="T21" fmla="*/ 64 h 92"/>
                  <a:gd name="T22" fmla="*/ 273 w 526"/>
                  <a:gd name="T23" fmla="*/ 69 h 92"/>
                  <a:gd name="T24" fmla="*/ 235 w 526"/>
                  <a:gd name="T25" fmla="*/ 71 h 92"/>
                  <a:gd name="T26" fmla="*/ 194 w 526"/>
                  <a:gd name="T27" fmla="*/ 73 h 92"/>
                  <a:gd name="T28" fmla="*/ 156 w 526"/>
                  <a:gd name="T29" fmla="*/ 78 h 92"/>
                  <a:gd name="T30" fmla="*/ 119 w 526"/>
                  <a:gd name="T31" fmla="*/ 81 h 92"/>
                  <a:gd name="T32" fmla="*/ 88 w 526"/>
                  <a:gd name="T33" fmla="*/ 85 h 92"/>
                  <a:gd name="T34" fmla="*/ 59 w 526"/>
                  <a:gd name="T35" fmla="*/ 88 h 92"/>
                  <a:gd name="T36" fmla="*/ 36 w 526"/>
                  <a:gd name="T37" fmla="*/ 90 h 92"/>
                  <a:gd name="T38" fmla="*/ 22 w 526"/>
                  <a:gd name="T39" fmla="*/ 90 h 92"/>
                  <a:gd name="T40" fmla="*/ 12 w 526"/>
                  <a:gd name="T41" fmla="*/ 92 h 92"/>
                  <a:gd name="T42" fmla="*/ 5 w 526"/>
                  <a:gd name="T43" fmla="*/ 90 h 92"/>
                  <a:gd name="T44" fmla="*/ 0 w 526"/>
                  <a:gd name="T45" fmla="*/ 85 h 92"/>
                  <a:gd name="T46" fmla="*/ 3 w 526"/>
                  <a:gd name="T47" fmla="*/ 78 h 92"/>
                  <a:gd name="T48" fmla="*/ 12 w 526"/>
                  <a:gd name="T49" fmla="*/ 69 h 92"/>
                  <a:gd name="T50" fmla="*/ 26 w 526"/>
                  <a:gd name="T51" fmla="*/ 62 h 92"/>
                  <a:gd name="T52" fmla="*/ 50 w 526"/>
                  <a:gd name="T53" fmla="*/ 52 h 92"/>
                  <a:gd name="T54" fmla="*/ 83 w 526"/>
                  <a:gd name="T55" fmla="*/ 45 h 92"/>
                  <a:gd name="T56" fmla="*/ 126 w 526"/>
                  <a:gd name="T57" fmla="*/ 40 h 92"/>
                  <a:gd name="T58" fmla="*/ 135 w 526"/>
                  <a:gd name="T59" fmla="*/ 40 h 92"/>
                  <a:gd name="T60" fmla="*/ 152 w 526"/>
                  <a:gd name="T61" fmla="*/ 38 h 92"/>
                  <a:gd name="T62" fmla="*/ 171 w 526"/>
                  <a:gd name="T63" fmla="*/ 36 h 92"/>
                  <a:gd name="T64" fmla="*/ 197 w 526"/>
                  <a:gd name="T65" fmla="*/ 33 h 92"/>
                  <a:gd name="T66" fmla="*/ 225 w 526"/>
                  <a:gd name="T67" fmla="*/ 28 h 92"/>
                  <a:gd name="T68" fmla="*/ 256 w 526"/>
                  <a:gd name="T69" fmla="*/ 26 h 92"/>
                  <a:gd name="T70" fmla="*/ 287 w 526"/>
                  <a:gd name="T71" fmla="*/ 21 h 92"/>
                  <a:gd name="T72" fmla="*/ 322 w 526"/>
                  <a:gd name="T73" fmla="*/ 17 h 92"/>
                  <a:gd name="T74" fmla="*/ 353 w 526"/>
                  <a:gd name="T75" fmla="*/ 14 h 92"/>
                  <a:gd name="T76" fmla="*/ 386 w 526"/>
                  <a:gd name="T77" fmla="*/ 10 h 92"/>
                  <a:gd name="T78" fmla="*/ 417 w 526"/>
                  <a:gd name="T79" fmla="*/ 7 h 92"/>
                  <a:gd name="T80" fmla="*/ 443 w 526"/>
                  <a:gd name="T81" fmla="*/ 5 h 92"/>
                  <a:gd name="T82" fmla="*/ 469 w 526"/>
                  <a:gd name="T83" fmla="*/ 2 h 92"/>
                  <a:gd name="T84" fmla="*/ 488 w 526"/>
                  <a:gd name="T85" fmla="*/ 0 h 92"/>
                  <a:gd name="T86" fmla="*/ 502 w 526"/>
                  <a:gd name="T87" fmla="*/ 0 h 92"/>
                  <a:gd name="T88" fmla="*/ 509 w 526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6" h="92">
                    <a:moveTo>
                      <a:pt x="509" y="0"/>
                    </a:moveTo>
                    <a:lnTo>
                      <a:pt x="521" y="10"/>
                    </a:lnTo>
                    <a:lnTo>
                      <a:pt x="526" y="26"/>
                    </a:lnTo>
                    <a:lnTo>
                      <a:pt x="514" y="43"/>
                    </a:lnTo>
                    <a:lnTo>
                      <a:pt x="483" y="50"/>
                    </a:lnTo>
                    <a:lnTo>
                      <a:pt x="469" y="52"/>
                    </a:lnTo>
                    <a:lnTo>
                      <a:pt x="445" y="52"/>
                    </a:lnTo>
                    <a:lnTo>
                      <a:pt x="419" y="54"/>
                    </a:lnTo>
                    <a:lnTo>
                      <a:pt x="386" y="57"/>
                    </a:lnTo>
                    <a:lnTo>
                      <a:pt x="351" y="62"/>
                    </a:lnTo>
                    <a:lnTo>
                      <a:pt x="313" y="64"/>
                    </a:lnTo>
                    <a:lnTo>
                      <a:pt x="273" y="69"/>
                    </a:lnTo>
                    <a:lnTo>
                      <a:pt x="235" y="71"/>
                    </a:lnTo>
                    <a:lnTo>
                      <a:pt x="194" y="73"/>
                    </a:lnTo>
                    <a:lnTo>
                      <a:pt x="156" y="78"/>
                    </a:lnTo>
                    <a:lnTo>
                      <a:pt x="119" y="81"/>
                    </a:lnTo>
                    <a:lnTo>
                      <a:pt x="88" y="85"/>
                    </a:lnTo>
                    <a:lnTo>
                      <a:pt x="59" y="88"/>
                    </a:lnTo>
                    <a:lnTo>
                      <a:pt x="36" y="90"/>
                    </a:lnTo>
                    <a:lnTo>
                      <a:pt x="22" y="90"/>
                    </a:lnTo>
                    <a:lnTo>
                      <a:pt x="12" y="92"/>
                    </a:lnTo>
                    <a:lnTo>
                      <a:pt x="5" y="90"/>
                    </a:lnTo>
                    <a:lnTo>
                      <a:pt x="0" y="85"/>
                    </a:lnTo>
                    <a:lnTo>
                      <a:pt x="3" y="78"/>
                    </a:lnTo>
                    <a:lnTo>
                      <a:pt x="12" y="69"/>
                    </a:lnTo>
                    <a:lnTo>
                      <a:pt x="26" y="62"/>
                    </a:lnTo>
                    <a:lnTo>
                      <a:pt x="50" y="52"/>
                    </a:lnTo>
                    <a:lnTo>
                      <a:pt x="83" y="45"/>
                    </a:lnTo>
                    <a:lnTo>
                      <a:pt x="126" y="40"/>
                    </a:lnTo>
                    <a:lnTo>
                      <a:pt x="135" y="40"/>
                    </a:lnTo>
                    <a:lnTo>
                      <a:pt x="152" y="38"/>
                    </a:lnTo>
                    <a:lnTo>
                      <a:pt x="171" y="36"/>
                    </a:lnTo>
                    <a:lnTo>
                      <a:pt x="197" y="33"/>
                    </a:lnTo>
                    <a:lnTo>
                      <a:pt x="225" y="28"/>
                    </a:lnTo>
                    <a:lnTo>
                      <a:pt x="256" y="26"/>
                    </a:lnTo>
                    <a:lnTo>
                      <a:pt x="287" y="21"/>
                    </a:lnTo>
                    <a:lnTo>
                      <a:pt x="322" y="17"/>
                    </a:lnTo>
                    <a:lnTo>
                      <a:pt x="353" y="14"/>
                    </a:lnTo>
                    <a:lnTo>
                      <a:pt x="386" y="10"/>
                    </a:lnTo>
                    <a:lnTo>
                      <a:pt x="417" y="7"/>
                    </a:lnTo>
                    <a:lnTo>
                      <a:pt x="443" y="5"/>
                    </a:lnTo>
                    <a:lnTo>
                      <a:pt x="469" y="2"/>
                    </a:lnTo>
                    <a:lnTo>
                      <a:pt x="488" y="0"/>
                    </a:lnTo>
                    <a:lnTo>
                      <a:pt x="502" y="0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0" name="Freeform 156"/>
              <p:cNvSpPr>
                <a:spLocks/>
              </p:cNvSpPr>
              <p:nvPr/>
            </p:nvSpPr>
            <p:spPr bwMode="auto">
              <a:xfrm>
                <a:off x="1008" y="2831"/>
                <a:ext cx="383" cy="250"/>
              </a:xfrm>
              <a:custGeom>
                <a:avLst/>
                <a:gdLst>
                  <a:gd name="T0" fmla="*/ 135 w 580"/>
                  <a:gd name="T1" fmla="*/ 161 h 398"/>
                  <a:gd name="T2" fmla="*/ 43 w 580"/>
                  <a:gd name="T3" fmla="*/ 202 h 398"/>
                  <a:gd name="T4" fmla="*/ 0 w 580"/>
                  <a:gd name="T5" fmla="*/ 282 h 398"/>
                  <a:gd name="T6" fmla="*/ 24 w 580"/>
                  <a:gd name="T7" fmla="*/ 365 h 398"/>
                  <a:gd name="T8" fmla="*/ 83 w 580"/>
                  <a:gd name="T9" fmla="*/ 398 h 398"/>
                  <a:gd name="T10" fmla="*/ 90 w 580"/>
                  <a:gd name="T11" fmla="*/ 379 h 398"/>
                  <a:gd name="T12" fmla="*/ 50 w 580"/>
                  <a:gd name="T13" fmla="*/ 344 h 398"/>
                  <a:gd name="T14" fmla="*/ 41 w 580"/>
                  <a:gd name="T15" fmla="*/ 277 h 398"/>
                  <a:gd name="T16" fmla="*/ 88 w 580"/>
                  <a:gd name="T17" fmla="*/ 221 h 398"/>
                  <a:gd name="T18" fmla="*/ 168 w 580"/>
                  <a:gd name="T19" fmla="*/ 209 h 398"/>
                  <a:gd name="T20" fmla="*/ 225 w 580"/>
                  <a:gd name="T21" fmla="*/ 235 h 398"/>
                  <a:gd name="T22" fmla="*/ 237 w 580"/>
                  <a:gd name="T23" fmla="*/ 216 h 398"/>
                  <a:gd name="T24" fmla="*/ 237 w 580"/>
                  <a:gd name="T25" fmla="*/ 154 h 398"/>
                  <a:gd name="T26" fmla="*/ 277 w 580"/>
                  <a:gd name="T27" fmla="*/ 88 h 398"/>
                  <a:gd name="T28" fmla="*/ 351 w 580"/>
                  <a:gd name="T29" fmla="*/ 69 h 398"/>
                  <a:gd name="T30" fmla="*/ 419 w 580"/>
                  <a:gd name="T31" fmla="*/ 105 h 398"/>
                  <a:gd name="T32" fmla="*/ 450 w 580"/>
                  <a:gd name="T33" fmla="*/ 159 h 398"/>
                  <a:gd name="T34" fmla="*/ 472 w 580"/>
                  <a:gd name="T35" fmla="*/ 147 h 398"/>
                  <a:gd name="T36" fmla="*/ 488 w 580"/>
                  <a:gd name="T37" fmla="*/ 105 h 398"/>
                  <a:gd name="T38" fmla="*/ 514 w 580"/>
                  <a:gd name="T39" fmla="*/ 88 h 398"/>
                  <a:gd name="T40" fmla="*/ 535 w 580"/>
                  <a:gd name="T41" fmla="*/ 107 h 398"/>
                  <a:gd name="T42" fmla="*/ 538 w 580"/>
                  <a:gd name="T43" fmla="*/ 142 h 398"/>
                  <a:gd name="T44" fmla="*/ 528 w 580"/>
                  <a:gd name="T45" fmla="*/ 171 h 398"/>
                  <a:gd name="T46" fmla="*/ 554 w 580"/>
                  <a:gd name="T47" fmla="*/ 169 h 398"/>
                  <a:gd name="T48" fmla="*/ 580 w 580"/>
                  <a:gd name="T49" fmla="*/ 114 h 398"/>
                  <a:gd name="T50" fmla="*/ 569 w 580"/>
                  <a:gd name="T51" fmla="*/ 74 h 398"/>
                  <a:gd name="T52" fmla="*/ 538 w 580"/>
                  <a:gd name="T53" fmla="*/ 48 h 398"/>
                  <a:gd name="T54" fmla="*/ 493 w 580"/>
                  <a:gd name="T55" fmla="*/ 50 h 398"/>
                  <a:gd name="T56" fmla="*/ 445 w 580"/>
                  <a:gd name="T57" fmla="*/ 38 h 398"/>
                  <a:gd name="T58" fmla="*/ 370 w 580"/>
                  <a:gd name="T59" fmla="*/ 0 h 398"/>
                  <a:gd name="T60" fmla="*/ 277 w 580"/>
                  <a:gd name="T61" fmla="*/ 17 h 398"/>
                  <a:gd name="T62" fmla="*/ 209 w 580"/>
                  <a:gd name="T63" fmla="*/ 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0" h="398">
                    <a:moveTo>
                      <a:pt x="197" y="169"/>
                    </a:moveTo>
                    <a:lnTo>
                      <a:pt x="135" y="161"/>
                    </a:lnTo>
                    <a:lnTo>
                      <a:pt x="83" y="173"/>
                    </a:lnTo>
                    <a:lnTo>
                      <a:pt x="43" y="202"/>
                    </a:lnTo>
                    <a:lnTo>
                      <a:pt x="15" y="240"/>
                    </a:lnTo>
                    <a:lnTo>
                      <a:pt x="0" y="282"/>
                    </a:lnTo>
                    <a:lnTo>
                      <a:pt x="3" y="327"/>
                    </a:lnTo>
                    <a:lnTo>
                      <a:pt x="24" y="365"/>
                    </a:lnTo>
                    <a:lnTo>
                      <a:pt x="67" y="396"/>
                    </a:lnTo>
                    <a:lnTo>
                      <a:pt x="83" y="398"/>
                    </a:lnTo>
                    <a:lnTo>
                      <a:pt x="93" y="391"/>
                    </a:lnTo>
                    <a:lnTo>
                      <a:pt x="90" y="379"/>
                    </a:lnTo>
                    <a:lnTo>
                      <a:pt x="81" y="370"/>
                    </a:lnTo>
                    <a:lnTo>
                      <a:pt x="50" y="344"/>
                    </a:lnTo>
                    <a:lnTo>
                      <a:pt x="38" y="311"/>
                    </a:lnTo>
                    <a:lnTo>
                      <a:pt x="41" y="277"/>
                    </a:lnTo>
                    <a:lnTo>
                      <a:pt x="60" y="244"/>
                    </a:lnTo>
                    <a:lnTo>
                      <a:pt x="88" y="221"/>
                    </a:lnTo>
                    <a:lnTo>
                      <a:pt x="126" y="206"/>
                    </a:lnTo>
                    <a:lnTo>
                      <a:pt x="168" y="209"/>
                    </a:lnTo>
                    <a:lnTo>
                      <a:pt x="213" y="232"/>
                    </a:lnTo>
                    <a:lnTo>
                      <a:pt x="225" y="235"/>
                    </a:lnTo>
                    <a:lnTo>
                      <a:pt x="235" y="228"/>
                    </a:lnTo>
                    <a:lnTo>
                      <a:pt x="237" y="216"/>
                    </a:lnTo>
                    <a:lnTo>
                      <a:pt x="237" y="202"/>
                    </a:lnTo>
                    <a:lnTo>
                      <a:pt x="237" y="154"/>
                    </a:lnTo>
                    <a:lnTo>
                      <a:pt x="251" y="116"/>
                    </a:lnTo>
                    <a:lnTo>
                      <a:pt x="277" y="88"/>
                    </a:lnTo>
                    <a:lnTo>
                      <a:pt x="313" y="71"/>
                    </a:lnTo>
                    <a:lnTo>
                      <a:pt x="351" y="69"/>
                    </a:lnTo>
                    <a:lnTo>
                      <a:pt x="389" y="79"/>
                    </a:lnTo>
                    <a:lnTo>
                      <a:pt x="419" y="105"/>
                    </a:lnTo>
                    <a:lnTo>
                      <a:pt x="443" y="147"/>
                    </a:lnTo>
                    <a:lnTo>
                      <a:pt x="450" y="159"/>
                    </a:lnTo>
                    <a:lnTo>
                      <a:pt x="462" y="157"/>
                    </a:lnTo>
                    <a:lnTo>
                      <a:pt x="472" y="147"/>
                    </a:lnTo>
                    <a:lnTo>
                      <a:pt x="479" y="133"/>
                    </a:lnTo>
                    <a:lnTo>
                      <a:pt x="488" y="105"/>
                    </a:lnTo>
                    <a:lnTo>
                      <a:pt x="502" y="90"/>
                    </a:lnTo>
                    <a:lnTo>
                      <a:pt x="514" y="88"/>
                    </a:lnTo>
                    <a:lnTo>
                      <a:pt x="526" y="93"/>
                    </a:lnTo>
                    <a:lnTo>
                      <a:pt x="535" y="107"/>
                    </a:lnTo>
                    <a:lnTo>
                      <a:pt x="540" y="124"/>
                    </a:lnTo>
                    <a:lnTo>
                      <a:pt x="538" y="142"/>
                    </a:lnTo>
                    <a:lnTo>
                      <a:pt x="531" y="161"/>
                    </a:lnTo>
                    <a:lnTo>
                      <a:pt x="528" y="171"/>
                    </a:lnTo>
                    <a:lnTo>
                      <a:pt x="538" y="178"/>
                    </a:lnTo>
                    <a:lnTo>
                      <a:pt x="554" y="169"/>
                    </a:lnTo>
                    <a:lnTo>
                      <a:pt x="576" y="133"/>
                    </a:lnTo>
                    <a:lnTo>
                      <a:pt x="580" y="114"/>
                    </a:lnTo>
                    <a:lnTo>
                      <a:pt x="576" y="95"/>
                    </a:lnTo>
                    <a:lnTo>
                      <a:pt x="569" y="74"/>
                    </a:lnTo>
                    <a:lnTo>
                      <a:pt x="554" y="57"/>
                    </a:lnTo>
                    <a:lnTo>
                      <a:pt x="538" y="48"/>
                    </a:lnTo>
                    <a:lnTo>
                      <a:pt x="516" y="43"/>
                    </a:lnTo>
                    <a:lnTo>
                      <a:pt x="493" y="50"/>
                    </a:lnTo>
                    <a:lnTo>
                      <a:pt x="467" y="69"/>
                    </a:lnTo>
                    <a:lnTo>
                      <a:pt x="445" y="38"/>
                    </a:lnTo>
                    <a:lnTo>
                      <a:pt x="412" y="15"/>
                    </a:lnTo>
                    <a:lnTo>
                      <a:pt x="370" y="0"/>
                    </a:lnTo>
                    <a:lnTo>
                      <a:pt x="322" y="0"/>
                    </a:lnTo>
                    <a:lnTo>
                      <a:pt x="277" y="17"/>
                    </a:lnTo>
                    <a:lnTo>
                      <a:pt x="237" y="48"/>
                    </a:lnTo>
                    <a:lnTo>
                      <a:pt x="209" y="98"/>
                    </a:lnTo>
                    <a:lnTo>
                      <a:pt x="197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1" name="Freeform 157"/>
              <p:cNvSpPr>
                <a:spLocks/>
              </p:cNvSpPr>
              <p:nvPr/>
            </p:nvSpPr>
            <p:spPr bwMode="auto">
              <a:xfrm>
                <a:off x="1135" y="3001"/>
                <a:ext cx="192" cy="244"/>
              </a:xfrm>
              <a:custGeom>
                <a:avLst/>
                <a:gdLst>
                  <a:gd name="T0" fmla="*/ 277 w 291"/>
                  <a:gd name="T1" fmla="*/ 343 h 388"/>
                  <a:gd name="T2" fmla="*/ 287 w 291"/>
                  <a:gd name="T3" fmla="*/ 336 h 388"/>
                  <a:gd name="T4" fmla="*/ 291 w 291"/>
                  <a:gd name="T5" fmla="*/ 327 h 388"/>
                  <a:gd name="T6" fmla="*/ 289 w 291"/>
                  <a:gd name="T7" fmla="*/ 320 h 388"/>
                  <a:gd name="T8" fmla="*/ 284 w 291"/>
                  <a:gd name="T9" fmla="*/ 313 h 388"/>
                  <a:gd name="T10" fmla="*/ 275 w 291"/>
                  <a:gd name="T11" fmla="*/ 310 h 388"/>
                  <a:gd name="T12" fmla="*/ 265 w 291"/>
                  <a:gd name="T13" fmla="*/ 308 h 388"/>
                  <a:gd name="T14" fmla="*/ 253 w 291"/>
                  <a:gd name="T15" fmla="*/ 308 h 388"/>
                  <a:gd name="T16" fmla="*/ 242 w 291"/>
                  <a:gd name="T17" fmla="*/ 313 h 388"/>
                  <a:gd name="T18" fmla="*/ 192 w 291"/>
                  <a:gd name="T19" fmla="*/ 329 h 388"/>
                  <a:gd name="T20" fmla="*/ 149 w 291"/>
                  <a:gd name="T21" fmla="*/ 329 h 388"/>
                  <a:gd name="T22" fmla="*/ 114 w 291"/>
                  <a:gd name="T23" fmla="*/ 317 h 388"/>
                  <a:gd name="T24" fmla="*/ 88 w 291"/>
                  <a:gd name="T25" fmla="*/ 294 h 388"/>
                  <a:gd name="T26" fmla="*/ 71 w 291"/>
                  <a:gd name="T27" fmla="*/ 268 h 388"/>
                  <a:gd name="T28" fmla="*/ 66 w 291"/>
                  <a:gd name="T29" fmla="*/ 237 h 388"/>
                  <a:gd name="T30" fmla="*/ 76 w 291"/>
                  <a:gd name="T31" fmla="*/ 209 h 388"/>
                  <a:gd name="T32" fmla="*/ 97 w 291"/>
                  <a:gd name="T33" fmla="*/ 185 h 388"/>
                  <a:gd name="T34" fmla="*/ 114 w 291"/>
                  <a:gd name="T35" fmla="*/ 171 h 388"/>
                  <a:gd name="T36" fmla="*/ 114 w 291"/>
                  <a:gd name="T37" fmla="*/ 161 h 388"/>
                  <a:gd name="T38" fmla="*/ 104 w 291"/>
                  <a:gd name="T39" fmla="*/ 154 h 388"/>
                  <a:gd name="T40" fmla="*/ 92 w 291"/>
                  <a:gd name="T41" fmla="*/ 147 h 388"/>
                  <a:gd name="T42" fmla="*/ 59 w 291"/>
                  <a:gd name="T43" fmla="*/ 114 h 388"/>
                  <a:gd name="T44" fmla="*/ 50 w 291"/>
                  <a:gd name="T45" fmla="*/ 85 h 388"/>
                  <a:gd name="T46" fmla="*/ 57 w 291"/>
                  <a:gd name="T47" fmla="*/ 67 h 388"/>
                  <a:gd name="T48" fmla="*/ 74 w 291"/>
                  <a:gd name="T49" fmla="*/ 52 h 388"/>
                  <a:gd name="T50" fmla="*/ 100 w 291"/>
                  <a:gd name="T51" fmla="*/ 48 h 388"/>
                  <a:gd name="T52" fmla="*/ 126 w 291"/>
                  <a:gd name="T53" fmla="*/ 52 h 388"/>
                  <a:gd name="T54" fmla="*/ 147 w 291"/>
                  <a:gd name="T55" fmla="*/ 64 h 388"/>
                  <a:gd name="T56" fmla="*/ 159 w 291"/>
                  <a:gd name="T57" fmla="*/ 85 h 388"/>
                  <a:gd name="T58" fmla="*/ 171 w 291"/>
                  <a:gd name="T59" fmla="*/ 104 h 388"/>
                  <a:gd name="T60" fmla="*/ 190 w 291"/>
                  <a:gd name="T61" fmla="*/ 112 h 388"/>
                  <a:gd name="T62" fmla="*/ 204 w 291"/>
                  <a:gd name="T63" fmla="*/ 104 h 388"/>
                  <a:gd name="T64" fmla="*/ 208 w 291"/>
                  <a:gd name="T65" fmla="*/ 85 h 388"/>
                  <a:gd name="T66" fmla="*/ 201 w 291"/>
                  <a:gd name="T67" fmla="*/ 67 h 388"/>
                  <a:gd name="T68" fmla="*/ 192 w 291"/>
                  <a:gd name="T69" fmla="*/ 48 h 388"/>
                  <a:gd name="T70" fmla="*/ 175 w 291"/>
                  <a:gd name="T71" fmla="*/ 31 h 388"/>
                  <a:gd name="T72" fmla="*/ 156 w 291"/>
                  <a:gd name="T73" fmla="*/ 14 h 388"/>
                  <a:gd name="T74" fmla="*/ 130 w 291"/>
                  <a:gd name="T75" fmla="*/ 5 h 388"/>
                  <a:gd name="T76" fmla="*/ 102 w 291"/>
                  <a:gd name="T77" fmla="*/ 0 h 388"/>
                  <a:gd name="T78" fmla="*/ 69 w 291"/>
                  <a:gd name="T79" fmla="*/ 7 h 388"/>
                  <a:gd name="T80" fmla="*/ 31 w 291"/>
                  <a:gd name="T81" fmla="*/ 24 h 388"/>
                  <a:gd name="T82" fmla="*/ 19 w 291"/>
                  <a:gd name="T83" fmla="*/ 36 h 388"/>
                  <a:gd name="T84" fmla="*/ 10 w 291"/>
                  <a:gd name="T85" fmla="*/ 50 h 388"/>
                  <a:gd name="T86" fmla="*/ 5 w 291"/>
                  <a:gd name="T87" fmla="*/ 69 h 388"/>
                  <a:gd name="T88" fmla="*/ 3 w 291"/>
                  <a:gd name="T89" fmla="*/ 88 h 388"/>
                  <a:gd name="T90" fmla="*/ 7 w 291"/>
                  <a:gd name="T91" fmla="*/ 109 h 388"/>
                  <a:gd name="T92" fmla="*/ 17 w 291"/>
                  <a:gd name="T93" fmla="*/ 126 h 388"/>
                  <a:gd name="T94" fmla="*/ 31 w 291"/>
                  <a:gd name="T95" fmla="*/ 142 h 388"/>
                  <a:gd name="T96" fmla="*/ 55 w 291"/>
                  <a:gd name="T97" fmla="*/ 154 h 388"/>
                  <a:gd name="T98" fmla="*/ 17 w 291"/>
                  <a:gd name="T99" fmla="*/ 187 h 388"/>
                  <a:gd name="T100" fmla="*/ 0 w 291"/>
                  <a:gd name="T101" fmla="*/ 232 h 388"/>
                  <a:gd name="T102" fmla="*/ 0 w 291"/>
                  <a:gd name="T103" fmla="*/ 282 h 388"/>
                  <a:gd name="T104" fmla="*/ 21 w 291"/>
                  <a:gd name="T105" fmla="*/ 332 h 388"/>
                  <a:gd name="T106" fmla="*/ 59 w 291"/>
                  <a:gd name="T107" fmla="*/ 369 h 388"/>
                  <a:gd name="T108" fmla="*/ 114 w 291"/>
                  <a:gd name="T109" fmla="*/ 388 h 388"/>
                  <a:gd name="T110" fmla="*/ 187 w 291"/>
                  <a:gd name="T111" fmla="*/ 384 h 388"/>
                  <a:gd name="T112" fmla="*/ 277 w 291"/>
                  <a:gd name="T113" fmla="*/ 34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1" h="388">
                    <a:moveTo>
                      <a:pt x="277" y="343"/>
                    </a:moveTo>
                    <a:lnTo>
                      <a:pt x="287" y="336"/>
                    </a:lnTo>
                    <a:lnTo>
                      <a:pt x="291" y="327"/>
                    </a:lnTo>
                    <a:lnTo>
                      <a:pt x="289" y="320"/>
                    </a:lnTo>
                    <a:lnTo>
                      <a:pt x="284" y="313"/>
                    </a:lnTo>
                    <a:lnTo>
                      <a:pt x="275" y="310"/>
                    </a:lnTo>
                    <a:lnTo>
                      <a:pt x="265" y="308"/>
                    </a:lnTo>
                    <a:lnTo>
                      <a:pt x="253" y="308"/>
                    </a:lnTo>
                    <a:lnTo>
                      <a:pt x="242" y="313"/>
                    </a:lnTo>
                    <a:lnTo>
                      <a:pt x="192" y="329"/>
                    </a:lnTo>
                    <a:lnTo>
                      <a:pt x="149" y="329"/>
                    </a:lnTo>
                    <a:lnTo>
                      <a:pt x="114" y="317"/>
                    </a:lnTo>
                    <a:lnTo>
                      <a:pt x="88" y="294"/>
                    </a:lnTo>
                    <a:lnTo>
                      <a:pt x="71" y="268"/>
                    </a:lnTo>
                    <a:lnTo>
                      <a:pt x="66" y="237"/>
                    </a:lnTo>
                    <a:lnTo>
                      <a:pt x="76" y="209"/>
                    </a:lnTo>
                    <a:lnTo>
                      <a:pt x="97" y="185"/>
                    </a:lnTo>
                    <a:lnTo>
                      <a:pt x="114" y="171"/>
                    </a:lnTo>
                    <a:lnTo>
                      <a:pt x="114" y="161"/>
                    </a:lnTo>
                    <a:lnTo>
                      <a:pt x="104" y="154"/>
                    </a:lnTo>
                    <a:lnTo>
                      <a:pt x="92" y="147"/>
                    </a:lnTo>
                    <a:lnTo>
                      <a:pt x="59" y="114"/>
                    </a:lnTo>
                    <a:lnTo>
                      <a:pt x="50" y="85"/>
                    </a:lnTo>
                    <a:lnTo>
                      <a:pt x="57" y="67"/>
                    </a:lnTo>
                    <a:lnTo>
                      <a:pt x="74" y="52"/>
                    </a:lnTo>
                    <a:lnTo>
                      <a:pt x="100" y="48"/>
                    </a:lnTo>
                    <a:lnTo>
                      <a:pt x="126" y="52"/>
                    </a:lnTo>
                    <a:lnTo>
                      <a:pt x="147" y="64"/>
                    </a:lnTo>
                    <a:lnTo>
                      <a:pt x="159" y="85"/>
                    </a:lnTo>
                    <a:lnTo>
                      <a:pt x="171" y="104"/>
                    </a:lnTo>
                    <a:lnTo>
                      <a:pt x="190" y="112"/>
                    </a:lnTo>
                    <a:lnTo>
                      <a:pt x="204" y="104"/>
                    </a:lnTo>
                    <a:lnTo>
                      <a:pt x="208" y="85"/>
                    </a:lnTo>
                    <a:lnTo>
                      <a:pt x="201" y="67"/>
                    </a:lnTo>
                    <a:lnTo>
                      <a:pt x="192" y="48"/>
                    </a:lnTo>
                    <a:lnTo>
                      <a:pt x="175" y="31"/>
                    </a:lnTo>
                    <a:lnTo>
                      <a:pt x="156" y="14"/>
                    </a:lnTo>
                    <a:lnTo>
                      <a:pt x="130" y="5"/>
                    </a:lnTo>
                    <a:lnTo>
                      <a:pt x="102" y="0"/>
                    </a:lnTo>
                    <a:lnTo>
                      <a:pt x="69" y="7"/>
                    </a:lnTo>
                    <a:lnTo>
                      <a:pt x="31" y="24"/>
                    </a:lnTo>
                    <a:lnTo>
                      <a:pt x="19" y="36"/>
                    </a:lnTo>
                    <a:lnTo>
                      <a:pt x="10" y="50"/>
                    </a:lnTo>
                    <a:lnTo>
                      <a:pt x="5" y="69"/>
                    </a:lnTo>
                    <a:lnTo>
                      <a:pt x="3" y="88"/>
                    </a:lnTo>
                    <a:lnTo>
                      <a:pt x="7" y="109"/>
                    </a:lnTo>
                    <a:lnTo>
                      <a:pt x="17" y="126"/>
                    </a:lnTo>
                    <a:lnTo>
                      <a:pt x="31" y="142"/>
                    </a:lnTo>
                    <a:lnTo>
                      <a:pt x="55" y="154"/>
                    </a:lnTo>
                    <a:lnTo>
                      <a:pt x="17" y="187"/>
                    </a:lnTo>
                    <a:lnTo>
                      <a:pt x="0" y="232"/>
                    </a:lnTo>
                    <a:lnTo>
                      <a:pt x="0" y="282"/>
                    </a:lnTo>
                    <a:lnTo>
                      <a:pt x="21" y="332"/>
                    </a:lnTo>
                    <a:lnTo>
                      <a:pt x="59" y="369"/>
                    </a:lnTo>
                    <a:lnTo>
                      <a:pt x="114" y="388"/>
                    </a:lnTo>
                    <a:lnTo>
                      <a:pt x="187" y="384"/>
                    </a:lnTo>
                    <a:lnTo>
                      <a:pt x="277" y="3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2" name="Freeform 158"/>
              <p:cNvSpPr>
                <a:spLocks/>
              </p:cNvSpPr>
              <p:nvPr/>
            </p:nvSpPr>
            <p:spPr bwMode="auto">
              <a:xfrm>
                <a:off x="1781" y="2544"/>
                <a:ext cx="1699" cy="598"/>
              </a:xfrm>
              <a:custGeom>
                <a:avLst/>
                <a:gdLst>
                  <a:gd name="T0" fmla="*/ 1683 w 2573"/>
                  <a:gd name="T1" fmla="*/ 118 h 951"/>
                  <a:gd name="T2" fmla="*/ 1799 w 2573"/>
                  <a:gd name="T3" fmla="*/ 291 h 951"/>
                  <a:gd name="T4" fmla="*/ 1882 w 2573"/>
                  <a:gd name="T5" fmla="*/ 409 h 951"/>
                  <a:gd name="T6" fmla="*/ 1955 w 2573"/>
                  <a:gd name="T7" fmla="*/ 428 h 951"/>
                  <a:gd name="T8" fmla="*/ 2105 w 2573"/>
                  <a:gd name="T9" fmla="*/ 449 h 951"/>
                  <a:gd name="T10" fmla="*/ 2282 w 2573"/>
                  <a:gd name="T11" fmla="*/ 478 h 951"/>
                  <a:gd name="T12" fmla="*/ 2445 w 2573"/>
                  <a:gd name="T13" fmla="*/ 516 h 951"/>
                  <a:gd name="T14" fmla="*/ 2547 w 2573"/>
                  <a:gd name="T15" fmla="*/ 568 h 951"/>
                  <a:gd name="T16" fmla="*/ 2573 w 2573"/>
                  <a:gd name="T17" fmla="*/ 660 h 951"/>
                  <a:gd name="T18" fmla="*/ 2550 w 2573"/>
                  <a:gd name="T19" fmla="*/ 719 h 951"/>
                  <a:gd name="T20" fmla="*/ 2509 w 2573"/>
                  <a:gd name="T21" fmla="*/ 750 h 951"/>
                  <a:gd name="T22" fmla="*/ 2512 w 2573"/>
                  <a:gd name="T23" fmla="*/ 871 h 951"/>
                  <a:gd name="T24" fmla="*/ 2415 w 2573"/>
                  <a:gd name="T25" fmla="*/ 951 h 951"/>
                  <a:gd name="T26" fmla="*/ 2289 w 2573"/>
                  <a:gd name="T27" fmla="*/ 927 h 951"/>
                  <a:gd name="T28" fmla="*/ 2232 w 2573"/>
                  <a:gd name="T29" fmla="*/ 927 h 951"/>
                  <a:gd name="T30" fmla="*/ 2180 w 2573"/>
                  <a:gd name="T31" fmla="*/ 923 h 951"/>
                  <a:gd name="T32" fmla="*/ 2168 w 2573"/>
                  <a:gd name="T33" fmla="*/ 875 h 951"/>
                  <a:gd name="T34" fmla="*/ 2159 w 2573"/>
                  <a:gd name="T35" fmla="*/ 790 h 951"/>
                  <a:gd name="T36" fmla="*/ 2102 w 2573"/>
                  <a:gd name="T37" fmla="*/ 719 h 951"/>
                  <a:gd name="T38" fmla="*/ 2029 w 2573"/>
                  <a:gd name="T39" fmla="*/ 696 h 951"/>
                  <a:gd name="T40" fmla="*/ 1946 w 2573"/>
                  <a:gd name="T41" fmla="*/ 703 h 951"/>
                  <a:gd name="T42" fmla="*/ 1861 w 2573"/>
                  <a:gd name="T43" fmla="*/ 740 h 951"/>
                  <a:gd name="T44" fmla="*/ 1783 w 2573"/>
                  <a:gd name="T45" fmla="*/ 804 h 951"/>
                  <a:gd name="T46" fmla="*/ 1719 w 2573"/>
                  <a:gd name="T47" fmla="*/ 892 h 951"/>
                  <a:gd name="T48" fmla="*/ 1659 w 2573"/>
                  <a:gd name="T49" fmla="*/ 930 h 951"/>
                  <a:gd name="T50" fmla="*/ 1529 w 2573"/>
                  <a:gd name="T51" fmla="*/ 932 h 951"/>
                  <a:gd name="T52" fmla="*/ 1354 w 2573"/>
                  <a:gd name="T53" fmla="*/ 930 h 951"/>
                  <a:gd name="T54" fmla="*/ 1179 w 2573"/>
                  <a:gd name="T55" fmla="*/ 925 h 951"/>
                  <a:gd name="T56" fmla="*/ 1051 w 2573"/>
                  <a:gd name="T57" fmla="*/ 923 h 951"/>
                  <a:gd name="T58" fmla="*/ 1016 w 2573"/>
                  <a:gd name="T59" fmla="*/ 901 h 951"/>
                  <a:gd name="T60" fmla="*/ 1008 w 2573"/>
                  <a:gd name="T61" fmla="*/ 828 h 951"/>
                  <a:gd name="T62" fmla="*/ 971 w 2573"/>
                  <a:gd name="T63" fmla="*/ 762 h 951"/>
                  <a:gd name="T64" fmla="*/ 923 w 2573"/>
                  <a:gd name="T65" fmla="*/ 726 h 951"/>
                  <a:gd name="T66" fmla="*/ 866 w 2573"/>
                  <a:gd name="T67" fmla="*/ 705 h 951"/>
                  <a:gd name="T68" fmla="*/ 795 w 2573"/>
                  <a:gd name="T69" fmla="*/ 707 h 951"/>
                  <a:gd name="T70" fmla="*/ 713 w 2573"/>
                  <a:gd name="T71" fmla="*/ 745 h 951"/>
                  <a:gd name="T72" fmla="*/ 620 w 2573"/>
                  <a:gd name="T73" fmla="*/ 828 h 951"/>
                  <a:gd name="T74" fmla="*/ 530 w 2573"/>
                  <a:gd name="T75" fmla="*/ 920 h 951"/>
                  <a:gd name="T76" fmla="*/ 379 w 2573"/>
                  <a:gd name="T77" fmla="*/ 918 h 951"/>
                  <a:gd name="T78" fmla="*/ 239 w 2573"/>
                  <a:gd name="T79" fmla="*/ 911 h 951"/>
                  <a:gd name="T80" fmla="*/ 192 w 2573"/>
                  <a:gd name="T81" fmla="*/ 935 h 951"/>
                  <a:gd name="T82" fmla="*/ 83 w 2573"/>
                  <a:gd name="T83" fmla="*/ 951 h 951"/>
                  <a:gd name="T84" fmla="*/ 5 w 2573"/>
                  <a:gd name="T85" fmla="*/ 927 h 951"/>
                  <a:gd name="T86" fmla="*/ 9 w 2573"/>
                  <a:gd name="T87" fmla="*/ 793 h 951"/>
                  <a:gd name="T88" fmla="*/ 40 w 2573"/>
                  <a:gd name="T89" fmla="*/ 752 h 951"/>
                  <a:gd name="T90" fmla="*/ 83 w 2573"/>
                  <a:gd name="T91" fmla="*/ 750 h 951"/>
                  <a:gd name="T92" fmla="*/ 125 w 2573"/>
                  <a:gd name="T93" fmla="*/ 755 h 951"/>
                  <a:gd name="T94" fmla="*/ 225 w 2573"/>
                  <a:gd name="T95" fmla="*/ 572 h 951"/>
                  <a:gd name="T96" fmla="*/ 355 w 2573"/>
                  <a:gd name="T97" fmla="*/ 454 h 951"/>
                  <a:gd name="T98" fmla="*/ 514 w 2573"/>
                  <a:gd name="T99" fmla="*/ 421 h 951"/>
                  <a:gd name="T100" fmla="*/ 653 w 2573"/>
                  <a:gd name="T101" fmla="*/ 416 h 951"/>
                  <a:gd name="T102" fmla="*/ 755 w 2573"/>
                  <a:gd name="T103" fmla="*/ 381 h 951"/>
                  <a:gd name="T104" fmla="*/ 829 w 2573"/>
                  <a:gd name="T105" fmla="*/ 284 h 951"/>
                  <a:gd name="T106" fmla="*/ 897 w 2573"/>
                  <a:gd name="T107" fmla="*/ 163 h 951"/>
                  <a:gd name="T108" fmla="*/ 968 w 2573"/>
                  <a:gd name="T109" fmla="*/ 68 h 951"/>
                  <a:gd name="T110" fmla="*/ 1039 w 2573"/>
                  <a:gd name="T111" fmla="*/ 33 h 951"/>
                  <a:gd name="T112" fmla="*/ 1155 w 2573"/>
                  <a:gd name="T113" fmla="*/ 9 h 951"/>
                  <a:gd name="T114" fmla="*/ 1295 w 2573"/>
                  <a:gd name="T115" fmla="*/ 0 h 951"/>
                  <a:gd name="T116" fmla="*/ 1444 w 2573"/>
                  <a:gd name="T117" fmla="*/ 9 h 951"/>
                  <a:gd name="T118" fmla="*/ 1584 w 2573"/>
                  <a:gd name="T119" fmla="*/ 42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73" h="951">
                    <a:moveTo>
                      <a:pt x="1626" y="59"/>
                    </a:moveTo>
                    <a:lnTo>
                      <a:pt x="1650" y="80"/>
                    </a:lnTo>
                    <a:lnTo>
                      <a:pt x="1683" y="118"/>
                    </a:lnTo>
                    <a:lnTo>
                      <a:pt x="1721" y="172"/>
                    </a:lnTo>
                    <a:lnTo>
                      <a:pt x="1761" y="229"/>
                    </a:lnTo>
                    <a:lnTo>
                      <a:pt x="1799" y="291"/>
                    </a:lnTo>
                    <a:lnTo>
                      <a:pt x="1835" y="343"/>
                    </a:lnTo>
                    <a:lnTo>
                      <a:pt x="1863" y="385"/>
                    </a:lnTo>
                    <a:lnTo>
                      <a:pt x="1882" y="409"/>
                    </a:lnTo>
                    <a:lnTo>
                      <a:pt x="1896" y="414"/>
                    </a:lnTo>
                    <a:lnTo>
                      <a:pt x="1920" y="421"/>
                    </a:lnTo>
                    <a:lnTo>
                      <a:pt x="1955" y="428"/>
                    </a:lnTo>
                    <a:lnTo>
                      <a:pt x="1998" y="433"/>
                    </a:lnTo>
                    <a:lnTo>
                      <a:pt x="2050" y="442"/>
                    </a:lnTo>
                    <a:lnTo>
                      <a:pt x="2105" y="449"/>
                    </a:lnTo>
                    <a:lnTo>
                      <a:pt x="2164" y="456"/>
                    </a:lnTo>
                    <a:lnTo>
                      <a:pt x="2223" y="466"/>
                    </a:lnTo>
                    <a:lnTo>
                      <a:pt x="2282" y="478"/>
                    </a:lnTo>
                    <a:lnTo>
                      <a:pt x="2341" y="490"/>
                    </a:lnTo>
                    <a:lnTo>
                      <a:pt x="2396" y="501"/>
                    </a:lnTo>
                    <a:lnTo>
                      <a:pt x="2445" y="516"/>
                    </a:lnTo>
                    <a:lnTo>
                      <a:pt x="2488" y="532"/>
                    </a:lnTo>
                    <a:lnTo>
                      <a:pt x="2524" y="549"/>
                    </a:lnTo>
                    <a:lnTo>
                      <a:pt x="2547" y="568"/>
                    </a:lnTo>
                    <a:lnTo>
                      <a:pt x="2561" y="589"/>
                    </a:lnTo>
                    <a:lnTo>
                      <a:pt x="2571" y="627"/>
                    </a:lnTo>
                    <a:lnTo>
                      <a:pt x="2573" y="660"/>
                    </a:lnTo>
                    <a:lnTo>
                      <a:pt x="2569" y="684"/>
                    </a:lnTo>
                    <a:lnTo>
                      <a:pt x="2561" y="705"/>
                    </a:lnTo>
                    <a:lnTo>
                      <a:pt x="2550" y="719"/>
                    </a:lnTo>
                    <a:lnTo>
                      <a:pt x="2535" y="731"/>
                    </a:lnTo>
                    <a:lnTo>
                      <a:pt x="2521" y="740"/>
                    </a:lnTo>
                    <a:lnTo>
                      <a:pt x="2509" y="750"/>
                    </a:lnTo>
                    <a:lnTo>
                      <a:pt x="2521" y="788"/>
                    </a:lnTo>
                    <a:lnTo>
                      <a:pt x="2524" y="828"/>
                    </a:lnTo>
                    <a:lnTo>
                      <a:pt x="2512" y="871"/>
                    </a:lnTo>
                    <a:lnTo>
                      <a:pt x="2490" y="909"/>
                    </a:lnTo>
                    <a:lnTo>
                      <a:pt x="2457" y="937"/>
                    </a:lnTo>
                    <a:lnTo>
                      <a:pt x="2415" y="951"/>
                    </a:lnTo>
                    <a:lnTo>
                      <a:pt x="2365" y="951"/>
                    </a:lnTo>
                    <a:lnTo>
                      <a:pt x="2306" y="927"/>
                    </a:lnTo>
                    <a:lnTo>
                      <a:pt x="2289" y="927"/>
                    </a:lnTo>
                    <a:lnTo>
                      <a:pt x="2270" y="930"/>
                    </a:lnTo>
                    <a:lnTo>
                      <a:pt x="2251" y="927"/>
                    </a:lnTo>
                    <a:lnTo>
                      <a:pt x="2232" y="927"/>
                    </a:lnTo>
                    <a:lnTo>
                      <a:pt x="2211" y="925"/>
                    </a:lnTo>
                    <a:lnTo>
                      <a:pt x="2195" y="925"/>
                    </a:lnTo>
                    <a:lnTo>
                      <a:pt x="2180" y="923"/>
                    </a:lnTo>
                    <a:lnTo>
                      <a:pt x="2171" y="923"/>
                    </a:lnTo>
                    <a:lnTo>
                      <a:pt x="2168" y="901"/>
                    </a:lnTo>
                    <a:lnTo>
                      <a:pt x="2168" y="875"/>
                    </a:lnTo>
                    <a:lnTo>
                      <a:pt x="2168" y="847"/>
                    </a:lnTo>
                    <a:lnTo>
                      <a:pt x="2166" y="819"/>
                    </a:lnTo>
                    <a:lnTo>
                      <a:pt x="2159" y="790"/>
                    </a:lnTo>
                    <a:lnTo>
                      <a:pt x="2147" y="764"/>
                    </a:lnTo>
                    <a:lnTo>
                      <a:pt x="2128" y="740"/>
                    </a:lnTo>
                    <a:lnTo>
                      <a:pt x="2102" y="719"/>
                    </a:lnTo>
                    <a:lnTo>
                      <a:pt x="2079" y="707"/>
                    </a:lnTo>
                    <a:lnTo>
                      <a:pt x="2055" y="700"/>
                    </a:lnTo>
                    <a:lnTo>
                      <a:pt x="2029" y="696"/>
                    </a:lnTo>
                    <a:lnTo>
                      <a:pt x="2000" y="696"/>
                    </a:lnTo>
                    <a:lnTo>
                      <a:pt x="1974" y="698"/>
                    </a:lnTo>
                    <a:lnTo>
                      <a:pt x="1946" y="703"/>
                    </a:lnTo>
                    <a:lnTo>
                      <a:pt x="1918" y="712"/>
                    </a:lnTo>
                    <a:lnTo>
                      <a:pt x="1889" y="724"/>
                    </a:lnTo>
                    <a:lnTo>
                      <a:pt x="1861" y="740"/>
                    </a:lnTo>
                    <a:lnTo>
                      <a:pt x="1835" y="757"/>
                    </a:lnTo>
                    <a:lnTo>
                      <a:pt x="1809" y="778"/>
                    </a:lnTo>
                    <a:lnTo>
                      <a:pt x="1783" y="804"/>
                    </a:lnTo>
                    <a:lnTo>
                      <a:pt x="1759" y="830"/>
                    </a:lnTo>
                    <a:lnTo>
                      <a:pt x="1738" y="859"/>
                    </a:lnTo>
                    <a:lnTo>
                      <a:pt x="1719" y="892"/>
                    </a:lnTo>
                    <a:lnTo>
                      <a:pt x="1700" y="927"/>
                    </a:lnTo>
                    <a:lnTo>
                      <a:pt x="1686" y="930"/>
                    </a:lnTo>
                    <a:lnTo>
                      <a:pt x="1659" y="930"/>
                    </a:lnTo>
                    <a:lnTo>
                      <a:pt x="1624" y="932"/>
                    </a:lnTo>
                    <a:lnTo>
                      <a:pt x="1579" y="932"/>
                    </a:lnTo>
                    <a:lnTo>
                      <a:pt x="1529" y="932"/>
                    </a:lnTo>
                    <a:lnTo>
                      <a:pt x="1472" y="932"/>
                    </a:lnTo>
                    <a:lnTo>
                      <a:pt x="1416" y="930"/>
                    </a:lnTo>
                    <a:lnTo>
                      <a:pt x="1354" y="930"/>
                    </a:lnTo>
                    <a:lnTo>
                      <a:pt x="1295" y="927"/>
                    </a:lnTo>
                    <a:lnTo>
                      <a:pt x="1236" y="927"/>
                    </a:lnTo>
                    <a:lnTo>
                      <a:pt x="1179" y="925"/>
                    </a:lnTo>
                    <a:lnTo>
                      <a:pt x="1129" y="925"/>
                    </a:lnTo>
                    <a:lnTo>
                      <a:pt x="1087" y="925"/>
                    </a:lnTo>
                    <a:lnTo>
                      <a:pt x="1051" y="923"/>
                    </a:lnTo>
                    <a:lnTo>
                      <a:pt x="1025" y="923"/>
                    </a:lnTo>
                    <a:lnTo>
                      <a:pt x="1011" y="923"/>
                    </a:lnTo>
                    <a:lnTo>
                      <a:pt x="1016" y="901"/>
                    </a:lnTo>
                    <a:lnTo>
                      <a:pt x="1018" y="878"/>
                    </a:lnTo>
                    <a:lnTo>
                      <a:pt x="1013" y="854"/>
                    </a:lnTo>
                    <a:lnTo>
                      <a:pt x="1008" y="828"/>
                    </a:lnTo>
                    <a:lnTo>
                      <a:pt x="997" y="804"/>
                    </a:lnTo>
                    <a:lnTo>
                      <a:pt x="985" y="781"/>
                    </a:lnTo>
                    <a:lnTo>
                      <a:pt x="971" y="762"/>
                    </a:lnTo>
                    <a:lnTo>
                      <a:pt x="954" y="745"/>
                    </a:lnTo>
                    <a:lnTo>
                      <a:pt x="940" y="736"/>
                    </a:lnTo>
                    <a:lnTo>
                      <a:pt x="923" y="726"/>
                    </a:lnTo>
                    <a:lnTo>
                      <a:pt x="907" y="717"/>
                    </a:lnTo>
                    <a:lnTo>
                      <a:pt x="888" y="710"/>
                    </a:lnTo>
                    <a:lnTo>
                      <a:pt x="866" y="705"/>
                    </a:lnTo>
                    <a:lnTo>
                      <a:pt x="845" y="703"/>
                    </a:lnTo>
                    <a:lnTo>
                      <a:pt x="819" y="703"/>
                    </a:lnTo>
                    <a:lnTo>
                      <a:pt x="795" y="707"/>
                    </a:lnTo>
                    <a:lnTo>
                      <a:pt x="769" y="714"/>
                    </a:lnTo>
                    <a:lnTo>
                      <a:pt x="741" y="726"/>
                    </a:lnTo>
                    <a:lnTo>
                      <a:pt x="713" y="745"/>
                    </a:lnTo>
                    <a:lnTo>
                      <a:pt x="682" y="767"/>
                    </a:lnTo>
                    <a:lnTo>
                      <a:pt x="651" y="795"/>
                    </a:lnTo>
                    <a:lnTo>
                      <a:pt x="620" y="828"/>
                    </a:lnTo>
                    <a:lnTo>
                      <a:pt x="587" y="871"/>
                    </a:lnTo>
                    <a:lnTo>
                      <a:pt x="554" y="918"/>
                    </a:lnTo>
                    <a:lnTo>
                      <a:pt x="530" y="920"/>
                    </a:lnTo>
                    <a:lnTo>
                      <a:pt x="488" y="920"/>
                    </a:lnTo>
                    <a:lnTo>
                      <a:pt x="436" y="920"/>
                    </a:lnTo>
                    <a:lnTo>
                      <a:pt x="379" y="918"/>
                    </a:lnTo>
                    <a:lnTo>
                      <a:pt x="322" y="916"/>
                    </a:lnTo>
                    <a:lnTo>
                      <a:pt x="275" y="913"/>
                    </a:lnTo>
                    <a:lnTo>
                      <a:pt x="239" y="911"/>
                    </a:lnTo>
                    <a:lnTo>
                      <a:pt x="225" y="911"/>
                    </a:lnTo>
                    <a:lnTo>
                      <a:pt x="215" y="925"/>
                    </a:lnTo>
                    <a:lnTo>
                      <a:pt x="192" y="935"/>
                    </a:lnTo>
                    <a:lnTo>
                      <a:pt x="159" y="944"/>
                    </a:lnTo>
                    <a:lnTo>
                      <a:pt x="121" y="949"/>
                    </a:lnTo>
                    <a:lnTo>
                      <a:pt x="83" y="951"/>
                    </a:lnTo>
                    <a:lnTo>
                      <a:pt x="47" y="949"/>
                    </a:lnTo>
                    <a:lnTo>
                      <a:pt x="19" y="942"/>
                    </a:lnTo>
                    <a:lnTo>
                      <a:pt x="5" y="927"/>
                    </a:lnTo>
                    <a:lnTo>
                      <a:pt x="0" y="897"/>
                    </a:lnTo>
                    <a:lnTo>
                      <a:pt x="2" y="845"/>
                    </a:lnTo>
                    <a:lnTo>
                      <a:pt x="9" y="793"/>
                    </a:lnTo>
                    <a:lnTo>
                      <a:pt x="21" y="762"/>
                    </a:lnTo>
                    <a:lnTo>
                      <a:pt x="28" y="757"/>
                    </a:lnTo>
                    <a:lnTo>
                      <a:pt x="40" y="752"/>
                    </a:lnTo>
                    <a:lnTo>
                      <a:pt x="52" y="750"/>
                    </a:lnTo>
                    <a:lnTo>
                      <a:pt x="66" y="750"/>
                    </a:lnTo>
                    <a:lnTo>
                      <a:pt x="83" y="750"/>
                    </a:lnTo>
                    <a:lnTo>
                      <a:pt x="97" y="752"/>
                    </a:lnTo>
                    <a:lnTo>
                      <a:pt x="114" y="752"/>
                    </a:lnTo>
                    <a:lnTo>
                      <a:pt x="125" y="755"/>
                    </a:lnTo>
                    <a:lnTo>
                      <a:pt x="156" y="688"/>
                    </a:lnTo>
                    <a:lnTo>
                      <a:pt x="189" y="627"/>
                    </a:lnTo>
                    <a:lnTo>
                      <a:pt x="225" y="572"/>
                    </a:lnTo>
                    <a:lnTo>
                      <a:pt x="265" y="525"/>
                    </a:lnTo>
                    <a:lnTo>
                      <a:pt x="308" y="485"/>
                    </a:lnTo>
                    <a:lnTo>
                      <a:pt x="355" y="454"/>
                    </a:lnTo>
                    <a:lnTo>
                      <a:pt x="405" y="433"/>
                    </a:lnTo>
                    <a:lnTo>
                      <a:pt x="459" y="423"/>
                    </a:lnTo>
                    <a:lnTo>
                      <a:pt x="514" y="421"/>
                    </a:lnTo>
                    <a:lnTo>
                      <a:pt x="563" y="421"/>
                    </a:lnTo>
                    <a:lnTo>
                      <a:pt x="611" y="421"/>
                    </a:lnTo>
                    <a:lnTo>
                      <a:pt x="653" y="416"/>
                    </a:lnTo>
                    <a:lnTo>
                      <a:pt x="691" y="412"/>
                    </a:lnTo>
                    <a:lnTo>
                      <a:pt x="724" y="400"/>
                    </a:lnTo>
                    <a:lnTo>
                      <a:pt x="755" y="381"/>
                    </a:lnTo>
                    <a:lnTo>
                      <a:pt x="781" y="355"/>
                    </a:lnTo>
                    <a:lnTo>
                      <a:pt x="805" y="322"/>
                    </a:lnTo>
                    <a:lnTo>
                      <a:pt x="829" y="284"/>
                    </a:lnTo>
                    <a:lnTo>
                      <a:pt x="852" y="243"/>
                    </a:lnTo>
                    <a:lnTo>
                      <a:pt x="873" y="203"/>
                    </a:lnTo>
                    <a:lnTo>
                      <a:pt x="897" y="163"/>
                    </a:lnTo>
                    <a:lnTo>
                      <a:pt x="918" y="128"/>
                    </a:lnTo>
                    <a:lnTo>
                      <a:pt x="942" y="94"/>
                    </a:lnTo>
                    <a:lnTo>
                      <a:pt x="968" y="68"/>
                    </a:lnTo>
                    <a:lnTo>
                      <a:pt x="987" y="57"/>
                    </a:lnTo>
                    <a:lnTo>
                      <a:pt x="1011" y="45"/>
                    </a:lnTo>
                    <a:lnTo>
                      <a:pt x="1039" y="33"/>
                    </a:lnTo>
                    <a:lnTo>
                      <a:pt x="1075" y="23"/>
                    </a:lnTo>
                    <a:lnTo>
                      <a:pt x="1113" y="16"/>
                    </a:lnTo>
                    <a:lnTo>
                      <a:pt x="1155" y="9"/>
                    </a:lnTo>
                    <a:lnTo>
                      <a:pt x="1200" y="4"/>
                    </a:lnTo>
                    <a:lnTo>
                      <a:pt x="1248" y="0"/>
                    </a:lnTo>
                    <a:lnTo>
                      <a:pt x="1295" y="0"/>
                    </a:lnTo>
                    <a:lnTo>
                      <a:pt x="1345" y="0"/>
                    </a:lnTo>
                    <a:lnTo>
                      <a:pt x="1394" y="2"/>
                    </a:lnTo>
                    <a:lnTo>
                      <a:pt x="1444" y="9"/>
                    </a:lnTo>
                    <a:lnTo>
                      <a:pt x="1494" y="16"/>
                    </a:lnTo>
                    <a:lnTo>
                      <a:pt x="1541" y="28"/>
                    </a:lnTo>
                    <a:lnTo>
                      <a:pt x="1584" y="42"/>
                    </a:lnTo>
                    <a:lnTo>
                      <a:pt x="1626" y="5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3" name="Freeform 159"/>
              <p:cNvSpPr>
                <a:spLocks/>
              </p:cNvSpPr>
              <p:nvPr/>
            </p:nvSpPr>
            <p:spPr bwMode="auto">
              <a:xfrm>
                <a:off x="3407" y="2911"/>
                <a:ext cx="42" cy="82"/>
              </a:xfrm>
              <a:custGeom>
                <a:avLst/>
                <a:gdLst>
                  <a:gd name="T0" fmla="*/ 21 w 64"/>
                  <a:gd name="T1" fmla="*/ 130 h 130"/>
                  <a:gd name="T2" fmla="*/ 33 w 64"/>
                  <a:gd name="T3" fmla="*/ 128 h 130"/>
                  <a:gd name="T4" fmla="*/ 45 w 64"/>
                  <a:gd name="T5" fmla="*/ 116 h 130"/>
                  <a:gd name="T6" fmla="*/ 55 w 64"/>
                  <a:gd name="T7" fmla="*/ 97 h 130"/>
                  <a:gd name="T8" fmla="*/ 62 w 64"/>
                  <a:gd name="T9" fmla="*/ 74 h 130"/>
                  <a:gd name="T10" fmla="*/ 64 w 64"/>
                  <a:gd name="T11" fmla="*/ 48 h 130"/>
                  <a:gd name="T12" fmla="*/ 59 w 64"/>
                  <a:gd name="T13" fmla="*/ 26 h 130"/>
                  <a:gd name="T14" fmla="*/ 52 w 64"/>
                  <a:gd name="T15" fmla="*/ 10 h 130"/>
                  <a:gd name="T16" fmla="*/ 43 w 64"/>
                  <a:gd name="T17" fmla="*/ 0 h 130"/>
                  <a:gd name="T18" fmla="*/ 31 w 64"/>
                  <a:gd name="T19" fmla="*/ 3 h 130"/>
                  <a:gd name="T20" fmla="*/ 19 w 64"/>
                  <a:gd name="T21" fmla="*/ 14 h 130"/>
                  <a:gd name="T22" fmla="*/ 10 w 64"/>
                  <a:gd name="T23" fmla="*/ 33 h 130"/>
                  <a:gd name="T24" fmla="*/ 2 w 64"/>
                  <a:gd name="T25" fmla="*/ 57 h 130"/>
                  <a:gd name="T26" fmla="*/ 0 w 64"/>
                  <a:gd name="T27" fmla="*/ 83 h 130"/>
                  <a:gd name="T28" fmla="*/ 2 w 64"/>
                  <a:gd name="T29" fmla="*/ 104 h 130"/>
                  <a:gd name="T30" fmla="*/ 10 w 64"/>
                  <a:gd name="T31" fmla="*/ 121 h 130"/>
                  <a:gd name="T32" fmla="*/ 21 w 64"/>
                  <a:gd name="T3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30">
                    <a:moveTo>
                      <a:pt x="21" y="130"/>
                    </a:moveTo>
                    <a:lnTo>
                      <a:pt x="33" y="128"/>
                    </a:lnTo>
                    <a:lnTo>
                      <a:pt x="45" y="116"/>
                    </a:lnTo>
                    <a:lnTo>
                      <a:pt x="55" y="97"/>
                    </a:lnTo>
                    <a:lnTo>
                      <a:pt x="62" y="74"/>
                    </a:lnTo>
                    <a:lnTo>
                      <a:pt x="64" y="48"/>
                    </a:lnTo>
                    <a:lnTo>
                      <a:pt x="59" y="26"/>
                    </a:lnTo>
                    <a:lnTo>
                      <a:pt x="52" y="10"/>
                    </a:lnTo>
                    <a:lnTo>
                      <a:pt x="43" y="0"/>
                    </a:lnTo>
                    <a:lnTo>
                      <a:pt x="31" y="3"/>
                    </a:lnTo>
                    <a:lnTo>
                      <a:pt x="19" y="14"/>
                    </a:lnTo>
                    <a:lnTo>
                      <a:pt x="10" y="33"/>
                    </a:lnTo>
                    <a:lnTo>
                      <a:pt x="2" y="57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10" y="121"/>
                    </a:lnTo>
                    <a:lnTo>
                      <a:pt x="21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4" name="Freeform 160"/>
              <p:cNvSpPr>
                <a:spLocks/>
              </p:cNvSpPr>
              <p:nvPr/>
            </p:nvSpPr>
            <p:spPr bwMode="auto">
              <a:xfrm>
                <a:off x="1815" y="3041"/>
                <a:ext cx="75" cy="75"/>
              </a:xfrm>
              <a:custGeom>
                <a:avLst/>
                <a:gdLst>
                  <a:gd name="T0" fmla="*/ 5 w 114"/>
                  <a:gd name="T1" fmla="*/ 24 h 119"/>
                  <a:gd name="T2" fmla="*/ 7 w 114"/>
                  <a:gd name="T3" fmla="*/ 10 h 119"/>
                  <a:gd name="T4" fmla="*/ 17 w 114"/>
                  <a:gd name="T5" fmla="*/ 3 h 119"/>
                  <a:gd name="T6" fmla="*/ 28 w 114"/>
                  <a:gd name="T7" fmla="*/ 0 h 119"/>
                  <a:gd name="T8" fmla="*/ 43 w 114"/>
                  <a:gd name="T9" fmla="*/ 0 h 119"/>
                  <a:gd name="T10" fmla="*/ 59 w 114"/>
                  <a:gd name="T11" fmla="*/ 5 h 119"/>
                  <a:gd name="T12" fmla="*/ 78 w 114"/>
                  <a:gd name="T13" fmla="*/ 7 h 119"/>
                  <a:gd name="T14" fmla="*/ 95 w 114"/>
                  <a:gd name="T15" fmla="*/ 10 h 119"/>
                  <a:gd name="T16" fmla="*/ 111 w 114"/>
                  <a:gd name="T17" fmla="*/ 7 h 119"/>
                  <a:gd name="T18" fmla="*/ 111 w 114"/>
                  <a:gd name="T19" fmla="*/ 29 h 119"/>
                  <a:gd name="T20" fmla="*/ 114 w 114"/>
                  <a:gd name="T21" fmla="*/ 50 h 119"/>
                  <a:gd name="T22" fmla="*/ 114 w 114"/>
                  <a:gd name="T23" fmla="*/ 71 h 119"/>
                  <a:gd name="T24" fmla="*/ 111 w 114"/>
                  <a:gd name="T25" fmla="*/ 95 h 119"/>
                  <a:gd name="T26" fmla="*/ 102 w 114"/>
                  <a:gd name="T27" fmla="*/ 104 h 119"/>
                  <a:gd name="T28" fmla="*/ 90 w 114"/>
                  <a:gd name="T29" fmla="*/ 114 h 119"/>
                  <a:gd name="T30" fmla="*/ 76 w 114"/>
                  <a:gd name="T31" fmla="*/ 116 h 119"/>
                  <a:gd name="T32" fmla="*/ 59 w 114"/>
                  <a:gd name="T33" fmla="*/ 119 h 119"/>
                  <a:gd name="T34" fmla="*/ 45 w 114"/>
                  <a:gd name="T35" fmla="*/ 119 h 119"/>
                  <a:gd name="T36" fmla="*/ 31 w 114"/>
                  <a:gd name="T37" fmla="*/ 119 h 119"/>
                  <a:gd name="T38" fmla="*/ 19 w 114"/>
                  <a:gd name="T39" fmla="*/ 114 h 119"/>
                  <a:gd name="T40" fmla="*/ 9 w 114"/>
                  <a:gd name="T41" fmla="*/ 111 h 119"/>
                  <a:gd name="T42" fmla="*/ 2 w 114"/>
                  <a:gd name="T43" fmla="*/ 97 h 119"/>
                  <a:gd name="T44" fmla="*/ 0 w 114"/>
                  <a:gd name="T45" fmla="*/ 74 h 119"/>
                  <a:gd name="T46" fmla="*/ 2 w 114"/>
                  <a:gd name="T47" fmla="*/ 48 h 119"/>
                  <a:gd name="T48" fmla="*/ 5 w 114"/>
                  <a:gd name="T49" fmla="*/ 2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9">
                    <a:moveTo>
                      <a:pt x="5" y="24"/>
                    </a:moveTo>
                    <a:lnTo>
                      <a:pt x="7" y="10"/>
                    </a:lnTo>
                    <a:lnTo>
                      <a:pt x="17" y="3"/>
                    </a:lnTo>
                    <a:lnTo>
                      <a:pt x="28" y="0"/>
                    </a:lnTo>
                    <a:lnTo>
                      <a:pt x="43" y="0"/>
                    </a:lnTo>
                    <a:lnTo>
                      <a:pt x="59" y="5"/>
                    </a:lnTo>
                    <a:lnTo>
                      <a:pt x="78" y="7"/>
                    </a:lnTo>
                    <a:lnTo>
                      <a:pt x="95" y="10"/>
                    </a:lnTo>
                    <a:lnTo>
                      <a:pt x="111" y="7"/>
                    </a:lnTo>
                    <a:lnTo>
                      <a:pt x="111" y="29"/>
                    </a:lnTo>
                    <a:lnTo>
                      <a:pt x="114" y="50"/>
                    </a:lnTo>
                    <a:lnTo>
                      <a:pt x="114" y="71"/>
                    </a:lnTo>
                    <a:lnTo>
                      <a:pt x="111" y="95"/>
                    </a:lnTo>
                    <a:lnTo>
                      <a:pt x="102" y="104"/>
                    </a:lnTo>
                    <a:lnTo>
                      <a:pt x="90" y="114"/>
                    </a:lnTo>
                    <a:lnTo>
                      <a:pt x="76" y="116"/>
                    </a:lnTo>
                    <a:lnTo>
                      <a:pt x="59" y="119"/>
                    </a:lnTo>
                    <a:lnTo>
                      <a:pt x="45" y="119"/>
                    </a:lnTo>
                    <a:lnTo>
                      <a:pt x="31" y="119"/>
                    </a:lnTo>
                    <a:lnTo>
                      <a:pt x="19" y="114"/>
                    </a:lnTo>
                    <a:lnTo>
                      <a:pt x="9" y="111"/>
                    </a:lnTo>
                    <a:lnTo>
                      <a:pt x="2" y="97"/>
                    </a:lnTo>
                    <a:lnTo>
                      <a:pt x="0" y="74"/>
                    </a:lnTo>
                    <a:lnTo>
                      <a:pt x="2" y="48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5" name="Freeform 161"/>
              <p:cNvSpPr>
                <a:spLocks/>
              </p:cNvSpPr>
              <p:nvPr/>
            </p:nvSpPr>
            <p:spPr bwMode="auto">
              <a:xfrm>
                <a:off x="3321" y="3045"/>
                <a:ext cx="103" cy="68"/>
              </a:xfrm>
              <a:custGeom>
                <a:avLst/>
                <a:gdLst>
                  <a:gd name="T0" fmla="*/ 156 w 156"/>
                  <a:gd name="T1" fmla="*/ 0 h 107"/>
                  <a:gd name="T2" fmla="*/ 154 w 156"/>
                  <a:gd name="T3" fmla="*/ 26 h 107"/>
                  <a:gd name="T4" fmla="*/ 147 w 156"/>
                  <a:gd name="T5" fmla="*/ 50 h 107"/>
                  <a:gd name="T6" fmla="*/ 135 w 156"/>
                  <a:gd name="T7" fmla="*/ 71 h 107"/>
                  <a:gd name="T8" fmla="*/ 121 w 156"/>
                  <a:gd name="T9" fmla="*/ 85 h 107"/>
                  <a:gd name="T10" fmla="*/ 99 w 156"/>
                  <a:gd name="T11" fmla="*/ 100 h 107"/>
                  <a:gd name="T12" fmla="*/ 78 w 156"/>
                  <a:gd name="T13" fmla="*/ 104 h 107"/>
                  <a:gd name="T14" fmla="*/ 52 w 156"/>
                  <a:gd name="T15" fmla="*/ 107 h 107"/>
                  <a:gd name="T16" fmla="*/ 26 w 156"/>
                  <a:gd name="T17" fmla="*/ 102 h 107"/>
                  <a:gd name="T18" fmla="*/ 5 w 156"/>
                  <a:gd name="T19" fmla="*/ 85 h 107"/>
                  <a:gd name="T20" fmla="*/ 0 w 156"/>
                  <a:gd name="T21" fmla="*/ 62 h 107"/>
                  <a:gd name="T22" fmla="*/ 9 w 156"/>
                  <a:gd name="T23" fmla="*/ 36 h 107"/>
                  <a:gd name="T24" fmla="*/ 28 w 156"/>
                  <a:gd name="T25" fmla="*/ 22 h 107"/>
                  <a:gd name="T26" fmla="*/ 38 w 156"/>
                  <a:gd name="T27" fmla="*/ 19 h 107"/>
                  <a:gd name="T28" fmla="*/ 45 w 156"/>
                  <a:gd name="T29" fmla="*/ 19 h 107"/>
                  <a:gd name="T30" fmla="*/ 52 w 156"/>
                  <a:gd name="T31" fmla="*/ 22 h 107"/>
                  <a:gd name="T32" fmla="*/ 61 w 156"/>
                  <a:gd name="T33" fmla="*/ 24 h 107"/>
                  <a:gd name="T34" fmla="*/ 73 w 156"/>
                  <a:gd name="T35" fmla="*/ 24 h 107"/>
                  <a:gd name="T36" fmla="*/ 92 w 156"/>
                  <a:gd name="T37" fmla="*/ 22 h 107"/>
                  <a:gd name="T38" fmla="*/ 118 w 156"/>
                  <a:gd name="T39" fmla="*/ 14 h 107"/>
                  <a:gd name="T40" fmla="*/ 156 w 156"/>
                  <a:gd name="T4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07">
                    <a:moveTo>
                      <a:pt x="156" y="0"/>
                    </a:moveTo>
                    <a:lnTo>
                      <a:pt x="154" y="26"/>
                    </a:lnTo>
                    <a:lnTo>
                      <a:pt x="147" y="50"/>
                    </a:lnTo>
                    <a:lnTo>
                      <a:pt x="135" y="71"/>
                    </a:lnTo>
                    <a:lnTo>
                      <a:pt x="121" y="85"/>
                    </a:lnTo>
                    <a:lnTo>
                      <a:pt x="99" y="100"/>
                    </a:lnTo>
                    <a:lnTo>
                      <a:pt x="78" y="104"/>
                    </a:lnTo>
                    <a:lnTo>
                      <a:pt x="52" y="107"/>
                    </a:lnTo>
                    <a:lnTo>
                      <a:pt x="26" y="102"/>
                    </a:lnTo>
                    <a:lnTo>
                      <a:pt x="5" y="85"/>
                    </a:lnTo>
                    <a:lnTo>
                      <a:pt x="0" y="62"/>
                    </a:lnTo>
                    <a:lnTo>
                      <a:pt x="9" y="36"/>
                    </a:lnTo>
                    <a:lnTo>
                      <a:pt x="28" y="22"/>
                    </a:lnTo>
                    <a:lnTo>
                      <a:pt x="38" y="19"/>
                    </a:lnTo>
                    <a:lnTo>
                      <a:pt x="45" y="19"/>
                    </a:lnTo>
                    <a:lnTo>
                      <a:pt x="52" y="22"/>
                    </a:lnTo>
                    <a:lnTo>
                      <a:pt x="61" y="24"/>
                    </a:lnTo>
                    <a:lnTo>
                      <a:pt x="73" y="24"/>
                    </a:lnTo>
                    <a:lnTo>
                      <a:pt x="92" y="22"/>
                    </a:lnTo>
                    <a:lnTo>
                      <a:pt x="118" y="1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6" name="Freeform 162"/>
              <p:cNvSpPr>
                <a:spLocks/>
              </p:cNvSpPr>
              <p:nvPr/>
            </p:nvSpPr>
            <p:spPr bwMode="auto">
              <a:xfrm>
                <a:off x="2364" y="2818"/>
                <a:ext cx="629" cy="278"/>
              </a:xfrm>
              <a:custGeom>
                <a:avLst/>
                <a:gdLst>
                  <a:gd name="T0" fmla="*/ 885 w 952"/>
                  <a:gd name="T1" fmla="*/ 21 h 443"/>
                  <a:gd name="T2" fmla="*/ 850 w 952"/>
                  <a:gd name="T3" fmla="*/ 19 h 443"/>
                  <a:gd name="T4" fmla="*/ 800 w 952"/>
                  <a:gd name="T5" fmla="*/ 19 h 443"/>
                  <a:gd name="T6" fmla="*/ 739 w 952"/>
                  <a:gd name="T7" fmla="*/ 19 h 443"/>
                  <a:gd name="T8" fmla="*/ 677 w 952"/>
                  <a:gd name="T9" fmla="*/ 21 h 443"/>
                  <a:gd name="T10" fmla="*/ 616 w 952"/>
                  <a:gd name="T11" fmla="*/ 21 h 443"/>
                  <a:gd name="T12" fmla="*/ 561 w 952"/>
                  <a:gd name="T13" fmla="*/ 19 h 443"/>
                  <a:gd name="T14" fmla="*/ 521 w 952"/>
                  <a:gd name="T15" fmla="*/ 14 h 443"/>
                  <a:gd name="T16" fmla="*/ 495 w 952"/>
                  <a:gd name="T17" fmla="*/ 5 h 443"/>
                  <a:gd name="T18" fmla="*/ 450 w 952"/>
                  <a:gd name="T19" fmla="*/ 3 h 443"/>
                  <a:gd name="T20" fmla="*/ 386 w 952"/>
                  <a:gd name="T21" fmla="*/ 0 h 443"/>
                  <a:gd name="T22" fmla="*/ 310 w 952"/>
                  <a:gd name="T23" fmla="*/ 3 h 443"/>
                  <a:gd name="T24" fmla="*/ 232 w 952"/>
                  <a:gd name="T25" fmla="*/ 5 h 443"/>
                  <a:gd name="T26" fmla="*/ 161 w 952"/>
                  <a:gd name="T27" fmla="*/ 7 h 443"/>
                  <a:gd name="T28" fmla="*/ 99 w 952"/>
                  <a:gd name="T29" fmla="*/ 7 h 443"/>
                  <a:gd name="T30" fmla="*/ 57 w 952"/>
                  <a:gd name="T31" fmla="*/ 7 h 443"/>
                  <a:gd name="T32" fmla="*/ 19 w 952"/>
                  <a:gd name="T33" fmla="*/ 33 h 443"/>
                  <a:gd name="T34" fmla="*/ 0 w 952"/>
                  <a:gd name="T35" fmla="*/ 187 h 443"/>
                  <a:gd name="T36" fmla="*/ 33 w 952"/>
                  <a:gd name="T37" fmla="*/ 237 h 443"/>
                  <a:gd name="T38" fmla="*/ 76 w 952"/>
                  <a:gd name="T39" fmla="*/ 263 h 443"/>
                  <a:gd name="T40" fmla="*/ 118 w 952"/>
                  <a:gd name="T41" fmla="*/ 310 h 443"/>
                  <a:gd name="T42" fmla="*/ 151 w 952"/>
                  <a:gd name="T43" fmla="*/ 381 h 443"/>
                  <a:gd name="T44" fmla="*/ 175 w 952"/>
                  <a:gd name="T45" fmla="*/ 436 h 443"/>
                  <a:gd name="T46" fmla="*/ 239 w 952"/>
                  <a:gd name="T47" fmla="*/ 436 h 443"/>
                  <a:gd name="T48" fmla="*/ 331 w 952"/>
                  <a:gd name="T49" fmla="*/ 431 h 443"/>
                  <a:gd name="T50" fmla="*/ 410 w 952"/>
                  <a:gd name="T51" fmla="*/ 424 h 443"/>
                  <a:gd name="T52" fmla="*/ 455 w 952"/>
                  <a:gd name="T53" fmla="*/ 426 h 443"/>
                  <a:gd name="T54" fmla="*/ 526 w 952"/>
                  <a:gd name="T55" fmla="*/ 436 h 443"/>
                  <a:gd name="T56" fmla="*/ 608 w 952"/>
                  <a:gd name="T57" fmla="*/ 443 h 443"/>
                  <a:gd name="T58" fmla="*/ 670 w 952"/>
                  <a:gd name="T59" fmla="*/ 440 h 443"/>
                  <a:gd name="T60" fmla="*/ 710 w 952"/>
                  <a:gd name="T61" fmla="*/ 386 h 443"/>
                  <a:gd name="T62" fmla="*/ 776 w 952"/>
                  <a:gd name="T63" fmla="*/ 313 h 443"/>
                  <a:gd name="T64" fmla="*/ 845 w 952"/>
                  <a:gd name="T65" fmla="*/ 263 h 443"/>
                  <a:gd name="T66" fmla="*/ 907 w 952"/>
                  <a:gd name="T67" fmla="*/ 237 h 443"/>
                  <a:gd name="T68" fmla="*/ 945 w 952"/>
                  <a:gd name="T69" fmla="*/ 218 h 443"/>
                  <a:gd name="T70" fmla="*/ 952 w 952"/>
                  <a:gd name="T71" fmla="*/ 163 h 443"/>
                  <a:gd name="T72" fmla="*/ 937 w 952"/>
                  <a:gd name="T73" fmla="*/ 92 h 443"/>
                  <a:gd name="T74" fmla="*/ 911 w 952"/>
                  <a:gd name="T75" fmla="*/ 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2" h="443">
                    <a:moveTo>
                      <a:pt x="895" y="24"/>
                    </a:moveTo>
                    <a:lnTo>
                      <a:pt x="885" y="21"/>
                    </a:lnTo>
                    <a:lnTo>
                      <a:pt x="869" y="19"/>
                    </a:lnTo>
                    <a:lnTo>
                      <a:pt x="850" y="19"/>
                    </a:lnTo>
                    <a:lnTo>
                      <a:pt x="826" y="19"/>
                    </a:lnTo>
                    <a:lnTo>
                      <a:pt x="800" y="19"/>
                    </a:lnTo>
                    <a:lnTo>
                      <a:pt x="769" y="19"/>
                    </a:lnTo>
                    <a:lnTo>
                      <a:pt x="739" y="19"/>
                    </a:lnTo>
                    <a:lnTo>
                      <a:pt x="708" y="19"/>
                    </a:lnTo>
                    <a:lnTo>
                      <a:pt x="677" y="21"/>
                    </a:lnTo>
                    <a:lnTo>
                      <a:pt x="644" y="21"/>
                    </a:lnTo>
                    <a:lnTo>
                      <a:pt x="616" y="21"/>
                    </a:lnTo>
                    <a:lnTo>
                      <a:pt x="587" y="19"/>
                    </a:lnTo>
                    <a:lnTo>
                      <a:pt x="561" y="19"/>
                    </a:lnTo>
                    <a:lnTo>
                      <a:pt x="540" y="17"/>
                    </a:lnTo>
                    <a:lnTo>
                      <a:pt x="521" y="14"/>
                    </a:lnTo>
                    <a:lnTo>
                      <a:pt x="509" y="10"/>
                    </a:lnTo>
                    <a:lnTo>
                      <a:pt x="495" y="5"/>
                    </a:lnTo>
                    <a:lnTo>
                      <a:pt x="473" y="3"/>
                    </a:lnTo>
                    <a:lnTo>
                      <a:pt x="450" y="3"/>
                    </a:lnTo>
                    <a:lnTo>
                      <a:pt x="419" y="0"/>
                    </a:lnTo>
                    <a:lnTo>
                      <a:pt x="386" y="0"/>
                    </a:lnTo>
                    <a:lnTo>
                      <a:pt x="348" y="0"/>
                    </a:lnTo>
                    <a:lnTo>
                      <a:pt x="310" y="3"/>
                    </a:lnTo>
                    <a:lnTo>
                      <a:pt x="272" y="3"/>
                    </a:lnTo>
                    <a:lnTo>
                      <a:pt x="232" y="5"/>
                    </a:lnTo>
                    <a:lnTo>
                      <a:pt x="196" y="5"/>
                    </a:lnTo>
                    <a:lnTo>
                      <a:pt x="161" y="7"/>
                    </a:lnTo>
                    <a:lnTo>
                      <a:pt x="128" y="7"/>
                    </a:lnTo>
                    <a:lnTo>
                      <a:pt x="99" y="7"/>
                    </a:lnTo>
                    <a:lnTo>
                      <a:pt x="76" y="7"/>
                    </a:lnTo>
                    <a:lnTo>
                      <a:pt x="57" y="7"/>
                    </a:lnTo>
                    <a:lnTo>
                      <a:pt x="45" y="5"/>
                    </a:lnTo>
                    <a:lnTo>
                      <a:pt x="19" y="33"/>
                    </a:lnTo>
                    <a:lnTo>
                      <a:pt x="2" y="109"/>
                    </a:lnTo>
                    <a:lnTo>
                      <a:pt x="0" y="187"/>
                    </a:lnTo>
                    <a:lnTo>
                      <a:pt x="17" y="230"/>
                    </a:lnTo>
                    <a:lnTo>
                      <a:pt x="33" y="237"/>
                    </a:lnTo>
                    <a:lnTo>
                      <a:pt x="54" y="249"/>
                    </a:lnTo>
                    <a:lnTo>
                      <a:pt x="76" y="263"/>
                    </a:lnTo>
                    <a:lnTo>
                      <a:pt x="97" y="284"/>
                    </a:lnTo>
                    <a:lnTo>
                      <a:pt x="118" y="310"/>
                    </a:lnTo>
                    <a:lnTo>
                      <a:pt x="137" y="343"/>
                    </a:lnTo>
                    <a:lnTo>
                      <a:pt x="151" y="381"/>
                    </a:lnTo>
                    <a:lnTo>
                      <a:pt x="163" y="429"/>
                    </a:lnTo>
                    <a:lnTo>
                      <a:pt x="175" y="436"/>
                    </a:lnTo>
                    <a:lnTo>
                      <a:pt x="201" y="438"/>
                    </a:lnTo>
                    <a:lnTo>
                      <a:pt x="239" y="436"/>
                    </a:lnTo>
                    <a:lnTo>
                      <a:pt x="284" y="433"/>
                    </a:lnTo>
                    <a:lnTo>
                      <a:pt x="331" y="431"/>
                    </a:lnTo>
                    <a:lnTo>
                      <a:pt x="374" y="426"/>
                    </a:lnTo>
                    <a:lnTo>
                      <a:pt x="410" y="424"/>
                    </a:lnTo>
                    <a:lnTo>
                      <a:pt x="433" y="424"/>
                    </a:lnTo>
                    <a:lnTo>
                      <a:pt x="455" y="426"/>
                    </a:lnTo>
                    <a:lnTo>
                      <a:pt x="488" y="431"/>
                    </a:lnTo>
                    <a:lnTo>
                      <a:pt x="526" y="436"/>
                    </a:lnTo>
                    <a:lnTo>
                      <a:pt x="568" y="440"/>
                    </a:lnTo>
                    <a:lnTo>
                      <a:pt x="608" y="443"/>
                    </a:lnTo>
                    <a:lnTo>
                      <a:pt x="644" y="443"/>
                    </a:lnTo>
                    <a:lnTo>
                      <a:pt x="670" y="440"/>
                    </a:lnTo>
                    <a:lnTo>
                      <a:pt x="682" y="436"/>
                    </a:lnTo>
                    <a:lnTo>
                      <a:pt x="710" y="386"/>
                    </a:lnTo>
                    <a:lnTo>
                      <a:pt x="743" y="346"/>
                    </a:lnTo>
                    <a:lnTo>
                      <a:pt x="776" y="313"/>
                    </a:lnTo>
                    <a:lnTo>
                      <a:pt x="812" y="284"/>
                    </a:lnTo>
                    <a:lnTo>
                      <a:pt x="845" y="263"/>
                    </a:lnTo>
                    <a:lnTo>
                      <a:pt x="876" y="249"/>
                    </a:lnTo>
                    <a:lnTo>
                      <a:pt x="907" y="237"/>
                    </a:lnTo>
                    <a:lnTo>
                      <a:pt x="930" y="230"/>
                    </a:lnTo>
                    <a:lnTo>
                      <a:pt x="945" y="218"/>
                    </a:lnTo>
                    <a:lnTo>
                      <a:pt x="949" y="197"/>
                    </a:lnTo>
                    <a:lnTo>
                      <a:pt x="952" y="163"/>
                    </a:lnTo>
                    <a:lnTo>
                      <a:pt x="947" y="128"/>
                    </a:lnTo>
                    <a:lnTo>
                      <a:pt x="937" y="92"/>
                    </a:lnTo>
                    <a:lnTo>
                      <a:pt x="926" y="62"/>
                    </a:lnTo>
                    <a:lnTo>
                      <a:pt x="911" y="36"/>
                    </a:lnTo>
                    <a:lnTo>
                      <a:pt x="89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7" name="Freeform 163"/>
              <p:cNvSpPr>
                <a:spLocks/>
              </p:cNvSpPr>
              <p:nvPr/>
            </p:nvSpPr>
            <p:spPr bwMode="auto">
              <a:xfrm>
                <a:off x="2697" y="2623"/>
                <a:ext cx="237" cy="170"/>
              </a:xfrm>
              <a:custGeom>
                <a:avLst/>
                <a:gdLst>
                  <a:gd name="T0" fmla="*/ 360 w 360"/>
                  <a:gd name="T1" fmla="*/ 268 h 270"/>
                  <a:gd name="T2" fmla="*/ 351 w 360"/>
                  <a:gd name="T3" fmla="*/ 270 h 270"/>
                  <a:gd name="T4" fmla="*/ 334 w 360"/>
                  <a:gd name="T5" fmla="*/ 270 h 270"/>
                  <a:gd name="T6" fmla="*/ 310 w 360"/>
                  <a:gd name="T7" fmla="*/ 268 h 270"/>
                  <a:gd name="T8" fmla="*/ 282 w 360"/>
                  <a:gd name="T9" fmla="*/ 263 h 270"/>
                  <a:gd name="T10" fmla="*/ 254 w 360"/>
                  <a:gd name="T11" fmla="*/ 260 h 270"/>
                  <a:gd name="T12" fmla="*/ 228 w 360"/>
                  <a:gd name="T13" fmla="*/ 256 h 270"/>
                  <a:gd name="T14" fmla="*/ 204 w 360"/>
                  <a:gd name="T15" fmla="*/ 253 h 270"/>
                  <a:gd name="T16" fmla="*/ 190 w 360"/>
                  <a:gd name="T17" fmla="*/ 253 h 270"/>
                  <a:gd name="T18" fmla="*/ 173 w 360"/>
                  <a:gd name="T19" fmla="*/ 253 h 270"/>
                  <a:gd name="T20" fmla="*/ 152 w 360"/>
                  <a:gd name="T21" fmla="*/ 253 h 270"/>
                  <a:gd name="T22" fmla="*/ 123 w 360"/>
                  <a:gd name="T23" fmla="*/ 251 h 270"/>
                  <a:gd name="T24" fmla="*/ 95 w 360"/>
                  <a:gd name="T25" fmla="*/ 249 h 270"/>
                  <a:gd name="T26" fmla="*/ 64 w 360"/>
                  <a:gd name="T27" fmla="*/ 244 h 270"/>
                  <a:gd name="T28" fmla="*/ 40 w 360"/>
                  <a:gd name="T29" fmla="*/ 239 h 270"/>
                  <a:gd name="T30" fmla="*/ 22 w 360"/>
                  <a:gd name="T31" fmla="*/ 234 h 270"/>
                  <a:gd name="T32" fmla="*/ 12 w 360"/>
                  <a:gd name="T33" fmla="*/ 230 h 270"/>
                  <a:gd name="T34" fmla="*/ 5 w 360"/>
                  <a:gd name="T35" fmla="*/ 189 h 270"/>
                  <a:gd name="T36" fmla="*/ 0 w 360"/>
                  <a:gd name="T37" fmla="*/ 116 h 270"/>
                  <a:gd name="T38" fmla="*/ 0 w 360"/>
                  <a:gd name="T39" fmla="*/ 45 h 270"/>
                  <a:gd name="T40" fmla="*/ 7 w 360"/>
                  <a:gd name="T41" fmla="*/ 7 h 270"/>
                  <a:gd name="T42" fmla="*/ 19 w 360"/>
                  <a:gd name="T43" fmla="*/ 3 h 270"/>
                  <a:gd name="T44" fmla="*/ 43 w 360"/>
                  <a:gd name="T45" fmla="*/ 3 h 270"/>
                  <a:gd name="T46" fmla="*/ 71 w 360"/>
                  <a:gd name="T47" fmla="*/ 0 h 270"/>
                  <a:gd name="T48" fmla="*/ 107 w 360"/>
                  <a:gd name="T49" fmla="*/ 0 h 270"/>
                  <a:gd name="T50" fmla="*/ 140 w 360"/>
                  <a:gd name="T51" fmla="*/ 3 h 270"/>
                  <a:gd name="T52" fmla="*/ 171 w 360"/>
                  <a:gd name="T53" fmla="*/ 5 h 270"/>
                  <a:gd name="T54" fmla="*/ 194 w 360"/>
                  <a:gd name="T55" fmla="*/ 7 h 270"/>
                  <a:gd name="T56" fmla="*/ 206 w 360"/>
                  <a:gd name="T57" fmla="*/ 10 h 270"/>
                  <a:gd name="T58" fmla="*/ 218 w 360"/>
                  <a:gd name="T59" fmla="*/ 21 h 270"/>
                  <a:gd name="T60" fmla="*/ 239 w 360"/>
                  <a:gd name="T61" fmla="*/ 50 h 270"/>
                  <a:gd name="T62" fmla="*/ 268 w 360"/>
                  <a:gd name="T63" fmla="*/ 88 h 270"/>
                  <a:gd name="T64" fmla="*/ 296 w 360"/>
                  <a:gd name="T65" fmla="*/ 133 h 270"/>
                  <a:gd name="T66" fmla="*/ 322 w 360"/>
                  <a:gd name="T67" fmla="*/ 178 h 270"/>
                  <a:gd name="T68" fmla="*/ 346 w 360"/>
                  <a:gd name="T69" fmla="*/ 220 h 270"/>
                  <a:gd name="T70" fmla="*/ 358 w 360"/>
                  <a:gd name="T71" fmla="*/ 251 h 270"/>
                  <a:gd name="T72" fmla="*/ 360 w 360"/>
                  <a:gd name="T73" fmla="*/ 26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0" h="270">
                    <a:moveTo>
                      <a:pt x="360" y="268"/>
                    </a:moveTo>
                    <a:lnTo>
                      <a:pt x="351" y="270"/>
                    </a:lnTo>
                    <a:lnTo>
                      <a:pt x="334" y="270"/>
                    </a:lnTo>
                    <a:lnTo>
                      <a:pt x="310" y="268"/>
                    </a:lnTo>
                    <a:lnTo>
                      <a:pt x="282" y="263"/>
                    </a:lnTo>
                    <a:lnTo>
                      <a:pt x="254" y="260"/>
                    </a:lnTo>
                    <a:lnTo>
                      <a:pt x="228" y="256"/>
                    </a:lnTo>
                    <a:lnTo>
                      <a:pt x="204" y="253"/>
                    </a:lnTo>
                    <a:lnTo>
                      <a:pt x="190" y="253"/>
                    </a:lnTo>
                    <a:lnTo>
                      <a:pt x="173" y="253"/>
                    </a:lnTo>
                    <a:lnTo>
                      <a:pt x="152" y="253"/>
                    </a:lnTo>
                    <a:lnTo>
                      <a:pt x="123" y="251"/>
                    </a:lnTo>
                    <a:lnTo>
                      <a:pt x="95" y="249"/>
                    </a:lnTo>
                    <a:lnTo>
                      <a:pt x="64" y="244"/>
                    </a:lnTo>
                    <a:lnTo>
                      <a:pt x="40" y="239"/>
                    </a:lnTo>
                    <a:lnTo>
                      <a:pt x="22" y="234"/>
                    </a:lnTo>
                    <a:lnTo>
                      <a:pt x="12" y="230"/>
                    </a:lnTo>
                    <a:lnTo>
                      <a:pt x="5" y="189"/>
                    </a:lnTo>
                    <a:lnTo>
                      <a:pt x="0" y="116"/>
                    </a:lnTo>
                    <a:lnTo>
                      <a:pt x="0" y="45"/>
                    </a:lnTo>
                    <a:lnTo>
                      <a:pt x="7" y="7"/>
                    </a:lnTo>
                    <a:lnTo>
                      <a:pt x="19" y="3"/>
                    </a:lnTo>
                    <a:lnTo>
                      <a:pt x="43" y="3"/>
                    </a:lnTo>
                    <a:lnTo>
                      <a:pt x="71" y="0"/>
                    </a:lnTo>
                    <a:lnTo>
                      <a:pt x="107" y="0"/>
                    </a:lnTo>
                    <a:lnTo>
                      <a:pt x="140" y="3"/>
                    </a:lnTo>
                    <a:lnTo>
                      <a:pt x="171" y="5"/>
                    </a:lnTo>
                    <a:lnTo>
                      <a:pt x="194" y="7"/>
                    </a:lnTo>
                    <a:lnTo>
                      <a:pt x="206" y="10"/>
                    </a:lnTo>
                    <a:lnTo>
                      <a:pt x="218" y="21"/>
                    </a:lnTo>
                    <a:lnTo>
                      <a:pt x="239" y="50"/>
                    </a:lnTo>
                    <a:lnTo>
                      <a:pt x="268" y="88"/>
                    </a:lnTo>
                    <a:lnTo>
                      <a:pt x="296" y="133"/>
                    </a:lnTo>
                    <a:lnTo>
                      <a:pt x="322" y="178"/>
                    </a:lnTo>
                    <a:lnTo>
                      <a:pt x="346" y="220"/>
                    </a:lnTo>
                    <a:lnTo>
                      <a:pt x="358" y="251"/>
                    </a:lnTo>
                    <a:lnTo>
                      <a:pt x="360" y="2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8" name="Freeform 164"/>
              <p:cNvSpPr>
                <a:spLocks/>
              </p:cNvSpPr>
              <p:nvPr/>
            </p:nvSpPr>
            <p:spPr bwMode="auto">
              <a:xfrm>
                <a:off x="2382" y="2635"/>
                <a:ext cx="249" cy="141"/>
              </a:xfrm>
              <a:custGeom>
                <a:avLst/>
                <a:gdLst>
                  <a:gd name="T0" fmla="*/ 358 w 377"/>
                  <a:gd name="T1" fmla="*/ 5 h 225"/>
                  <a:gd name="T2" fmla="*/ 367 w 377"/>
                  <a:gd name="T3" fmla="*/ 38 h 225"/>
                  <a:gd name="T4" fmla="*/ 372 w 377"/>
                  <a:gd name="T5" fmla="*/ 102 h 225"/>
                  <a:gd name="T6" fmla="*/ 372 w 377"/>
                  <a:gd name="T7" fmla="*/ 166 h 225"/>
                  <a:gd name="T8" fmla="*/ 377 w 377"/>
                  <a:gd name="T9" fmla="*/ 206 h 225"/>
                  <a:gd name="T10" fmla="*/ 374 w 377"/>
                  <a:gd name="T11" fmla="*/ 211 h 225"/>
                  <a:gd name="T12" fmla="*/ 363 w 377"/>
                  <a:gd name="T13" fmla="*/ 215 h 225"/>
                  <a:gd name="T14" fmla="*/ 346 w 377"/>
                  <a:gd name="T15" fmla="*/ 218 h 225"/>
                  <a:gd name="T16" fmla="*/ 322 w 377"/>
                  <a:gd name="T17" fmla="*/ 220 h 225"/>
                  <a:gd name="T18" fmla="*/ 294 w 377"/>
                  <a:gd name="T19" fmla="*/ 223 h 225"/>
                  <a:gd name="T20" fmla="*/ 263 w 377"/>
                  <a:gd name="T21" fmla="*/ 225 h 225"/>
                  <a:gd name="T22" fmla="*/ 230 w 377"/>
                  <a:gd name="T23" fmla="*/ 225 h 225"/>
                  <a:gd name="T24" fmla="*/ 195 w 377"/>
                  <a:gd name="T25" fmla="*/ 225 h 225"/>
                  <a:gd name="T26" fmla="*/ 159 w 377"/>
                  <a:gd name="T27" fmla="*/ 225 h 225"/>
                  <a:gd name="T28" fmla="*/ 123 w 377"/>
                  <a:gd name="T29" fmla="*/ 225 h 225"/>
                  <a:gd name="T30" fmla="*/ 93 w 377"/>
                  <a:gd name="T31" fmla="*/ 223 h 225"/>
                  <a:gd name="T32" fmla="*/ 64 w 377"/>
                  <a:gd name="T33" fmla="*/ 220 h 225"/>
                  <a:gd name="T34" fmla="*/ 38 w 377"/>
                  <a:gd name="T35" fmla="*/ 218 h 225"/>
                  <a:gd name="T36" fmla="*/ 19 w 377"/>
                  <a:gd name="T37" fmla="*/ 215 h 225"/>
                  <a:gd name="T38" fmla="*/ 5 w 377"/>
                  <a:gd name="T39" fmla="*/ 211 h 225"/>
                  <a:gd name="T40" fmla="*/ 0 w 377"/>
                  <a:gd name="T41" fmla="*/ 206 h 225"/>
                  <a:gd name="T42" fmla="*/ 3 w 377"/>
                  <a:gd name="T43" fmla="*/ 192 h 225"/>
                  <a:gd name="T44" fmla="*/ 15 w 377"/>
                  <a:gd name="T45" fmla="*/ 166 h 225"/>
                  <a:gd name="T46" fmla="*/ 31 w 377"/>
                  <a:gd name="T47" fmla="*/ 133 h 225"/>
                  <a:gd name="T48" fmla="*/ 55 w 377"/>
                  <a:gd name="T49" fmla="*/ 97 h 225"/>
                  <a:gd name="T50" fmla="*/ 79 w 377"/>
                  <a:gd name="T51" fmla="*/ 64 h 225"/>
                  <a:gd name="T52" fmla="*/ 107 w 377"/>
                  <a:gd name="T53" fmla="*/ 36 h 225"/>
                  <a:gd name="T54" fmla="*/ 133 w 377"/>
                  <a:gd name="T55" fmla="*/ 14 h 225"/>
                  <a:gd name="T56" fmla="*/ 157 w 377"/>
                  <a:gd name="T57" fmla="*/ 7 h 225"/>
                  <a:gd name="T58" fmla="*/ 183 w 377"/>
                  <a:gd name="T59" fmla="*/ 7 h 225"/>
                  <a:gd name="T60" fmla="*/ 211 w 377"/>
                  <a:gd name="T61" fmla="*/ 5 h 225"/>
                  <a:gd name="T62" fmla="*/ 242 w 377"/>
                  <a:gd name="T63" fmla="*/ 2 h 225"/>
                  <a:gd name="T64" fmla="*/ 273 w 377"/>
                  <a:gd name="T65" fmla="*/ 0 h 225"/>
                  <a:gd name="T66" fmla="*/ 301 w 377"/>
                  <a:gd name="T67" fmla="*/ 0 h 225"/>
                  <a:gd name="T68" fmla="*/ 327 w 377"/>
                  <a:gd name="T69" fmla="*/ 0 h 225"/>
                  <a:gd name="T70" fmla="*/ 346 w 377"/>
                  <a:gd name="T71" fmla="*/ 0 h 225"/>
                  <a:gd name="T72" fmla="*/ 358 w 377"/>
                  <a:gd name="T73" fmla="*/ 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225">
                    <a:moveTo>
                      <a:pt x="358" y="5"/>
                    </a:moveTo>
                    <a:lnTo>
                      <a:pt x="367" y="38"/>
                    </a:lnTo>
                    <a:lnTo>
                      <a:pt x="372" y="102"/>
                    </a:lnTo>
                    <a:lnTo>
                      <a:pt x="372" y="166"/>
                    </a:lnTo>
                    <a:lnTo>
                      <a:pt x="377" y="206"/>
                    </a:lnTo>
                    <a:lnTo>
                      <a:pt x="374" y="211"/>
                    </a:lnTo>
                    <a:lnTo>
                      <a:pt x="363" y="215"/>
                    </a:lnTo>
                    <a:lnTo>
                      <a:pt x="346" y="218"/>
                    </a:lnTo>
                    <a:lnTo>
                      <a:pt x="322" y="220"/>
                    </a:lnTo>
                    <a:lnTo>
                      <a:pt x="294" y="223"/>
                    </a:lnTo>
                    <a:lnTo>
                      <a:pt x="263" y="225"/>
                    </a:lnTo>
                    <a:lnTo>
                      <a:pt x="230" y="225"/>
                    </a:lnTo>
                    <a:lnTo>
                      <a:pt x="195" y="225"/>
                    </a:lnTo>
                    <a:lnTo>
                      <a:pt x="159" y="225"/>
                    </a:lnTo>
                    <a:lnTo>
                      <a:pt x="123" y="225"/>
                    </a:lnTo>
                    <a:lnTo>
                      <a:pt x="93" y="223"/>
                    </a:lnTo>
                    <a:lnTo>
                      <a:pt x="64" y="220"/>
                    </a:lnTo>
                    <a:lnTo>
                      <a:pt x="38" y="218"/>
                    </a:lnTo>
                    <a:lnTo>
                      <a:pt x="19" y="215"/>
                    </a:lnTo>
                    <a:lnTo>
                      <a:pt x="5" y="211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15" y="166"/>
                    </a:lnTo>
                    <a:lnTo>
                      <a:pt x="31" y="133"/>
                    </a:lnTo>
                    <a:lnTo>
                      <a:pt x="55" y="97"/>
                    </a:lnTo>
                    <a:lnTo>
                      <a:pt x="79" y="64"/>
                    </a:lnTo>
                    <a:lnTo>
                      <a:pt x="107" y="36"/>
                    </a:lnTo>
                    <a:lnTo>
                      <a:pt x="133" y="14"/>
                    </a:lnTo>
                    <a:lnTo>
                      <a:pt x="157" y="7"/>
                    </a:lnTo>
                    <a:lnTo>
                      <a:pt x="183" y="7"/>
                    </a:lnTo>
                    <a:lnTo>
                      <a:pt x="211" y="5"/>
                    </a:lnTo>
                    <a:lnTo>
                      <a:pt x="242" y="2"/>
                    </a:lnTo>
                    <a:lnTo>
                      <a:pt x="273" y="0"/>
                    </a:lnTo>
                    <a:lnTo>
                      <a:pt x="301" y="0"/>
                    </a:lnTo>
                    <a:lnTo>
                      <a:pt x="327" y="0"/>
                    </a:lnTo>
                    <a:lnTo>
                      <a:pt x="346" y="0"/>
                    </a:lnTo>
                    <a:lnTo>
                      <a:pt x="358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09" name="AutoShape 165"/>
            <p:cNvSpPr>
              <a:spLocks noChangeArrowheads="1"/>
            </p:cNvSpPr>
            <p:nvPr/>
          </p:nvSpPr>
          <p:spPr bwMode="auto">
            <a:xfrm>
              <a:off x="2352" y="3264"/>
              <a:ext cx="336" cy="240"/>
            </a:xfrm>
            <a:prstGeom prst="cube">
              <a:avLst>
                <a:gd name="adj" fmla="val 50833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72" name="Group 228"/>
          <p:cNvGrpSpPr>
            <a:grpSpLocks/>
          </p:cNvGrpSpPr>
          <p:nvPr/>
        </p:nvGrpSpPr>
        <p:grpSpPr bwMode="auto">
          <a:xfrm>
            <a:off x="3886200" y="4038600"/>
            <a:ext cx="3506788" cy="2438400"/>
            <a:chOff x="2736" y="2544"/>
            <a:chExt cx="2209" cy="1536"/>
          </a:xfrm>
        </p:grpSpPr>
        <p:sp>
          <p:nvSpPr>
            <p:cNvPr id="57513" name="AutoShape 169"/>
            <p:cNvSpPr>
              <a:spLocks noChangeArrowheads="1"/>
            </p:cNvSpPr>
            <p:nvPr/>
          </p:nvSpPr>
          <p:spPr bwMode="auto">
            <a:xfrm>
              <a:off x="3291" y="2926"/>
              <a:ext cx="655" cy="761"/>
            </a:xfrm>
            <a:prstGeom prst="can">
              <a:avLst>
                <a:gd name="adj" fmla="val 29046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14" name="AutoShape 170"/>
            <p:cNvSpPr>
              <a:spLocks noChangeArrowheads="1"/>
            </p:cNvSpPr>
            <p:nvPr/>
          </p:nvSpPr>
          <p:spPr bwMode="auto">
            <a:xfrm flipV="1">
              <a:off x="4183" y="3616"/>
              <a:ext cx="176" cy="73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15" name="AutoShape 171"/>
            <p:cNvSpPr>
              <a:spLocks noChangeArrowheads="1"/>
            </p:cNvSpPr>
            <p:nvPr/>
          </p:nvSpPr>
          <p:spPr bwMode="auto">
            <a:xfrm>
              <a:off x="3466" y="3417"/>
              <a:ext cx="176" cy="17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16" name="AutoShape 172"/>
            <p:cNvSpPr>
              <a:spLocks noChangeArrowheads="1"/>
            </p:cNvSpPr>
            <p:nvPr/>
          </p:nvSpPr>
          <p:spPr bwMode="auto">
            <a:xfrm>
              <a:off x="3392" y="3417"/>
              <a:ext cx="177" cy="17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17" name="AutoShape 173"/>
            <p:cNvSpPr>
              <a:spLocks noChangeArrowheads="1"/>
            </p:cNvSpPr>
            <p:nvPr/>
          </p:nvSpPr>
          <p:spPr bwMode="auto">
            <a:xfrm>
              <a:off x="3543" y="3417"/>
              <a:ext cx="176" cy="17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18" name="AutoShape 174"/>
            <p:cNvSpPr>
              <a:spLocks noChangeArrowheads="1"/>
            </p:cNvSpPr>
            <p:nvPr/>
          </p:nvSpPr>
          <p:spPr bwMode="auto">
            <a:xfrm>
              <a:off x="3594" y="3417"/>
              <a:ext cx="176" cy="17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19" name="AutoShape 175"/>
            <p:cNvSpPr>
              <a:spLocks noChangeArrowheads="1"/>
            </p:cNvSpPr>
            <p:nvPr/>
          </p:nvSpPr>
          <p:spPr bwMode="auto">
            <a:xfrm>
              <a:off x="3670" y="3417"/>
              <a:ext cx="175" cy="17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20" name="Line 176"/>
            <p:cNvSpPr>
              <a:spLocks noChangeShapeType="1"/>
            </p:cNvSpPr>
            <p:nvPr/>
          </p:nvSpPr>
          <p:spPr bwMode="auto">
            <a:xfrm>
              <a:off x="3392" y="3515"/>
              <a:ext cx="0" cy="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21" name="Line 177"/>
            <p:cNvSpPr>
              <a:spLocks noChangeShapeType="1"/>
            </p:cNvSpPr>
            <p:nvPr/>
          </p:nvSpPr>
          <p:spPr bwMode="auto">
            <a:xfrm>
              <a:off x="3845" y="3515"/>
              <a:ext cx="0" cy="3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522" name="Group 178"/>
            <p:cNvGrpSpPr>
              <a:grpSpLocks/>
            </p:cNvGrpSpPr>
            <p:nvPr/>
          </p:nvGrpSpPr>
          <p:grpSpPr bwMode="auto">
            <a:xfrm>
              <a:off x="3775" y="3881"/>
              <a:ext cx="157" cy="147"/>
              <a:chOff x="306" y="575"/>
              <a:chExt cx="1142" cy="625"/>
            </a:xfrm>
          </p:grpSpPr>
          <p:sp>
            <p:nvSpPr>
              <p:cNvPr id="57523" name="Line 17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24" name="Line 18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25" name="Line 18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26" name="Line 18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27" name="Line 18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28" name="Line 18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29" name="Freeform 18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530" name="Group 186"/>
            <p:cNvGrpSpPr>
              <a:grpSpLocks/>
            </p:cNvGrpSpPr>
            <p:nvPr/>
          </p:nvGrpSpPr>
          <p:grpSpPr bwMode="auto">
            <a:xfrm rot="-5400000">
              <a:off x="2909" y="2688"/>
              <a:ext cx="152" cy="151"/>
              <a:chOff x="306" y="575"/>
              <a:chExt cx="1142" cy="625"/>
            </a:xfrm>
          </p:grpSpPr>
          <p:sp>
            <p:nvSpPr>
              <p:cNvPr id="57531" name="Line 187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32" name="Line 188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33" name="Line 189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34" name="Line 190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35" name="Line 191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36" name="Line 192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37" name="Freeform 193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38" name="Oval 194"/>
            <p:cNvSpPr>
              <a:spLocks noChangeArrowheads="1"/>
            </p:cNvSpPr>
            <p:nvPr/>
          </p:nvSpPr>
          <p:spPr bwMode="auto">
            <a:xfrm>
              <a:off x="4174" y="3466"/>
              <a:ext cx="201" cy="173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39" name="Line 195"/>
            <p:cNvSpPr>
              <a:spLocks noChangeShapeType="1"/>
            </p:cNvSpPr>
            <p:nvPr/>
          </p:nvSpPr>
          <p:spPr bwMode="auto">
            <a:xfrm flipH="1">
              <a:off x="3944" y="3561"/>
              <a:ext cx="3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0" name="Line 196"/>
            <p:cNvSpPr>
              <a:spLocks noChangeShapeType="1"/>
            </p:cNvSpPr>
            <p:nvPr/>
          </p:nvSpPr>
          <p:spPr bwMode="auto">
            <a:xfrm>
              <a:off x="4603" y="3467"/>
              <a:ext cx="3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1" name="Line 197"/>
            <p:cNvSpPr>
              <a:spLocks noChangeShapeType="1"/>
            </p:cNvSpPr>
            <p:nvPr/>
          </p:nvSpPr>
          <p:spPr bwMode="auto">
            <a:xfrm>
              <a:off x="3845" y="4031"/>
              <a:ext cx="0" cy="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2" name="Line 198"/>
            <p:cNvSpPr>
              <a:spLocks noChangeShapeType="1"/>
            </p:cNvSpPr>
            <p:nvPr/>
          </p:nvSpPr>
          <p:spPr bwMode="auto">
            <a:xfrm>
              <a:off x="3442" y="2778"/>
              <a:ext cx="0" cy="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3" name="Line 199"/>
            <p:cNvSpPr>
              <a:spLocks noChangeShapeType="1"/>
            </p:cNvSpPr>
            <p:nvPr/>
          </p:nvSpPr>
          <p:spPr bwMode="auto">
            <a:xfrm flipH="1">
              <a:off x="3063" y="2778"/>
              <a:ext cx="3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4" name="Line 200"/>
            <p:cNvSpPr>
              <a:spLocks noChangeShapeType="1"/>
            </p:cNvSpPr>
            <p:nvPr/>
          </p:nvSpPr>
          <p:spPr bwMode="auto">
            <a:xfrm flipH="1">
              <a:off x="2736" y="2778"/>
              <a:ext cx="1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5" name="Oval 201"/>
            <p:cNvSpPr>
              <a:spLocks noChangeArrowheads="1"/>
            </p:cNvSpPr>
            <p:nvPr/>
          </p:nvSpPr>
          <p:spPr bwMode="auto">
            <a:xfrm>
              <a:off x="3039" y="3171"/>
              <a:ext cx="176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</a:t>
              </a:r>
            </a:p>
          </p:txBody>
        </p:sp>
        <p:sp>
          <p:nvSpPr>
            <p:cNvPr id="57546" name="Oval 202"/>
            <p:cNvSpPr>
              <a:spLocks noChangeArrowheads="1"/>
            </p:cNvSpPr>
            <p:nvPr/>
          </p:nvSpPr>
          <p:spPr bwMode="auto">
            <a:xfrm>
              <a:off x="3025" y="3423"/>
              <a:ext cx="177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</a:t>
              </a:r>
            </a:p>
          </p:txBody>
        </p:sp>
        <p:sp>
          <p:nvSpPr>
            <p:cNvPr id="57547" name="Line 203"/>
            <p:cNvSpPr>
              <a:spLocks noChangeShapeType="1"/>
            </p:cNvSpPr>
            <p:nvPr/>
          </p:nvSpPr>
          <p:spPr bwMode="auto">
            <a:xfrm>
              <a:off x="3206" y="3273"/>
              <a:ext cx="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8" name="Line 204"/>
            <p:cNvSpPr>
              <a:spLocks noChangeShapeType="1"/>
            </p:cNvSpPr>
            <p:nvPr/>
          </p:nvSpPr>
          <p:spPr bwMode="auto">
            <a:xfrm>
              <a:off x="3200" y="3502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9" name="Text Box 205"/>
            <p:cNvSpPr txBox="1">
              <a:spLocks noChangeArrowheads="1"/>
            </p:cNvSpPr>
            <p:nvPr/>
          </p:nvSpPr>
          <p:spPr bwMode="auto">
            <a:xfrm>
              <a:off x="2871" y="3634"/>
              <a:ext cx="2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C</a:t>
              </a:r>
              <a:r>
                <a:rPr lang="en-US" sz="1400" b="1" baseline="-25000"/>
                <a:t>A</a:t>
              </a:r>
              <a:endParaRPr lang="en-US" sz="1400" b="1"/>
            </a:p>
          </p:txBody>
        </p:sp>
        <p:sp>
          <p:nvSpPr>
            <p:cNvPr id="57550" name="Text Box 206"/>
            <p:cNvSpPr txBox="1">
              <a:spLocks noChangeArrowheads="1"/>
            </p:cNvSpPr>
            <p:nvPr/>
          </p:nvSpPr>
          <p:spPr bwMode="auto">
            <a:xfrm>
              <a:off x="2853" y="2847"/>
              <a:ext cx="2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v1</a:t>
              </a:r>
            </a:p>
          </p:txBody>
        </p:sp>
        <p:sp>
          <p:nvSpPr>
            <p:cNvPr id="57551" name="Text Box 207"/>
            <p:cNvSpPr txBox="1">
              <a:spLocks noChangeArrowheads="1"/>
            </p:cNvSpPr>
            <p:nvPr/>
          </p:nvSpPr>
          <p:spPr bwMode="auto">
            <a:xfrm>
              <a:off x="3604" y="3884"/>
              <a:ext cx="2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v2</a:t>
              </a:r>
            </a:p>
          </p:txBody>
        </p:sp>
        <p:grpSp>
          <p:nvGrpSpPr>
            <p:cNvPr id="57553" name="Group 209"/>
            <p:cNvGrpSpPr>
              <a:grpSpLocks/>
            </p:cNvGrpSpPr>
            <p:nvPr/>
          </p:nvGrpSpPr>
          <p:grpSpPr bwMode="auto">
            <a:xfrm rot="-5400000">
              <a:off x="4445" y="3383"/>
              <a:ext cx="152" cy="151"/>
              <a:chOff x="306" y="575"/>
              <a:chExt cx="1142" cy="625"/>
            </a:xfrm>
          </p:grpSpPr>
          <p:sp>
            <p:nvSpPr>
              <p:cNvPr id="57554" name="Line 210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5" name="Line 211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6" name="Line 212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7" name="Line 213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8" name="Line 214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9" name="Line 215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60" name="Freeform 216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61" name="Line 217"/>
            <p:cNvSpPr>
              <a:spLocks noChangeShapeType="1"/>
            </p:cNvSpPr>
            <p:nvPr/>
          </p:nvSpPr>
          <p:spPr bwMode="auto">
            <a:xfrm flipH="1">
              <a:off x="4272" y="3473"/>
              <a:ext cx="1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2" name="Oval 218"/>
            <p:cNvSpPr>
              <a:spLocks noChangeArrowheads="1"/>
            </p:cNvSpPr>
            <p:nvPr/>
          </p:nvSpPr>
          <p:spPr bwMode="auto">
            <a:xfrm>
              <a:off x="3984" y="3120"/>
              <a:ext cx="177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L</a:t>
              </a:r>
            </a:p>
          </p:txBody>
        </p:sp>
        <p:sp>
          <p:nvSpPr>
            <p:cNvPr id="57563" name="Line 219"/>
            <p:cNvSpPr>
              <a:spLocks noChangeShapeType="1"/>
            </p:cNvSpPr>
            <p:nvPr/>
          </p:nvSpPr>
          <p:spPr bwMode="auto">
            <a:xfrm>
              <a:off x="3936" y="321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4" name="Oval 220"/>
            <p:cNvSpPr>
              <a:spLocks noChangeArrowheads="1"/>
            </p:cNvSpPr>
            <p:nvPr/>
          </p:nvSpPr>
          <p:spPr bwMode="auto">
            <a:xfrm>
              <a:off x="3168" y="2544"/>
              <a:ext cx="177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F</a:t>
              </a:r>
            </a:p>
          </p:txBody>
        </p:sp>
        <p:sp>
          <p:nvSpPr>
            <p:cNvPr id="57567" name="Line 223"/>
            <p:cNvSpPr>
              <a:spLocks noChangeShapeType="1"/>
            </p:cNvSpPr>
            <p:nvPr/>
          </p:nvSpPr>
          <p:spPr bwMode="auto">
            <a:xfrm>
              <a:off x="3255" y="2715"/>
              <a:ext cx="0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9" name="Oval 225"/>
            <p:cNvSpPr>
              <a:spLocks noChangeArrowheads="1"/>
            </p:cNvSpPr>
            <p:nvPr/>
          </p:nvSpPr>
          <p:spPr bwMode="auto">
            <a:xfrm>
              <a:off x="4619" y="3238"/>
              <a:ext cx="183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F</a:t>
              </a:r>
            </a:p>
          </p:txBody>
        </p:sp>
        <p:sp>
          <p:nvSpPr>
            <p:cNvPr id="57571" name="Line 227"/>
            <p:cNvSpPr>
              <a:spLocks noChangeShapeType="1"/>
            </p:cNvSpPr>
            <p:nvPr/>
          </p:nvSpPr>
          <p:spPr bwMode="auto">
            <a:xfrm>
              <a:off x="4704" y="340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CHAPTER 24: CONTROL DESIGN WORKSHOP 4</a:t>
            </a:r>
            <a:endParaRPr lang="en-US" sz="320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848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Develop a control design form for the fired heater in the figure.</a:t>
            </a:r>
          </a:p>
        </p:txBody>
      </p:sp>
      <p:graphicFrame>
        <p:nvGraphicFramePr>
          <p:cNvPr id="58604" name="Object 236"/>
          <p:cNvGraphicFramePr>
            <a:graphicFrameLocks noChangeAspect="1"/>
          </p:cNvGraphicFramePr>
          <p:nvPr/>
        </p:nvGraphicFramePr>
        <p:xfrm flipH="1">
          <a:off x="8153400" y="2182813"/>
          <a:ext cx="365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16" name="Clip" r:id="rId4" imgW="1621800" imgH="3934080" progId="MS_ClipArt_Gallery.2">
                  <p:embed/>
                </p:oleObj>
              </mc:Choice>
              <mc:Fallback>
                <p:oleObj name="Clip" r:id="rId4" imgW="1621800" imgH="3934080" progId="MS_ClipArt_Gallery.2">
                  <p:embed/>
                  <p:pic>
                    <p:nvPicPr>
                      <p:cNvPr id="0" name="Object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8153400" y="2182813"/>
                        <a:ext cx="365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608" name="Object 240"/>
          <p:cNvGraphicFramePr>
            <a:graphicFrameLocks noChangeAspect="1"/>
          </p:cNvGraphicFramePr>
          <p:nvPr/>
        </p:nvGraphicFramePr>
        <p:xfrm>
          <a:off x="762000" y="1600200"/>
          <a:ext cx="7543800" cy="545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17" name="VISIO" r:id="rId6" imgW="9492120" imgH="6868800" progId="Visio.Drawing.4">
                  <p:embed/>
                </p:oleObj>
              </mc:Choice>
              <mc:Fallback>
                <p:oleObj name="VISIO" r:id="rId6" imgW="9492120" imgH="6868800" progId="Visio.Drawing.4">
                  <p:embed/>
                  <p:pic>
                    <p:nvPicPr>
                      <p:cNvPr id="0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7543800" cy="545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09" name="Text Box 241"/>
          <p:cNvSpPr txBox="1">
            <a:spLocks noChangeArrowheads="1"/>
          </p:cNvSpPr>
          <p:nvPr/>
        </p:nvSpPr>
        <p:spPr bwMode="auto">
          <a:xfrm>
            <a:off x="457200" y="5535613"/>
            <a:ext cx="371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air</a:t>
            </a:r>
          </a:p>
        </p:txBody>
      </p:sp>
      <p:sp>
        <p:nvSpPr>
          <p:cNvPr id="58610" name="Text Box 242"/>
          <p:cNvSpPr txBox="1">
            <a:spLocks noChangeArrowheads="1"/>
          </p:cNvSpPr>
          <p:nvPr/>
        </p:nvSpPr>
        <p:spPr bwMode="auto">
          <a:xfrm>
            <a:off x="762000" y="3402013"/>
            <a:ext cx="455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feed</a:t>
            </a:r>
          </a:p>
        </p:txBody>
      </p:sp>
      <p:sp>
        <p:nvSpPr>
          <p:cNvPr id="58611" name="Text Box 243"/>
          <p:cNvSpPr txBox="1">
            <a:spLocks noChangeArrowheads="1"/>
          </p:cNvSpPr>
          <p:nvPr/>
        </p:nvSpPr>
        <p:spPr bwMode="auto">
          <a:xfrm>
            <a:off x="8229600" y="5916613"/>
            <a:ext cx="430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fuel</a:t>
            </a:r>
          </a:p>
        </p:txBody>
      </p:sp>
      <p:sp>
        <p:nvSpPr>
          <p:cNvPr id="58612" name="Text Box 244"/>
          <p:cNvSpPr txBox="1">
            <a:spLocks noChangeArrowheads="1"/>
          </p:cNvSpPr>
          <p:nvPr/>
        </p:nvSpPr>
        <p:spPr bwMode="auto">
          <a:xfrm>
            <a:off x="8001000" y="4240213"/>
            <a:ext cx="700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product</a:t>
            </a:r>
          </a:p>
        </p:txBody>
      </p:sp>
      <p:sp>
        <p:nvSpPr>
          <p:cNvPr id="58613" name="Text Box 245"/>
          <p:cNvSpPr txBox="1">
            <a:spLocks noChangeArrowheads="1"/>
          </p:cNvSpPr>
          <p:nvPr/>
        </p:nvSpPr>
        <p:spPr bwMode="auto">
          <a:xfrm>
            <a:off x="4724400" y="1725613"/>
            <a:ext cx="722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Flue gas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Clip" r:id="rId4" imgW="1857240" imgH="3995640" progId="MS_ClipArt_Gallery.5">
                  <p:embed/>
                </p:oleObj>
              </mc:Choice>
              <mc:Fallback>
                <p:oleObj name="Clip" r:id="rId4" imgW="1857240" imgH="399564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784860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CHAPTER 24: CONTROL DESIGN WORKSHOP 4</a:t>
            </a:r>
            <a:endParaRPr lang="en-US" sz="3200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762000" y="990600"/>
          <a:ext cx="9588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Clip" r:id="rId6" imgW="2701800" imgH="4019400" progId="MS_ClipArt_Gallery.5">
                  <p:embed/>
                </p:oleObj>
              </mc:Choice>
              <mc:Fallback>
                <p:oleObj name="Clip" r:id="rId6" imgW="2701800" imgH="401940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9588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2590800" y="762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133600" y="1981200"/>
            <a:ext cx="60960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Define the control problem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Evaluate if desired performance is possible; if not, modify process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Select instrumentation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Design loop pairing for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Provide sensors for process monitoring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LEARNING RESOURCES</a:t>
            </a:r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543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SITE PC-EDUCATION WEB </a:t>
            </a:r>
          </a:p>
          <a:p>
            <a:pPr>
              <a:spcBef>
                <a:spcPct val="50000"/>
              </a:spcBef>
            </a:pPr>
            <a:r>
              <a:rPr lang="en-US" b="1"/>
              <a:t>	- Textbook, Chapter 24</a:t>
            </a:r>
          </a:p>
          <a:p>
            <a:pPr>
              <a:spcBef>
                <a:spcPct val="50000"/>
              </a:spcBef>
            </a:pPr>
            <a:r>
              <a:rPr lang="en-US" b="1"/>
              <a:t>	- Interactive Learning Module (Chapter 2)</a:t>
            </a:r>
          </a:p>
          <a:p>
            <a:pPr>
              <a:spcBef>
                <a:spcPct val="50000"/>
              </a:spcBef>
            </a:pPr>
            <a:r>
              <a:rPr lang="en-US" b="1"/>
              <a:t>	- Tutorials (Chapter 24)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Other views of control design</a:t>
            </a:r>
          </a:p>
          <a:p>
            <a:pPr>
              <a:spcBef>
                <a:spcPct val="50000"/>
              </a:spcBef>
            </a:pPr>
            <a:r>
              <a:rPr lang="en-US" b="1"/>
              <a:t>	- Luyben, W., Tyreus, B. and Luyben, M., </a:t>
            </a:r>
            <a:r>
              <a:rPr lang="en-US" b="1" i="1"/>
              <a:t>Plantwide Process Control</a:t>
            </a:r>
            <a:r>
              <a:rPr lang="en-US" b="1"/>
              <a:t>, McGraw-Hill, New York, 1999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1676400" cy="4311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Control Design Form</a:t>
            </a:r>
            <a:endParaRPr lang="en-US" sz="1200" b="1"/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Objectives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Measurements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Constraints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Disturbances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Dynamic responses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Additional considerations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246188" y="2312988"/>
            <a:ext cx="83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5" name="Text Box 111"/>
          <p:cNvSpPr txBox="1">
            <a:spLocks noChangeArrowheads="1"/>
          </p:cNvSpPr>
          <p:nvPr/>
        </p:nvSpPr>
        <p:spPr bwMode="auto">
          <a:xfrm>
            <a:off x="2081213" y="904875"/>
            <a:ext cx="1905000" cy="2297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1.  Safety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2.  Environmental protection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3.  Equipment protection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4.  Smooth operation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5.  Product quality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6.  Profit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7.  Monitoring and diagnosis</a:t>
            </a:r>
          </a:p>
        </p:txBody>
      </p:sp>
      <p:graphicFrame>
        <p:nvGraphicFramePr>
          <p:cNvPr id="6256" name="Object 112"/>
          <p:cNvGraphicFramePr>
            <a:graphicFrameLocks noChangeAspect="1"/>
          </p:cNvGraphicFramePr>
          <p:nvPr/>
        </p:nvGraphicFramePr>
        <p:xfrm>
          <a:off x="4191000" y="1905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5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7" name="AutoShape 113"/>
          <p:cNvSpPr>
            <a:spLocks noChangeArrowheads="1"/>
          </p:cNvSpPr>
          <p:nvPr/>
        </p:nvSpPr>
        <p:spPr bwMode="auto">
          <a:xfrm>
            <a:off x="4648200" y="914400"/>
            <a:ext cx="3276600" cy="762000"/>
          </a:xfrm>
          <a:prstGeom prst="wedgeRoundRectCallout">
            <a:avLst>
              <a:gd name="adj1" fmla="val -47333"/>
              <a:gd name="adj2" fmla="val 8958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u="sng"/>
              <a:t>WORKSHOP</a:t>
            </a:r>
            <a:r>
              <a:rPr lang="en-US" sz="1200" b="1"/>
              <a:t>: Define at least one for </a:t>
            </a:r>
          </a:p>
          <a:p>
            <a:r>
              <a:rPr lang="en-US" sz="1200" b="1"/>
              <a:t>each category.  But, do not design the </a:t>
            </a:r>
          </a:p>
          <a:p>
            <a:r>
              <a:rPr lang="en-US" sz="1200" b="1"/>
              <a:t>controls (yet)!</a:t>
            </a:r>
          </a:p>
        </p:txBody>
      </p:sp>
      <p:grpSp>
        <p:nvGrpSpPr>
          <p:cNvPr id="6258" name="Group 114"/>
          <p:cNvGrpSpPr>
            <a:grpSpLocks/>
          </p:cNvGrpSpPr>
          <p:nvPr/>
        </p:nvGrpSpPr>
        <p:grpSpPr bwMode="auto">
          <a:xfrm>
            <a:off x="3276600" y="1828800"/>
            <a:ext cx="5341938" cy="4810125"/>
            <a:chOff x="1584" y="816"/>
            <a:chExt cx="3365" cy="3030"/>
          </a:xfrm>
        </p:grpSpPr>
        <p:sp>
          <p:nvSpPr>
            <p:cNvPr id="6259" name="AutoShape 115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" name="AutoShape 116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3" name="Line 119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4" name="Line 120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5" name="Line 121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66" name="Group 122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6267" name="Line 12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8" name="Line 12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9" name="Line 12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0" name="Line 12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1" name="Line 12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2" name="Line 12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3" name="AutoShape 12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74" name="Line 130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" name="Line 131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6" name="Line 132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" name="Line 133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8" name="Line 134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9" name="Line 135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0" name="Line 136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81" name="Group 137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6282" name="Line 13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3" name="Line 13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4" name="Line 14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5" name="Line 14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6" name="Line 14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7" name="Line 14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8" name="AutoShape 14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89" name="Line 145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90" name="Group 146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6291" name="Line 14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2" name="Line 148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3" name="Line 149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4" name="Line 15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5" name="Line 151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6" name="Line 152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7" name="AutoShape 153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98" name="Line 154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9" name="Line 155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0" name="Line 156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1" name="Line 157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2" name="Line 158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03" name="Group 159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6304" name="Line 16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5" name="Line 16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6" name="Line 16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7" name="Line 16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8" name="Line 16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9" name="Line 16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0" name="AutoShape 16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11" name="Line 167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2" name="Line 168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3" name="Line 169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4" name="Freeform 170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15" name="Group 171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6316" name="Line 17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7" name="Line 17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" name="Line 17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" name="Line 17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" name="Line 17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1" name="Line 17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2" name="AutoShape 17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23" name="Line 179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Text Box 180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6325" name="Text Box 181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6326" name="Text Box 182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6327" name="Text Box 183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6330" name="Line 186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1" name="Line 187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6341" name="Line 197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2" name="Line 198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3" name="Line 199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4" name="Line 200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5" name="Line 201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6" name="Line 202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7" name="Line 203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8" name="Line 204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" name="Line 205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" name="Line 206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" name="Line 208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" name="Line 209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" name="Line 210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" name="Text Box 211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6357" name="Line 213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6359" name="Line 215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955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SUGGESTIONS FOR SELF-STUDY</a:t>
            </a:r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Compare the control design procedure presented here with the design procedure that you learned in your process design course.</a:t>
            </a:r>
          </a:p>
          <a:p>
            <a:pPr>
              <a:spcBef>
                <a:spcPct val="50000"/>
              </a:spcBef>
            </a:pPr>
            <a:r>
              <a:rPr lang="en-US" b="1"/>
              <a:t>2.	Discuss how you could evaluate the steady-state controllability of a process using a flowsheeting program (such as ASPEN, HYSYS, or PROII).</a:t>
            </a:r>
          </a:p>
          <a:p>
            <a:pPr>
              <a:spcBef>
                <a:spcPct val="50000"/>
              </a:spcBef>
            </a:pPr>
            <a:r>
              <a:rPr lang="en-US" b="1"/>
              <a:t>3.	Review the bonus lecture slides for Control for Safety.  Apply the safety principles to the fired heater example in Workshop 4.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955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SUGGESTIONS FOR SELF-STUDY</a:t>
            </a:r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4.	Search the WWW for information on the control design for a process of interest to you.</a:t>
            </a:r>
          </a:p>
          <a:p>
            <a:pPr>
              <a:spcBef>
                <a:spcPct val="50000"/>
              </a:spcBef>
            </a:pPr>
            <a:r>
              <a:rPr lang="en-US" b="1"/>
              <a:t>	- Separation </a:t>
            </a:r>
            <a:r>
              <a:rPr lang="en-US" sz="2000" b="1"/>
              <a:t>(distillation, membrane, settling)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	- Chemical Reactor</a:t>
            </a:r>
          </a:p>
          <a:p>
            <a:pPr>
              <a:spcBef>
                <a:spcPct val="50000"/>
              </a:spcBef>
            </a:pPr>
            <a:r>
              <a:rPr lang="en-US" b="1"/>
              <a:t>	- Biological reactor </a:t>
            </a:r>
            <a:r>
              <a:rPr lang="en-US" sz="2000" b="1"/>
              <a:t>(waste water treating or pasteurization)</a:t>
            </a:r>
          </a:p>
          <a:p>
            <a:pPr>
              <a:spcBef>
                <a:spcPct val="50000"/>
              </a:spcBef>
            </a:pPr>
            <a:r>
              <a:rPr lang="en-US" b="1"/>
              <a:t>	- Rotating equipment </a:t>
            </a:r>
            <a:r>
              <a:rPr lang="en-US" sz="2000" b="1"/>
              <a:t>(pump or compressor)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	- Heat exchanger</a:t>
            </a:r>
          </a:p>
          <a:p>
            <a:pPr>
              <a:spcBef>
                <a:spcPct val="50000"/>
              </a:spcBef>
            </a:pPr>
            <a:r>
              <a:rPr lang="en-US" b="1"/>
              <a:t>	- Flow and pressure system</a:t>
            </a:r>
          </a:p>
          <a:p>
            <a:pPr>
              <a:spcBef>
                <a:spcPct val="50000"/>
              </a:spcBef>
            </a:pPr>
            <a:r>
              <a:rPr lang="en-US" b="1"/>
              <a:t>	- Combustion system</a:t>
            </a:r>
            <a:endParaRPr lang="en-US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57200" y="1066800"/>
            <a:ext cx="2514600" cy="53149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1.  Safety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     </a:t>
            </a:r>
            <a:r>
              <a:rPr lang="en-US" sz="1200" b="1">
                <a:solidFill>
                  <a:srgbClr val="FF0000"/>
                </a:solidFill>
              </a:rPr>
              <a:t>Maintain vessel pressure below 1200 kPa</a:t>
            </a: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2.  Environmental protection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    	</a:t>
            </a:r>
            <a:r>
              <a:rPr lang="en-US" sz="1200" b="1">
                <a:solidFill>
                  <a:srgbClr val="FF0000"/>
                </a:solidFill>
              </a:rPr>
              <a:t>Prevent release of hydrocarbons to the atmosphere</a:t>
            </a: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3.  Equipment protection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     </a:t>
            </a:r>
            <a:r>
              <a:rPr lang="en-US" sz="1200" b="1">
                <a:solidFill>
                  <a:srgbClr val="FF0000"/>
                </a:solidFill>
              </a:rPr>
              <a:t>Ensure that liquid flows through the pump</a:t>
            </a: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4.  Smooth operation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     </a:t>
            </a:r>
            <a:r>
              <a:rPr lang="en-US" sz="1200" b="1">
                <a:solidFill>
                  <a:srgbClr val="FF0000"/>
                </a:solidFill>
              </a:rPr>
              <a:t>When possible, make slow adjustments to liquid product product flow rate</a:t>
            </a: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5.  Product quality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    </a:t>
            </a:r>
            <a:r>
              <a:rPr lang="en-US" sz="1200" b="1">
                <a:solidFill>
                  <a:srgbClr val="FF0000"/>
                </a:solidFill>
              </a:rPr>
              <a:t>Maintain the liquid product at 10 </a:t>
            </a:r>
            <a:r>
              <a:rPr lang="en-US" sz="1200" b="1">
                <a:solidFill>
                  <a:srgbClr val="FF0000"/>
                </a:solidFill>
                <a:sym typeface="Symbol" pitchFamily="18" charset="2"/>
              </a:rPr>
              <a:t> 1 mole% L. Key.</a:t>
            </a:r>
            <a:endParaRPr lang="en-US" sz="12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/>
              <a:t>6.  Profit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	</a:t>
            </a:r>
            <a:r>
              <a:rPr lang="en-US" sz="1200" b="1">
                <a:solidFill>
                  <a:srgbClr val="FF0000"/>
                </a:solidFill>
              </a:rPr>
              <a:t>Maximize the use of the expensive steam for heating</a:t>
            </a: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7.  Monitoring and diagnosis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	</a:t>
            </a:r>
            <a:r>
              <a:rPr lang="en-US" sz="1200" b="1">
                <a:solidFill>
                  <a:srgbClr val="FF0000"/>
                </a:solidFill>
              </a:rPr>
              <a:t>Provide alarms for immediate attention by operating personnel</a:t>
            </a:r>
            <a:endParaRPr lang="en-US" sz="1200" b="1"/>
          </a:p>
        </p:txBody>
      </p:sp>
      <p:graphicFrame>
        <p:nvGraphicFramePr>
          <p:cNvPr id="7273" name="Object 105"/>
          <p:cNvGraphicFramePr>
            <a:graphicFrameLocks noChangeAspect="1"/>
          </p:cNvGraphicFramePr>
          <p:nvPr/>
        </p:nvGraphicFramePr>
        <p:xfrm>
          <a:off x="3200400" y="1143000"/>
          <a:ext cx="15017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Clip" r:id="rId4" imgW="3886200" imgH="3944880" progId="MS_ClipArt_Gallery.5">
                  <p:embed/>
                </p:oleObj>
              </mc:Choice>
              <mc:Fallback>
                <p:oleObj name="Clip" r:id="rId4" imgW="3886200" imgH="3944880" progId="MS_ClipArt_Gallery.5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15017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4" name="AutoShape 106"/>
          <p:cNvSpPr>
            <a:spLocks noChangeArrowheads="1"/>
          </p:cNvSpPr>
          <p:nvPr/>
        </p:nvSpPr>
        <p:spPr bwMode="auto">
          <a:xfrm>
            <a:off x="4800600" y="990600"/>
            <a:ext cx="2514600" cy="838200"/>
          </a:xfrm>
          <a:prstGeom prst="wedgeRoundRectCallout">
            <a:avLst>
              <a:gd name="adj1" fmla="val -61366"/>
              <a:gd name="adj2" fmla="val -833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b="1"/>
              <a:t>Well done!  Now find some </a:t>
            </a:r>
          </a:p>
          <a:p>
            <a:r>
              <a:rPr lang="en-US" sz="1400" b="1"/>
              <a:t>more and check the textbook.</a:t>
            </a:r>
          </a:p>
        </p:txBody>
      </p:sp>
      <p:grpSp>
        <p:nvGrpSpPr>
          <p:cNvPr id="7275" name="Group 107"/>
          <p:cNvGrpSpPr>
            <a:grpSpLocks/>
          </p:cNvGrpSpPr>
          <p:nvPr/>
        </p:nvGrpSpPr>
        <p:grpSpPr bwMode="auto">
          <a:xfrm>
            <a:off x="3352800" y="1600200"/>
            <a:ext cx="5341938" cy="4810125"/>
            <a:chOff x="1584" y="816"/>
            <a:chExt cx="3365" cy="3030"/>
          </a:xfrm>
        </p:grpSpPr>
        <p:sp>
          <p:nvSpPr>
            <p:cNvPr id="7276" name="AutoShape 108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" name="AutoShape 109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" name="Oval 110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" name="Oval 111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0" name="Line 112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" name="Line 113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2" name="Line 114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83" name="Group 115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7284" name="Line 11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Line 117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6" name="Line 118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7" name="Line 11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8" name="Line 120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9" name="Line 121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0" name="AutoShape 122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91" name="Line 123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2" name="Line 124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3" name="Line 125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4" name="Line 126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5" name="Line 127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6" name="Line 128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7" name="Line 129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98" name="Group 130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7299" name="Line 13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0" name="Line 13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1" name="Line 13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2" name="Line 13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3" name="Line 13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4" name="Line 13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5" name="AutoShape 13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06" name="Line 138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07" name="Group 139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7308" name="Line 14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9" name="Line 14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0" name="Line 14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1" name="Line 14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2" name="Line 14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" name="Line 14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4" name="AutoShape 14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15" name="Line 147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6" name="Line 148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7" name="Line 149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8" name="Line 150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9" name="Line 151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20" name="Group 152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7321" name="Line 15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2" name="Line 15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3" name="Line 15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4" name="Line 15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5" name="Line 15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6" name="Line 15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7" name="AutoShape 15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28" name="Line 160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9" name="Line 161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0" name="Line 162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1" name="Freeform 163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32" name="Group 164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7333" name="Line 16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Line 16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5" name="Line 16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6" name="Line 16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7" name="Line 16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8" name="Line 17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9" name="AutoShape 17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40" name="Line 172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1" name="Text Box 173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7342" name="Text Box 174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7343" name="Text Box 175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7344" name="Text Box 176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7345" name="Oval 177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7346" name="Oval 178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7347" name="Line 179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" name="Line 180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" name="Oval 181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7350" name="Oval 182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7351" name="Oval 183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7352" name="Oval 184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7353" name="Oval 185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7354" name="Oval 186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7355" name="Oval 187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7356" name="Oval 188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7357" name="Oval 189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7358" name="Line 190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" name="Line 191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" name="Line 192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" name="Line 193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" name="Line 194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" name="Line 195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" name="Line 196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" name="Line 197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" name="Line 198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" name="Line 199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" name="Line 200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" name="Line 201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" name="Line 202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" name="Line 203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" name="Text Box 204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7373" name="Oval 205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7374" name="Line 206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" name="Oval 207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7376" name="Line 208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1676400" cy="4311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Control Design Form</a:t>
            </a:r>
            <a:endParaRPr lang="en-US" sz="1200" b="1"/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Objectives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Measurements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Manipulated variables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Constraints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Disturbances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Dynamic responses</a:t>
            </a:r>
          </a:p>
          <a:p>
            <a:pPr>
              <a:spcBef>
                <a:spcPct val="50000"/>
              </a:spcBef>
            </a:pPr>
            <a:endParaRPr lang="en-US" sz="1200" b="1"/>
          </a:p>
          <a:p>
            <a:pPr>
              <a:spcBef>
                <a:spcPct val="50000"/>
              </a:spcBef>
            </a:pPr>
            <a:r>
              <a:rPr lang="en-US" sz="1200" b="1"/>
              <a:t>Additional considerations</a:t>
            </a:r>
          </a:p>
        </p:txBody>
      </p:sp>
      <p:sp>
        <p:nvSpPr>
          <p:cNvPr id="8297" name="Text Box 105"/>
          <p:cNvSpPr txBox="1">
            <a:spLocks noChangeArrowheads="1"/>
          </p:cNvSpPr>
          <p:nvPr/>
        </p:nvSpPr>
        <p:spPr bwMode="auto">
          <a:xfrm>
            <a:off x="2057400" y="1219200"/>
            <a:ext cx="1905000" cy="21145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Sensors to achieve objectives</a:t>
            </a:r>
            <a:endParaRPr lang="en-US" sz="12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Feasibility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Accuracy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Reproducibility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Dynamics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Reliability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Cost</a:t>
            </a:r>
          </a:p>
        </p:txBody>
      </p:sp>
      <p:graphicFrame>
        <p:nvGraphicFramePr>
          <p:cNvPr id="8298" name="Object 106"/>
          <p:cNvGraphicFramePr>
            <a:graphicFrameLocks noChangeAspect="1"/>
          </p:cNvGraphicFramePr>
          <p:nvPr/>
        </p:nvGraphicFramePr>
        <p:xfrm>
          <a:off x="4191000" y="19050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50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9" name="AutoShape 107"/>
          <p:cNvSpPr>
            <a:spLocks noChangeArrowheads="1"/>
          </p:cNvSpPr>
          <p:nvPr/>
        </p:nvSpPr>
        <p:spPr bwMode="auto">
          <a:xfrm>
            <a:off x="4648200" y="914400"/>
            <a:ext cx="3276600" cy="762000"/>
          </a:xfrm>
          <a:prstGeom prst="wedgeRoundRectCallout">
            <a:avLst>
              <a:gd name="adj1" fmla="val -47333"/>
              <a:gd name="adj2" fmla="val 8958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u="sng"/>
              <a:t>WORKSHOP</a:t>
            </a:r>
            <a:r>
              <a:rPr lang="en-US" sz="1200" b="1"/>
              <a:t>: Propose sensors for one </a:t>
            </a:r>
          </a:p>
          <a:p>
            <a:r>
              <a:rPr lang="en-US" sz="1200" b="1"/>
              <a:t>F, T, P, L measurement.</a:t>
            </a:r>
          </a:p>
        </p:txBody>
      </p:sp>
      <p:grpSp>
        <p:nvGrpSpPr>
          <p:cNvPr id="8300" name="Group 108"/>
          <p:cNvGrpSpPr>
            <a:grpSpLocks/>
          </p:cNvGrpSpPr>
          <p:nvPr/>
        </p:nvGrpSpPr>
        <p:grpSpPr bwMode="auto">
          <a:xfrm>
            <a:off x="3276600" y="1828800"/>
            <a:ext cx="5341938" cy="4810125"/>
            <a:chOff x="1584" y="816"/>
            <a:chExt cx="3365" cy="3030"/>
          </a:xfrm>
        </p:grpSpPr>
        <p:sp>
          <p:nvSpPr>
            <p:cNvPr id="8301" name="AutoShape 109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2" name="AutoShape 110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3" name="Oval 111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" name="Oval 112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" name="Line 113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6" name="Line 114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" name="Line 115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08" name="Group 116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8309" name="Line 11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" name="Line 118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" name="Line 119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2" name="Line 12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" name="Line 121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" name="Line 122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" name="AutoShape 123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16" name="Line 124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7" name="Line 125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8" name="Line 126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9" name="Line 127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" name="Line 128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" name="Line 129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" name="Line 130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3" name="Group 131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8324" name="Line 13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5" name="Line 133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6" name="Line 134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" name="Line 13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8" name="Line 136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9" name="Line 137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0" name="AutoShape 138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31" name="Line 139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32" name="Group 140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8333" name="Line 14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4" name="Line 14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5" name="Line 14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6" name="Line 14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7" name="Line 14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8" name="Line 14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9" name="AutoShape 14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40" name="Line 148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1" name="Line 149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2" name="Line 150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3" name="Line 151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4" name="Line 152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45" name="Group 153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8346" name="Line 15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7" name="Line 15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8" name="Line 15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9" name="Line 15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0" name="Line 15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1" name="Line 15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2" name="AutoShape 16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53" name="Line 161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4" name="Line 162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" name="Line 163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" name="Freeform 164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57" name="Group 165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8358" name="Line 16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59" name="Line 167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0" name="Line 168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1" name="Line 16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2" name="Line 170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3" name="Line 171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4" name="AutoShape 172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65" name="Line 173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" name="Text Box 174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8367" name="Text Box 175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8368" name="Text Box 176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8369" name="Text Box 177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8370" name="Oval 178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8371" name="Oval 179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8372" name="Line 180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3" name="Line 181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4" name="Oval 182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8375" name="Oval 183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8376" name="Oval 184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8377" name="Oval 185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8378" name="Oval 186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8379" name="Oval 187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8380" name="Oval 188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8381" name="Oval 189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8382" name="Oval 190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8383" name="Line 191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4" name="Line 192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5" name="Line 193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" name="Line 194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7" name="Line 195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8" name="Line 196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9" name="Line 197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0" name="Line 198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1" name="Line 199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2" name="Line 200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3" name="Line 201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4" name="Line 202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5" name="Line 203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6" name="Line 204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" name="Text Box 205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8398" name="Oval 206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8399" name="Line 207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" name="Oval 208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8401" name="Line 209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2" name="Line 210"/>
          <p:cNvSpPr>
            <a:spLocks noChangeShapeType="1"/>
          </p:cNvSpPr>
          <p:nvPr/>
        </p:nvSpPr>
        <p:spPr bwMode="auto">
          <a:xfrm>
            <a:off x="1381125" y="2852738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24: CONTROL DESIGN</a:t>
            </a:r>
            <a:endParaRPr lang="en-US" sz="3200"/>
          </a:p>
        </p:txBody>
      </p:sp>
      <p:sp>
        <p:nvSpPr>
          <p:cNvPr id="9321" name="Text Box 105"/>
          <p:cNvSpPr txBox="1">
            <a:spLocks noChangeArrowheads="1"/>
          </p:cNvSpPr>
          <p:nvPr/>
        </p:nvSpPr>
        <p:spPr bwMode="auto">
          <a:xfrm>
            <a:off x="685800" y="990600"/>
            <a:ext cx="1905000" cy="19319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u="sng"/>
              <a:t>Sensors</a:t>
            </a:r>
            <a:endParaRPr lang="en-US" sz="12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Feasibility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Accuracy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Reproducibility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Dynamics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Reliability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200" b="1"/>
              <a:t>Cost</a:t>
            </a:r>
          </a:p>
        </p:txBody>
      </p:sp>
      <p:graphicFrame>
        <p:nvGraphicFramePr>
          <p:cNvPr id="9322" name="Object 106"/>
          <p:cNvGraphicFramePr>
            <a:graphicFrameLocks noChangeAspect="1"/>
          </p:cNvGraphicFramePr>
          <p:nvPr/>
        </p:nvGraphicFramePr>
        <p:xfrm>
          <a:off x="3048000" y="1219200"/>
          <a:ext cx="846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846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3" name="AutoShape 107"/>
          <p:cNvSpPr>
            <a:spLocks noChangeArrowheads="1"/>
          </p:cNvSpPr>
          <p:nvPr/>
        </p:nvSpPr>
        <p:spPr bwMode="auto">
          <a:xfrm>
            <a:off x="3810000" y="762000"/>
            <a:ext cx="3276600" cy="533400"/>
          </a:xfrm>
          <a:prstGeom prst="wedgeRoundRectCallout">
            <a:avLst>
              <a:gd name="adj1" fmla="val -56685"/>
              <a:gd name="adj2" fmla="val 5565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u="sng"/>
              <a:t>WORKSHOP</a:t>
            </a:r>
            <a:r>
              <a:rPr lang="en-US" sz="1200" b="1"/>
              <a:t>: Propose sensors for one </a:t>
            </a:r>
          </a:p>
          <a:p>
            <a:r>
              <a:rPr lang="en-US" sz="1200" b="1"/>
              <a:t>F, T, P, L measurement.</a:t>
            </a:r>
          </a:p>
        </p:txBody>
      </p:sp>
      <p:grpSp>
        <p:nvGrpSpPr>
          <p:cNvPr id="9330" name="Group 114"/>
          <p:cNvGrpSpPr>
            <a:grpSpLocks/>
          </p:cNvGrpSpPr>
          <p:nvPr/>
        </p:nvGrpSpPr>
        <p:grpSpPr bwMode="auto">
          <a:xfrm>
            <a:off x="2514600" y="1295400"/>
            <a:ext cx="5341938" cy="4810125"/>
            <a:chOff x="1584" y="816"/>
            <a:chExt cx="3365" cy="3030"/>
          </a:xfrm>
        </p:grpSpPr>
        <p:sp>
          <p:nvSpPr>
            <p:cNvPr id="9324" name="Text Box 108"/>
            <p:cNvSpPr txBox="1">
              <a:spLocks noChangeArrowheads="1"/>
            </p:cNvSpPr>
            <p:nvPr/>
          </p:nvSpPr>
          <p:spPr bwMode="auto">
            <a:xfrm>
              <a:off x="2241" y="2414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</a:rPr>
                <a:t>X</a:t>
              </a:r>
              <a:endParaRPr lang="en-US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 rot="-5400000">
              <a:off x="3088" y="2208"/>
              <a:ext cx="1287" cy="32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 flipV="1">
              <a:off x="4016" y="3137"/>
              <a:ext cx="284" cy="291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182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2597" y="2224"/>
              <a:ext cx="324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H="1" flipV="1">
              <a:off x="2638" y="2432"/>
              <a:ext cx="121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V="1">
              <a:off x="2638" y="2307"/>
              <a:ext cx="202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 flipV="1">
              <a:off x="275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9" name="Group 13"/>
            <p:cNvGrpSpPr>
              <a:grpSpLocks/>
            </p:cNvGrpSpPr>
            <p:nvPr/>
          </p:nvGrpSpPr>
          <p:grpSpPr bwMode="auto">
            <a:xfrm>
              <a:off x="3124" y="2141"/>
              <a:ext cx="203" cy="374"/>
              <a:chOff x="2736" y="1872"/>
              <a:chExt cx="240" cy="432"/>
            </a:xfrm>
          </p:grpSpPr>
          <p:sp>
            <p:nvSpPr>
              <p:cNvPr id="9230" name="Line 1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Line 1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Line 1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Line 18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Line 19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AutoShape 20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2921" y="2390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3327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2151" y="2390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H="1" flipV="1">
              <a:off x="1867" y="2432"/>
              <a:ext cx="12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flipV="1">
              <a:off x="1867" y="2307"/>
              <a:ext cx="203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H="1" flipV="1">
              <a:off x="1989" y="2224"/>
              <a:ext cx="81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 flipH="1">
              <a:off x="1584" y="239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4" name="Group 28"/>
            <p:cNvGrpSpPr>
              <a:grpSpLocks/>
            </p:cNvGrpSpPr>
            <p:nvPr/>
          </p:nvGrpSpPr>
          <p:grpSpPr bwMode="auto">
            <a:xfrm rot="5400000">
              <a:off x="1946" y="2726"/>
              <a:ext cx="208" cy="365"/>
              <a:chOff x="2736" y="1872"/>
              <a:chExt cx="240" cy="432"/>
            </a:xfrm>
          </p:grpSpPr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Line 31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Line 33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34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AutoShape 35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198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53" name="Group 37"/>
            <p:cNvGrpSpPr>
              <a:grpSpLocks/>
            </p:cNvGrpSpPr>
            <p:nvPr/>
          </p:nvGrpSpPr>
          <p:grpSpPr bwMode="auto">
            <a:xfrm rot="5400000">
              <a:off x="2717" y="2726"/>
              <a:ext cx="208" cy="365"/>
              <a:chOff x="2736" y="1872"/>
              <a:chExt cx="240" cy="432"/>
            </a:xfrm>
          </p:grpSpPr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3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Line 4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Line 4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AutoShape 4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2759" y="255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flipV="1">
              <a:off x="198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 flipV="1">
              <a:off x="2759" y="1809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 flipH="1">
              <a:off x="3732" y="3303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 flipV="1">
              <a:off x="3732" y="3013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66" name="Group 50"/>
            <p:cNvGrpSpPr>
              <a:grpSpLocks/>
            </p:cNvGrpSpPr>
            <p:nvPr/>
          </p:nvGrpSpPr>
          <p:grpSpPr bwMode="auto">
            <a:xfrm>
              <a:off x="4503" y="2888"/>
              <a:ext cx="202" cy="374"/>
              <a:chOff x="2736" y="1872"/>
              <a:chExt cx="240" cy="432"/>
            </a:xfrm>
          </p:grpSpPr>
          <p:sp>
            <p:nvSpPr>
              <p:cNvPr id="9267" name="Line 5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Line 5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Line 5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AutoShape 5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74" name="Line 58"/>
            <p:cNvSpPr>
              <a:spLocks noChangeShapeType="1"/>
            </p:cNvSpPr>
            <p:nvPr/>
          </p:nvSpPr>
          <p:spPr bwMode="auto">
            <a:xfrm>
              <a:off x="4300" y="3137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Line 59"/>
            <p:cNvSpPr>
              <a:spLocks noChangeShapeType="1"/>
            </p:cNvSpPr>
            <p:nvPr/>
          </p:nvSpPr>
          <p:spPr bwMode="auto">
            <a:xfrm>
              <a:off x="4705" y="3137"/>
              <a:ext cx="2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Line 60"/>
            <p:cNvSpPr>
              <a:spLocks noChangeShapeType="1"/>
            </p:cNvSpPr>
            <p:nvPr/>
          </p:nvSpPr>
          <p:spPr bwMode="auto">
            <a:xfrm flipV="1">
              <a:off x="3732" y="1228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3732" y="1228"/>
              <a:ext cx="852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8" name="Group 62"/>
            <p:cNvGrpSpPr>
              <a:grpSpLocks/>
            </p:cNvGrpSpPr>
            <p:nvPr/>
          </p:nvGrpSpPr>
          <p:grpSpPr bwMode="auto">
            <a:xfrm flipV="1">
              <a:off x="4584" y="1104"/>
              <a:ext cx="202" cy="373"/>
              <a:chOff x="2736" y="1872"/>
              <a:chExt cx="240" cy="432"/>
            </a:xfrm>
          </p:grpSpPr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Line 64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Line 65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Line 6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Line 67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Line 68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AutoShape 69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86" name="Line 70"/>
            <p:cNvSpPr>
              <a:spLocks noChangeShapeType="1"/>
            </p:cNvSpPr>
            <p:nvPr/>
          </p:nvSpPr>
          <p:spPr bwMode="auto">
            <a:xfrm>
              <a:off x="4786" y="1228"/>
              <a:ext cx="1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Text Box 71"/>
            <p:cNvSpPr txBox="1">
              <a:spLocks noChangeArrowheads="1"/>
            </p:cNvSpPr>
            <p:nvPr/>
          </p:nvSpPr>
          <p:spPr bwMode="auto">
            <a:xfrm>
              <a:off x="4065" y="8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9288" name="Text Box 72"/>
            <p:cNvSpPr txBox="1">
              <a:spLocks noChangeArrowheads="1"/>
            </p:cNvSpPr>
            <p:nvPr/>
          </p:nvSpPr>
          <p:spPr bwMode="auto">
            <a:xfrm>
              <a:off x="4353" y="340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9289" name="Text Box 73"/>
            <p:cNvSpPr txBox="1">
              <a:spLocks noChangeArrowheads="1"/>
            </p:cNvSpPr>
            <p:nvPr/>
          </p:nvSpPr>
          <p:spPr bwMode="auto">
            <a:xfrm>
              <a:off x="1746" y="3558"/>
              <a:ext cx="4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9290" name="Text Box 74"/>
            <p:cNvSpPr txBox="1">
              <a:spLocks noChangeArrowheads="1"/>
            </p:cNvSpPr>
            <p:nvPr/>
          </p:nvSpPr>
          <p:spPr bwMode="auto">
            <a:xfrm>
              <a:off x="2475" y="3558"/>
              <a:ext cx="3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9291" name="Oval 75"/>
            <p:cNvSpPr>
              <a:spLocks noChangeArrowheads="1"/>
            </p:cNvSpPr>
            <p:nvPr/>
          </p:nvSpPr>
          <p:spPr bwMode="auto">
            <a:xfrm>
              <a:off x="1584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9292" name="Oval 76"/>
            <p:cNvSpPr>
              <a:spLocks noChangeArrowheads="1"/>
            </p:cNvSpPr>
            <p:nvPr/>
          </p:nvSpPr>
          <p:spPr bwMode="auto">
            <a:xfrm>
              <a:off x="1624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9293" name="Line 77"/>
            <p:cNvSpPr>
              <a:spLocks noChangeShapeType="1"/>
            </p:cNvSpPr>
            <p:nvPr/>
          </p:nvSpPr>
          <p:spPr bwMode="auto">
            <a:xfrm>
              <a:off x="198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Line 78"/>
            <p:cNvSpPr>
              <a:spLocks noChangeShapeType="1"/>
            </p:cNvSpPr>
            <p:nvPr/>
          </p:nvSpPr>
          <p:spPr bwMode="auto">
            <a:xfrm>
              <a:off x="2759" y="3013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Oval 79"/>
            <p:cNvSpPr>
              <a:spLocks noChangeArrowheads="1"/>
            </p:cNvSpPr>
            <p:nvPr/>
          </p:nvSpPr>
          <p:spPr bwMode="auto">
            <a:xfrm>
              <a:off x="2435" y="313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9296" name="Oval 80"/>
            <p:cNvSpPr>
              <a:spLocks noChangeArrowheads="1"/>
            </p:cNvSpPr>
            <p:nvPr/>
          </p:nvSpPr>
          <p:spPr bwMode="auto">
            <a:xfrm>
              <a:off x="1584" y="2017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9297" name="Oval 81"/>
            <p:cNvSpPr>
              <a:spLocks noChangeArrowheads="1"/>
            </p:cNvSpPr>
            <p:nvPr/>
          </p:nvSpPr>
          <p:spPr bwMode="auto">
            <a:xfrm>
              <a:off x="2273" y="2058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9299" name="Oval 83"/>
            <p:cNvSpPr>
              <a:spLocks noChangeArrowheads="1"/>
            </p:cNvSpPr>
            <p:nvPr/>
          </p:nvSpPr>
          <p:spPr bwMode="auto">
            <a:xfrm>
              <a:off x="2881" y="1975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9300" name="Oval 84"/>
            <p:cNvSpPr>
              <a:spLocks noChangeArrowheads="1"/>
            </p:cNvSpPr>
            <p:nvPr/>
          </p:nvSpPr>
          <p:spPr bwMode="auto">
            <a:xfrm>
              <a:off x="2273" y="2473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9301" name="Oval 85"/>
            <p:cNvSpPr>
              <a:spLocks noChangeArrowheads="1"/>
            </p:cNvSpPr>
            <p:nvPr/>
          </p:nvSpPr>
          <p:spPr bwMode="auto">
            <a:xfrm>
              <a:off x="3367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9302" name="Oval 86"/>
            <p:cNvSpPr>
              <a:spLocks noChangeArrowheads="1"/>
            </p:cNvSpPr>
            <p:nvPr/>
          </p:nvSpPr>
          <p:spPr bwMode="auto">
            <a:xfrm>
              <a:off x="3813" y="1394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9303" name="Oval 87"/>
            <p:cNvSpPr>
              <a:spLocks noChangeArrowheads="1"/>
            </p:cNvSpPr>
            <p:nvPr/>
          </p:nvSpPr>
          <p:spPr bwMode="auto">
            <a:xfrm>
              <a:off x="3935" y="2556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9304" name="Oval 88"/>
            <p:cNvSpPr>
              <a:spLocks noChangeArrowheads="1"/>
            </p:cNvSpPr>
            <p:nvPr/>
          </p:nvSpPr>
          <p:spPr bwMode="auto">
            <a:xfrm>
              <a:off x="3732" y="3386"/>
              <a:ext cx="244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9305" name="Line 89"/>
            <p:cNvSpPr>
              <a:spLocks noChangeShapeType="1"/>
            </p:cNvSpPr>
            <p:nvPr/>
          </p:nvSpPr>
          <p:spPr bwMode="auto">
            <a:xfrm>
              <a:off x="2995" y="2227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Line 91"/>
            <p:cNvSpPr>
              <a:spLocks noChangeShapeType="1"/>
            </p:cNvSpPr>
            <p:nvPr/>
          </p:nvSpPr>
          <p:spPr bwMode="auto">
            <a:xfrm flipV="1">
              <a:off x="2394" y="238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Line 92"/>
            <p:cNvSpPr>
              <a:spLocks noChangeShapeType="1"/>
            </p:cNvSpPr>
            <p:nvPr/>
          </p:nvSpPr>
          <p:spPr bwMode="auto">
            <a:xfrm>
              <a:off x="2392" y="231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9" name="Line 93"/>
            <p:cNvSpPr>
              <a:spLocks noChangeShapeType="1"/>
            </p:cNvSpPr>
            <p:nvPr/>
          </p:nvSpPr>
          <p:spPr bwMode="auto">
            <a:xfrm flipV="1">
              <a:off x="1705" y="2390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Line 94"/>
            <p:cNvSpPr>
              <a:spLocks noChangeShapeType="1"/>
            </p:cNvSpPr>
            <p:nvPr/>
          </p:nvSpPr>
          <p:spPr bwMode="auto">
            <a:xfrm>
              <a:off x="1705" y="2268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Line 95"/>
            <p:cNvSpPr>
              <a:spLocks noChangeShapeType="1"/>
            </p:cNvSpPr>
            <p:nvPr/>
          </p:nvSpPr>
          <p:spPr bwMode="auto">
            <a:xfrm>
              <a:off x="1870" y="32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Line 96"/>
            <p:cNvSpPr>
              <a:spLocks noChangeShapeType="1"/>
            </p:cNvSpPr>
            <p:nvPr/>
          </p:nvSpPr>
          <p:spPr bwMode="auto">
            <a:xfrm>
              <a:off x="2678" y="3262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Line 97"/>
            <p:cNvSpPr>
              <a:spLocks noChangeShapeType="1"/>
            </p:cNvSpPr>
            <p:nvPr/>
          </p:nvSpPr>
          <p:spPr bwMode="auto">
            <a:xfrm flipV="1">
              <a:off x="3851" y="330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Line 98"/>
            <p:cNvSpPr>
              <a:spLocks noChangeShapeType="1"/>
            </p:cNvSpPr>
            <p:nvPr/>
          </p:nvSpPr>
          <p:spPr bwMode="auto">
            <a:xfrm flipV="1">
              <a:off x="4052" y="244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Line 99"/>
            <p:cNvSpPr>
              <a:spLocks noChangeShapeType="1"/>
            </p:cNvSpPr>
            <p:nvPr/>
          </p:nvSpPr>
          <p:spPr bwMode="auto">
            <a:xfrm flipH="1">
              <a:off x="3892" y="244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Line 100"/>
            <p:cNvSpPr>
              <a:spLocks noChangeShapeType="1"/>
            </p:cNvSpPr>
            <p:nvPr/>
          </p:nvSpPr>
          <p:spPr bwMode="auto">
            <a:xfrm>
              <a:off x="4057" y="2805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Line 101"/>
            <p:cNvSpPr>
              <a:spLocks noChangeShapeType="1"/>
            </p:cNvSpPr>
            <p:nvPr/>
          </p:nvSpPr>
          <p:spPr bwMode="auto">
            <a:xfrm flipH="1">
              <a:off x="3894" y="2888"/>
              <a:ext cx="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Line 102"/>
            <p:cNvSpPr>
              <a:spLocks noChangeShapeType="1"/>
            </p:cNvSpPr>
            <p:nvPr/>
          </p:nvSpPr>
          <p:spPr bwMode="auto">
            <a:xfrm>
              <a:off x="3611" y="1519"/>
              <a:ext cx="1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Line 103"/>
            <p:cNvSpPr>
              <a:spLocks noChangeShapeType="1"/>
            </p:cNvSpPr>
            <p:nvPr/>
          </p:nvSpPr>
          <p:spPr bwMode="auto">
            <a:xfrm flipH="1">
              <a:off x="3732" y="151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Text Box 104"/>
            <p:cNvSpPr txBox="1">
              <a:spLocks noChangeArrowheads="1"/>
            </p:cNvSpPr>
            <p:nvPr/>
          </p:nvSpPr>
          <p:spPr bwMode="auto">
            <a:xfrm>
              <a:off x="3854" y="3651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9325" name="Oval 109"/>
            <p:cNvSpPr>
              <a:spLocks noChangeArrowheads="1"/>
            </p:cNvSpPr>
            <p:nvPr/>
          </p:nvSpPr>
          <p:spPr bwMode="auto">
            <a:xfrm>
              <a:off x="2112" y="30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9326" name="Line 110"/>
            <p:cNvSpPr>
              <a:spLocks noChangeShapeType="1"/>
            </p:cNvSpPr>
            <p:nvPr/>
          </p:nvSpPr>
          <p:spPr bwMode="auto">
            <a:xfrm flipH="1">
              <a:off x="2003" y="31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Oval 111"/>
            <p:cNvSpPr>
              <a:spLocks noChangeArrowheads="1"/>
            </p:cNvSpPr>
            <p:nvPr/>
          </p:nvSpPr>
          <p:spPr bwMode="auto">
            <a:xfrm>
              <a:off x="2107" y="1824"/>
              <a:ext cx="243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9328" name="Line 112"/>
            <p:cNvSpPr>
              <a:spLocks noChangeShapeType="1"/>
            </p:cNvSpPr>
            <p:nvPr/>
          </p:nvSpPr>
          <p:spPr bwMode="auto">
            <a:xfrm flipH="1">
              <a:off x="1998" y="1951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31" name="Text Box 115"/>
          <p:cNvSpPr txBox="1">
            <a:spLocks noChangeArrowheads="1"/>
          </p:cNvSpPr>
          <p:nvPr/>
        </p:nvSpPr>
        <p:spPr bwMode="auto">
          <a:xfrm>
            <a:off x="6781800" y="3657600"/>
            <a:ext cx="1752600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Pressure differential</a:t>
            </a:r>
          </a:p>
        </p:txBody>
      </p:sp>
      <p:sp>
        <p:nvSpPr>
          <p:cNvPr id="9332" name="Line 116"/>
          <p:cNvSpPr>
            <a:spLocks noChangeShapeType="1"/>
          </p:cNvSpPr>
          <p:nvPr/>
        </p:nvSpPr>
        <p:spPr bwMode="auto">
          <a:xfrm flipH="1">
            <a:off x="6553200" y="38862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3" name="Text Box 117"/>
          <p:cNvSpPr txBox="1">
            <a:spLocks noChangeArrowheads="1"/>
          </p:cNvSpPr>
          <p:nvPr/>
        </p:nvSpPr>
        <p:spPr bwMode="auto">
          <a:xfrm>
            <a:off x="762000" y="5029200"/>
            <a:ext cx="1295400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Orifice plate</a:t>
            </a:r>
          </a:p>
        </p:txBody>
      </p:sp>
      <p:sp>
        <p:nvSpPr>
          <p:cNvPr id="9334" name="Line 118"/>
          <p:cNvSpPr>
            <a:spLocks noChangeShapeType="1"/>
          </p:cNvSpPr>
          <p:nvPr/>
        </p:nvSpPr>
        <p:spPr bwMode="auto">
          <a:xfrm>
            <a:off x="2057400" y="5181600"/>
            <a:ext cx="5143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5" name="Text Box 119"/>
          <p:cNvSpPr txBox="1">
            <a:spLocks noChangeArrowheads="1"/>
          </p:cNvSpPr>
          <p:nvPr/>
        </p:nvSpPr>
        <p:spPr bwMode="auto">
          <a:xfrm>
            <a:off x="838200" y="3276600"/>
            <a:ext cx="1295400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Thermocouple</a:t>
            </a:r>
          </a:p>
        </p:txBody>
      </p:sp>
      <p:sp>
        <p:nvSpPr>
          <p:cNvPr id="9336" name="Line 120"/>
          <p:cNvSpPr>
            <a:spLocks noChangeShapeType="1"/>
          </p:cNvSpPr>
          <p:nvPr/>
        </p:nvSpPr>
        <p:spPr bwMode="auto">
          <a:xfrm>
            <a:off x="2133600" y="34290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7" name="Text Box 121"/>
          <p:cNvSpPr txBox="1">
            <a:spLocks noChangeArrowheads="1"/>
          </p:cNvSpPr>
          <p:nvPr/>
        </p:nvSpPr>
        <p:spPr bwMode="auto">
          <a:xfrm>
            <a:off x="6629400" y="2514600"/>
            <a:ext cx="1828800" cy="739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Flexible diaphraghm with capacitance to measure deflection</a:t>
            </a:r>
            <a:endParaRPr lang="en-US" sz="1400" b="1"/>
          </a:p>
        </p:txBody>
      </p:sp>
      <p:sp>
        <p:nvSpPr>
          <p:cNvPr id="9338" name="Line 122"/>
          <p:cNvSpPr>
            <a:spLocks noChangeShapeType="1"/>
          </p:cNvSpPr>
          <p:nvPr/>
        </p:nvSpPr>
        <p:spPr bwMode="auto">
          <a:xfrm flipH="1" flipV="1">
            <a:off x="6400800" y="2514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39" name="Text Box 123"/>
          <p:cNvSpPr txBox="1">
            <a:spLocks noChangeArrowheads="1"/>
          </p:cNvSpPr>
          <p:nvPr/>
        </p:nvSpPr>
        <p:spPr bwMode="auto">
          <a:xfrm>
            <a:off x="5029200" y="5410200"/>
            <a:ext cx="3810000" cy="127158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Typically, the sensor range covers the expected values of the variable (including disturbances), but not more.</a:t>
            </a:r>
          </a:p>
          <a:p>
            <a:pPr>
              <a:spcBef>
                <a:spcPct val="50000"/>
              </a:spcBef>
            </a:pPr>
            <a:r>
              <a:rPr lang="en-US" sz="1400"/>
              <a:t>An orifice meter would typically read the design value at ~ 70% of its maximum range.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966</TotalTime>
  <Words>2999</Words>
  <Application>Microsoft Office PowerPoint</Application>
  <PresentationFormat>On-screen Show (4:3)</PresentationFormat>
  <Paragraphs>1326</Paragraphs>
  <Slides>61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Times New Roman</vt:lpstr>
      <vt:lpstr>Symbol</vt:lpstr>
      <vt:lpstr>Arial</vt:lpstr>
      <vt:lpstr>Blank Presentation</vt:lpstr>
      <vt:lpstr>Microsoft Clip Gallery</vt:lpstr>
      <vt:lpstr>Microsoft Equation 3.0</vt:lpstr>
      <vt:lpstr>Microsoft PowerPoint Slide</vt:lpstr>
      <vt:lpstr>VISIO 4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Control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56</cp:revision>
  <cp:lastPrinted>2003-05-27T13:46:15Z</cp:lastPrinted>
  <dcterms:created xsi:type="dcterms:W3CDTF">2003-05-24T22:00:59Z</dcterms:created>
  <dcterms:modified xsi:type="dcterms:W3CDTF">2013-06-25T00:58:36Z</dcterms:modified>
</cp:coreProperties>
</file>