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306" r:id="rId2"/>
    <p:sldId id="304" r:id="rId3"/>
    <p:sldId id="305" r:id="rId4"/>
    <p:sldId id="256" r:id="rId5"/>
    <p:sldId id="257" r:id="rId6"/>
    <p:sldId id="258" r:id="rId7"/>
    <p:sldId id="259" r:id="rId8"/>
    <p:sldId id="260" r:id="rId9"/>
    <p:sldId id="261" r:id="rId10"/>
    <p:sldId id="265" r:id="rId11"/>
    <p:sldId id="266" r:id="rId12"/>
    <p:sldId id="276" r:id="rId13"/>
    <p:sldId id="277" r:id="rId14"/>
    <p:sldId id="278" r:id="rId15"/>
    <p:sldId id="279" r:id="rId16"/>
    <p:sldId id="293" r:id="rId17"/>
    <p:sldId id="294" r:id="rId18"/>
    <p:sldId id="295" r:id="rId19"/>
    <p:sldId id="296" r:id="rId20"/>
    <p:sldId id="297" r:id="rId21"/>
    <p:sldId id="301" r:id="rId22"/>
    <p:sldId id="302" r:id="rId23"/>
    <p:sldId id="303" r:id="rId24"/>
    <p:sldId id="298" r:id="rId25"/>
    <p:sldId id="299" r:id="rId26"/>
    <p:sldId id="300" r:id="rId27"/>
    <p:sldId id="280" r:id="rId28"/>
    <p:sldId id="281" r:id="rId29"/>
    <p:sldId id="287" r:id="rId30"/>
    <p:sldId id="283" r:id="rId31"/>
    <p:sldId id="282" r:id="rId32"/>
    <p:sldId id="292" r:id="rId33"/>
    <p:sldId id="289" r:id="rId34"/>
    <p:sldId id="291" r:id="rId35"/>
    <p:sldId id="288" r:id="rId36"/>
    <p:sldId id="284" r:id="rId37"/>
    <p:sldId id="285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FFCB"/>
    <a:srgbClr val="FF8989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701" autoAdjust="0"/>
    <p:restoredTop sz="90929"/>
  </p:normalViewPr>
  <p:slideViewPr>
    <p:cSldViewPr>
      <p:cViewPr varScale="1">
        <p:scale>
          <a:sx n="66" d="100"/>
          <a:sy n="66" d="100"/>
        </p:scale>
        <p:origin x="-20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12CB2-1BA7-4A95-A21E-490519AAFF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4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F839D-AC0E-4EE5-B23F-8E0B373BDF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9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0C5B4-BA64-43EF-82B5-C24A1B7C25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0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FE9F4-78BC-46CF-B07F-7C5492F127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6CA05-87A5-481B-BE0A-E823A912E9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8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FA471-2069-4121-8F8B-BAFCC78B20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3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97608-0EE1-42B9-B6D4-D562F9450F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5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90318-B44A-4136-BB64-401AF3AF98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4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0A188-27CA-47F0-8AF3-3730019FA6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0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3A8DD-1FF2-427F-A910-11ED680996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8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FE912-F966-4F9E-8E6C-51821D45FA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7E3656-B5CC-4915-866C-3699BEB702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6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978025"/>
            <a:ext cx="2667000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71475" y="190500"/>
            <a:ext cx="838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Process Control: Designing Process and Control Systems  for Dynamic Performance </a:t>
            </a:r>
          </a:p>
          <a:p>
            <a:pPr algn="ctr" eaLnBrk="1" hangingPunct="1"/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Chapter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21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n-US" sz="2800" b="1" dirty="0" err="1" smtClean="0">
                <a:solidFill>
                  <a:srgbClr val="000000"/>
                </a:solidFill>
                <a:latin typeface="Calibri" pitchFamily="34" charset="0"/>
              </a:rPr>
              <a:t>Multiloop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 Control: Performance Analysis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5743575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Copyright © Thomas Marlin 2013</a:t>
            </a:r>
          </a:p>
          <a:p>
            <a:pPr algn="ctr"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The copyright holder provides a royalty-free license for use of this material at non-profit educational institutions</a:t>
            </a:r>
          </a:p>
        </p:txBody>
      </p:sp>
    </p:spTree>
    <p:extLst>
      <p:ext uri="{BB962C8B-B14F-4D97-AF65-F5344CB8AC3E}">
        <p14:creationId xmlns:p14="http://schemas.microsoft.com/office/powerpoint/2010/main" val="445326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graphicFrame>
        <p:nvGraphicFramePr>
          <p:cNvPr id="11341" name="Object 77"/>
          <p:cNvGraphicFramePr>
            <a:graphicFrameLocks noChangeAspect="1"/>
          </p:cNvGraphicFramePr>
          <p:nvPr/>
        </p:nvGraphicFramePr>
        <p:xfrm>
          <a:off x="1143000" y="1295400"/>
          <a:ext cx="662940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Equation" r:id="rId3" imgW="1955520" imgH="380880" progId="Equation.3">
                  <p:embed/>
                </p:oleObj>
              </mc:Choice>
              <mc:Fallback>
                <p:oleObj name="Equation" r:id="rId3" imgW="1955520" imgH="380880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95400"/>
                        <a:ext cx="6629400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42" name="Line 78"/>
          <p:cNvSpPr>
            <a:spLocks noChangeShapeType="1"/>
          </p:cNvSpPr>
          <p:nvPr/>
        </p:nvSpPr>
        <p:spPr bwMode="auto">
          <a:xfrm>
            <a:off x="5867400" y="2590800"/>
            <a:ext cx="19050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3" name="Text Box 79"/>
          <p:cNvSpPr txBox="1">
            <a:spLocks noChangeArrowheads="1"/>
          </p:cNvSpPr>
          <p:nvPr/>
        </p:nvSpPr>
        <p:spPr bwMode="auto">
          <a:xfrm>
            <a:off x="6858000" y="3733800"/>
            <a:ext cx="1981200" cy="1930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Single-loop performance (dead times, large disturbances, etc. are  bad)</a:t>
            </a:r>
          </a:p>
        </p:txBody>
      </p:sp>
      <p:sp>
        <p:nvSpPr>
          <p:cNvPr id="11344" name="Line 80"/>
          <p:cNvSpPr>
            <a:spLocks noChangeShapeType="1"/>
          </p:cNvSpPr>
          <p:nvPr/>
        </p:nvSpPr>
        <p:spPr bwMode="auto">
          <a:xfrm flipH="1">
            <a:off x="4724400" y="2590800"/>
            <a:ext cx="838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5" name="Text Box 81"/>
          <p:cNvSpPr txBox="1">
            <a:spLocks noChangeArrowheads="1"/>
          </p:cNvSpPr>
          <p:nvPr/>
        </p:nvSpPr>
        <p:spPr bwMode="auto">
          <a:xfrm>
            <a:off x="4419600" y="3733800"/>
            <a:ext cx="1676400" cy="1473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/>
              <a:t>Tune Factor</a:t>
            </a:r>
            <a:endParaRPr lang="en-US" sz="2000" b="1"/>
          </a:p>
          <a:p>
            <a:pPr>
              <a:spcBef>
                <a:spcPct val="50000"/>
              </a:spcBef>
            </a:pPr>
            <a:r>
              <a:rPr lang="en-US" sz="2000" b="1"/>
              <a:t>Change in tuning for multi-loop</a:t>
            </a:r>
          </a:p>
        </p:txBody>
      </p:sp>
      <p:sp>
        <p:nvSpPr>
          <p:cNvPr id="11346" name="Text Box 82"/>
          <p:cNvSpPr txBox="1">
            <a:spLocks noChangeArrowheads="1"/>
          </p:cNvSpPr>
          <p:nvPr/>
        </p:nvSpPr>
        <p:spPr bwMode="auto">
          <a:xfrm>
            <a:off x="533400" y="3657600"/>
            <a:ext cx="3505200" cy="26908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u="sng"/>
              <a:t>Relative Disturbance Gain</a:t>
            </a:r>
            <a:endParaRPr lang="en-US" sz="2000" b="1"/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sz="2000" b="1"/>
              <a:t>dimensionless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sz="2000" b="1"/>
              <a:t>only s-s gains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sz="2000" b="1"/>
              <a:t>can be +/- and &gt; or &lt; 1.0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sz="2000" b="1"/>
              <a:t>different for each disturbance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en-US" sz="2000" b="1"/>
              <a:t>Usually the dominant term for interaction</a:t>
            </a:r>
            <a:endParaRPr lang="en-US"/>
          </a:p>
        </p:txBody>
      </p:sp>
      <p:sp>
        <p:nvSpPr>
          <p:cNvPr id="11347" name="Line 83"/>
          <p:cNvSpPr>
            <a:spLocks noChangeShapeType="1"/>
          </p:cNvSpPr>
          <p:nvPr/>
        </p:nvSpPr>
        <p:spPr bwMode="auto">
          <a:xfrm flipH="1">
            <a:off x="3429000" y="2590800"/>
            <a:ext cx="1066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48" name="Line 84"/>
          <p:cNvSpPr>
            <a:spLocks noChangeShapeType="1"/>
          </p:cNvSpPr>
          <p:nvPr/>
        </p:nvSpPr>
        <p:spPr bwMode="auto">
          <a:xfrm flipV="1">
            <a:off x="2209800" y="2593975"/>
            <a:ext cx="1743075" cy="1063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0" name="Line 86"/>
          <p:cNvSpPr>
            <a:spLocks noChangeShapeType="1"/>
          </p:cNvSpPr>
          <p:nvPr/>
        </p:nvSpPr>
        <p:spPr bwMode="auto">
          <a:xfrm flipV="1">
            <a:off x="5181600" y="2590800"/>
            <a:ext cx="0" cy="1143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1" name="Freeform 87"/>
          <p:cNvSpPr>
            <a:spLocks/>
          </p:cNvSpPr>
          <p:nvPr/>
        </p:nvSpPr>
        <p:spPr bwMode="auto">
          <a:xfrm>
            <a:off x="6688138" y="2595563"/>
            <a:ext cx="1155700" cy="1093787"/>
          </a:xfrm>
          <a:custGeom>
            <a:avLst/>
            <a:gdLst>
              <a:gd name="T0" fmla="*/ 728 w 728"/>
              <a:gd name="T1" fmla="*/ 689 h 689"/>
              <a:gd name="T2" fmla="*/ 0 w 728"/>
              <a:gd name="T3" fmla="*/ 0 h 6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28" h="689">
                <a:moveTo>
                  <a:pt x="728" y="68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143000" y="1143000"/>
          <a:ext cx="662940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3" imgW="1955520" imgH="380880" progId="Equation.3">
                  <p:embed/>
                </p:oleObj>
              </mc:Choice>
              <mc:Fallback>
                <p:oleObj name="Equation" r:id="rId3" imgW="1955520" imgH="380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143000"/>
                        <a:ext cx="6629400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5867400" y="2438400"/>
            <a:ext cx="19050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4724400" y="2438400"/>
            <a:ext cx="838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3429000" y="2438400"/>
            <a:ext cx="1066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2209800" y="2441575"/>
            <a:ext cx="1743075" cy="1063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5181600" y="2438400"/>
            <a:ext cx="0" cy="1143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Freeform 12"/>
          <p:cNvSpPr>
            <a:spLocks/>
          </p:cNvSpPr>
          <p:nvPr/>
        </p:nvSpPr>
        <p:spPr bwMode="auto">
          <a:xfrm>
            <a:off x="6688138" y="2443163"/>
            <a:ext cx="1155700" cy="1093787"/>
          </a:xfrm>
          <a:custGeom>
            <a:avLst/>
            <a:gdLst>
              <a:gd name="T0" fmla="*/ 728 w 728"/>
              <a:gd name="T1" fmla="*/ 689 h 689"/>
              <a:gd name="T2" fmla="*/ 0 w 728"/>
              <a:gd name="T3" fmla="*/ 0 h 6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28" h="689">
                <a:moveTo>
                  <a:pt x="728" y="68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FF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301" name="Object 13"/>
          <p:cNvGraphicFramePr>
            <a:graphicFrameLocks noChangeAspect="1"/>
          </p:cNvGraphicFramePr>
          <p:nvPr/>
        </p:nvGraphicFramePr>
        <p:xfrm>
          <a:off x="7620000" y="3733800"/>
          <a:ext cx="87788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5" imgW="406080" imgH="419040" progId="Equation.3">
                  <p:embed/>
                </p:oleObj>
              </mc:Choice>
              <mc:Fallback>
                <p:oleObj name="Equation" r:id="rId5" imgW="406080" imgH="419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733800"/>
                        <a:ext cx="877888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4"/>
          <p:cNvGraphicFramePr>
            <a:graphicFrameLocks noChangeAspect="1"/>
          </p:cNvGraphicFramePr>
          <p:nvPr/>
        </p:nvGraphicFramePr>
        <p:xfrm>
          <a:off x="4724400" y="3657600"/>
          <a:ext cx="10747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7" imgW="660240" imgH="749160" progId="Equation.3">
                  <p:embed/>
                </p:oleObj>
              </mc:Choice>
              <mc:Fallback>
                <p:oleObj name="Equation" r:id="rId7" imgW="660240" imgH="7491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57600"/>
                        <a:ext cx="107473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15"/>
          <p:cNvGraphicFramePr>
            <a:graphicFrameLocks noChangeAspect="1"/>
          </p:cNvGraphicFramePr>
          <p:nvPr/>
        </p:nvGraphicFramePr>
        <p:xfrm>
          <a:off x="228600" y="3581400"/>
          <a:ext cx="4038600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9" imgW="2082600" imgH="749160" progId="Equation.3">
                  <p:embed/>
                </p:oleObj>
              </mc:Choice>
              <mc:Fallback>
                <p:oleObj name="Equation" r:id="rId9" imgW="2082600" imgH="7491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81400"/>
                        <a:ext cx="4038600" cy="145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4" name="Line 16"/>
          <p:cNvSpPr>
            <a:spLocks noChangeShapeType="1"/>
          </p:cNvSpPr>
          <p:nvPr/>
        </p:nvSpPr>
        <p:spPr bwMode="auto">
          <a:xfrm flipV="1">
            <a:off x="1066800" y="5105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1066800" y="6096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286000" y="59436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What is this term?</a:t>
            </a:r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V="1">
            <a:off x="3505200" y="4800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3505200" y="563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4191000" y="5486400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What unique information is here?</a:t>
            </a:r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V="1">
            <a:off x="5105400" y="487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5105400" y="510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5410200" y="49530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What is the typical range?</a:t>
            </a:r>
            <a:endParaRPr lang="en-US"/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304800" y="2819400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FF0000"/>
                </a:solidFill>
              </a:rPr>
              <a:t>Relative disturbance gain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120650" y="3540125"/>
            <a:ext cx="4343400" cy="160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7424738" y="3560763"/>
            <a:ext cx="1143000" cy="13716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4648200" y="3581400"/>
            <a:ext cx="1143000" cy="1371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Process Example: Binary Distillation with XD=.98, XB = 0.02</a:t>
            </a:r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3400" y="4876800"/>
            <a:ext cx="80772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0900" indent="-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65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79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1.	Calculate the RGA, RDG, f</a:t>
            </a:r>
            <a:r>
              <a:rPr lang="en-US" b="1" baseline="-25000"/>
              <a:t>tune</a:t>
            </a:r>
            <a:r>
              <a:rPr lang="en-US" b="1"/>
              <a:t>, and Ratio of  integral errors for both loop pairings</a:t>
            </a:r>
          </a:p>
          <a:p>
            <a:pPr>
              <a:spcBef>
                <a:spcPct val="50000"/>
              </a:spcBef>
            </a:pPr>
            <a:r>
              <a:rPr lang="en-US" b="1"/>
              <a:t>2.	Select best loop pairings</a:t>
            </a: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2209800" y="1981200"/>
            <a:ext cx="1447800" cy="2286000"/>
            <a:chOff x="192" y="816"/>
            <a:chExt cx="1392" cy="2544"/>
          </a:xfrm>
        </p:grpSpPr>
        <p:grpSp>
          <p:nvGrpSpPr>
            <p:cNvPr id="22534" name="Group 6"/>
            <p:cNvGrpSpPr>
              <a:grpSpLocks/>
            </p:cNvGrpSpPr>
            <p:nvPr/>
          </p:nvGrpSpPr>
          <p:grpSpPr bwMode="auto">
            <a:xfrm>
              <a:off x="192" y="1392"/>
              <a:ext cx="1392" cy="1968"/>
              <a:chOff x="562" y="1488"/>
              <a:chExt cx="1844" cy="2466"/>
            </a:xfrm>
          </p:grpSpPr>
          <p:sp>
            <p:nvSpPr>
              <p:cNvPr id="22535" name="AutoShape 7"/>
              <p:cNvSpPr>
                <a:spLocks noChangeArrowheads="1"/>
              </p:cNvSpPr>
              <p:nvPr/>
            </p:nvSpPr>
            <p:spPr bwMode="auto">
              <a:xfrm rot="5400000">
                <a:off x="240" y="2544"/>
                <a:ext cx="1872" cy="336"/>
              </a:xfrm>
              <a:prstGeom prst="flowChartTerminator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6" name="Freeform 8"/>
              <p:cNvSpPr>
                <a:spLocks/>
              </p:cNvSpPr>
              <p:nvPr/>
            </p:nvSpPr>
            <p:spPr bwMode="auto">
              <a:xfrm>
                <a:off x="562" y="2732"/>
                <a:ext cx="446" cy="5"/>
              </a:xfrm>
              <a:custGeom>
                <a:avLst/>
                <a:gdLst>
                  <a:gd name="T0" fmla="*/ 0 w 446"/>
                  <a:gd name="T1" fmla="*/ 0 h 5"/>
                  <a:gd name="T2" fmla="*/ 446 w 446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6" h="5">
                    <a:moveTo>
                      <a:pt x="0" y="0"/>
                    </a:moveTo>
                    <a:lnTo>
                      <a:pt x="446" y="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7" name="Oval 9"/>
              <p:cNvSpPr>
                <a:spLocks noChangeArrowheads="1"/>
              </p:cNvSpPr>
              <p:nvPr/>
            </p:nvSpPr>
            <p:spPr bwMode="auto">
              <a:xfrm>
                <a:off x="1536" y="3360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8" name="Oval 10"/>
              <p:cNvSpPr>
                <a:spLocks noChangeArrowheads="1"/>
              </p:cNvSpPr>
              <p:nvPr/>
            </p:nvSpPr>
            <p:spPr bwMode="auto">
              <a:xfrm>
                <a:off x="1680" y="1632"/>
                <a:ext cx="192" cy="19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9" name="Line 11"/>
              <p:cNvSpPr>
                <a:spLocks noChangeShapeType="1"/>
              </p:cNvSpPr>
              <p:nvPr/>
            </p:nvSpPr>
            <p:spPr bwMode="auto">
              <a:xfrm flipV="1">
                <a:off x="1776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0" name="Line 12"/>
              <p:cNvSpPr>
                <a:spLocks noChangeShapeType="1"/>
              </p:cNvSpPr>
              <p:nvPr/>
            </p:nvSpPr>
            <p:spPr bwMode="auto">
              <a:xfrm flipH="1">
                <a:off x="1152" y="148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1" name="Line 13"/>
              <p:cNvSpPr>
                <a:spLocks noChangeShapeType="1"/>
              </p:cNvSpPr>
              <p:nvPr/>
            </p:nvSpPr>
            <p:spPr bwMode="auto">
              <a:xfrm>
                <a:off x="1152" y="14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2" name="Line 14"/>
              <p:cNvSpPr>
                <a:spLocks noChangeShapeType="1"/>
              </p:cNvSpPr>
              <p:nvPr/>
            </p:nvSpPr>
            <p:spPr bwMode="auto">
              <a:xfrm flipV="1">
                <a:off x="1626" y="321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3" name="Line 15"/>
              <p:cNvSpPr>
                <a:spLocks noChangeShapeType="1"/>
              </p:cNvSpPr>
              <p:nvPr/>
            </p:nvSpPr>
            <p:spPr bwMode="auto">
              <a:xfrm flipH="1">
                <a:off x="1338" y="3210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4" name="Line 16"/>
              <p:cNvSpPr>
                <a:spLocks noChangeShapeType="1"/>
              </p:cNvSpPr>
              <p:nvPr/>
            </p:nvSpPr>
            <p:spPr bwMode="auto">
              <a:xfrm>
                <a:off x="1176" y="3642"/>
                <a:ext cx="0" cy="1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5" name="Line 17"/>
              <p:cNvSpPr>
                <a:spLocks noChangeShapeType="1"/>
              </p:cNvSpPr>
              <p:nvPr/>
            </p:nvSpPr>
            <p:spPr bwMode="auto">
              <a:xfrm>
                <a:off x="1170" y="3828"/>
                <a:ext cx="90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6" name="Line 18"/>
              <p:cNvSpPr>
                <a:spLocks noChangeShapeType="1"/>
              </p:cNvSpPr>
              <p:nvPr/>
            </p:nvSpPr>
            <p:spPr bwMode="auto">
              <a:xfrm>
                <a:off x="1626" y="3552"/>
                <a:ext cx="0" cy="2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7" name="Line 19"/>
              <p:cNvSpPr>
                <a:spLocks noChangeShapeType="1"/>
              </p:cNvSpPr>
              <p:nvPr/>
            </p:nvSpPr>
            <p:spPr bwMode="auto">
              <a:xfrm flipH="1">
                <a:off x="1440" y="3456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8" name="AutoShape 20"/>
              <p:cNvSpPr>
                <a:spLocks noChangeArrowheads="1"/>
              </p:cNvSpPr>
              <p:nvPr/>
            </p:nvSpPr>
            <p:spPr bwMode="auto">
              <a:xfrm>
                <a:off x="1584" y="1920"/>
                <a:ext cx="384" cy="144"/>
              </a:xfrm>
              <a:prstGeom prst="flowChartTerminator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9" name="Line 21"/>
              <p:cNvSpPr>
                <a:spLocks noChangeShapeType="1"/>
              </p:cNvSpPr>
              <p:nvPr/>
            </p:nvSpPr>
            <p:spPr bwMode="auto">
              <a:xfrm>
                <a:off x="1776" y="18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0" name="Line 22"/>
              <p:cNvSpPr>
                <a:spLocks noChangeShapeType="1"/>
              </p:cNvSpPr>
              <p:nvPr/>
            </p:nvSpPr>
            <p:spPr bwMode="auto">
              <a:xfrm>
                <a:off x="1782" y="2106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1" name="Line 23"/>
              <p:cNvSpPr>
                <a:spLocks noChangeShapeType="1"/>
              </p:cNvSpPr>
              <p:nvPr/>
            </p:nvSpPr>
            <p:spPr bwMode="auto">
              <a:xfrm flipV="1">
                <a:off x="1488" y="196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2" name="Line 24"/>
              <p:cNvSpPr>
                <a:spLocks noChangeShapeType="1"/>
              </p:cNvSpPr>
              <p:nvPr/>
            </p:nvSpPr>
            <p:spPr bwMode="auto">
              <a:xfrm flipH="1">
                <a:off x="1296" y="196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3" name="Line 25"/>
              <p:cNvSpPr>
                <a:spLocks noChangeShapeType="1"/>
              </p:cNvSpPr>
              <p:nvPr/>
            </p:nvSpPr>
            <p:spPr bwMode="auto">
              <a:xfrm>
                <a:off x="1782" y="2154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554" name="Group 26"/>
              <p:cNvGrpSpPr>
                <a:grpSpLocks/>
              </p:cNvGrpSpPr>
              <p:nvPr/>
            </p:nvGrpSpPr>
            <p:grpSpPr bwMode="auto">
              <a:xfrm>
                <a:off x="2166" y="2046"/>
                <a:ext cx="144" cy="180"/>
                <a:chOff x="2400" y="1749"/>
                <a:chExt cx="215" cy="287"/>
              </a:xfrm>
            </p:grpSpPr>
            <p:sp>
              <p:nvSpPr>
                <p:cNvPr id="22555" name="Line 27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6" name="Line 28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7" name="Line 29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8" name="Line 3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59" name="Line 31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0" name="Line 32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1" name="Freeform 33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562" name="Group 34"/>
              <p:cNvGrpSpPr>
                <a:grpSpLocks/>
              </p:cNvGrpSpPr>
              <p:nvPr/>
            </p:nvGrpSpPr>
            <p:grpSpPr bwMode="auto">
              <a:xfrm flipV="1">
                <a:off x="1530" y="2100"/>
                <a:ext cx="144" cy="180"/>
                <a:chOff x="2400" y="1749"/>
                <a:chExt cx="215" cy="287"/>
              </a:xfrm>
            </p:grpSpPr>
            <p:sp>
              <p:nvSpPr>
                <p:cNvPr id="22563" name="Line 35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4" name="Line 36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5" name="Line 37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6" name="Line 3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7" name="Line 39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8" name="Line 40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69" name="Freeform 41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570" name="Line 42"/>
              <p:cNvSpPr>
                <a:spLocks noChangeShapeType="1"/>
              </p:cNvSpPr>
              <p:nvPr/>
            </p:nvSpPr>
            <p:spPr bwMode="auto">
              <a:xfrm>
                <a:off x="2310" y="215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1" name="Line 43"/>
              <p:cNvSpPr>
                <a:spLocks noChangeShapeType="1"/>
              </p:cNvSpPr>
              <p:nvPr/>
            </p:nvSpPr>
            <p:spPr bwMode="auto">
              <a:xfrm>
                <a:off x="1776" y="2064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2" name="Line 44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3" name="Line 45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4" name="Line 46"/>
              <p:cNvSpPr>
                <a:spLocks noChangeShapeType="1"/>
              </p:cNvSpPr>
              <p:nvPr/>
            </p:nvSpPr>
            <p:spPr bwMode="auto">
              <a:xfrm>
                <a:off x="1488" y="216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5" name="Oval 47"/>
              <p:cNvSpPr>
                <a:spLocks noChangeArrowheads="1"/>
              </p:cNvSpPr>
              <p:nvPr/>
            </p:nvSpPr>
            <p:spPr bwMode="auto">
              <a:xfrm>
                <a:off x="1998" y="192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6" name="Line 48"/>
              <p:cNvSpPr>
                <a:spLocks noChangeShapeType="1"/>
              </p:cNvSpPr>
              <p:nvPr/>
            </p:nvSpPr>
            <p:spPr bwMode="auto">
              <a:xfrm>
                <a:off x="2094" y="1968"/>
                <a:ext cx="1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7" name="Line 49"/>
              <p:cNvSpPr>
                <a:spLocks noChangeShapeType="1"/>
              </p:cNvSpPr>
              <p:nvPr/>
            </p:nvSpPr>
            <p:spPr bwMode="auto">
              <a:xfrm>
                <a:off x="2226" y="1962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8" name="Line 50"/>
              <p:cNvSpPr>
                <a:spLocks noChangeShapeType="1"/>
              </p:cNvSpPr>
              <p:nvPr/>
            </p:nvSpPr>
            <p:spPr bwMode="auto">
              <a:xfrm flipH="1">
                <a:off x="1536" y="172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579" name="Group 51"/>
              <p:cNvGrpSpPr>
                <a:grpSpLocks/>
              </p:cNvGrpSpPr>
              <p:nvPr/>
            </p:nvGrpSpPr>
            <p:grpSpPr bwMode="auto">
              <a:xfrm flipV="1">
                <a:off x="2070" y="3744"/>
                <a:ext cx="144" cy="180"/>
                <a:chOff x="2400" y="1749"/>
                <a:chExt cx="215" cy="287"/>
              </a:xfrm>
            </p:grpSpPr>
            <p:sp>
              <p:nvSpPr>
                <p:cNvPr id="22580" name="Line 52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1" name="Line 53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2" name="Line 54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3" name="Line 55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4" name="Line 56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5" name="Line 57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6" name="Freeform 58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587" name="Group 59"/>
              <p:cNvGrpSpPr>
                <a:grpSpLocks/>
              </p:cNvGrpSpPr>
              <p:nvPr/>
            </p:nvGrpSpPr>
            <p:grpSpPr bwMode="auto">
              <a:xfrm>
                <a:off x="1872" y="3348"/>
                <a:ext cx="144" cy="180"/>
                <a:chOff x="2400" y="1749"/>
                <a:chExt cx="215" cy="287"/>
              </a:xfrm>
            </p:grpSpPr>
            <p:sp>
              <p:nvSpPr>
                <p:cNvPr id="22588" name="Line 60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89" name="Line 61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0" name="Line 62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1" name="Line 63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2" name="Line 64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3" name="Line 65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94" name="Freeform 66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595" name="Oval 67"/>
              <p:cNvSpPr>
                <a:spLocks noChangeArrowheads="1"/>
              </p:cNvSpPr>
              <p:nvPr/>
            </p:nvSpPr>
            <p:spPr bwMode="auto">
              <a:xfrm>
                <a:off x="816" y="3408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6" name="Line 68"/>
              <p:cNvSpPr>
                <a:spLocks noChangeShapeType="1"/>
              </p:cNvSpPr>
              <p:nvPr/>
            </p:nvSpPr>
            <p:spPr bwMode="auto">
              <a:xfrm>
                <a:off x="888" y="3546"/>
                <a:ext cx="0" cy="40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7" name="Line 69"/>
              <p:cNvSpPr>
                <a:spLocks noChangeShapeType="1"/>
              </p:cNvSpPr>
              <p:nvPr/>
            </p:nvSpPr>
            <p:spPr bwMode="auto">
              <a:xfrm>
                <a:off x="888" y="3954"/>
                <a:ext cx="125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8" name="Line 70"/>
              <p:cNvSpPr>
                <a:spLocks noChangeShapeType="1"/>
              </p:cNvSpPr>
              <p:nvPr/>
            </p:nvSpPr>
            <p:spPr bwMode="auto">
              <a:xfrm flipV="1">
                <a:off x="2148" y="3918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9" name="Line 71"/>
              <p:cNvSpPr>
                <a:spLocks noChangeShapeType="1"/>
              </p:cNvSpPr>
              <p:nvPr/>
            </p:nvSpPr>
            <p:spPr bwMode="auto">
              <a:xfrm>
                <a:off x="2208" y="3822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600" name="Text Box 72"/>
            <p:cNvSpPr txBox="1">
              <a:spLocks noChangeArrowheads="1"/>
            </p:cNvSpPr>
            <p:nvPr/>
          </p:nvSpPr>
          <p:spPr bwMode="auto">
            <a:xfrm>
              <a:off x="480" y="816"/>
              <a:ext cx="1008" cy="5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FR   </a:t>
              </a:r>
              <a:r>
                <a:rPr lang="en-US" sz="1000" b="1">
                  <a:sym typeface="Symbol" pitchFamily="18" charset="2"/>
                </a:rPr>
                <a:t> XD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FRB </a:t>
              </a:r>
              <a:r>
                <a:rPr lang="en-US" sz="1000" b="1">
                  <a:sym typeface="Symbol" pitchFamily="18" charset="2"/>
                </a:rPr>
                <a:t> XB</a:t>
              </a:r>
            </a:p>
          </p:txBody>
        </p:sp>
      </p:grpSp>
      <p:grpSp>
        <p:nvGrpSpPr>
          <p:cNvPr id="22601" name="Group 73"/>
          <p:cNvGrpSpPr>
            <a:grpSpLocks/>
          </p:cNvGrpSpPr>
          <p:nvPr/>
        </p:nvGrpSpPr>
        <p:grpSpPr bwMode="auto">
          <a:xfrm>
            <a:off x="5715000" y="2057400"/>
            <a:ext cx="1524000" cy="2209800"/>
            <a:chOff x="3120" y="672"/>
            <a:chExt cx="1488" cy="2544"/>
          </a:xfrm>
        </p:grpSpPr>
        <p:grpSp>
          <p:nvGrpSpPr>
            <p:cNvPr id="22602" name="Group 74"/>
            <p:cNvGrpSpPr>
              <a:grpSpLocks/>
            </p:cNvGrpSpPr>
            <p:nvPr/>
          </p:nvGrpSpPr>
          <p:grpSpPr bwMode="auto">
            <a:xfrm>
              <a:off x="3120" y="1248"/>
              <a:ext cx="1488" cy="1968"/>
              <a:chOff x="4176" y="1584"/>
              <a:chExt cx="1488" cy="1968"/>
            </a:xfrm>
          </p:grpSpPr>
          <p:sp>
            <p:nvSpPr>
              <p:cNvPr id="22603" name="AutoShape 75"/>
              <p:cNvSpPr>
                <a:spLocks noChangeArrowheads="1"/>
              </p:cNvSpPr>
              <p:nvPr/>
            </p:nvSpPr>
            <p:spPr bwMode="auto">
              <a:xfrm rot="5400000">
                <a:off x="3893" y="2434"/>
                <a:ext cx="1494" cy="253"/>
              </a:xfrm>
              <a:prstGeom prst="flowChartTerminator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4" name="Freeform 76"/>
              <p:cNvSpPr>
                <a:spLocks/>
              </p:cNvSpPr>
              <p:nvPr/>
            </p:nvSpPr>
            <p:spPr bwMode="auto">
              <a:xfrm>
                <a:off x="4176" y="2577"/>
                <a:ext cx="337" cy="4"/>
              </a:xfrm>
              <a:custGeom>
                <a:avLst/>
                <a:gdLst>
                  <a:gd name="T0" fmla="*/ 0 w 446"/>
                  <a:gd name="T1" fmla="*/ 0 h 5"/>
                  <a:gd name="T2" fmla="*/ 446 w 446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6" h="5">
                    <a:moveTo>
                      <a:pt x="0" y="0"/>
                    </a:moveTo>
                    <a:lnTo>
                      <a:pt x="446" y="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5" name="Oval 77"/>
              <p:cNvSpPr>
                <a:spLocks noChangeArrowheads="1"/>
              </p:cNvSpPr>
              <p:nvPr/>
            </p:nvSpPr>
            <p:spPr bwMode="auto">
              <a:xfrm>
                <a:off x="4911" y="3078"/>
                <a:ext cx="145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6" name="Oval 78"/>
              <p:cNvSpPr>
                <a:spLocks noChangeArrowheads="1"/>
              </p:cNvSpPr>
              <p:nvPr/>
            </p:nvSpPr>
            <p:spPr bwMode="auto">
              <a:xfrm>
                <a:off x="5020" y="1699"/>
                <a:ext cx="145" cy="153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7" name="Line 79"/>
              <p:cNvSpPr>
                <a:spLocks noChangeShapeType="1"/>
              </p:cNvSpPr>
              <p:nvPr/>
            </p:nvSpPr>
            <p:spPr bwMode="auto">
              <a:xfrm flipV="1">
                <a:off x="5092" y="1584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8" name="Line 80"/>
              <p:cNvSpPr>
                <a:spLocks noChangeShapeType="1"/>
              </p:cNvSpPr>
              <p:nvPr/>
            </p:nvSpPr>
            <p:spPr bwMode="auto">
              <a:xfrm flipH="1">
                <a:off x="4621" y="1584"/>
                <a:ext cx="4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9" name="Line 81"/>
              <p:cNvSpPr>
                <a:spLocks noChangeShapeType="1"/>
              </p:cNvSpPr>
              <p:nvPr/>
            </p:nvSpPr>
            <p:spPr bwMode="auto">
              <a:xfrm>
                <a:off x="4621" y="1584"/>
                <a:ext cx="0" cy="2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0" name="Line 82"/>
              <p:cNvSpPr>
                <a:spLocks noChangeShapeType="1"/>
              </p:cNvSpPr>
              <p:nvPr/>
            </p:nvSpPr>
            <p:spPr bwMode="auto">
              <a:xfrm flipV="1">
                <a:off x="4979" y="2958"/>
                <a:ext cx="0" cy="1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1" name="Line 83"/>
              <p:cNvSpPr>
                <a:spLocks noChangeShapeType="1"/>
              </p:cNvSpPr>
              <p:nvPr/>
            </p:nvSpPr>
            <p:spPr bwMode="auto">
              <a:xfrm flipH="1">
                <a:off x="4762" y="2958"/>
                <a:ext cx="21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2" name="Line 84"/>
              <p:cNvSpPr>
                <a:spLocks noChangeShapeType="1"/>
              </p:cNvSpPr>
              <p:nvPr/>
            </p:nvSpPr>
            <p:spPr bwMode="auto">
              <a:xfrm>
                <a:off x="4639" y="3303"/>
                <a:ext cx="0" cy="1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3" name="Line 85"/>
              <p:cNvSpPr>
                <a:spLocks noChangeShapeType="1"/>
              </p:cNvSpPr>
              <p:nvPr/>
            </p:nvSpPr>
            <p:spPr bwMode="auto">
              <a:xfrm>
                <a:off x="4635" y="3451"/>
                <a:ext cx="6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4" name="Line 86"/>
              <p:cNvSpPr>
                <a:spLocks noChangeShapeType="1"/>
              </p:cNvSpPr>
              <p:nvPr/>
            </p:nvSpPr>
            <p:spPr bwMode="auto">
              <a:xfrm>
                <a:off x="4979" y="3231"/>
                <a:ext cx="0" cy="2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5" name="Line 87"/>
              <p:cNvSpPr>
                <a:spLocks noChangeShapeType="1"/>
              </p:cNvSpPr>
              <p:nvPr/>
            </p:nvSpPr>
            <p:spPr bwMode="auto">
              <a:xfrm flipH="1">
                <a:off x="4839" y="3155"/>
                <a:ext cx="3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6" name="AutoShape 88"/>
              <p:cNvSpPr>
                <a:spLocks noChangeArrowheads="1"/>
              </p:cNvSpPr>
              <p:nvPr/>
            </p:nvSpPr>
            <p:spPr bwMode="auto">
              <a:xfrm>
                <a:off x="4947" y="1929"/>
                <a:ext cx="290" cy="115"/>
              </a:xfrm>
              <a:prstGeom prst="flowChartTerminator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7" name="Line 89"/>
              <p:cNvSpPr>
                <a:spLocks noChangeShapeType="1"/>
              </p:cNvSpPr>
              <p:nvPr/>
            </p:nvSpPr>
            <p:spPr bwMode="auto">
              <a:xfrm>
                <a:off x="5092" y="1852"/>
                <a:ext cx="0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8" name="Line 90"/>
              <p:cNvSpPr>
                <a:spLocks noChangeShapeType="1"/>
              </p:cNvSpPr>
              <p:nvPr/>
            </p:nvSpPr>
            <p:spPr bwMode="auto">
              <a:xfrm>
                <a:off x="5097" y="2077"/>
                <a:ext cx="0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9" name="Line 91"/>
              <p:cNvSpPr>
                <a:spLocks noChangeShapeType="1"/>
              </p:cNvSpPr>
              <p:nvPr/>
            </p:nvSpPr>
            <p:spPr bwMode="auto">
              <a:xfrm flipV="1">
                <a:off x="4875" y="1967"/>
                <a:ext cx="0" cy="1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0" name="Line 92"/>
              <p:cNvSpPr>
                <a:spLocks noChangeShapeType="1"/>
              </p:cNvSpPr>
              <p:nvPr/>
            </p:nvSpPr>
            <p:spPr bwMode="auto">
              <a:xfrm flipH="1">
                <a:off x="4730" y="1967"/>
                <a:ext cx="1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1" name="Line 93"/>
              <p:cNvSpPr>
                <a:spLocks noChangeShapeType="1"/>
              </p:cNvSpPr>
              <p:nvPr/>
            </p:nvSpPr>
            <p:spPr bwMode="auto">
              <a:xfrm>
                <a:off x="5097" y="2116"/>
                <a:ext cx="29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622" name="Group 94"/>
              <p:cNvGrpSpPr>
                <a:grpSpLocks/>
              </p:cNvGrpSpPr>
              <p:nvPr/>
            </p:nvGrpSpPr>
            <p:grpSpPr bwMode="auto">
              <a:xfrm>
                <a:off x="5387" y="2029"/>
                <a:ext cx="109" cy="144"/>
                <a:chOff x="2400" y="1749"/>
                <a:chExt cx="215" cy="287"/>
              </a:xfrm>
            </p:grpSpPr>
            <p:sp>
              <p:nvSpPr>
                <p:cNvPr id="22623" name="Line 95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4" name="Line 96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5" name="Line 97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6" name="Line 9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7" name="Line 99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8" name="Line 100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29" name="Freeform 101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30" name="Group 102"/>
              <p:cNvGrpSpPr>
                <a:grpSpLocks/>
              </p:cNvGrpSpPr>
              <p:nvPr/>
            </p:nvGrpSpPr>
            <p:grpSpPr bwMode="auto">
              <a:xfrm flipV="1">
                <a:off x="4907" y="2072"/>
                <a:ext cx="108" cy="144"/>
                <a:chOff x="2400" y="1749"/>
                <a:chExt cx="215" cy="287"/>
              </a:xfrm>
            </p:grpSpPr>
            <p:sp>
              <p:nvSpPr>
                <p:cNvPr id="22631" name="Line 103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2" name="Line 104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3" name="Line 105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4" name="Line 106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5" name="Line 107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6" name="Line 108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7" name="Freeform 109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638" name="Line 110"/>
              <p:cNvSpPr>
                <a:spLocks noChangeShapeType="1"/>
              </p:cNvSpPr>
              <p:nvPr/>
            </p:nvSpPr>
            <p:spPr bwMode="auto">
              <a:xfrm>
                <a:off x="5496" y="2116"/>
                <a:ext cx="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9" name="Line 111"/>
              <p:cNvSpPr>
                <a:spLocks noChangeShapeType="1"/>
              </p:cNvSpPr>
              <p:nvPr/>
            </p:nvSpPr>
            <p:spPr bwMode="auto">
              <a:xfrm>
                <a:off x="5092" y="2044"/>
                <a:ext cx="0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0" name="Line 112"/>
              <p:cNvSpPr>
                <a:spLocks noChangeShapeType="1"/>
              </p:cNvSpPr>
              <p:nvPr/>
            </p:nvSpPr>
            <p:spPr bwMode="auto">
              <a:xfrm flipH="1">
                <a:off x="5020" y="2120"/>
                <a:ext cx="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1" name="Line 113"/>
              <p:cNvSpPr>
                <a:spLocks noChangeShapeType="1"/>
              </p:cNvSpPr>
              <p:nvPr/>
            </p:nvSpPr>
            <p:spPr bwMode="auto">
              <a:xfrm>
                <a:off x="4875" y="2082"/>
                <a:ext cx="0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2" name="Line 114"/>
              <p:cNvSpPr>
                <a:spLocks noChangeShapeType="1"/>
              </p:cNvSpPr>
              <p:nvPr/>
            </p:nvSpPr>
            <p:spPr bwMode="auto">
              <a:xfrm>
                <a:off x="4875" y="2120"/>
                <a:ext cx="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3" name="Oval 115"/>
              <p:cNvSpPr>
                <a:spLocks noChangeArrowheads="1"/>
              </p:cNvSpPr>
              <p:nvPr/>
            </p:nvSpPr>
            <p:spPr bwMode="auto">
              <a:xfrm>
                <a:off x="5260" y="1934"/>
                <a:ext cx="72" cy="7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4" name="Freeform 116"/>
              <p:cNvSpPr>
                <a:spLocks/>
              </p:cNvSpPr>
              <p:nvPr/>
            </p:nvSpPr>
            <p:spPr bwMode="auto">
              <a:xfrm>
                <a:off x="5332" y="1967"/>
                <a:ext cx="314" cy="1"/>
              </a:xfrm>
              <a:custGeom>
                <a:avLst/>
                <a:gdLst>
                  <a:gd name="T0" fmla="*/ 0 w 314"/>
                  <a:gd name="T1" fmla="*/ 0 h 1"/>
                  <a:gd name="T2" fmla="*/ 314 w 314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4" h="1">
                    <a:moveTo>
                      <a:pt x="0" y="0"/>
                    </a:moveTo>
                    <a:lnTo>
                      <a:pt x="314" y="1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5" name="Line 117"/>
              <p:cNvSpPr>
                <a:spLocks noChangeShapeType="1"/>
              </p:cNvSpPr>
              <p:nvPr/>
            </p:nvSpPr>
            <p:spPr bwMode="auto">
              <a:xfrm flipH="1">
                <a:off x="4911" y="1776"/>
                <a:ext cx="2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646" name="Group 118"/>
              <p:cNvGrpSpPr>
                <a:grpSpLocks/>
              </p:cNvGrpSpPr>
              <p:nvPr/>
            </p:nvGrpSpPr>
            <p:grpSpPr bwMode="auto">
              <a:xfrm flipV="1">
                <a:off x="5314" y="3384"/>
                <a:ext cx="109" cy="144"/>
                <a:chOff x="2400" y="1749"/>
                <a:chExt cx="215" cy="287"/>
              </a:xfrm>
            </p:grpSpPr>
            <p:sp>
              <p:nvSpPr>
                <p:cNvPr id="22647" name="Line 119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8" name="Line 120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49" name="Line 121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0" name="Line 12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1" name="Line 123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2" name="Line 124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3" name="Freeform 125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54" name="Group 126"/>
              <p:cNvGrpSpPr>
                <a:grpSpLocks/>
              </p:cNvGrpSpPr>
              <p:nvPr/>
            </p:nvGrpSpPr>
            <p:grpSpPr bwMode="auto">
              <a:xfrm>
                <a:off x="5165" y="3068"/>
                <a:ext cx="109" cy="144"/>
                <a:chOff x="2400" y="1749"/>
                <a:chExt cx="215" cy="287"/>
              </a:xfrm>
            </p:grpSpPr>
            <p:sp>
              <p:nvSpPr>
                <p:cNvPr id="22655" name="Line 127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6" name="Line 128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7" name="Line 129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8" name="Line 13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59" name="Line 131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0" name="Line 132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61" name="Freeform 133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662" name="Oval 134"/>
              <p:cNvSpPr>
                <a:spLocks noChangeArrowheads="1"/>
              </p:cNvSpPr>
              <p:nvPr/>
            </p:nvSpPr>
            <p:spPr bwMode="auto">
              <a:xfrm>
                <a:off x="4368" y="3116"/>
                <a:ext cx="108" cy="11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3" name="Line 135"/>
              <p:cNvSpPr>
                <a:spLocks noChangeShapeType="1"/>
              </p:cNvSpPr>
              <p:nvPr/>
            </p:nvSpPr>
            <p:spPr bwMode="auto">
              <a:xfrm>
                <a:off x="4422" y="3226"/>
                <a:ext cx="0" cy="3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4" name="Line 136"/>
              <p:cNvSpPr>
                <a:spLocks noChangeShapeType="1"/>
              </p:cNvSpPr>
              <p:nvPr/>
            </p:nvSpPr>
            <p:spPr bwMode="auto">
              <a:xfrm>
                <a:off x="4422" y="3552"/>
                <a:ext cx="94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5" name="Line 137"/>
              <p:cNvSpPr>
                <a:spLocks noChangeShapeType="1"/>
              </p:cNvSpPr>
              <p:nvPr/>
            </p:nvSpPr>
            <p:spPr bwMode="auto">
              <a:xfrm flipV="1">
                <a:off x="5373" y="3523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6" name="Line 138"/>
              <p:cNvSpPr>
                <a:spLocks noChangeShapeType="1"/>
              </p:cNvSpPr>
              <p:nvPr/>
            </p:nvSpPr>
            <p:spPr bwMode="auto">
              <a:xfrm>
                <a:off x="5419" y="3447"/>
                <a:ext cx="1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7" name="Line 139"/>
              <p:cNvSpPr>
                <a:spLocks noChangeShapeType="1"/>
              </p:cNvSpPr>
              <p:nvPr/>
            </p:nvSpPr>
            <p:spPr bwMode="auto">
              <a:xfrm>
                <a:off x="5664" y="1968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8" name="Line 140"/>
              <p:cNvSpPr>
                <a:spLocks noChangeShapeType="1"/>
              </p:cNvSpPr>
              <p:nvPr/>
            </p:nvSpPr>
            <p:spPr bwMode="auto">
              <a:xfrm flipH="1">
                <a:off x="4944" y="2304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9" name="Line 141"/>
              <p:cNvSpPr>
                <a:spLocks noChangeShapeType="1"/>
              </p:cNvSpPr>
              <p:nvPr/>
            </p:nvSpPr>
            <p:spPr bwMode="auto">
              <a:xfrm flipV="1">
                <a:off x="4944" y="220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670" name="Text Box 142"/>
            <p:cNvSpPr txBox="1">
              <a:spLocks noChangeArrowheads="1"/>
            </p:cNvSpPr>
            <p:nvPr/>
          </p:nvSpPr>
          <p:spPr bwMode="auto">
            <a:xfrm>
              <a:off x="3408" y="672"/>
              <a:ext cx="1007" cy="55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FD   </a:t>
              </a:r>
              <a:r>
                <a:rPr lang="en-US" sz="1000" b="1">
                  <a:sym typeface="Symbol" pitchFamily="18" charset="2"/>
                </a:rPr>
                <a:t> XD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FRB </a:t>
              </a:r>
              <a:r>
                <a:rPr lang="en-US" sz="1000" b="1">
                  <a:sym typeface="Symbol" pitchFamily="18" charset="2"/>
                </a:rPr>
                <a:t> XB</a:t>
              </a:r>
            </a:p>
          </p:txBody>
        </p:sp>
      </p:grpSp>
      <p:sp>
        <p:nvSpPr>
          <p:cNvPr id="22671" name="Text Box 143"/>
          <p:cNvSpPr txBox="1">
            <a:spLocks noChangeArrowheads="1"/>
          </p:cNvSpPr>
          <p:nvPr/>
        </p:nvSpPr>
        <p:spPr bwMode="auto">
          <a:xfrm>
            <a:off x="762000" y="2514600"/>
            <a:ext cx="11430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Energy Balance:</a:t>
            </a:r>
          </a:p>
        </p:txBody>
      </p:sp>
      <p:sp>
        <p:nvSpPr>
          <p:cNvPr id="22672" name="Text Box 144"/>
          <p:cNvSpPr txBox="1">
            <a:spLocks noChangeArrowheads="1"/>
          </p:cNvSpPr>
          <p:nvPr/>
        </p:nvSpPr>
        <p:spPr bwMode="auto">
          <a:xfrm>
            <a:off x="4419600" y="2438400"/>
            <a:ext cx="11430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Material Balance: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26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pic>
        <p:nvPicPr>
          <p:cNvPr id="23556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5886450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1029"/>
          <p:cNvSpPr txBox="1">
            <a:spLocks noChangeArrowheads="1"/>
          </p:cNvSpPr>
          <p:nvPr/>
        </p:nvSpPr>
        <p:spPr bwMode="auto">
          <a:xfrm>
            <a:off x="609600" y="9906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Distillation tower (R,V) with </a:t>
            </a:r>
            <a:r>
              <a:rPr lang="en-US" sz="2800" b="1" u="sng"/>
              <a:t>both controllers in automatic</a:t>
            </a:r>
            <a:r>
              <a:rPr lang="en-US" sz="2800" b="1"/>
              <a:t> for feed composition disturbance</a:t>
            </a:r>
          </a:p>
        </p:txBody>
      </p:sp>
      <p:sp>
        <p:nvSpPr>
          <p:cNvPr id="23558" name="Text Box 1030"/>
          <p:cNvSpPr txBox="1">
            <a:spLocks noChangeArrowheads="1"/>
          </p:cNvSpPr>
          <p:nvPr/>
        </p:nvSpPr>
        <p:spPr bwMode="auto">
          <a:xfrm>
            <a:off x="533400" y="3124200"/>
            <a:ext cx="1981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Good performance in spite of the large RGA</a:t>
            </a:r>
          </a:p>
        </p:txBody>
      </p:sp>
      <p:sp>
        <p:nvSpPr>
          <p:cNvPr id="23559" name="Text Box 1031"/>
          <p:cNvSpPr txBox="1">
            <a:spLocks noChangeArrowheads="1"/>
          </p:cNvSpPr>
          <p:nvPr/>
        </p:nvSpPr>
        <p:spPr bwMode="auto">
          <a:xfrm>
            <a:off x="4068763" y="2498725"/>
            <a:ext cx="3289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XD                                           XB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5849938" cy="43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55675" y="1014413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/>
              <a:t>Distillation tower (R,V) with </a:t>
            </a:r>
            <a:r>
              <a:rPr lang="en-US" sz="2800" b="1" u="sng"/>
              <a:t>only XD</a:t>
            </a:r>
            <a:r>
              <a:rPr lang="en-US" sz="2800" b="1"/>
              <a:t> </a:t>
            </a:r>
            <a:r>
              <a:rPr lang="en-US" sz="2800" b="1" u="sng"/>
              <a:t>controller in automatic</a:t>
            </a:r>
            <a:r>
              <a:rPr lang="en-US" sz="2800" b="1"/>
              <a:t> for feed composition disturbance</a:t>
            </a:r>
            <a:r>
              <a:rPr lang="en-US" noProof="1"/>
              <a:t> </a:t>
            </a:r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3400" y="2895600"/>
            <a:ext cx="2286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Favorable interaction results in small XB deviation although it is not controlled!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858000" y="3200400"/>
            <a:ext cx="990600" cy="5905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No control!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068763" y="2498725"/>
            <a:ext cx="3289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XD                                           XB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2225675"/>
            <a:ext cx="5849937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38200" y="1173163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noProof="1"/>
              <a:t>Distillation Tower (R,V) with </a:t>
            </a:r>
            <a:r>
              <a:rPr lang="en-US" sz="2800" b="1" u="sng" noProof="1"/>
              <a:t>only XD controller in automatic</a:t>
            </a:r>
            <a:r>
              <a:rPr lang="en-US" sz="2800" b="1" noProof="1"/>
              <a:t> and disturbance through FR model</a:t>
            </a:r>
            <a:endParaRPr lang="en-US" b="1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7200" y="2819400"/>
            <a:ext cx="22860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Example is change in reflux subcooling.</a:t>
            </a:r>
          </a:p>
          <a:p>
            <a:pPr>
              <a:spcBef>
                <a:spcPct val="50000"/>
              </a:spcBef>
            </a:pPr>
            <a:r>
              <a:rPr lang="en-US" b="1"/>
              <a:t>Good performance in spite of the large RGA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858000" y="3276600"/>
            <a:ext cx="990600" cy="5905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No control!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038600" y="2590800"/>
            <a:ext cx="3289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XD                                           XB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990600" y="3276600"/>
          <a:ext cx="662940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Equation" r:id="rId3" imgW="1955520" imgH="380880" progId="Equation.3">
                  <p:embed/>
                </p:oleObj>
              </mc:Choice>
              <mc:Fallback>
                <p:oleObj name="Equation" r:id="rId3" imgW="1955520" imgH="380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76600"/>
                        <a:ext cx="6629400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8153400" cy="137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PRELIMINARY LOOP PAIRING GUIDELINE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Pair loops with good single-loop performance and favorable interaction, as indicated by a </a:t>
            </a:r>
            <a:r>
              <a:rPr lang="en-US" b="1">
                <a:solidFill>
                  <a:srgbClr val="FF0000"/>
                </a:solidFill>
              </a:rPr>
              <a:t>small |RDG|.</a:t>
            </a:r>
            <a:endParaRPr lang="en-US" b="1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5791200" y="4495800"/>
            <a:ext cx="19812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724400" y="4953000"/>
            <a:ext cx="4081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Small = good SL performance</a:t>
            </a:r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V="1">
            <a:off x="6324600" y="4495800"/>
            <a:ext cx="304800" cy="4572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066800" y="5791200"/>
            <a:ext cx="3986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Small = favorable interaction</a:t>
            </a:r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3429000" y="4495800"/>
            <a:ext cx="1066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V="1">
            <a:off x="2667000" y="4495800"/>
            <a:ext cx="1219200" cy="1143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026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sp>
        <p:nvSpPr>
          <p:cNvPr id="44035" name="Text Box 1027"/>
          <p:cNvSpPr txBox="1">
            <a:spLocks noChangeArrowheads="1"/>
          </p:cNvSpPr>
          <p:nvPr/>
        </p:nvSpPr>
        <p:spPr bwMode="auto">
          <a:xfrm>
            <a:off x="533400" y="1371600"/>
            <a:ext cx="8153400" cy="1744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TAKING ADVANTAGE OF THE DYNAMICS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If </a:t>
            </a:r>
            <a:r>
              <a:rPr lang="en-US" b="1" u="sng"/>
              <a:t>unfavorable</a:t>
            </a:r>
            <a:r>
              <a:rPr lang="en-US" b="1"/>
              <a:t> interaction exists in the best loop pairing, the effects of interaction can be reduced by </a:t>
            </a:r>
            <a:r>
              <a:rPr lang="en-US" b="1">
                <a:solidFill>
                  <a:schemeClr val="accent2"/>
                </a:solidFill>
              </a:rPr>
              <a:t>tight tuning</a:t>
            </a:r>
            <a:r>
              <a:rPr lang="en-US" b="1"/>
              <a:t> of the important loop and loose tuning of the less important loops.</a:t>
            </a:r>
          </a:p>
        </p:txBody>
      </p:sp>
      <p:grpSp>
        <p:nvGrpSpPr>
          <p:cNvPr id="44036" name="Group 1028"/>
          <p:cNvGrpSpPr>
            <a:grpSpLocks/>
          </p:cNvGrpSpPr>
          <p:nvPr/>
        </p:nvGrpSpPr>
        <p:grpSpPr bwMode="auto">
          <a:xfrm>
            <a:off x="1295400" y="3352800"/>
            <a:ext cx="1905000" cy="2819400"/>
            <a:chOff x="192" y="816"/>
            <a:chExt cx="1392" cy="2544"/>
          </a:xfrm>
        </p:grpSpPr>
        <p:grpSp>
          <p:nvGrpSpPr>
            <p:cNvPr id="44037" name="Group 1029"/>
            <p:cNvGrpSpPr>
              <a:grpSpLocks/>
            </p:cNvGrpSpPr>
            <p:nvPr/>
          </p:nvGrpSpPr>
          <p:grpSpPr bwMode="auto">
            <a:xfrm>
              <a:off x="192" y="1392"/>
              <a:ext cx="1392" cy="1968"/>
              <a:chOff x="562" y="1488"/>
              <a:chExt cx="1844" cy="2466"/>
            </a:xfrm>
          </p:grpSpPr>
          <p:sp>
            <p:nvSpPr>
              <p:cNvPr id="44038" name="AutoShape 1030"/>
              <p:cNvSpPr>
                <a:spLocks noChangeArrowheads="1"/>
              </p:cNvSpPr>
              <p:nvPr/>
            </p:nvSpPr>
            <p:spPr bwMode="auto">
              <a:xfrm rot="5400000">
                <a:off x="240" y="2544"/>
                <a:ext cx="1872" cy="336"/>
              </a:xfrm>
              <a:prstGeom prst="flowChartTerminator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39" name="Freeform 1031"/>
              <p:cNvSpPr>
                <a:spLocks/>
              </p:cNvSpPr>
              <p:nvPr/>
            </p:nvSpPr>
            <p:spPr bwMode="auto">
              <a:xfrm>
                <a:off x="562" y="2732"/>
                <a:ext cx="446" cy="5"/>
              </a:xfrm>
              <a:custGeom>
                <a:avLst/>
                <a:gdLst>
                  <a:gd name="T0" fmla="*/ 0 w 446"/>
                  <a:gd name="T1" fmla="*/ 0 h 5"/>
                  <a:gd name="T2" fmla="*/ 446 w 446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6" h="5">
                    <a:moveTo>
                      <a:pt x="0" y="0"/>
                    </a:moveTo>
                    <a:lnTo>
                      <a:pt x="446" y="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0" name="Oval 1032"/>
              <p:cNvSpPr>
                <a:spLocks noChangeArrowheads="1"/>
              </p:cNvSpPr>
              <p:nvPr/>
            </p:nvSpPr>
            <p:spPr bwMode="auto">
              <a:xfrm>
                <a:off x="1536" y="3360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1" name="Oval 1033"/>
              <p:cNvSpPr>
                <a:spLocks noChangeArrowheads="1"/>
              </p:cNvSpPr>
              <p:nvPr/>
            </p:nvSpPr>
            <p:spPr bwMode="auto">
              <a:xfrm>
                <a:off x="1680" y="1632"/>
                <a:ext cx="192" cy="19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2" name="Line 1034"/>
              <p:cNvSpPr>
                <a:spLocks noChangeShapeType="1"/>
              </p:cNvSpPr>
              <p:nvPr/>
            </p:nvSpPr>
            <p:spPr bwMode="auto">
              <a:xfrm flipV="1">
                <a:off x="1776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3" name="Line 1035"/>
              <p:cNvSpPr>
                <a:spLocks noChangeShapeType="1"/>
              </p:cNvSpPr>
              <p:nvPr/>
            </p:nvSpPr>
            <p:spPr bwMode="auto">
              <a:xfrm flipH="1">
                <a:off x="1152" y="148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4" name="Line 1036"/>
              <p:cNvSpPr>
                <a:spLocks noChangeShapeType="1"/>
              </p:cNvSpPr>
              <p:nvPr/>
            </p:nvSpPr>
            <p:spPr bwMode="auto">
              <a:xfrm>
                <a:off x="1152" y="14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5" name="Line 1037"/>
              <p:cNvSpPr>
                <a:spLocks noChangeShapeType="1"/>
              </p:cNvSpPr>
              <p:nvPr/>
            </p:nvSpPr>
            <p:spPr bwMode="auto">
              <a:xfrm flipV="1">
                <a:off x="1626" y="321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6" name="Line 1038"/>
              <p:cNvSpPr>
                <a:spLocks noChangeShapeType="1"/>
              </p:cNvSpPr>
              <p:nvPr/>
            </p:nvSpPr>
            <p:spPr bwMode="auto">
              <a:xfrm flipH="1">
                <a:off x="1338" y="3210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7" name="Line 1039"/>
              <p:cNvSpPr>
                <a:spLocks noChangeShapeType="1"/>
              </p:cNvSpPr>
              <p:nvPr/>
            </p:nvSpPr>
            <p:spPr bwMode="auto">
              <a:xfrm>
                <a:off x="1176" y="3642"/>
                <a:ext cx="0" cy="1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8" name="Line 1040"/>
              <p:cNvSpPr>
                <a:spLocks noChangeShapeType="1"/>
              </p:cNvSpPr>
              <p:nvPr/>
            </p:nvSpPr>
            <p:spPr bwMode="auto">
              <a:xfrm>
                <a:off x="1170" y="3828"/>
                <a:ext cx="90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9" name="Line 1041"/>
              <p:cNvSpPr>
                <a:spLocks noChangeShapeType="1"/>
              </p:cNvSpPr>
              <p:nvPr/>
            </p:nvSpPr>
            <p:spPr bwMode="auto">
              <a:xfrm>
                <a:off x="1626" y="3552"/>
                <a:ext cx="0" cy="2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0" name="Line 1042"/>
              <p:cNvSpPr>
                <a:spLocks noChangeShapeType="1"/>
              </p:cNvSpPr>
              <p:nvPr/>
            </p:nvSpPr>
            <p:spPr bwMode="auto">
              <a:xfrm flipH="1">
                <a:off x="1440" y="3456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1" name="AutoShape 1043"/>
              <p:cNvSpPr>
                <a:spLocks noChangeArrowheads="1"/>
              </p:cNvSpPr>
              <p:nvPr/>
            </p:nvSpPr>
            <p:spPr bwMode="auto">
              <a:xfrm>
                <a:off x="1584" y="1920"/>
                <a:ext cx="384" cy="144"/>
              </a:xfrm>
              <a:prstGeom prst="flowChartTerminator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2" name="Line 1044"/>
              <p:cNvSpPr>
                <a:spLocks noChangeShapeType="1"/>
              </p:cNvSpPr>
              <p:nvPr/>
            </p:nvSpPr>
            <p:spPr bwMode="auto">
              <a:xfrm>
                <a:off x="1776" y="18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3" name="Line 1045"/>
              <p:cNvSpPr>
                <a:spLocks noChangeShapeType="1"/>
              </p:cNvSpPr>
              <p:nvPr/>
            </p:nvSpPr>
            <p:spPr bwMode="auto">
              <a:xfrm>
                <a:off x="1782" y="2106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4" name="Line 1046"/>
              <p:cNvSpPr>
                <a:spLocks noChangeShapeType="1"/>
              </p:cNvSpPr>
              <p:nvPr/>
            </p:nvSpPr>
            <p:spPr bwMode="auto">
              <a:xfrm flipV="1">
                <a:off x="1488" y="196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5" name="Line 1047"/>
              <p:cNvSpPr>
                <a:spLocks noChangeShapeType="1"/>
              </p:cNvSpPr>
              <p:nvPr/>
            </p:nvSpPr>
            <p:spPr bwMode="auto">
              <a:xfrm flipH="1">
                <a:off x="1296" y="196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6" name="Line 1048"/>
              <p:cNvSpPr>
                <a:spLocks noChangeShapeType="1"/>
              </p:cNvSpPr>
              <p:nvPr/>
            </p:nvSpPr>
            <p:spPr bwMode="auto">
              <a:xfrm>
                <a:off x="1782" y="2154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057" name="Group 1049"/>
              <p:cNvGrpSpPr>
                <a:grpSpLocks/>
              </p:cNvGrpSpPr>
              <p:nvPr/>
            </p:nvGrpSpPr>
            <p:grpSpPr bwMode="auto">
              <a:xfrm>
                <a:off x="2166" y="2046"/>
                <a:ext cx="144" cy="180"/>
                <a:chOff x="2400" y="1749"/>
                <a:chExt cx="215" cy="287"/>
              </a:xfrm>
            </p:grpSpPr>
            <p:sp>
              <p:nvSpPr>
                <p:cNvPr id="44058" name="Line 1050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9" name="Line 1051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0" name="Line 1052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1" name="Line 1053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2" name="Line 1054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3" name="Line 1055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4" name="Freeform 1056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065" name="Group 1057"/>
              <p:cNvGrpSpPr>
                <a:grpSpLocks/>
              </p:cNvGrpSpPr>
              <p:nvPr/>
            </p:nvGrpSpPr>
            <p:grpSpPr bwMode="auto">
              <a:xfrm flipV="1">
                <a:off x="1530" y="2100"/>
                <a:ext cx="144" cy="180"/>
                <a:chOff x="2400" y="1749"/>
                <a:chExt cx="215" cy="287"/>
              </a:xfrm>
            </p:grpSpPr>
            <p:sp>
              <p:nvSpPr>
                <p:cNvPr id="44066" name="Line 1058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7" name="Line 1059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8" name="Line 1060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9" name="Line 106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0" name="Line 1062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1" name="Line 1063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2" name="Freeform 1064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073" name="Line 1065"/>
              <p:cNvSpPr>
                <a:spLocks noChangeShapeType="1"/>
              </p:cNvSpPr>
              <p:nvPr/>
            </p:nvSpPr>
            <p:spPr bwMode="auto">
              <a:xfrm>
                <a:off x="2310" y="215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4" name="Line 1066"/>
              <p:cNvSpPr>
                <a:spLocks noChangeShapeType="1"/>
              </p:cNvSpPr>
              <p:nvPr/>
            </p:nvSpPr>
            <p:spPr bwMode="auto">
              <a:xfrm>
                <a:off x="1776" y="2064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5" name="Line 1067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6" name="Line 1068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7" name="Line 1069"/>
              <p:cNvSpPr>
                <a:spLocks noChangeShapeType="1"/>
              </p:cNvSpPr>
              <p:nvPr/>
            </p:nvSpPr>
            <p:spPr bwMode="auto">
              <a:xfrm>
                <a:off x="1488" y="216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8" name="Oval 1070"/>
              <p:cNvSpPr>
                <a:spLocks noChangeArrowheads="1"/>
              </p:cNvSpPr>
              <p:nvPr/>
            </p:nvSpPr>
            <p:spPr bwMode="auto">
              <a:xfrm>
                <a:off x="1998" y="192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9" name="Line 1071"/>
              <p:cNvSpPr>
                <a:spLocks noChangeShapeType="1"/>
              </p:cNvSpPr>
              <p:nvPr/>
            </p:nvSpPr>
            <p:spPr bwMode="auto">
              <a:xfrm>
                <a:off x="2094" y="1968"/>
                <a:ext cx="1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0" name="Line 1072"/>
              <p:cNvSpPr>
                <a:spLocks noChangeShapeType="1"/>
              </p:cNvSpPr>
              <p:nvPr/>
            </p:nvSpPr>
            <p:spPr bwMode="auto">
              <a:xfrm>
                <a:off x="2226" y="1962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1" name="Line 1073"/>
              <p:cNvSpPr>
                <a:spLocks noChangeShapeType="1"/>
              </p:cNvSpPr>
              <p:nvPr/>
            </p:nvSpPr>
            <p:spPr bwMode="auto">
              <a:xfrm flipH="1">
                <a:off x="1536" y="172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082" name="Group 1074"/>
              <p:cNvGrpSpPr>
                <a:grpSpLocks/>
              </p:cNvGrpSpPr>
              <p:nvPr/>
            </p:nvGrpSpPr>
            <p:grpSpPr bwMode="auto">
              <a:xfrm flipV="1">
                <a:off x="2070" y="3744"/>
                <a:ext cx="144" cy="180"/>
                <a:chOff x="2400" y="1749"/>
                <a:chExt cx="215" cy="287"/>
              </a:xfrm>
            </p:grpSpPr>
            <p:sp>
              <p:nvSpPr>
                <p:cNvPr id="44083" name="Line 1075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4" name="Line 1076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5" name="Line 1077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6" name="Line 107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7" name="Line 1079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8" name="Line 1080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9" name="Freeform 1081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4090" name="Group 1082"/>
              <p:cNvGrpSpPr>
                <a:grpSpLocks/>
              </p:cNvGrpSpPr>
              <p:nvPr/>
            </p:nvGrpSpPr>
            <p:grpSpPr bwMode="auto">
              <a:xfrm>
                <a:off x="1872" y="3348"/>
                <a:ext cx="144" cy="180"/>
                <a:chOff x="2400" y="1749"/>
                <a:chExt cx="215" cy="287"/>
              </a:xfrm>
            </p:grpSpPr>
            <p:sp>
              <p:nvSpPr>
                <p:cNvPr id="44091" name="Line 1083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2" name="Line 1084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3" name="Line 1085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4" name="Line 1086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5" name="Line 1087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6" name="Line 1088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7" name="Freeform 1089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098" name="Oval 1090"/>
              <p:cNvSpPr>
                <a:spLocks noChangeArrowheads="1"/>
              </p:cNvSpPr>
              <p:nvPr/>
            </p:nvSpPr>
            <p:spPr bwMode="auto">
              <a:xfrm>
                <a:off x="816" y="3408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99" name="Line 1091"/>
              <p:cNvSpPr>
                <a:spLocks noChangeShapeType="1"/>
              </p:cNvSpPr>
              <p:nvPr/>
            </p:nvSpPr>
            <p:spPr bwMode="auto">
              <a:xfrm>
                <a:off x="888" y="3546"/>
                <a:ext cx="0" cy="40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00" name="Line 1092"/>
              <p:cNvSpPr>
                <a:spLocks noChangeShapeType="1"/>
              </p:cNvSpPr>
              <p:nvPr/>
            </p:nvSpPr>
            <p:spPr bwMode="auto">
              <a:xfrm>
                <a:off x="888" y="3954"/>
                <a:ext cx="125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01" name="Line 1093"/>
              <p:cNvSpPr>
                <a:spLocks noChangeShapeType="1"/>
              </p:cNvSpPr>
              <p:nvPr/>
            </p:nvSpPr>
            <p:spPr bwMode="auto">
              <a:xfrm flipV="1">
                <a:off x="2148" y="3918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02" name="Line 1094"/>
              <p:cNvSpPr>
                <a:spLocks noChangeShapeType="1"/>
              </p:cNvSpPr>
              <p:nvPr/>
            </p:nvSpPr>
            <p:spPr bwMode="auto">
              <a:xfrm>
                <a:off x="2208" y="3822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103" name="Text Box 1095"/>
            <p:cNvSpPr txBox="1">
              <a:spLocks noChangeArrowheads="1"/>
            </p:cNvSpPr>
            <p:nvPr/>
          </p:nvSpPr>
          <p:spPr bwMode="auto">
            <a:xfrm>
              <a:off x="480" y="816"/>
              <a:ext cx="1008" cy="43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FR   </a:t>
              </a:r>
              <a:r>
                <a:rPr lang="en-US" sz="1000" b="1">
                  <a:sym typeface="Symbol" pitchFamily="18" charset="2"/>
                </a:rPr>
                <a:t> XD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FRB </a:t>
              </a:r>
              <a:r>
                <a:rPr lang="en-US" sz="1000" b="1">
                  <a:sym typeface="Symbol" pitchFamily="18" charset="2"/>
                </a:rPr>
                <a:t> XB</a:t>
              </a:r>
            </a:p>
          </p:txBody>
        </p:sp>
      </p:grpSp>
      <p:sp>
        <p:nvSpPr>
          <p:cNvPr id="44104" name="Text Box 1096"/>
          <p:cNvSpPr txBox="1">
            <a:spLocks noChangeArrowheads="1"/>
          </p:cNvSpPr>
          <p:nvPr/>
        </p:nvSpPr>
        <p:spPr bwMode="auto">
          <a:xfrm>
            <a:off x="457200" y="4572000"/>
            <a:ext cx="1081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RGA = 6.09</a:t>
            </a:r>
            <a:endParaRPr lang="en-US"/>
          </a:p>
        </p:txBody>
      </p:sp>
      <p:pic>
        <p:nvPicPr>
          <p:cNvPr id="44105" name="Picture 1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57150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107" name="Text Box 1099"/>
          <p:cNvSpPr txBox="1">
            <a:spLocks noChangeArrowheads="1"/>
          </p:cNvSpPr>
          <p:nvPr/>
        </p:nvSpPr>
        <p:spPr bwMode="auto">
          <a:xfrm>
            <a:off x="4648200" y="4191000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Arial" pitchFamily="34" charset="0"/>
              </a:rPr>
              <a:t>Tightly</a:t>
            </a:r>
          </a:p>
          <a:p>
            <a:r>
              <a:rPr lang="en-US" sz="1400" b="1">
                <a:solidFill>
                  <a:srgbClr val="FF0000"/>
                </a:solidFill>
                <a:latin typeface="Arial" pitchFamily="34" charset="0"/>
              </a:rPr>
              <a:t>tuned</a:t>
            </a:r>
            <a:endParaRPr lang="en-US"/>
          </a:p>
        </p:txBody>
      </p:sp>
      <p:sp>
        <p:nvSpPr>
          <p:cNvPr id="44106" name="Text Box 1098"/>
          <p:cNvSpPr txBox="1">
            <a:spLocks noChangeArrowheads="1"/>
          </p:cNvSpPr>
          <p:nvPr/>
        </p:nvSpPr>
        <p:spPr bwMode="auto">
          <a:xfrm>
            <a:off x="7366000" y="3684588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Arial" pitchFamily="34" charset="0"/>
              </a:rPr>
              <a:t>Loosely</a:t>
            </a:r>
          </a:p>
          <a:p>
            <a:r>
              <a:rPr lang="en-US" sz="1400" b="1">
                <a:solidFill>
                  <a:srgbClr val="FF0000"/>
                </a:solidFill>
                <a:latin typeface="Arial" pitchFamily="34" charset="0"/>
              </a:rPr>
              <a:t>tuned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33400" y="1371600"/>
            <a:ext cx="8153400" cy="1744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TAKING ADVANTAGE OF THE DYNAMICS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Seek MV-CV pairings that provide </a:t>
            </a:r>
            <a:r>
              <a:rPr lang="en-US" b="1">
                <a:solidFill>
                  <a:schemeClr val="accent2"/>
                </a:solidFill>
              </a:rPr>
              <a:t>fast feedback</a:t>
            </a:r>
            <a:r>
              <a:rPr lang="en-US" b="1"/>
              <a:t> control for the more important loops.  This tends to match the dynamic performance with the control objectives.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33400" y="3657600"/>
            <a:ext cx="1905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Evaluate the loop pairing for this process example, which supplies gas to a consumer from two sources.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 rot="5400000">
            <a:off x="5981700" y="3086100"/>
            <a:ext cx="152400" cy="4800600"/>
          </a:xfrm>
          <a:prstGeom prst="can">
            <a:avLst>
              <a:gd name="adj" fmla="val 96979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5638800" y="39624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7239000" y="42672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6248400" y="5568950"/>
            <a:ext cx="0" cy="679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7" name="Oval 31"/>
          <p:cNvSpPr>
            <a:spLocks noChangeArrowheads="1"/>
          </p:cNvSpPr>
          <p:nvPr/>
        </p:nvSpPr>
        <p:spPr bwMode="auto">
          <a:xfrm>
            <a:off x="7854950" y="4487863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7924800" y="45720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PC</a:t>
            </a:r>
            <a:endParaRPr lang="en-US"/>
          </a:p>
        </p:txBody>
      </p:sp>
      <p:grpSp>
        <p:nvGrpSpPr>
          <p:cNvPr id="45089" name="Group 33"/>
          <p:cNvGrpSpPr>
            <a:grpSpLocks/>
          </p:cNvGrpSpPr>
          <p:nvPr/>
        </p:nvGrpSpPr>
        <p:grpSpPr bwMode="auto">
          <a:xfrm rot="16200000" flipV="1">
            <a:off x="7121525" y="3546475"/>
            <a:ext cx="514350" cy="889000"/>
            <a:chOff x="1104" y="1168"/>
            <a:chExt cx="324" cy="560"/>
          </a:xfrm>
        </p:grpSpPr>
        <p:sp>
          <p:nvSpPr>
            <p:cNvPr id="45090" name="Line 34"/>
            <p:cNvSpPr>
              <a:spLocks noChangeShapeType="1"/>
            </p:cNvSpPr>
            <p:nvPr/>
          </p:nvSpPr>
          <p:spPr bwMode="auto">
            <a:xfrm>
              <a:off x="1104" y="1386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1" name="Line 35"/>
            <p:cNvSpPr>
              <a:spLocks noChangeShapeType="1"/>
            </p:cNvSpPr>
            <p:nvPr/>
          </p:nvSpPr>
          <p:spPr bwMode="auto">
            <a:xfrm>
              <a:off x="1428" y="1392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2" name="Line 36"/>
            <p:cNvSpPr>
              <a:spLocks noChangeShapeType="1"/>
            </p:cNvSpPr>
            <p:nvPr/>
          </p:nvSpPr>
          <p:spPr bwMode="auto">
            <a:xfrm flipH="1" flipV="1">
              <a:off x="1104" y="1386"/>
              <a:ext cx="324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3" name="Line 37"/>
            <p:cNvSpPr>
              <a:spLocks noChangeShapeType="1"/>
            </p:cNvSpPr>
            <p:nvPr/>
          </p:nvSpPr>
          <p:spPr bwMode="auto">
            <a:xfrm flipH="1">
              <a:off x="1104" y="1392"/>
              <a:ext cx="324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4" name="Line 38"/>
            <p:cNvSpPr>
              <a:spLocks noChangeShapeType="1"/>
            </p:cNvSpPr>
            <p:nvPr/>
          </p:nvSpPr>
          <p:spPr bwMode="auto">
            <a:xfrm flipV="1">
              <a:off x="1266" y="1248"/>
              <a:ext cx="0" cy="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5" name="Line 39"/>
            <p:cNvSpPr>
              <a:spLocks noChangeShapeType="1"/>
            </p:cNvSpPr>
            <p:nvPr/>
          </p:nvSpPr>
          <p:spPr bwMode="auto">
            <a:xfrm>
              <a:off x="1140" y="1248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6" name="Freeform 40"/>
            <p:cNvSpPr>
              <a:spLocks/>
            </p:cNvSpPr>
            <p:nvPr/>
          </p:nvSpPr>
          <p:spPr bwMode="auto">
            <a:xfrm>
              <a:off x="1140" y="1168"/>
              <a:ext cx="240" cy="80"/>
            </a:xfrm>
            <a:custGeom>
              <a:avLst/>
              <a:gdLst>
                <a:gd name="T0" fmla="*/ 240 w 240"/>
                <a:gd name="T1" fmla="*/ 80 h 80"/>
                <a:gd name="T2" fmla="*/ 186 w 240"/>
                <a:gd name="T3" fmla="*/ 26 h 80"/>
                <a:gd name="T4" fmla="*/ 120 w 240"/>
                <a:gd name="T5" fmla="*/ 2 h 80"/>
                <a:gd name="T6" fmla="*/ 54 w 240"/>
                <a:gd name="T7" fmla="*/ 14 h 80"/>
                <a:gd name="T8" fmla="*/ 0 w 240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80">
                  <a:moveTo>
                    <a:pt x="240" y="80"/>
                  </a:moveTo>
                  <a:cubicBezTo>
                    <a:pt x="223" y="59"/>
                    <a:pt x="206" y="39"/>
                    <a:pt x="186" y="26"/>
                  </a:cubicBezTo>
                  <a:cubicBezTo>
                    <a:pt x="166" y="13"/>
                    <a:pt x="142" y="4"/>
                    <a:pt x="120" y="2"/>
                  </a:cubicBezTo>
                  <a:cubicBezTo>
                    <a:pt x="98" y="0"/>
                    <a:pt x="74" y="1"/>
                    <a:pt x="54" y="14"/>
                  </a:cubicBezTo>
                  <a:cubicBezTo>
                    <a:pt x="34" y="27"/>
                    <a:pt x="17" y="53"/>
                    <a:pt x="0" y="8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97" name="Line 41"/>
          <p:cNvSpPr>
            <a:spLocks noChangeShapeType="1"/>
          </p:cNvSpPr>
          <p:nvPr/>
        </p:nvSpPr>
        <p:spPr bwMode="auto">
          <a:xfrm>
            <a:off x="8153400" y="502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8" name="Line 42"/>
          <p:cNvSpPr>
            <a:spLocks noChangeShapeType="1"/>
          </p:cNvSpPr>
          <p:nvPr/>
        </p:nvSpPr>
        <p:spPr bwMode="auto">
          <a:xfrm flipV="1">
            <a:off x="81534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9" name="Line 43"/>
          <p:cNvSpPr>
            <a:spLocks noChangeShapeType="1"/>
          </p:cNvSpPr>
          <p:nvPr/>
        </p:nvSpPr>
        <p:spPr bwMode="auto">
          <a:xfrm flipH="1">
            <a:off x="7848600" y="4038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5" name="Text Box 49"/>
          <p:cNvSpPr txBox="1">
            <a:spLocks noChangeArrowheads="1"/>
          </p:cNvSpPr>
          <p:nvPr/>
        </p:nvSpPr>
        <p:spPr bwMode="auto">
          <a:xfrm>
            <a:off x="5410200" y="57912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AC</a:t>
            </a:r>
            <a:endParaRPr lang="en-US"/>
          </a:p>
        </p:txBody>
      </p:sp>
      <p:sp>
        <p:nvSpPr>
          <p:cNvPr id="45106" name="Oval 50"/>
          <p:cNvSpPr>
            <a:spLocks noChangeArrowheads="1"/>
          </p:cNvSpPr>
          <p:nvPr/>
        </p:nvSpPr>
        <p:spPr bwMode="auto">
          <a:xfrm>
            <a:off x="5334000" y="57150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7" name="Line 51"/>
          <p:cNvSpPr>
            <a:spLocks noChangeShapeType="1"/>
          </p:cNvSpPr>
          <p:nvPr/>
        </p:nvSpPr>
        <p:spPr bwMode="auto">
          <a:xfrm>
            <a:off x="5943600" y="59912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8" name="Line 52"/>
          <p:cNvSpPr>
            <a:spLocks noChangeShapeType="1"/>
          </p:cNvSpPr>
          <p:nvPr/>
        </p:nvSpPr>
        <p:spPr bwMode="auto">
          <a:xfrm flipH="1">
            <a:off x="3024188" y="5988050"/>
            <a:ext cx="227806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 flipV="1">
            <a:off x="3009900" y="3933825"/>
            <a:ext cx="0" cy="20542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0" name="Line 54"/>
          <p:cNvSpPr>
            <a:spLocks noChangeShapeType="1"/>
          </p:cNvSpPr>
          <p:nvPr/>
        </p:nvSpPr>
        <p:spPr bwMode="auto">
          <a:xfrm flipH="1">
            <a:off x="3009900" y="3933825"/>
            <a:ext cx="3444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1" name="Line 55"/>
          <p:cNvSpPr>
            <a:spLocks noChangeShapeType="1"/>
          </p:cNvSpPr>
          <p:nvPr/>
        </p:nvSpPr>
        <p:spPr bwMode="auto">
          <a:xfrm flipH="1">
            <a:off x="4724400" y="39624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140" name="Group 84"/>
          <p:cNvGrpSpPr>
            <a:grpSpLocks/>
          </p:cNvGrpSpPr>
          <p:nvPr/>
        </p:nvGrpSpPr>
        <p:grpSpPr bwMode="auto">
          <a:xfrm>
            <a:off x="3367088" y="3748088"/>
            <a:ext cx="1903412" cy="1474787"/>
            <a:chOff x="1689" y="2121"/>
            <a:chExt cx="1199" cy="929"/>
          </a:xfrm>
        </p:grpSpPr>
        <p:sp>
          <p:nvSpPr>
            <p:cNvPr id="45119" name="Freeform 63"/>
            <p:cNvSpPr>
              <a:spLocks/>
            </p:cNvSpPr>
            <p:nvPr/>
          </p:nvSpPr>
          <p:spPr bwMode="auto">
            <a:xfrm>
              <a:off x="2101" y="2488"/>
              <a:ext cx="787" cy="315"/>
            </a:xfrm>
            <a:custGeom>
              <a:avLst/>
              <a:gdLst>
                <a:gd name="T0" fmla="*/ 3670 w 3933"/>
                <a:gd name="T1" fmla="*/ 1572 h 1572"/>
                <a:gd name="T2" fmla="*/ 3702 w 3933"/>
                <a:gd name="T3" fmla="*/ 1528 h 1572"/>
                <a:gd name="T4" fmla="*/ 3759 w 3933"/>
                <a:gd name="T5" fmla="*/ 1436 h 1572"/>
                <a:gd name="T6" fmla="*/ 3809 w 3933"/>
                <a:gd name="T7" fmla="*/ 1341 h 1572"/>
                <a:gd name="T8" fmla="*/ 3850 w 3933"/>
                <a:gd name="T9" fmla="*/ 1244 h 1572"/>
                <a:gd name="T10" fmla="*/ 3883 w 3933"/>
                <a:gd name="T11" fmla="*/ 1144 h 1572"/>
                <a:gd name="T12" fmla="*/ 3908 w 3933"/>
                <a:gd name="T13" fmla="*/ 1043 h 1572"/>
                <a:gd name="T14" fmla="*/ 3924 w 3933"/>
                <a:gd name="T15" fmla="*/ 941 h 1572"/>
                <a:gd name="T16" fmla="*/ 3932 w 3933"/>
                <a:gd name="T17" fmla="*/ 838 h 1572"/>
                <a:gd name="T18" fmla="*/ 3932 w 3933"/>
                <a:gd name="T19" fmla="*/ 734 h 1572"/>
                <a:gd name="T20" fmla="*/ 3924 w 3933"/>
                <a:gd name="T21" fmla="*/ 631 h 1572"/>
                <a:gd name="T22" fmla="*/ 3908 w 3933"/>
                <a:gd name="T23" fmla="*/ 529 h 1572"/>
                <a:gd name="T24" fmla="*/ 3883 w 3933"/>
                <a:gd name="T25" fmla="*/ 427 h 1572"/>
                <a:gd name="T26" fmla="*/ 3850 w 3933"/>
                <a:gd name="T27" fmla="*/ 328 h 1572"/>
                <a:gd name="T28" fmla="*/ 3809 w 3933"/>
                <a:gd name="T29" fmla="*/ 231 h 1572"/>
                <a:gd name="T30" fmla="*/ 3759 w 3933"/>
                <a:gd name="T31" fmla="*/ 135 h 1572"/>
                <a:gd name="T32" fmla="*/ 3702 w 3933"/>
                <a:gd name="T33" fmla="*/ 44 h 1572"/>
                <a:gd name="T34" fmla="*/ 3670 w 3933"/>
                <a:gd name="T35" fmla="*/ 0 h 1572"/>
                <a:gd name="T36" fmla="*/ 656 w 3933"/>
                <a:gd name="T37" fmla="*/ 785 h 1572"/>
                <a:gd name="T38" fmla="*/ 121 w 3933"/>
                <a:gd name="T39" fmla="*/ 796 h 1572"/>
                <a:gd name="T40" fmla="*/ 102 w 3933"/>
                <a:gd name="T41" fmla="*/ 818 h 1572"/>
                <a:gd name="T42" fmla="*/ 83 w 3933"/>
                <a:gd name="T43" fmla="*/ 844 h 1572"/>
                <a:gd name="T44" fmla="*/ 67 w 3933"/>
                <a:gd name="T45" fmla="*/ 872 h 1572"/>
                <a:gd name="T46" fmla="*/ 52 w 3933"/>
                <a:gd name="T47" fmla="*/ 903 h 1572"/>
                <a:gd name="T48" fmla="*/ 39 w 3933"/>
                <a:gd name="T49" fmla="*/ 937 h 1572"/>
                <a:gd name="T50" fmla="*/ 29 w 3933"/>
                <a:gd name="T51" fmla="*/ 972 h 1572"/>
                <a:gd name="T52" fmla="*/ 18 w 3933"/>
                <a:gd name="T53" fmla="*/ 1010 h 1572"/>
                <a:gd name="T54" fmla="*/ 11 w 3933"/>
                <a:gd name="T55" fmla="*/ 1049 h 1572"/>
                <a:gd name="T56" fmla="*/ 5 w 3933"/>
                <a:gd name="T57" fmla="*/ 1089 h 1572"/>
                <a:gd name="T58" fmla="*/ 2 w 3933"/>
                <a:gd name="T59" fmla="*/ 1131 h 1572"/>
                <a:gd name="T60" fmla="*/ 0 w 3933"/>
                <a:gd name="T61" fmla="*/ 1172 h 1572"/>
                <a:gd name="T62" fmla="*/ 2 w 3933"/>
                <a:gd name="T63" fmla="*/ 1215 h 1572"/>
                <a:gd name="T64" fmla="*/ 4 w 3933"/>
                <a:gd name="T65" fmla="*/ 1257 h 1572"/>
                <a:gd name="T66" fmla="*/ 10 w 3933"/>
                <a:gd name="T67" fmla="*/ 1299 h 1572"/>
                <a:gd name="T68" fmla="*/ 17 w 3933"/>
                <a:gd name="T69" fmla="*/ 1340 h 1572"/>
                <a:gd name="T70" fmla="*/ 26 w 3933"/>
                <a:gd name="T71" fmla="*/ 1378 h 1572"/>
                <a:gd name="T72" fmla="*/ 36 w 3933"/>
                <a:gd name="T73" fmla="*/ 1411 h 1572"/>
                <a:gd name="T74" fmla="*/ 47 w 3933"/>
                <a:gd name="T75" fmla="*/ 1443 h 1572"/>
                <a:gd name="T76" fmla="*/ 60 w 3933"/>
                <a:gd name="T77" fmla="*/ 1472 h 1572"/>
                <a:gd name="T78" fmla="*/ 74 w 3933"/>
                <a:gd name="T79" fmla="*/ 1499 h 1572"/>
                <a:gd name="T80" fmla="*/ 89 w 3933"/>
                <a:gd name="T81" fmla="*/ 1523 h 1572"/>
                <a:gd name="T82" fmla="*/ 106 w 3933"/>
                <a:gd name="T83" fmla="*/ 1544 h 1572"/>
                <a:gd name="T84" fmla="*/ 123 w 3933"/>
                <a:gd name="T85" fmla="*/ 1564 h 1572"/>
                <a:gd name="T86" fmla="*/ 131 w 3933"/>
                <a:gd name="T87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33" h="1572">
                  <a:moveTo>
                    <a:pt x="131" y="1572"/>
                  </a:moveTo>
                  <a:lnTo>
                    <a:pt x="3670" y="1572"/>
                  </a:lnTo>
                  <a:lnTo>
                    <a:pt x="3670" y="1572"/>
                  </a:lnTo>
                  <a:lnTo>
                    <a:pt x="3702" y="1528"/>
                  </a:lnTo>
                  <a:lnTo>
                    <a:pt x="3732" y="1482"/>
                  </a:lnTo>
                  <a:lnTo>
                    <a:pt x="3759" y="1436"/>
                  </a:lnTo>
                  <a:lnTo>
                    <a:pt x="3785" y="1389"/>
                  </a:lnTo>
                  <a:lnTo>
                    <a:pt x="3809" y="1341"/>
                  </a:lnTo>
                  <a:lnTo>
                    <a:pt x="3830" y="1293"/>
                  </a:lnTo>
                  <a:lnTo>
                    <a:pt x="3850" y="1244"/>
                  </a:lnTo>
                  <a:lnTo>
                    <a:pt x="3867" y="1194"/>
                  </a:lnTo>
                  <a:lnTo>
                    <a:pt x="3883" y="1144"/>
                  </a:lnTo>
                  <a:lnTo>
                    <a:pt x="3896" y="1094"/>
                  </a:lnTo>
                  <a:lnTo>
                    <a:pt x="3908" y="1043"/>
                  </a:lnTo>
                  <a:lnTo>
                    <a:pt x="3917" y="992"/>
                  </a:lnTo>
                  <a:lnTo>
                    <a:pt x="3924" y="941"/>
                  </a:lnTo>
                  <a:lnTo>
                    <a:pt x="3929" y="889"/>
                  </a:lnTo>
                  <a:lnTo>
                    <a:pt x="3932" y="838"/>
                  </a:lnTo>
                  <a:lnTo>
                    <a:pt x="3933" y="785"/>
                  </a:lnTo>
                  <a:lnTo>
                    <a:pt x="3932" y="734"/>
                  </a:lnTo>
                  <a:lnTo>
                    <a:pt x="3929" y="683"/>
                  </a:lnTo>
                  <a:lnTo>
                    <a:pt x="3924" y="631"/>
                  </a:lnTo>
                  <a:lnTo>
                    <a:pt x="3917" y="580"/>
                  </a:lnTo>
                  <a:lnTo>
                    <a:pt x="3908" y="529"/>
                  </a:lnTo>
                  <a:lnTo>
                    <a:pt x="3896" y="478"/>
                  </a:lnTo>
                  <a:lnTo>
                    <a:pt x="3883" y="427"/>
                  </a:lnTo>
                  <a:lnTo>
                    <a:pt x="3867" y="378"/>
                  </a:lnTo>
                  <a:lnTo>
                    <a:pt x="3850" y="328"/>
                  </a:lnTo>
                  <a:lnTo>
                    <a:pt x="3830" y="279"/>
                  </a:lnTo>
                  <a:lnTo>
                    <a:pt x="3809" y="231"/>
                  </a:lnTo>
                  <a:lnTo>
                    <a:pt x="3785" y="183"/>
                  </a:lnTo>
                  <a:lnTo>
                    <a:pt x="3759" y="135"/>
                  </a:lnTo>
                  <a:lnTo>
                    <a:pt x="3732" y="90"/>
                  </a:lnTo>
                  <a:lnTo>
                    <a:pt x="3702" y="44"/>
                  </a:lnTo>
                  <a:lnTo>
                    <a:pt x="3670" y="0"/>
                  </a:lnTo>
                  <a:lnTo>
                    <a:pt x="3670" y="0"/>
                  </a:lnTo>
                  <a:lnTo>
                    <a:pt x="1640" y="0"/>
                  </a:lnTo>
                  <a:lnTo>
                    <a:pt x="656" y="785"/>
                  </a:lnTo>
                  <a:lnTo>
                    <a:pt x="131" y="785"/>
                  </a:lnTo>
                  <a:lnTo>
                    <a:pt x="121" y="796"/>
                  </a:lnTo>
                  <a:lnTo>
                    <a:pt x="112" y="806"/>
                  </a:lnTo>
                  <a:lnTo>
                    <a:pt x="102" y="818"/>
                  </a:lnTo>
                  <a:lnTo>
                    <a:pt x="93" y="830"/>
                  </a:lnTo>
                  <a:lnTo>
                    <a:pt x="83" y="844"/>
                  </a:lnTo>
                  <a:lnTo>
                    <a:pt x="75" y="858"/>
                  </a:lnTo>
                  <a:lnTo>
                    <a:pt x="67" y="872"/>
                  </a:lnTo>
                  <a:lnTo>
                    <a:pt x="59" y="887"/>
                  </a:lnTo>
                  <a:lnTo>
                    <a:pt x="52" y="903"/>
                  </a:lnTo>
                  <a:lnTo>
                    <a:pt x="46" y="920"/>
                  </a:lnTo>
                  <a:lnTo>
                    <a:pt x="39" y="937"/>
                  </a:lnTo>
                  <a:lnTo>
                    <a:pt x="33" y="955"/>
                  </a:lnTo>
                  <a:lnTo>
                    <a:pt x="29" y="972"/>
                  </a:lnTo>
                  <a:lnTo>
                    <a:pt x="23" y="991"/>
                  </a:lnTo>
                  <a:lnTo>
                    <a:pt x="18" y="1010"/>
                  </a:lnTo>
                  <a:lnTo>
                    <a:pt x="15" y="1029"/>
                  </a:lnTo>
                  <a:lnTo>
                    <a:pt x="11" y="1049"/>
                  </a:lnTo>
                  <a:lnTo>
                    <a:pt x="9" y="1069"/>
                  </a:lnTo>
                  <a:lnTo>
                    <a:pt x="5" y="1089"/>
                  </a:lnTo>
                  <a:lnTo>
                    <a:pt x="4" y="1110"/>
                  </a:lnTo>
                  <a:lnTo>
                    <a:pt x="2" y="1131"/>
                  </a:lnTo>
                  <a:lnTo>
                    <a:pt x="2" y="1151"/>
                  </a:lnTo>
                  <a:lnTo>
                    <a:pt x="0" y="1172"/>
                  </a:lnTo>
                  <a:lnTo>
                    <a:pt x="0" y="1193"/>
                  </a:lnTo>
                  <a:lnTo>
                    <a:pt x="2" y="1215"/>
                  </a:lnTo>
                  <a:lnTo>
                    <a:pt x="3" y="1236"/>
                  </a:lnTo>
                  <a:lnTo>
                    <a:pt x="4" y="1257"/>
                  </a:lnTo>
                  <a:lnTo>
                    <a:pt x="6" y="1278"/>
                  </a:lnTo>
                  <a:lnTo>
                    <a:pt x="10" y="1299"/>
                  </a:lnTo>
                  <a:lnTo>
                    <a:pt x="13" y="1320"/>
                  </a:lnTo>
                  <a:lnTo>
                    <a:pt x="17" y="1340"/>
                  </a:lnTo>
                  <a:lnTo>
                    <a:pt x="22" y="1361"/>
                  </a:lnTo>
                  <a:lnTo>
                    <a:pt x="26" y="1378"/>
                  </a:lnTo>
                  <a:lnTo>
                    <a:pt x="31" y="1395"/>
                  </a:lnTo>
                  <a:lnTo>
                    <a:pt x="36" y="1411"/>
                  </a:lnTo>
                  <a:lnTo>
                    <a:pt x="41" y="1427"/>
                  </a:lnTo>
                  <a:lnTo>
                    <a:pt x="47" y="1443"/>
                  </a:lnTo>
                  <a:lnTo>
                    <a:pt x="53" y="1458"/>
                  </a:lnTo>
                  <a:lnTo>
                    <a:pt x="60" y="1472"/>
                  </a:lnTo>
                  <a:lnTo>
                    <a:pt x="67" y="1486"/>
                  </a:lnTo>
                  <a:lnTo>
                    <a:pt x="74" y="1499"/>
                  </a:lnTo>
                  <a:lnTo>
                    <a:pt x="81" y="1512"/>
                  </a:lnTo>
                  <a:lnTo>
                    <a:pt x="89" y="1523"/>
                  </a:lnTo>
                  <a:lnTo>
                    <a:pt x="98" y="1534"/>
                  </a:lnTo>
                  <a:lnTo>
                    <a:pt x="106" y="1544"/>
                  </a:lnTo>
                  <a:lnTo>
                    <a:pt x="114" y="1555"/>
                  </a:lnTo>
                  <a:lnTo>
                    <a:pt x="123" y="1564"/>
                  </a:lnTo>
                  <a:lnTo>
                    <a:pt x="131" y="1572"/>
                  </a:lnTo>
                  <a:lnTo>
                    <a:pt x="131" y="15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Line 64"/>
            <p:cNvSpPr>
              <a:spLocks noChangeShapeType="1"/>
            </p:cNvSpPr>
            <p:nvPr/>
          </p:nvSpPr>
          <p:spPr bwMode="auto">
            <a:xfrm>
              <a:off x="2101" y="2724"/>
              <a:ext cx="13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2" name="Line 66"/>
            <p:cNvSpPr>
              <a:spLocks noChangeShapeType="1"/>
            </p:cNvSpPr>
            <p:nvPr/>
          </p:nvSpPr>
          <p:spPr bwMode="auto">
            <a:xfrm>
              <a:off x="2232" y="2614"/>
              <a:ext cx="1" cy="18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3" name="Freeform 67"/>
            <p:cNvSpPr>
              <a:spLocks/>
            </p:cNvSpPr>
            <p:nvPr/>
          </p:nvSpPr>
          <p:spPr bwMode="auto">
            <a:xfrm>
              <a:off x="2101" y="2488"/>
              <a:ext cx="787" cy="315"/>
            </a:xfrm>
            <a:custGeom>
              <a:avLst/>
              <a:gdLst>
                <a:gd name="T0" fmla="*/ 3670 w 3933"/>
                <a:gd name="T1" fmla="*/ 1572 h 1572"/>
                <a:gd name="T2" fmla="*/ 3702 w 3933"/>
                <a:gd name="T3" fmla="*/ 1528 h 1572"/>
                <a:gd name="T4" fmla="*/ 3759 w 3933"/>
                <a:gd name="T5" fmla="*/ 1436 h 1572"/>
                <a:gd name="T6" fmla="*/ 3809 w 3933"/>
                <a:gd name="T7" fmla="*/ 1341 h 1572"/>
                <a:gd name="T8" fmla="*/ 3850 w 3933"/>
                <a:gd name="T9" fmla="*/ 1244 h 1572"/>
                <a:gd name="T10" fmla="*/ 3883 w 3933"/>
                <a:gd name="T11" fmla="*/ 1144 h 1572"/>
                <a:gd name="T12" fmla="*/ 3908 w 3933"/>
                <a:gd name="T13" fmla="*/ 1043 h 1572"/>
                <a:gd name="T14" fmla="*/ 3924 w 3933"/>
                <a:gd name="T15" fmla="*/ 941 h 1572"/>
                <a:gd name="T16" fmla="*/ 3932 w 3933"/>
                <a:gd name="T17" fmla="*/ 838 h 1572"/>
                <a:gd name="T18" fmla="*/ 3932 w 3933"/>
                <a:gd name="T19" fmla="*/ 734 h 1572"/>
                <a:gd name="T20" fmla="*/ 3924 w 3933"/>
                <a:gd name="T21" fmla="*/ 631 h 1572"/>
                <a:gd name="T22" fmla="*/ 3908 w 3933"/>
                <a:gd name="T23" fmla="*/ 529 h 1572"/>
                <a:gd name="T24" fmla="*/ 3883 w 3933"/>
                <a:gd name="T25" fmla="*/ 427 h 1572"/>
                <a:gd name="T26" fmla="*/ 3850 w 3933"/>
                <a:gd name="T27" fmla="*/ 328 h 1572"/>
                <a:gd name="T28" fmla="*/ 3809 w 3933"/>
                <a:gd name="T29" fmla="*/ 231 h 1572"/>
                <a:gd name="T30" fmla="*/ 3759 w 3933"/>
                <a:gd name="T31" fmla="*/ 135 h 1572"/>
                <a:gd name="T32" fmla="*/ 3702 w 3933"/>
                <a:gd name="T33" fmla="*/ 44 h 1572"/>
                <a:gd name="T34" fmla="*/ 3670 w 3933"/>
                <a:gd name="T35" fmla="*/ 0 h 1572"/>
                <a:gd name="T36" fmla="*/ 656 w 3933"/>
                <a:gd name="T37" fmla="*/ 785 h 1572"/>
                <a:gd name="T38" fmla="*/ 121 w 3933"/>
                <a:gd name="T39" fmla="*/ 796 h 1572"/>
                <a:gd name="T40" fmla="*/ 102 w 3933"/>
                <a:gd name="T41" fmla="*/ 818 h 1572"/>
                <a:gd name="T42" fmla="*/ 83 w 3933"/>
                <a:gd name="T43" fmla="*/ 844 h 1572"/>
                <a:gd name="T44" fmla="*/ 67 w 3933"/>
                <a:gd name="T45" fmla="*/ 872 h 1572"/>
                <a:gd name="T46" fmla="*/ 52 w 3933"/>
                <a:gd name="T47" fmla="*/ 903 h 1572"/>
                <a:gd name="T48" fmla="*/ 39 w 3933"/>
                <a:gd name="T49" fmla="*/ 937 h 1572"/>
                <a:gd name="T50" fmla="*/ 29 w 3933"/>
                <a:gd name="T51" fmla="*/ 972 h 1572"/>
                <a:gd name="T52" fmla="*/ 18 w 3933"/>
                <a:gd name="T53" fmla="*/ 1010 h 1572"/>
                <a:gd name="T54" fmla="*/ 11 w 3933"/>
                <a:gd name="T55" fmla="*/ 1049 h 1572"/>
                <a:gd name="T56" fmla="*/ 5 w 3933"/>
                <a:gd name="T57" fmla="*/ 1089 h 1572"/>
                <a:gd name="T58" fmla="*/ 2 w 3933"/>
                <a:gd name="T59" fmla="*/ 1131 h 1572"/>
                <a:gd name="T60" fmla="*/ 0 w 3933"/>
                <a:gd name="T61" fmla="*/ 1172 h 1572"/>
                <a:gd name="T62" fmla="*/ 2 w 3933"/>
                <a:gd name="T63" fmla="*/ 1215 h 1572"/>
                <a:gd name="T64" fmla="*/ 4 w 3933"/>
                <a:gd name="T65" fmla="*/ 1257 h 1572"/>
                <a:gd name="T66" fmla="*/ 10 w 3933"/>
                <a:gd name="T67" fmla="*/ 1299 h 1572"/>
                <a:gd name="T68" fmla="*/ 17 w 3933"/>
                <a:gd name="T69" fmla="*/ 1340 h 1572"/>
                <a:gd name="T70" fmla="*/ 26 w 3933"/>
                <a:gd name="T71" fmla="*/ 1378 h 1572"/>
                <a:gd name="T72" fmla="*/ 36 w 3933"/>
                <a:gd name="T73" fmla="*/ 1411 h 1572"/>
                <a:gd name="T74" fmla="*/ 47 w 3933"/>
                <a:gd name="T75" fmla="*/ 1443 h 1572"/>
                <a:gd name="T76" fmla="*/ 60 w 3933"/>
                <a:gd name="T77" fmla="*/ 1472 h 1572"/>
                <a:gd name="T78" fmla="*/ 74 w 3933"/>
                <a:gd name="T79" fmla="*/ 1499 h 1572"/>
                <a:gd name="T80" fmla="*/ 89 w 3933"/>
                <a:gd name="T81" fmla="*/ 1523 h 1572"/>
                <a:gd name="T82" fmla="*/ 106 w 3933"/>
                <a:gd name="T83" fmla="*/ 1544 h 1572"/>
                <a:gd name="T84" fmla="*/ 123 w 3933"/>
                <a:gd name="T85" fmla="*/ 1564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33" h="1572">
                  <a:moveTo>
                    <a:pt x="131" y="1572"/>
                  </a:moveTo>
                  <a:lnTo>
                    <a:pt x="3670" y="1572"/>
                  </a:lnTo>
                  <a:lnTo>
                    <a:pt x="3670" y="1572"/>
                  </a:lnTo>
                  <a:lnTo>
                    <a:pt x="3702" y="1528"/>
                  </a:lnTo>
                  <a:lnTo>
                    <a:pt x="3732" y="1482"/>
                  </a:lnTo>
                  <a:lnTo>
                    <a:pt x="3759" y="1436"/>
                  </a:lnTo>
                  <a:lnTo>
                    <a:pt x="3785" y="1389"/>
                  </a:lnTo>
                  <a:lnTo>
                    <a:pt x="3809" y="1341"/>
                  </a:lnTo>
                  <a:lnTo>
                    <a:pt x="3830" y="1293"/>
                  </a:lnTo>
                  <a:lnTo>
                    <a:pt x="3850" y="1244"/>
                  </a:lnTo>
                  <a:lnTo>
                    <a:pt x="3867" y="1194"/>
                  </a:lnTo>
                  <a:lnTo>
                    <a:pt x="3883" y="1144"/>
                  </a:lnTo>
                  <a:lnTo>
                    <a:pt x="3896" y="1094"/>
                  </a:lnTo>
                  <a:lnTo>
                    <a:pt x="3908" y="1043"/>
                  </a:lnTo>
                  <a:lnTo>
                    <a:pt x="3917" y="992"/>
                  </a:lnTo>
                  <a:lnTo>
                    <a:pt x="3924" y="941"/>
                  </a:lnTo>
                  <a:lnTo>
                    <a:pt x="3929" y="889"/>
                  </a:lnTo>
                  <a:lnTo>
                    <a:pt x="3932" y="838"/>
                  </a:lnTo>
                  <a:lnTo>
                    <a:pt x="3933" y="785"/>
                  </a:lnTo>
                  <a:lnTo>
                    <a:pt x="3932" y="734"/>
                  </a:lnTo>
                  <a:lnTo>
                    <a:pt x="3929" y="683"/>
                  </a:lnTo>
                  <a:lnTo>
                    <a:pt x="3924" y="631"/>
                  </a:lnTo>
                  <a:lnTo>
                    <a:pt x="3917" y="580"/>
                  </a:lnTo>
                  <a:lnTo>
                    <a:pt x="3908" y="529"/>
                  </a:lnTo>
                  <a:lnTo>
                    <a:pt x="3896" y="478"/>
                  </a:lnTo>
                  <a:lnTo>
                    <a:pt x="3883" y="427"/>
                  </a:lnTo>
                  <a:lnTo>
                    <a:pt x="3867" y="378"/>
                  </a:lnTo>
                  <a:lnTo>
                    <a:pt x="3850" y="328"/>
                  </a:lnTo>
                  <a:lnTo>
                    <a:pt x="3830" y="279"/>
                  </a:lnTo>
                  <a:lnTo>
                    <a:pt x="3809" y="231"/>
                  </a:lnTo>
                  <a:lnTo>
                    <a:pt x="3785" y="183"/>
                  </a:lnTo>
                  <a:lnTo>
                    <a:pt x="3759" y="135"/>
                  </a:lnTo>
                  <a:lnTo>
                    <a:pt x="3732" y="90"/>
                  </a:lnTo>
                  <a:lnTo>
                    <a:pt x="3702" y="44"/>
                  </a:lnTo>
                  <a:lnTo>
                    <a:pt x="3670" y="0"/>
                  </a:lnTo>
                  <a:lnTo>
                    <a:pt x="3670" y="0"/>
                  </a:lnTo>
                  <a:lnTo>
                    <a:pt x="1640" y="0"/>
                  </a:lnTo>
                  <a:lnTo>
                    <a:pt x="656" y="785"/>
                  </a:lnTo>
                  <a:lnTo>
                    <a:pt x="131" y="785"/>
                  </a:lnTo>
                  <a:lnTo>
                    <a:pt x="121" y="796"/>
                  </a:lnTo>
                  <a:lnTo>
                    <a:pt x="112" y="806"/>
                  </a:lnTo>
                  <a:lnTo>
                    <a:pt x="102" y="818"/>
                  </a:lnTo>
                  <a:lnTo>
                    <a:pt x="93" y="830"/>
                  </a:lnTo>
                  <a:lnTo>
                    <a:pt x="83" y="844"/>
                  </a:lnTo>
                  <a:lnTo>
                    <a:pt x="75" y="858"/>
                  </a:lnTo>
                  <a:lnTo>
                    <a:pt x="67" y="872"/>
                  </a:lnTo>
                  <a:lnTo>
                    <a:pt x="59" y="887"/>
                  </a:lnTo>
                  <a:lnTo>
                    <a:pt x="52" y="903"/>
                  </a:lnTo>
                  <a:lnTo>
                    <a:pt x="46" y="920"/>
                  </a:lnTo>
                  <a:lnTo>
                    <a:pt x="39" y="937"/>
                  </a:lnTo>
                  <a:lnTo>
                    <a:pt x="33" y="955"/>
                  </a:lnTo>
                  <a:lnTo>
                    <a:pt x="29" y="972"/>
                  </a:lnTo>
                  <a:lnTo>
                    <a:pt x="23" y="991"/>
                  </a:lnTo>
                  <a:lnTo>
                    <a:pt x="18" y="1010"/>
                  </a:lnTo>
                  <a:lnTo>
                    <a:pt x="15" y="1029"/>
                  </a:lnTo>
                  <a:lnTo>
                    <a:pt x="11" y="1049"/>
                  </a:lnTo>
                  <a:lnTo>
                    <a:pt x="9" y="1069"/>
                  </a:lnTo>
                  <a:lnTo>
                    <a:pt x="5" y="1089"/>
                  </a:lnTo>
                  <a:lnTo>
                    <a:pt x="4" y="1110"/>
                  </a:lnTo>
                  <a:lnTo>
                    <a:pt x="2" y="1131"/>
                  </a:lnTo>
                  <a:lnTo>
                    <a:pt x="2" y="1151"/>
                  </a:lnTo>
                  <a:lnTo>
                    <a:pt x="0" y="1172"/>
                  </a:lnTo>
                  <a:lnTo>
                    <a:pt x="0" y="1193"/>
                  </a:lnTo>
                  <a:lnTo>
                    <a:pt x="2" y="1215"/>
                  </a:lnTo>
                  <a:lnTo>
                    <a:pt x="3" y="1236"/>
                  </a:lnTo>
                  <a:lnTo>
                    <a:pt x="4" y="1257"/>
                  </a:lnTo>
                  <a:lnTo>
                    <a:pt x="6" y="1278"/>
                  </a:lnTo>
                  <a:lnTo>
                    <a:pt x="10" y="1299"/>
                  </a:lnTo>
                  <a:lnTo>
                    <a:pt x="13" y="1320"/>
                  </a:lnTo>
                  <a:lnTo>
                    <a:pt x="17" y="1340"/>
                  </a:lnTo>
                  <a:lnTo>
                    <a:pt x="22" y="1361"/>
                  </a:lnTo>
                  <a:lnTo>
                    <a:pt x="26" y="1378"/>
                  </a:lnTo>
                  <a:lnTo>
                    <a:pt x="31" y="1395"/>
                  </a:lnTo>
                  <a:lnTo>
                    <a:pt x="36" y="1411"/>
                  </a:lnTo>
                  <a:lnTo>
                    <a:pt x="41" y="1427"/>
                  </a:lnTo>
                  <a:lnTo>
                    <a:pt x="47" y="1443"/>
                  </a:lnTo>
                  <a:lnTo>
                    <a:pt x="53" y="1458"/>
                  </a:lnTo>
                  <a:lnTo>
                    <a:pt x="60" y="1472"/>
                  </a:lnTo>
                  <a:lnTo>
                    <a:pt x="67" y="1486"/>
                  </a:lnTo>
                  <a:lnTo>
                    <a:pt x="74" y="1499"/>
                  </a:lnTo>
                  <a:lnTo>
                    <a:pt x="81" y="1512"/>
                  </a:lnTo>
                  <a:lnTo>
                    <a:pt x="89" y="1523"/>
                  </a:lnTo>
                  <a:lnTo>
                    <a:pt x="98" y="1534"/>
                  </a:lnTo>
                  <a:lnTo>
                    <a:pt x="106" y="1544"/>
                  </a:lnTo>
                  <a:lnTo>
                    <a:pt x="114" y="1555"/>
                  </a:lnTo>
                  <a:lnTo>
                    <a:pt x="123" y="1564"/>
                  </a:lnTo>
                  <a:lnTo>
                    <a:pt x="131" y="157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4" name="Rectangle 68"/>
            <p:cNvSpPr>
              <a:spLocks noChangeArrowheads="1"/>
            </p:cNvSpPr>
            <p:nvPr/>
          </p:nvSpPr>
          <p:spPr bwMode="auto">
            <a:xfrm>
              <a:off x="2464" y="2852"/>
              <a:ext cx="60" cy="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5" name="Rectangle 69"/>
            <p:cNvSpPr>
              <a:spLocks noChangeArrowheads="1"/>
            </p:cNvSpPr>
            <p:nvPr/>
          </p:nvSpPr>
          <p:spPr bwMode="auto">
            <a:xfrm>
              <a:off x="2468" y="2859"/>
              <a:ext cx="50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00">
                  <a:solidFill>
                    <a:srgbClr val="000000"/>
                  </a:solidFill>
                  <a:latin typeface="Arial" pitchFamily="34" charset="0"/>
                </a:rPr>
                <a:t>E-1</a:t>
              </a:r>
              <a:endParaRPr lang="en-US"/>
            </a:p>
          </p:txBody>
        </p:sp>
        <p:sp>
          <p:nvSpPr>
            <p:cNvPr id="45126" name="Freeform 70"/>
            <p:cNvSpPr>
              <a:spLocks/>
            </p:cNvSpPr>
            <p:nvPr/>
          </p:nvSpPr>
          <p:spPr bwMode="auto">
            <a:xfrm>
              <a:off x="1802" y="2346"/>
              <a:ext cx="299" cy="299"/>
            </a:xfrm>
            <a:custGeom>
              <a:avLst/>
              <a:gdLst>
                <a:gd name="T0" fmla="*/ 0 w 1497"/>
                <a:gd name="T1" fmla="*/ 0 h 1497"/>
                <a:gd name="T2" fmla="*/ 0 w 1497"/>
                <a:gd name="T3" fmla="*/ 1497 h 1497"/>
                <a:gd name="T4" fmla="*/ 1497 w 1497"/>
                <a:gd name="T5" fmla="*/ 1497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7" h="1497">
                  <a:moveTo>
                    <a:pt x="0" y="0"/>
                  </a:moveTo>
                  <a:lnTo>
                    <a:pt x="0" y="1497"/>
                  </a:lnTo>
                  <a:lnTo>
                    <a:pt x="1497" y="14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7" name="Rectangle 71"/>
            <p:cNvSpPr>
              <a:spLocks noChangeArrowheads="1"/>
            </p:cNvSpPr>
            <p:nvPr/>
          </p:nvSpPr>
          <p:spPr bwMode="auto">
            <a:xfrm>
              <a:off x="1898" y="2587"/>
              <a:ext cx="47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8" name="Rectangle 72"/>
            <p:cNvSpPr>
              <a:spLocks noChangeArrowheads="1"/>
            </p:cNvSpPr>
            <p:nvPr/>
          </p:nvSpPr>
          <p:spPr bwMode="auto">
            <a:xfrm>
              <a:off x="1902" y="2593"/>
              <a:ext cx="37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pitchFamily="34" charset="0"/>
                </a:rPr>
                <a:t>P-1</a:t>
              </a:r>
              <a:endParaRPr lang="en-US"/>
            </a:p>
          </p:txBody>
        </p:sp>
        <p:sp>
          <p:nvSpPr>
            <p:cNvPr id="45129" name="Freeform 73"/>
            <p:cNvSpPr>
              <a:spLocks/>
            </p:cNvSpPr>
            <p:nvPr/>
          </p:nvSpPr>
          <p:spPr bwMode="auto">
            <a:xfrm>
              <a:off x="1802" y="2769"/>
              <a:ext cx="306" cy="227"/>
            </a:xfrm>
            <a:custGeom>
              <a:avLst/>
              <a:gdLst>
                <a:gd name="T0" fmla="*/ 0 w 1530"/>
                <a:gd name="T1" fmla="*/ 1137 h 1137"/>
                <a:gd name="T2" fmla="*/ 0 w 1530"/>
                <a:gd name="T3" fmla="*/ 0 h 1137"/>
                <a:gd name="T4" fmla="*/ 1530 w 1530"/>
                <a:gd name="T5" fmla="*/ 0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0" h="1137">
                  <a:moveTo>
                    <a:pt x="0" y="1137"/>
                  </a:moveTo>
                  <a:lnTo>
                    <a:pt x="0" y="0"/>
                  </a:lnTo>
                  <a:lnTo>
                    <a:pt x="153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0" name="Freeform 74"/>
            <p:cNvSpPr>
              <a:spLocks/>
            </p:cNvSpPr>
            <p:nvPr/>
          </p:nvSpPr>
          <p:spPr bwMode="auto">
            <a:xfrm>
              <a:off x="1782" y="2992"/>
              <a:ext cx="39" cy="58"/>
            </a:xfrm>
            <a:custGeom>
              <a:avLst/>
              <a:gdLst>
                <a:gd name="T0" fmla="*/ 194 w 194"/>
                <a:gd name="T1" fmla="*/ 0 h 291"/>
                <a:gd name="T2" fmla="*/ 97 w 194"/>
                <a:gd name="T3" fmla="*/ 291 h 291"/>
                <a:gd name="T4" fmla="*/ 0 w 194"/>
                <a:gd name="T5" fmla="*/ 0 h 291"/>
                <a:gd name="T6" fmla="*/ 194 w 194"/>
                <a:gd name="T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91">
                  <a:moveTo>
                    <a:pt x="194" y="0"/>
                  </a:moveTo>
                  <a:lnTo>
                    <a:pt x="97" y="291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1" name="Rectangle 75"/>
            <p:cNvSpPr>
              <a:spLocks noChangeArrowheads="1"/>
            </p:cNvSpPr>
            <p:nvPr/>
          </p:nvSpPr>
          <p:spPr bwMode="auto">
            <a:xfrm>
              <a:off x="1898" y="2710"/>
              <a:ext cx="47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2" name="Rectangle 76"/>
            <p:cNvSpPr>
              <a:spLocks noChangeArrowheads="1"/>
            </p:cNvSpPr>
            <p:nvPr/>
          </p:nvSpPr>
          <p:spPr bwMode="auto">
            <a:xfrm>
              <a:off x="1902" y="2716"/>
              <a:ext cx="37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pitchFamily="34" charset="0"/>
                </a:rPr>
                <a:t>P-2</a:t>
              </a:r>
              <a:endParaRPr lang="en-US"/>
            </a:p>
          </p:txBody>
        </p:sp>
        <p:sp>
          <p:nvSpPr>
            <p:cNvPr id="45133" name="Freeform 77"/>
            <p:cNvSpPr>
              <a:spLocks noEditPoints="1"/>
            </p:cNvSpPr>
            <p:nvPr/>
          </p:nvSpPr>
          <p:spPr bwMode="auto">
            <a:xfrm>
              <a:off x="1689" y="2121"/>
              <a:ext cx="169" cy="225"/>
            </a:xfrm>
            <a:custGeom>
              <a:avLst/>
              <a:gdLst>
                <a:gd name="T0" fmla="*/ 842 w 842"/>
                <a:gd name="T1" fmla="*/ 1124 h 1124"/>
                <a:gd name="T2" fmla="*/ 281 w 842"/>
                <a:gd name="T3" fmla="*/ 1124 h 1124"/>
                <a:gd name="T4" fmla="*/ 842 w 842"/>
                <a:gd name="T5" fmla="*/ 0 h 1124"/>
                <a:gd name="T6" fmla="*/ 281 w 842"/>
                <a:gd name="T7" fmla="*/ 0 h 1124"/>
                <a:gd name="T8" fmla="*/ 842 w 842"/>
                <a:gd name="T9" fmla="*/ 1124 h 1124"/>
                <a:gd name="T10" fmla="*/ 842 w 842"/>
                <a:gd name="T11" fmla="*/ 1124 h 1124"/>
                <a:gd name="T12" fmla="*/ 140 w 842"/>
                <a:gd name="T13" fmla="*/ 786 h 1124"/>
                <a:gd name="T14" fmla="*/ 140 w 842"/>
                <a:gd name="T15" fmla="*/ 337 h 1124"/>
                <a:gd name="T16" fmla="*/ 129 w 842"/>
                <a:gd name="T17" fmla="*/ 343 h 1124"/>
                <a:gd name="T18" fmla="*/ 118 w 842"/>
                <a:gd name="T19" fmla="*/ 350 h 1124"/>
                <a:gd name="T20" fmla="*/ 107 w 842"/>
                <a:gd name="T21" fmla="*/ 357 h 1124"/>
                <a:gd name="T22" fmla="*/ 98 w 842"/>
                <a:gd name="T23" fmla="*/ 364 h 1124"/>
                <a:gd name="T24" fmla="*/ 87 w 842"/>
                <a:gd name="T25" fmla="*/ 372 h 1124"/>
                <a:gd name="T26" fmla="*/ 78 w 842"/>
                <a:gd name="T27" fmla="*/ 380 h 1124"/>
                <a:gd name="T28" fmla="*/ 70 w 842"/>
                <a:gd name="T29" fmla="*/ 388 h 1124"/>
                <a:gd name="T30" fmla="*/ 62 w 842"/>
                <a:gd name="T31" fmla="*/ 398 h 1124"/>
                <a:gd name="T32" fmla="*/ 53 w 842"/>
                <a:gd name="T33" fmla="*/ 407 h 1124"/>
                <a:gd name="T34" fmla="*/ 46 w 842"/>
                <a:gd name="T35" fmla="*/ 416 h 1124"/>
                <a:gd name="T36" fmla="*/ 39 w 842"/>
                <a:gd name="T37" fmla="*/ 427 h 1124"/>
                <a:gd name="T38" fmla="*/ 33 w 842"/>
                <a:gd name="T39" fmla="*/ 436 h 1124"/>
                <a:gd name="T40" fmla="*/ 28 w 842"/>
                <a:gd name="T41" fmla="*/ 448 h 1124"/>
                <a:gd name="T42" fmla="*/ 23 w 842"/>
                <a:gd name="T43" fmla="*/ 458 h 1124"/>
                <a:gd name="T44" fmla="*/ 18 w 842"/>
                <a:gd name="T45" fmla="*/ 469 h 1124"/>
                <a:gd name="T46" fmla="*/ 14 w 842"/>
                <a:gd name="T47" fmla="*/ 480 h 1124"/>
                <a:gd name="T48" fmla="*/ 10 w 842"/>
                <a:gd name="T49" fmla="*/ 492 h 1124"/>
                <a:gd name="T50" fmla="*/ 7 w 842"/>
                <a:gd name="T51" fmla="*/ 504 h 1124"/>
                <a:gd name="T52" fmla="*/ 4 w 842"/>
                <a:gd name="T53" fmla="*/ 516 h 1124"/>
                <a:gd name="T54" fmla="*/ 2 w 842"/>
                <a:gd name="T55" fmla="*/ 527 h 1124"/>
                <a:gd name="T56" fmla="*/ 1 w 842"/>
                <a:gd name="T57" fmla="*/ 539 h 1124"/>
                <a:gd name="T58" fmla="*/ 0 w 842"/>
                <a:gd name="T59" fmla="*/ 551 h 1124"/>
                <a:gd name="T60" fmla="*/ 0 w 842"/>
                <a:gd name="T61" fmla="*/ 563 h 1124"/>
                <a:gd name="T62" fmla="*/ 1 w 842"/>
                <a:gd name="T63" fmla="*/ 575 h 1124"/>
                <a:gd name="T64" fmla="*/ 1 w 842"/>
                <a:gd name="T65" fmla="*/ 588 h 1124"/>
                <a:gd name="T66" fmla="*/ 3 w 842"/>
                <a:gd name="T67" fmla="*/ 600 h 1124"/>
                <a:gd name="T68" fmla="*/ 5 w 842"/>
                <a:gd name="T69" fmla="*/ 611 h 1124"/>
                <a:gd name="T70" fmla="*/ 8 w 842"/>
                <a:gd name="T71" fmla="*/ 624 h 1124"/>
                <a:gd name="T72" fmla="*/ 11 w 842"/>
                <a:gd name="T73" fmla="*/ 636 h 1124"/>
                <a:gd name="T74" fmla="*/ 15 w 842"/>
                <a:gd name="T75" fmla="*/ 647 h 1124"/>
                <a:gd name="T76" fmla="*/ 19 w 842"/>
                <a:gd name="T77" fmla="*/ 659 h 1124"/>
                <a:gd name="T78" fmla="*/ 25 w 842"/>
                <a:gd name="T79" fmla="*/ 671 h 1124"/>
                <a:gd name="T80" fmla="*/ 30 w 842"/>
                <a:gd name="T81" fmla="*/ 680 h 1124"/>
                <a:gd name="T82" fmla="*/ 35 w 842"/>
                <a:gd name="T83" fmla="*/ 689 h 1124"/>
                <a:gd name="T84" fmla="*/ 41 w 842"/>
                <a:gd name="T85" fmla="*/ 699 h 1124"/>
                <a:gd name="T86" fmla="*/ 46 w 842"/>
                <a:gd name="T87" fmla="*/ 707 h 1124"/>
                <a:gd name="T88" fmla="*/ 52 w 842"/>
                <a:gd name="T89" fmla="*/ 715 h 1124"/>
                <a:gd name="T90" fmla="*/ 59 w 842"/>
                <a:gd name="T91" fmla="*/ 723 h 1124"/>
                <a:gd name="T92" fmla="*/ 66 w 842"/>
                <a:gd name="T93" fmla="*/ 731 h 1124"/>
                <a:gd name="T94" fmla="*/ 73 w 842"/>
                <a:gd name="T95" fmla="*/ 738 h 1124"/>
                <a:gd name="T96" fmla="*/ 80 w 842"/>
                <a:gd name="T97" fmla="*/ 745 h 1124"/>
                <a:gd name="T98" fmla="*/ 88 w 842"/>
                <a:gd name="T99" fmla="*/ 752 h 1124"/>
                <a:gd name="T100" fmla="*/ 97 w 842"/>
                <a:gd name="T101" fmla="*/ 759 h 1124"/>
                <a:gd name="T102" fmla="*/ 105 w 842"/>
                <a:gd name="T103" fmla="*/ 765 h 1124"/>
                <a:gd name="T104" fmla="*/ 113 w 842"/>
                <a:gd name="T105" fmla="*/ 771 h 1124"/>
                <a:gd name="T106" fmla="*/ 122 w 842"/>
                <a:gd name="T107" fmla="*/ 777 h 1124"/>
                <a:gd name="T108" fmla="*/ 131 w 842"/>
                <a:gd name="T109" fmla="*/ 782 h 1124"/>
                <a:gd name="T110" fmla="*/ 140 w 842"/>
                <a:gd name="T111" fmla="*/ 786 h 1124"/>
                <a:gd name="T112" fmla="*/ 140 w 842"/>
                <a:gd name="T113" fmla="*/ 786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42" h="1124">
                  <a:moveTo>
                    <a:pt x="842" y="1124"/>
                  </a:moveTo>
                  <a:lnTo>
                    <a:pt x="281" y="1124"/>
                  </a:lnTo>
                  <a:lnTo>
                    <a:pt x="842" y="0"/>
                  </a:lnTo>
                  <a:lnTo>
                    <a:pt x="281" y="0"/>
                  </a:lnTo>
                  <a:lnTo>
                    <a:pt x="842" y="1124"/>
                  </a:lnTo>
                  <a:lnTo>
                    <a:pt x="842" y="1124"/>
                  </a:lnTo>
                  <a:close/>
                  <a:moveTo>
                    <a:pt x="140" y="786"/>
                  </a:moveTo>
                  <a:lnTo>
                    <a:pt x="140" y="337"/>
                  </a:lnTo>
                  <a:lnTo>
                    <a:pt x="129" y="343"/>
                  </a:lnTo>
                  <a:lnTo>
                    <a:pt x="118" y="350"/>
                  </a:lnTo>
                  <a:lnTo>
                    <a:pt x="107" y="357"/>
                  </a:lnTo>
                  <a:lnTo>
                    <a:pt x="98" y="364"/>
                  </a:lnTo>
                  <a:lnTo>
                    <a:pt x="87" y="372"/>
                  </a:lnTo>
                  <a:lnTo>
                    <a:pt x="78" y="380"/>
                  </a:lnTo>
                  <a:lnTo>
                    <a:pt x="70" y="388"/>
                  </a:lnTo>
                  <a:lnTo>
                    <a:pt x="62" y="398"/>
                  </a:lnTo>
                  <a:lnTo>
                    <a:pt x="53" y="407"/>
                  </a:lnTo>
                  <a:lnTo>
                    <a:pt x="46" y="416"/>
                  </a:lnTo>
                  <a:lnTo>
                    <a:pt x="39" y="427"/>
                  </a:lnTo>
                  <a:lnTo>
                    <a:pt x="33" y="436"/>
                  </a:lnTo>
                  <a:lnTo>
                    <a:pt x="28" y="448"/>
                  </a:lnTo>
                  <a:lnTo>
                    <a:pt x="23" y="458"/>
                  </a:lnTo>
                  <a:lnTo>
                    <a:pt x="18" y="469"/>
                  </a:lnTo>
                  <a:lnTo>
                    <a:pt x="14" y="480"/>
                  </a:lnTo>
                  <a:lnTo>
                    <a:pt x="10" y="492"/>
                  </a:lnTo>
                  <a:lnTo>
                    <a:pt x="7" y="504"/>
                  </a:lnTo>
                  <a:lnTo>
                    <a:pt x="4" y="516"/>
                  </a:lnTo>
                  <a:lnTo>
                    <a:pt x="2" y="527"/>
                  </a:lnTo>
                  <a:lnTo>
                    <a:pt x="1" y="539"/>
                  </a:lnTo>
                  <a:lnTo>
                    <a:pt x="0" y="551"/>
                  </a:lnTo>
                  <a:lnTo>
                    <a:pt x="0" y="563"/>
                  </a:lnTo>
                  <a:lnTo>
                    <a:pt x="1" y="575"/>
                  </a:lnTo>
                  <a:lnTo>
                    <a:pt x="1" y="588"/>
                  </a:lnTo>
                  <a:lnTo>
                    <a:pt x="3" y="600"/>
                  </a:lnTo>
                  <a:lnTo>
                    <a:pt x="5" y="611"/>
                  </a:lnTo>
                  <a:lnTo>
                    <a:pt x="8" y="624"/>
                  </a:lnTo>
                  <a:lnTo>
                    <a:pt x="11" y="636"/>
                  </a:lnTo>
                  <a:lnTo>
                    <a:pt x="15" y="647"/>
                  </a:lnTo>
                  <a:lnTo>
                    <a:pt x="19" y="659"/>
                  </a:lnTo>
                  <a:lnTo>
                    <a:pt x="25" y="671"/>
                  </a:lnTo>
                  <a:lnTo>
                    <a:pt x="30" y="680"/>
                  </a:lnTo>
                  <a:lnTo>
                    <a:pt x="35" y="689"/>
                  </a:lnTo>
                  <a:lnTo>
                    <a:pt x="41" y="699"/>
                  </a:lnTo>
                  <a:lnTo>
                    <a:pt x="46" y="707"/>
                  </a:lnTo>
                  <a:lnTo>
                    <a:pt x="52" y="715"/>
                  </a:lnTo>
                  <a:lnTo>
                    <a:pt x="59" y="723"/>
                  </a:lnTo>
                  <a:lnTo>
                    <a:pt x="66" y="731"/>
                  </a:lnTo>
                  <a:lnTo>
                    <a:pt x="73" y="738"/>
                  </a:lnTo>
                  <a:lnTo>
                    <a:pt x="80" y="745"/>
                  </a:lnTo>
                  <a:lnTo>
                    <a:pt x="88" y="752"/>
                  </a:lnTo>
                  <a:lnTo>
                    <a:pt x="97" y="759"/>
                  </a:lnTo>
                  <a:lnTo>
                    <a:pt x="105" y="765"/>
                  </a:lnTo>
                  <a:lnTo>
                    <a:pt x="113" y="771"/>
                  </a:lnTo>
                  <a:lnTo>
                    <a:pt x="122" y="777"/>
                  </a:lnTo>
                  <a:lnTo>
                    <a:pt x="131" y="782"/>
                  </a:lnTo>
                  <a:lnTo>
                    <a:pt x="140" y="786"/>
                  </a:lnTo>
                  <a:lnTo>
                    <a:pt x="140" y="7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4" name="Freeform 78"/>
            <p:cNvSpPr>
              <a:spLocks/>
            </p:cNvSpPr>
            <p:nvPr/>
          </p:nvSpPr>
          <p:spPr bwMode="auto">
            <a:xfrm>
              <a:off x="1745" y="2121"/>
              <a:ext cx="113" cy="225"/>
            </a:xfrm>
            <a:custGeom>
              <a:avLst/>
              <a:gdLst>
                <a:gd name="T0" fmla="*/ 561 w 561"/>
                <a:gd name="T1" fmla="*/ 1124 h 1124"/>
                <a:gd name="T2" fmla="*/ 0 w 561"/>
                <a:gd name="T3" fmla="*/ 1124 h 1124"/>
                <a:gd name="T4" fmla="*/ 561 w 561"/>
                <a:gd name="T5" fmla="*/ 0 h 1124"/>
                <a:gd name="T6" fmla="*/ 0 w 561"/>
                <a:gd name="T7" fmla="*/ 0 h 1124"/>
                <a:gd name="T8" fmla="*/ 561 w 561"/>
                <a:gd name="T9" fmla="*/ 1124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1124">
                  <a:moveTo>
                    <a:pt x="561" y="1124"/>
                  </a:moveTo>
                  <a:lnTo>
                    <a:pt x="0" y="1124"/>
                  </a:lnTo>
                  <a:lnTo>
                    <a:pt x="561" y="0"/>
                  </a:lnTo>
                  <a:lnTo>
                    <a:pt x="0" y="0"/>
                  </a:lnTo>
                  <a:lnTo>
                    <a:pt x="561" y="112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5" name="Line 79"/>
            <p:cNvSpPr>
              <a:spLocks noChangeShapeType="1"/>
            </p:cNvSpPr>
            <p:nvPr/>
          </p:nvSpPr>
          <p:spPr bwMode="auto">
            <a:xfrm flipH="1">
              <a:off x="1717" y="2234"/>
              <a:ext cx="85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6" name="Freeform 80"/>
            <p:cNvSpPr>
              <a:spLocks/>
            </p:cNvSpPr>
            <p:nvPr/>
          </p:nvSpPr>
          <p:spPr bwMode="auto">
            <a:xfrm>
              <a:off x="1689" y="2189"/>
              <a:ext cx="28" cy="89"/>
            </a:xfrm>
            <a:custGeom>
              <a:avLst/>
              <a:gdLst>
                <a:gd name="T0" fmla="*/ 140 w 140"/>
                <a:gd name="T1" fmla="*/ 449 h 449"/>
                <a:gd name="T2" fmla="*/ 140 w 140"/>
                <a:gd name="T3" fmla="*/ 0 h 449"/>
                <a:gd name="T4" fmla="*/ 129 w 140"/>
                <a:gd name="T5" fmla="*/ 6 h 449"/>
                <a:gd name="T6" fmla="*/ 118 w 140"/>
                <a:gd name="T7" fmla="*/ 13 h 449"/>
                <a:gd name="T8" fmla="*/ 107 w 140"/>
                <a:gd name="T9" fmla="*/ 20 h 449"/>
                <a:gd name="T10" fmla="*/ 98 w 140"/>
                <a:gd name="T11" fmla="*/ 27 h 449"/>
                <a:gd name="T12" fmla="*/ 87 w 140"/>
                <a:gd name="T13" fmla="*/ 35 h 449"/>
                <a:gd name="T14" fmla="*/ 78 w 140"/>
                <a:gd name="T15" fmla="*/ 43 h 449"/>
                <a:gd name="T16" fmla="*/ 70 w 140"/>
                <a:gd name="T17" fmla="*/ 51 h 449"/>
                <a:gd name="T18" fmla="*/ 62 w 140"/>
                <a:gd name="T19" fmla="*/ 61 h 449"/>
                <a:gd name="T20" fmla="*/ 53 w 140"/>
                <a:gd name="T21" fmla="*/ 70 h 449"/>
                <a:gd name="T22" fmla="*/ 46 w 140"/>
                <a:gd name="T23" fmla="*/ 79 h 449"/>
                <a:gd name="T24" fmla="*/ 39 w 140"/>
                <a:gd name="T25" fmla="*/ 90 h 449"/>
                <a:gd name="T26" fmla="*/ 33 w 140"/>
                <a:gd name="T27" fmla="*/ 99 h 449"/>
                <a:gd name="T28" fmla="*/ 28 w 140"/>
                <a:gd name="T29" fmla="*/ 111 h 449"/>
                <a:gd name="T30" fmla="*/ 23 w 140"/>
                <a:gd name="T31" fmla="*/ 121 h 449"/>
                <a:gd name="T32" fmla="*/ 18 w 140"/>
                <a:gd name="T33" fmla="*/ 132 h 449"/>
                <a:gd name="T34" fmla="*/ 14 w 140"/>
                <a:gd name="T35" fmla="*/ 143 h 449"/>
                <a:gd name="T36" fmla="*/ 10 w 140"/>
                <a:gd name="T37" fmla="*/ 155 h 449"/>
                <a:gd name="T38" fmla="*/ 7 w 140"/>
                <a:gd name="T39" fmla="*/ 167 h 449"/>
                <a:gd name="T40" fmla="*/ 4 w 140"/>
                <a:gd name="T41" fmla="*/ 179 h 449"/>
                <a:gd name="T42" fmla="*/ 2 w 140"/>
                <a:gd name="T43" fmla="*/ 190 h 449"/>
                <a:gd name="T44" fmla="*/ 1 w 140"/>
                <a:gd name="T45" fmla="*/ 202 h 449"/>
                <a:gd name="T46" fmla="*/ 0 w 140"/>
                <a:gd name="T47" fmla="*/ 214 h 449"/>
                <a:gd name="T48" fmla="*/ 0 w 140"/>
                <a:gd name="T49" fmla="*/ 226 h 449"/>
                <a:gd name="T50" fmla="*/ 1 w 140"/>
                <a:gd name="T51" fmla="*/ 238 h 449"/>
                <a:gd name="T52" fmla="*/ 1 w 140"/>
                <a:gd name="T53" fmla="*/ 251 h 449"/>
                <a:gd name="T54" fmla="*/ 3 w 140"/>
                <a:gd name="T55" fmla="*/ 263 h 449"/>
                <a:gd name="T56" fmla="*/ 5 w 140"/>
                <a:gd name="T57" fmla="*/ 274 h 449"/>
                <a:gd name="T58" fmla="*/ 8 w 140"/>
                <a:gd name="T59" fmla="*/ 287 h 449"/>
                <a:gd name="T60" fmla="*/ 11 w 140"/>
                <a:gd name="T61" fmla="*/ 299 h 449"/>
                <a:gd name="T62" fmla="*/ 15 w 140"/>
                <a:gd name="T63" fmla="*/ 310 h 449"/>
                <a:gd name="T64" fmla="*/ 19 w 140"/>
                <a:gd name="T65" fmla="*/ 322 h 449"/>
                <a:gd name="T66" fmla="*/ 25 w 140"/>
                <a:gd name="T67" fmla="*/ 334 h 449"/>
                <a:gd name="T68" fmla="*/ 30 w 140"/>
                <a:gd name="T69" fmla="*/ 343 h 449"/>
                <a:gd name="T70" fmla="*/ 35 w 140"/>
                <a:gd name="T71" fmla="*/ 352 h 449"/>
                <a:gd name="T72" fmla="*/ 41 w 140"/>
                <a:gd name="T73" fmla="*/ 362 h 449"/>
                <a:gd name="T74" fmla="*/ 46 w 140"/>
                <a:gd name="T75" fmla="*/ 370 h 449"/>
                <a:gd name="T76" fmla="*/ 52 w 140"/>
                <a:gd name="T77" fmla="*/ 378 h 449"/>
                <a:gd name="T78" fmla="*/ 59 w 140"/>
                <a:gd name="T79" fmla="*/ 386 h 449"/>
                <a:gd name="T80" fmla="*/ 66 w 140"/>
                <a:gd name="T81" fmla="*/ 394 h 449"/>
                <a:gd name="T82" fmla="*/ 73 w 140"/>
                <a:gd name="T83" fmla="*/ 401 h 449"/>
                <a:gd name="T84" fmla="*/ 80 w 140"/>
                <a:gd name="T85" fmla="*/ 408 h 449"/>
                <a:gd name="T86" fmla="*/ 88 w 140"/>
                <a:gd name="T87" fmla="*/ 415 h 449"/>
                <a:gd name="T88" fmla="*/ 97 w 140"/>
                <a:gd name="T89" fmla="*/ 422 h 449"/>
                <a:gd name="T90" fmla="*/ 105 w 140"/>
                <a:gd name="T91" fmla="*/ 428 h 449"/>
                <a:gd name="T92" fmla="*/ 113 w 140"/>
                <a:gd name="T93" fmla="*/ 434 h 449"/>
                <a:gd name="T94" fmla="*/ 122 w 140"/>
                <a:gd name="T95" fmla="*/ 440 h 449"/>
                <a:gd name="T96" fmla="*/ 131 w 140"/>
                <a:gd name="T97" fmla="*/ 445 h 449"/>
                <a:gd name="T98" fmla="*/ 140 w 140"/>
                <a:gd name="T99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0" h="449">
                  <a:moveTo>
                    <a:pt x="140" y="449"/>
                  </a:moveTo>
                  <a:lnTo>
                    <a:pt x="140" y="0"/>
                  </a:lnTo>
                  <a:lnTo>
                    <a:pt x="129" y="6"/>
                  </a:lnTo>
                  <a:lnTo>
                    <a:pt x="118" y="13"/>
                  </a:lnTo>
                  <a:lnTo>
                    <a:pt x="107" y="20"/>
                  </a:lnTo>
                  <a:lnTo>
                    <a:pt x="98" y="27"/>
                  </a:lnTo>
                  <a:lnTo>
                    <a:pt x="87" y="35"/>
                  </a:lnTo>
                  <a:lnTo>
                    <a:pt x="78" y="43"/>
                  </a:lnTo>
                  <a:lnTo>
                    <a:pt x="70" y="51"/>
                  </a:lnTo>
                  <a:lnTo>
                    <a:pt x="62" y="61"/>
                  </a:lnTo>
                  <a:lnTo>
                    <a:pt x="53" y="70"/>
                  </a:lnTo>
                  <a:lnTo>
                    <a:pt x="46" y="79"/>
                  </a:lnTo>
                  <a:lnTo>
                    <a:pt x="39" y="90"/>
                  </a:lnTo>
                  <a:lnTo>
                    <a:pt x="33" y="99"/>
                  </a:lnTo>
                  <a:lnTo>
                    <a:pt x="28" y="111"/>
                  </a:lnTo>
                  <a:lnTo>
                    <a:pt x="23" y="121"/>
                  </a:lnTo>
                  <a:lnTo>
                    <a:pt x="18" y="132"/>
                  </a:lnTo>
                  <a:lnTo>
                    <a:pt x="14" y="143"/>
                  </a:lnTo>
                  <a:lnTo>
                    <a:pt x="10" y="155"/>
                  </a:lnTo>
                  <a:lnTo>
                    <a:pt x="7" y="167"/>
                  </a:lnTo>
                  <a:lnTo>
                    <a:pt x="4" y="179"/>
                  </a:lnTo>
                  <a:lnTo>
                    <a:pt x="2" y="190"/>
                  </a:lnTo>
                  <a:lnTo>
                    <a:pt x="1" y="202"/>
                  </a:lnTo>
                  <a:lnTo>
                    <a:pt x="0" y="214"/>
                  </a:lnTo>
                  <a:lnTo>
                    <a:pt x="0" y="226"/>
                  </a:lnTo>
                  <a:lnTo>
                    <a:pt x="1" y="238"/>
                  </a:lnTo>
                  <a:lnTo>
                    <a:pt x="1" y="251"/>
                  </a:lnTo>
                  <a:lnTo>
                    <a:pt x="3" y="263"/>
                  </a:lnTo>
                  <a:lnTo>
                    <a:pt x="5" y="274"/>
                  </a:lnTo>
                  <a:lnTo>
                    <a:pt x="8" y="287"/>
                  </a:lnTo>
                  <a:lnTo>
                    <a:pt x="11" y="299"/>
                  </a:lnTo>
                  <a:lnTo>
                    <a:pt x="15" y="310"/>
                  </a:lnTo>
                  <a:lnTo>
                    <a:pt x="19" y="322"/>
                  </a:lnTo>
                  <a:lnTo>
                    <a:pt x="25" y="334"/>
                  </a:lnTo>
                  <a:lnTo>
                    <a:pt x="30" y="343"/>
                  </a:lnTo>
                  <a:lnTo>
                    <a:pt x="35" y="352"/>
                  </a:lnTo>
                  <a:lnTo>
                    <a:pt x="41" y="362"/>
                  </a:lnTo>
                  <a:lnTo>
                    <a:pt x="46" y="370"/>
                  </a:lnTo>
                  <a:lnTo>
                    <a:pt x="52" y="378"/>
                  </a:lnTo>
                  <a:lnTo>
                    <a:pt x="59" y="386"/>
                  </a:lnTo>
                  <a:lnTo>
                    <a:pt x="66" y="394"/>
                  </a:lnTo>
                  <a:lnTo>
                    <a:pt x="73" y="401"/>
                  </a:lnTo>
                  <a:lnTo>
                    <a:pt x="80" y="408"/>
                  </a:lnTo>
                  <a:lnTo>
                    <a:pt x="88" y="415"/>
                  </a:lnTo>
                  <a:lnTo>
                    <a:pt x="97" y="422"/>
                  </a:lnTo>
                  <a:lnTo>
                    <a:pt x="105" y="428"/>
                  </a:lnTo>
                  <a:lnTo>
                    <a:pt x="113" y="434"/>
                  </a:lnTo>
                  <a:lnTo>
                    <a:pt x="122" y="440"/>
                  </a:lnTo>
                  <a:lnTo>
                    <a:pt x="131" y="445"/>
                  </a:lnTo>
                  <a:lnTo>
                    <a:pt x="140" y="4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7" name="Rectangle 81"/>
            <p:cNvSpPr>
              <a:spLocks noChangeArrowheads="1"/>
            </p:cNvSpPr>
            <p:nvPr/>
          </p:nvSpPr>
          <p:spPr bwMode="auto">
            <a:xfrm>
              <a:off x="1933" y="2213"/>
              <a:ext cx="47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8" name="Rectangle 82"/>
            <p:cNvSpPr>
              <a:spLocks noChangeArrowheads="1"/>
            </p:cNvSpPr>
            <p:nvPr/>
          </p:nvSpPr>
          <p:spPr bwMode="auto">
            <a:xfrm>
              <a:off x="1937" y="2219"/>
              <a:ext cx="37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300">
                  <a:solidFill>
                    <a:srgbClr val="000000"/>
                  </a:solidFill>
                  <a:latin typeface="Arial" pitchFamily="34" charset="0"/>
                </a:rPr>
                <a:t>V-1</a:t>
              </a:r>
              <a:endParaRPr lang="en-US"/>
            </a:p>
          </p:txBody>
        </p:sp>
        <p:sp>
          <p:nvSpPr>
            <p:cNvPr id="45112" name="Line 56"/>
            <p:cNvSpPr>
              <a:spLocks noChangeShapeType="1"/>
            </p:cNvSpPr>
            <p:nvPr/>
          </p:nvSpPr>
          <p:spPr bwMode="auto">
            <a:xfrm>
              <a:off x="2544" y="2256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Line 58"/>
            <p:cNvSpPr>
              <a:spLocks noChangeShapeType="1"/>
            </p:cNvSpPr>
            <p:nvPr/>
          </p:nvSpPr>
          <p:spPr bwMode="auto">
            <a:xfrm>
              <a:off x="2238" y="2682"/>
              <a:ext cx="3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5" name="Line 59"/>
            <p:cNvSpPr>
              <a:spLocks noChangeShapeType="1"/>
            </p:cNvSpPr>
            <p:nvPr/>
          </p:nvSpPr>
          <p:spPr bwMode="auto">
            <a:xfrm>
              <a:off x="2237" y="2755"/>
              <a:ext cx="3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6" name="AutoShape 60"/>
            <p:cNvSpPr>
              <a:spLocks noChangeArrowheads="1"/>
            </p:cNvSpPr>
            <p:nvPr/>
          </p:nvSpPr>
          <p:spPr bwMode="auto">
            <a:xfrm rot="5400000">
              <a:off x="2559" y="2683"/>
              <a:ext cx="72" cy="71"/>
            </a:xfrm>
            <a:custGeom>
              <a:avLst/>
              <a:gdLst>
                <a:gd name="G0" fmla="+- 10800 0 0"/>
                <a:gd name="G1" fmla="+- 11155380 0 0"/>
                <a:gd name="G2" fmla="+- 0 0 11155380"/>
                <a:gd name="T0" fmla="*/ 0 256 1"/>
                <a:gd name="T1" fmla="*/ 180 256 1"/>
                <a:gd name="G3" fmla="+- 11155380 T0 T1"/>
                <a:gd name="T2" fmla="*/ 0 256 1"/>
                <a:gd name="T3" fmla="*/ 90 256 1"/>
                <a:gd name="G4" fmla="+- 11155380 T2 T3"/>
                <a:gd name="G5" fmla="*/ G4 2 1"/>
                <a:gd name="T4" fmla="*/ 90 256 1"/>
                <a:gd name="T5" fmla="*/ 0 256 1"/>
                <a:gd name="G6" fmla="+- 11155380 T4 T5"/>
                <a:gd name="G7" fmla="*/ G6 2 1"/>
                <a:gd name="G8" fmla="abs 111553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800"/>
                <a:gd name="G18" fmla="*/ 10800 1 2"/>
                <a:gd name="G19" fmla="+- G18 5400 0"/>
                <a:gd name="G20" fmla="cos G19 11155380"/>
                <a:gd name="G21" fmla="sin G19 11155380"/>
                <a:gd name="G22" fmla="+- G20 10800 0"/>
                <a:gd name="G23" fmla="+- G21 10800 0"/>
                <a:gd name="G24" fmla="+- 10800 0 G20"/>
                <a:gd name="G25" fmla="+- 10800 10800 0"/>
                <a:gd name="G26" fmla="?: G9 G17 G25"/>
                <a:gd name="G27" fmla="?: G9 0 21600"/>
                <a:gd name="G28" fmla="cos 10800 11155380"/>
                <a:gd name="G29" fmla="sin 10800 11155380"/>
                <a:gd name="G30" fmla="sin 10800 11155380"/>
                <a:gd name="G31" fmla="+- G28 10800 0"/>
                <a:gd name="G32" fmla="+- G29 10800 0"/>
                <a:gd name="G33" fmla="+- G30 10800 0"/>
                <a:gd name="G34" fmla="?: G4 0 G31"/>
                <a:gd name="G35" fmla="?: 11155380 G34 0"/>
                <a:gd name="G36" fmla="?: G6 G35 G31"/>
                <a:gd name="G37" fmla="+- 21600 0 G36"/>
                <a:gd name="G38" fmla="?: G4 0 G33"/>
                <a:gd name="G39" fmla="?: 111553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57 w 21600"/>
                <a:gd name="T15" fmla="*/ 12634 h 21600"/>
                <a:gd name="T16" fmla="*/ 10800 w 21600"/>
                <a:gd name="T17" fmla="*/ 0 h 21600"/>
                <a:gd name="T18" fmla="*/ 21443 w 21600"/>
                <a:gd name="T19" fmla="*/ 1263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57" y="12634"/>
                  </a:moveTo>
                  <a:cubicBezTo>
                    <a:pt x="52" y="12028"/>
                    <a:pt x="0" y="1141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415"/>
                    <a:pt x="21547" y="12028"/>
                    <a:pt x="21442" y="12634"/>
                  </a:cubicBezTo>
                  <a:cubicBezTo>
                    <a:pt x="21547" y="12028"/>
                    <a:pt x="21600" y="1141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415"/>
                    <a:pt x="52" y="12028"/>
                    <a:pt x="157" y="1263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9" name="Freeform 83"/>
            <p:cNvSpPr>
              <a:spLocks/>
            </p:cNvSpPr>
            <p:nvPr/>
          </p:nvSpPr>
          <p:spPr bwMode="auto">
            <a:xfrm>
              <a:off x="2256" y="2592"/>
              <a:ext cx="605" cy="56"/>
            </a:xfrm>
            <a:custGeom>
              <a:avLst/>
              <a:gdLst>
                <a:gd name="T0" fmla="*/ 0 w 605"/>
                <a:gd name="T1" fmla="*/ 48 h 56"/>
                <a:gd name="T2" fmla="*/ 48 w 605"/>
                <a:gd name="T3" fmla="*/ 48 h 56"/>
                <a:gd name="T4" fmla="*/ 144 w 605"/>
                <a:gd name="T5" fmla="*/ 0 h 56"/>
                <a:gd name="T6" fmla="*/ 240 w 605"/>
                <a:gd name="T7" fmla="*/ 48 h 56"/>
                <a:gd name="T8" fmla="*/ 307 w 605"/>
                <a:gd name="T9" fmla="*/ 34 h 56"/>
                <a:gd name="T10" fmla="*/ 384 w 605"/>
                <a:gd name="T11" fmla="*/ 34 h 56"/>
                <a:gd name="T12" fmla="*/ 432 w 605"/>
                <a:gd name="T13" fmla="*/ 43 h 56"/>
                <a:gd name="T14" fmla="*/ 485 w 605"/>
                <a:gd name="T15" fmla="*/ 24 h 56"/>
                <a:gd name="T16" fmla="*/ 538 w 605"/>
                <a:gd name="T17" fmla="*/ 29 h 56"/>
                <a:gd name="T18" fmla="*/ 566 w 605"/>
                <a:gd name="T19" fmla="*/ 43 h 56"/>
                <a:gd name="T20" fmla="*/ 605 w 605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5" h="56">
                  <a:moveTo>
                    <a:pt x="0" y="48"/>
                  </a:moveTo>
                  <a:cubicBezTo>
                    <a:pt x="12" y="52"/>
                    <a:pt x="24" y="56"/>
                    <a:pt x="48" y="48"/>
                  </a:cubicBezTo>
                  <a:cubicBezTo>
                    <a:pt x="72" y="40"/>
                    <a:pt x="112" y="0"/>
                    <a:pt x="144" y="0"/>
                  </a:cubicBezTo>
                  <a:cubicBezTo>
                    <a:pt x="176" y="0"/>
                    <a:pt x="213" y="42"/>
                    <a:pt x="240" y="48"/>
                  </a:cubicBezTo>
                  <a:cubicBezTo>
                    <a:pt x="267" y="54"/>
                    <a:pt x="283" y="36"/>
                    <a:pt x="307" y="34"/>
                  </a:cubicBezTo>
                  <a:cubicBezTo>
                    <a:pt x="331" y="32"/>
                    <a:pt x="363" y="33"/>
                    <a:pt x="384" y="34"/>
                  </a:cubicBezTo>
                  <a:cubicBezTo>
                    <a:pt x="405" y="35"/>
                    <a:pt x="415" y="45"/>
                    <a:pt x="432" y="43"/>
                  </a:cubicBezTo>
                  <a:cubicBezTo>
                    <a:pt x="449" y="41"/>
                    <a:pt x="467" y="26"/>
                    <a:pt x="485" y="24"/>
                  </a:cubicBezTo>
                  <a:cubicBezTo>
                    <a:pt x="503" y="22"/>
                    <a:pt x="525" y="26"/>
                    <a:pt x="538" y="29"/>
                  </a:cubicBezTo>
                  <a:cubicBezTo>
                    <a:pt x="551" y="32"/>
                    <a:pt x="555" y="42"/>
                    <a:pt x="566" y="43"/>
                  </a:cubicBezTo>
                  <a:cubicBezTo>
                    <a:pt x="577" y="44"/>
                    <a:pt x="595" y="39"/>
                    <a:pt x="605" y="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141" name="Text Box 85"/>
          <p:cNvSpPr txBox="1">
            <a:spLocks noChangeArrowheads="1"/>
          </p:cNvSpPr>
          <p:nvPr/>
        </p:nvSpPr>
        <p:spPr bwMode="auto">
          <a:xfrm>
            <a:off x="4191000" y="48768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" pitchFamily="34" charset="0"/>
              </a:rPr>
              <a:t>vaporizer</a:t>
            </a:r>
          </a:p>
        </p:txBody>
      </p:sp>
      <p:sp>
        <p:nvSpPr>
          <p:cNvPr id="45143" name="Text Box 87"/>
          <p:cNvSpPr txBox="1">
            <a:spLocks noChangeArrowheads="1"/>
          </p:cNvSpPr>
          <p:nvPr/>
        </p:nvSpPr>
        <p:spPr bwMode="auto">
          <a:xfrm>
            <a:off x="6629400" y="44196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" pitchFamily="34" charset="0"/>
              </a:rPr>
              <a:t>gas</a:t>
            </a:r>
          </a:p>
        </p:txBody>
      </p:sp>
      <p:sp>
        <p:nvSpPr>
          <p:cNvPr id="45144" name="Text Box 88"/>
          <p:cNvSpPr txBox="1">
            <a:spLocks noChangeArrowheads="1"/>
          </p:cNvSpPr>
          <p:nvPr/>
        </p:nvSpPr>
        <p:spPr bwMode="auto">
          <a:xfrm>
            <a:off x="6477000" y="57912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" pitchFamily="34" charset="0"/>
              </a:rPr>
              <a:t>gas</a:t>
            </a:r>
          </a:p>
        </p:txBody>
      </p:sp>
      <p:sp>
        <p:nvSpPr>
          <p:cNvPr id="45145" name="Text Box 89"/>
          <p:cNvSpPr txBox="1">
            <a:spLocks noChangeArrowheads="1"/>
          </p:cNvSpPr>
          <p:nvPr/>
        </p:nvSpPr>
        <p:spPr bwMode="auto">
          <a:xfrm>
            <a:off x="3429000" y="6400800"/>
            <a:ext cx="281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A = composition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8153400" cy="229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6725" indent="-466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07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PROVIDING LARGE RANGE (OPERATING WINDOW)</a:t>
            </a:r>
            <a:endParaRPr lang="en-US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For most important CVs, select an MV with large range.</a:t>
            </a:r>
          </a:p>
          <a:p>
            <a:r>
              <a:rPr lang="en-US" b="1"/>
              <a:t>	- If other loops are in manual, the important loop retains large operating window.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Provide “extra” MV using split range capabilities.</a:t>
            </a:r>
          </a:p>
        </p:txBody>
      </p:sp>
      <p:grpSp>
        <p:nvGrpSpPr>
          <p:cNvPr id="46171" name="Group 91"/>
          <p:cNvGrpSpPr>
            <a:grpSpLocks/>
          </p:cNvGrpSpPr>
          <p:nvPr/>
        </p:nvGrpSpPr>
        <p:grpSpPr bwMode="auto">
          <a:xfrm>
            <a:off x="506413" y="3525838"/>
            <a:ext cx="2971800" cy="3209925"/>
            <a:chOff x="326" y="2486"/>
            <a:chExt cx="1546" cy="1744"/>
          </a:xfrm>
        </p:grpSpPr>
        <p:sp>
          <p:nvSpPr>
            <p:cNvPr id="46086" name="AutoShape 6"/>
            <p:cNvSpPr>
              <a:spLocks noChangeArrowheads="1"/>
            </p:cNvSpPr>
            <p:nvPr/>
          </p:nvSpPr>
          <p:spPr bwMode="auto">
            <a:xfrm rot="5400000">
              <a:off x="135" y="3223"/>
              <a:ext cx="1324" cy="257"/>
            </a:xfrm>
            <a:prstGeom prst="flowChartTerminator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" name="Freeform 7"/>
            <p:cNvSpPr>
              <a:spLocks/>
            </p:cNvSpPr>
            <p:nvPr/>
          </p:nvSpPr>
          <p:spPr bwMode="auto">
            <a:xfrm>
              <a:off x="326" y="3366"/>
              <a:ext cx="342" cy="4"/>
            </a:xfrm>
            <a:custGeom>
              <a:avLst/>
              <a:gdLst>
                <a:gd name="T0" fmla="*/ 0 w 446"/>
                <a:gd name="T1" fmla="*/ 0 h 5"/>
                <a:gd name="T2" fmla="*/ 446 w 446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6" h="5">
                  <a:moveTo>
                    <a:pt x="0" y="0"/>
                  </a:moveTo>
                  <a:lnTo>
                    <a:pt x="446" y="5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8" name="Oval 8"/>
            <p:cNvSpPr>
              <a:spLocks noChangeArrowheads="1"/>
            </p:cNvSpPr>
            <p:nvPr/>
          </p:nvSpPr>
          <p:spPr bwMode="auto">
            <a:xfrm>
              <a:off x="1072" y="3810"/>
              <a:ext cx="148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" name="Oval 9"/>
            <p:cNvSpPr>
              <a:spLocks noChangeArrowheads="1"/>
            </p:cNvSpPr>
            <p:nvPr/>
          </p:nvSpPr>
          <p:spPr bwMode="auto">
            <a:xfrm>
              <a:off x="1183" y="2588"/>
              <a:ext cx="147" cy="135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 flipV="1">
              <a:off x="1256" y="2486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Line 11"/>
            <p:cNvSpPr>
              <a:spLocks noChangeShapeType="1"/>
            </p:cNvSpPr>
            <p:nvPr/>
          </p:nvSpPr>
          <p:spPr bwMode="auto">
            <a:xfrm flipH="1">
              <a:off x="778" y="2486"/>
              <a:ext cx="4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2" name="Line 12"/>
            <p:cNvSpPr>
              <a:spLocks noChangeShapeType="1"/>
            </p:cNvSpPr>
            <p:nvPr/>
          </p:nvSpPr>
          <p:spPr bwMode="auto">
            <a:xfrm>
              <a:off x="778" y="2486"/>
              <a:ext cx="0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Line 13"/>
            <p:cNvSpPr>
              <a:spLocks noChangeShapeType="1"/>
            </p:cNvSpPr>
            <p:nvPr/>
          </p:nvSpPr>
          <p:spPr bwMode="auto">
            <a:xfrm flipV="1">
              <a:off x="1141" y="3704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 flipH="1">
              <a:off x="921" y="3704"/>
              <a:ext cx="2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Line 15"/>
            <p:cNvSpPr>
              <a:spLocks noChangeShapeType="1"/>
            </p:cNvSpPr>
            <p:nvPr/>
          </p:nvSpPr>
          <p:spPr bwMode="auto">
            <a:xfrm>
              <a:off x="796" y="4009"/>
              <a:ext cx="0" cy="1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6" name="Line 16"/>
            <p:cNvSpPr>
              <a:spLocks noChangeShapeType="1"/>
            </p:cNvSpPr>
            <p:nvPr/>
          </p:nvSpPr>
          <p:spPr bwMode="auto">
            <a:xfrm>
              <a:off x="792" y="4140"/>
              <a:ext cx="6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Line 17"/>
            <p:cNvSpPr>
              <a:spLocks noChangeShapeType="1"/>
            </p:cNvSpPr>
            <p:nvPr/>
          </p:nvSpPr>
          <p:spPr bwMode="auto">
            <a:xfrm>
              <a:off x="1141" y="3946"/>
              <a:ext cx="0" cy="1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8" name="Line 18"/>
            <p:cNvSpPr>
              <a:spLocks noChangeShapeType="1"/>
            </p:cNvSpPr>
            <p:nvPr/>
          </p:nvSpPr>
          <p:spPr bwMode="auto">
            <a:xfrm flipH="1">
              <a:off x="999" y="3878"/>
              <a:ext cx="3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9" name="AutoShape 19"/>
            <p:cNvSpPr>
              <a:spLocks noChangeArrowheads="1"/>
            </p:cNvSpPr>
            <p:nvPr/>
          </p:nvSpPr>
          <p:spPr bwMode="auto">
            <a:xfrm>
              <a:off x="1109" y="2792"/>
              <a:ext cx="294" cy="102"/>
            </a:xfrm>
            <a:prstGeom prst="flowChartTerminator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Line 20"/>
            <p:cNvSpPr>
              <a:spLocks noChangeShapeType="1"/>
            </p:cNvSpPr>
            <p:nvPr/>
          </p:nvSpPr>
          <p:spPr bwMode="auto">
            <a:xfrm>
              <a:off x="1256" y="2723"/>
              <a:ext cx="0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1" name="Line 21"/>
            <p:cNvSpPr>
              <a:spLocks noChangeShapeType="1"/>
            </p:cNvSpPr>
            <p:nvPr/>
          </p:nvSpPr>
          <p:spPr bwMode="auto">
            <a:xfrm>
              <a:off x="1261" y="2923"/>
              <a:ext cx="0" cy="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Line 22"/>
            <p:cNvSpPr>
              <a:spLocks noChangeShapeType="1"/>
            </p:cNvSpPr>
            <p:nvPr/>
          </p:nvSpPr>
          <p:spPr bwMode="auto">
            <a:xfrm flipV="1">
              <a:off x="1036" y="2825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3" name="Line 23"/>
            <p:cNvSpPr>
              <a:spLocks noChangeShapeType="1"/>
            </p:cNvSpPr>
            <p:nvPr/>
          </p:nvSpPr>
          <p:spPr bwMode="auto">
            <a:xfrm flipH="1">
              <a:off x="889" y="2825"/>
              <a:ext cx="1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4" name="Line 24"/>
            <p:cNvSpPr>
              <a:spLocks noChangeShapeType="1"/>
            </p:cNvSpPr>
            <p:nvPr/>
          </p:nvSpPr>
          <p:spPr bwMode="auto">
            <a:xfrm>
              <a:off x="1261" y="2957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105" name="Group 25"/>
            <p:cNvGrpSpPr>
              <a:grpSpLocks/>
            </p:cNvGrpSpPr>
            <p:nvPr/>
          </p:nvGrpSpPr>
          <p:grpSpPr bwMode="auto">
            <a:xfrm>
              <a:off x="1556" y="2880"/>
              <a:ext cx="110" cy="128"/>
              <a:chOff x="2400" y="1749"/>
              <a:chExt cx="215" cy="287"/>
            </a:xfrm>
          </p:grpSpPr>
          <p:sp>
            <p:nvSpPr>
              <p:cNvPr id="46106" name="Line 26"/>
              <p:cNvSpPr>
                <a:spLocks noChangeShapeType="1"/>
              </p:cNvSpPr>
              <p:nvPr/>
            </p:nvSpPr>
            <p:spPr bwMode="auto">
              <a:xfrm rot="-5400000">
                <a:off x="2291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07" name="Line 27"/>
              <p:cNvSpPr>
                <a:spLocks noChangeShapeType="1"/>
              </p:cNvSpPr>
              <p:nvPr/>
            </p:nvSpPr>
            <p:spPr bwMode="auto">
              <a:xfrm rot="-5400000">
                <a:off x="2506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08" name="Line 28"/>
              <p:cNvSpPr>
                <a:spLocks noChangeShapeType="1"/>
              </p:cNvSpPr>
              <p:nvPr/>
            </p:nvSpPr>
            <p:spPr bwMode="auto">
              <a:xfrm rot="-5400000" flipH="1" flipV="1">
                <a:off x="2399" y="1813"/>
                <a:ext cx="218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09" name="Line 29"/>
              <p:cNvSpPr>
                <a:spLocks noChangeShapeType="1"/>
              </p:cNvSpPr>
              <p:nvPr/>
            </p:nvSpPr>
            <p:spPr bwMode="auto">
              <a:xfrm rot="16200000" flipV="1">
                <a:off x="2395" y="1816"/>
                <a:ext cx="225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0" name="Line 30"/>
              <p:cNvSpPr>
                <a:spLocks noChangeShapeType="1"/>
              </p:cNvSpPr>
              <p:nvPr/>
            </p:nvSpPr>
            <p:spPr bwMode="auto">
              <a:xfrm rot="-5400000">
                <a:off x="2445" y="1861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1" name="Line 31"/>
              <p:cNvSpPr>
                <a:spLocks noChangeShapeType="1"/>
              </p:cNvSpPr>
              <p:nvPr/>
            </p:nvSpPr>
            <p:spPr bwMode="auto">
              <a:xfrm rot="-5400000">
                <a:off x="2499" y="173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2" name="Freeform 32"/>
              <p:cNvSpPr>
                <a:spLocks/>
              </p:cNvSpPr>
              <p:nvPr/>
            </p:nvSpPr>
            <p:spPr bwMode="auto">
              <a:xfrm rot="-5400000">
                <a:off x="2472" y="1706"/>
                <a:ext cx="50" cy="13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113" name="Group 33"/>
            <p:cNvGrpSpPr>
              <a:grpSpLocks/>
            </p:cNvGrpSpPr>
            <p:nvPr/>
          </p:nvGrpSpPr>
          <p:grpSpPr bwMode="auto">
            <a:xfrm flipV="1">
              <a:off x="1068" y="2918"/>
              <a:ext cx="110" cy="128"/>
              <a:chOff x="2400" y="1749"/>
              <a:chExt cx="215" cy="287"/>
            </a:xfrm>
          </p:grpSpPr>
          <p:sp>
            <p:nvSpPr>
              <p:cNvPr id="46114" name="Line 34"/>
              <p:cNvSpPr>
                <a:spLocks noChangeShapeType="1"/>
              </p:cNvSpPr>
              <p:nvPr/>
            </p:nvSpPr>
            <p:spPr bwMode="auto">
              <a:xfrm rot="-5400000">
                <a:off x="2291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5" name="Line 35"/>
              <p:cNvSpPr>
                <a:spLocks noChangeShapeType="1"/>
              </p:cNvSpPr>
              <p:nvPr/>
            </p:nvSpPr>
            <p:spPr bwMode="auto">
              <a:xfrm rot="-5400000">
                <a:off x="2506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6" name="Line 36"/>
              <p:cNvSpPr>
                <a:spLocks noChangeShapeType="1"/>
              </p:cNvSpPr>
              <p:nvPr/>
            </p:nvSpPr>
            <p:spPr bwMode="auto">
              <a:xfrm rot="-5400000" flipH="1" flipV="1">
                <a:off x="2399" y="1813"/>
                <a:ext cx="218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7" name="Line 37"/>
              <p:cNvSpPr>
                <a:spLocks noChangeShapeType="1"/>
              </p:cNvSpPr>
              <p:nvPr/>
            </p:nvSpPr>
            <p:spPr bwMode="auto">
              <a:xfrm rot="16200000" flipV="1">
                <a:off x="2395" y="1816"/>
                <a:ext cx="225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8" name="Line 38"/>
              <p:cNvSpPr>
                <a:spLocks noChangeShapeType="1"/>
              </p:cNvSpPr>
              <p:nvPr/>
            </p:nvSpPr>
            <p:spPr bwMode="auto">
              <a:xfrm rot="-5400000">
                <a:off x="2445" y="1861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9" name="Line 39"/>
              <p:cNvSpPr>
                <a:spLocks noChangeShapeType="1"/>
              </p:cNvSpPr>
              <p:nvPr/>
            </p:nvSpPr>
            <p:spPr bwMode="auto">
              <a:xfrm rot="-5400000">
                <a:off x="2499" y="173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20" name="Freeform 40"/>
              <p:cNvSpPr>
                <a:spLocks/>
              </p:cNvSpPr>
              <p:nvPr/>
            </p:nvSpPr>
            <p:spPr bwMode="auto">
              <a:xfrm rot="-5400000">
                <a:off x="2472" y="1706"/>
                <a:ext cx="50" cy="13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21" name="Line 41"/>
            <p:cNvSpPr>
              <a:spLocks noChangeShapeType="1"/>
            </p:cNvSpPr>
            <p:nvPr/>
          </p:nvSpPr>
          <p:spPr bwMode="auto">
            <a:xfrm>
              <a:off x="1666" y="2957"/>
              <a:ext cx="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2" name="Line 42"/>
            <p:cNvSpPr>
              <a:spLocks noChangeShapeType="1"/>
            </p:cNvSpPr>
            <p:nvPr/>
          </p:nvSpPr>
          <p:spPr bwMode="auto">
            <a:xfrm>
              <a:off x="1256" y="2894"/>
              <a:ext cx="0" cy="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3" name="Line 43"/>
            <p:cNvSpPr>
              <a:spLocks noChangeShapeType="1"/>
            </p:cNvSpPr>
            <p:nvPr/>
          </p:nvSpPr>
          <p:spPr bwMode="auto">
            <a:xfrm flipH="1">
              <a:off x="1183" y="2961"/>
              <a:ext cx="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4" name="Line 44"/>
            <p:cNvSpPr>
              <a:spLocks noChangeShapeType="1"/>
            </p:cNvSpPr>
            <p:nvPr/>
          </p:nvSpPr>
          <p:spPr bwMode="auto">
            <a:xfrm>
              <a:off x="1036" y="2927"/>
              <a:ext cx="0" cy="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5" name="Line 45"/>
            <p:cNvSpPr>
              <a:spLocks noChangeShapeType="1"/>
            </p:cNvSpPr>
            <p:nvPr/>
          </p:nvSpPr>
          <p:spPr bwMode="auto">
            <a:xfrm>
              <a:off x="1036" y="2961"/>
              <a:ext cx="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6" name="Oval 46"/>
            <p:cNvSpPr>
              <a:spLocks noChangeArrowheads="1"/>
            </p:cNvSpPr>
            <p:nvPr/>
          </p:nvSpPr>
          <p:spPr bwMode="auto">
            <a:xfrm>
              <a:off x="1427" y="2796"/>
              <a:ext cx="73" cy="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7" name="Freeform 47"/>
            <p:cNvSpPr>
              <a:spLocks/>
            </p:cNvSpPr>
            <p:nvPr/>
          </p:nvSpPr>
          <p:spPr bwMode="auto">
            <a:xfrm>
              <a:off x="1500" y="2820"/>
              <a:ext cx="36" cy="5"/>
            </a:xfrm>
            <a:custGeom>
              <a:avLst/>
              <a:gdLst>
                <a:gd name="T0" fmla="*/ 0 w 36"/>
                <a:gd name="T1" fmla="*/ 5 h 5"/>
                <a:gd name="T2" fmla="*/ 36 w 3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5">
                  <a:moveTo>
                    <a:pt x="0" y="5"/>
                  </a:moveTo>
                  <a:lnTo>
                    <a:pt x="3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8" name="Line 48"/>
            <p:cNvSpPr>
              <a:spLocks noChangeShapeType="1"/>
            </p:cNvSpPr>
            <p:nvPr/>
          </p:nvSpPr>
          <p:spPr bwMode="auto">
            <a:xfrm flipH="1">
              <a:off x="1072" y="2656"/>
              <a:ext cx="2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129" name="Group 49"/>
            <p:cNvGrpSpPr>
              <a:grpSpLocks/>
            </p:cNvGrpSpPr>
            <p:nvPr/>
          </p:nvGrpSpPr>
          <p:grpSpPr bwMode="auto">
            <a:xfrm flipV="1">
              <a:off x="1482" y="4081"/>
              <a:ext cx="110" cy="128"/>
              <a:chOff x="2400" y="1749"/>
              <a:chExt cx="215" cy="287"/>
            </a:xfrm>
          </p:grpSpPr>
          <p:sp>
            <p:nvSpPr>
              <p:cNvPr id="46130" name="Line 50"/>
              <p:cNvSpPr>
                <a:spLocks noChangeShapeType="1"/>
              </p:cNvSpPr>
              <p:nvPr/>
            </p:nvSpPr>
            <p:spPr bwMode="auto">
              <a:xfrm rot="-5400000">
                <a:off x="2291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1" name="Line 51"/>
              <p:cNvSpPr>
                <a:spLocks noChangeShapeType="1"/>
              </p:cNvSpPr>
              <p:nvPr/>
            </p:nvSpPr>
            <p:spPr bwMode="auto">
              <a:xfrm rot="-5400000">
                <a:off x="2506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2" name="Line 52"/>
              <p:cNvSpPr>
                <a:spLocks noChangeShapeType="1"/>
              </p:cNvSpPr>
              <p:nvPr/>
            </p:nvSpPr>
            <p:spPr bwMode="auto">
              <a:xfrm rot="-5400000" flipH="1" flipV="1">
                <a:off x="2399" y="1813"/>
                <a:ext cx="218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3" name="Line 53"/>
              <p:cNvSpPr>
                <a:spLocks noChangeShapeType="1"/>
              </p:cNvSpPr>
              <p:nvPr/>
            </p:nvSpPr>
            <p:spPr bwMode="auto">
              <a:xfrm rot="16200000" flipV="1">
                <a:off x="2395" y="1816"/>
                <a:ext cx="225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4" name="Line 54"/>
              <p:cNvSpPr>
                <a:spLocks noChangeShapeType="1"/>
              </p:cNvSpPr>
              <p:nvPr/>
            </p:nvSpPr>
            <p:spPr bwMode="auto">
              <a:xfrm rot="-5400000">
                <a:off x="2445" y="1861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5" name="Line 55"/>
              <p:cNvSpPr>
                <a:spLocks noChangeShapeType="1"/>
              </p:cNvSpPr>
              <p:nvPr/>
            </p:nvSpPr>
            <p:spPr bwMode="auto">
              <a:xfrm rot="-5400000">
                <a:off x="2499" y="173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6" name="Freeform 56"/>
              <p:cNvSpPr>
                <a:spLocks/>
              </p:cNvSpPr>
              <p:nvPr/>
            </p:nvSpPr>
            <p:spPr bwMode="auto">
              <a:xfrm rot="-5400000">
                <a:off x="2472" y="1706"/>
                <a:ext cx="50" cy="13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137" name="Group 57"/>
            <p:cNvGrpSpPr>
              <a:grpSpLocks/>
            </p:cNvGrpSpPr>
            <p:nvPr/>
          </p:nvGrpSpPr>
          <p:grpSpPr bwMode="auto">
            <a:xfrm>
              <a:off x="1330" y="3801"/>
              <a:ext cx="111" cy="128"/>
              <a:chOff x="2400" y="1749"/>
              <a:chExt cx="215" cy="287"/>
            </a:xfrm>
          </p:grpSpPr>
          <p:sp>
            <p:nvSpPr>
              <p:cNvPr id="46138" name="Line 58"/>
              <p:cNvSpPr>
                <a:spLocks noChangeShapeType="1"/>
              </p:cNvSpPr>
              <p:nvPr/>
            </p:nvSpPr>
            <p:spPr bwMode="auto">
              <a:xfrm rot="-5400000">
                <a:off x="2291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9" name="Line 59"/>
              <p:cNvSpPr>
                <a:spLocks noChangeShapeType="1"/>
              </p:cNvSpPr>
              <p:nvPr/>
            </p:nvSpPr>
            <p:spPr bwMode="auto">
              <a:xfrm rot="-5400000">
                <a:off x="2506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40" name="Line 60"/>
              <p:cNvSpPr>
                <a:spLocks noChangeShapeType="1"/>
              </p:cNvSpPr>
              <p:nvPr/>
            </p:nvSpPr>
            <p:spPr bwMode="auto">
              <a:xfrm rot="-5400000" flipH="1" flipV="1">
                <a:off x="2399" y="1813"/>
                <a:ext cx="218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41" name="Line 61"/>
              <p:cNvSpPr>
                <a:spLocks noChangeShapeType="1"/>
              </p:cNvSpPr>
              <p:nvPr/>
            </p:nvSpPr>
            <p:spPr bwMode="auto">
              <a:xfrm rot="16200000" flipV="1">
                <a:off x="2395" y="1816"/>
                <a:ext cx="225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42" name="Line 62"/>
              <p:cNvSpPr>
                <a:spLocks noChangeShapeType="1"/>
              </p:cNvSpPr>
              <p:nvPr/>
            </p:nvSpPr>
            <p:spPr bwMode="auto">
              <a:xfrm rot="-5400000">
                <a:off x="2445" y="1861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43" name="Line 63"/>
              <p:cNvSpPr>
                <a:spLocks noChangeShapeType="1"/>
              </p:cNvSpPr>
              <p:nvPr/>
            </p:nvSpPr>
            <p:spPr bwMode="auto">
              <a:xfrm rot="-5400000">
                <a:off x="2499" y="173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44" name="Freeform 64"/>
              <p:cNvSpPr>
                <a:spLocks/>
              </p:cNvSpPr>
              <p:nvPr/>
            </p:nvSpPr>
            <p:spPr bwMode="auto">
              <a:xfrm rot="-5400000">
                <a:off x="2472" y="1706"/>
                <a:ext cx="50" cy="13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45" name="Oval 65"/>
            <p:cNvSpPr>
              <a:spLocks noChangeArrowheads="1"/>
            </p:cNvSpPr>
            <p:nvPr/>
          </p:nvSpPr>
          <p:spPr bwMode="auto">
            <a:xfrm>
              <a:off x="521" y="3844"/>
              <a:ext cx="110" cy="1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6" name="Line 66"/>
            <p:cNvSpPr>
              <a:spLocks noChangeShapeType="1"/>
            </p:cNvSpPr>
            <p:nvPr/>
          </p:nvSpPr>
          <p:spPr bwMode="auto">
            <a:xfrm>
              <a:off x="576" y="3941"/>
              <a:ext cx="0" cy="2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7" name="Line 67"/>
            <p:cNvSpPr>
              <a:spLocks noChangeShapeType="1"/>
            </p:cNvSpPr>
            <p:nvPr/>
          </p:nvSpPr>
          <p:spPr bwMode="auto">
            <a:xfrm>
              <a:off x="576" y="4230"/>
              <a:ext cx="96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8" name="Line 68"/>
            <p:cNvSpPr>
              <a:spLocks noChangeShapeType="1"/>
            </p:cNvSpPr>
            <p:nvPr/>
          </p:nvSpPr>
          <p:spPr bwMode="auto">
            <a:xfrm flipV="1">
              <a:off x="1542" y="4204"/>
              <a:ext cx="0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9" name="Line 69"/>
            <p:cNvSpPr>
              <a:spLocks noChangeShapeType="1"/>
            </p:cNvSpPr>
            <p:nvPr/>
          </p:nvSpPr>
          <p:spPr bwMode="auto">
            <a:xfrm>
              <a:off x="1588" y="4137"/>
              <a:ext cx="1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0" name="Line 70"/>
            <p:cNvSpPr>
              <a:spLocks noChangeShapeType="1"/>
            </p:cNvSpPr>
            <p:nvPr/>
          </p:nvSpPr>
          <p:spPr bwMode="auto">
            <a:xfrm>
              <a:off x="1536" y="2832"/>
              <a:ext cx="0" cy="2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1" name="Line 71"/>
            <p:cNvSpPr>
              <a:spLocks noChangeShapeType="1"/>
            </p:cNvSpPr>
            <p:nvPr/>
          </p:nvSpPr>
          <p:spPr bwMode="auto">
            <a:xfrm flipH="1">
              <a:off x="1106" y="3120"/>
              <a:ext cx="430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2" name="Line 72"/>
            <p:cNvSpPr>
              <a:spLocks noChangeShapeType="1"/>
            </p:cNvSpPr>
            <p:nvPr/>
          </p:nvSpPr>
          <p:spPr bwMode="auto">
            <a:xfrm flipV="1">
              <a:off x="1124" y="3039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4" name="Text Box 74"/>
            <p:cNvSpPr txBox="1">
              <a:spLocks noChangeArrowheads="1"/>
            </p:cNvSpPr>
            <p:nvPr/>
          </p:nvSpPr>
          <p:spPr bwMode="auto">
            <a:xfrm>
              <a:off x="1508" y="3823"/>
              <a:ext cx="191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latin typeface="Arial" pitchFamily="34" charset="0"/>
                </a:rPr>
                <a:t>AC</a:t>
              </a:r>
              <a:endParaRPr lang="en-US"/>
            </a:p>
          </p:txBody>
        </p:sp>
        <p:sp>
          <p:nvSpPr>
            <p:cNvPr id="46156" name="Oval 76"/>
            <p:cNvSpPr>
              <a:spLocks noChangeArrowheads="1"/>
            </p:cNvSpPr>
            <p:nvPr/>
          </p:nvSpPr>
          <p:spPr bwMode="auto">
            <a:xfrm>
              <a:off x="1560" y="3834"/>
              <a:ext cx="132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7" name="Line 77"/>
            <p:cNvSpPr>
              <a:spLocks noChangeShapeType="1"/>
            </p:cNvSpPr>
            <p:nvPr/>
          </p:nvSpPr>
          <p:spPr bwMode="auto">
            <a:xfrm>
              <a:off x="1632" y="39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9" name="Line 79"/>
            <p:cNvSpPr>
              <a:spLocks noChangeShapeType="1"/>
            </p:cNvSpPr>
            <p:nvPr/>
          </p:nvSpPr>
          <p:spPr bwMode="auto">
            <a:xfrm flipV="1">
              <a:off x="1380" y="37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0" name="Line 80"/>
            <p:cNvSpPr>
              <a:spLocks noChangeShapeType="1"/>
            </p:cNvSpPr>
            <p:nvPr/>
          </p:nvSpPr>
          <p:spPr bwMode="auto">
            <a:xfrm>
              <a:off x="1386" y="3708"/>
              <a:ext cx="2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2" name="Line 82"/>
            <p:cNvSpPr>
              <a:spLocks noChangeShapeType="1"/>
            </p:cNvSpPr>
            <p:nvPr/>
          </p:nvSpPr>
          <p:spPr bwMode="auto">
            <a:xfrm>
              <a:off x="1620" y="370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3" name="Text Box 83"/>
            <p:cNvSpPr txBox="1">
              <a:spLocks noChangeArrowheads="1"/>
            </p:cNvSpPr>
            <p:nvPr/>
          </p:nvSpPr>
          <p:spPr bwMode="auto">
            <a:xfrm>
              <a:off x="1584" y="3072"/>
              <a:ext cx="191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latin typeface="Arial" pitchFamily="34" charset="0"/>
                </a:rPr>
                <a:t>AC</a:t>
              </a:r>
              <a:endParaRPr lang="en-US"/>
            </a:p>
          </p:txBody>
        </p:sp>
        <p:sp>
          <p:nvSpPr>
            <p:cNvPr id="46164" name="Oval 84"/>
            <p:cNvSpPr>
              <a:spLocks noChangeArrowheads="1"/>
            </p:cNvSpPr>
            <p:nvPr/>
          </p:nvSpPr>
          <p:spPr bwMode="auto">
            <a:xfrm>
              <a:off x="1636" y="3083"/>
              <a:ext cx="132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5" name="Line 85"/>
            <p:cNvSpPr>
              <a:spLocks noChangeShapeType="1"/>
            </p:cNvSpPr>
            <p:nvPr/>
          </p:nvSpPr>
          <p:spPr bwMode="auto">
            <a:xfrm flipV="1">
              <a:off x="1698" y="2982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6" name="Line 86"/>
            <p:cNvSpPr>
              <a:spLocks noChangeShapeType="1"/>
            </p:cNvSpPr>
            <p:nvPr/>
          </p:nvSpPr>
          <p:spPr bwMode="auto">
            <a:xfrm>
              <a:off x="1776" y="31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7" name="Line 87"/>
            <p:cNvSpPr>
              <a:spLocks noChangeShapeType="1"/>
            </p:cNvSpPr>
            <p:nvPr/>
          </p:nvSpPr>
          <p:spPr bwMode="auto">
            <a:xfrm flipV="1">
              <a:off x="1872" y="2724"/>
              <a:ext cx="0" cy="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8" name="Line 88"/>
            <p:cNvSpPr>
              <a:spLocks noChangeShapeType="1"/>
            </p:cNvSpPr>
            <p:nvPr/>
          </p:nvSpPr>
          <p:spPr bwMode="auto">
            <a:xfrm flipH="1">
              <a:off x="1608" y="2718"/>
              <a:ext cx="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9" name="Line 89"/>
            <p:cNvSpPr>
              <a:spLocks noChangeShapeType="1"/>
            </p:cNvSpPr>
            <p:nvPr/>
          </p:nvSpPr>
          <p:spPr bwMode="auto">
            <a:xfrm>
              <a:off x="1608" y="27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170" name="Text Box 90"/>
          <p:cNvSpPr txBox="1">
            <a:spLocks noChangeArrowheads="1"/>
          </p:cNvSpPr>
          <p:nvPr/>
        </p:nvSpPr>
        <p:spPr bwMode="auto">
          <a:xfrm>
            <a:off x="3886200" y="4419600"/>
            <a:ext cx="4800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Discuss the range available when</a:t>
            </a:r>
          </a:p>
          <a:p>
            <a:pPr>
              <a:spcBef>
                <a:spcPct val="50000"/>
              </a:spcBef>
            </a:pPr>
            <a:r>
              <a:rPr lang="en-US" b="1"/>
              <a:t>1.  Both loops are in automatic.</a:t>
            </a:r>
          </a:p>
          <a:p>
            <a:pPr>
              <a:spcBef>
                <a:spcPct val="50000"/>
              </a:spcBef>
            </a:pPr>
            <a:r>
              <a:rPr lang="en-US" b="1"/>
              <a:t>2.  Only one loop is in automatic.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21: Multiloop Control Performance</a:t>
            </a:r>
            <a:endParaRPr lang="en-US" sz="3200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762000" y="17526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Clip" r:id="rId3" imgW="2701800" imgH="4019400" progId="MS_ClipArt_Gallery.2">
                  <p:embed/>
                </p:oleObj>
              </mc:Choice>
              <mc:Fallback>
                <p:oleObj name="Clip" r:id="rId3" imgW="2701800" imgH="401940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2590800" y="1524000"/>
            <a:ext cx="5867400" cy="914400"/>
          </a:xfrm>
          <a:prstGeom prst="wedgeRoundRectCallout">
            <a:avLst>
              <a:gd name="adj1" fmla="val -66560"/>
              <a:gd name="adj2" fmla="val -7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When I complete this chapter, I want to be </a:t>
            </a:r>
          </a:p>
          <a:p>
            <a:pPr algn="ctr"/>
            <a:r>
              <a:rPr lang="en-US" sz="2000" b="1"/>
              <a:t>able to do the following.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905000" y="2971800"/>
            <a:ext cx="6096000" cy="2840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Distinguish favorable and unfavorable interaction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Balance controllability, integrity and dynamic performance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Apply two methods for decoupling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Properly select applications for decoupling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8153400" cy="37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6725" indent="-466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07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PROVIDING INTEGRITY</a:t>
            </a:r>
            <a:endParaRPr lang="en-US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Favor loop pairings with positive relative gains.</a:t>
            </a:r>
          </a:p>
          <a:p>
            <a:pPr>
              <a:spcBef>
                <a:spcPct val="50000"/>
              </a:spcBef>
            </a:pPr>
            <a:r>
              <a:rPr lang="en-US" b="1"/>
              <a:t>	- Only use </a:t>
            </a:r>
            <a:r>
              <a:rPr lang="en-US" b="1">
                <a:solidFill>
                  <a:srgbClr val="FF0000"/>
                </a:solidFill>
              </a:rPr>
              <a:t>negative RGA</a:t>
            </a:r>
            <a:r>
              <a:rPr lang="en-US" b="1"/>
              <a:t> if </a:t>
            </a:r>
            <a:r>
              <a:rPr lang="en-US" b="1" u="sng"/>
              <a:t>very advantageous</a:t>
            </a:r>
            <a:r>
              <a:rPr lang="en-US" b="1"/>
              <a:t> dynamics</a:t>
            </a:r>
          </a:p>
          <a:p>
            <a:r>
              <a:rPr lang="en-US" b="1"/>
              <a:t>	- Use </a:t>
            </a:r>
            <a:r>
              <a:rPr lang="en-US" b="1">
                <a:solidFill>
                  <a:srgbClr val="FF0000"/>
                </a:solidFill>
              </a:rPr>
              <a:t>zero RGA</a:t>
            </a:r>
            <a:r>
              <a:rPr lang="en-US" b="1"/>
              <a:t> very carefully for dynamic advantage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If non-positive RGA used, add </a:t>
            </a:r>
            <a:r>
              <a:rPr lang="en-US" b="1">
                <a:solidFill>
                  <a:srgbClr val="FF0000"/>
                </a:solidFill>
              </a:rPr>
              <a:t>monitor</a:t>
            </a:r>
            <a:r>
              <a:rPr lang="en-US" b="1"/>
              <a:t> to alarm operator when other loop is inactive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Consider the effects of RGA on tuning.  Avoid high multiloop gains that lead to </a:t>
            </a:r>
            <a:r>
              <a:rPr lang="en-US" b="1">
                <a:solidFill>
                  <a:srgbClr val="FF0000"/>
                </a:solidFill>
              </a:rPr>
              <a:t>unstable single-loop</a:t>
            </a:r>
            <a:r>
              <a:rPr lang="en-US" b="1"/>
              <a:t> systems.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229600" cy="137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RETAINING CONTROLLABILITY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Do not implement a loop that eliminates the causal relationship of another loop.</a:t>
            </a: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3276600" y="4191000"/>
            <a:ext cx="1046163" cy="1320800"/>
          </a:xfrm>
          <a:prstGeom prst="can">
            <a:avLst>
              <a:gd name="adj" fmla="val 31563"/>
            </a:avLst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 flipV="1">
            <a:off x="4700588" y="5386388"/>
            <a:ext cx="279400" cy="128587"/>
          </a:xfrm>
          <a:prstGeom prst="flowChartManualOperation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3556000" y="5043488"/>
            <a:ext cx="280988" cy="296862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3438525" y="5043488"/>
            <a:ext cx="280988" cy="296862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3678238" y="5043488"/>
            <a:ext cx="282575" cy="296862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3759200" y="5043488"/>
            <a:ext cx="282575" cy="296862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>
            <a:off x="3881438" y="5043488"/>
            <a:ext cx="279400" cy="296862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3438525" y="5211763"/>
            <a:ext cx="0" cy="639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4160838" y="5211763"/>
            <a:ext cx="0" cy="639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16" name="Group 16"/>
          <p:cNvGrpSpPr>
            <a:grpSpLocks/>
          </p:cNvGrpSpPr>
          <p:nvPr/>
        </p:nvGrpSpPr>
        <p:grpSpPr bwMode="auto">
          <a:xfrm rot="-10800000">
            <a:off x="2328863" y="4587875"/>
            <a:ext cx="263525" cy="241300"/>
            <a:chOff x="306" y="575"/>
            <a:chExt cx="1142" cy="625"/>
          </a:xfrm>
        </p:grpSpPr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336" y="5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8" name="Line 18"/>
            <p:cNvSpPr>
              <a:spLocks noChangeShapeType="1"/>
            </p:cNvSpPr>
            <p:nvPr/>
          </p:nvSpPr>
          <p:spPr bwMode="auto">
            <a:xfrm>
              <a:off x="336" y="12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 flipH="1" flipV="1">
              <a:off x="332" y="575"/>
              <a:ext cx="8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0" name="Line 20"/>
            <p:cNvSpPr>
              <a:spLocks noChangeShapeType="1"/>
            </p:cNvSpPr>
            <p:nvPr/>
          </p:nvSpPr>
          <p:spPr bwMode="auto">
            <a:xfrm flipV="1">
              <a:off x="306" y="575"/>
              <a:ext cx="894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1" name="Line 21"/>
            <p:cNvSpPr>
              <a:spLocks noChangeShapeType="1"/>
            </p:cNvSpPr>
            <p:nvPr/>
          </p:nvSpPr>
          <p:spPr bwMode="auto">
            <a:xfrm>
              <a:off x="766" y="881"/>
              <a:ext cx="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2" name="Line 22"/>
            <p:cNvSpPr>
              <a:spLocks noChangeShapeType="1"/>
            </p:cNvSpPr>
            <p:nvPr/>
          </p:nvSpPr>
          <p:spPr bwMode="auto">
            <a:xfrm>
              <a:off x="1248" y="6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3" name="Freeform 23"/>
            <p:cNvSpPr>
              <a:spLocks/>
            </p:cNvSpPr>
            <p:nvPr/>
          </p:nvSpPr>
          <p:spPr bwMode="auto">
            <a:xfrm>
              <a:off x="1248" y="660"/>
              <a:ext cx="200" cy="396"/>
            </a:xfrm>
            <a:custGeom>
              <a:avLst/>
              <a:gdLst>
                <a:gd name="T0" fmla="*/ 0 w 200"/>
                <a:gd name="T1" fmla="*/ 396 h 396"/>
                <a:gd name="T2" fmla="*/ 96 w 200"/>
                <a:gd name="T3" fmla="*/ 348 h 396"/>
                <a:gd name="T4" fmla="*/ 192 w 200"/>
                <a:gd name="T5" fmla="*/ 204 h 396"/>
                <a:gd name="T6" fmla="*/ 144 w 200"/>
                <a:gd name="T7" fmla="*/ 60 h 396"/>
                <a:gd name="T8" fmla="*/ 0 w 200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96">
                  <a:moveTo>
                    <a:pt x="0" y="396"/>
                  </a:moveTo>
                  <a:cubicBezTo>
                    <a:pt x="32" y="388"/>
                    <a:pt x="64" y="380"/>
                    <a:pt x="96" y="348"/>
                  </a:cubicBezTo>
                  <a:cubicBezTo>
                    <a:pt x="128" y="316"/>
                    <a:pt x="184" y="252"/>
                    <a:pt x="192" y="204"/>
                  </a:cubicBezTo>
                  <a:cubicBezTo>
                    <a:pt x="200" y="156"/>
                    <a:pt x="176" y="94"/>
                    <a:pt x="144" y="60"/>
                  </a:cubicBezTo>
                  <a:cubicBezTo>
                    <a:pt x="112" y="26"/>
                    <a:pt x="56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24" name="Oval 24"/>
          <p:cNvSpPr>
            <a:spLocks noChangeArrowheads="1"/>
          </p:cNvSpPr>
          <p:nvPr/>
        </p:nvSpPr>
        <p:spPr bwMode="auto">
          <a:xfrm>
            <a:off x="4686300" y="5127625"/>
            <a:ext cx="320675" cy="298450"/>
          </a:xfrm>
          <a:prstGeom prst="ellipse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H="1">
            <a:off x="4318000" y="5291138"/>
            <a:ext cx="523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>
            <a:off x="4833938" y="5132388"/>
            <a:ext cx="544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7" name="Line 27"/>
          <p:cNvSpPr>
            <a:spLocks noChangeShapeType="1"/>
          </p:cNvSpPr>
          <p:nvPr/>
        </p:nvSpPr>
        <p:spPr bwMode="auto">
          <a:xfrm>
            <a:off x="3517900" y="3935413"/>
            <a:ext cx="0" cy="468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8" name="Freeform 28"/>
          <p:cNvSpPr>
            <a:spLocks/>
          </p:cNvSpPr>
          <p:nvPr/>
        </p:nvSpPr>
        <p:spPr bwMode="auto">
          <a:xfrm>
            <a:off x="2166938" y="3930650"/>
            <a:ext cx="1352550" cy="1588"/>
          </a:xfrm>
          <a:custGeom>
            <a:avLst/>
            <a:gdLst>
              <a:gd name="T0" fmla="*/ 852 w 852"/>
              <a:gd name="T1" fmla="*/ 0 h 1"/>
              <a:gd name="T2" fmla="*/ 0 w 852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52" h="1">
                <a:moveTo>
                  <a:pt x="852" y="0"/>
                </a:moveTo>
                <a:lnTo>
                  <a:pt x="0" y="1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9" name="Oval 29"/>
          <p:cNvSpPr>
            <a:spLocks noChangeArrowheads="1"/>
          </p:cNvSpPr>
          <p:nvPr/>
        </p:nvSpPr>
        <p:spPr bwMode="auto">
          <a:xfrm>
            <a:off x="2849563" y="4643438"/>
            <a:ext cx="282575" cy="298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T</a:t>
            </a:r>
          </a:p>
        </p:txBody>
      </p:sp>
      <p:sp>
        <p:nvSpPr>
          <p:cNvPr id="51230" name="Oval 30"/>
          <p:cNvSpPr>
            <a:spLocks noChangeArrowheads="1"/>
          </p:cNvSpPr>
          <p:nvPr/>
        </p:nvSpPr>
        <p:spPr bwMode="auto">
          <a:xfrm>
            <a:off x="2852738" y="5053013"/>
            <a:ext cx="282575" cy="298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A</a:t>
            </a:r>
            <a:endParaRPr lang="en-US" b="1"/>
          </a:p>
        </p:txBody>
      </p:sp>
      <p:sp>
        <p:nvSpPr>
          <p:cNvPr id="51231" name="Line 31"/>
          <p:cNvSpPr>
            <a:spLocks noChangeShapeType="1"/>
          </p:cNvSpPr>
          <p:nvPr/>
        </p:nvSpPr>
        <p:spPr bwMode="auto">
          <a:xfrm>
            <a:off x="3140075" y="4792663"/>
            <a:ext cx="128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>
            <a:off x="3130550" y="5191125"/>
            <a:ext cx="14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3" name="Line 33"/>
          <p:cNvSpPr>
            <a:spLocks noChangeShapeType="1"/>
          </p:cNvSpPr>
          <p:nvPr/>
        </p:nvSpPr>
        <p:spPr bwMode="auto">
          <a:xfrm>
            <a:off x="2490788" y="4835525"/>
            <a:ext cx="0" cy="639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4" name="Line 34"/>
          <p:cNvSpPr>
            <a:spLocks noChangeShapeType="1"/>
          </p:cNvSpPr>
          <p:nvPr/>
        </p:nvSpPr>
        <p:spPr bwMode="auto">
          <a:xfrm>
            <a:off x="2490788" y="3949700"/>
            <a:ext cx="0" cy="639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2090738" y="5607050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Reactant</a:t>
            </a:r>
          </a:p>
        </p:txBody>
      </p:sp>
      <p:sp>
        <p:nvSpPr>
          <p:cNvPr id="51236" name="Text Box 36"/>
          <p:cNvSpPr txBox="1">
            <a:spLocks noChangeArrowheads="1"/>
          </p:cNvSpPr>
          <p:nvPr/>
        </p:nvSpPr>
        <p:spPr bwMode="auto">
          <a:xfrm>
            <a:off x="685800" y="4191000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Solvent</a:t>
            </a:r>
          </a:p>
        </p:txBody>
      </p:sp>
      <p:grpSp>
        <p:nvGrpSpPr>
          <p:cNvPr id="51237" name="Group 37"/>
          <p:cNvGrpSpPr>
            <a:grpSpLocks/>
          </p:cNvGrpSpPr>
          <p:nvPr/>
        </p:nvGrpSpPr>
        <p:grpSpPr bwMode="auto">
          <a:xfrm rot="-10800000">
            <a:off x="4005263" y="5845175"/>
            <a:ext cx="263525" cy="241300"/>
            <a:chOff x="306" y="575"/>
            <a:chExt cx="1142" cy="625"/>
          </a:xfrm>
        </p:grpSpPr>
        <p:sp>
          <p:nvSpPr>
            <p:cNvPr id="51238" name="Line 38"/>
            <p:cNvSpPr>
              <a:spLocks noChangeShapeType="1"/>
            </p:cNvSpPr>
            <p:nvPr/>
          </p:nvSpPr>
          <p:spPr bwMode="auto">
            <a:xfrm>
              <a:off x="336" y="5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9" name="Line 39"/>
            <p:cNvSpPr>
              <a:spLocks noChangeShapeType="1"/>
            </p:cNvSpPr>
            <p:nvPr/>
          </p:nvSpPr>
          <p:spPr bwMode="auto">
            <a:xfrm>
              <a:off x="336" y="12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0" name="Line 40"/>
            <p:cNvSpPr>
              <a:spLocks noChangeShapeType="1"/>
            </p:cNvSpPr>
            <p:nvPr/>
          </p:nvSpPr>
          <p:spPr bwMode="auto">
            <a:xfrm flipH="1" flipV="1">
              <a:off x="332" y="575"/>
              <a:ext cx="8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1" name="Line 41"/>
            <p:cNvSpPr>
              <a:spLocks noChangeShapeType="1"/>
            </p:cNvSpPr>
            <p:nvPr/>
          </p:nvSpPr>
          <p:spPr bwMode="auto">
            <a:xfrm flipV="1">
              <a:off x="306" y="575"/>
              <a:ext cx="894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2" name="Line 42"/>
            <p:cNvSpPr>
              <a:spLocks noChangeShapeType="1"/>
            </p:cNvSpPr>
            <p:nvPr/>
          </p:nvSpPr>
          <p:spPr bwMode="auto">
            <a:xfrm>
              <a:off x="766" y="881"/>
              <a:ext cx="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3" name="Line 43"/>
            <p:cNvSpPr>
              <a:spLocks noChangeShapeType="1"/>
            </p:cNvSpPr>
            <p:nvPr/>
          </p:nvSpPr>
          <p:spPr bwMode="auto">
            <a:xfrm>
              <a:off x="1248" y="6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4" name="Freeform 44"/>
            <p:cNvSpPr>
              <a:spLocks/>
            </p:cNvSpPr>
            <p:nvPr/>
          </p:nvSpPr>
          <p:spPr bwMode="auto">
            <a:xfrm>
              <a:off x="1248" y="660"/>
              <a:ext cx="200" cy="396"/>
            </a:xfrm>
            <a:custGeom>
              <a:avLst/>
              <a:gdLst>
                <a:gd name="T0" fmla="*/ 0 w 200"/>
                <a:gd name="T1" fmla="*/ 396 h 396"/>
                <a:gd name="T2" fmla="*/ 96 w 200"/>
                <a:gd name="T3" fmla="*/ 348 h 396"/>
                <a:gd name="T4" fmla="*/ 192 w 200"/>
                <a:gd name="T5" fmla="*/ 204 h 396"/>
                <a:gd name="T6" fmla="*/ 144 w 200"/>
                <a:gd name="T7" fmla="*/ 60 h 396"/>
                <a:gd name="T8" fmla="*/ 0 w 200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96">
                  <a:moveTo>
                    <a:pt x="0" y="396"/>
                  </a:moveTo>
                  <a:cubicBezTo>
                    <a:pt x="32" y="388"/>
                    <a:pt x="64" y="380"/>
                    <a:pt x="96" y="348"/>
                  </a:cubicBezTo>
                  <a:cubicBezTo>
                    <a:pt x="128" y="316"/>
                    <a:pt x="184" y="252"/>
                    <a:pt x="192" y="204"/>
                  </a:cubicBezTo>
                  <a:cubicBezTo>
                    <a:pt x="200" y="156"/>
                    <a:pt x="176" y="94"/>
                    <a:pt x="144" y="60"/>
                  </a:cubicBezTo>
                  <a:cubicBezTo>
                    <a:pt x="112" y="26"/>
                    <a:pt x="56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45" name="Text Box 45"/>
          <p:cNvSpPr txBox="1">
            <a:spLocks noChangeArrowheads="1"/>
          </p:cNvSpPr>
          <p:nvPr/>
        </p:nvSpPr>
        <p:spPr bwMode="auto">
          <a:xfrm>
            <a:off x="3767138" y="6140450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Coolant</a:t>
            </a:r>
          </a:p>
        </p:txBody>
      </p:sp>
      <p:sp>
        <p:nvSpPr>
          <p:cNvPr id="51246" name="Line 46"/>
          <p:cNvSpPr>
            <a:spLocks noChangeShapeType="1"/>
          </p:cNvSpPr>
          <p:nvPr/>
        </p:nvSpPr>
        <p:spPr bwMode="auto">
          <a:xfrm flipH="1">
            <a:off x="3000375" y="59817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7" name="Line 47"/>
          <p:cNvSpPr>
            <a:spLocks noChangeShapeType="1"/>
          </p:cNvSpPr>
          <p:nvPr/>
        </p:nvSpPr>
        <p:spPr bwMode="auto">
          <a:xfrm flipV="1">
            <a:off x="3000375" y="5353050"/>
            <a:ext cx="0" cy="628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8" name="Oval 48"/>
          <p:cNvSpPr>
            <a:spLocks noChangeArrowheads="1"/>
          </p:cNvSpPr>
          <p:nvPr/>
        </p:nvSpPr>
        <p:spPr bwMode="auto">
          <a:xfrm>
            <a:off x="1476375" y="3590925"/>
            <a:ext cx="685800" cy="75247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0" name="Line 50"/>
          <p:cNvSpPr>
            <a:spLocks noChangeShapeType="1"/>
          </p:cNvSpPr>
          <p:nvPr/>
        </p:nvSpPr>
        <p:spPr bwMode="auto">
          <a:xfrm flipH="1" flipV="1">
            <a:off x="1905000" y="3752850"/>
            <a:ext cx="25717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1" name="Line 51"/>
          <p:cNvSpPr>
            <a:spLocks noChangeShapeType="1"/>
          </p:cNvSpPr>
          <p:nvPr/>
        </p:nvSpPr>
        <p:spPr bwMode="auto">
          <a:xfrm flipH="1">
            <a:off x="1714500" y="3752850"/>
            <a:ext cx="200025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2" name="Line 52"/>
          <p:cNvSpPr>
            <a:spLocks noChangeShapeType="1"/>
          </p:cNvSpPr>
          <p:nvPr/>
        </p:nvSpPr>
        <p:spPr bwMode="auto">
          <a:xfrm flipH="1" flipV="1">
            <a:off x="1466850" y="3933825"/>
            <a:ext cx="22860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3" name="Line 53"/>
          <p:cNvSpPr>
            <a:spLocks noChangeShapeType="1"/>
          </p:cNvSpPr>
          <p:nvPr/>
        </p:nvSpPr>
        <p:spPr bwMode="auto">
          <a:xfrm flipH="1">
            <a:off x="1009650" y="393382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54" name="Group 54"/>
          <p:cNvGrpSpPr>
            <a:grpSpLocks/>
          </p:cNvGrpSpPr>
          <p:nvPr/>
        </p:nvGrpSpPr>
        <p:grpSpPr bwMode="auto">
          <a:xfrm rot="10800000" flipH="1">
            <a:off x="1714500" y="3086100"/>
            <a:ext cx="263525" cy="241300"/>
            <a:chOff x="306" y="575"/>
            <a:chExt cx="1142" cy="625"/>
          </a:xfrm>
        </p:grpSpPr>
        <p:sp>
          <p:nvSpPr>
            <p:cNvPr id="51255" name="Line 55"/>
            <p:cNvSpPr>
              <a:spLocks noChangeShapeType="1"/>
            </p:cNvSpPr>
            <p:nvPr/>
          </p:nvSpPr>
          <p:spPr bwMode="auto">
            <a:xfrm>
              <a:off x="336" y="5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6" name="Line 56"/>
            <p:cNvSpPr>
              <a:spLocks noChangeShapeType="1"/>
            </p:cNvSpPr>
            <p:nvPr/>
          </p:nvSpPr>
          <p:spPr bwMode="auto">
            <a:xfrm>
              <a:off x="336" y="12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7" name="Line 57"/>
            <p:cNvSpPr>
              <a:spLocks noChangeShapeType="1"/>
            </p:cNvSpPr>
            <p:nvPr/>
          </p:nvSpPr>
          <p:spPr bwMode="auto">
            <a:xfrm flipH="1" flipV="1">
              <a:off x="332" y="575"/>
              <a:ext cx="8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8" name="Line 58"/>
            <p:cNvSpPr>
              <a:spLocks noChangeShapeType="1"/>
            </p:cNvSpPr>
            <p:nvPr/>
          </p:nvSpPr>
          <p:spPr bwMode="auto">
            <a:xfrm flipV="1">
              <a:off x="306" y="575"/>
              <a:ext cx="894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9" name="Line 59"/>
            <p:cNvSpPr>
              <a:spLocks noChangeShapeType="1"/>
            </p:cNvSpPr>
            <p:nvPr/>
          </p:nvSpPr>
          <p:spPr bwMode="auto">
            <a:xfrm>
              <a:off x="766" y="881"/>
              <a:ext cx="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0" name="Line 60"/>
            <p:cNvSpPr>
              <a:spLocks noChangeShapeType="1"/>
            </p:cNvSpPr>
            <p:nvPr/>
          </p:nvSpPr>
          <p:spPr bwMode="auto">
            <a:xfrm>
              <a:off x="1248" y="6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1" name="Freeform 61"/>
            <p:cNvSpPr>
              <a:spLocks/>
            </p:cNvSpPr>
            <p:nvPr/>
          </p:nvSpPr>
          <p:spPr bwMode="auto">
            <a:xfrm>
              <a:off x="1248" y="660"/>
              <a:ext cx="200" cy="396"/>
            </a:xfrm>
            <a:custGeom>
              <a:avLst/>
              <a:gdLst>
                <a:gd name="T0" fmla="*/ 0 w 200"/>
                <a:gd name="T1" fmla="*/ 396 h 396"/>
                <a:gd name="T2" fmla="*/ 96 w 200"/>
                <a:gd name="T3" fmla="*/ 348 h 396"/>
                <a:gd name="T4" fmla="*/ 192 w 200"/>
                <a:gd name="T5" fmla="*/ 204 h 396"/>
                <a:gd name="T6" fmla="*/ 144 w 200"/>
                <a:gd name="T7" fmla="*/ 60 h 396"/>
                <a:gd name="T8" fmla="*/ 0 w 200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96">
                  <a:moveTo>
                    <a:pt x="0" y="396"/>
                  </a:moveTo>
                  <a:cubicBezTo>
                    <a:pt x="32" y="388"/>
                    <a:pt x="64" y="380"/>
                    <a:pt x="96" y="348"/>
                  </a:cubicBezTo>
                  <a:cubicBezTo>
                    <a:pt x="128" y="316"/>
                    <a:pt x="184" y="252"/>
                    <a:pt x="192" y="204"/>
                  </a:cubicBezTo>
                  <a:cubicBezTo>
                    <a:pt x="200" y="156"/>
                    <a:pt x="176" y="94"/>
                    <a:pt x="144" y="60"/>
                  </a:cubicBezTo>
                  <a:cubicBezTo>
                    <a:pt x="112" y="26"/>
                    <a:pt x="56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62" name="Line 62"/>
          <p:cNvSpPr>
            <a:spLocks noChangeShapeType="1"/>
          </p:cNvSpPr>
          <p:nvPr/>
        </p:nvSpPr>
        <p:spPr bwMode="auto">
          <a:xfrm>
            <a:off x="1819275" y="3324225"/>
            <a:ext cx="0" cy="276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3" name="Line 63"/>
          <p:cNvSpPr>
            <a:spLocks noChangeShapeType="1"/>
          </p:cNvSpPr>
          <p:nvPr/>
        </p:nvSpPr>
        <p:spPr bwMode="auto">
          <a:xfrm>
            <a:off x="1809750" y="4362450"/>
            <a:ext cx="0" cy="400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4" name="Line 64"/>
          <p:cNvSpPr>
            <a:spLocks noChangeShapeType="1"/>
          </p:cNvSpPr>
          <p:nvPr/>
        </p:nvSpPr>
        <p:spPr bwMode="auto">
          <a:xfrm flipV="1">
            <a:off x="2990850" y="4048125"/>
            <a:ext cx="0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5" name="Line 65"/>
          <p:cNvSpPr>
            <a:spLocks noChangeShapeType="1"/>
          </p:cNvSpPr>
          <p:nvPr/>
        </p:nvSpPr>
        <p:spPr bwMode="auto">
          <a:xfrm>
            <a:off x="1981200" y="3228975"/>
            <a:ext cx="1009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6" name="Line 66"/>
          <p:cNvSpPr>
            <a:spLocks noChangeShapeType="1"/>
          </p:cNvSpPr>
          <p:nvPr/>
        </p:nvSpPr>
        <p:spPr bwMode="auto">
          <a:xfrm>
            <a:off x="3000375" y="3238500"/>
            <a:ext cx="0" cy="561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8" name="Text Box 68"/>
          <p:cNvSpPr txBox="1">
            <a:spLocks noChangeArrowheads="1"/>
          </p:cNvSpPr>
          <p:nvPr/>
        </p:nvSpPr>
        <p:spPr bwMode="auto">
          <a:xfrm>
            <a:off x="5943600" y="3352800"/>
            <a:ext cx="26670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1925" indent="-161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Evaluate the design, specifically the control of the concentration in the reactor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Suggest an alternative design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229600" cy="137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RETAINING CONTROLLABILITY</a:t>
            </a:r>
            <a:endParaRPr lang="en-US" b="1" dirty="0"/>
          </a:p>
          <a:p>
            <a:pPr>
              <a:spcBef>
                <a:spcPct val="50000"/>
              </a:spcBef>
            </a:pPr>
            <a:r>
              <a:rPr lang="en-US" b="1" dirty="0"/>
              <a:t>Do not control the same variable with two loops with the same set point</a:t>
            </a:r>
            <a:r>
              <a:rPr lang="en-US" b="1" dirty="0" smtClean="0"/>
              <a:t>.  </a:t>
            </a:r>
            <a:endParaRPr lang="en-US" b="1" dirty="0"/>
          </a:p>
        </p:txBody>
      </p:sp>
      <p:grpSp>
        <p:nvGrpSpPr>
          <p:cNvPr id="52265" name="Group 41"/>
          <p:cNvGrpSpPr>
            <a:grpSpLocks/>
          </p:cNvGrpSpPr>
          <p:nvPr/>
        </p:nvGrpSpPr>
        <p:grpSpPr bwMode="auto">
          <a:xfrm>
            <a:off x="381000" y="3048000"/>
            <a:ext cx="4806950" cy="3505200"/>
            <a:chOff x="240" y="1920"/>
            <a:chExt cx="3028" cy="2208"/>
          </a:xfrm>
        </p:grpSpPr>
        <p:sp>
          <p:nvSpPr>
            <p:cNvPr id="52228" name="AutoShape 4"/>
            <p:cNvSpPr>
              <a:spLocks noChangeArrowheads="1"/>
            </p:cNvSpPr>
            <p:nvPr/>
          </p:nvSpPr>
          <p:spPr bwMode="auto">
            <a:xfrm rot="5400000">
              <a:off x="1704" y="1512"/>
              <a:ext cx="96" cy="3024"/>
            </a:xfrm>
            <a:prstGeom prst="can">
              <a:avLst>
                <a:gd name="adj" fmla="val 96979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29" name="Line 5"/>
            <p:cNvSpPr>
              <a:spLocks noChangeShapeType="1"/>
            </p:cNvSpPr>
            <p:nvPr/>
          </p:nvSpPr>
          <p:spPr bwMode="auto">
            <a:xfrm>
              <a:off x="432" y="2256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0" name="Line 6"/>
            <p:cNvSpPr>
              <a:spLocks noChangeShapeType="1"/>
            </p:cNvSpPr>
            <p:nvPr/>
          </p:nvSpPr>
          <p:spPr bwMode="auto">
            <a:xfrm>
              <a:off x="1488" y="2238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1" name="Line 7"/>
            <p:cNvSpPr>
              <a:spLocks noChangeShapeType="1"/>
            </p:cNvSpPr>
            <p:nvPr/>
          </p:nvSpPr>
          <p:spPr bwMode="auto">
            <a:xfrm>
              <a:off x="2496" y="2256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2" name="Line 8"/>
            <p:cNvSpPr>
              <a:spLocks noChangeShapeType="1"/>
            </p:cNvSpPr>
            <p:nvPr/>
          </p:nvSpPr>
          <p:spPr bwMode="auto">
            <a:xfrm>
              <a:off x="995" y="3076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233" name="Group 9"/>
            <p:cNvGrpSpPr>
              <a:grpSpLocks/>
            </p:cNvGrpSpPr>
            <p:nvPr/>
          </p:nvGrpSpPr>
          <p:grpSpPr bwMode="auto">
            <a:xfrm rot="16200000" flipV="1">
              <a:off x="1990" y="3290"/>
              <a:ext cx="324" cy="560"/>
              <a:chOff x="1104" y="1168"/>
              <a:chExt cx="324" cy="560"/>
            </a:xfrm>
          </p:grpSpPr>
          <p:sp>
            <p:nvSpPr>
              <p:cNvPr id="52234" name="Line 10"/>
              <p:cNvSpPr>
                <a:spLocks noChangeShapeType="1"/>
              </p:cNvSpPr>
              <p:nvPr/>
            </p:nvSpPr>
            <p:spPr bwMode="auto">
              <a:xfrm>
                <a:off x="1104" y="1386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35" name="Line 11"/>
              <p:cNvSpPr>
                <a:spLocks noChangeShapeType="1"/>
              </p:cNvSpPr>
              <p:nvPr/>
            </p:nvSpPr>
            <p:spPr bwMode="auto">
              <a:xfrm>
                <a:off x="1428" y="1392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36" name="Line 12"/>
              <p:cNvSpPr>
                <a:spLocks noChangeShapeType="1"/>
              </p:cNvSpPr>
              <p:nvPr/>
            </p:nvSpPr>
            <p:spPr bwMode="auto">
              <a:xfrm flipH="1" flipV="1">
                <a:off x="1104" y="1386"/>
                <a:ext cx="324" cy="3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37" name="Line 13"/>
              <p:cNvSpPr>
                <a:spLocks noChangeShapeType="1"/>
              </p:cNvSpPr>
              <p:nvPr/>
            </p:nvSpPr>
            <p:spPr bwMode="auto">
              <a:xfrm flipH="1">
                <a:off x="1104" y="1392"/>
                <a:ext cx="324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38" name="Line 14"/>
              <p:cNvSpPr>
                <a:spLocks noChangeShapeType="1"/>
              </p:cNvSpPr>
              <p:nvPr/>
            </p:nvSpPr>
            <p:spPr bwMode="auto">
              <a:xfrm flipV="1">
                <a:off x="1266" y="1248"/>
                <a:ext cx="0" cy="3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39" name="Line 15"/>
              <p:cNvSpPr>
                <a:spLocks noChangeShapeType="1"/>
              </p:cNvSpPr>
              <p:nvPr/>
            </p:nvSpPr>
            <p:spPr bwMode="auto">
              <a:xfrm>
                <a:off x="1140" y="1248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0" name="Freeform 16"/>
              <p:cNvSpPr>
                <a:spLocks/>
              </p:cNvSpPr>
              <p:nvPr/>
            </p:nvSpPr>
            <p:spPr bwMode="auto">
              <a:xfrm>
                <a:off x="1140" y="1168"/>
                <a:ext cx="240" cy="80"/>
              </a:xfrm>
              <a:custGeom>
                <a:avLst/>
                <a:gdLst>
                  <a:gd name="T0" fmla="*/ 240 w 240"/>
                  <a:gd name="T1" fmla="*/ 80 h 80"/>
                  <a:gd name="T2" fmla="*/ 186 w 240"/>
                  <a:gd name="T3" fmla="*/ 26 h 80"/>
                  <a:gd name="T4" fmla="*/ 120 w 240"/>
                  <a:gd name="T5" fmla="*/ 2 h 80"/>
                  <a:gd name="T6" fmla="*/ 54 w 240"/>
                  <a:gd name="T7" fmla="*/ 14 h 80"/>
                  <a:gd name="T8" fmla="*/ 0 w 240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80">
                    <a:moveTo>
                      <a:pt x="240" y="80"/>
                    </a:moveTo>
                    <a:cubicBezTo>
                      <a:pt x="223" y="59"/>
                      <a:pt x="206" y="39"/>
                      <a:pt x="186" y="26"/>
                    </a:cubicBezTo>
                    <a:cubicBezTo>
                      <a:pt x="166" y="13"/>
                      <a:pt x="142" y="4"/>
                      <a:pt x="120" y="2"/>
                    </a:cubicBezTo>
                    <a:cubicBezTo>
                      <a:pt x="98" y="0"/>
                      <a:pt x="74" y="1"/>
                      <a:pt x="54" y="14"/>
                    </a:cubicBezTo>
                    <a:cubicBezTo>
                      <a:pt x="34" y="27"/>
                      <a:pt x="17" y="53"/>
                      <a:pt x="0" y="8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 flipV="1">
              <a:off x="2028" y="307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2" name="Freeform 18"/>
            <p:cNvSpPr>
              <a:spLocks/>
            </p:cNvSpPr>
            <p:nvPr/>
          </p:nvSpPr>
          <p:spPr bwMode="auto">
            <a:xfrm>
              <a:off x="2038" y="3744"/>
              <a:ext cx="1" cy="384"/>
            </a:xfrm>
            <a:custGeom>
              <a:avLst/>
              <a:gdLst>
                <a:gd name="T0" fmla="*/ 0 w 1"/>
                <a:gd name="T1" fmla="*/ 0 h 384"/>
                <a:gd name="T2" fmla="*/ 1 w 1"/>
                <a:gd name="T3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84">
                  <a:moveTo>
                    <a:pt x="0" y="0"/>
                  </a:moveTo>
                  <a:lnTo>
                    <a:pt x="1" y="38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3" name="Oval 19"/>
            <p:cNvSpPr>
              <a:spLocks noChangeArrowheads="1"/>
            </p:cNvSpPr>
            <p:nvPr/>
          </p:nvSpPr>
          <p:spPr bwMode="auto">
            <a:xfrm>
              <a:off x="2884" y="3403"/>
              <a:ext cx="384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4" name="Text Box 20"/>
            <p:cNvSpPr txBox="1">
              <a:spLocks noChangeArrowheads="1"/>
            </p:cNvSpPr>
            <p:nvPr/>
          </p:nvSpPr>
          <p:spPr bwMode="auto">
            <a:xfrm>
              <a:off x="2928" y="3456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PC</a:t>
              </a:r>
              <a:endParaRPr lang="en-US"/>
            </a:p>
          </p:txBody>
        </p:sp>
        <p:sp>
          <p:nvSpPr>
            <p:cNvPr id="52245" name="Freeform 21"/>
            <p:cNvSpPr>
              <a:spLocks/>
            </p:cNvSpPr>
            <p:nvPr/>
          </p:nvSpPr>
          <p:spPr bwMode="auto">
            <a:xfrm>
              <a:off x="3066" y="3064"/>
              <a:ext cx="6" cy="344"/>
            </a:xfrm>
            <a:custGeom>
              <a:avLst/>
              <a:gdLst>
                <a:gd name="T0" fmla="*/ 6 w 6"/>
                <a:gd name="T1" fmla="*/ 344 h 344"/>
                <a:gd name="T2" fmla="*/ 0 w 6"/>
                <a:gd name="T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344">
                  <a:moveTo>
                    <a:pt x="6" y="34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6" name="Line 22"/>
            <p:cNvSpPr>
              <a:spLocks noChangeShapeType="1"/>
            </p:cNvSpPr>
            <p:nvPr/>
          </p:nvSpPr>
          <p:spPr bwMode="auto">
            <a:xfrm>
              <a:off x="2448" y="3574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7" name="Text Box 23"/>
            <p:cNvSpPr txBox="1">
              <a:spLocks noChangeArrowheads="1"/>
            </p:cNvSpPr>
            <p:nvPr/>
          </p:nvSpPr>
          <p:spPr bwMode="auto">
            <a:xfrm>
              <a:off x="728" y="1945"/>
              <a:ext cx="12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/>
                <a:t>Flows into the pipe</a:t>
              </a:r>
              <a:endParaRPr lang="en-US"/>
            </a:p>
          </p:txBody>
        </p:sp>
        <p:sp>
          <p:nvSpPr>
            <p:cNvPr id="52248" name="Text Box 24"/>
            <p:cNvSpPr txBox="1">
              <a:spLocks noChangeArrowheads="1"/>
            </p:cNvSpPr>
            <p:nvPr/>
          </p:nvSpPr>
          <p:spPr bwMode="auto">
            <a:xfrm>
              <a:off x="336" y="3888"/>
              <a:ext cx="14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/>
                <a:t>Flows exiting the pipe</a:t>
              </a:r>
              <a:endParaRPr lang="en-US"/>
            </a:p>
          </p:txBody>
        </p:sp>
        <p:sp>
          <p:nvSpPr>
            <p:cNvPr id="52250" name="Oval 26"/>
            <p:cNvSpPr>
              <a:spLocks noChangeArrowheads="1"/>
            </p:cNvSpPr>
            <p:nvPr/>
          </p:nvSpPr>
          <p:spPr bwMode="auto">
            <a:xfrm>
              <a:off x="2884" y="2395"/>
              <a:ext cx="384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1" name="Text Box 27"/>
            <p:cNvSpPr txBox="1">
              <a:spLocks noChangeArrowheads="1"/>
            </p:cNvSpPr>
            <p:nvPr/>
          </p:nvSpPr>
          <p:spPr bwMode="auto">
            <a:xfrm>
              <a:off x="2928" y="2448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PC</a:t>
              </a:r>
              <a:endParaRPr lang="en-US"/>
            </a:p>
          </p:txBody>
        </p:sp>
        <p:grpSp>
          <p:nvGrpSpPr>
            <p:cNvPr id="52252" name="Group 28"/>
            <p:cNvGrpSpPr>
              <a:grpSpLocks/>
            </p:cNvGrpSpPr>
            <p:nvPr/>
          </p:nvGrpSpPr>
          <p:grpSpPr bwMode="auto">
            <a:xfrm rot="16200000" flipV="1">
              <a:off x="2422" y="1802"/>
              <a:ext cx="324" cy="560"/>
              <a:chOff x="1104" y="1168"/>
              <a:chExt cx="324" cy="560"/>
            </a:xfrm>
          </p:grpSpPr>
          <p:sp>
            <p:nvSpPr>
              <p:cNvPr id="52253" name="Line 29"/>
              <p:cNvSpPr>
                <a:spLocks noChangeShapeType="1"/>
              </p:cNvSpPr>
              <p:nvPr/>
            </p:nvSpPr>
            <p:spPr bwMode="auto">
              <a:xfrm>
                <a:off x="1104" y="1386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4" name="Line 30"/>
              <p:cNvSpPr>
                <a:spLocks noChangeShapeType="1"/>
              </p:cNvSpPr>
              <p:nvPr/>
            </p:nvSpPr>
            <p:spPr bwMode="auto">
              <a:xfrm>
                <a:off x="1428" y="1392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5" name="Line 31"/>
              <p:cNvSpPr>
                <a:spLocks noChangeShapeType="1"/>
              </p:cNvSpPr>
              <p:nvPr/>
            </p:nvSpPr>
            <p:spPr bwMode="auto">
              <a:xfrm flipH="1" flipV="1">
                <a:off x="1104" y="1386"/>
                <a:ext cx="324" cy="3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6" name="Line 32"/>
              <p:cNvSpPr>
                <a:spLocks noChangeShapeType="1"/>
              </p:cNvSpPr>
              <p:nvPr/>
            </p:nvSpPr>
            <p:spPr bwMode="auto">
              <a:xfrm flipH="1">
                <a:off x="1104" y="1392"/>
                <a:ext cx="324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7" name="Line 33"/>
              <p:cNvSpPr>
                <a:spLocks noChangeShapeType="1"/>
              </p:cNvSpPr>
              <p:nvPr/>
            </p:nvSpPr>
            <p:spPr bwMode="auto">
              <a:xfrm flipV="1">
                <a:off x="1266" y="1248"/>
                <a:ext cx="0" cy="3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8" name="Line 34"/>
              <p:cNvSpPr>
                <a:spLocks noChangeShapeType="1"/>
              </p:cNvSpPr>
              <p:nvPr/>
            </p:nvSpPr>
            <p:spPr bwMode="auto">
              <a:xfrm>
                <a:off x="1140" y="1248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9" name="Freeform 35"/>
              <p:cNvSpPr>
                <a:spLocks/>
              </p:cNvSpPr>
              <p:nvPr/>
            </p:nvSpPr>
            <p:spPr bwMode="auto">
              <a:xfrm>
                <a:off x="1140" y="1168"/>
                <a:ext cx="240" cy="80"/>
              </a:xfrm>
              <a:custGeom>
                <a:avLst/>
                <a:gdLst>
                  <a:gd name="T0" fmla="*/ 240 w 240"/>
                  <a:gd name="T1" fmla="*/ 80 h 80"/>
                  <a:gd name="T2" fmla="*/ 186 w 240"/>
                  <a:gd name="T3" fmla="*/ 26 h 80"/>
                  <a:gd name="T4" fmla="*/ 120 w 240"/>
                  <a:gd name="T5" fmla="*/ 2 h 80"/>
                  <a:gd name="T6" fmla="*/ 54 w 240"/>
                  <a:gd name="T7" fmla="*/ 14 h 80"/>
                  <a:gd name="T8" fmla="*/ 0 w 240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80">
                    <a:moveTo>
                      <a:pt x="240" y="80"/>
                    </a:moveTo>
                    <a:cubicBezTo>
                      <a:pt x="223" y="59"/>
                      <a:pt x="206" y="39"/>
                      <a:pt x="186" y="26"/>
                    </a:cubicBezTo>
                    <a:cubicBezTo>
                      <a:pt x="166" y="13"/>
                      <a:pt x="142" y="4"/>
                      <a:pt x="120" y="2"/>
                    </a:cubicBezTo>
                    <a:cubicBezTo>
                      <a:pt x="98" y="0"/>
                      <a:pt x="74" y="1"/>
                      <a:pt x="54" y="14"/>
                    </a:cubicBezTo>
                    <a:cubicBezTo>
                      <a:pt x="34" y="27"/>
                      <a:pt x="17" y="53"/>
                      <a:pt x="0" y="8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262" name="Line 38"/>
            <p:cNvSpPr>
              <a:spLocks noChangeShapeType="1"/>
            </p:cNvSpPr>
            <p:nvPr/>
          </p:nvSpPr>
          <p:spPr bwMode="auto">
            <a:xfrm>
              <a:off x="3072" y="27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3" name="Line 39"/>
            <p:cNvSpPr>
              <a:spLocks noChangeShapeType="1"/>
            </p:cNvSpPr>
            <p:nvPr/>
          </p:nvSpPr>
          <p:spPr bwMode="auto">
            <a:xfrm flipV="1">
              <a:off x="3072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4" name="Line 40"/>
            <p:cNvSpPr>
              <a:spLocks noChangeShapeType="1"/>
            </p:cNvSpPr>
            <p:nvPr/>
          </p:nvSpPr>
          <p:spPr bwMode="auto">
            <a:xfrm flipH="1">
              <a:off x="2880" y="21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66" name="Text Box 42"/>
          <p:cNvSpPr txBox="1">
            <a:spLocks noChangeArrowheads="1"/>
          </p:cNvSpPr>
          <p:nvPr/>
        </p:nvSpPr>
        <p:spPr bwMode="auto">
          <a:xfrm>
            <a:off x="5562600" y="3276600"/>
            <a:ext cx="3200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1925" indent="-161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What problems could occur if the two PCs had the same set point?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Why would we use different set points?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Would the system function with different set points?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026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sp>
        <p:nvSpPr>
          <p:cNvPr id="53251" name="Text Box 1027"/>
          <p:cNvSpPr txBox="1">
            <a:spLocks noChangeArrowheads="1"/>
          </p:cNvSpPr>
          <p:nvPr/>
        </p:nvSpPr>
        <p:spPr bwMode="auto">
          <a:xfrm>
            <a:off x="457200" y="1295400"/>
            <a:ext cx="8229600" cy="137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REDUCING EFFECTS OF DISTURBANCES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Implement loops that reduce the effects of disturbances before they affect the key controlled variables.</a:t>
            </a:r>
          </a:p>
        </p:txBody>
      </p:sp>
      <p:sp>
        <p:nvSpPr>
          <p:cNvPr id="53252" name="AutoShape 1028"/>
          <p:cNvSpPr>
            <a:spLocks noChangeArrowheads="1"/>
          </p:cNvSpPr>
          <p:nvPr/>
        </p:nvSpPr>
        <p:spPr bwMode="auto">
          <a:xfrm>
            <a:off x="3276600" y="4191000"/>
            <a:ext cx="1046163" cy="1320800"/>
          </a:xfrm>
          <a:prstGeom prst="can">
            <a:avLst>
              <a:gd name="adj" fmla="val 31563"/>
            </a:avLst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AutoShape 1029"/>
          <p:cNvSpPr>
            <a:spLocks noChangeArrowheads="1"/>
          </p:cNvSpPr>
          <p:nvPr/>
        </p:nvSpPr>
        <p:spPr bwMode="auto">
          <a:xfrm flipV="1">
            <a:off x="4700588" y="5386388"/>
            <a:ext cx="279400" cy="128587"/>
          </a:xfrm>
          <a:prstGeom prst="flowChartManualOperation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AutoShape 1030"/>
          <p:cNvSpPr>
            <a:spLocks noChangeArrowheads="1"/>
          </p:cNvSpPr>
          <p:nvPr/>
        </p:nvSpPr>
        <p:spPr bwMode="auto">
          <a:xfrm>
            <a:off x="3556000" y="5043488"/>
            <a:ext cx="280988" cy="296862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AutoShape 1031"/>
          <p:cNvSpPr>
            <a:spLocks noChangeArrowheads="1"/>
          </p:cNvSpPr>
          <p:nvPr/>
        </p:nvSpPr>
        <p:spPr bwMode="auto">
          <a:xfrm>
            <a:off x="3438525" y="5043488"/>
            <a:ext cx="280988" cy="296862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AutoShape 1032"/>
          <p:cNvSpPr>
            <a:spLocks noChangeArrowheads="1"/>
          </p:cNvSpPr>
          <p:nvPr/>
        </p:nvSpPr>
        <p:spPr bwMode="auto">
          <a:xfrm>
            <a:off x="3678238" y="5043488"/>
            <a:ext cx="282575" cy="296862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AutoShape 1033"/>
          <p:cNvSpPr>
            <a:spLocks noChangeArrowheads="1"/>
          </p:cNvSpPr>
          <p:nvPr/>
        </p:nvSpPr>
        <p:spPr bwMode="auto">
          <a:xfrm>
            <a:off x="3759200" y="5043488"/>
            <a:ext cx="282575" cy="296862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AutoShape 1034"/>
          <p:cNvSpPr>
            <a:spLocks noChangeArrowheads="1"/>
          </p:cNvSpPr>
          <p:nvPr/>
        </p:nvSpPr>
        <p:spPr bwMode="auto">
          <a:xfrm>
            <a:off x="3881438" y="5043488"/>
            <a:ext cx="279400" cy="296862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Line 1035"/>
          <p:cNvSpPr>
            <a:spLocks noChangeShapeType="1"/>
          </p:cNvSpPr>
          <p:nvPr/>
        </p:nvSpPr>
        <p:spPr bwMode="auto">
          <a:xfrm>
            <a:off x="3438525" y="5211763"/>
            <a:ext cx="0" cy="639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Line 1036"/>
          <p:cNvSpPr>
            <a:spLocks noChangeShapeType="1"/>
          </p:cNvSpPr>
          <p:nvPr/>
        </p:nvSpPr>
        <p:spPr bwMode="auto">
          <a:xfrm>
            <a:off x="4160838" y="5211763"/>
            <a:ext cx="0" cy="639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61" name="Group 1037"/>
          <p:cNvGrpSpPr>
            <a:grpSpLocks/>
          </p:cNvGrpSpPr>
          <p:nvPr/>
        </p:nvGrpSpPr>
        <p:grpSpPr bwMode="auto">
          <a:xfrm rot="-10800000">
            <a:off x="2328863" y="4587875"/>
            <a:ext cx="263525" cy="241300"/>
            <a:chOff x="306" y="575"/>
            <a:chExt cx="1142" cy="625"/>
          </a:xfrm>
        </p:grpSpPr>
        <p:sp>
          <p:nvSpPr>
            <p:cNvPr id="53262" name="Line 1038"/>
            <p:cNvSpPr>
              <a:spLocks noChangeShapeType="1"/>
            </p:cNvSpPr>
            <p:nvPr/>
          </p:nvSpPr>
          <p:spPr bwMode="auto">
            <a:xfrm>
              <a:off x="336" y="5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3" name="Line 1039"/>
            <p:cNvSpPr>
              <a:spLocks noChangeShapeType="1"/>
            </p:cNvSpPr>
            <p:nvPr/>
          </p:nvSpPr>
          <p:spPr bwMode="auto">
            <a:xfrm>
              <a:off x="336" y="12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4" name="Line 1040"/>
            <p:cNvSpPr>
              <a:spLocks noChangeShapeType="1"/>
            </p:cNvSpPr>
            <p:nvPr/>
          </p:nvSpPr>
          <p:spPr bwMode="auto">
            <a:xfrm flipH="1" flipV="1">
              <a:off x="332" y="575"/>
              <a:ext cx="8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5" name="Line 1041"/>
            <p:cNvSpPr>
              <a:spLocks noChangeShapeType="1"/>
            </p:cNvSpPr>
            <p:nvPr/>
          </p:nvSpPr>
          <p:spPr bwMode="auto">
            <a:xfrm flipV="1">
              <a:off x="306" y="575"/>
              <a:ext cx="894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6" name="Line 1042"/>
            <p:cNvSpPr>
              <a:spLocks noChangeShapeType="1"/>
            </p:cNvSpPr>
            <p:nvPr/>
          </p:nvSpPr>
          <p:spPr bwMode="auto">
            <a:xfrm>
              <a:off x="766" y="881"/>
              <a:ext cx="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7" name="Line 1043"/>
            <p:cNvSpPr>
              <a:spLocks noChangeShapeType="1"/>
            </p:cNvSpPr>
            <p:nvPr/>
          </p:nvSpPr>
          <p:spPr bwMode="auto">
            <a:xfrm>
              <a:off x="1248" y="6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8" name="Freeform 1044"/>
            <p:cNvSpPr>
              <a:spLocks/>
            </p:cNvSpPr>
            <p:nvPr/>
          </p:nvSpPr>
          <p:spPr bwMode="auto">
            <a:xfrm>
              <a:off x="1248" y="660"/>
              <a:ext cx="200" cy="396"/>
            </a:xfrm>
            <a:custGeom>
              <a:avLst/>
              <a:gdLst>
                <a:gd name="T0" fmla="*/ 0 w 200"/>
                <a:gd name="T1" fmla="*/ 396 h 396"/>
                <a:gd name="T2" fmla="*/ 96 w 200"/>
                <a:gd name="T3" fmla="*/ 348 h 396"/>
                <a:gd name="T4" fmla="*/ 192 w 200"/>
                <a:gd name="T5" fmla="*/ 204 h 396"/>
                <a:gd name="T6" fmla="*/ 144 w 200"/>
                <a:gd name="T7" fmla="*/ 60 h 396"/>
                <a:gd name="T8" fmla="*/ 0 w 200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96">
                  <a:moveTo>
                    <a:pt x="0" y="396"/>
                  </a:moveTo>
                  <a:cubicBezTo>
                    <a:pt x="32" y="388"/>
                    <a:pt x="64" y="380"/>
                    <a:pt x="96" y="348"/>
                  </a:cubicBezTo>
                  <a:cubicBezTo>
                    <a:pt x="128" y="316"/>
                    <a:pt x="184" y="252"/>
                    <a:pt x="192" y="204"/>
                  </a:cubicBezTo>
                  <a:cubicBezTo>
                    <a:pt x="200" y="156"/>
                    <a:pt x="176" y="94"/>
                    <a:pt x="144" y="60"/>
                  </a:cubicBezTo>
                  <a:cubicBezTo>
                    <a:pt x="112" y="26"/>
                    <a:pt x="56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69" name="Oval 1045"/>
          <p:cNvSpPr>
            <a:spLocks noChangeArrowheads="1"/>
          </p:cNvSpPr>
          <p:nvPr/>
        </p:nvSpPr>
        <p:spPr bwMode="auto">
          <a:xfrm>
            <a:off x="4686300" y="5127625"/>
            <a:ext cx="320675" cy="298450"/>
          </a:xfrm>
          <a:prstGeom prst="ellipse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Line 1046"/>
          <p:cNvSpPr>
            <a:spLocks noChangeShapeType="1"/>
          </p:cNvSpPr>
          <p:nvPr/>
        </p:nvSpPr>
        <p:spPr bwMode="auto">
          <a:xfrm flipH="1">
            <a:off x="4318000" y="5291138"/>
            <a:ext cx="523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Line 1047"/>
          <p:cNvSpPr>
            <a:spLocks noChangeShapeType="1"/>
          </p:cNvSpPr>
          <p:nvPr/>
        </p:nvSpPr>
        <p:spPr bwMode="auto">
          <a:xfrm>
            <a:off x="4833938" y="5132388"/>
            <a:ext cx="544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Line 1048"/>
          <p:cNvSpPr>
            <a:spLocks noChangeShapeType="1"/>
          </p:cNvSpPr>
          <p:nvPr/>
        </p:nvSpPr>
        <p:spPr bwMode="auto">
          <a:xfrm>
            <a:off x="3517900" y="3935413"/>
            <a:ext cx="0" cy="468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3" name="Freeform 1049"/>
          <p:cNvSpPr>
            <a:spLocks/>
          </p:cNvSpPr>
          <p:nvPr/>
        </p:nvSpPr>
        <p:spPr bwMode="auto">
          <a:xfrm>
            <a:off x="2166938" y="3930650"/>
            <a:ext cx="1352550" cy="1588"/>
          </a:xfrm>
          <a:custGeom>
            <a:avLst/>
            <a:gdLst>
              <a:gd name="T0" fmla="*/ 852 w 852"/>
              <a:gd name="T1" fmla="*/ 0 h 1"/>
              <a:gd name="T2" fmla="*/ 0 w 852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52" h="1">
                <a:moveTo>
                  <a:pt x="852" y="0"/>
                </a:moveTo>
                <a:lnTo>
                  <a:pt x="0" y="1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4" name="Oval 1050"/>
          <p:cNvSpPr>
            <a:spLocks noChangeArrowheads="1"/>
          </p:cNvSpPr>
          <p:nvPr/>
        </p:nvSpPr>
        <p:spPr bwMode="auto">
          <a:xfrm>
            <a:off x="2867025" y="3476625"/>
            <a:ext cx="282575" cy="298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T</a:t>
            </a:r>
          </a:p>
        </p:txBody>
      </p:sp>
      <p:sp>
        <p:nvSpPr>
          <p:cNvPr id="53275" name="Oval 1051"/>
          <p:cNvSpPr>
            <a:spLocks noChangeArrowheads="1"/>
          </p:cNvSpPr>
          <p:nvPr/>
        </p:nvSpPr>
        <p:spPr bwMode="auto">
          <a:xfrm>
            <a:off x="2852738" y="5053013"/>
            <a:ext cx="282575" cy="298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/>
              <a:t>A</a:t>
            </a:r>
            <a:endParaRPr lang="en-US" b="1"/>
          </a:p>
        </p:txBody>
      </p:sp>
      <p:sp>
        <p:nvSpPr>
          <p:cNvPr id="53277" name="Line 1053"/>
          <p:cNvSpPr>
            <a:spLocks noChangeShapeType="1"/>
          </p:cNvSpPr>
          <p:nvPr/>
        </p:nvSpPr>
        <p:spPr bwMode="auto">
          <a:xfrm>
            <a:off x="3130550" y="5191125"/>
            <a:ext cx="14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8" name="Line 1054"/>
          <p:cNvSpPr>
            <a:spLocks noChangeShapeType="1"/>
          </p:cNvSpPr>
          <p:nvPr/>
        </p:nvSpPr>
        <p:spPr bwMode="auto">
          <a:xfrm>
            <a:off x="2490788" y="4835525"/>
            <a:ext cx="0" cy="639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9" name="Line 1055"/>
          <p:cNvSpPr>
            <a:spLocks noChangeShapeType="1"/>
          </p:cNvSpPr>
          <p:nvPr/>
        </p:nvSpPr>
        <p:spPr bwMode="auto">
          <a:xfrm>
            <a:off x="2490788" y="3949700"/>
            <a:ext cx="0" cy="639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0" name="Text Box 1056"/>
          <p:cNvSpPr txBox="1">
            <a:spLocks noChangeArrowheads="1"/>
          </p:cNvSpPr>
          <p:nvPr/>
        </p:nvSpPr>
        <p:spPr bwMode="auto">
          <a:xfrm>
            <a:off x="2090738" y="5607050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Reactant</a:t>
            </a:r>
          </a:p>
        </p:txBody>
      </p:sp>
      <p:sp>
        <p:nvSpPr>
          <p:cNvPr id="53281" name="Text Box 1057"/>
          <p:cNvSpPr txBox="1">
            <a:spLocks noChangeArrowheads="1"/>
          </p:cNvSpPr>
          <p:nvPr/>
        </p:nvSpPr>
        <p:spPr bwMode="auto">
          <a:xfrm>
            <a:off x="685800" y="4191000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Solvent</a:t>
            </a:r>
          </a:p>
        </p:txBody>
      </p:sp>
      <p:grpSp>
        <p:nvGrpSpPr>
          <p:cNvPr id="53282" name="Group 1058"/>
          <p:cNvGrpSpPr>
            <a:grpSpLocks/>
          </p:cNvGrpSpPr>
          <p:nvPr/>
        </p:nvGrpSpPr>
        <p:grpSpPr bwMode="auto">
          <a:xfrm rot="-10800000">
            <a:off x="4005263" y="5845175"/>
            <a:ext cx="263525" cy="241300"/>
            <a:chOff x="306" y="575"/>
            <a:chExt cx="1142" cy="625"/>
          </a:xfrm>
        </p:grpSpPr>
        <p:sp>
          <p:nvSpPr>
            <p:cNvPr id="53283" name="Line 1059"/>
            <p:cNvSpPr>
              <a:spLocks noChangeShapeType="1"/>
            </p:cNvSpPr>
            <p:nvPr/>
          </p:nvSpPr>
          <p:spPr bwMode="auto">
            <a:xfrm>
              <a:off x="336" y="5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4" name="Line 1060"/>
            <p:cNvSpPr>
              <a:spLocks noChangeShapeType="1"/>
            </p:cNvSpPr>
            <p:nvPr/>
          </p:nvSpPr>
          <p:spPr bwMode="auto">
            <a:xfrm>
              <a:off x="336" y="12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5" name="Line 1061"/>
            <p:cNvSpPr>
              <a:spLocks noChangeShapeType="1"/>
            </p:cNvSpPr>
            <p:nvPr/>
          </p:nvSpPr>
          <p:spPr bwMode="auto">
            <a:xfrm flipH="1" flipV="1">
              <a:off x="332" y="575"/>
              <a:ext cx="8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Line 1062"/>
            <p:cNvSpPr>
              <a:spLocks noChangeShapeType="1"/>
            </p:cNvSpPr>
            <p:nvPr/>
          </p:nvSpPr>
          <p:spPr bwMode="auto">
            <a:xfrm flipV="1">
              <a:off x="306" y="575"/>
              <a:ext cx="894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7" name="Line 1063"/>
            <p:cNvSpPr>
              <a:spLocks noChangeShapeType="1"/>
            </p:cNvSpPr>
            <p:nvPr/>
          </p:nvSpPr>
          <p:spPr bwMode="auto">
            <a:xfrm>
              <a:off x="766" y="881"/>
              <a:ext cx="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Line 1064"/>
            <p:cNvSpPr>
              <a:spLocks noChangeShapeType="1"/>
            </p:cNvSpPr>
            <p:nvPr/>
          </p:nvSpPr>
          <p:spPr bwMode="auto">
            <a:xfrm>
              <a:off x="1248" y="6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9" name="Freeform 1065"/>
            <p:cNvSpPr>
              <a:spLocks/>
            </p:cNvSpPr>
            <p:nvPr/>
          </p:nvSpPr>
          <p:spPr bwMode="auto">
            <a:xfrm>
              <a:off x="1248" y="660"/>
              <a:ext cx="200" cy="396"/>
            </a:xfrm>
            <a:custGeom>
              <a:avLst/>
              <a:gdLst>
                <a:gd name="T0" fmla="*/ 0 w 200"/>
                <a:gd name="T1" fmla="*/ 396 h 396"/>
                <a:gd name="T2" fmla="*/ 96 w 200"/>
                <a:gd name="T3" fmla="*/ 348 h 396"/>
                <a:gd name="T4" fmla="*/ 192 w 200"/>
                <a:gd name="T5" fmla="*/ 204 h 396"/>
                <a:gd name="T6" fmla="*/ 144 w 200"/>
                <a:gd name="T7" fmla="*/ 60 h 396"/>
                <a:gd name="T8" fmla="*/ 0 w 200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96">
                  <a:moveTo>
                    <a:pt x="0" y="396"/>
                  </a:moveTo>
                  <a:cubicBezTo>
                    <a:pt x="32" y="388"/>
                    <a:pt x="64" y="380"/>
                    <a:pt x="96" y="348"/>
                  </a:cubicBezTo>
                  <a:cubicBezTo>
                    <a:pt x="128" y="316"/>
                    <a:pt x="184" y="252"/>
                    <a:pt x="192" y="204"/>
                  </a:cubicBezTo>
                  <a:cubicBezTo>
                    <a:pt x="200" y="156"/>
                    <a:pt x="176" y="94"/>
                    <a:pt x="144" y="60"/>
                  </a:cubicBezTo>
                  <a:cubicBezTo>
                    <a:pt x="112" y="26"/>
                    <a:pt x="56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90" name="Text Box 1066"/>
          <p:cNvSpPr txBox="1">
            <a:spLocks noChangeArrowheads="1"/>
          </p:cNvSpPr>
          <p:nvPr/>
        </p:nvSpPr>
        <p:spPr bwMode="auto">
          <a:xfrm>
            <a:off x="3767138" y="6140450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Coolant</a:t>
            </a:r>
          </a:p>
        </p:txBody>
      </p:sp>
      <p:sp>
        <p:nvSpPr>
          <p:cNvPr id="53291" name="Line 1067"/>
          <p:cNvSpPr>
            <a:spLocks noChangeShapeType="1"/>
          </p:cNvSpPr>
          <p:nvPr/>
        </p:nvSpPr>
        <p:spPr bwMode="auto">
          <a:xfrm flipH="1">
            <a:off x="3000375" y="59817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2" name="Line 1068"/>
          <p:cNvSpPr>
            <a:spLocks noChangeShapeType="1"/>
          </p:cNvSpPr>
          <p:nvPr/>
        </p:nvSpPr>
        <p:spPr bwMode="auto">
          <a:xfrm flipV="1">
            <a:off x="3000375" y="5353050"/>
            <a:ext cx="0" cy="628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3" name="Oval 1069"/>
          <p:cNvSpPr>
            <a:spLocks noChangeArrowheads="1"/>
          </p:cNvSpPr>
          <p:nvPr/>
        </p:nvSpPr>
        <p:spPr bwMode="auto">
          <a:xfrm>
            <a:off x="1476375" y="3590925"/>
            <a:ext cx="685800" cy="75247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4" name="Line 1070"/>
          <p:cNvSpPr>
            <a:spLocks noChangeShapeType="1"/>
          </p:cNvSpPr>
          <p:nvPr/>
        </p:nvSpPr>
        <p:spPr bwMode="auto">
          <a:xfrm flipH="1" flipV="1">
            <a:off x="1905000" y="3752850"/>
            <a:ext cx="25717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5" name="Line 1071"/>
          <p:cNvSpPr>
            <a:spLocks noChangeShapeType="1"/>
          </p:cNvSpPr>
          <p:nvPr/>
        </p:nvSpPr>
        <p:spPr bwMode="auto">
          <a:xfrm flipH="1">
            <a:off x="1714500" y="3752850"/>
            <a:ext cx="200025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6" name="Line 1072"/>
          <p:cNvSpPr>
            <a:spLocks noChangeShapeType="1"/>
          </p:cNvSpPr>
          <p:nvPr/>
        </p:nvSpPr>
        <p:spPr bwMode="auto">
          <a:xfrm flipH="1" flipV="1">
            <a:off x="1466850" y="3933825"/>
            <a:ext cx="22860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7" name="Line 1073"/>
          <p:cNvSpPr>
            <a:spLocks noChangeShapeType="1"/>
          </p:cNvSpPr>
          <p:nvPr/>
        </p:nvSpPr>
        <p:spPr bwMode="auto">
          <a:xfrm flipH="1">
            <a:off x="1009650" y="393382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98" name="Group 1074"/>
          <p:cNvGrpSpPr>
            <a:grpSpLocks/>
          </p:cNvGrpSpPr>
          <p:nvPr/>
        </p:nvGrpSpPr>
        <p:grpSpPr bwMode="auto">
          <a:xfrm rot="10800000" flipH="1">
            <a:off x="1714500" y="3086100"/>
            <a:ext cx="263525" cy="241300"/>
            <a:chOff x="306" y="575"/>
            <a:chExt cx="1142" cy="625"/>
          </a:xfrm>
        </p:grpSpPr>
        <p:sp>
          <p:nvSpPr>
            <p:cNvPr id="53299" name="Line 1075"/>
            <p:cNvSpPr>
              <a:spLocks noChangeShapeType="1"/>
            </p:cNvSpPr>
            <p:nvPr/>
          </p:nvSpPr>
          <p:spPr bwMode="auto">
            <a:xfrm>
              <a:off x="336" y="5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0" name="Line 1076"/>
            <p:cNvSpPr>
              <a:spLocks noChangeShapeType="1"/>
            </p:cNvSpPr>
            <p:nvPr/>
          </p:nvSpPr>
          <p:spPr bwMode="auto">
            <a:xfrm>
              <a:off x="336" y="12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1" name="Line 1077"/>
            <p:cNvSpPr>
              <a:spLocks noChangeShapeType="1"/>
            </p:cNvSpPr>
            <p:nvPr/>
          </p:nvSpPr>
          <p:spPr bwMode="auto">
            <a:xfrm flipH="1" flipV="1">
              <a:off x="332" y="575"/>
              <a:ext cx="8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2" name="Line 1078"/>
            <p:cNvSpPr>
              <a:spLocks noChangeShapeType="1"/>
            </p:cNvSpPr>
            <p:nvPr/>
          </p:nvSpPr>
          <p:spPr bwMode="auto">
            <a:xfrm flipV="1">
              <a:off x="306" y="575"/>
              <a:ext cx="894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3" name="Line 1079"/>
            <p:cNvSpPr>
              <a:spLocks noChangeShapeType="1"/>
            </p:cNvSpPr>
            <p:nvPr/>
          </p:nvSpPr>
          <p:spPr bwMode="auto">
            <a:xfrm>
              <a:off x="766" y="881"/>
              <a:ext cx="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4" name="Line 1080"/>
            <p:cNvSpPr>
              <a:spLocks noChangeShapeType="1"/>
            </p:cNvSpPr>
            <p:nvPr/>
          </p:nvSpPr>
          <p:spPr bwMode="auto">
            <a:xfrm>
              <a:off x="1248" y="6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5" name="Freeform 1081"/>
            <p:cNvSpPr>
              <a:spLocks/>
            </p:cNvSpPr>
            <p:nvPr/>
          </p:nvSpPr>
          <p:spPr bwMode="auto">
            <a:xfrm>
              <a:off x="1248" y="660"/>
              <a:ext cx="200" cy="396"/>
            </a:xfrm>
            <a:custGeom>
              <a:avLst/>
              <a:gdLst>
                <a:gd name="T0" fmla="*/ 0 w 200"/>
                <a:gd name="T1" fmla="*/ 396 h 396"/>
                <a:gd name="T2" fmla="*/ 96 w 200"/>
                <a:gd name="T3" fmla="*/ 348 h 396"/>
                <a:gd name="T4" fmla="*/ 192 w 200"/>
                <a:gd name="T5" fmla="*/ 204 h 396"/>
                <a:gd name="T6" fmla="*/ 144 w 200"/>
                <a:gd name="T7" fmla="*/ 60 h 396"/>
                <a:gd name="T8" fmla="*/ 0 w 200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96">
                  <a:moveTo>
                    <a:pt x="0" y="396"/>
                  </a:moveTo>
                  <a:cubicBezTo>
                    <a:pt x="32" y="388"/>
                    <a:pt x="64" y="380"/>
                    <a:pt x="96" y="348"/>
                  </a:cubicBezTo>
                  <a:cubicBezTo>
                    <a:pt x="128" y="316"/>
                    <a:pt x="184" y="252"/>
                    <a:pt x="192" y="204"/>
                  </a:cubicBezTo>
                  <a:cubicBezTo>
                    <a:pt x="200" y="156"/>
                    <a:pt x="176" y="94"/>
                    <a:pt x="144" y="60"/>
                  </a:cubicBezTo>
                  <a:cubicBezTo>
                    <a:pt x="112" y="26"/>
                    <a:pt x="56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306" name="Line 1082"/>
          <p:cNvSpPr>
            <a:spLocks noChangeShapeType="1"/>
          </p:cNvSpPr>
          <p:nvPr/>
        </p:nvSpPr>
        <p:spPr bwMode="auto">
          <a:xfrm>
            <a:off x="1819275" y="3324225"/>
            <a:ext cx="0" cy="276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7" name="Line 1083"/>
          <p:cNvSpPr>
            <a:spLocks noChangeShapeType="1"/>
          </p:cNvSpPr>
          <p:nvPr/>
        </p:nvSpPr>
        <p:spPr bwMode="auto">
          <a:xfrm>
            <a:off x="1809750" y="4362450"/>
            <a:ext cx="0" cy="400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9" name="Line 1085"/>
          <p:cNvSpPr>
            <a:spLocks noChangeShapeType="1"/>
          </p:cNvSpPr>
          <p:nvPr/>
        </p:nvSpPr>
        <p:spPr bwMode="auto">
          <a:xfrm>
            <a:off x="1981200" y="3228975"/>
            <a:ext cx="1009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0" name="Freeform 1086"/>
          <p:cNvSpPr>
            <a:spLocks/>
          </p:cNvSpPr>
          <p:nvPr/>
        </p:nvSpPr>
        <p:spPr bwMode="auto">
          <a:xfrm>
            <a:off x="3000375" y="3238500"/>
            <a:ext cx="1588" cy="228600"/>
          </a:xfrm>
          <a:custGeom>
            <a:avLst/>
            <a:gdLst>
              <a:gd name="T0" fmla="*/ 0 w 1"/>
              <a:gd name="T1" fmla="*/ 0 h 144"/>
              <a:gd name="T2" fmla="*/ 0 w 1"/>
              <a:gd name="T3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44">
                <a:moveTo>
                  <a:pt x="0" y="0"/>
                </a:moveTo>
                <a:lnTo>
                  <a:pt x="0" y="144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1" name="Text Box 1087"/>
          <p:cNvSpPr txBox="1">
            <a:spLocks noChangeArrowheads="1"/>
          </p:cNvSpPr>
          <p:nvPr/>
        </p:nvSpPr>
        <p:spPr bwMode="auto">
          <a:xfrm>
            <a:off x="5943600" y="3352800"/>
            <a:ext cx="26670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1925" indent="-161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How does this design satisfy the rule above.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Suggest additional methods for reducing the effects of disturbances</a:t>
            </a:r>
          </a:p>
        </p:txBody>
      </p:sp>
      <p:sp>
        <p:nvSpPr>
          <p:cNvPr id="53312" name="Line 1088"/>
          <p:cNvSpPr>
            <a:spLocks noChangeShapeType="1"/>
          </p:cNvSpPr>
          <p:nvPr/>
        </p:nvSpPr>
        <p:spPr bwMode="auto">
          <a:xfrm>
            <a:off x="3000375" y="37719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00" name="Text Box 72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sp>
        <p:nvSpPr>
          <p:cNvPr id="48201" name="Text Box 73"/>
          <p:cNvSpPr txBox="1">
            <a:spLocks noChangeArrowheads="1"/>
          </p:cNvSpPr>
          <p:nvPr/>
        </p:nvSpPr>
        <p:spPr bwMode="auto">
          <a:xfrm>
            <a:off x="990600" y="1371600"/>
            <a:ext cx="7391400" cy="411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07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REDUCING THE EFFECTS OF UNFAVORABLE INTERACTION USING DECOUPLING</a:t>
            </a:r>
            <a:endParaRPr lang="en-US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Retains the single-loop control algorithms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Reduces (eliminates) the effects of interaction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Three approaches</a:t>
            </a:r>
          </a:p>
          <a:p>
            <a:pPr>
              <a:spcBef>
                <a:spcPct val="50000"/>
              </a:spcBef>
            </a:pPr>
            <a:r>
              <a:rPr lang="en-US" b="1"/>
              <a:t>	- </a:t>
            </a:r>
            <a:r>
              <a:rPr lang="en-US" b="1">
                <a:solidFill>
                  <a:schemeClr val="accent2"/>
                </a:solidFill>
              </a:rPr>
              <a:t>Implicit decoupling</a:t>
            </a:r>
            <a:r>
              <a:rPr lang="en-US" b="1"/>
              <a:t>: Calculated MVs</a:t>
            </a:r>
          </a:p>
          <a:p>
            <a:pPr>
              <a:spcBef>
                <a:spcPct val="50000"/>
              </a:spcBef>
            </a:pPr>
            <a:r>
              <a:rPr lang="en-US" b="1"/>
              <a:t>	- </a:t>
            </a:r>
            <a:r>
              <a:rPr lang="en-US" b="1">
                <a:solidFill>
                  <a:schemeClr val="accent2"/>
                </a:solidFill>
              </a:rPr>
              <a:t>Implicit decoupling</a:t>
            </a:r>
            <a:r>
              <a:rPr lang="en-US" b="1"/>
              <a:t>: Calculated CVs</a:t>
            </a:r>
          </a:p>
          <a:p>
            <a:pPr>
              <a:spcBef>
                <a:spcPct val="50000"/>
              </a:spcBef>
            </a:pPr>
            <a:r>
              <a:rPr lang="en-US" b="1"/>
              <a:t>	- </a:t>
            </a:r>
            <a:r>
              <a:rPr lang="en-US" b="1">
                <a:solidFill>
                  <a:schemeClr val="accent2"/>
                </a:solidFill>
              </a:rPr>
              <a:t>Explicit decoupling</a:t>
            </a:r>
            <a:r>
              <a:rPr lang="en-US" b="1"/>
              <a:t>: Controller compensation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026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sp>
        <p:nvSpPr>
          <p:cNvPr id="49155" name="Text Box 1027"/>
          <p:cNvSpPr txBox="1">
            <a:spLocks noChangeArrowheads="1"/>
          </p:cNvSpPr>
          <p:nvPr/>
        </p:nvSpPr>
        <p:spPr bwMode="auto">
          <a:xfrm>
            <a:off x="533400" y="11430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IMPLICIT DECOUPLING: CALCULATED MVs</a:t>
            </a:r>
            <a:endParaRPr lang="en-US"/>
          </a:p>
        </p:txBody>
      </p:sp>
      <p:graphicFrame>
        <p:nvGraphicFramePr>
          <p:cNvPr id="49156" name="Object 1028"/>
          <p:cNvGraphicFramePr>
            <a:graphicFrameLocks noChangeAspect="1"/>
          </p:cNvGraphicFramePr>
          <p:nvPr/>
        </p:nvGraphicFramePr>
        <p:xfrm>
          <a:off x="2362200" y="1600200"/>
          <a:ext cx="373380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Equation" r:id="rId3" imgW="1854000" imgH="723600" progId="Equation.3">
                  <p:embed/>
                </p:oleObj>
              </mc:Choice>
              <mc:Fallback>
                <p:oleObj name="Equation" r:id="rId3" imgW="1854000" imgH="7236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00200"/>
                        <a:ext cx="3733800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7" name="Picture 1029" descr="Q:\Decouple-Ble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4191000" cy="347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Text Box 1030"/>
          <p:cNvSpPr txBox="1">
            <a:spLocks noChangeArrowheads="1"/>
          </p:cNvSpPr>
          <p:nvPr/>
        </p:nvSpPr>
        <p:spPr bwMode="auto">
          <a:xfrm>
            <a:off x="5638800" y="3352800"/>
            <a:ext cx="28956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1925" indent="-161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How can we adjust these calculated variables?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Are there any special tuning guidelines?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IMPLICIT DECOUPLING: CALCULATED CVs</a:t>
            </a:r>
            <a:endParaRPr lang="en-US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2057400" y="1752600"/>
          <a:ext cx="4876800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4" name="Equation" r:id="rId3" imgW="2819160" imgH="749160" progId="Equation.3">
                  <p:embed/>
                </p:oleObj>
              </mc:Choice>
              <mc:Fallback>
                <p:oleObj name="Equation" r:id="rId3" imgW="2819160" imgH="749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752600"/>
                        <a:ext cx="4876800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1" name="Picture 5" descr="Q:\Decouple-Lev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51816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943600" y="3505200"/>
            <a:ext cx="28956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1925" indent="-161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How can we control these calculated variables?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Are there any special tuning guidelines?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5" name="Rectangle 101"/>
          <p:cNvSpPr>
            <a:spLocks noChangeArrowheads="1"/>
          </p:cNvSpPr>
          <p:nvPr/>
        </p:nvSpPr>
        <p:spPr bwMode="auto">
          <a:xfrm>
            <a:off x="2681288" y="3689350"/>
            <a:ext cx="1295400" cy="16764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grpSp>
        <p:nvGrpSpPr>
          <p:cNvPr id="26724" name="Group 100"/>
          <p:cNvGrpSpPr>
            <a:grpSpLocks/>
          </p:cNvGrpSpPr>
          <p:nvPr/>
        </p:nvGrpSpPr>
        <p:grpSpPr bwMode="auto">
          <a:xfrm>
            <a:off x="685800" y="3124200"/>
            <a:ext cx="7316788" cy="3270250"/>
            <a:chOff x="423" y="1276"/>
            <a:chExt cx="4609" cy="2060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3265" y="1385"/>
              <a:ext cx="424" cy="35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3265" y="1879"/>
              <a:ext cx="424" cy="35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3265" y="2318"/>
              <a:ext cx="424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3265" y="2811"/>
              <a:ext cx="424" cy="35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1166" y="1387"/>
              <a:ext cx="424" cy="35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1166" y="2813"/>
              <a:ext cx="424" cy="35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4087" y="1879"/>
              <a:ext cx="425" cy="35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4087" y="2318"/>
              <a:ext cx="425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Oval 12"/>
            <p:cNvSpPr>
              <a:spLocks noChangeArrowheads="1"/>
            </p:cNvSpPr>
            <p:nvPr/>
          </p:nvSpPr>
          <p:spPr bwMode="auto">
            <a:xfrm>
              <a:off x="917" y="1525"/>
              <a:ext cx="99" cy="10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Oval 13"/>
            <p:cNvSpPr>
              <a:spLocks noChangeArrowheads="1"/>
            </p:cNvSpPr>
            <p:nvPr/>
          </p:nvSpPr>
          <p:spPr bwMode="auto">
            <a:xfrm>
              <a:off x="892" y="2950"/>
              <a:ext cx="100" cy="1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Oval 14"/>
            <p:cNvSpPr>
              <a:spLocks noChangeArrowheads="1"/>
            </p:cNvSpPr>
            <p:nvPr/>
          </p:nvSpPr>
          <p:spPr bwMode="auto">
            <a:xfrm>
              <a:off x="3838" y="2948"/>
              <a:ext cx="100" cy="1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Oval 15"/>
            <p:cNvSpPr>
              <a:spLocks noChangeArrowheads="1"/>
            </p:cNvSpPr>
            <p:nvPr/>
          </p:nvSpPr>
          <p:spPr bwMode="auto">
            <a:xfrm>
              <a:off x="4237" y="2948"/>
              <a:ext cx="100" cy="1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Oval 16"/>
            <p:cNvSpPr>
              <a:spLocks noChangeArrowheads="1"/>
            </p:cNvSpPr>
            <p:nvPr/>
          </p:nvSpPr>
          <p:spPr bwMode="auto">
            <a:xfrm>
              <a:off x="3838" y="1523"/>
              <a:ext cx="100" cy="10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Oval 17"/>
            <p:cNvSpPr>
              <a:spLocks noChangeArrowheads="1"/>
            </p:cNvSpPr>
            <p:nvPr/>
          </p:nvSpPr>
          <p:spPr bwMode="auto">
            <a:xfrm>
              <a:off x="3838" y="1523"/>
              <a:ext cx="100" cy="10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</a:p>
          </p:txBody>
        </p:sp>
        <p:sp>
          <p:nvSpPr>
            <p:cNvPr id="26642" name="Oval 18"/>
            <p:cNvSpPr>
              <a:spLocks noChangeArrowheads="1"/>
            </p:cNvSpPr>
            <p:nvPr/>
          </p:nvSpPr>
          <p:spPr bwMode="auto">
            <a:xfrm>
              <a:off x="4237" y="1523"/>
              <a:ext cx="100" cy="10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>
              <a:off x="2916" y="1577"/>
              <a:ext cx="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>
              <a:off x="2916" y="3004"/>
              <a:ext cx="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>
              <a:off x="3689" y="1577"/>
              <a:ext cx="1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>
              <a:off x="3689" y="3004"/>
              <a:ext cx="1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Line 23"/>
            <p:cNvSpPr>
              <a:spLocks noChangeShapeType="1"/>
            </p:cNvSpPr>
            <p:nvPr/>
          </p:nvSpPr>
          <p:spPr bwMode="auto">
            <a:xfrm>
              <a:off x="3938" y="3004"/>
              <a:ext cx="2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Line 24"/>
            <p:cNvSpPr>
              <a:spLocks noChangeShapeType="1"/>
            </p:cNvSpPr>
            <p:nvPr/>
          </p:nvSpPr>
          <p:spPr bwMode="auto">
            <a:xfrm>
              <a:off x="3938" y="1577"/>
              <a:ext cx="2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 flipV="1">
              <a:off x="4287" y="1632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auto">
            <a:xfrm>
              <a:off x="4287" y="2674"/>
              <a:ext cx="3" cy="269"/>
            </a:xfrm>
            <a:custGeom>
              <a:avLst/>
              <a:gdLst>
                <a:gd name="T0" fmla="*/ 0 w 5"/>
                <a:gd name="T1" fmla="*/ 0 h 471"/>
                <a:gd name="T2" fmla="*/ 5 w 5"/>
                <a:gd name="T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471">
                  <a:moveTo>
                    <a:pt x="0" y="0"/>
                  </a:moveTo>
                  <a:lnTo>
                    <a:pt x="5" y="47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>
              <a:off x="4636" y="2044"/>
              <a:ext cx="0" cy="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 flipH="1">
              <a:off x="4512" y="2044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auto">
            <a:xfrm flipH="1">
              <a:off x="4512" y="253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>
              <a:off x="4636" y="2263"/>
              <a:ext cx="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Line 31"/>
            <p:cNvSpPr>
              <a:spLocks noChangeShapeType="1"/>
            </p:cNvSpPr>
            <p:nvPr/>
          </p:nvSpPr>
          <p:spPr bwMode="auto">
            <a:xfrm>
              <a:off x="4337" y="3004"/>
              <a:ext cx="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Line 32"/>
            <p:cNvSpPr>
              <a:spLocks noChangeShapeType="1"/>
            </p:cNvSpPr>
            <p:nvPr/>
          </p:nvSpPr>
          <p:spPr bwMode="auto">
            <a:xfrm>
              <a:off x="4337" y="1577"/>
              <a:ext cx="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Line 33"/>
            <p:cNvSpPr>
              <a:spLocks noChangeShapeType="1"/>
            </p:cNvSpPr>
            <p:nvPr/>
          </p:nvSpPr>
          <p:spPr bwMode="auto">
            <a:xfrm>
              <a:off x="4536" y="3004"/>
              <a:ext cx="0" cy="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Line 35"/>
            <p:cNvSpPr>
              <a:spLocks noChangeShapeType="1"/>
            </p:cNvSpPr>
            <p:nvPr/>
          </p:nvSpPr>
          <p:spPr bwMode="auto">
            <a:xfrm flipV="1">
              <a:off x="934" y="3063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Line 36"/>
            <p:cNvSpPr>
              <a:spLocks noChangeShapeType="1"/>
            </p:cNvSpPr>
            <p:nvPr/>
          </p:nvSpPr>
          <p:spPr bwMode="auto">
            <a:xfrm flipV="1">
              <a:off x="4561" y="1276"/>
              <a:ext cx="0" cy="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2" name="Line 38"/>
            <p:cNvSpPr>
              <a:spLocks noChangeShapeType="1"/>
            </p:cNvSpPr>
            <p:nvPr/>
          </p:nvSpPr>
          <p:spPr bwMode="auto">
            <a:xfrm>
              <a:off x="967" y="1278"/>
              <a:ext cx="0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Line 39"/>
            <p:cNvSpPr>
              <a:spLocks noChangeShapeType="1"/>
            </p:cNvSpPr>
            <p:nvPr/>
          </p:nvSpPr>
          <p:spPr bwMode="auto">
            <a:xfrm>
              <a:off x="1016" y="1579"/>
              <a:ext cx="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Line 40"/>
            <p:cNvSpPr>
              <a:spLocks noChangeShapeType="1"/>
            </p:cNvSpPr>
            <p:nvPr/>
          </p:nvSpPr>
          <p:spPr bwMode="auto">
            <a:xfrm>
              <a:off x="992" y="3006"/>
              <a:ext cx="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Line 41"/>
            <p:cNvSpPr>
              <a:spLocks noChangeShapeType="1"/>
            </p:cNvSpPr>
            <p:nvPr/>
          </p:nvSpPr>
          <p:spPr bwMode="auto">
            <a:xfrm>
              <a:off x="3065" y="1577"/>
              <a:ext cx="0" cy="4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Line 42"/>
            <p:cNvSpPr>
              <a:spLocks noChangeShapeType="1"/>
            </p:cNvSpPr>
            <p:nvPr/>
          </p:nvSpPr>
          <p:spPr bwMode="auto">
            <a:xfrm>
              <a:off x="3065" y="2071"/>
              <a:ext cx="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7" name="Freeform 43"/>
            <p:cNvSpPr>
              <a:spLocks/>
            </p:cNvSpPr>
            <p:nvPr/>
          </p:nvSpPr>
          <p:spPr bwMode="auto">
            <a:xfrm>
              <a:off x="3689" y="2512"/>
              <a:ext cx="110" cy="1"/>
            </a:xfrm>
            <a:custGeom>
              <a:avLst/>
              <a:gdLst>
                <a:gd name="T0" fmla="*/ 0 w 212"/>
                <a:gd name="T1" fmla="*/ 0 h 1"/>
                <a:gd name="T2" fmla="*/ 212 w 21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2" h="1">
                  <a:moveTo>
                    <a:pt x="0" y="0"/>
                  </a:moveTo>
                  <a:lnTo>
                    <a:pt x="212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Line 44"/>
            <p:cNvSpPr>
              <a:spLocks noChangeShapeType="1"/>
            </p:cNvSpPr>
            <p:nvPr/>
          </p:nvSpPr>
          <p:spPr bwMode="auto">
            <a:xfrm flipV="1">
              <a:off x="3888" y="2071"/>
              <a:ext cx="0" cy="8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Line 45"/>
            <p:cNvSpPr>
              <a:spLocks noChangeShapeType="1"/>
            </p:cNvSpPr>
            <p:nvPr/>
          </p:nvSpPr>
          <p:spPr bwMode="auto">
            <a:xfrm>
              <a:off x="3065" y="2510"/>
              <a:ext cx="0" cy="4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0" name="Line 46"/>
            <p:cNvSpPr>
              <a:spLocks noChangeShapeType="1"/>
            </p:cNvSpPr>
            <p:nvPr/>
          </p:nvSpPr>
          <p:spPr bwMode="auto">
            <a:xfrm>
              <a:off x="3065" y="2510"/>
              <a:ext cx="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Freeform 47"/>
            <p:cNvSpPr>
              <a:spLocks/>
            </p:cNvSpPr>
            <p:nvPr/>
          </p:nvSpPr>
          <p:spPr bwMode="auto">
            <a:xfrm>
              <a:off x="3680" y="2069"/>
              <a:ext cx="212" cy="2"/>
            </a:xfrm>
            <a:custGeom>
              <a:avLst/>
              <a:gdLst>
                <a:gd name="T0" fmla="*/ 0 w 409"/>
                <a:gd name="T1" fmla="*/ 0 h 5"/>
                <a:gd name="T2" fmla="*/ 409 w 409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9" h="5">
                  <a:moveTo>
                    <a:pt x="0" y="0"/>
                  </a:moveTo>
                  <a:lnTo>
                    <a:pt x="409" y="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2" name="Line 48"/>
            <p:cNvSpPr>
              <a:spLocks noChangeShapeType="1"/>
            </p:cNvSpPr>
            <p:nvPr/>
          </p:nvSpPr>
          <p:spPr bwMode="auto">
            <a:xfrm flipV="1">
              <a:off x="3792" y="2134"/>
              <a:ext cx="0" cy="3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Freeform 49"/>
            <p:cNvSpPr>
              <a:spLocks/>
            </p:cNvSpPr>
            <p:nvPr/>
          </p:nvSpPr>
          <p:spPr bwMode="auto">
            <a:xfrm>
              <a:off x="3730" y="2016"/>
              <a:ext cx="59" cy="110"/>
            </a:xfrm>
            <a:custGeom>
              <a:avLst/>
              <a:gdLst>
                <a:gd name="T0" fmla="*/ 112 w 112"/>
                <a:gd name="T1" fmla="*/ 192 h 192"/>
                <a:gd name="T2" fmla="*/ 16 w 112"/>
                <a:gd name="T3" fmla="*/ 144 h 192"/>
                <a:gd name="T4" fmla="*/ 16 w 112"/>
                <a:gd name="T5" fmla="*/ 48 h 192"/>
                <a:gd name="T6" fmla="*/ 112 w 112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92">
                  <a:moveTo>
                    <a:pt x="112" y="192"/>
                  </a:moveTo>
                  <a:cubicBezTo>
                    <a:pt x="72" y="180"/>
                    <a:pt x="32" y="168"/>
                    <a:pt x="16" y="144"/>
                  </a:cubicBezTo>
                  <a:cubicBezTo>
                    <a:pt x="0" y="120"/>
                    <a:pt x="0" y="72"/>
                    <a:pt x="16" y="48"/>
                  </a:cubicBezTo>
                  <a:cubicBezTo>
                    <a:pt x="32" y="24"/>
                    <a:pt x="96" y="8"/>
                    <a:pt x="11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4" name="Line 50"/>
            <p:cNvSpPr>
              <a:spLocks noChangeShapeType="1"/>
            </p:cNvSpPr>
            <p:nvPr/>
          </p:nvSpPr>
          <p:spPr bwMode="auto">
            <a:xfrm>
              <a:off x="3789" y="2016"/>
              <a:ext cx="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Line 51"/>
            <p:cNvSpPr>
              <a:spLocks noChangeShapeType="1"/>
            </p:cNvSpPr>
            <p:nvPr/>
          </p:nvSpPr>
          <p:spPr bwMode="auto">
            <a:xfrm flipV="1">
              <a:off x="3888" y="16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Line 52"/>
            <p:cNvSpPr>
              <a:spLocks noChangeShapeType="1"/>
            </p:cNvSpPr>
            <p:nvPr/>
          </p:nvSpPr>
          <p:spPr bwMode="auto">
            <a:xfrm>
              <a:off x="742" y="1579"/>
              <a:ext cx="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7" name="Freeform 53"/>
            <p:cNvSpPr>
              <a:spLocks/>
            </p:cNvSpPr>
            <p:nvPr/>
          </p:nvSpPr>
          <p:spPr bwMode="auto">
            <a:xfrm>
              <a:off x="742" y="3006"/>
              <a:ext cx="140" cy="0"/>
            </a:xfrm>
            <a:custGeom>
              <a:avLst/>
              <a:gdLst>
                <a:gd name="T0" fmla="*/ 0 w 270"/>
                <a:gd name="T1" fmla="*/ 0 h 1"/>
                <a:gd name="T2" fmla="*/ 270 w 27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0" h="1">
                  <a:moveTo>
                    <a:pt x="0" y="0"/>
                  </a:moveTo>
                  <a:lnTo>
                    <a:pt x="27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8" name="Text Box 54"/>
            <p:cNvSpPr txBox="1">
              <a:spLocks noChangeArrowheads="1"/>
            </p:cNvSpPr>
            <p:nvPr/>
          </p:nvSpPr>
          <p:spPr bwMode="auto">
            <a:xfrm>
              <a:off x="862" y="1348"/>
              <a:ext cx="1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  <p:sp>
          <p:nvSpPr>
            <p:cNvPr id="26679" name="Text Box 55"/>
            <p:cNvSpPr txBox="1">
              <a:spLocks noChangeArrowheads="1"/>
            </p:cNvSpPr>
            <p:nvPr/>
          </p:nvSpPr>
          <p:spPr bwMode="auto">
            <a:xfrm>
              <a:off x="787" y="1567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26680" name="Oval 56"/>
            <p:cNvSpPr>
              <a:spLocks noChangeArrowheads="1"/>
            </p:cNvSpPr>
            <p:nvPr/>
          </p:nvSpPr>
          <p:spPr bwMode="auto">
            <a:xfrm>
              <a:off x="4237" y="1523"/>
              <a:ext cx="100" cy="10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</a:p>
          </p:txBody>
        </p:sp>
        <p:sp>
          <p:nvSpPr>
            <p:cNvPr id="26681" name="Text Box 57"/>
            <p:cNvSpPr txBox="1">
              <a:spLocks noChangeArrowheads="1"/>
            </p:cNvSpPr>
            <p:nvPr/>
          </p:nvSpPr>
          <p:spPr bwMode="auto">
            <a:xfrm>
              <a:off x="3783" y="2862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26682" name="Text Box 58"/>
            <p:cNvSpPr txBox="1">
              <a:spLocks noChangeArrowheads="1"/>
            </p:cNvSpPr>
            <p:nvPr/>
          </p:nvSpPr>
          <p:spPr bwMode="auto">
            <a:xfrm>
              <a:off x="4182" y="2869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26683" name="Text Box 59"/>
            <p:cNvSpPr txBox="1">
              <a:spLocks noChangeArrowheads="1"/>
            </p:cNvSpPr>
            <p:nvPr/>
          </p:nvSpPr>
          <p:spPr bwMode="auto">
            <a:xfrm>
              <a:off x="787" y="3048"/>
              <a:ext cx="1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  <p:sp>
          <p:nvSpPr>
            <p:cNvPr id="26684" name="Text Box 60"/>
            <p:cNvSpPr txBox="1">
              <a:spLocks noChangeArrowheads="1"/>
            </p:cNvSpPr>
            <p:nvPr/>
          </p:nvSpPr>
          <p:spPr bwMode="auto">
            <a:xfrm>
              <a:off x="676" y="2766"/>
              <a:ext cx="1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+</a:t>
              </a:r>
            </a:p>
          </p:txBody>
        </p:sp>
        <p:sp>
          <p:nvSpPr>
            <p:cNvPr id="26685" name="Text Box 61"/>
            <p:cNvSpPr txBox="1">
              <a:spLocks noChangeArrowheads="1"/>
            </p:cNvSpPr>
            <p:nvPr/>
          </p:nvSpPr>
          <p:spPr bwMode="auto">
            <a:xfrm>
              <a:off x="1200" y="1488"/>
              <a:ext cx="3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G</a:t>
              </a:r>
              <a:r>
                <a:rPr lang="en-US" sz="1400" b="1" baseline="-25000"/>
                <a:t>c1</a:t>
              </a:r>
              <a:r>
                <a:rPr lang="en-US" sz="1400" b="1"/>
                <a:t>(s)</a:t>
              </a:r>
            </a:p>
          </p:txBody>
        </p:sp>
        <p:sp>
          <p:nvSpPr>
            <p:cNvPr id="26686" name="Text Box 62"/>
            <p:cNvSpPr txBox="1">
              <a:spLocks noChangeArrowheads="1"/>
            </p:cNvSpPr>
            <p:nvPr/>
          </p:nvSpPr>
          <p:spPr bwMode="auto">
            <a:xfrm>
              <a:off x="1206" y="2914"/>
              <a:ext cx="3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G</a:t>
              </a:r>
              <a:r>
                <a:rPr lang="en-US" sz="1400" b="1" baseline="-25000"/>
                <a:t>c2</a:t>
              </a:r>
              <a:r>
                <a:rPr lang="en-US" sz="1400" b="1"/>
                <a:t>(s)</a:t>
              </a:r>
            </a:p>
          </p:txBody>
        </p:sp>
        <p:sp>
          <p:nvSpPr>
            <p:cNvPr id="26687" name="Text Box 63"/>
            <p:cNvSpPr txBox="1">
              <a:spLocks noChangeArrowheads="1"/>
            </p:cNvSpPr>
            <p:nvPr/>
          </p:nvSpPr>
          <p:spPr bwMode="auto">
            <a:xfrm>
              <a:off x="3288" y="1500"/>
              <a:ext cx="3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G</a:t>
              </a:r>
              <a:r>
                <a:rPr lang="en-US" sz="1400" b="1" baseline="-25000"/>
                <a:t>11</a:t>
              </a:r>
              <a:r>
                <a:rPr lang="en-US" sz="1400" b="1"/>
                <a:t>(s)</a:t>
              </a:r>
            </a:p>
          </p:txBody>
        </p:sp>
        <p:sp>
          <p:nvSpPr>
            <p:cNvPr id="26688" name="Text Box 64"/>
            <p:cNvSpPr txBox="1">
              <a:spLocks noChangeArrowheads="1"/>
            </p:cNvSpPr>
            <p:nvPr/>
          </p:nvSpPr>
          <p:spPr bwMode="auto">
            <a:xfrm>
              <a:off x="3316" y="2000"/>
              <a:ext cx="3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G</a:t>
              </a:r>
              <a:r>
                <a:rPr lang="en-US" sz="1400" b="1" baseline="-25000"/>
                <a:t>21</a:t>
              </a:r>
              <a:r>
                <a:rPr lang="en-US" sz="1400" b="1"/>
                <a:t>(s)</a:t>
              </a:r>
            </a:p>
          </p:txBody>
        </p:sp>
        <p:sp>
          <p:nvSpPr>
            <p:cNvPr id="26689" name="Text Box 65"/>
            <p:cNvSpPr txBox="1">
              <a:spLocks noChangeArrowheads="1"/>
            </p:cNvSpPr>
            <p:nvPr/>
          </p:nvSpPr>
          <p:spPr bwMode="auto">
            <a:xfrm>
              <a:off x="3316" y="2411"/>
              <a:ext cx="3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G</a:t>
              </a:r>
              <a:r>
                <a:rPr lang="en-US" sz="1400" b="1" baseline="-25000"/>
                <a:t>12</a:t>
              </a:r>
              <a:r>
                <a:rPr lang="en-US" sz="1400" b="1"/>
                <a:t>(s)</a:t>
              </a:r>
            </a:p>
          </p:txBody>
        </p:sp>
        <p:sp>
          <p:nvSpPr>
            <p:cNvPr id="26690" name="Text Box 66"/>
            <p:cNvSpPr txBox="1">
              <a:spLocks noChangeArrowheads="1"/>
            </p:cNvSpPr>
            <p:nvPr/>
          </p:nvSpPr>
          <p:spPr bwMode="auto">
            <a:xfrm>
              <a:off x="3316" y="2912"/>
              <a:ext cx="3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G</a:t>
              </a:r>
              <a:r>
                <a:rPr lang="en-US" sz="1400" b="1" baseline="-25000"/>
                <a:t>22</a:t>
              </a:r>
              <a:r>
                <a:rPr lang="en-US" sz="1400" b="1"/>
                <a:t>(s)</a:t>
              </a:r>
            </a:p>
          </p:txBody>
        </p:sp>
        <p:sp>
          <p:nvSpPr>
            <p:cNvPr id="26691" name="Text Box 67"/>
            <p:cNvSpPr txBox="1">
              <a:spLocks noChangeArrowheads="1"/>
            </p:cNvSpPr>
            <p:nvPr/>
          </p:nvSpPr>
          <p:spPr bwMode="auto">
            <a:xfrm>
              <a:off x="4107" y="2425"/>
              <a:ext cx="3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G</a:t>
              </a:r>
              <a:r>
                <a:rPr lang="en-US" sz="1400" b="1" baseline="-25000"/>
                <a:t>d2</a:t>
              </a:r>
              <a:r>
                <a:rPr lang="en-US" sz="1400" b="1"/>
                <a:t>(s)</a:t>
              </a:r>
            </a:p>
          </p:txBody>
        </p:sp>
        <p:sp>
          <p:nvSpPr>
            <p:cNvPr id="26692" name="Text Box 68"/>
            <p:cNvSpPr txBox="1">
              <a:spLocks noChangeArrowheads="1"/>
            </p:cNvSpPr>
            <p:nvPr/>
          </p:nvSpPr>
          <p:spPr bwMode="auto">
            <a:xfrm>
              <a:off x="4101" y="2000"/>
              <a:ext cx="3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G</a:t>
              </a:r>
              <a:r>
                <a:rPr lang="en-US" sz="1400" b="1" baseline="-25000"/>
                <a:t>d1</a:t>
              </a:r>
              <a:r>
                <a:rPr lang="en-US" sz="1400" b="1"/>
                <a:t>(s)</a:t>
              </a:r>
            </a:p>
          </p:txBody>
        </p:sp>
        <p:sp>
          <p:nvSpPr>
            <p:cNvPr id="26693" name="Text Box 69"/>
            <p:cNvSpPr txBox="1">
              <a:spLocks noChangeArrowheads="1"/>
            </p:cNvSpPr>
            <p:nvPr/>
          </p:nvSpPr>
          <p:spPr bwMode="auto">
            <a:xfrm>
              <a:off x="4711" y="2192"/>
              <a:ext cx="3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D(s)</a:t>
              </a:r>
            </a:p>
          </p:txBody>
        </p:sp>
        <p:sp>
          <p:nvSpPr>
            <p:cNvPr id="26694" name="Text Box 70"/>
            <p:cNvSpPr txBox="1">
              <a:spLocks noChangeArrowheads="1"/>
            </p:cNvSpPr>
            <p:nvPr/>
          </p:nvSpPr>
          <p:spPr bwMode="auto">
            <a:xfrm>
              <a:off x="4600" y="1369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CV</a:t>
              </a:r>
              <a:r>
                <a:rPr lang="en-US" sz="1400" b="1" baseline="-25000"/>
                <a:t>1</a:t>
              </a:r>
              <a:r>
                <a:rPr lang="en-US" sz="1400" b="1"/>
                <a:t>(s)</a:t>
              </a:r>
            </a:p>
          </p:txBody>
        </p:sp>
        <p:sp>
          <p:nvSpPr>
            <p:cNvPr id="26695" name="Text Box 71"/>
            <p:cNvSpPr txBox="1">
              <a:spLocks noChangeArrowheads="1"/>
            </p:cNvSpPr>
            <p:nvPr/>
          </p:nvSpPr>
          <p:spPr bwMode="auto">
            <a:xfrm>
              <a:off x="4578" y="3117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CV</a:t>
              </a:r>
              <a:r>
                <a:rPr lang="en-US" sz="1400" b="1" baseline="-25000"/>
                <a:t>2</a:t>
              </a:r>
              <a:r>
                <a:rPr lang="en-US" sz="1400" b="1"/>
                <a:t>(s)</a:t>
              </a:r>
            </a:p>
          </p:txBody>
        </p:sp>
        <p:sp>
          <p:nvSpPr>
            <p:cNvPr id="26696" name="Text Box 72"/>
            <p:cNvSpPr txBox="1">
              <a:spLocks noChangeArrowheads="1"/>
            </p:cNvSpPr>
            <p:nvPr/>
          </p:nvSpPr>
          <p:spPr bwMode="auto">
            <a:xfrm>
              <a:off x="2640" y="2400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MV</a:t>
              </a:r>
              <a:r>
                <a:rPr lang="en-US" sz="1400" b="1" baseline="-25000"/>
                <a:t>2</a:t>
              </a:r>
              <a:r>
                <a:rPr lang="en-US" sz="1400" b="1"/>
                <a:t>(s)</a:t>
              </a:r>
            </a:p>
          </p:txBody>
        </p:sp>
        <p:sp>
          <p:nvSpPr>
            <p:cNvPr id="26697" name="Text Box 73"/>
            <p:cNvSpPr txBox="1">
              <a:spLocks noChangeArrowheads="1"/>
            </p:cNvSpPr>
            <p:nvPr/>
          </p:nvSpPr>
          <p:spPr bwMode="auto">
            <a:xfrm>
              <a:off x="2640" y="1968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MV</a:t>
              </a:r>
              <a:r>
                <a:rPr lang="en-US" sz="1400" b="1" baseline="-25000"/>
                <a:t>1</a:t>
              </a:r>
              <a:r>
                <a:rPr lang="en-US" sz="1400" b="1"/>
                <a:t>(s)</a:t>
              </a:r>
            </a:p>
          </p:txBody>
        </p:sp>
        <p:sp>
          <p:nvSpPr>
            <p:cNvPr id="26698" name="Text Box 74"/>
            <p:cNvSpPr txBox="1">
              <a:spLocks noChangeArrowheads="1"/>
            </p:cNvSpPr>
            <p:nvPr/>
          </p:nvSpPr>
          <p:spPr bwMode="auto">
            <a:xfrm>
              <a:off x="478" y="1385"/>
              <a:ext cx="4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SP</a:t>
              </a:r>
              <a:r>
                <a:rPr lang="en-US" sz="1400" b="1" baseline="-25000"/>
                <a:t>1</a:t>
              </a:r>
              <a:r>
                <a:rPr lang="en-US" sz="1400" b="1"/>
                <a:t>(s)</a:t>
              </a:r>
            </a:p>
          </p:txBody>
        </p:sp>
        <p:sp>
          <p:nvSpPr>
            <p:cNvPr id="26699" name="Text Box 75"/>
            <p:cNvSpPr txBox="1">
              <a:spLocks noChangeArrowheads="1"/>
            </p:cNvSpPr>
            <p:nvPr/>
          </p:nvSpPr>
          <p:spPr bwMode="auto">
            <a:xfrm>
              <a:off x="423" y="3060"/>
              <a:ext cx="4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SP</a:t>
              </a:r>
              <a:r>
                <a:rPr lang="en-US" sz="1400" b="1" baseline="-25000"/>
                <a:t>2</a:t>
              </a:r>
              <a:r>
                <a:rPr lang="en-US" sz="1400" b="1"/>
                <a:t>(s)</a:t>
              </a:r>
            </a:p>
          </p:txBody>
        </p:sp>
        <p:sp>
          <p:nvSpPr>
            <p:cNvPr id="26700" name="Rectangle 76"/>
            <p:cNvSpPr>
              <a:spLocks noChangeArrowheads="1"/>
            </p:cNvSpPr>
            <p:nvPr/>
          </p:nvSpPr>
          <p:spPr bwMode="auto">
            <a:xfrm>
              <a:off x="1838" y="1819"/>
              <a:ext cx="424" cy="35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1" name="Text Box 77"/>
            <p:cNvSpPr txBox="1">
              <a:spLocks noChangeArrowheads="1"/>
            </p:cNvSpPr>
            <p:nvPr/>
          </p:nvSpPr>
          <p:spPr bwMode="auto">
            <a:xfrm>
              <a:off x="1872" y="1920"/>
              <a:ext cx="4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G</a:t>
              </a:r>
              <a:r>
                <a:rPr lang="en-US" sz="1400" b="1" baseline="-25000"/>
                <a:t>D21</a:t>
              </a:r>
              <a:r>
                <a:rPr lang="en-US" sz="1400" b="1"/>
                <a:t>(s)</a:t>
              </a:r>
            </a:p>
          </p:txBody>
        </p:sp>
        <p:sp>
          <p:nvSpPr>
            <p:cNvPr id="26702" name="Rectangle 78"/>
            <p:cNvSpPr>
              <a:spLocks noChangeArrowheads="1"/>
            </p:cNvSpPr>
            <p:nvPr/>
          </p:nvSpPr>
          <p:spPr bwMode="auto">
            <a:xfrm>
              <a:off x="1836" y="2304"/>
              <a:ext cx="424" cy="35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3" name="Text Box 79"/>
            <p:cNvSpPr txBox="1">
              <a:spLocks noChangeArrowheads="1"/>
            </p:cNvSpPr>
            <p:nvPr/>
          </p:nvSpPr>
          <p:spPr bwMode="auto">
            <a:xfrm>
              <a:off x="1870" y="2405"/>
              <a:ext cx="4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G</a:t>
              </a:r>
              <a:r>
                <a:rPr lang="en-US" sz="1400" b="1" baseline="-25000"/>
                <a:t>D12</a:t>
              </a:r>
              <a:r>
                <a:rPr lang="en-US" sz="1400" b="1"/>
                <a:t>(s)</a:t>
              </a:r>
            </a:p>
          </p:txBody>
        </p:sp>
        <p:sp>
          <p:nvSpPr>
            <p:cNvPr id="26704" name="Oval 80"/>
            <p:cNvSpPr>
              <a:spLocks noChangeArrowheads="1"/>
            </p:cNvSpPr>
            <p:nvPr/>
          </p:nvSpPr>
          <p:spPr bwMode="auto">
            <a:xfrm>
              <a:off x="2826" y="1512"/>
              <a:ext cx="100" cy="10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5" name="Oval 81"/>
            <p:cNvSpPr>
              <a:spLocks noChangeArrowheads="1"/>
            </p:cNvSpPr>
            <p:nvPr/>
          </p:nvSpPr>
          <p:spPr bwMode="auto">
            <a:xfrm>
              <a:off x="2826" y="1512"/>
              <a:ext cx="100" cy="10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</a:p>
          </p:txBody>
        </p:sp>
        <p:sp>
          <p:nvSpPr>
            <p:cNvPr id="26706" name="Oval 82"/>
            <p:cNvSpPr>
              <a:spLocks noChangeArrowheads="1"/>
            </p:cNvSpPr>
            <p:nvPr/>
          </p:nvSpPr>
          <p:spPr bwMode="auto">
            <a:xfrm>
              <a:off x="2814" y="2952"/>
              <a:ext cx="100" cy="10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7" name="Oval 83"/>
            <p:cNvSpPr>
              <a:spLocks noChangeArrowheads="1"/>
            </p:cNvSpPr>
            <p:nvPr/>
          </p:nvSpPr>
          <p:spPr bwMode="auto">
            <a:xfrm>
              <a:off x="2814" y="2952"/>
              <a:ext cx="100" cy="10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</a:p>
          </p:txBody>
        </p:sp>
        <p:sp>
          <p:nvSpPr>
            <p:cNvPr id="26709" name="Line 85"/>
            <p:cNvSpPr>
              <a:spLocks noChangeShapeType="1"/>
            </p:cNvSpPr>
            <p:nvPr/>
          </p:nvSpPr>
          <p:spPr bwMode="auto">
            <a:xfrm flipH="1">
              <a:off x="1590" y="3012"/>
              <a:ext cx="12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0" name="Line 86"/>
            <p:cNvSpPr>
              <a:spLocks noChangeShapeType="1"/>
            </p:cNvSpPr>
            <p:nvPr/>
          </p:nvSpPr>
          <p:spPr bwMode="auto">
            <a:xfrm flipV="1">
              <a:off x="1728" y="249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1" name="Line 87"/>
            <p:cNvSpPr>
              <a:spLocks noChangeShapeType="1"/>
            </p:cNvSpPr>
            <p:nvPr/>
          </p:nvSpPr>
          <p:spPr bwMode="auto">
            <a:xfrm>
              <a:off x="1728" y="24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2" name="Line 88"/>
            <p:cNvSpPr>
              <a:spLocks noChangeShapeType="1"/>
            </p:cNvSpPr>
            <p:nvPr/>
          </p:nvSpPr>
          <p:spPr bwMode="auto">
            <a:xfrm flipH="1">
              <a:off x="1590" y="1572"/>
              <a:ext cx="12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3" name="Line 89"/>
            <p:cNvSpPr>
              <a:spLocks noChangeShapeType="1"/>
            </p:cNvSpPr>
            <p:nvPr/>
          </p:nvSpPr>
          <p:spPr bwMode="auto">
            <a:xfrm>
              <a:off x="1728" y="158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4" name="Line 90"/>
            <p:cNvSpPr>
              <a:spLocks noChangeShapeType="1"/>
            </p:cNvSpPr>
            <p:nvPr/>
          </p:nvSpPr>
          <p:spPr bwMode="auto">
            <a:xfrm>
              <a:off x="1728" y="201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5" name="Line 91"/>
            <p:cNvSpPr>
              <a:spLocks noChangeShapeType="1"/>
            </p:cNvSpPr>
            <p:nvPr/>
          </p:nvSpPr>
          <p:spPr bwMode="auto">
            <a:xfrm>
              <a:off x="2256" y="201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6" name="Line 92"/>
            <p:cNvSpPr>
              <a:spLocks noChangeShapeType="1"/>
            </p:cNvSpPr>
            <p:nvPr/>
          </p:nvSpPr>
          <p:spPr bwMode="auto">
            <a:xfrm>
              <a:off x="2352" y="2016"/>
              <a:ext cx="480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7" name="Line 93"/>
            <p:cNvSpPr>
              <a:spLocks noChangeShapeType="1"/>
            </p:cNvSpPr>
            <p:nvPr/>
          </p:nvSpPr>
          <p:spPr bwMode="auto">
            <a:xfrm>
              <a:off x="2256" y="24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8" name="Line 94"/>
            <p:cNvSpPr>
              <a:spLocks noChangeShapeType="1"/>
            </p:cNvSpPr>
            <p:nvPr/>
          </p:nvSpPr>
          <p:spPr bwMode="auto">
            <a:xfrm flipV="1">
              <a:off x="2358" y="2334"/>
              <a:ext cx="108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9" name="Line 95"/>
            <p:cNvSpPr>
              <a:spLocks noChangeShapeType="1"/>
            </p:cNvSpPr>
            <p:nvPr/>
          </p:nvSpPr>
          <p:spPr bwMode="auto">
            <a:xfrm flipV="1">
              <a:off x="2544" y="1620"/>
              <a:ext cx="312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1" name="Line 97"/>
            <p:cNvSpPr>
              <a:spLocks noChangeShapeType="1"/>
            </p:cNvSpPr>
            <p:nvPr/>
          </p:nvSpPr>
          <p:spPr bwMode="auto">
            <a:xfrm flipH="1">
              <a:off x="912" y="3312"/>
              <a:ext cx="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3" name="Line 99"/>
            <p:cNvSpPr>
              <a:spLocks noChangeShapeType="1"/>
            </p:cNvSpPr>
            <p:nvPr/>
          </p:nvSpPr>
          <p:spPr bwMode="auto">
            <a:xfrm flipH="1">
              <a:off x="954" y="1284"/>
              <a:ext cx="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726" name="Text Box 102"/>
          <p:cNvSpPr txBox="1">
            <a:spLocks noChangeArrowheads="1"/>
          </p:cNvSpPr>
          <p:nvPr/>
        </p:nvSpPr>
        <p:spPr bwMode="auto">
          <a:xfrm>
            <a:off x="990600" y="1066800"/>
            <a:ext cx="7391400" cy="1744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07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REDUCING THE EFFECTS OF UNFAVORABLE INTERACTION USING EXPLICIT DECOUPLING</a:t>
            </a:r>
            <a:endParaRPr lang="en-US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Compensates for the effects of interaction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sp>
        <p:nvSpPr>
          <p:cNvPr id="27744" name="Text Box 96"/>
          <p:cNvSpPr txBox="1">
            <a:spLocks noChangeArrowheads="1"/>
          </p:cNvSpPr>
          <p:nvPr/>
        </p:nvSpPr>
        <p:spPr bwMode="auto">
          <a:xfrm>
            <a:off x="990600" y="1066800"/>
            <a:ext cx="739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07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/>
              <a:t>Decoupling - Perfect decoupling compensates for interactions</a:t>
            </a:r>
          </a:p>
        </p:txBody>
      </p:sp>
      <p:graphicFrame>
        <p:nvGraphicFramePr>
          <p:cNvPr id="27745" name="Object 97"/>
          <p:cNvGraphicFramePr>
            <a:graphicFrameLocks noChangeAspect="1"/>
          </p:cNvGraphicFramePr>
          <p:nvPr/>
        </p:nvGraphicFramePr>
        <p:xfrm>
          <a:off x="5068888" y="2136775"/>
          <a:ext cx="22098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0" name="Equation" r:id="rId3" imgW="1028520" imgH="431640" progId="Equation.3">
                  <p:embed/>
                </p:oleObj>
              </mc:Choice>
              <mc:Fallback>
                <p:oleObj name="Equation" r:id="rId3" imgW="1028520" imgH="431640" progId="Equation.3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2136775"/>
                        <a:ext cx="22098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46" name="Text Box 98"/>
          <p:cNvSpPr txBox="1">
            <a:spLocks noChangeArrowheads="1"/>
          </p:cNvSpPr>
          <p:nvPr/>
        </p:nvSpPr>
        <p:spPr bwMode="auto">
          <a:xfrm>
            <a:off x="1182688" y="2441575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One design approach:</a:t>
            </a:r>
            <a:endParaRPr lang="en-US"/>
          </a:p>
        </p:txBody>
      </p:sp>
      <p:grpSp>
        <p:nvGrpSpPr>
          <p:cNvPr id="27749" name="Group 101"/>
          <p:cNvGrpSpPr>
            <a:grpSpLocks/>
          </p:cNvGrpSpPr>
          <p:nvPr/>
        </p:nvGrpSpPr>
        <p:grpSpPr bwMode="auto">
          <a:xfrm>
            <a:off x="725488" y="3355975"/>
            <a:ext cx="7316787" cy="3270250"/>
            <a:chOff x="457" y="2114"/>
            <a:chExt cx="4609" cy="2060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3049" y="2223"/>
              <a:ext cx="674" cy="35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3049" y="3649"/>
              <a:ext cx="674" cy="35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1200" y="2225"/>
              <a:ext cx="424" cy="35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1200" y="3651"/>
              <a:ext cx="424" cy="35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4121" y="2717"/>
              <a:ext cx="425" cy="35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4121" y="3156"/>
              <a:ext cx="425" cy="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Oval 13"/>
            <p:cNvSpPr>
              <a:spLocks noChangeArrowheads="1"/>
            </p:cNvSpPr>
            <p:nvPr/>
          </p:nvSpPr>
          <p:spPr bwMode="auto">
            <a:xfrm>
              <a:off x="951" y="2363"/>
              <a:ext cx="99" cy="10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Oval 14"/>
            <p:cNvSpPr>
              <a:spLocks noChangeArrowheads="1"/>
            </p:cNvSpPr>
            <p:nvPr/>
          </p:nvSpPr>
          <p:spPr bwMode="auto">
            <a:xfrm>
              <a:off x="926" y="3788"/>
              <a:ext cx="100" cy="1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Oval 15"/>
            <p:cNvSpPr>
              <a:spLocks noChangeArrowheads="1"/>
            </p:cNvSpPr>
            <p:nvPr/>
          </p:nvSpPr>
          <p:spPr bwMode="auto">
            <a:xfrm>
              <a:off x="3872" y="3786"/>
              <a:ext cx="100" cy="1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Oval 16"/>
            <p:cNvSpPr>
              <a:spLocks noChangeArrowheads="1"/>
            </p:cNvSpPr>
            <p:nvPr/>
          </p:nvSpPr>
          <p:spPr bwMode="auto">
            <a:xfrm>
              <a:off x="4271" y="3786"/>
              <a:ext cx="100" cy="1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Oval 17"/>
            <p:cNvSpPr>
              <a:spLocks noChangeArrowheads="1"/>
            </p:cNvSpPr>
            <p:nvPr/>
          </p:nvSpPr>
          <p:spPr bwMode="auto">
            <a:xfrm>
              <a:off x="3872" y="2361"/>
              <a:ext cx="100" cy="10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Oval 18"/>
            <p:cNvSpPr>
              <a:spLocks noChangeArrowheads="1"/>
            </p:cNvSpPr>
            <p:nvPr/>
          </p:nvSpPr>
          <p:spPr bwMode="auto">
            <a:xfrm>
              <a:off x="3872" y="2361"/>
              <a:ext cx="100" cy="10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</a:p>
          </p:txBody>
        </p:sp>
        <p:sp>
          <p:nvSpPr>
            <p:cNvPr id="27667" name="Oval 19"/>
            <p:cNvSpPr>
              <a:spLocks noChangeArrowheads="1"/>
            </p:cNvSpPr>
            <p:nvPr/>
          </p:nvSpPr>
          <p:spPr bwMode="auto">
            <a:xfrm>
              <a:off x="4271" y="2361"/>
              <a:ext cx="100" cy="10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Line 22"/>
            <p:cNvSpPr>
              <a:spLocks noChangeShapeType="1"/>
            </p:cNvSpPr>
            <p:nvPr/>
          </p:nvSpPr>
          <p:spPr bwMode="auto">
            <a:xfrm>
              <a:off x="3723" y="2415"/>
              <a:ext cx="1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1" name="Line 23"/>
            <p:cNvSpPr>
              <a:spLocks noChangeShapeType="1"/>
            </p:cNvSpPr>
            <p:nvPr/>
          </p:nvSpPr>
          <p:spPr bwMode="auto">
            <a:xfrm>
              <a:off x="3723" y="3842"/>
              <a:ext cx="1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Line 24"/>
            <p:cNvSpPr>
              <a:spLocks noChangeShapeType="1"/>
            </p:cNvSpPr>
            <p:nvPr/>
          </p:nvSpPr>
          <p:spPr bwMode="auto">
            <a:xfrm>
              <a:off x="3972" y="3842"/>
              <a:ext cx="2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Line 25"/>
            <p:cNvSpPr>
              <a:spLocks noChangeShapeType="1"/>
            </p:cNvSpPr>
            <p:nvPr/>
          </p:nvSpPr>
          <p:spPr bwMode="auto">
            <a:xfrm>
              <a:off x="3972" y="2415"/>
              <a:ext cx="2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Line 26"/>
            <p:cNvSpPr>
              <a:spLocks noChangeShapeType="1"/>
            </p:cNvSpPr>
            <p:nvPr/>
          </p:nvSpPr>
          <p:spPr bwMode="auto">
            <a:xfrm flipV="1">
              <a:off x="4321" y="2470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auto">
            <a:xfrm>
              <a:off x="4321" y="3512"/>
              <a:ext cx="3" cy="269"/>
            </a:xfrm>
            <a:custGeom>
              <a:avLst/>
              <a:gdLst>
                <a:gd name="T0" fmla="*/ 0 w 5"/>
                <a:gd name="T1" fmla="*/ 0 h 471"/>
                <a:gd name="T2" fmla="*/ 5 w 5"/>
                <a:gd name="T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471">
                  <a:moveTo>
                    <a:pt x="0" y="0"/>
                  </a:moveTo>
                  <a:lnTo>
                    <a:pt x="5" y="47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Line 28"/>
            <p:cNvSpPr>
              <a:spLocks noChangeShapeType="1"/>
            </p:cNvSpPr>
            <p:nvPr/>
          </p:nvSpPr>
          <p:spPr bwMode="auto">
            <a:xfrm>
              <a:off x="4670" y="2882"/>
              <a:ext cx="0" cy="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Line 29"/>
            <p:cNvSpPr>
              <a:spLocks noChangeShapeType="1"/>
            </p:cNvSpPr>
            <p:nvPr/>
          </p:nvSpPr>
          <p:spPr bwMode="auto">
            <a:xfrm flipH="1">
              <a:off x="4546" y="2882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auto">
            <a:xfrm flipH="1">
              <a:off x="4546" y="3375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Line 31"/>
            <p:cNvSpPr>
              <a:spLocks noChangeShapeType="1"/>
            </p:cNvSpPr>
            <p:nvPr/>
          </p:nvSpPr>
          <p:spPr bwMode="auto">
            <a:xfrm>
              <a:off x="4670" y="3101"/>
              <a:ext cx="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Line 32"/>
            <p:cNvSpPr>
              <a:spLocks noChangeShapeType="1"/>
            </p:cNvSpPr>
            <p:nvPr/>
          </p:nvSpPr>
          <p:spPr bwMode="auto">
            <a:xfrm>
              <a:off x="4371" y="3842"/>
              <a:ext cx="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Line 33"/>
            <p:cNvSpPr>
              <a:spLocks noChangeShapeType="1"/>
            </p:cNvSpPr>
            <p:nvPr/>
          </p:nvSpPr>
          <p:spPr bwMode="auto">
            <a:xfrm>
              <a:off x="4371" y="2415"/>
              <a:ext cx="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Line 34"/>
            <p:cNvSpPr>
              <a:spLocks noChangeShapeType="1"/>
            </p:cNvSpPr>
            <p:nvPr/>
          </p:nvSpPr>
          <p:spPr bwMode="auto">
            <a:xfrm>
              <a:off x="4570" y="3842"/>
              <a:ext cx="0" cy="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Line 35"/>
            <p:cNvSpPr>
              <a:spLocks noChangeShapeType="1"/>
            </p:cNvSpPr>
            <p:nvPr/>
          </p:nvSpPr>
          <p:spPr bwMode="auto">
            <a:xfrm flipV="1">
              <a:off x="968" y="3901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4" name="Line 36"/>
            <p:cNvSpPr>
              <a:spLocks noChangeShapeType="1"/>
            </p:cNvSpPr>
            <p:nvPr/>
          </p:nvSpPr>
          <p:spPr bwMode="auto">
            <a:xfrm flipV="1">
              <a:off x="4595" y="2114"/>
              <a:ext cx="0" cy="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Line 37"/>
            <p:cNvSpPr>
              <a:spLocks noChangeShapeType="1"/>
            </p:cNvSpPr>
            <p:nvPr/>
          </p:nvSpPr>
          <p:spPr bwMode="auto">
            <a:xfrm>
              <a:off x="1001" y="2116"/>
              <a:ext cx="0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Line 38"/>
            <p:cNvSpPr>
              <a:spLocks noChangeShapeType="1"/>
            </p:cNvSpPr>
            <p:nvPr/>
          </p:nvSpPr>
          <p:spPr bwMode="auto">
            <a:xfrm>
              <a:off x="1050" y="2417"/>
              <a:ext cx="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7" name="Line 39"/>
            <p:cNvSpPr>
              <a:spLocks noChangeShapeType="1"/>
            </p:cNvSpPr>
            <p:nvPr/>
          </p:nvSpPr>
          <p:spPr bwMode="auto">
            <a:xfrm>
              <a:off x="1026" y="3844"/>
              <a:ext cx="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9" name="Line 51"/>
            <p:cNvSpPr>
              <a:spLocks noChangeShapeType="1"/>
            </p:cNvSpPr>
            <p:nvPr/>
          </p:nvSpPr>
          <p:spPr bwMode="auto">
            <a:xfrm>
              <a:off x="776" y="2417"/>
              <a:ext cx="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0" name="Freeform 52"/>
            <p:cNvSpPr>
              <a:spLocks/>
            </p:cNvSpPr>
            <p:nvPr/>
          </p:nvSpPr>
          <p:spPr bwMode="auto">
            <a:xfrm>
              <a:off x="776" y="3844"/>
              <a:ext cx="140" cy="0"/>
            </a:xfrm>
            <a:custGeom>
              <a:avLst/>
              <a:gdLst>
                <a:gd name="T0" fmla="*/ 0 w 270"/>
                <a:gd name="T1" fmla="*/ 0 h 1"/>
                <a:gd name="T2" fmla="*/ 270 w 27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0" h="1">
                  <a:moveTo>
                    <a:pt x="0" y="0"/>
                  </a:moveTo>
                  <a:lnTo>
                    <a:pt x="27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1" name="Text Box 53"/>
            <p:cNvSpPr txBox="1">
              <a:spLocks noChangeArrowheads="1"/>
            </p:cNvSpPr>
            <p:nvPr/>
          </p:nvSpPr>
          <p:spPr bwMode="auto">
            <a:xfrm>
              <a:off x="896" y="2186"/>
              <a:ext cx="1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  <p:sp>
          <p:nvSpPr>
            <p:cNvPr id="27702" name="Text Box 54"/>
            <p:cNvSpPr txBox="1">
              <a:spLocks noChangeArrowheads="1"/>
            </p:cNvSpPr>
            <p:nvPr/>
          </p:nvSpPr>
          <p:spPr bwMode="auto">
            <a:xfrm>
              <a:off x="821" y="2405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27703" name="Oval 55"/>
            <p:cNvSpPr>
              <a:spLocks noChangeArrowheads="1"/>
            </p:cNvSpPr>
            <p:nvPr/>
          </p:nvSpPr>
          <p:spPr bwMode="auto">
            <a:xfrm>
              <a:off x="4271" y="2361"/>
              <a:ext cx="100" cy="10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</a:p>
          </p:txBody>
        </p:sp>
        <p:sp>
          <p:nvSpPr>
            <p:cNvPr id="27704" name="Text Box 56"/>
            <p:cNvSpPr txBox="1">
              <a:spLocks noChangeArrowheads="1"/>
            </p:cNvSpPr>
            <p:nvPr/>
          </p:nvSpPr>
          <p:spPr bwMode="auto">
            <a:xfrm>
              <a:off x="3817" y="3700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27705" name="Text Box 57"/>
            <p:cNvSpPr txBox="1">
              <a:spLocks noChangeArrowheads="1"/>
            </p:cNvSpPr>
            <p:nvPr/>
          </p:nvSpPr>
          <p:spPr bwMode="auto">
            <a:xfrm>
              <a:off x="4216" y="3707"/>
              <a:ext cx="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27706" name="Text Box 58"/>
            <p:cNvSpPr txBox="1">
              <a:spLocks noChangeArrowheads="1"/>
            </p:cNvSpPr>
            <p:nvPr/>
          </p:nvSpPr>
          <p:spPr bwMode="auto">
            <a:xfrm>
              <a:off x="821" y="3886"/>
              <a:ext cx="1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  <p:sp>
          <p:nvSpPr>
            <p:cNvPr id="27707" name="Text Box 59"/>
            <p:cNvSpPr txBox="1">
              <a:spLocks noChangeArrowheads="1"/>
            </p:cNvSpPr>
            <p:nvPr/>
          </p:nvSpPr>
          <p:spPr bwMode="auto">
            <a:xfrm>
              <a:off x="710" y="3604"/>
              <a:ext cx="1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+</a:t>
              </a:r>
            </a:p>
          </p:txBody>
        </p:sp>
        <p:sp>
          <p:nvSpPr>
            <p:cNvPr id="27708" name="Text Box 60"/>
            <p:cNvSpPr txBox="1">
              <a:spLocks noChangeArrowheads="1"/>
            </p:cNvSpPr>
            <p:nvPr/>
          </p:nvSpPr>
          <p:spPr bwMode="auto">
            <a:xfrm>
              <a:off x="1234" y="2326"/>
              <a:ext cx="3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G</a:t>
              </a:r>
              <a:r>
                <a:rPr lang="en-US" sz="1400" b="1" baseline="-25000"/>
                <a:t>c1</a:t>
              </a:r>
              <a:r>
                <a:rPr lang="en-US" sz="1400" b="1"/>
                <a:t>(s)</a:t>
              </a:r>
            </a:p>
          </p:txBody>
        </p:sp>
        <p:sp>
          <p:nvSpPr>
            <p:cNvPr id="27709" name="Text Box 61"/>
            <p:cNvSpPr txBox="1">
              <a:spLocks noChangeArrowheads="1"/>
            </p:cNvSpPr>
            <p:nvPr/>
          </p:nvSpPr>
          <p:spPr bwMode="auto">
            <a:xfrm>
              <a:off x="1240" y="3752"/>
              <a:ext cx="3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G</a:t>
              </a:r>
              <a:r>
                <a:rPr lang="en-US" sz="1400" b="1" baseline="-25000"/>
                <a:t>c2</a:t>
              </a:r>
              <a:r>
                <a:rPr lang="en-US" sz="1400" b="1"/>
                <a:t>(s)</a:t>
              </a:r>
            </a:p>
          </p:txBody>
        </p:sp>
        <p:sp>
          <p:nvSpPr>
            <p:cNvPr id="27710" name="Text Box 62"/>
            <p:cNvSpPr txBox="1">
              <a:spLocks noChangeArrowheads="1"/>
            </p:cNvSpPr>
            <p:nvPr/>
          </p:nvSpPr>
          <p:spPr bwMode="auto">
            <a:xfrm>
              <a:off x="3145" y="2304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G</a:t>
              </a:r>
              <a:r>
                <a:rPr lang="en-US" sz="1400" b="1" baseline="-25000"/>
                <a:t>11</a:t>
              </a:r>
              <a:r>
                <a:rPr lang="en-US" sz="1400" b="1"/>
                <a:t>(s)/</a:t>
              </a:r>
              <a:r>
                <a:rPr lang="en-US" sz="1400" b="1">
                  <a:sym typeface="Symbol" pitchFamily="18" charset="2"/>
                </a:rPr>
                <a:t>11</a:t>
              </a:r>
              <a:endParaRPr lang="en-US" sz="1400" b="1"/>
            </a:p>
          </p:txBody>
        </p:sp>
        <p:sp>
          <p:nvSpPr>
            <p:cNvPr id="27713" name="Text Box 65"/>
            <p:cNvSpPr txBox="1">
              <a:spLocks noChangeArrowheads="1"/>
            </p:cNvSpPr>
            <p:nvPr/>
          </p:nvSpPr>
          <p:spPr bwMode="auto">
            <a:xfrm>
              <a:off x="3145" y="3744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G</a:t>
              </a:r>
              <a:r>
                <a:rPr lang="en-US" sz="1400" b="1" baseline="-25000"/>
                <a:t>22</a:t>
              </a:r>
              <a:r>
                <a:rPr lang="en-US" sz="1400" b="1"/>
                <a:t>(s)/</a:t>
              </a:r>
              <a:r>
                <a:rPr lang="en-US" sz="1400" b="1">
                  <a:sym typeface="Symbol" pitchFamily="18" charset="2"/>
                </a:rPr>
                <a:t>22</a:t>
              </a:r>
              <a:endParaRPr lang="en-US" sz="1400" b="1"/>
            </a:p>
          </p:txBody>
        </p:sp>
        <p:sp>
          <p:nvSpPr>
            <p:cNvPr id="27714" name="Text Box 66"/>
            <p:cNvSpPr txBox="1">
              <a:spLocks noChangeArrowheads="1"/>
            </p:cNvSpPr>
            <p:nvPr/>
          </p:nvSpPr>
          <p:spPr bwMode="auto">
            <a:xfrm>
              <a:off x="4141" y="3263"/>
              <a:ext cx="3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G</a:t>
              </a:r>
              <a:r>
                <a:rPr lang="en-US" sz="1400" b="1" baseline="-25000"/>
                <a:t>d2</a:t>
              </a:r>
              <a:r>
                <a:rPr lang="en-US" sz="1400" b="1"/>
                <a:t>(s)</a:t>
              </a:r>
            </a:p>
          </p:txBody>
        </p:sp>
        <p:sp>
          <p:nvSpPr>
            <p:cNvPr id="27715" name="Text Box 67"/>
            <p:cNvSpPr txBox="1">
              <a:spLocks noChangeArrowheads="1"/>
            </p:cNvSpPr>
            <p:nvPr/>
          </p:nvSpPr>
          <p:spPr bwMode="auto">
            <a:xfrm>
              <a:off x="4135" y="2838"/>
              <a:ext cx="3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G</a:t>
              </a:r>
              <a:r>
                <a:rPr lang="en-US" sz="1400" b="1" baseline="-25000"/>
                <a:t>d1</a:t>
              </a:r>
              <a:r>
                <a:rPr lang="en-US" sz="1400" b="1"/>
                <a:t>(s)</a:t>
              </a:r>
            </a:p>
          </p:txBody>
        </p:sp>
        <p:sp>
          <p:nvSpPr>
            <p:cNvPr id="27716" name="Text Box 68"/>
            <p:cNvSpPr txBox="1">
              <a:spLocks noChangeArrowheads="1"/>
            </p:cNvSpPr>
            <p:nvPr/>
          </p:nvSpPr>
          <p:spPr bwMode="auto">
            <a:xfrm>
              <a:off x="4745" y="3030"/>
              <a:ext cx="3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D(s)</a:t>
              </a:r>
            </a:p>
          </p:txBody>
        </p:sp>
        <p:sp>
          <p:nvSpPr>
            <p:cNvPr id="27717" name="Text Box 69"/>
            <p:cNvSpPr txBox="1">
              <a:spLocks noChangeArrowheads="1"/>
            </p:cNvSpPr>
            <p:nvPr/>
          </p:nvSpPr>
          <p:spPr bwMode="auto">
            <a:xfrm>
              <a:off x="4634" y="2207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CV</a:t>
              </a:r>
              <a:r>
                <a:rPr lang="en-US" sz="1400" b="1" baseline="-25000"/>
                <a:t>1</a:t>
              </a:r>
              <a:r>
                <a:rPr lang="en-US" sz="1400" b="1"/>
                <a:t>(s)</a:t>
              </a:r>
            </a:p>
          </p:txBody>
        </p:sp>
        <p:sp>
          <p:nvSpPr>
            <p:cNvPr id="27718" name="Text Box 70"/>
            <p:cNvSpPr txBox="1">
              <a:spLocks noChangeArrowheads="1"/>
            </p:cNvSpPr>
            <p:nvPr/>
          </p:nvSpPr>
          <p:spPr bwMode="auto">
            <a:xfrm>
              <a:off x="4612" y="3955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CV</a:t>
              </a:r>
              <a:r>
                <a:rPr lang="en-US" sz="1400" b="1" baseline="-25000"/>
                <a:t>2</a:t>
              </a:r>
              <a:r>
                <a:rPr lang="en-US" sz="1400" b="1"/>
                <a:t>(s)</a:t>
              </a:r>
            </a:p>
          </p:txBody>
        </p:sp>
        <p:sp>
          <p:nvSpPr>
            <p:cNvPr id="27721" name="Text Box 73"/>
            <p:cNvSpPr txBox="1">
              <a:spLocks noChangeArrowheads="1"/>
            </p:cNvSpPr>
            <p:nvPr/>
          </p:nvSpPr>
          <p:spPr bwMode="auto">
            <a:xfrm>
              <a:off x="512" y="2223"/>
              <a:ext cx="4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SP</a:t>
              </a:r>
              <a:r>
                <a:rPr lang="en-US" sz="1400" b="1" baseline="-25000"/>
                <a:t>1</a:t>
              </a:r>
              <a:r>
                <a:rPr lang="en-US" sz="1400" b="1"/>
                <a:t>(s)</a:t>
              </a:r>
            </a:p>
          </p:txBody>
        </p:sp>
        <p:sp>
          <p:nvSpPr>
            <p:cNvPr id="27722" name="Text Box 74"/>
            <p:cNvSpPr txBox="1">
              <a:spLocks noChangeArrowheads="1"/>
            </p:cNvSpPr>
            <p:nvPr/>
          </p:nvSpPr>
          <p:spPr bwMode="auto">
            <a:xfrm>
              <a:off x="457" y="3898"/>
              <a:ext cx="4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SP</a:t>
              </a:r>
              <a:r>
                <a:rPr lang="en-US" sz="1400" b="1" baseline="-25000"/>
                <a:t>2</a:t>
              </a:r>
              <a:r>
                <a:rPr lang="en-US" sz="1400" b="1"/>
                <a:t>(s)</a:t>
              </a:r>
            </a:p>
          </p:txBody>
        </p:sp>
        <p:sp>
          <p:nvSpPr>
            <p:cNvPr id="27731" name="Freeform 83"/>
            <p:cNvSpPr>
              <a:spLocks/>
            </p:cNvSpPr>
            <p:nvPr/>
          </p:nvSpPr>
          <p:spPr bwMode="auto">
            <a:xfrm>
              <a:off x="1624" y="3851"/>
              <a:ext cx="1427" cy="4"/>
            </a:xfrm>
            <a:custGeom>
              <a:avLst/>
              <a:gdLst>
                <a:gd name="T0" fmla="*/ 1427 w 1427"/>
                <a:gd name="T1" fmla="*/ 4 h 4"/>
                <a:gd name="T2" fmla="*/ 0 w 1427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27" h="4">
                  <a:moveTo>
                    <a:pt x="1427" y="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4" name="Freeform 86"/>
            <p:cNvSpPr>
              <a:spLocks/>
            </p:cNvSpPr>
            <p:nvPr/>
          </p:nvSpPr>
          <p:spPr bwMode="auto">
            <a:xfrm>
              <a:off x="1624" y="2411"/>
              <a:ext cx="1414" cy="2"/>
            </a:xfrm>
            <a:custGeom>
              <a:avLst/>
              <a:gdLst>
                <a:gd name="T0" fmla="*/ 1414 w 1414"/>
                <a:gd name="T1" fmla="*/ 2 h 2"/>
                <a:gd name="T2" fmla="*/ 0 w 1414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4" h="2">
                  <a:moveTo>
                    <a:pt x="1414" y="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2" name="Line 94"/>
            <p:cNvSpPr>
              <a:spLocks noChangeShapeType="1"/>
            </p:cNvSpPr>
            <p:nvPr/>
          </p:nvSpPr>
          <p:spPr bwMode="auto">
            <a:xfrm flipH="1">
              <a:off x="946" y="4150"/>
              <a:ext cx="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3" name="Line 95"/>
            <p:cNvSpPr>
              <a:spLocks noChangeShapeType="1"/>
            </p:cNvSpPr>
            <p:nvPr/>
          </p:nvSpPr>
          <p:spPr bwMode="auto">
            <a:xfrm flipH="1">
              <a:off x="988" y="2122"/>
              <a:ext cx="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5410200" y="3810000"/>
            <a:ext cx="2895600" cy="533400"/>
          </a:xfrm>
          <a:prstGeom prst="rect">
            <a:avLst/>
          </a:prstGeom>
          <a:solidFill>
            <a:srgbClr val="39FF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5410200" y="2971800"/>
            <a:ext cx="2895600" cy="838200"/>
          </a:xfrm>
          <a:prstGeom prst="rect">
            <a:avLst/>
          </a:prstGeom>
          <a:solidFill>
            <a:srgbClr val="FF89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90600" y="1066800"/>
            <a:ext cx="739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07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/>
              <a:t>Decoupling - Deciding when to decouple</a:t>
            </a: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-304800" y="2438400"/>
          <a:ext cx="8610600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Document" r:id="rId3" imgW="5630040" imgH="1375200" progId="Word.Document.8">
                  <p:embed/>
                </p:oleObj>
              </mc:Choice>
              <mc:Fallback>
                <p:oleObj name="Document" r:id="rId3" imgW="5630040" imgH="13752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2438400"/>
                        <a:ext cx="8610600" cy="210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8305800" y="2667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-533400" y="2286000"/>
            <a:ext cx="31242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762000" y="20574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Clip" r:id="rId3" imgW="2701800" imgH="4019400" progId="MS_ClipArt_Gallery.2">
                  <p:embed/>
                </p:oleObj>
              </mc:Choice>
              <mc:Fallback>
                <p:oleObj name="Clip" r:id="rId3" imgW="2701800" imgH="401940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2590800" y="1600200"/>
            <a:ext cx="5867400" cy="685800"/>
          </a:xfrm>
          <a:prstGeom prst="wedgeRoundRectCallout">
            <a:avLst>
              <a:gd name="adj1" fmla="val -66208"/>
              <a:gd name="adj2" fmla="val 3402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Outline of the lesson.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514600" y="2819400"/>
            <a:ext cx="5791200" cy="302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191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Some observations on multiloop design performance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The RDG, Relative Disturbance Gain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Controllability and interaction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Disturbance directionality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Decoupling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21: Multiloop Control Performance</a:t>
            </a:r>
            <a:endParaRPr lang="en-US"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533400" y="2590800"/>
            <a:ext cx="2209800" cy="3124200"/>
            <a:chOff x="562" y="1488"/>
            <a:chExt cx="1844" cy="2466"/>
          </a:xfrm>
        </p:grpSpPr>
        <p:sp>
          <p:nvSpPr>
            <p:cNvPr id="29700" name="AutoShape 4"/>
            <p:cNvSpPr>
              <a:spLocks noChangeArrowheads="1"/>
            </p:cNvSpPr>
            <p:nvPr/>
          </p:nvSpPr>
          <p:spPr bwMode="auto">
            <a:xfrm rot="5400000">
              <a:off x="240" y="2544"/>
              <a:ext cx="1872" cy="336"/>
            </a:xfrm>
            <a:prstGeom prst="flowChartTerminator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auto">
            <a:xfrm>
              <a:off x="562" y="2732"/>
              <a:ext cx="446" cy="5"/>
            </a:xfrm>
            <a:custGeom>
              <a:avLst/>
              <a:gdLst>
                <a:gd name="T0" fmla="*/ 0 w 446"/>
                <a:gd name="T1" fmla="*/ 0 h 5"/>
                <a:gd name="T2" fmla="*/ 446 w 446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6" h="5">
                  <a:moveTo>
                    <a:pt x="0" y="0"/>
                  </a:moveTo>
                  <a:lnTo>
                    <a:pt x="446" y="5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Oval 6"/>
            <p:cNvSpPr>
              <a:spLocks noChangeArrowheads="1"/>
            </p:cNvSpPr>
            <p:nvPr/>
          </p:nvSpPr>
          <p:spPr bwMode="auto">
            <a:xfrm>
              <a:off x="1536" y="3360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" name="Oval 7"/>
            <p:cNvSpPr>
              <a:spLocks noChangeArrowheads="1"/>
            </p:cNvSpPr>
            <p:nvPr/>
          </p:nvSpPr>
          <p:spPr bwMode="auto">
            <a:xfrm>
              <a:off x="1680" y="1632"/>
              <a:ext cx="192" cy="19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V="1">
              <a:off x="177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 flipH="1">
              <a:off x="1152" y="148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>
              <a:off x="1152" y="14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 flipV="1">
              <a:off x="1626" y="321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Line 12"/>
            <p:cNvSpPr>
              <a:spLocks noChangeShapeType="1"/>
            </p:cNvSpPr>
            <p:nvPr/>
          </p:nvSpPr>
          <p:spPr bwMode="auto">
            <a:xfrm flipH="1">
              <a:off x="1338" y="3210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>
              <a:off x="1176" y="3642"/>
              <a:ext cx="0" cy="1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>
              <a:off x="1170" y="3828"/>
              <a:ext cx="9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Line 15"/>
            <p:cNvSpPr>
              <a:spLocks noChangeShapeType="1"/>
            </p:cNvSpPr>
            <p:nvPr/>
          </p:nvSpPr>
          <p:spPr bwMode="auto">
            <a:xfrm>
              <a:off x="1626" y="3552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Line 16"/>
            <p:cNvSpPr>
              <a:spLocks noChangeShapeType="1"/>
            </p:cNvSpPr>
            <p:nvPr/>
          </p:nvSpPr>
          <p:spPr bwMode="auto">
            <a:xfrm flipH="1">
              <a:off x="1440" y="345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AutoShape 17"/>
            <p:cNvSpPr>
              <a:spLocks noChangeArrowheads="1"/>
            </p:cNvSpPr>
            <p:nvPr/>
          </p:nvSpPr>
          <p:spPr bwMode="auto">
            <a:xfrm>
              <a:off x="1584" y="1920"/>
              <a:ext cx="384" cy="144"/>
            </a:xfrm>
            <a:prstGeom prst="flowChartTerminator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Line 18"/>
            <p:cNvSpPr>
              <a:spLocks noChangeShapeType="1"/>
            </p:cNvSpPr>
            <p:nvPr/>
          </p:nvSpPr>
          <p:spPr bwMode="auto">
            <a:xfrm>
              <a:off x="1776" y="18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>
              <a:off x="1782" y="210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Line 20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 flipH="1">
              <a:off x="1296" y="1968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>
              <a:off x="1782" y="2154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19" name="Group 23"/>
            <p:cNvGrpSpPr>
              <a:grpSpLocks/>
            </p:cNvGrpSpPr>
            <p:nvPr/>
          </p:nvGrpSpPr>
          <p:grpSpPr bwMode="auto">
            <a:xfrm>
              <a:off x="2166" y="2046"/>
              <a:ext cx="144" cy="180"/>
              <a:chOff x="2400" y="1749"/>
              <a:chExt cx="215" cy="287"/>
            </a:xfrm>
          </p:grpSpPr>
          <p:sp>
            <p:nvSpPr>
              <p:cNvPr id="29720" name="Line 24"/>
              <p:cNvSpPr>
                <a:spLocks noChangeShapeType="1"/>
              </p:cNvSpPr>
              <p:nvPr/>
            </p:nvSpPr>
            <p:spPr bwMode="auto">
              <a:xfrm rot="-5400000">
                <a:off x="2291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1" name="Line 25"/>
              <p:cNvSpPr>
                <a:spLocks noChangeShapeType="1"/>
              </p:cNvSpPr>
              <p:nvPr/>
            </p:nvSpPr>
            <p:spPr bwMode="auto">
              <a:xfrm rot="-5400000">
                <a:off x="2506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2" name="Line 26"/>
              <p:cNvSpPr>
                <a:spLocks noChangeShapeType="1"/>
              </p:cNvSpPr>
              <p:nvPr/>
            </p:nvSpPr>
            <p:spPr bwMode="auto">
              <a:xfrm rot="-5400000" flipH="1" flipV="1">
                <a:off x="2399" y="1813"/>
                <a:ext cx="218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3" name="Line 27"/>
              <p:cNvSpPr>
                <a:spLocks noChangeShapeType="1"/>
              </p:cNvSpPr>
              <p:nvPr/>
            </p:nvSpPr>
            <p:spPr bwMode="auto">
              <a:xfrm rot="16200000" flipV="1">
                <a:off x="2395" y="1816"/>
                <a:ext cx="225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4" name="Line 28"/>
              <p:cNvSpPr>
                <a:spLocks noChangeShapeType="1"/>
              </p:cNvSpPr>
              <p:nvPr/>
            </p:nvSpPr>
            <p:spPr bwMode="auto">
              <a:xfrm rot="-5400000">
                <a:off x="2445" y="1861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5" name="Line 29"/>
              <p:cNvSpPr>
                <a:spLocks noChangeShapeType="1"/>
              </p:cNvSpPr>
              <p:nvPr/>
            </p:nvSpPr>
            <p:spPr bwMode="auto">
              <a:xfrm rot="-5400000">
                <a:off x="2499" y="173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6" name="Freeform 30"/>
              <p:cNvSpPr>
                <a:spLocks/>
              </p:cNvSpPr>
              <p:nvPr/>
            </p:nvSpPr>
            <p:spPr bwMode="auto">
              <a:xfrm rot="-5400000">
                <a:off x="2472" y="1706"/>
                <a:ext cx="50" cy="13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27" name="Group 31"/>
            <p:cNvGrpSpPr>
              <a:grpSpLocks/>
            </p:cNvGrpSpPr>
            <p:nvPr/>
          </p:nvGrpSpPr>
          <p:grpSpPr bwMode="auto">
            <a:xfrm flipV="1">
              <a:off x="1530" y="2100"/>
              <a:ext cx="144" cy="180"/>
              <a:chOff x="2400" y="1749"/>
              <a:chExt cx="215" cy="287"/>
            </a:xfrm>
          </p:grpSpPr>
          <p:sp>
            <p:nvSpPr>
              <p:cNvPr id="29728" name="Line 32"/>
              <p:cNvSpPr>
                <a:spLocks noChangeShapeType="1"/>
              </p:cNvSpPr>
              <p:nvPr/>
            </p:nvSpPr>
            <p:spPr bwMode="auto">
              <a:xfrm rot="-5400000">
                <a:off x="2291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9" name="Line 33"/>
              <p:cNvSpPr>
                <a:spLocks noChangeShapeType="1"/>
              </p:cNvSpPr>
              <p:nvPr/>
            </p:nvSpPr>
            <p:spPr bwMode="auto">
              <a:xfrm rot="-5400000">
                <a:off x="2506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0" name="Line 34"/>
              <p:cNvSpPr>
                <a:spLocks noChangeShapeType="1"/>
              </p:cNvSpPr>
              <p:nvPr/>
            </p:nvSpPr>
            <p:spPr bwMode="auto">
              <a:xfrm rot="-5400000" flipH="1" flipV="1">
                <a:off x="2399" y="1813"/>
                <a:ext cx="218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1" name="Line 35"/>
              <p:cNvSpPr>
                <a:spLocks noChangeShapeType="1"/>
              </p:cNvSpPr>
              <p:nvPr/>
            </p:nvSpPr>
            <p:spPr bwMode="auto">
              <a:xfrm rot="16200000" flipV="1">
                <a:off x="2395" y="1816"/>
                <a:ext cx="225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2" name="Line 36"/>
              <p:cNvSpPr>
                <a:spLocks noChangeShapeType="1"/>
              </p:cNvSpPr>
              <p:nvPr/>
            </p:nvSpPr>
            <p:spPr bwMode="auto">
              <a:xfrm rot="-5400000">
                <a:off x="2445" y="1861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3" name="Line 37"/>
              <p:cNvSpPr>
                <a:spLocks noChangeShapeType="1"/>
              </p:cNvSpPr>
              <p:nvPr/>
            </p:nvSpPr>
            <p:spPr bwMode="auto">
              <a:xfrm rot="-5400000">
                <a:off x="2499" y="173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4" name="Freeform 38"/>
              <p:cNvSpPr>
                <a:spLocks/>
              </p:cNvSpPr>
              <p:nvPr/>
            </p:nvSpPr>
            <p:spPr bwMode="auto">
              <a:xfrm rot="-5400000">
                <a:off x="2472" y="1706"/>
                <a:ext cx="50" cy="13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35" name="Line 39"/>
            <p:cNvSpPr>
              <a:spLocks noChangeShapeType="1"/>
            </p:cNvSpPr>
            <p:nvPr/>
          </p:nvSpPr>
          <p:spPr bwMode="auto">
            <a:xfrm>
              <a:off x="2310" y="215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Line 40"/>
            <p:cNvSpPr>
              <a:spLocks noChangeShapeType="1"/>
            </p:cNvSpPr>
            <p:nvPr/>
          </p:nvSpPr>
          <p:spPr bwMode="auto">
            <a:xfrm>
              <a:off x="1776" y="2064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Line 41"/>
            <p:cNvSpPr>
              <a:spLocks noChangeShapeType="1"/>
            </p:cNvSpPr>
            <p:nvPr/>
          </p:nvSpPr>
          <p:spPr bwMode="auto">
            <a:xfrm flipH="1">
              <a:off x="1680" y="216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" name="Line 42"/>
            <p:cNvSpPr>
              <a:spLocks noChangeShapeType="1"/>
            </p:cNvSpPr>
            <p:nvPr/>
          </p:nvSpPr>
          <p:spPr bwMode="auto">
            <a:xfrm>
              <a:off x="1488" y="2112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Line 43"/>
            <p:cNvSpPr>
              <a:spLocks noChangeShapeType="1"/>
            </p:cNvSpPr>
            <p:nvPr/>
          </p:nvSpPr>
          <p:spPr bwMode="auto">
            <a:xfrm>
              <a:off x="1488" y="21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Oval 44"/>
            <p:cNvSpPr>
              <a:spLocks noChangeArrowheads="1"/>
            </p:cNvSpPr>
            <p:nvPr/>
          </p:nvSpPr>
          <p:spPr bwMode="auto">
            <a:xfrm>
              <a:off x="1998" y="192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" name="Line 45"/>
            <p:cNvSpPr>
              <a:spLocks noChangeShapeType="1"/>
            </p:cNvSpPr>
            <p:nvPr/>
          </p:nvSpPr>
          <p:spPr bwMode="auto">
            <a:xfrm>
              <a:off x="2094" y="1968"/>
              <a:ext cx="1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Line 46"/>
            <p:cNvSpPr>
              <a:spLocks noChangeShapeType="1"/>
            </p:cNvSpPr>
            <p:nvPr/>
          </p:nvSpPr>
          <p:spPr bwMode="auto">
            <a:xfrm>
              <a:off x="2226" y="1962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3" name="Line 47"/>
            <p:cNvSpPr>
              <a:spLocks noChangeShapeType="1"/>
            </p:cNvSpPr>
            <p:nvPr/>
          </p:nvSpPr>
          <p:spPr bwMode="auto">
            <a:xfrm flipH="1">
              <a:off x="1536" y="17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44" name="Group 48"/>
            <p:cNvGrpSpPr>
              <a:grpSpLocks/>
            </p:cNvGrpSpPr>
            <p:nvPr/>
          </p:nvGrpSpPr>
          <p:grpSpPr bwMode="auto">
            <a:xfrm flipV="1">
              <a:off x="2070" y="3744"/>
              <a:ext cx="144" cy="180"/>
              <a:chOff x="2400" y="1749"/>
              <a:chExt cx="215" cy="287"/>
            </a:xfrm>
          </p:grpSpPr>
          <p:sp>
            <p:nvSpPr>
              <p:cNvPr id="29745" name="Line 49"/>
              <p:cNvSpPr>
                <a:spLocks noChangeShapeType="1"/>
              </p:cNvSpPr>
              <p:nvPr/>
            </p:nvSpPr>
            <p:spPr bwMode="auto">
              <a:xfrm rot="-5400000">
                <a:off x="2291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6" name="Line 50"/>
              <p:cNvSpPr>
                <a:spLocks noChangeShapeType="1"/>
              </p:cNvSpPr>
              <p:nvPr/>
            </p:nvSpPr>
            <p:spPr bwMode="auto">
              <a:xfrm rot="-5400000">
                <a:off x="2506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7" name="Line 51"/>
              <p:cNvSpPr>
                <a:spLocks noChangeShapeType="1"/>
              </p:cNvSpPr>
              <p:nvPr/>
            </p:nvSpPr>
            <p:spPr bwMode="auto">
              <a:xfrm rot="-5400000" flipH="1" flipV="1">
                <a:off x="2399" y="1813"/>
                <a:ext cx="218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8" name="Line 52"/>
              <p:cNvSpPr>
                <a:spLocks noChangeShapeType="1"/>
              </p:cNvSpPr>
              <p:nvPr/>
            </p:nvSpPr>
            <p:spPr bwMode="auto">
              <a:xfrm rot="16200000" flipV="1">
                <a:off x="2395" y="1816"/>
                <a:ext cx="225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9" name="Line 53"/>
              <p:cNvSpPr>
                <a:spLocks noChangeShapeType="1"/>
              </p:cNvSpPr>
              <p:nvPr/>
            </p:nvSpPr>
            <p:spPr bwMode="auto">
              <a:xfrm rot="-5400000">
                <a:off x="2445" y="1861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0" name="Line 54"/>
              <p:cNvSpPr>
                <a:spLocks noChangeShapeType="1"/>
              </p:cNvSpPr>
              <p:nvPr/>
            </p:nvSpPr>
            <p:spPr bwMode="auto">
              <a:xfrm rot="-5400000">
                <a:off x="2499" y="173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1" name="Freeform 55"/>
              <p:cNvSpPr>
                <a:spLocks/>
              </p:cNvSpPr>
              <p:nvPr/>
            </p:nvSpPr>
            <p:spPr bwMode="auto">
              <a:xfrm rot="-5400000">
                <a:off x="2472" y="1706"/>
                <a:ext cx="50" cy="13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52" name="Group 56"/>
            <p:cNvGrpSpPr>
              <a:grpSpLocks/>
            </p:cNvGrpSpPr>
            <p:nvPr/>
          </p:nvGrpSpPr>
          <p:grpSpPr bwMode="auto">
            <a:xfrm>
              <a:off x="1872" y="3348"/>
              <a:ext cx="144" cy="180"/>
              <a:chOff x="2400" y="1749"/>
              <a:chExt cx="215" cy="287"/>
            </a:xfrm>
          </p:grpSpPr>
          <p:sp>
            <p:nvSpPr>
              <p:cNvPr id="29753" name="Line 57"/>
              <p:cNvSpPr>
                <a:spLocks noChangeShapeType="1"/>
              </p:cNvSpPr>
              <p:nvPr/>
            </p:nvSpPr>
            <p:spPr bwMode="auto">
              <a:xfrm rot="-5400000">
                <a:off x="2291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4" name="Line 58"/>
              <p:cNvSpPr>
                <a:spLocks noChangeShapeType="1"/>
              </p:cNvSpPr>
              <p:nvPr/>
            </p:nvSpPr>
            <p:spPr bwMode="auto">
              <a:xfrm rot="-5400000">
                <a:off x="2506" y="1920"/>
                <a:ext cx="2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5" name="Line 59"/>
              <p:cNvSpPr>
                <a:spLocks noChangeShapeType="1"/>
              </p:cNvSpPr>
              <p:nvPr/>
            </p:nvSpPr>
            <p:spPr bwMode="auto">
              <a:xfrm rot="-5400000" flipH="1" flipV="1">
                <a:off x="2399" y="1813"/>
                <a:ext cx="218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6" name="Line 60"/>
              <p:cNvSpPr>
                <a:spLocks noChangeShapeType="1"/>
              </p:cNvSpPr>
              <p:nvPr/>
            </p:nvSpPr>
            <p:spPr bwMode="auto">
              <a:xfrm rot="16200000" flipV="1">
                <a:off x="2395" y="1816"/>
                <a:ext cx="225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7" name="Line 61"/>
              <p:cNvSpPr>
                <a:spLocks noChangeShapeType="1"/>
              </p:cNvSpPr>
              <p:nvPr/>
            </p:nvSpPr>
            <p:spPr bwMode="auto">
              <a:xfrm rot="-5400000">
                <a:off x="2445" y="1861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8" name="Line 62"/>
              <p:cNvSpPr>
                <a:spLocks noChangeShapeType="1"/>
              </p:cNvSpPr>
              <p:nvPr/>
            </p:nvSpPr>
            <p:spPr bwMode="auto">
              <a:xfrm rot="-5400000">
                <a:off x="2499" y="1733"/>
                <a:ext cx="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9" name="Freeform 63"/>
              <p:cNvSpPr>
                <a:spLocks/>
              </p:cNvSpPr>
              <p:nvPr/>
            </p:nvSpPr>
            <p:spPr bwMode="auto">
              <a:xfrm rot="-5400000">
                <a:off x="2472" y="1706"/>
                <a:ext cx="50" cy="13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60" name="Oval 64"/>
            <p:cNvSpPr>
              <a:spLocks noChangeArrowheads="1"/>
            </p:cNvSpPr>
            <p:nvPr/>
          </p:nvSpPr>
          <p:spPr bwMode="auto">
            <a:xfrm>
              <a:off x="816" y="3408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1" name="Line 65"/>
            <p:cNvSpPr>
              <a:spLocks noChangeShapeType="1"/>
            </p:cNvSpPr>
            <p:nvPr/>
          </p:nvSpPr>
          <p:spPr bwMode="auto">
            <a:xfrm>
              <a:off x="888" y="3546"/>
              <a:ext cx="0" cy="4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2" name="Line 66"/>
            <p:cNvSpPr>
              <a:spLocks noChangeShapeType="1"/>
            </p:cNvSpPr>
            <p:nvPr/>
          </p:nvSpPr>
          <p:spPr bwMode="auto">
            <a:xfrm>
              <a:off x="888" y="3954"/>
              <a:ext cx="12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3" name="Line 67"/>
            <p:cNvSpPr>
              <a:spLocks noChangeShapeType="1"/>
            </p:cNvSpPr>
            <p:nvPr/>
          </p:nvSpPr>
          <p:spPr bwMode="auto">
            <a:xfrm flipV="1">
              <a:off x="2148" y="3918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4" name="Line 68"/>
            <p:cNvSpPr>
              <a:spLocks noChangeShapeType="1"/>
            </p:cNvSpPr>
            <p:nvPr/>
          </p:nvSpPr>
          <p:spPr bwMode="auto">
            <a:xfrm>
              <a:off x="2208" y="3822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65" name="Text Box 69"/>
          <p:cNvSpPr txBox="1">
            <a:spLocks noChangeArrowheads="1"/>
          </p:cNvSpPr>
          <p:nvPr/>
        </p:nvSpPr>
        <p:spPr bwMode="auto">
          <a:xfrm>
            <a:off x="990600" y="1676400"/>
            <a:ext cx="1600200" cy="7889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FR   </a:t>
            </a:r>
            <a:r>
              <a:rPr lang="en-US" sz="1800" b="1">
                <a:sym typeface="Symbol" pitchFamily="18" charset="2"/>
              </a:rPr>
              <a:t> XD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FRB </a:t>
            </a:r>
            <a:r>
              <a:rPr lang="en-US" sz="1800" b="1">
                <a:sym typeface="Symbol" pitchFamily="18" charset="2"/>
              </a:rPr>
              <a:t> XB</a:t>
            </a:r>
          </a:p>
        </p:txBody>
      </p:sp>
      <p:graphicFrame>
        <p:nvGraphicFramePr>
          <p:cNvPr id="29766" name="Object 70"/>
          <p:cNvGraphicFramePr>
            <a:graphicFrameLocks noChangeAspect="1"/>
          </p:cNvGraphicFramePr>
          <p:nvPr/>
        </p:nvGraphicFramePr>
        <p:xfrm>
          <a:off x="3276600" y="2133600"/>
          <a:ext cx="8763000" cy="408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8" name="Document" r:id="rId3" imgW="5630040" imgH="2622600" progId="Word.Document.8">
                  <p:embed/>
                </p:oleObj>
              </mc:Choice>
              <mc:Fallback>
                <p:oleObj name="Document" r:id="rId3" imgW="5630040" imgH="2622600" progId="Word.Document.8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133600"/>
                        <a:ext cx="8763000" cy="408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67" name="Text Box 71"/>
          <p:cNvSpPr txBox="1">
            <a:spLocks noChangeArrowheads="1"/>
          </p:cNvSpPr>
          <p:nvPr/>
        </p:nvSpPr>
        <p:spPr bwMode="auto">
          <a:xfrm>
            <a:off x="3124200" y="12954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Which decoupling do you recommend?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04800" y="4343400"/>
            <a:ext cx="2819400" cy="990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pic>
        <p:nvPicPr>
          <p:cNvPr id="28675" name="Picture 3" descr="Q:\M_Marino_Decoupl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19200"/>
            <a:ext cx="4708525" cy="522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57200" y="2057400"/>
            <a:ext cx="3200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Simulation confirms that top-to-bottom decoupling improves XB control performance.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|RDG*f</a:t>
            </a:r>
            <a:r>
              <a:rPr lang="en-US" b="1" baseline="-25000">
                <a:solidFill>
                  <a:srgbClr val="FF0000"/>
                </a:solidFill>
              </a:rPr>
              <a:t>tune</a:t>
            </a:r>
            <a:r>
              <a:rPr lang="en-US" b="1">
                <a:solidFill>
                  <a:srgbClr val="FF0000"/>
                </a:solidFill>
              </a:rPr>
              <a:t> | &gt; 1.0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435725" y="3484563"/>
            <a:ext cx="1828800" cy="406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improvement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>
            <a:off x="5867400" y="3733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04800" y="4343400"/>
            <a:ext cx="2819400" cy="990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57200" y="2057400"/>
            <a:ext cx="3200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Simulation confirms that bottom-to-top decoupling does not improve XD control performance.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|RDG*f</a:t>
            </a:r>
            <a:r>
              <a:rPr lang="en-US" b="1" baseline="-25000">
                <a:solidFill>
                  <a:srgbClr val="FF0000"/>
                </a:solidFill>
              </a:rPr>
              <a:t>tune</a:t>
            </a:r>
            <a:r>
              <a:rPr lang="en-US" b="1">
                <a:solidFill>
                  <a:srgbClr val="FF0000"/>
                </a:solidFill>
              </a:rPr>
              <a:t> | &lt; 1.0</a:t>
            </a:r>
            <a:endParaRPr lang="en-US" b="1">
              <a:solidFill>
                <a:schemeClr val="accent2"/>
              </a:solidFill>
            </a:endParaRPr>
          </a:p>
        </p:txBody>
      </p:sp>
      <p:pic>
        <p:nvPicPr>
          <p:cNvPr id="41990" name="Picture 6" descr="Q:\M_Marino_Decouple 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27125"/>
            <a:ext cx="4694238" cy="57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648450" y="3006725"/>
            <a:ext cx="2057400" cy="711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No improvement</a:t>
            </a:r>
          </a:p>
          <a:p>
            <a:r>
              <a:rPr lang="en-US" sz="2000" b="1"/>
              <a:t>(a bit worse)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flipH="1" flipV="1">
            <a:off x="5943600" y="2133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590800" y="1868488"/>
          <a:ext cx="5678488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Drawing" r:id="rId3" imgW="6362640" imgH="5591160" progId="WPDraw30.Drawing">
                  <p:embed/>
                </p:oleObj>
              </mc:Choice>
              <mc:Fallback>
                <p:oleObj name="Drawing" r:id="rId3" imgW="6362640" imgH="5591160" progId="WPDraw30.Drawing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868488"/>
                        <a:ext cx="5678488" cy="498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07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/>
              <a:t>Decoupling - A large relative gain indicates extreme 		  sensitivity to modelling errors can occur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743200" y="2438400"/>
            <a:ext cx="457200" cy="2743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566738" y="2971800"/>
          <a:ext cx="2524125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Equation" r:id="rId5" imgW="1117440" imgH="545760" progId="Equation.3">
                  <p:embed/>
                </p:oleObj>
              </mc:Choice>
              <mc:Fallback>
                <p:oleObj name="Equation" r:id="rId5" imgW="1117440" imgH="545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2971800"/>
                        <a:ext cx="2524125" cy="12303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85800" y="42672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(Worst case mismatch)</a:t>
            </a:r>
            <a:endParaRPr lang="en-US" sz="1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Q:\Marlin_2000_Figure_21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7339013" cy="279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066800" y="57912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Decoupler with no errors; excellent performance!</a:t>
            </a:r>
            <a:endParaRPr lang="en-US" sz="1800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800600" y="57912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Decoupler with 15% gain errors, </a:t>
            </a:r>
            <a:r>
              <a:rPr lang="en-US" sz="1800" b="1">
                <a:solidFill>
                  <a:srgbClr val="FF0000"/>
                </a:solidFill>
              </a:rPr>
              <a:t>unstable!</a:t>
            </a:r>
            <a:endParaRPr lang="en-US" sz="1800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990600" y="1295400"/>
            <a:ext cx="6781800" cy="11969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Decoupler performance can be </a:t>
            </a:r>
            <a:r>
              <a:rPr lang="en-US" b="1" u="sng"/>
              <a:t>very sensitive</a:t>
            </a:r>
            <a:r>
              <a:rPr lang="en-US" b="1"/>
              <a:t> to gain errors.  If possible, use process knowledge in determining plant gains, K</a:t>
            </a:r>
            <a:r>
              <a:rPr lang="en-US" b="1" baseline="-25000"/>
              <a:t>ij</a:t>
            </a:r>
            <a:r>
              <a:rPr lang="en-US" b="1"/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76962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6725" indent="-466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81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/>
              <a:t>Decoupling</a:t>
            </a:r>
            <a:endParaRPr lang="en-US" b="1"/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Because the closed-loop system changes, the controller must be retuned by approximately the relative gain, (Kc)</a:t>
            </a:r>
            <a:r>
              <a:rPr lang="en-US" b="1" baseline="-25000"/>
              <a:t>dec</a:t>
            </a:r>
            <a:r>
              <a:rPr lang="en-US" b="1"/>
              <a:t> </a:t>
            </a:r>
            <a:r>
              <a:rPr lang="en-US" b="1">
                <a:sym typeface="Symbol" pitchFamily="18" charset="2"/>
              </a:rPr>
              <a:t>  </a:t>
            </a:r>
            <a:r>
              <a:rPr lang="en-US" b="1"/>
              <a:t>(Kc)</a:t>
            </a:r>
            <a:r>
              <a:rPr lang="en-US" b="1" baseline="-25000"/>
              <a:t>SL</a:t>
            </a:r>
            <a:r>
              <a:rPr lang="en-US" b="1"/>
              <a:t> 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When a valve saturates, the “other” loops need to be retuned again!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The behavior with integral windup is complex.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Why not use MPC?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010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6725" indent="-466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81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CONCLUSIONS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CONTROL PERFORMANCE DEPENDS STRONGLY ON THE DISTURBANCE</a:t>
            </a:r>
          </a:p>
          <a:p>
            <a:pPr>
              <a:spcBef>
                <a:spcPct val="50000"/>
              </a:spcBef>
            </a:pPr>
            <a:r>
              <a:rPr lang="en-US" b="1"/>
              <a:t>	- Multiloop systems have directions that are  easy/difficult to achieve</a:t>
            </a:r>
          </a:p>
          <a:p>
            <a:pPr>
              <a:spcBef>
                <a:spcPct val="50000"/>
              </a:spcBef>
            </a:pPr>
            <a:r>
              <a:rPr lang="en-US" b="1"/>
              <a:t>	- Multiloop performance can be </a:t>
            </a:r>
            <a:r>
              <a:rPr lang="en-US" b="1" u="sng"/>
              <a:t>worse or better</a:t>
            </a:r>
            <a:r>
              <a:rPr lang="en-US" b="1"/>
              <a:t> than SL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SHORT-CUT METHOD IS AVAILABLE TO EVALUATE MULTILOOP PERFORMANCE</a:t>
            </a:r>
          </a:p>
          <a:p>
            <a:pPr>
              <a:spcBef>
                <a:spcPct val="50000"/>
              </a:spcBef>
            </a:pPr>
            <a:r>
              <a:rPr lang="en-US" b="1"/>
              <a:t>	- RDG uses steady-state gains</a:t>
            </a:r>
          </a:p>
          <a:p>
            <a:pPr>
              <a:spcBef>
                <a:spcPct val="50000"/>
              </a:spcBef>
            </a:pPr>
            <a:r>
              <a:rPr lang="en-US" b="1"/>
              <a:t>	- Large value is BAD; small value might be good </a:t>
            </a:r>
          </a:p>
          <a:p>
            <a:r>
              <a:rPr lang="en-US" b="1"/>
              <a:t>	   (careful of +/- cancellation)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685800" y="2514600"/>
          <a:ext cx="7848600" cy="390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2" name="Document" r:id="rId3" imgW="5630040" imgH="2800440" progId="Word.Document.8">
                  <p:embed/>
                </p:oleObj>
              </mc:Choice>
              <mc:Fallback>
                <p:oleObj name="Document" r:id="rId3" imgW="5630040" imgH="280044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14600"/>
                        <a:ext cx="7848600" cy="390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8458200" y="25146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990600" y="1219200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Complete the following table with recommendations for control design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61963" y="1219200"/>
            <a:ext cx="8229600" cy="507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6738" indent="-566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10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REQUIRED</a:t>
            </a:r>
            <a:r>
              <a:rPr lang="en-US" b="1"/>
              <a:t>: DOF, Controllability, Operating Window</a:t>
            </a:r>
          </a:p>
          <a:p>
            <a:pPr>
              <a:spcBef>
                <a:spcPct val="50000"/>
              </a:spcBef>
            </a:pPr>
            <a:endParaRPr lang="en-US" sz="900" b="1"/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HIGHLY DESIRED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u="sng">
                <a:solidFill>
                  <a:schemeClr val="accent2"/>
                </a:solidFill>
              </a:rPr>
              <a:t>Integrity</a:t>
            </a:r>
            <a:r>
              <a:rPr lang="en-US" b="1"/>
              <a:t> - Performance is “acceptable after one or more controllers become inactive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u="sng">
                <a:solidFill>
                  <a:schemeClr val="accent2"/>
                </a:solidFill>
              </a:rPr>
              <a:t>Control performance</a:t>
            </a:r>
            <a:r>
              <a:rPr lang="en-US" b="1"/>
              <a:t> </a:t>
            </a:r>
          </a:p>
          <a:p>
            <a:pPr>
              <a:spcBef>
                <a:spcPct val="50000"/>
              </a:spcBef>
            </a:pPr>
            <a:r>
              <a:rPr lang="en-US" b="1"/>
              <a:t>	- CVs achieve zero offset and low deviations from SP</a:t>
            </a:r>
          </a:p>
          <a:p>
            <a:pPr>
              <a:spcBef>
                <a:spcPct val="5000"/>
              </a:spcBef>
            </a:pPr>
            <a:r>
              <a:rPr lang="en-US" b="1"/>
              <a:t>	- MVs have acceptable dynamic variability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u="sng">
                <a:solidFill>
                  <a:schemeClr val="accent2"/>
                </a:solidFill>
              </a:rPr>
              <a:t>Robustness</a:t>
            </a:r>
            <a:r>
              <a:rPr lang="en-US" b="1">
                <a:solidFill>
                  <a:schemeClr val="accent2"/>
                </a:solidFill>
              </a:rPr>
              <a:t> </a:t>
            </a:r>
            <a:r>
              <a:rPr lang="en-US" b="1"/>
              <a:t>- Performance (not just stability) is achieved for a range of plant dynamics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u="sng">
                <a:solidFill>
                  <a:schemeClr val="accent2"/>
                </a:solidFill>
              </a:rPr>
              <a:t>Range</a:t>
            </a:r>
            <a:r>
              <a:rPr lang="en-US" b="1"/>
              <a:t> - Strong effect to compensate large disturbances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 flipH="1">
            <a:off x="3581400" y="1828800"/>
            <a:ext cx="649288" cy="838200"/>
            <a:chOff x="4721" y="1441"/>
            <a:chExt cx="1039" cy="1269"/>
          </a:xfrm>
        </p:grpSpPr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5010" y="1441"/>
              <a:ext cx="302" cy="293"/>
            </a:xfrm>
            <a:custGeom>
              <a:avLst/>
              <a:gdLst>
                <a:gd name="T0" fmla="*/ 125 w 604"/>
                <a:gd name="T1" fmla="*/ 27 h 586"/>
                <a:gd name="T2" fmla="*/ 192 w 604"/>
                <a:gd name="T3" fmla="*/ 0 h 586"/>
                <a:gd name="T4" fmla="*/ 241 w 604"/>
                <a:gd name="T5" fmla="*/ 20 h 586"/>
                <a:gd name="T6" fmla="*/ 292 w 604"/>
                <a:gd name="T7" fmla="*/ 83 h 586"/>
                <a:gd name="T8" fmla="*/ 325 w 604"/>
                <a:gd name="T9" fmla="*/ 175 h 586"/>
                <a:gd name="T10" fmla="*/ 328 w 604"/>
                <a:gd name="T11" fmla="*/ 240 h 586"/>
                <a:gd name="T12" fmla="*/ 332 w 604"/>
                <a:gd name="T13" fmla="*/ 323 h 586"/>
                <a:gd name="T14" fmla="*/ 548 w 604"/>
                <a:gd name="T15" fmla="*/ 319 h 586"/>
                <a:gd name="T16" fmla="*/ 604 w 604"/>
                <a:gd name="T17" fmla="*/ 331 h 586"/>
                <a:gd name="T18" fmla="*/ 597 w 604"/>
                <a:gd name="T19" fmla="*/ 370 h 586"/>
                <a:gd name="T20" fmla="*/ 481 w 604"/>
                <a:gd name="T21" fmla="*/ 354 h 586"/>
                <a:gd name="T22" fmla="*/ 328 w 604"/>
                <a:gd name="T23" fmla="*/ 379 h 586"/>
                <a:gd name="T24" fmla="*/ 297 w 604"/>
                <a:gd name="T25" fmla="*/ 462 h 586"/>
                <a:gd name="T26" fmla="*/ 253 w 604"/>
                <a:gd name="T27" fmla="*/ 534 h 586"/>
                <a:gd name="T28" fmla="*/ 200 w 604"/>
                <a:gd name="T29" fmla="*/ 562 h 586"/>
                <a:gd name="T30" fmla="*/ 144 w 604"/>
                <a:gd name="T31" fmla="*/ 586 h 586"/>
                <a:gd name="T32" fmla="*/ 104 w 604"/>
                <a:gd name="T33" fmla="*/ 570 h 586"/>
                <a:gd name="T34" fmla="*/ 48 w 604"/>
                <a:gd name="T35" fmla="*/ 506 h 586"/>
                <a:gd name="T36" fmla="*/ 9 w 604"/>
                <a:gd name="T37" fmla="*/ 426 h 586"/>
                <a:gd name="T38" fmla="*/ 0 w 604"/>
                <a:gd name="T39" fmla="*/ 359 h 586"/>
                <a:gd name="T40" fmla="*/ 21 w 604"/>
                <a:gd name="T41" fmla="*/ 222 h 586"/>
                <a:gd name="T42" fmla="*/ 69 w 604"/>
                <a:gd name="T43" fmla="*/ 120 h 586"/>
                <a:gd name="T44" fmla="*/ 104 w 604"/>
                <a:gd name="T45" fmla="*/ 60 h 586"/>
                <a:gd name="T46" fmla="*/ 148 w 604"/>
                <a:gd name="T47" fmla="*/ 24 h 586"/>
                <a:gd name="T48" fmla="*/ 125 w 604"/>
                <a:gd name="T49" fmla="*/ 27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586">
                  <a:moveTo>
                    <a:pt x="125" y="27"/>
                  </a:moveTo>
                  <a:lnTo>
                    <a:pt x="192" y="0"/>
                  </a:lnTo>
                  <a:lnTo>
                    <a:pt x="241" y="20"/>
                  </a:lnTo>
                  <a:lnTo>
                    <a:pt x="292" y="83"/>
                  </a:lnTo>
                  <a:lnTo>
                    <a:pt x="325" y="175"/>
                  </a:lnTo>
                  <a:lnTo>
                    <a:pt x="328" y="240"/>
                  </a:lnTo>
                  <a:lnTo>
                    <a:pt x="332" y="323"/>
                  </a:lnTo>
                  <a:lnTo>
                    <a:pt x="548" y="319"/>
                  </a:lnTo>
                  <a:lnTo>
                    <a:pt x="604" y="331"/>
                  </a:lnTo>
                  <a:lnTo>
                    <a:pt x="597" y="370"/>
                  </a:lnTo>
                  <a:lnTo>
                    <a:pt x="481" y="354"/>
                  </a:lnTo>
                  <a:lnTo>
                    <a:pt x="328" y="379"/>
                  </a:lnTo>
                  <a:lnTo>
                    <a:pt x="297" y="462"/>
                  </a:lnTo>
                  <a:lnTo>
                    <a:pt x="253" y="534"/>
                  </a:lnTo>
                  <a:lnTo>
                    <a:pt x="200" y="562"/>
                  </a:lnTo>
                  <a:lnTo>
                    <a:pt x="144" y="586"/>
                  </a:lnTo>
                  <a:lnTo>
                    <a:pt x="104" y="570"/>
                  </a:lnTo>
                  <a:lnTo>
                    <a:pt x="48" y="506"/>
                  </a:lnTo>
                  <a:lnTo>
                    <a:pt x="9" y="426"/>
                  </a:lnTo>
                  <a:lnTo>
                    <a:pt x="0" y="359"/>
                  </a:lnTo>
                  <a:lnTo>
                    <a:pt x="21" y="222"/>
                  </a:lnTo>
                  <a:lnTo>
                    <a:pt x="69" y="120"/>
                  </a:lnTo>
                  <a:lnTo>
                    <a:pt x="104" y="60"/>
                  </a:lnTo>
                  <a:lnTo>
                    <a:pt x="148" y="24"/>
                  </a:lnTo>
                  <a:lnTo>
                    <a:pt x="12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5142" y="1722"/>
              <a:ext cx="618" cy="109"/>
            </a:xfrm>
            <a:custGeom>
              <a:avLst/>
              <a:gdLst>
                <a:gd name="T0" fmla="*/ 0 w 1235"/>
                <a:gd name="T1" fmla="*/ 139 h 218"/>
                <a:gd name="T2" fmla="*/ 104 w 1235"/>
                <a:gd name="T3" fmla="*/ 103 h 218"/>
                <a:gd name="T4" fmla="*/ 324 w 1235"/>
                <a:gd name="T5" fmla="*/ 87 h 218"/>
                <a:gd name="T6" fmla="*/ 507 w 1235"/>
                <a:gd name="T7" fmla="*/ 72 h 218"/>
                <a:gd name="T8" fmla="*/ 712 w 1235"/>
                <a:gd name="T9" fmla="*/ 40 h 218"/>
                <a:gd name="T10" fmla="*/ 863 w 1235"/>
                <a:gd name="T11" fmla="*/ 35 h 218"/>
                <a:gd name="T12" fmla="*/ 1063 w 1235"/>
                <a:gd name="T13" fmla="*/ 12 h 218"/>
                <a:gd name="T14" fmla="*/ 1231 w 1235"/>
                <a:gd name="T15" fmla="*/ 0 h 218"/>
                <a:gd name="T16" fmla="*/ 1235 w 1235"/>
                <a:gd name="T17" fmla="*/ 24 h 218"/>
                <a:gd name="T18" fmla="*/ 1195 w 1235"/>
                <a:gd name="T19" fmla="*/ 56 h 218"/>
                <a:gd name="T20" fmla="*/ 1044 w 1235"/>
                <a:gd name="T21" fmla="*/ 56 h 218"/>
                <a:gd name="T22" fmla="*/ 1056 w 1235"/>
                <a:gd name="T23" fmla="*/ 95 h 218"/>
                <a:gd name="T24" fmla="*/ 1035 w 1235"/>
                <a:gd name="T25" fmla="*/ 142 h 218"/>
                <a:gd name="T26" fmla="*/ 995 w 1235"/>
                <a:gd name="T27" fmla="*/ 174 h 218"/>
                <a:gd name="T28" fmla="*/ 931 w 1235"/>
                <a:gd name="T29" fmla="*/ 174 h 218"/>
                <a:gd name="T30" fmla="*/ 879 w 1235"/>
                <a:gd name="T31" fmla="*/ 158 h 218"/>
                <a:gd name="T32" fmla="*/ 859 w 1235"/>
                <a:gd name="T33" fmla="*/ 107 h 218"/>
                <a:gd name="T34" fmla="*/ 859 w 1235"/>
                <a:gd name="T35" fmla="*/ 75 h 218"/>
                <a:gd name="T36" fmla="*/ 716 w 1235"/>
                <a:gd name="T37" fmla="*/ 79 h 218"/>
                <a:gd name="T38" fmla="*/ 656 w 1235"/>
                <a:gd name="T39" fmla="*/ 95 h 218"/>
                <a:gd name="T40" fmla="*/ 535 w 1235"/>
                <a:gd name="T41" fmla="*/ 127 h 218"/>
                <a:gd name="T42" fmla="*/ 363 w 1235"/>
                <a:gd name="T43" fmla="*/ 147 h 218"/>
                <a:gd name="T44" fmla="*/ 219 w 1235"/>
                <a:gd name="T45" fmla="*/ 151 h 218"/>
                <a:gd name="T46" fmla="*/ 124 w 1235"/>
                <a:gd name="T47" fmla="*/ 170 h 218"/>
                <a:gd name="T48" fmla="*/ 37 w 1235"/>
                <a:gd name="T49" fmla="*/ 218 h 218"/>
                <a:gd name="T50" fmla="*/ 0 w 1235"/>
                <a:gd name="T51" fmla="*/ 170 h 218"/>
                <a:gd name="T52" fmla="*/ 24 w 1235"/>
                <a:gd name="T53" fmla="*/ 127 h 218"/>
                <a:gd name="T54" fmla="*/ 44 w 1235"/>
                <a:gd name="T55" fmla="*/ 116 h 218"/>
                <a:gd name="T56" fmla="*/ 0 w 1235"/>
                <a:gd name="T57" fmla="*/ 1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5" h="218">
                  <a:moveTo>
                    <a:pt x="0" y="139"/>
                  </a:moveTo>
                  <a:lnTo>
                    <a:pt x="104" y="103"/>
                  </a:lnTo>
                  <a:lnTo>
                    <a:pt x="324" y="87"/>
                  </a:lnTo>
                  <a:lnTo>
                    <a:pt x="507" y="72"/>
                  </a:lnTo>
                  <a:lnTo>
                    <a:pt x="712" y="40"/>
                  </a:lnTo>
                  <a:lnTo>
                    <a:pt x="863" y="35"/>
                  </a:lnTo>
                  <a:lnTo>
                    <a:pt x="1063" y="12"/>
                  </a:lnTo>
                  <a:lnTo>
                    <a:pt x="1231" y="0"/>
                  </a:lnTo>
                  <a:lnTo>
                    <a:pt x="1235" y="24"/>
                  </a:lnTo>
                  <a:lnTo>
                    <a:pt x="1195" y="56"/>
                  </a:lnTo>
                  <a:lnTo>
                    <a:pt x="1044" y="56"/>
                  </a:lnTo>
                  <a:lnTo>
                    <a:pt x="1056" y="95"/>
                  </a:lnTo>
                  <a:lnTo>
                    <a:pt x="1035" y="142"/>
                  </a:lnTo>
                  <a:lnTo>
                    <a:pt x="995" y="174"/>
                  </a:lnTo>
                  <a:lnTo>
                    <a:pt x="931" y="174"/>
                  </a:lnTo>
                  <a:lnTo>
                    <a:pt x="879" y="158"/>
                  </a:lnTo>
                  <a:lnTo>
                    <a:pt x="859" y="107"/>
                  </a:lnTo>
                  <a:lnTo>
                    <a:pt x="859" y="75"/>
                  </a:lnTo>
                  <a:lnTo>
                    <a:pt x="716" y="79"/>
                  </a:lnTo>
                  <a:lnTo>
                    <a:pt x="656" y="95"/>
                  </a:lnTo>
                  <a:lnTo>
                    <a:pt x="535" y="127"/>
                  </a:lnTo>
                  <a:lnTo>
                    <a:pt x="363" y="147"/>
                  </a:lnTo>
                  <a:lnTo>
                    <a:pt x="219" y="151"/>
                  </a:lnTo>
                  <a:lnTo>
                    <a:pt x="124" y="170"/>
                  </a:lnTo>
                  <a:lnTo>
                    <a:pt x="37" y="218"/>
                  </a:lnTo>
                  <a:lnTo>
                    <a:pt x="0" y="170"/>
                  </a:lnTo>
                  <a:lnTo>
                    <a:pt x="24" y="127"/>
                  </a:lnTo>
                  <a:lnTo>
                    <a:pt x="44" y="116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4949" y="1747"/>
              <a:ext cx="242" cy="502"/>
            </a:xfrm>
            <a:custGeom>
              <a:avLst/>
              <a:gdLst>
                <a:gd name="T0" fmla="*/ 215 w 483"/>
                <a:gd name="T1" fmla="*/ 0 h 1004"/>
                <a:gd name="T2" fmla="*/ 275 w 483"/>
                <a:gd name="T3" fmla="*/ 11 h 1004"/>
                <a:gd name="T4" fmla="*/ 347 w 483"/>
                <a:gd name="T5" fmla="*/ 11 h 1004"/>
                <a:gd name="T6" fmla="*/ 443 w 483"/>
                <a:gd name="T7" fmla="*/ 58 h 1004"/>
                <a:gd name="T8" fmla="*/ 478 w 483"/>
                <a:gd name="T9" fmla="*/ 155 h 1004"/>
                <a:gd name="T10" fmla="*/ 483 w 483"/>
                <a:gd name="T11" fmla="*/ 286 h 1004"/>
                <a:gd name="T12" fmla="*/ 447 w 483"/>
                <a:gd name="T13" fmla="*/ 433 h 1004"/>
                <a:gd name="T14" fmla="*/ 383 w 483"/>
                <a:gd name="T15" fmla="*/ 573 h 1004"/>
                <a:gd name="T16" fmla="*/ 336 w 483"/>
                <a:gd name="T17" fmla="*/ 693 h 1004"/>
                <a:gd name="T18" fmla="*/ 287 w 483"/>
                <a:gd name="T19" fmla="*/ 860 h 1004"/>
                <a:gd name="T20" fmla="*/ 231 w 483"/>
                <a:gd name="T21" fmla="*/ 960 h 1004"/>
                <a:gd name="T22" fmla="*/ 160 w 483"/>
                <a:gd name="T23" fmla="*/ 1004 h 1004"/>
                <a:gd name="T24" fmla="*/ 99 w 483"/>
                <a:gd name="T25" fmla="*/ 1004 h 1004"/>
                <a:gd name="T26" fmla="*/ 28 w 483"/>
                <a:gd name="T27" fmla="*/ 960 h 1004"/>
                <a:gd name="T28" fmla="*/ 0 w 483"/>
                <a:gd name="T29" fmla="*/ 895 h 1004"/>
                <a:gd name="T30" fmla="*/ 0 w 483"/>
                <a:gd name="T31" fmla="*/ 791 h 1004"/>
                <a:gd name="T32" fmla="*/ 39 w 483"/>
                <a:gd name="T33" fmla="*/ 656 h 1004"/>
                <a:gd name="T34" fmla="*/ 72 w 483"/>
                <a:gd name="T35" fmla="*/ 469 h 1004"/>
                <a:gd name="T36" fmla="*/ 83 w 483"/>
                <a:gd name="T37" fmla="*/ 238 h 1004"/>
                <a:gd name="T38" fmla="*/ 64 w 483"/>
                <a:gd name="T39" fmla="*/ 63 h 1004"/>
                <a:gd name="T40" fmla="*/ 124 w 483"/>
                <a:gd name="T41" fmla="*/ 3 h 1004"/>
                <a:gd name="T42" fmla="*/ 215 w 483"/>
                <a:gd name="T43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004">
                  <a:moveTo>
                    <a:pt x="215" y="0"/>
                  </a:moveTo>
                  <a:lnTo>
                    <a:pt x="275" y="11"/>
                  </a:lnTo>
                  <a:lnTo>
                    <a:pt x="347" y="11"/>
                  </a:lnTo>
                  <a:lnTo>
                    <a:pt x="443" y="58"/>
                  </a:lnTo>
                  <a:lnTo>
                    <a:pt x="478" y="155"/>
                  </a:lnTo>
                  <a:lnTo>
                    <a:pt x="483" y="286"/>
                  </a:lnTo>
                  <a:lnTo>
                    <a:pt x="447" y="433"/>
                  </a:lnTo>
                  <a:lnTo>
                    <a:pt x="383" y="573"/>
                  </a:lnTo>
                  <a:lnTo>
                    <a:pt x="336" y="693"/>
                  </a:lnTo>
                  <a:lnTo>
                    <a:pt x="287" y="860"/>
                  </a:lnTo>
                  <a:lnTo>
                    <a:pt x="231" y="960"/>
                  </a:lnTo>
                  <a:lnTo>
                    <a:pt x="160" y="1004"/>
                  </a:lnTo>
                  <a:lnTo>
                    <a:pt x="99" y="1004"/>
                  </a:lnTo>
                  <a:lnTo>
                    <a:pt x="28" y="960"/>
                  </a:lnTo>
                  <a:lnTo>
                    <a:pt x="0" y="895"/>
                  </a:lnTo>
                  <a:lnTo>
                    <a:pt x="0" y="791"/>
                  </a:lnTo>
                  <a:lnTo>
                    <a:pt x="39" y="656"/>
                  </a:lnTo>
                  <a:lnTo>
                    <a:pt x="72" y="469"/>
                  </a:lnTo>
                  <a:lnTo>
                    <a:pt x="83" y="238"/>
                  </a:lnTo>
                  <a:lnTo>
                    <a:pt x="64" y="63"/>
                  </a:lnTo>
                  <a:lnTo>
                    <a:pt x="124" y="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4734" y="1768"/>
              <a:ext cx="276" cy="449"/>
            </a:xfrm>
            <a:custGeom>
              <a:avLst/>
              <a:gdLst>
                <a:gd name="T0" fmla="*/ 419 w 551"/>
                <a:gd name="T1" fmla="*/ 36 h 898"/>
                <a:gd name="T2" fmla="*/ 479 w 551"/>
                <a:gd name="T3" fmla="*/ 0 h 898"/>
                <a:gd name="T4" fmla="*/ 523 w 551"/>
                <a:gd name="T5" fmla="*/ 0 h 898"/>
                <a:gd name="T6" fmla="*/ 551 w 551"/>
                <a:gd name="T7" fmla="*/ 28 h 898"/>
                <a:gd name="T8" fmla="*/ 535 w 551"/>
                <a:gd name="T9" fmla="*/ 83 h 898"/>
                <a:gd name="T10" fmla="*/ 499 w 551"/>
                <a:gd name="T11" fmla="*/ 120 h 898"/>
                <a:gd name="T12" fmla="*/ 432 w 551"/>
                <a:gd name="T13" fmla="*/ 155 h 898"/>
                <a:gd name="T14" fmla="*/ 300 w 551"/>
                <a:gd name="T15" fmla="*/ 208 h 898"/>
                <a:gd name="T16" fmla="*/ 132 w 551"/>
                <a:gd name="T17" fmla="*/ 299 h 898"/>
                <a:gd name="T18" fmla="*/ 68 w 551"/>
                <a:gd name="T19" fmla="*/ 303 h 898"/>
                <a:gd name="T20" fmla="*/ 104 w 551"/>
                <a:gd name="T21" fmla="*/ 387 h 898"/>
                <a:gd name="T22" fmla="*/ 176 w 551"/>
                <a:gd name="T23" fmla="*/ 478 h 898"/>
                <a:gd name="T24" fmla="*/ 235 w 551"/>
                <a:gd name="T25" fmla="*/ 591 h 898"/>
                <a:gd name="T26" fmla="*/ 260 w 551"/>
                <a:gd name="T27" fmla="*/ 706 h 898"/>
                <a:gd name="T28" fmla="*/ 248 w 551"/>
                <a:gd name="T29" fmla="*/ 742 h 898"/>
                <a:gd name="T30" fmla="*/ 212 w 551"/>
                <a:gd name="T31" fmla="*/ 766 h 898"/>
                <a:gd name="T32" fmla="*/ 163 w 551"/>
                <a:gd name="T33" fmla="*/ 782 h 898"/>
                <a:gd name="T34" fmla="*/ 116 w 551"/>
                <a:gd name="T35" fmla="*/ 818 h 898"/>
                <a:gd name="T36" fmla="*/ 96 w 551"/>
                <a:gd name="T37" fmla="*/ 854 h 898"/>
                <a:gd name="T38" fmla="*/ 84 w 551"/>
                <a:gd name="T39" fmla="*/ 898 h 898"/>
                <a:gd name="T40" fmla="*/ 48 w 551"/>
                <a:gd name="T41" fmla="*/ 898 h 898"/>
                <a:gd name="T42" fmla="*/ 35 w 551"/>
                <a:gd name="T43" fmla="*/ 865 h 898"/>
                <a:gd name="T44" fmla="*/ 60 w 551"/>
                <a:gd name="T45" fmla="*/ 814 h 898"/>
                <a:gd name="T46" fmla="*/ 128 w 551"/>
                <a:gd name="T47" fmla="*/ 778 h 898"/>
                <a:gd name="T48" fmla="*/ 168 w 551"/>
                <a:gd name="T49" fmla="*/ 742 h 898"/>
                <a:gd name="T50" fmla="*/ 204 w 551"/>
                <a:gd name="T51" fmla="*/ 722 h 898"/>
                <a:gd name="T52" fmla="*/ 216 w 551"/>
                <a:gd name="T53" fmla="*/ 686 h 898"/>
                <a:gd name="T54" fmla="*/ 200 w 551"/>
                <a:gd name="T55" fmla="*/ 591 h 898"/>
                <a:gd name="T56" fmla="*/ 144 w 551"/>
                <a:gd name="T57" fmla="*/ 519 h 898"/>
                <a:gd name="T58" fmla="*/ 96 w 551"/>
                <a:gd name="T59" fmla="*/ 455 h 898"/>
                <a:gd name="T60" fmla="*/ 35 w 551"/>
                <a:gd name="T61" fmla="*/ 383 h 898"/>
                <a:gd name="T62" fmla="*/ 0 w 551"/>
                <a:gd name="T63" fmla="*/ 315 h 898"/>
                <a:gd name="T64" fmla="*/ 0 w 551"/>
                <a:gd name="T65" fmla="*/ 275 h 898"/>
                <a:gd name="T66" fmla="*/ 32 w 551"/>
                <a:gd name="T67" fmla="*/ 255 h 898"/>
                <a:gd name="T68" fmla="*/ 156 w 551"/>
                <a:gd name="T69" fmla="*/ 183 h 898"/>
                <a:gd name="T70" fmla="*/ 276 w 551"/>
                <a:gd name="T71" fmla="*/ 120 h 898"/>
                <a:gd name="T72" fmla="*/ 395 w 551"/>
                <a:gd name="T73" fmla="*/ 60 h 898"/>
                <a:gd name="T74" fmla="*/ 419 w 551"/>
                <a:gd name="T75" fmla="*/ 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1" h="898">
                  <a:moveTo>
                    <a:pt x="419" y="36"/>
                  </a:moveTo>
                  <a:lnTo>
                    <a:pt x="479" y="0"/>
                  </a:lnTo>
                  <a:lnTo>
                    <a:pt x="523" y="0"/>
                  </a:lnTo>
                  <a:lnTo>
                    <a:pt x="551" y="28"/>
                  </a:lnTo>
                  <a:lnTo>
                    <a:pt x="535" y="83"/>
                  </a:lnTo>
                  <a:lnTo>
                    <a:pt x="499" y="120"/>
                  </a:lnTo>
                  <a:lnTo>
                    <a:pt x="432" y="155"/>
                  </a:lnTo>
                  <a:lnTo>
                    <a:pt x="300" y="208"/>
                  </a:lnTo>
                  <a:lnTo>
                    <a:pt x="132" y="299"/>
                  </a:lnTo>
                  <a:lnTo>
                    <a:pt x="68" y="303"/>
                  </a:lnTo>
                  <a:lnTo>
                    <a:pt x="104" y="387"/>
                  </a:lnTo>
                  <a:lnTo>
                    <a:pt x="176" y="478"/>
                  </a:lnTo>
                  <a:lnTo>
                    <a:pt x="235" y="591"/>
                  </a:lnTo>
                  <a:lnTo>
                    <a:pt x="260" y="706"/>
                  </a:lnTo>
                  <a:lnTo>
                    <a:pt x="248" y="742"/>
                  </a:lnTo>
                  <a:lnTo>
                    <a:pt x="212" y="766"/>
                  </a:lnTo>
                  <a:lnTo>
                    <a:pt x="163" y="782"/>
                  </a:lnTo>
                  <a:lnTo>
                    <a:pt x="116" y="818"/>
                  </a:lnTo>
                  <a:lnTo>
                    <a:pt x="96" y="854"/>
                  </a:lnTo>
                  <a:lnTo>
                    <a:pt x="84" y="898"/>
                  </a:lnTo>
                  <a:lnTo>
                    <a:pt x="48" y="898"/>
                  </a:lnTo>
                  <a:lnTo>
                    <a:pt x="35" y="865"/>
                  </a:lnTo>
                  <a:lnTo>
                    <a:pt x="60" y="814"/>
                  </a:lnTo>
                  <a:lnTo>
                    <a:pt x="128" y="778"/>
                  </a:lnTo>
                  <a:lnTo>
                    <a:pt x="168" y="742"/>
                  </a:lnTo>
                  <a:lnTo>
                    <a:pt x="204" y="722"/>
                  </a:lnTo>
                  <a:lnTo>
                    <a:pt x="216" y="686"/>
                  </a:lnTo>
                  <a:lnTo>
                    <a:pt x="200" y="591"/>
                  </a:lnTo>
                  <a:lnTo>
                    <a:pt x="144" y="519"/>
                  </a:lnTo>
                  <a:lnTo>
                    <a:pt x="96" y="455"/>
                  </a:lnTo>
                  <a:lnTo>
                    <a:pt x="35" y="383"/>
                  </a:lnTo>
                  <a:lnTo>
                    <a:pt x="0" y="315"/>
                  </a:lnTo>
                  <a:lnTo>
                    <a:pt x="0" y="275"/>
                  </a:lnTo>
                  <a:lnTo>
                    <a:pt x="32" y="255"/>
                  </a:lnTo>
                  <a:lnTo>
                    <a:pt x="156" y="183"/>
                  </a:lnTo>
                  <a:lnTo>
                    <a:pt x="276" y="120"/>
                  </a:lnTo>
                  <a:lnTo>
                    <a:pt x="395" y="60"/>
                  </a:lnTo>
                  <a:lnTo>
                    <a:pt x="41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5003" y="2207"/>
              <a:ext cx="184" cy="486"/>
            </a:xfrm>
            <a:custGeom>
              <a:avLst/>
              <a:gdLst>
                <a:gd name="T0" fmla="*/ 68 w 367"/>
                <a:gd name="T1" fmla="*/ 112 h 972"/>
                <a:gd name="T2" fmla="*/ 21 w 367"/>
                <a:gd name="T3" fmla="*/ 48 h 972"/>
                <a:gd name="T4" fmla="*/ 37 w 367"/>
                <a:gd name="T5" fmla="*/ 0 h 972"/>
                <a:gd name="T6" fmla="*/ 84 w 367"/>
                <a:gd name="T7" fmla="*/ 0 h 972"/>
                <a:gd name="T8" fmla="*/ 140 w 367"/>
                <a:gd name="T9" fmla="*/ 52 h 972"/>
                <a:gd name="T10" fmla="*/ 212 w 367"/>
                <a:gd name="T11" fmla="*/ 159 h 972"/>
                <a:gd name="T12" fmla="*/ 252 w 367"/>
                <a:gd name="T13" fmla="*/ 263 h 972"/>
                <a:gd name="T14" fmla="*/ 288 w 367"/>
                <a:gd name="T15" fmla="*/ 363 h 972"/>
                <a:gd name="T16" fmla="*/ 300 w 367"/>
                <a:gd name="T17" fmla="*/ 455 h 972"/>
                <a:gd name="T18" fmla="*/ 296 w 367"/>
                <a:gd name="T19" fmla="*/ 502 h 972"/>
                <a:gd name="T20" fmla="*/ 260 w 367"/>
                <a:gd name="T21" fmla="*/ 562 h 972"/>
                <a:gd name="T22" fmla="*/ 200 w 367"/>
                <a:gd name="T23" fmla="*/ 722 h 972"/>
                <a:gd name="T24" fmla="*/ 132 w 367"/>
                <a:gd name="T25" fmla="*/ 813 h 972"/>
                <a:gd name="T26" fmla="*/ 116 w 367"/>
                <a:gd name="T27" fmla="*/ 854 h 972"/>
                <a:gd name="T28" fmla="*/ 180 w 367"/>
                <a:gd name="T29" fmla="*/ 861 h 972"/>
                <a:gd name="T30" fmla="*/ 263 w 367"/>
                <a:gd name="T31" fmla="*/ 861 h 972"/>
                <a:gd name="T32" fmla="*/ 367 w 367"/>
                <a:gd name="T33" fmla="*/ 896 h 972"/>
                <a:gd name="T34" fmla="*/ 360 w 367"/>
                <a:gd name="T35" fmla="*/ 924 h 972"/>
                <a:gd name="T36" fmla="*/ 344 w 367"/>
                <a:gd name="T37" fmla="*/ 956 h 972"/>
                <a:gd name="T38" fmla="*/ 312 w 367"/>
                <a:gd name="T39" fmla="*/ 972 h 972"/>
                <a:gd name="T40" fmla="*/ 247 w 367"/>
                <a:gd name="T41" fmla="*/ 949 h 972"/>
                <a:gd name="T42" fmla="*/ 180 w 367"/>
                <a:gd name="T43" fmla="*/ 913 h 972"/>
                <a:gd name="T44" fmla="*/ 84 w 367"/>
                <a:gd name="T45" fmla="*/ 908 h 972"/>
                <a:gd name="T46" fmla="*/ 24 w 367"/>
                <a:gd name="T47" fmla="*/ 921 h 972"/>
                <a:gd name="T48" fmla="*/ 0 w 367"/>
                <a:gd name="T49" fmla="*/ 901 h 972"/>
                <a:gd name="T50" fmla="*/ 0 w 367"/>
                <a:gd name="T51" fmla="*/ 873 h 972"/>
                <a:gd name="T52" fmla="*/ 33 w 367"/>
                <a:gd name="T53" fmla="*/ 841 h 972"/>
                <a:gd name="T54" fmla="*/ 84 w 367"/>
                <a:gd name="T55" fmla="*/ 789 h 972"/>
                <a:gd name="T56" fmla="*/ 176 w 367"/>
                <a:gd name="T57" fmla="*/ 657 h 972"/>
                <a:gd name="T58" fmla="*/ 216 w 367"/>
                <a:gd name="T59" fmla="*/ 542 h 972"/>
                <a:gd name="T60" fmla="*/ 228 w 367"/>
                <a:gd name="T61" fmla="*/ 430 h 972"/>
                <a:gd name="T62" fmla="*/ 224 w 367"/>
                <a:gd name="T63" fmla="*/ 370 h 972"/>
                <a:gd name="T64" fmla="*/ 193 w 367"/>
                <a:gd name="T65" fmla="*/ 263 h 972"/>
                <a:gd name="T66" fmla="*/ 108 w 367"/>
                <a:gd name="T67" fmla="*/ 147 h 972"/>
                <a:gd name="T68" fmla="*/ 49 w 367"/>
                <a:gd name="T69" fmla="*/ 87 h 972"/>
                <a:gd name="T70" fmla="*/ 68 w 367"/>
                <a:gd name="T71" fmla="*/ 11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7" h="972">
                  <a:moveTo>
                    <a:pt x="68" y="112"/>
                  </a:moveTo>
                  <a:lnTo>
                    <a:pt x="21" y="48"/>
                  </a:lnTo>
                  <a:lnTo>
                    <a:pt x="37" y="0"/>
                  </a:lnTo>
                  <a:lnTo>
                    <a:pt x="84" y="0"/>
                  </a:lnTo>
                  <a:lnTo>
                    <a:pt x="140" y="52"/>
                  </a:lnTo>
                  <a:lnTo>
                    <a:pt x="212" y="159"/>
                  </a:lnTo>
                  <a:lnTo>
                    <a:pt x="252" y="263"/>
                  </a:lnTo>
                  <a:lnTo>
                    <a:pt x="288" y="363"/>
                  </a:lnTo>
                  <a:lnTo>
                    <a:pt x="300" y="455"/>
                  </a:lnTo>
                  <a:lnTo>
                    <a:pt x="296" y="502"/>
                  </a:lnTo>
                  <a:lnTo>
                    <a:pt x="260" y="562"/>
                  </a:lnTo>
                  <a:lnTo>
                    <a:pt x="200" y="722"/>
                  </a:lnTo>
                  <a:lnTo>
                    <a:pt x="132" y="813"/>
                  </a:lnTo>
                  <a:lnTo>
                    <a:pt x="116" y="854"/>
                  </a:lnTo>
                  <a:lnTo>
                    <a:pt x="180" y="861"/>
                  </a:lnTo>
                  <a:lnTo>
                    <a:pt x="263" y="861"/>
                  </a:lnTo>
                  <a:lnTo>
                    <a:pt x="367" y="896"/>
                  </a:lnTo>
                  <a:lnTo>
                    <a:pt x="360" y="924"/>
                  </a:lnTo>
                  <a:lnTo>
                    <a:pt x="344" y="956"/>
                  </a:lnTo>
                  <a:lnTo>
                    <a:pt x="312" y="972"/>
                  </a:lnTo>
                  <a:lnTo>
                    <a:pt x="247" y="949"/>
                  </a:lnTo>
                  <a:lnTo>
                    <a:pt x="180" y="913"/>
                  </a:lnTo>
                  <a:lnTo>
                    <a:pt x="84" y="908"/>
                  </a:lnTo>
                  <a:lnTo>
                    <a:pt x="24" y="921"/>
                  </a:lnTo>
                  <a:lnTo>
                    <a:pt x="0" y="901"/>
                  </a:lnTo>
                  <a:lnTo>
                    <a:pt x="0" y="873"/>
                  </a:lnTo>
                  <a:lnTo>
                    <a:pt x="33" y="841"/>
                  </a:lnTo>
                  <a:lnTo>
                    <a:pt x="84" y="789"/>
                  </a:lnTo>
                  <a:lnTo>
                    <a:pt x="176" y="657"/>
                  </a:lnTo>
                  <a:lnTo>
                    <a:pt x="216" y="542"/>
                  </a:lnTo>
                  <a:lnTo>
                    <a:pt x="228" y="430"/>
                  </a:lnTo>
                  <a:lnTo>
                    <a:pt x="224" y="370"/>
                  </a:lnTo>
                  <a:lnTo>
                    <a:pt x="193" y="263"/>
                  </a:lnTo>
                  <a:lnTo>
                    <a:pt x="108" y="147"/>
                  </a:lnTo>
                  <a:lnTo>
                    <a:pt x="49" y="87"/>
                  </a:lnTo>
                  <a:lnTo>
                    <a:pt x="68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4721" y="2174"/>
              <a:ext cx="270" cy="536"/>
            </a:xfrm>
            <a:custGeom>
              <a:avLst/>
              <a:gdLst>
                <a:gd name="T0" fmla="*/ 315 w 539"/>
                <a:gd name="T1" fmla="*/ 188 h 1072"/>
                <a:gd name="T2" fmla="*/ 395 w 539"/>
                <a:gd name="T3" fmla="*/ 84 h 1072"/>
                <a:gd name="T4" fmla="*/ 467 w 539"/>
                <a:gd name="T5" fmla="*/ 0 h 1072"/>
                <a:gd name="T6" fmla="*/ 515 w 539"/>
                <a:gd name="T7" fmla="*/ 8 h 1072"/>
                <a:gd name="T8" fmla="*/ 539 w 539"/>
                <a:gd name="T9" fmla="*/ 44 h 1072"/>
                <a:gd name="T10" fmla="*/ 539 w 539"/>
                <a:gd name="T11" fmla="*/ 107 h 1072"/>
                <a:gd name="T12" fmla="*/ 495 w 539"/>
                <a:gd name="T13" fmla="*/ 144 h 1072"/>
                <a:gd name="T14" fmla="*/ 419 w 539"/>
                <a:gd name="T15" fmla="*/ 191 h 1072"/>
                <a:gd name="T16" fmla="*/ 359 w 539"/>
                <a:gd name="T17" fmla="*/ 251 h 1072"/>
                <a:gd name="T18" fmla="*/ 292 w 539"/>
                <a:gd name="T19" fmla="*/ 330 h 1072"/>
                <a:gd name="T20" fmla="*/ 264 w 539"/>
                <a:gd name="T21" fmla="*/ 390 h 1072"/>
                <a:gd name="T22" fmla="*/ 232 w 539"/>
                <a:gd name="T23" fmla="*/ 462 h 1072"/>
                <a:gd name="T24" fmla="*/ 215 w 539"/>
                <a:gd name="T25" fmla="*/ 558 h 1072"/>
                <a:gd name="T26" fmla="*/ 215 w 539"/>
                <a:gd name="T27" fmla="*/ 645 h 1072"/>
                <a:gd name="T28" fmla="*/ 232 w 539"/>
                <a:gd name="T29" fmla="*/ 754 h 1072"/>
                <a:gd name="T30" fmla="*/ 276 w 539"/>
                <a:gd name="T31" fmla="*/ 857 h 1072"/>
                <a:gd name="T32" fmla="*/ 311 w 539"/>
                <a:gd name="T33" fmla="*/ 917 h 1072"/>
                <a:gd name="T34" fmla="*/ 336 w 539"/>
                <a:gd name="T35" fmla="*/ 956 h 1072"/>
                <a:gd name="T36" fmla="*/ 336 w 539"/>
                <a:gd name="T37" fmla="*/ 989 h 1072"/>
                <a:gd name="T38" fmla="*/ 311 w 539"/>
                <a:gd name="T39" fmla="*/ 1000 h 1072"/>
                <a:gd name="T40" fmla="*/ 255 w 539"/>
                <a:gd name="T41" fmla="*/ 1000 h 1072"/>
                <a:gd name="T42" fmla="*/ 167 w 539"/>
                <a:gd name="T43" fmla="*/ 1016 h 1072"/>
                <a:gd name="T44" fmla="*/ 99 w 539"/>
                <a:gd name="T45" fmla="*/ 1040 h 1072"/>
                <a:gd name="T46" fmla="*/ 60 w 539"/>
                <a:gd name="T47" fmla="*/ 1072 h 1072"/>
                <a:gd name="T48" fmla="*/ 24 w 539"/>
                <a:gd name="T49" fmla="*/ 1060 h 1072"/>
                <a:gd name="T50" fmla="*/ 0 w 539"/>
                <a:gd name="T51" fmla="*/ 1016 h 1072"/>
                <a:gd name="T52" fmla="*/ 4 w 539"/>
                <a:gd name="T53" fmla="*/ 981 h 1072"/>
                <a:gd name="T54" fmla="*/ 72 w 539"/>
                <a:gd name="T55" fmla="*/ 952 h 1072"/>
                <a:gd name="T56" fmla="*/ 180 w 539"/>
                <a:gd name="T57" fmla="*/ 945 h 1072"/>
                <a:gd name="T58" fmla="*/ 280 w 539"/>
                <a:gd name="T59" fmla="*/ 945 h 1072"/>
                <a:gd name="T60" fmla="*/ 239 w 539"/>
                <a:gd name="T61" fmla="*/ 896 h 1072"/>
                <a:gd name="T62" fmla="*/ 220 w 539"/>
                <a:gd name="T63" fmla="*/ 837 h 1072"/>
                <a:gd name="T64" fmla="*/ 192 w 539"/>
                <a:gd name="T65" fmla="*/ 754 h 1072"/>
                <a:gd name="T66" fmla="*/ 160 w 539"/>
                <a:gd name="T67" fmla="*/ 666 h 1072"/>
                <a:gd name="T68" fmla="*/ 160 w 539"/>
                <a:gd name="T69" fmla="*/ 562 h 1072"/>
                <a:gd name="T70" fmla="*/ 167 w 539"/>
                <a:gd name="T71" fmla="*/ 462 h 1072"/>
                <a:gd name="T72" fmla="*/ 204 w 539"/>
                <a:gd name="T73" fmla="*/ 371 h 1072"/>
                <a:gd name="T74" fmla="*/ 267 w 539"/>
                <a:gd name="T75" fmla="*/ 251 h 1072"/>
                <a:gd name="T76" fmla="*/ 315 w 539"/>
                <a:gd name="T77" fmla="*/ 188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9" h="1072">
                  <a:moveTo>
                    <a:pt x="315" y="188"/>
                  </a:moveTo>
                  <a:lnTo>
                    <a:pt x="395" y="84"/>
                  </a:lnTo>
                  <a:lnTo>
                    <a:pt x="467" y="0"/>
                  </a:lnTo>
                  <a:lnTo>
                    <a:pt x="515" y="8"/>
                  </a:lnTo>
                  <a:lnTo>
                    <a:pt x="539" y="44"/>
                  </a:lnTo>
                  <a:lnTo>
                    <a:pt x="539" y="107"/>
                  </a:lnTo>
                  <a:lnTo>
                    <a:pt x="495" y="144"/>
                  </a:lnTo>
                  <a:lnTo>
                    <a:pt x="419" y="191"/>
                  </a:lnTo>
                  <a:lnTo>
                    <a:pt x="359" y="251"/>
                  </a:lnTo>
                  <a:lnTo>
                    <a:pt x="292" y="330"/>
                  </a:lnTo>
                  <a:lnTo>
                    <a:pt x="264" y="390"/>
                  </a:lnTo>
                  <a:lnTo>
                    <a:pt x="232" y="462"/>
                  </a:lnTo>
                  <a:lnTo>
                    <a:pt x="215" y="558"/>
                  </a:lnTo>
                  <a:lnTo>
                    <a:pt x="215" y="645"/>
                  </a:lnTo>
                  <a:lnTo>
                    <a:pt x="232" y="754"/>
                  </a:lnTo>
                  <a:lnTo>
                    <a:pt x="276" y="857"/>
                  </a:lnTo>
                  <a:lnTo>
                    <a:pt x="311" y="917"/>
                  </a:lnTo>
                  <a:lnTo>
                    <a:pt x="336" y="956"/>
                  </a:lnTo>
                  <a:lnTo>
                    <a:pt x="336" y="989"/>
                  </a:lnTo>
                  <a:lnTo>
                    <a:pt x="311" y="1000"/>
                  </a:lnTo>
                  <a:lnTo>
                    <a:pt x="255" y="1000"/>
                  </a:lnTo>
                  <a:lnTo>
                    <a:pt x="167" y="1016"/>
                  </a:lnTo>
                  <a:lnTo>
                    <a:pt x="99" y="1040"/>
                  </a:lnTo>
                  <a:lnTo>
                    <a:pt x="60" y="1072"/>
                  </a:lnTo>
                  <a:lnTo>
                    <a:pt x="24" y="1060"/>
                  </a:lnTo>
                  <a:lnTo>
                    <a:pt x="0" y="1016"/>
                  </a:lnTo>
                  <a:lnTo>
                    <a:pt x="4" y="981"/>
                  </a:lnTo>
                  <a:lnTo>
                    <a:pt x="72" y="952"/>
                  </a:lnTo>
                  <a:lnTo>
                    <a:pt x="180" y="945"/>
                  </a:lnTo>
                  <a:lnTo>
                    <a:pt x="280" y="945"/>
                  </a:lnTo>
                  <a:lnTo>
                    <a:pt x="239" y="896"/>
                  </a:lnTo>
                  <a:lnTo>
                    <a:pt x="220" y="837"/>
                  </a:lnTo>
                  <a:lnTo>
                    <a:pt x="192" y="754"/>
                  </a:lnTo>
                  <a:lnTo>
                    <a:pt x="160" y="666"/>
                  </a:lnTo>
                  <a:lnTo>
                    <a:pt x="160" y="562"/>
                  </a:lnTo>
                  <a:lnTo>
                    <a:pt x="167" y="462"/>
                  </a:lnTo>
                  <a:lnTo>
                    <a:pt x="204" y="371"/>
                  </a:lnTo>
                  <a:lnTo>
                    <a:pt x="267" y="251"/>
                  </a:lnTo>
                  <a:lnTo>
                    <a:pt x="315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4800600" y="1828800"/>
            <a:ext cx="2971800" cy="533400"/>
          </a:xfrm>
          <a:prstGeom prst="wedgeRoundRectCallout">
            <a:avLst>
              <a:gd name="adj1" fmla="val -71796"/>
              <a:gd name="adj2" fmla="val -2589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Let’s learn how to achieve these</a:t>
            </a:r>
          </a:p>
          <a:p>
            <a:pPr algn="ctr"/>
            <a:r>
              <a:rPr lang="en-US" sz="1600" b="1"/>
              <a:t>good properties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2614613" y="4237038"/>
            <a:ext cx="3405187" cy="14176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3124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Motivating Example </a:t>
            </a:r>
          </a:p>
          <a:p>
            <a:pPr>
              <a:spcBef>
                <a:spcPct val="50000"/>
              </a:spcBef>
            </a:pPr>
            <a:r>
              <a:rPr lang="en-US" b="1"/>
              <a:t>No. 1 - Blending</a:t>
            </a: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3962400" y="1066800"/>
            <a:ext cx="4221163" cy="1052513"/>
            <a:chOff x="1008" y="1713"/>
            <a:chExt cx="3549" cy="709"/>
          </a:xfrm>
        </p:grpSpPr>
        <p:sp>
          <p:nvSpPr>
            <p:cNvPr id="3077" name="Line 5"/>
            <p:cNvSpPr>
              <a:spLocks noChangeShapeType="1"/>
            </p:cNvSpPr>
            <p:nvPr/>
          </p:nvSpPr>
          <p:spPr bwMode="auto">
            <a:xfrm rot="-5400000">
              <a:off x="2291" y="1920"/>
              <a:ext cx="2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 rot="-5400000">
              <a:off x="2506" y="1920"/>
              <a:ext cx="2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" name="Line 7"/>
            <p:cNvSpPr>
              <a:spLocks noChangeShapeType="1"/>
            </p:cNvSpPr>
            <p:nvPr/>
          </p:nvSpPr>
          <p:spPr bwMode="auto">
            <a:xfrm rot="-5400000" flipH="1" flipV="1">
              <a:off x="2399" y="1813"/>
              <a:ext cx="218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Line 8"/>
            <p:cNvSpPr>
              <a:spLocks noChangeShapeType="1"/>
            </p:cNvSpPr>
            <p:nvPr/>
          </p:nvSpPr>
          <p:spPr bwMode="auto">
            <a:xfrm rot="16200000" flipV="1">
              <a:off x="2395" y="1816"/>
              <a:ext cx="225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Line 9"/>
            <p:cNvSpPr>
              <a:spLocks noChangeShapeType="1"/>
            </p:cNvSpPr>
            <p:nvPr/>
          </p:nvSpPr>
          <p:spPr bwMode="auto">
            <a:xfrm rot="-5400000">
              <a:off x="2445" y="1861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 rot="-5400000">
              <a:off x="2499" y="1733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 rot="-5400000">
              <a:off x="2472" y="1706"/>
              <a:ext cx="50" cy="136"/>
            </a:xfrm>
            <a:custGeom>
              <a:avLst/>
              <a:gdLst>
                <a:gd name="T0" fmla="*/ 0 w 200"/>
                <a:gd name="T1" fmla="*/ 396 h 396"/>
                <a:gd name="T2" fmla="*/ 96 w 200"/>
                <a:gd name="T3" fmla="*/ 348 h 396"/>
                <a:gd name="T4" fmla="*/ 192 w 200"/>
                <a:gd name="T5" fmla="*/ 204 h 396"/>
                <a:gd name="T6" fmla="*/ 144 w 200"/>
                <a:gd name="T7" fmla="*/ 60 h 396"/>
                <a:gd name="T8" fmla="*/ 0 w 200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96">
                  <a:moveTo>
                    <a:pt x="0" y="396"/>
                  </a:moveTo>
                  <a:cubicBezTo>
                    <a:pt x="32" y="388"/>
                    <a:pt x="64" y="380"/>
                    <a:pt x="96" y="348"/>
                  </a:cubicBezTo>
                  <a:cubicBezTo>
                    <a:pt x="128" y="316"/>
                    <a:pt x="184" y="252"/>
                    <a:pt x="192" y="204"/>
                  </a:cubicBezTo>
                  <a:cubicBezTo>
                    <a:pt x="200" y="156"/>
                    <a:pt x="176" y="94"/>
                    <a:pt x="144" y="60"/>
                  </a:cubicBezTo>
                  <a:cubicBezTo>
                    <a:pt x="112" y="26"/>
                    <a:pt x="56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H="1">
              <a:off x="2621" y="1921"/>
              <a:ext cx="54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flipH="1">
              <a:off x="2154" y="1921"/>
              <a:ext cx="2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86" name="Group 14"/>
            <p:cNvGrpSpPr>
              <a:grpSpLocks/>
            </p:cNvGrpSpPr>
            <p:nvPr/>
          </p:nvGrpSpPr>
          <p:grpSpPr bwMode="auto">
            <a:xfrm>
              <a:off x="2154" y="2134"/>
              <a:ext cx="1008" cy="288"/>
              <a:chOff x="432" y="2160"/>
              <a:chExt cx="742" cy="162"/>
            </a:xfrm>
          </p:grpSpPr>
          <p:grpSp>
            <p:nvGrpSpPr>
              <p:cNvPr id="3087" name="Group 15"/>
              <p:cNvGrpSpPr>
                <a:grpSpLocks/>
              </p:cNvGrpSpPr>
              <p:nvPr/>
            </p:nvGrpSpPr>
            <p:grpSpPr bwMode="auto">
              <a:xfrm rot="-5400000">
                <a:off x="612" y="2162"/>
                <a:ext cx="162" cy="158"/>
                <a:chOff x="306" y="575"/>
                <a:chExt cx="1142" cy="625"/>
              </a:xfrm>
            </p:grpSpPr>
            <p:sp>
              <p:nvSpPr>
                <p:cNvPr id="3088" name="Line 16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9" name="Line 17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0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2" name="Line 20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3" name="Line 21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4" name="Freeform 22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95" name="Line 23"/>
              <p:cNvSpPr>
                <a:spLocks noChangeShapeType="1"/>
              </p:cNvSpPr>
              <p:nvPr/>
            </p:nvSpPr>
            <p:spPr bwMode="auto">
              <a:xfrm flipH="1">
                <a:off x="776" y="2256"/>
                <a:ext cx="39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Line 24"/>
              <p:cNvSpPr>
                <a:spLocks noChangeShapeType="1"/>
              </p:cNvSpPr>
              <p:nvPr/>
            </p:nvSpPr>
            <p:spPr bwMode="auto">
              <a:xfrm flipH="1">
                <a:off x="432" y="2256"/>
                <a:ext cx="18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>
              <a:off x="3168" y="1920"/>
              <a:ext cx="0" cy="3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auto">
            <a:xfrm>
              <a:off x="3168" y="2112"/>
              <a:ext cx="4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" name="Text Box 27"/>
            <p:cNvSpPr txBox="1">
              <a:spLocks noChangeArrowheads="1"/>
            </p:cNvSpPr>
            <p:nvPr/>
          </p:nvSpPr>
          <p:spPr bwMode="auto">
            <a:xfrm>
              <a:off x="1344" y="1713"/>
              <a:ext cx="700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F</a:t>
              </a:r>
              <a:r>
                <a:rPr lang="en-US" sz="2000" b="1" baseline="-25000"/>
                <a:t>A</a:t>
              </a:r>
              <a:r>
                <a:rPr lang="en-US" sz="2000" b="1"/>
                <a:t>, x</a:t>
              </a:r>
              <a:r>
                <a:rPr lang="en-US" sz="2000" b="1" baseline="-25000"/>
                <a:t>A</a:t>
              </a:r>
              <a:endParaRPr lang="en-US" b="1"/>
            </a:p>
          </p:txBody>
        </p:sp>
        <p:sp>
          <p:nvSpPr>
            <p:cNvPr id="3100" name="Text Box 28"/>
            <p:cNvSpPr txBox="1">
              <a:spLocks noChangeArrowheads="1"/>
            </p:cNvSpPr>
            <p:nvPr/>
          </p:nvSpPr>
          <p:spPr bwMode="auto">
            <a:xfrm>
              <a:off x="1008" y="2145"/>
              <a:ext cx="1070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F</a:t>
              </a:r>
              <a:r>
                <a:rPr lang="en-US" sz="2000" b="1" baseline="-25000"/>
                <a:t>S</a:t>
              </a:r>
              <a:r>
                <a:rPr lang="en-US" sz="2000" b="1"/>
                <a:t>, x</a:t>
              </a:r>
              <a:r>
                <a:rPr lang="en-US" sz="2000" b="1" baseline="-25000"/>
                <a:t>AS </a:t>
              </a:r>
              <a:r>
                <a:rPr lang="en-US" sz="2000" b="1"/>
                <a:t>= 0</a:t>
              </a:r>
              <a:endParaRPr lang="en-US" b="1"/>
            </a:p>
          </p:txBody>
        </p:sp>
        <p:sp>
          <p:nvSpPr>
            <p:cNvPr id="3101" name="Text Box 29"/>
            <p:cNvSpPr txBox="1">
              <a:spLocks noChangeArrowheads="1"/>
            </p:cNvSpPr>
            <p:nvPr/>
          </p:nvSpPr>
          <p:spPr bwMode="auto">
            <a:xfrm>
              <a:off x="3696" y="2001"/>
              <a:ext cx="861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F</a:t>
              </a:r>
              <a:r>
                <a:rPr lang="en-US" sz="2000" b="1" baseline="-25000"/>
                <a:t>M</a:t>
              </a:r>
              <a:r>
                <a:rPr lang="en-US" sz="2000" b="1"/>
                <a:t>, x</a:t>
              </a:r>
              <a:r>
                <a:rPr lang="en-US" sz="2000" b="1" baseline="-25000"/>
                <a:t>AM</a:t>
              </a:r>
              <a:endParaRPr lang="en-US" b="1"/>
            </a:p>
          </p:txBody>
        </p:sp>
      </p:grpSp>
      <p:sp>
        <p:nvSpPr>
          <p:cNvPr id="3111" name="Text Box 39"/>
          <p:cNvSpPr txBox="1">
            <a:spLocks noChangeArrowheads="1"/>
          </p:cNvSpPr>
          <p:nvPr/>
        </p:nvSpPr>
        <p:spPr bwMode="auto">
          <a:xfrm>
            <a:off x="2362200" y="5943600"/>
            <a:ext cx="64770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Must retune when flow controller is in manual!</a:t>
            </a:r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 flipV="1">
            <a:off x="4267200" y="563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457200" y="1066800"/>
            <a:ext cx="8153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14" name="Object 42"/>
          <p:cNvGraphicFramePr>
            <a:graphicFrameLocks noChangeAspect="1"/>
          </p:cNvGraphicFramePr>
          <p:nvPr/>
        </p:nvGraphicFramePr>
        <p:xfrm>
          <a:off x="0" y="2209800"/>
          <a:ext cx="9144000" cy="389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Document" r:id="rId3" imgW="5705640" imgH="2428920" progId="WP8Doc">
                  <p:embed/>
                </p:oleObj>
              </mc:Choice>
              <mc:Fallback>
                <p:oleObj name="Document" r:id="rId3" imgW="5705640" imgH="2428920" progId="WP8Doc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9800"/>
                        <a:ext cx="9144000" cy="389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304800" y="5778500"/>
            <a:ext cx="1676400" cy="835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The design with RGA </a:t>
            </a:r>
            <a:r>
              <a:rPr lang="en-US" sz="1600" b="1">
                <a:solidFill>
                  <a:schemeClr val="accent2"/>
                </a:solidFill>
              </a:rPr>
              <a:t>nearer 1.0</a:t>
            </a:r>
            <a:r>
              <a:rPr lang="en-US" sz="1600" b="1"/>
              <a:t> is better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Motivating Example  No. 2 - Distillation SP Response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2057400" y="1714500"/>
            <a:ext cx="1447800" cy="2286000"/>
            <a:chOff x="192" y="816"/>
            <a:chExt cx="1392" cy="2544"/>
          </a:xfrm>
        </p:grpSpPr>
        <p:grpSp>
          <p:nvGrpSpPr>
            <p:cNvPr id="4101" name="Group 5"/>
            <p:cNvGrpSpPr>
              <a:grpSpLocks/>
            </p:cNvGrpSpPr>
            <p:nvPr/>
          </p:nvGrpSpPr>
          <p:grpSpPr bwMode="auto">
            <a:xfrm>
              <a:off x="192" y="1392"/>
              <a:ext cx="1392" cy="1968"/>
              <a:chOff x="562" y="1488"/>
              <a:chExt cx="1844" cy="2466"/>
            </a:xfrm>
          </p:grpSpPr>
          <p:sp>
            <p:nvSpPr>
              <p:cNvPr id="4102" name="AutoShape 6"/>
              <p:cNvSpPr>
                <a:spLocks noChangeArrowheads="1"/>
              </p:cNvSpPr>
              <p:nvPr/>
            </p:nvSpPr>
            <p:spPr bwMode="auto">
              <a:xfrm rot="5400000">
                <a:off x="240" y="2544"/>
                <a:ext cx="1872" cy="336"/>
              </a:xfrm>
              <a:prstGeom prst="flowChartTerminator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auto">
              <a:xfrm>
                <a:off x="562" y="2732"/>
                <a:ext cx="446" cy="5"/>
              </a:xfrm>
              <a:custGeom>
                <a:avLst/>
                <a:gdLst>
                  <a:gd name="T0" fmla="*/ 0 w 446"/>
                  <a:gd name="T1" fmla="*/ 0 h 5"/>
                  <a:gd name="T2" fmla="*/ 446 w 446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6" h="5">
                    <a:moveTo>
                      <a:pt x="0" y="0"/>
                    </a:moveTo>
                    <a:lnTo>
                      <a:pt x="446" y="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auto">
              <a:xfrm>
                <a:off x="1536" y="3360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auto">
              <a:xfrm>
                <a:off x="1680" y="1632"/>
                <a:ext cx="192" cy="19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" name="Line 10"/>
              <p:cNvSpPr>
                <a:spLocks noChangeShapeType="1"/>
              </p:cNvSpPr>
              <p:nvPr/>
            </p:nvSpPr>
            <p:spPr bwMode="auto">
              <a:xfrm flipV="1">
                <a:off x="1776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" name="Line 11"/>
              <p:cNvSpPr>
                <a:spLocks noChangeShapeType="1"/>
              </p:cNvSpPr>
              <p:nvPr/>
            </p:nvSpPr>
            <p:spPr bwMode="auto">
              <a:xfrm flipH="1">
                <a:off x="1152" y="148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" name="Line 12"/>
              <p:cNvSpPr>
                <a:spLocks noChangeShapeType="1"/>
              </p:cNvSpPr>
              <p:nvPr/>
            </p:nvSpPr>
            <p:spPr bwMode="auto">
              <a:xfrm>
                <a:off x="1152" y="14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" name="Line 13"/>
              <p:cNvSpPr>
                <a:spLocks noChangeShapeType="1"/>
              </p:cNvSpPr>
              <p:nvPr/>
            </p:nvSpPr>
            <p:spPr bwMode="auto">
              <a:xfrm flipV="1">
                <a:off x="1626" y="321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" name="Line 14"/>
              <p:cNvSpPr>
                <a:spLocks noChangeShapeType="1"/>
              </p:cNvSpPr>
              <p:nvPr/>
            </p:nvSpPr>
            <p:spPr bwMode="auto">
              <a:xfrm flipH="1">
                <a:off x="1338" y="3210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" name="Line 15"/>
              <p:cNvSpPr>
                <a:spLocks noChangeShapeType="1"/>
              </p:cNvSpPr>
              <p:nvPr/>
            </p:nvSpPr>
            <p:spPr bwMode="auto">
              <a:xfrm>
                <a:off x="1176" y="3642"/>
                <a:ext cx="0" cy="1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" name="Line 16"/>
              <p:cNvSpPr>
                <a:spLocks noChangeShapeType="1"/>
              </p:cNvSpPr>
              <p:nvPr/>
            </p:nvSpPr>
            <p:spPr bwMode="auto">
              <a:xfrm>
                <a:off x="1170" y="3828"/>
                <a:ext cx="90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Line 17"/>
              <p:cNvSpPr>
                <a:spLocks noChangeShapeType="1"/>
              </p:cNvSpPr>
              <p:nvPr/>
            </p:nvSpPr>
            <p:spPr bwMode="auto">
              <a:xfrm>
                <a:off x="1626" y="3552"/>
                <a:ext cx="0" cy="2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" name="Line 18"/>
              <p:cNvSpPr>
                <a:spLocks noChangeShapeType="1"/>
              </p:cNvSpPr>
              <p:nvPr/>
            </p:nvSpPr>
            <p:spPr bwMode="auto">
              <a:xfrm flipH="1">
                <a:off x="1440" y="3456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/>
            </p:nvSpPr>
            <p:spPr bwMode="auto">
              <a:xfrm>
                <a:off x="1584" y="1920"/>
                <a:ext cx="384" cy="144"/>
              </a:xfrm>
              <a:prstGeom prst="flowChartTerminator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Line 20"/>
              <p:cNvSpPr>
                <a:spLocks noChangeShapeType="1"/>
              </p:cNvSpPr>
              <p:nvPr/>
            </p:nvSpPr>
            <p:spPr bwMode="auto">
              <a:xfrm>
                <a:off x="1776" y="18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Line 21"/>
              <p:cNvSpPr>
                <a:spLocks noChangeShapeType="1"/>
              </p:cNvSpPr>
              <p:nvPr/>
            </p:nvSpPr>
            <p:spPr bwMode="auto">
              <a:xfrm>
                <a:off x="1782" y="2106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Line 22"/>
              <p:cNvSpPr>
                <a:spLocks noChangeShapeType="1"/>
              </p:cNvSpPr>
              <p:nvPr/>
            </p:nvSpPr>
            <p:spPr bwMode="auto">
              <a:xfrm flipV="1">
                <a:off x="1488" y="196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Line 23"/>
              <p:cNvSpPr>
                <a:spLocks noChangeShapeType="1"/>
              </p:cNvSpPr>
              <p:nvPr/>
            </p:nvSpPr>
            <p:spPr bwMode="auto">
              <a:xfrm flipH="1">
                <a:off x="1296" y="196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Line 24"/>
              <p:cNvSpPr>
                <a:spLocks noChangeShapeType="1"/>
              </p:cNvSpPr>
              <p:nvPr/>
            </p:nvSpPr>
            <p:spPr bwMode="auto">
              <a:xfrm>
                <a:off x="1782" y="2154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21" name="Group 25"/>
              <p:cNvGrpSpPr>
                <a:grpSpLocks/>
              </p:cNvGrpSpPr>
              <p:nvPr/>
            </p:nvGrpSpPr>
            <p:grpSpPr bwMode="auto">
              <a:xfrm>
                <a:off x="2166" y="2046"/>
                <a:ext cx="144" cy="180"/>
                <a:chOff x="2400" y="1749"/>
                <a:chExt cx="215" cy="287"/>
              </a:xfrm>
            </p:grpSpPr>
            <p:sp>
              <p:nvSpPr>
                <p:cNvPr id="4122" name="Line 26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3" name="Line 27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4" name="Line 28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5" name="Line 29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6" name="Line 30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7" name="Line 31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29" name="Group 33"/>
              <p:cNvGrpSpPr>
                <a:grpSpLocks/>
              </p:cNvGrpSpPr>
              <p:nvPr/>
            </p:nvGrpSpPr>
            <p:grpSpPr bwMode="auto">
              <a:xfrm flipV="1">
                <a:off x="1530" y="2100"/>
                <a:ext cx="144" cy="180"/>
                <a:chOff x="2400" y="1749"/>
                <a:chExt cx="215" cy="287"/>
              </a:xfrm>
            </p:grpSpPr>
            <p:sp>
              <p:nvSpPr>
                <p:cNvPr id="4130" name="Line 34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1" name="Line 35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2" name="Line 36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3" name="Line 37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4" name="Line 38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5" name="Line 39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6" name="Freeform 40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37" name="Line 41"/>
              <p:cNvSpPr>
                <a:spLocks noChangeShapeType="1"/>
              </p:cNvSpPr>
              <p:nvPr/>
            </p:nvSpPr>
            <p:spPr bwMode="auto">
              <a:xfrm>
                <a:off x="2310" y="215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" name="Line 42"/>
              <p:cNvSpPr>
                <a:spLocks noChangeShapeType="1"/>
              </p:cNvSpPr>
              <p:nvPr/>
            </p:nvSpPr>
            <p:spPr bwMode="auto">
              <a:xfrm>
                <a:off x="1776" y="2064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" name="Line 43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" name="Line 44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" name="Line 45"/>
              <p:cNvSpPr>
                <a:spLocks noChangeShapeType="1"/>
              </p:cNvSpPr>
              <p:nvPr/>
            </p:nvSpPr>
            <p:spPr bwMode="auto">
              <a:xfrm>
                <a:off x="1488" y="216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" name="Oval 46"/>
              <p:cNvSpPr>
                <a:spLocks noChangeArrowheads="1"/>
              </p:cNvSpPr>
              <p:nvPr/>
            </p:nvSpPr>
            <p:spPr bwMode="auto">
              <a:xfrm>
                <a:off x="1998" y="192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3" name="Line 47"/>
              <p:cNvSpPr>
                <a:spLocks noChangeShapeType="1"/>
              </p:cNvSpPr>
              <p:nvPr/>
            </p:nvSpPr>
            <p:spPr bwMode="auto">
              <a:xfrm>
                <a:off x="2094" y="1968"/>
                <a:ext cx="1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4" name="Line 48"/>
              <p:cNvSpPr>
                <a:spLocks noChangeShapeType="1"/>
              </p:cNvSpPr>
              <p:nvPr/>
            </p:nvSpPr>
            <p:spPr bwMode="auto">
              <a:xfrm>
                <a:off x="2226" y="1962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5" name="Line 49"/>
              <p:cNvSpPr>
                <a:spLocks noChangeShapeType="1"/>
              </p:cNvSpPr>
              <p:nvPr/>
            </p:nvSpPr>
            <p:spPr bwMode="auto">
              <a:xfrm flipH="1">
                <a:off x="1536" y="172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46" name="Group 50"/>
              <p:cNvGrpSpPr>
                <a:grpSpLocks/>
              </p:cNvGrpSpPr>
              <p:nvPr/>
            </p:nvGrpSpPr>
            <p:grpSpPr bwMode="auto">
              <a:xfrm flipV="1">
                <a:off x="2070" y="3744"/>
                <a:ext cx="144" cy="180"/>
                <a:chOff x="2400" y="1749"/>
                <a:chExt cx="215" cy="287"/>
              </a:xfrm>
            </p:grpSpPr>
            <p:sp>
              <p:nvSpPr>
                <p:cNvPr id="4147" name="Line 51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8" name="Line 52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9" name="Line 53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0" name="Line 54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1" name="Line 55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2" name="Line 56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3" name="Freeform 57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54" name="Group 58"/>
              <p:cNvGrpSpPr>
                <a:grpSpLocks/>
              </p:cNvGrpSpPr>
              <p:nvPr/>
            </p:nvGrpSpPr>
            <p:grpSpPr bwMode="auto">
              <a:xfrm>
                <a:off x="1872" y="3348"/>
                <a:ext cx="144" cy="180"/>
                <a:chOff x="2400" y="1749"/>
                <a:chExt cx="215" cy="287"/>
              </a:xfrm>
            </p:grpSpPr>
            <p:sp>
              <p:nvSpPr>
                <p:cNvPr id="4155" name="Line 59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6" name="Line 60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7" name="Line 61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8" name="Line 6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9" name="Line 63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0" name="Line 64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1" name="Freeform 65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62" name="Oval 66"/>
              <p:cNvSpPr>
                <a:spLocks noChangeArrowheads="1"/>
              </p:cNvSpPr>
              <p:nvPr/>
            </p:nvSpPr>
            <p:spPr bwMode="auto">
              <a:xfrm>
                <a:off x="816" y="3408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3" name="Line 67"/>
              <p:cNvSpPr>
                <a:spLocks noChangeShapeType="1"/>
              </p:cNvSpPr>
              <p:nvPr/>
            </p:nvSpPr>
            <p:spPr bwMode="auto">
              <a:xfrm>
                <a:off x="888" y="3546"/>
                <a:ext cx="0" cy="40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4" name="Line 68"/>
              <p:cNvSpPr>
                <a:spLocks noChangeShapeType="1"/>
              </p:cNvSpPr>
              <p:nvPr/>
            </p:nvSpPr>
            <p:spPr bwMode="auto">
              <a:xfrm>
                <a:off x="888" y="3954"/>
                <a:ext cx="125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5" name="Line 69"/>
              <p:cNvSpPr>
                <a:spLocks noChangeShapeType="1"/>
              </p:cNvSpPr>
              <p:nvPr/>
            </p:nvSpPr>
            <p:spPr bwMode="auto">
              <a:xfrm flipV="1">
                <a:off x="2148" y="3918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6" name="Line 70"/>
              <p:cNvSpPr>
                <a:spLocks noChangeShapeType="1"/>
              </p:cNvSpPr>
              <p:nvPr/>
            </p:nvSpPr>
            <p:spPr bwMode="auto">
              <a:xfrm>
                <a:off x="2208" y="3822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67" name="Text Box 71"/>
            <p:cNvSpPr txBox="1">
              <a:spLocks noChangeArrowheads="1"/>
            </p:cNvSpPr>
            <p:nvPr/>
          </p:nvSpPr>
          <p:spPr bwMode="auto">
            <a:xfrm>
              <a:off x="480" y="816"/>
              <a:ext cx="1008" cy="5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FR   </a:t>
              </a:r>
              <a:r>
                <a:rPr lang="en-US" sz="1000" b="1">
                  <a:sym typeface="Symbol" pitchFamily="18" charset="2"/>
                </a:rPr>
                <a:t> XD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FRB </a:t>
              </a:r>
              <a:r>
                <a:rPr lang="en-US" sz="1000" b="1">
                  <a:sym typeface="Symbol" pitchFamily="18" charset="2"/>
                </a:rPr>
                <a:t> XB</a:t>
              </a:r>
            </a:p>
          </p:txBody>
        </p:sp>
      </p:grpSp>
      <p:grpSp>
        <p:nvGrpSpPr>
          <p:cNvPr id="4168" name="Group 72"/>
          <p:cNvGrpSpPr>
            <a:grpSpLocks/>
          </p:cNvGrpSpPr>
          <p:nvPr/>
        </p:nvGrpSpPr>
        <p:grpSpPr bwMode="auto">
          <a:xfrm>
            <a:off x="5562600" y="1714500"/>
            <a:ext cx="1524000" cy="2209800"/>
            <a:chOff x="3120" y="672"/>
            <a:chExt cx="1488" cy="2544"/>
          </a:xfrm>
        </p:grpSpPr>
        <p:grpSp>
          <p:nvGrpSpPr>
            <p:cNvPr id="4169" name="Group 73"/>
            <p:cNvGrpSpPr>
              <a:grpSpLocks/>
            </p:cNvGrpSpPr>
            <p:nvPr/>
          </p:nvGrpSpPr>
          <p:grpSpPr bwMode="auto">
            <a:xfrm>
              <a:off x="3120" y="1248"/>
              <a:ext cx="1488" cy="1968"/>
              <a:chOff x="4176" y="1584"/>
              <a:chExt cx="1488" cy="1968"/>
            </a:xfrm>
          </p:grpSpPr>
          <p:sp>
            <p:nvSpPr>
              <p:cNvPr id="4170" name="AutoShape 74"/>
              <p:cNvSpPr>
                <a:spLocks noChangeArrowheads="1"/>
              </p:cNvSpPr>
              <p:nvPr/>
            </p:nvSpPr>
            <p:spPr bwMode="auto">
              <a:xfrm rot="5400000">
                <a:off x="3893" y="2434"/>
                <a:ext cx="1494" cy="253"/>
              </a:xfrm>
              <a:prstGeom prst="flowChartTerminator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1" name="Freeform 75"/>
              <p:cNvSpPr>
                <a:spLocks/>
              </p:cNvSpPr>
              <p:nvPr/>
            </p:nvSpPr>
            <p:spPr bwMode="auto">
              <a:xfrm>
                <a:off x="4176" y="2577"/>
                <a:ext cx="337" cy="4"/>
              </a:xfrm>
              <a:custGeom>
                <a:avLst/>
                <a:gdLst>
                  <a:gd name="T0" fmla="*/ 0 w 446"/>
                  <a:gd name="T1" fmla="*/ 0 h 5"/>
                  <a:gd name="T2" fmla="*/ 446 w 446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6" h="5">
                    <a:moveTo>
                      <a:pt x="0" y="0"/>
                    </a:moveTo>
                    <a:lnTo>
                      <a:pt x="446" y="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2" name="Oval 76"/>
              <p:cNvSpPr>
                <a:spLocks noChangeArrowheads="1"/>
              </p:cNvSpPr>
              <p:nvPr/>
            </p:nvSpPr>
            <p:spPr bwMode="auto">
              <a:xfrm>
                <a:off x="4911" y="3078"/>
                <a:ext cx="145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3" name="Oval 77"/>
              <p:cNvSpPr>
                <a:spLocks noChangeArrowheads="1"/>
              </p:cNvSpPr>
              <p:nvPr/>
            </p:nvSpPr>
            <p:spPr bwMode="auto">
              <a:xfrm>
                <a:off x="5020" y="1699"/>
                <a:ext cx="145" cy="153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4" name="Line 78"/>
              <p:cNvSpPr>
                <a:spLocks noChangeShapeType="1"/>
              </p:cNvSpPr>
              <p:nvPr/>
            </p:nvSpPr>
            <p:spPr bwMode="auto">
              <a:xfrm flipV="1">
                <a:off x="5092" y="1584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5" name="Line 79"/>
              <p:cNvSpPr>
                <a:spLocks noChangeShapeType="1"/>
              </p:cNvSpPr>
              <p:nvPr/>
            </p:nvSpPr>
            <p:spPr bwMode="auto">
              <a:xfrm flipH="1">
                <a:off x="4621" y="1584"/>
                <a:ext cx="4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6" name="Line 80"/>
              <p:cNvSpPr>
                <a:spLocks noChangeShapeType="1"/>
              </p:cNvSpPr>
              <p:nvPr/>
            </p:nvSpPr>
            <p:spPr bwMode="auto">
              <a:xfrm>
                <a:off x="4621" y="1584"/>
                <a:ext cx="0" cy="2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7" name="Line 81"/>
              <p:cNvSpPr>
                <a:spLocks noChangeShapeType="1"/>
              </p:cNvSpPr>
              <p:nvPr/>
            </p:nvSpPr>
            <p:spPr bwMode="auto">
              <a:xfrm flipV="1">
                <a:off x="4979" y="2958"/>
                <a:ext cx="0" cy="1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8" name="Line 82"/>
              <p:cNvSpPr>
                <a:spLocks noChangeShapeType="1"/>
              </p:cNvSpPr>
              <p:nvPr/>
            </p:nvSpPr>
            <p:spPr bwMode="auto">
              <a:xfrm flipH="1">
                <a:off x="4762" y="2958"/>
                <a:ext cx="21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9" name="Line 83"/>
              <p:cNvSpPr>
                <a:spLocks noChangeShapeType="1"/>
              </p:cNvSpPr>
              <p:nvPr/>
            </p:nvSpPr>
            <p:spPr bwMode="auto">
              <a:xfrm>
                <a:off x="4639" y="3303"/>
                <a:ext cx="0" cy="1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0" name="Line 84"/>
              <p:cNvSpPr>
                <a:spLocks noChangeShapeType="1"/>
              </p:cNvSpPr>
              <p:nvPr/>
            </p:nvSpPr>
            <p:spPr bwMode="auto">
              <a:xfrm>
                <a:off x="4635" y="3451"/>
                <a:ext cx="6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1" name="Line 85"/>
              <p:cNvSpPr>
                <a:spLocks noChangeShapeType="1"/>
              </p:cNvSpPr>
              <p:nvPr/>
            </p:nvSpPr>
            <p:spPr bwMode="auto">
              <a:xfrm>
                <a:off x="4979" y="3231"/>
                <a:ext cx="0" cy="2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2" name="Line 86"/>
              <p:cNvSpPr>
                <a:spLocks noChangeShapeType="1"/>
              </p:cNvSpPr>
              <p:nvPr/>
            </p:nvSpPr>
            <p:spPr bwMode="auto">
              <a:xfrm flipH="1">
                <a:off x="4839" y="3155"/>
                <a:ext cx="3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3" name="AutoShape 87"/>
              <p:cNvSpPr>
                <a:spLocks noChangeArrowheads="1"/>
              </p:cNvSpPr>
              <p:nvPr/>
            </p:nvSpPr>
            <p:spPr bwMode="auto">
              <a:xfrm>
                <a:off x="4947" y="1929"/>
                <a:ext cx="290" cy="115"/>
              </a:xfrm>
              <a:prstGeom prst="flowChartTerminator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4" name="Line 88"/>
              <p:cNvSpPr>
                <a:spLocks noChangeShapeType="1"/>
              </p:cNvSpPr>
              <p:nvPr/>
            </p:nvSpPr>
            <p:spPr bwMode="auto">
              <a:xfrm>
                <a:off x="5092" y="1852"/>
                <a:ext cx="0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5" name="Line 89"/>
              <p:cNvSpPr>
                <a:spLocks noChangeShapeType="1"/>
              </p:cNvSpPr>
              <p:nvPr/>
            </p:nvSpPr>
            <p:spPr bwMode="auto">
              <a:xfrm>
                <a:off x="5097" y="2077"/>
                <a:ext cx="0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6" name="Line 90"/>
              <p:cNvSpPr>
                <a:spLocks noChangeShapeType="1"/>
              </p:cNvSpPr>
              <p:nvPr/>
            </p:nvSpPr>
            <p:spPr bwMode="auto">
              <a:xfrm flipV="1">
                <a:off x="4875" y="1967"/>
                <a:ext cx="0" cy="1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7" name="Line 91"/>
              <p:cNvSpPr>
                <a:spLocks noChangeShapeType="1"/>
              </p:cNvSpPr>
              <p:nvPr/>
            </p:nvSpPr>
            <p:spPr bwMode="auto">
              <a:xfrm flipH="1">
                <a:off x="4730" y="1967"/>
                <a:ext cx="1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8" name="Line 92"/>
              <p:cNvSpPr>
                <a:spLocks noChangeShapeType="1"/>
              </p:cNvSpPr>
              <p:nvPr/>
            </p:nvSpPr>
            <p:spPr bwMode="auto">
              <a:xfrm>
                <a:off x="5097" y="2116"/>
                <a:ext cx="29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89" name="Group 93"/>
              <p:cNvGrpSpPr>
                <a:grpSpLocks/>
              </p:cNvGrpSpPr>
              <p:nvPr/>
            </p:nvGrpSpPr>
            <p:grpSpPr bwMode="auto">
              <a:xfrm>
                <a:off x="5387" y="2029"/>
                <a:ext cx="109" cy="144"/>
                <a:chOff x="2400" y="1749"/>
                <a:chExt cx="215" cy="287"/>
              </a:xfrm>
            </p:grpSpPr>
            <p:sp>
              <p:nvSpPr>
                <p:cNvPr id="4190" name="Line 94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1" name="Line 95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2" name="Line 96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3" name="Line 97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4" name="Line 98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5" name="Line 99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6" name="Freeform 100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97" name="Group 101"/>
              <p:cNvGrpSpPr>
                <a:grpSpLocks/>
              </p:cNvGrpSpPr>
              <p:nvPr/>
            </p:nvGrpSpPr>
            <p:grpSpPr bwMode="auto">
              <a:xfrm flipV="1">
                <a:off x="4907" y="2072"/>
                <a:ext cx="108" cy="144"/>
                <a:chOff x="2400" y="1749"/>
                <a:chExt cx="215" cy="287"/>
              </a:xfrm>
            </p:grpSpPr>
            <p:sp>
              <p:nvSpPr>
                <p:cNvPr id="4198" name="Line 102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9" name="Line 103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0" name="Line 104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1" name="Line 105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" name="Line 106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3" name="Line 107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4" name="Freeform 108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205" name="Line 109"/>
              <p:cNvSpPr>
                <a:spLocks noChangeShapeType="1"/>
              </p:cNvSpPr>
              <p:nvPr/>
            </p:nvSpPr>
            <p:spPr bwMode="auto">
              <a:xfrm>
                <a:off x="5496" y="2116"/>
                <a:ext cx="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6" name="Line 110"/>
              <p:cNvSpPr>
                <a:spLocks noChangeShapeType="1"/>
              </p:cNvSpPr>
              <p:nvPr/>
            </p:nvSpPr>
            <p:spPr bwMode="auto">
              <a:xfrm>
                <a:off x="5092" y="2044"/>
                <a:ext cx="0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7" name="Line 111"/>
              <p:cNvSpPr>
                <a:spLocks noChangeShapeType="1"/>
              </p:cNvSpPr>
              <p:nvPr/>
            </p:nvSpPr>
            <p:spPr bwMode="auto">
              <a:xfrm flipH="1">
                <a:off x="5020" y="2120"/>
                <a:ext cx="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8" name="Line 112"/>
              <p:cNvSpPr>
                <a:spLocks noChangeShapeType="1"/>
              </p:cNvSpPr>
              <p:nvPr/>
            </p:nvSpPr>
            <p:spPr bwMode="auto">
              <a:xfrm>
                <a:off x="4875" y="2082"/>
                <a:ext cx="0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9" name="Line 113"/>
              <p:cNvSpPr>
                <a:spLocks noChangeShapeType="1"/>
              </p:cNvSpPr>
              <p:nvPr/>
            </p:nvSpPr>
            <p:spPr bwMode="auto">
              <a:xfrm>
                <a:off x="4875" y="2120"/>
                <a:ext cx="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0" name="Oval 114"/>
              <p:cNvSpPr>
                <a:spLocks noChangeArrowheads="1"/>
              </p:cNvSpPr>
              <p:nvPr/>
            </p:nvSpPr>
            <p:spPr bwMode="auto">
              <a:xfrm>
                <a:off x="5260" y="1934"/>
                <a:ext cx="72" cy="7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" name="Freeform 115"/>
              <p:cNvSpPr>
                <a:spLocks/>
              </p:cNvSpPr>
              <p:nvPr/>
            </p:nvSpPr>
            <p:spPr bwMode="auto">
              <a:xfrm>
                <a:off x="5332" y="1967"/>
                <a:ext cx="314" cy="1"/>
              </a:xfrm>
              <a:custGeom>
                <a:avLst/>
                <a:gdLst>
                  <a:gd name="T0" fmla="*/ 0 w 314"/>
                  <a:gd name="T1" fmla="*/ 0 h 1"/>
                  <a:gd name="T2" fmla="*/ 314 w 314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4" h="1">
                    <a:moveTo>
                      <a:pt x="0" y="0"/>
                    </a:moveTo>
                    <a:lnTo>
                      <a:pt x="314" y="1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2" name="Line 116"/>
              <p:cNvSpPr>
                <a:spLocks noChangeShapeType="1"/>
              </p:cNvSpPr>
              <p:nvPr/>
            </p:nvSpPr>
            <p:spPr bwMode="auto">
              <a:xfrm flipH="1">
                <a:off x="4911" y="1776"/>
                <a:ext cx="2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13" name="Group 117"/>
              <p:cNvGrpSpPr>
                <a:grpSpLocks/>
              </p:cNvGrpSpPr>
              <p:nvPr/>
            </p:nvGrpSpPr>
            <p:grpSpPr bwMode="auto">
              <a:xfrm flipV="1">
                <a:off x="5314" y="3384"/>
                <a:ext cx="109" cy="144"/>
                <a:chOff x="2400" y="1749"/>
                <a:chExt cx="215" cy="287"/>
              </a:xfrm>
            </p:grpSpPr>
            <p:sp>
              <p:nvSpPr>
                <p:cNvPr id="4214" name="Line 118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5" name="Line 119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6" name="Line 120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7" name="Line 12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8" name="Line 122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9" name="Line 123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0" name="Freeform 124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21" name="Group 125"/>
              <p:cNvGrpSpPr>
                <a:grpSpLocks/>
              </p:cNvGrpSpPr>
              <p:nvPr/>
            </p:nvGrpSpPr>
            <p:grpSpPr bwMode="auto">
              <a:xfrm>
                <a:off x="5165" y="3068"/>
                <a:ext cx="109" cy="144"/>
                <a:chOff x="2400" y="1749"/>
                <a:chExt cx="215" cy="287"/>
              </a:xfrm>
            </p:grpSpPr>
            <p:sp>
              <p:nvSpPr>
                <p:cNvPr id="4222" name="Line 126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3" name="Line 127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4" name="Line 128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5" name="Line 129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6" name="Line 130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7" name="Line 131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8" name="Freeform 132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229" name="Oval 133"/>
              <p:cNvSpPr>
                <a:spLocks noChangeArrowheads="1"/>
              </p:cNvSpPr>
              <p:nvPr/>
            </p:nvSpPr>
            <p:spPr bwMode="auto">
              <a:xfrm>
                <a:off x="4368" y="3116"/>
                <a:ext cx="108" cy="11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0" name="Line 134"/>
              <p:cNvSpPr>
                <a:spLocks noChangeShapeType="1"/>
              </p:cNvSpPr>
              <p:nvPr/>
            </p:nvSpPr>
            <p:spPr bwMode="auto">
              <a:xfrm>
                <a:off x="4422" y="3226"/>
                <a:ext cx="0" cy="3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1" name="Line 135"/>
              <p:cNvSpPr>
                <a:spLocks noChangeShapeType="1"/>
              </p:cNvSpPr>
              <p:nvPr/>
            </p:nvSpPr>
            <p:spPr bwMode="auto">
              <a:xfrm>
                <a:off x="4422" y="3552"/>
                <a:ext cx="94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2" name="Line 136"/>
              <p:cNvSpPr>
                <a:spLocks noChangeShapeType="1"/>
              </p:cNvSpPr>
              <p:nvPr/>
            </p:nvSpPr>
            <p:spPr bwMode="auto">
              <a:xfrm flipV="1">
                <a:off x="5373" y="3523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3" name="Line 137"/>
              <p:cNvSpPr>
                <a:spLocks noChangeShapeType="1"/>
              </p:cNvSpPr>
              <p:nvPr/>
            </p:nvSpPr>
            <p:spPr bwMode="auto">
              <a:xfrm>
                <a:off x="5419" y="3447"/>
                <a:ext cx="1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4" name="Line 138"/>
              <p:cNvSpPr>
                <a:spLocks noChangeShapeType="1"/>
              </p:cNvSpPr>
              <p:nvPr/>
            </p:nvSpPr>
            <p:spPr bwMode="auto">
              <a:xfrm>
                <a:off x="5664" y="1968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5" name="Line 139"/>
              <p:cNvSpPr>
                <a:spLocks noChangeShapeType="1"/>
              </p:cNvSpPr>
              <p:nvPr/>
            </p:nvSpPr>
            <p:spPr bwMode="auto">
              <a:xfrm flipH="1">
                <a:off x="4944" y="2304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6" name="Line 140"/>
              <p:cNvSpPr>
                <a:spLocks noChangeShapeType="1"/>
              </p:cNvSpPr>
              <p:nvPr/>
            </p:nvSpPr>
            <p:spPr bwMode="auto">
              <a:xfrm flipV="1">
                <a:off x="4944" y="220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37" name="Text Box 141"/>
            <p:cNvSpPr txBox="1">
              <a:spLocks noChangeArrowheads="1"/>
            </p:cNvSpPr>
            <p:nvPr/>
          </p:nvSpPr>
          <p:spPr bwMode="auto">
            <a:xfrm>
              <a:off x="3408" y="672"/>
              <a:ext cx="1007" cy="55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FD   </a:t>
              </a:r>
              <a:r>
                <a:rPr lang="en-US" sz="1000" b="1">
                  <a:sym typeface="Symbol" pitchFamily="18" charset="2"/>
                </a:rPr>
                <a:t> XD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FRB </a:t>
              </a:r>
              <a:r>
                <a:rPr lang="en-US" sz="1000" b="1">
                  <a:sym typeface="Symbol" pitchFamily="18" charset="2"/>
                </a:rPr>
                <a:t> XB</a:t>
              </a:r>
            </a:p>
          </p:txBody>
        </p:sp>
      </p:grpSp>
      <p:pic>
        <p:nvPicPr>
          <p:cNvPr id="4238" name="Picture 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05300"/>
            <a:ext cx="4052888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39" name="Picture 1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05300"/>
            <a:ext cx="3976688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40" name="Text Box 144"/>
          <p:cNvSpPr txBox="1">
            <a:spLocks noChangeArrowheads="1"/>
          </p:cNvSpPr>
          <p:nvPr/>
        </p:nvSpPr>
        <p:spPr bwMode="auto">
          <a:xfrm>
            <a:off x="457200" y="2411413"/>
            <a:ext cx="1465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RGA = 6.09</a:t>
            </a:r>
            <a:endParaRPr lang="en-US"/>
          </a:p>
        </p:txBody>
      </p:sp>
      <p:sp>
        <p:nvSpPr>
          <p:cNvPr id="4241" name="Text Box 145"/>
          <p:cNvSpPr txBox="1">
            <a:spLocks noChangeArrowheads="1"/>
          </p:cNvSpPr>
          <p:nvPr/>
        </p:nvSpPr>
        <p:spPr bwMode="auto">
          <a:xfrm>
            <a:off x="4038600" y="2438400"/>
            <a:ext cx="1465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RGA = 0.39</a:t>
            </a:r>
            <a:endParaRPr lang="en-US"/>
          </a:p>
        </p:txBody>
      </p:sp>
      <p:sp>
        <p:nvSpPr>
          <p:cNvPr id="4242" name="Text Box 146"/>
          <p:cNvSpPr txBox="1">
            <a:spLocks noChangeArrowheads="1"/>
          </p:cNvSpPr>
          <p:nvPr/>
        </p:nvSpPr>
        <p:spPr bwMode="auto">
          <a:xfrm>
            <a:off x="7620000" y="1752600"/>
            <a:ext cx="1219200" cy="20240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For set point response, RGA </a:t>
            </a:r>
            <a:r>
              <a:rPr lang="en-US" sz="1800" b="1">
                <a:solidFill>
                  <a:schemeClr val="accent2"/>
                </a:solidFill>
              </a:rPr>
              <a:t>closer to 1.0</a:t>
            </a:r>
            <a:r>
              <a:rPr lang="en-US" sz="1800" b="1"/>
              <a:t> is better</a:t>
            </a:r>
            <a:endParaRPr lang="en-US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Motivating Example  No. 3 - Distillation disturb. Response</a:t>
            </a:r>
          </a:p>
        </p:txBody>
      </p:sp>
      <p:grpSp>
        <p:nvGrpSpPr>
          <p:cNvPr id="5267" name="Group 147"/>
          <p:cNvGrpSpPr>
            <a:grpSpLocks/>
          </p:cNvGrpSpPr>
          <p:nvPr/>
        </p:nvGrpSpPr>
        <p:grpSpPr bwMode="auto">
          <a:xfrm>
            <a:off x="2514600" y="1654175"/>
            <a:ext cx="1524000" cy="2286000"/>
            <a:chOff x="192" y="816"/>
            <a:chExt cx="1392" cy="2544"/>
          </a:xfrm>
        </p:grpSpPr>
        <p:grpSp>
          <p:nvGrpSpPr>
            <p:cNvPr id="5268" name="Group 148"/>
            <p:cNvGrpSpPr>
              <a:grpSpLocks/>
            </p:cNvGrpSpPr>
            <p:nvPr/>
          </p:nvGrpSpPr>
          <p:grpSpPr bwMode="auto">
            <a:xfrm>
              <a:off x="192" y="1392"/>
              <a:ext cx="1392" cy="1968"/>
              <a:chOff x="562" y="1488"/>
              <a:chExt cx="1844" cy="2466"/>
            </a:xfrm>
          </p:grpSpPr>
          <p:sp>
            <p:nvSpPr>
              <p:cNvPr id="5269" name="AutoShape 149"/>
              <p:cNvSpPr>
                <a:spLocks noChangeArrowheads="1"/>
              </p:cNvSpPr>
              <p:nvPr/>
            </p:nvSpPr>
            <p:spPr bwMode="auto">
              <a:xfrm rot="5400000">
                <a:off x="240" y="2544"/>
                <a:ext cx="1872" cy="336"/>
              </a:xfrm>
              <a:prstGeom prst="flowChartTerminator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0" name="Freeform 150"/>
              <p:cNvSpPr>
                <a:spLocks/>
              </p:cNvSpPr>
              <p:nvPr/>
            </p:nvSpPr>
            <p:spPr bwMode="auto">
              <a:xfrm>
                <a:off x="562" y="2732"/>
                <a:ext cx="446" cy="5"/>
              </a:xfrm>
              <a:custGeom>
                <a:avLst/>
                <a:gdLst>
                  <a:gd name="T0" fmla="*/ 0 w 446"/>
                  <a:gd name="T1" fmla="*/ 0 h 5"/>
                  <a:gd name="T2" fmla="*/ 446 w 446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6" h="5">
                    <a:moveTo>
                      <a:pt x="0" y="0"/>
                    </a:moveTo>
                    <a:lnTo>
                      <a:pt x="446" y="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1" name="Oval 151"/>
              <p:cNvSpPr>
                <a:spLocks noChangeArrowheads="1"/>
              </p:cNvSpPr>
              <p:nvPr/>
            </p:nvSpPr>
            <p:spPr bwMode="auto">
              <a:xfrm>
                <a:off x="1536" y="3360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2" name="Oval 152"/>
              <p:cNvSpPr>
                <a:spLocks noChangeArrowheads="1"/>
              </p:cNvSpPr>
              <p:nvPr/>
            </p:nvSpPr>
            <p:spPr bwMode="auto">
              <a:xfrm>
                <a:off x="1680" y="1632"/>
                <a:ext cx="192" cy="19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3" name="Line 153"/>
              <p:cNvSpPr>
                <a:spLocks noChangeShapeType="1"/>
              </p:cNvSpPr>
              <p:nvPr/>
            </p:nvSpPr>
            <p:spPr bwMode="auto">
              <a:xfrm flipV="1">
                <a:off x="1776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4" name="Line 154"/>
              <p:cNvSpPr>
                <a:spLocks noChangeShapeType="1"/>
              </p:cNvSpPr>
              <p:nvPr/>
            </p:nvSpPr>
            <p:spPr bwMode="auto">
              <a:xfrm flipH="1">
                <a:off x="1152" y="148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5" name="Line 155"/>
              <p:cNvSpPr>
                <a:spLocks noChangeShapeType="1"/>
              </p:cNvSpPr>
              <p:nvPr/>
            </p:nvSpPr>
            <p:spPr bwMode="auto">
              <a:xfrm>
                <a:off x="1152" y="14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6" name="Line 156"/>
              <p:cNvSpPr>
                <a:spLocks noChangeShapeType="1"/>
              </p:cNvSpPr>
              <p:nvPr/>
            </p:nvSpPr>
            <p:spPr bwMode="auto">
              <a:xfrm flipV="1">
                <a:off x="1626" y="321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7" name="Line 157"/>
              <p:cNvSpPr>
                <a:spLocks noChangeShapeType="1"/>
              </p:cNvSpPr>
              <p:nvPr/>
            </p:nvSpPr>
            <p:spPr bwMode="auto">
              <a:xfrm flipH="1">
                <a:off x="1338" y="3210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8" name="Line 158"/>
              <p:cNvSpPr>
                <a:spLocks noChangeShapeType="1"/>
              </p:cNvSpPr>
              <p:nvPr/>
            </p:nvSpPr>
            <p:spPr bwMode="auto">
              <a:xfrm>
                <a:off x="1176" y="3642"/>
                <a:ext cx="0" cy="1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9" name="Line 159"/>
              <p:cNvSpPr>
                <a:spLocks noChangeShapeType="1"/>
              </p:cNvSpPr>
              <p:nvPr/>
            </p:nvSpPr>
            <p:spPr bwMode="auto">
              <a:xfrm>
                <a:off x="1170" y="3828"/>
                <a:ext cx="90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0" name="Line 160"/>
              <p:cNvSpPr>
                <a:spLocks noChangeShapeType="1"/>
              </p:cNvSpPr>
              <p:nvPr/>
            </p:nvSpPr>
            <p:spPr bwMode="auto">
              <a:xfrm>
                <a:off x="1626" y="3552"/>
                <a:ext cx="0" cy="2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1" name="Line 161"/>
              <p:cNvSpPr>
                <a:spLocks noChangeShapeType="1"/>
              </p:cNvSpPr>
              <p:nvPr/>
            </p:nvSpPr>
            <p:spPr bwMode="auto">
              <a:xfrm flipH="1">
                <a:off x="1440" y="3456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2" name="AutoShape 162"/>
              <p:cNvSpPr>
                <a:spLocks noChangeArrowheads="1"/>
              </p:cNvSpPr>
              <p:nvPr/>
            </p:nvSpPr>
            <p:spPr bwMode="auto">
              <a:xfrm>
                <a:off x="1584" y="1920"/>
                <a:ext cx="384" cy="144"/>
              </a:xfrm>
              <a:prstGeom prst="flowChartTerminator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3" name="Line 163"/>
              <p:cNvSpPr>
                <a:spLocks noChangeShapeType="1"/>
              </p:cNvSpPr>
              <p:nvPr/>
            </p:nvSpPr>
            <p:spPr bwMode="auto">
              <a:xfrm>
                <a:off x="1776" y="18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4" name="Line 164"/>
              <p:cNvSpPr>
                <a:spLocks noChangeShapeType="1"/>
              </p:cNvSpPr>
              <p:nvPr/>
            </p:nvSpPr>
            <p:spPr bwMode="auto">
              <a:xfrm>
                <a:off x="1782" y="2106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5" name="Line 165"/>
              <p:cNvSpPr>
                <a:spLocks noChangeShapeType="1"/>
              </p:cNvSpPr>
              <p:nvPr/>
            </p:nvSpPr>
            <p:spPr bwMode="auto">
              <a:xfrm flipV="1">
                <a:off x="1488" y="196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6" name="Line 166"/>
              <p:cNvSpPr>
                <a:spLocks noChangeShapeType="1"/>
              </p:cNvSpPr>
              <p:nvPr/>
            </p:nvSpPr>
            <p:spPr bwMode="auto">
              <a:xfrm flipH="1">
                <a:off x="1296" y="196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7" name="Line 167"/>
              <p:cNvSpPr>
                <a:spLocks noChangeShapeType="1"/>
              </p:cNvSpPr>
              <p:nvPr/>
            </p:nvSpPr>
            <p:spPr bwMode="auto">
              <a:xfrm>
                <a:off x="1782" y="2154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88" name="Group 168"/>
              <p:cNvGrpSpPr>
                <a:grpSpLocks/>
              </p:cNvGrpSpPr>
              <p:nvPr/>
            </p:nvGrpSpPr>
            <p:grpSpPr bwMode="auto">
              <a:xfrm>
                <a:off x="2166" y="2046"/>
                <a:ext cx="144" cy="180"/>
                <a:chOff x="2400" y="1749"/>
                <a:chExt cx="215" cy="287"/>
              </a:xfrm>
            </p:grpSpPr>
            <p:sp>
              <p:nvSpPr>
                <p:cNvPr id="5289" name="Line 169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90" name="Line 170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91" name="Line 171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92" name="Line 17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93" name="Line 173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94" name="Line 174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95" name="Freeform 175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6" name="Group 176"/>
              <p:cNvGrpSpPr>
                <a:grpSpLocks/>
              </p:cNvGrpSpPr>
              <p:nvPr/>
            </p:nvGrpSpPr>
            <p:grpSpPr bwMode="auto">
              <a:xfrm flipV="1">
                <a:off x="1530" y="2100"/>
                <a:ext cx="144" cy="180"/>
                <a:chOff x="2400" y="1749"/>
                <a:chExt cx="215" cy="287"/>
              </a:xfrm>
            </p:grpSpPr>
            <p:sp>
              <p:nvSpPr>
                <p:cNvPr id="5297" name="Line 177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98" name="Line 178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99" name="Line 179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00" name="Line 18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01" name="Line 181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02" name="Line 182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03" name="Freeform 183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04" name="Line 184"/>
              <p:cNvSpPr>
                <a:spLocks noChangeShapeType="1"/>
              </p:cNvSpPr>
              <p:nvPr/>
            </p:nvSpPr>
            <p:spPr bwMode="auto">
              <a:xfrm>
                <a:off x="2310" y="215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5" name="Line 185"/>
              <p:cNvSpPr>
                <a:spLocks noChangeShapeType="1"/>
              </p:cNvSpPr>
              <p:nvPr/>
            </p:nvSpPr>
            <p:spPr bwMode="auto">
              <a:xfrm>
                <a:off x="1776" y="2064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6" name="Line 186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7" name="Line 187"/>
              <p:cNvSpPr>
                <a:spLocks noChangeShapeType="1"/>
              </p:cNvSpPr>
              <p:nvPr/>
            </p:nvSpPr>
            <p:spPr bwMode="auto">
              <a:xfrm>
                <a:off x="1488" y="2112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8" name="Line 188"/>
              <p:cNvSpPr>
                <a:spLocks noChangeShapeType="1"/>
              </p:cNvSpPr>
              <p:nvPr/>
            </p:nvSpPr>
            <p:spPr bwMode="auto">
              <a:xfrm>
                <a:off x="1488" y="216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9" name="Oval 189"/>
              <p:cNvSpPr>
                <a:spLocks noChangeArrowheads="1"/>
              </p:cNvSpPr>
              <p:nvPr/>
            </p:nvSpPr>
            <p:spPr bwMode="auto">
              <a:xfrm>
                <a:off x="1998" y="192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0" name="Line 190"/>
              <p:cNvSpPr>
                <a:spLocks noChangeShapeType="1"/>
              </p:cNvSpPr>
              <p:nvPr/>
            </p:nvSpPr>
            <p:spPr bwMode="auto">
              <a:xfrm>
                <a:off x="2094" y="1968"/>
                <a:ext cx="1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1" name="Line 191"/>
              <p:cNvSpPr>
                <a:spLocks noChangeShapeType="1"/>
              </p:cNvSpPr>
              <p:nvPr/>
            </p:nvSpPr>
            <p:spPr bwMode="auto">
              <a:xfrm>
                <a:off x="2226" y="1962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2" name="Line 192"/>
              <p:cNvSpPr>
                <a:spLocks noChangeShapeType="1"/>
              </p:cNvSpPr>
              <p:nvPr/>
            </p:nvSpPr>
            <p:spPr bwMode="auto">
              <a:xfrm flipH="1">
                <a:off x="1536" y="172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13" name="Group 193"/>
              <p:cNvGrpSpPr>
                <a:grpSpLocks/>
              </p:cNvGrpSpPr>
              <p:nvPr/>
            </p:nvGrpSpPr>
            <p:grpSpPr bwMode="auto">
              <a:xfrm flipV="1">
                <a:off x="2070" y="3744"/>
                <a:ext cx="144" cy="180"/>
                <a:chOff x="2400" y="1749"/>
                <a:chExt cx="215" cy="287"/>
              </a:xfrm>
            </p:grpSpPr>
            <p:sp>
              <p:nvSpPr>
                <p:cNvPr id="5314" name="Line 194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5" name="Line 195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6" name="Line 196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7" name="Line 197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8" name="Line 198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9" name="Line 199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0" name="Freeform 200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1" name="Group 201"/>
              <p:cNvGrpSpPr>
                <a:grpSpLocks/>
              </p:cNvGrpSpPr>
              <p:nvPr/>
            </p:nvGrpSpPr>
            <p:grpSpPr bwMode="auto">
              <a:xfrm>
                <a:off x="1872" y="3348"/>
                <a:ext cx="144" cy="180"/>
                <a:chOff x="2400" y="1749"/>
                <a:chExt cx="215" cy="287"/>
              </a:xfrm>
            </p:grpSpPr>
            <p:sp>
              <p:nvSpPr>
                <p:cNvPr id="5322" name="Line 202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3" name="Line 203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4" name="Line 204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5" name="Line 205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6" name="Line 206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7" name="Line 207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" name="Freeform 208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29" name="Oval 209"/>
              <p:cNvSpPr>
                <a:spLocks noChangeArrowheads="1"/>
              </p:cNvSpPr>
              <p:nvPr/>
            </p:nvSpPr>
            <p:spPr bwMode="auto">
              <a:xfrm>
                <a:off x="816" y="3408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" name="Line 210"/>
              <p:cNvSpPr>
                <a:spLocks noChangeShapeType="1"/>
              </p:cNvSpPr>
              <p:nvPr/>
            </p:nvSpPr>
            <p:spPr bwMode="auto">
              <a:xfrm>
                <a:off x="888" y="3546"/>
                <a:ext cx="0" cy="40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1" name="Line 211"/>
              <p:cNvSpPr>
                <a:spLocks noChangeShapeType="1"/>
              </p:cNvSpPr>
              <p:nvPr/>
            </p:nvSpPr>
            <p:spPr bwMode="auto">
              <a:xfrm>
                <a:off x="888" y="3954"/>
                <a:ext cx="125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2" name="Line 212"/>
              <p:cNvSpPr>
                <a:spLocks noChangeShapeType="1"/>
              </p:cNvSpPr>
              <p:nvPr/>
            </p:nvSpPr>
            <p:spPr bwMode="auto">
              <a:xfrm flipV="1">
                <a:off x="2148" y="3918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3" name="Line 213"/>
              <p:cNvSpPr>
                <a:spLocks noChangeShapeType="1"/>
              </p:cNvSpPr>
              <p:nvPr/>
            </p:nvSpPr>
            <p:spPr bwMode="auto">
              <a:xfrm>
                <a:off x="2208" y="3822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34" name="Text Box 214"/>
            <p:cNvSpPr txBox="1">
              <a:spLocks noChangeArrowheads="1"/>
            </p:cNvSpPr>
            <p:nvPr/>
          </p:nvSpPr>
          <p:spPr bwMode="auto">
            <a:xfrm>
              <a:off x="480" y="816"/>
              <a:ext cx="1008" cy="5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FR   </a:t>
              </a:r>
              <a:r>
                <a:rPr lang="en-US" sz="1000" b="1">
                  <a:sym typeface="Symbol" pitchFamily="18" charset="2"/>
                </a:rPr>
                <a:t> XD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FRB </a:t>
              </a:r>
              <a:r>
                <a:rPr lang="en-US" sz="1000" b="1">
                  <a:sym typeface="Symbol" pitchFamily="18" charset="2"/>
                </a:rPr>
                <a:t> XB</a:t>
              </a:r>
            </a:p>
          </p:txBody>
        </p:sp>
      </p:grpSp>
      <p:grpSp>
        <p:nvGrpSpPr>
          <p:cNvPr id="5335" name="Group 215"/>
          <p:cNvGrpSpPr>
            <a:grpSpLocks/>
          </p:cNvGrpSpPr>
          <p:nvPr/>
        </p:nvGrpSpPr>
        <p:grpSpPr bwMode="auto">
          <a:xfrm>
            <a:off x="6172200" y="1730375"/>
            <a:ext cx="1524000" cy="2209800"/>
            <a:chOff x="3120" y="672"/>
            <a:chExt cx="1488" cy="2544"/>
          </a:xfrm>
        </p:grpSpPr>
        <p:grpSp>
          <p:nvGrpSpPr>
            <p:cNvPr id="5336" name="Group 216"/>
            <p:cNvGrpSpPr>
              <a:grpSpLocks/>
            </p:cNvGrpSpPr>
            <p:nvPr/>
          </p:nvGrpSpPr>
          <p:grpSpPr bwMode="auto">
            <a:xfrm>
              <a:off x="3120" y="1248"/>
              <a:ext cx="1488" cy="1968"/>
              <a:chOff x="4176" y="1584"/>
              <a:chExt cx="1488" cy="1968"/>
            </a:xfrm>
          </p:grpSpPr>
          <p:sp>
            <p:nvSpPr>
              <p:cNvPr id="5337" name="AutoShape 217"/>
              <p:cNvSpPr>
                <a:spLocks noChangeArrowheads="1"/>
              </p:cNvSpPr>
              <p:nvPr/>
            </p:nvSpPr>
            <p:spPr bwMode="auto">
              <a:xfrm rot="5400000">
                <a:off x="3893" y="2434"/>
                <a:ext cx="1494" cy="253"/>
              </a:xfrm>
              <a:prstGeom prst="flowChartTerminator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8" name="Freeform 218"/>
              <p:cNvSpPr>
                <a:spLocks/>
              </p:cNvSpPr>
              <p:nvPr/>
            </p:nvSpPr>
            <p:spPr bwMode="auto">
              <a:xfrm>
                <a:off x="4176" y="2577"/>
                <a:ext cx="337" cy="4"/>
              </a:xfrm>
              <a:custGeom>
                <a:avLst/>
                <a:gdLst>
                  <a:gd name="T0" fmla="*/ 0 w 446"/>
                  <a:gd name="T1" fmla="*/ 0 h 5"/>
                  <a:gd name="T2" fmla="*/ 446 w 446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6" h="5">
                    <a:moveTo>
                      <a:pt x="0" y="0"/>
                    </a:moveTo>
                    <a:lnTo>
                      <a:pt x="446" y="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9" name="Oval 219"/>
              <p:cNvSpPr>
                <a:spLocks noChangeArrowheads="1"/>
              </p:cNvSpPr>
              <p:nvPr/>
            </p:nvSpPr>
            <p:spPr bwMode="auto">
              <a:xfrm>
                <a:off x="4911" y="3078"/>
                <a:ext cx="145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0" name="Oval 220"/>
              <p:cNvSpPr>
                <a:spLocks noChangeArrowheads="1"/>
              </p:cNvSpPr>
              <p:nvPr/>
            </p:nvSpPr>
            <p:spPr bwMode="auto">
              <a:xfrm>
                <a:off x="5020" y="1699"/>
                <a:ext cx="145" cy="153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1" name="Line 221"/>
              <p:cNvSpPr>
                <a:spLocks noChangeShapeType="1"/>
              </p:cNvSpPr>
              <p:nvPr/>
            </p:nvSpPr>
            <p:spPr bwMode="auto">
              <a:xfrm flipV="1">
                <a:off x="5092" y="1584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2" name="Line 222"/>
              <p:cNvSpPr>
                <a:spLocks noChangeShapeType="1"/>
              </p:cNvSpPr>
              <p:nvPr/>
            </p:nvSpPr>
            <p:spPr bwMode="auto">
              <a:xfrm flipH="1">
                <a:off x="4621" y="1584"/>
                <a:ext cx="4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3" name="Line 223"/>
              <p:cNvSpPr>
                <a:spLocks noChangeShapeType="1"/>
              </p:cNvSpPr>
              <p:nvPr/>
            </p:nvSpPr>
            <p:spPr bwMode="auto">
              <a:xfrm>
                <a:off x="4621" y="1584"/>
                <a:ext cx="0" cy="2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4" name="Line 224"/>
              <p:cNvSpPr>
                <a:spLocks noChangeShapeType="1"/>
              </p:cNvSpPr>
              <p:nvPr/>
            </p:nvSpPr>
            <p:spPr bwMode="auto">
              <a:xfrm flipV="1">
                <a:off x="4979" y="2958"/>
                <a:ext cx="0" cy="1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5" name="Line 225"/>
              <p:cNvSpPr>
                <a:spLocks noChangeShapeType="1"/>
              </p:cNvSpPr>
              <p:nvPr/>
            </p:nvSpPr>
            <p:spPr bwMode="auto">
              <a:xfrm flipH="1">
                <a:off x="4762" y="2958"/>
                <a:ext cx="21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" name="Line 226"/>
              <p:cNvSpPr>
                <a:spLocks noChangeShapeType="1"/>
              </p:cNvSpPr>
              <p:nvPr/>
            </p:nvSpPr>
            <p:spPr bwMode="auto">
              <a:xfrm>
                <a:off x="4639" y="3303"/>
                <a:ext cx="0" cy="1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7" name="Line 227"/>
              <p:cNvSpPr>
                <a:spLocks noChangeShapeType="1"/>
              </p:cNvSpPr>
              <p:nvPr/>
            </p:nvSpPr>
            <p:spPr bwMode="auto">
              <a:xfrm>
                <a:off x="4635" y="3451"/>
                <a:ext cx="6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8" name="Line 228"/>
              <p:cNvSpPr>
                <a:spLocks noChangeShapeType="1"/>
              </p:cNvSpPr>
              <p:nvPr/>
            </p:nvSpPr>
            <p:spPr bwMode="auto">
              <a:xfrm>
                <a:off x="4979" y="3231"/>
                <a:ext cx="0" cy="2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9" name="Line 229"/>
              <p:cNvSpPr>
                <a:spLocks noChangeShapeType="1"/>
              </p:cNvSpPr>
              <p:nvPr/>
            </p:nvSpPr>
            <p:spPr bwMode="auto">
              <a:xfrm flipH="1">
                <a:off x="4839" y="3155"/>
                <a:ext cx="3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0" name="AutoShape 230"/>
              <p:cNvSpPr>
                <a:spLocks noChangeArrowheads="1"/>
              </p:cNvSpPr>
              <p:nvPr/>
            </p:nvSpPr>
            <p:spPr bwMode="auto">
              <a:xfrm>
                <a:off x="4947" y="1929"/>
                <a:ext cx="290" cy="115"/>
              </a:xfrm>
              <a:prstGeom prst="flowChartTerminator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1" name="Line 231"/>
              <p:cNvSpPr>
                <a:spLocks noChangeShapeType="1"/>
              </p:cNvSpPr>
              <p:nvPr/>
            </p:nvSpPr>
            <p:spPr bwMode="auto">
              <a:xfrm>
                <a:off x="5092" y="1852"/>
                <a:ext cx="0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2" name="Line 232"/>
              <p:cNvSpPr>
                <a:spLocks noChangeShapeType="1"/>
              </p:cNvSpPr>
              <p:nvPr/>
            </p:nvSpPr>
            <p:spPr bwMode="auto">
              <a:xfrm>
                <a:off x="5097" y="2077"/>
                <a:ext cx="0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3" name="Line 233"/>
              <p:cNvSpPr>
                <a:spLocks noChangeShapeType="1"/>
              </p:cNvSpPr>
              <p:nvPr/>
            </p:nvSpPr>
            <p:spPr bwMode="auto">
              <a:xfrm flipV="1">
                <a:off x="4875" y="1967"/>
                <a:ext cx="0" cy="1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4" name="Line 234"/>
              <p:cNvSpPr>
                <a:spLocks noChangeShapeType="1"/>
              </p:cNvSpPr>
              <p:nvPr/>
            </p:nvSpPr>
            <p:spPr bwMode="auto">
              <a:xfrm flipH="1">
                <a:off x="4730" y="1967"/>
                <a:ext cx="1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5" name="Line 235"/>
              <p:cNvSpPr>
                <a:spLocks noChangeShapeType="1"/>
              </p:cNvSpPr>
              <p:nvPr/>
            </p:nvSpPr>
            <p:spPr bwMode="auto">
              <a:xfrm>
                <a:off x="5097" y="2116"/>
                <a:ext cx="29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56" name="Group 236"/>
              <p:cNvGrpSpPr>
                <a:grpSpLocks/>
              </p:cNvGrpSpPr>
              <p:nvPr/>
            </p:nvGrpSpPr>
            <p:grpSpPr bwMode="auto">
              <a:xfrm>
                <a:off x="5387" y="2029"/>
                <a:ext cx="109" cy="144"/>
                <a:chOff x="2400" y="1749"/>
                <a:chExt cx="215" cy="287"/>
              </a:xfrm>
            </p:grpSpPr>
            <p:sp>
              <p:nvSpPr>
                <p:cNvPr id="5357" name="Line 237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58" name="Line 238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59" name="Line 239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0" name="Line 24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1" name="Line 241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2" name="Line 242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3" name="Freeform 243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4" name="Group 244"/>
              <p:cNvGrpSpPr>
                <a:grpSpLocks/>
              </p:cNvGrpSpPr>
              <p:nvPr/>
            </p:nvGrpSpPr>
            <p:grpSpPr bwMode="auto">
              <a:xfrm flipV="1">
                <a:off x="4907" y="2072"/>
                <a:ext cx="108" cy="144"/>
                <a:chOff x="2400" y="1749"/>
                <a:chExt cx="215" cy="287"/>
              </a:xfrm>
            </p:grpSpPr>
            <p:sp>
              <p:nvSpPr>
                <p:cNvPr id="5365" name="Line 245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6" name="Line 246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7" name="Line 247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8" name="Line 24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9" name="Line 249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0" name="Line 250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1" name="Freeform 251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72" name="Line 252"/>
              <p:cNvSpPr>
                <a:spLocks noChangeShapeType="1"/>
              </p:cNvSpPr>
              <p:nvPr/>
            </p:nvSpPr>
            <p:spPr bwMode="auto">
              <a:xfrm>
                <a:off x="5496" y="2116"/>
                <a:ext cx="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3" name="Line 253"/>
              <p:cNvSpPr>
                <a:spLocks noChangeShapeType="1"/>
              </p:cNvSpPr>
              <p:nvPr/>
            </p:nvSpPr>
            <p:spPr bwMode="auto">
              <a:xfrm>
                <a:off x="5092" y="2044"/>
                <a:ext cx="0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4" name="Line 254"/>
              <p:cNvSpPr>
                <a:spLocks noChangeShapeType="1"/>
              </p:cNvSpPr>
              <p:nvPr/>
            </p:nvSpPr>
            <p:spPr bwMode="auto">
              <a:xfrm flipH="1">
                <a:off x="5020" y="2120"/>
                <a:ext cx="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5" name="Line 255"/>
              <p:cNvSpPr>
                <a:spLocks noChangeShapeType="1"/>
              </p:cNvSpPr>
              <p:nvPr/>
            </p:nvSpPr>
            <p:spPr bwMode="auto">
              <a:xfrm>
                <a:off x="4875" y="2082"/>
                <a:ext cx="0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6" name="Line 256"/>
              <p:cNvSpPr>
                <a:spLocks noChangeShapeType="1"/>
              </p:cNvSpPr>
              <p:nvPr/>
            </p:nvSpPr>
            <p:spPr bwMode="auto">
              <a:xfrm>
                <a:off x="4875" y="2120"/>
                <a:ext cx="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7" name="Oval 257"/>
              <p:cNvSpPr>
                <a:spLocks noChangeArrowheads="1"/>
              </p:cNvSpPr>
              <p:nvPr/>
            </p:nvSpPr>
            <p:spPr bwMode="auto">
              <a:xfrm>
                <a:off x="5260" y="1934"/>
                <a:ext cx="72" cy="7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8" name="Freeform 258"/>
              <p:cNvSpPr>
                <a:spLocks/>
              </p:cNvSpPr>
              <p:nvPr/>
            </p:nvSpPr>
            <p:spPr bwMode="auto">
              <a:xfrm>
                <a:off x="5332" y="1967"/>
                <a:ext cx="314" cy="1"/>
              </a:xfrm>
              <a:custGeom>
                <a:avLst/>
                <a:gdLst>
                  <a:gd name="T0" fmla="*/ 0 w 314"/>
                  <a:gd name="T1" fmla="*/ 0 h 1"/>
                  <a:gd name="T2" fmla="*/ 314 w 314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4" h="1">
                    <a:moveTo>
                      <a:pt x="0" y="0"/>
                    </a:moveTo>
                    <a:lnTo>
                      <a:pt x="314" y="1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9" name="Line 259"/>
              <p:cNvSpPr>
                <a:spLocks noChangeShapeType="1"/>
              </p:cNvSpPr>
              <p:nvPr/>
            </p:nvSpPr>
            <p:spPr bwMode="auto">
              <a:xfrm flipH="1">
                <a:off x="4911" y="1776"/>
                <a:ext cx="2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80" name="Group 260"/>
              <p:cNvGrpSpPr>
                <a:grpSpLocks/>
              </p:cNvGrpSpPr>
              <p:nvPr/>
            </p:nvGrpSpPr>
            <p:grpSpPr bwMode="auto">
              <a:xfrm flipV="1">
                <a:off x="5314" y="3384"/>
                <a:ext cx="109" cy="144"/>
                <a:chOff x="2400" y="1749"/>
                <a:chExt cx="215" cy="287"/>
              </a:xfrm>
            </p:grpSpPr>
            <p:sp>
              <p:nvSpPr>
                <p:cNvPr id="5381" name="Line 261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82" name="Line 262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83" name="Line 263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84" name="Line 264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85" name="Line 265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86" name="Line 266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87" name="Freeform 267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8" name="Group 268"/>
              <p:cNvGrpSpPr>
                <a:grpSpLocks/>
              </p:cNvGrpSpPr>
              <p:nvPr/>
            </p:nvGrpSpPr>
            <p:grpSpPr bwMode="auto">
              <a:xfrm>
                <a:off x="5165" y="3068"/>
                <a:ext cx="109" cy="144"/>
                <a:chOff x="2400" y="1749"/>
                <a:chExt cx="215" cy="287"/>
              </a:xfrm>
            </p:grpSpPr>
            <p:sp>
              <p:nvSpPr>
                <p:cNvPr id="5389" name="Line 269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90" name="Line 270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91" name="Line 271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92" name="Line 27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93" name="Line 273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94" name="Line 274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95" name="Freeform 275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96" name="Oval 276"/>
              <p:cNvSpPr>
                <a:spLocks noChangeArrowheads="1"/>
              </p:cNvSpPr>
              <p:nvPr/>
            </p:nvSpPr>
            <p:spPr bwMode="auto">
              <a:xfrm>
                <a:off x="4368" y="3116"/>
                <a:ext cx="108" cy="11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7" name="Line 277"/>
              <p:cNvSpPr>
                <a:spLocks noChangeShapeType="1"/>
              </p:cNvSpPr>
              <p:nvPr/>
            </p:nvSpPr>
            <p:spPr bwMode="auto">
              <a:xfrm>
                <a:off x="4422" y="3226"/>
                <a:ext cx="0" cy="3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8" name="Line 278"/>
              <p:cNvSpPr>
                <a:spLocks noChangeShapeType="1"/>
              </p:cNvSpPr>
              <p:nvPr/>
            </p:nvSpPr>
            <p:spPr bwMode="auto">
              <a:xfrm>
                <a:off x="4422" y="3552"/>
                <a:ext cx="94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9" name="Line 279"/>
              <p:cNvSpPr>
                <a:spLocks noChangeShapeType="1"/>
              </p:cNvSpPr>
              <p:nvPr/>
            </p:nvSpPr>
            <p:spPr bwMode="auto">
              <a:xfrm flipV="1">
                <a:off x="5373" y="3523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0" name="Line 280"/>
              <p:cNvSpPr>
                <a:spLocks noChangeShapeType="1"/>
              </p:cNvSpPr>
              <p:nvPr/>
            </p:nvSpPr>
            <p:spPr bwMode="auto">
              <a:xfrm>
                <a:off x="5419" y="3447"/>
                <a:ext cx="1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1" name="Line 281"/>
              <p:cNvSpPr>
                <a:spLocks noChangeShapeType="1"/>
              </p:cNvSpPr>
              <p:nvPr/>
            </p:nvSpPr>
            <p:spPr bwMode="auto">
              <a:xfrm>
                <a:off x="5664" y="1968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2" name="Line 282"/>
              <p:cNvSpPr>
                <a:spLocks noChangeShapeType="1"/>
              </p:cNvSpPr>
              <p:nvPr/>
            </p:nvSpPr>
            <p:spPr bwMode="auto">
              <a:xfrm flipH="1">
                <a:off x="4944" y="2304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3" name="Line 283"/>
              <p:cNvSpPr>
                <a:spLocks noChangeShapeType="1"/>
              </p:cNvSpPr>
              <p:nvPr/>
            </p:nvSpPr>
            <p:spPr bwMode="auto">
              <a:xfrm flipV="1">
                <a:off x="4944" y="220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04" name="Text Box 284"/>
            <p:cNvSpPr txBox="1">
              <a:spLocks noChangeArrowheads="1"/>
            </p:cNvSpPr>
            <p:nvPr/>
          </p:nvSpPr>
          <p:spPr bwMode="auto">
            <a:xfrm>
              <a:off x="3408" y="672"/>
              <a:ext cx="1007" cy="55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FD   </a:t>
              </a:r>
              <a:r>
                <a:rPr lang="en-US" sz="1000" b="1">
                  <a:sym typeface="Symbol" pitchFamily="18" charset="2"/>
                </a:rPr>
                <a:t> XD</a:t>
              </a:r>
            </a:p>
            <a:p>
              <a:pPr>
                <a:spcBef>
                  <a:spcPct val="50000"/>
                </a:spcBef>
              </a:pPr>
              <a:r>
                <a:rPr lang="en-US" sz="1000" b="1"/>
                <a:t>FRB </a:t>
              </a:r>
              <a:r>
                <a:rPr lang="en-US" sz="1000" b="1">
                  <a:sym typeface="Symbol" pitchFamily="18" charset="2"/>
                </a:rPr>
                <a:t> XB</a:t>
              </a:r>
            </a:p>
          </p:txBody>
        </p:sp>
      </p:grpSp>
      <p:pic>
        <p:nvPicPr>
          <p:cNvPr id="5405" name="Picture 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21175"/>
            <a:ext cx="402272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06" name="Text Box 286"/>
          <p:cNvSpPr txBox="1">
            <a:spLocks noChangeArrowheads="1"/>
          </p:cNvSpPr>
          <p:nvPr/>
        </p:nvSpPr>
        <p:spPr bwMode="auto">
          <a:xfrm>
            <a:off x="1752600" y="22860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RGA = 6.09</a:t>
            </a:r>
            <a:endParaRPr lang="en-US" sz="2000"/>
          </a:p>
        </p:txBody>
      </p:sp>
      <p:sp>
        <p:nvSpPr>
          <p:cNvPr id="5407" name="Text Box 287"/>
          <p:cNvSpPr txBox="1">
            <a:spLocks noChangeArrowheads="1"/>
          </p:cNvSpPr>
          <p:nvPr/>
        </p:nvSpPr>
        <p:spPr bwMode="auto">
          <a:xfrm>
            <a:off x="4495800" y="2797175"/>
            <a:ext cx="1465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RGA = 0.39</a:t>
            </a:r>
            <a:endParaRPr lang="en-US"/>
          </a:p>
        </p:txBody>
      </p:sp>
      <p:pic>
        <p:nvPicPr>
          <p:cNvPr id="5408" name="Picture 2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21175"/>
            <a:ext cx="40132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09" name="Text Box 289"/>
          <p:cNvSpPr txBox="1">
            <a:spLocks noChangeArrowheads="1"/>
          </p:cNvSpPr>
          <p:nvPr/>
        </p:nvSpPr>
        <p:spPr bwMode="auto">
          <a:xfrm>
            <a:off x="323850" y="1806575"/>
            <a:ext cx="1219200" cy="20240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For set point response, RGA </a:t>
            </a:r>
            <a:r>
              <a:rPr lang="en-US" sz="1800" b="1">
                <a:solidFill>
                  <a:srgbClr val="FF0000"/>
                </a:solidFill>
              </a:rPr>
              <a:t>farther from 1.0</a:t>
            </a:r>
            <a:r>
              <a:rPr lang="en-US" sz="1800" b="1"/>
              <a:t> is better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8153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10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Conclusion from examples - RGA </a:t>
            </a:r>
            <a:r>
              <a:rPr lang="en-US" b="1" u="sng">
                <a:solidFill>
                  <a:schemeClr val="accent2"/>
                </a:solidFill>
              </a:rPr>
              <a:t>Alone</a:t>
            </a:r>
            <a:r>
              <a:rPr lang="en-US" b="1"/>
              <a:t> does not provide sufficient information for control design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Key missing information is disturbance type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Key factor is the </a:t>
            </a:r>
            <a:r>
              <a:rPr lang="en-US" b="1" u="sng"/>
              <a:t>DISTURBANCE DIRECTION</a:t>
            </a:r>
            <a:endParaRPr lang="en-US" b="1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667000" y="4267200"/>
          <a:ext cx="223837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0" name="Clip" r:id="rId3" imgW="2239200" imgH="1209600" progId="MS_ClipArt_Gallery.5">
                  <p:embed/>
                </p:oleObj>
              </mc:Choice>
              <mc:Fallback>
                <p:oleObj name="Clip" r:id="rId3" imgW="2239200" imgH="1209600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67200"/>
                        <a:ext cx="2238375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Freeform 5"/>
          <p:cNvSpPr>
            <a:spLocks/>
          </p:cNvSpPr>
          <p:nvPr/>
        </p:nvSpPr>
        <p:spPr bwMode="auto">
          <a:xfrm>
            <a:off x="2797175" y="4114800"/>
            <a:ext cx="3019425" cy="1763713"/>
          </a:xfrm>
          <a:custGeom>
            <a:avLst/>
            <a:gdLst>
              <a:gd name="T0" fmla="*/ 0 w 1902"/>
              <a:gd name="T1" fmla="*/ 0 h 1111"/>
              <a:gd name="T2" fmla="*/ 1902 w 1902"/>
              <a:gd name="T3" fmla="*/ 1111 h 111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02" h="1111">
                <a:moveTo>
                  <a:pt x="0" y="0"/>
                </a:moveTo>
                <a:lnTo>
                  <a:pt x="1902" y="1111"/>
                </a:ln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172200" y="5257800"/>
            <a:ext cx="25908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Disturbances in this direction are easily corrected.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1371600" y="4648200"/>
            <a:ext cx="3886200" cy="533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82563" y="5313363"/>
            <a:ext cx="27432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Disturbances in this direction are difficult to correct.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MULTILOOP CONTROL PERFORMANCE</a:t>
            </a:r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80772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6725" indent="-466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81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/>
              <a:t>Short-cut Measure of </a:t>
            </a:r>
            <a:r>
              <a:rPr lang="en-US" b="1" dirty="0" err="1"/>
              <a:t>Multiloop</a:t>
            </a:r>
            <a:r>
              <a:rPr lang="en-US" b="1" dirty="0"/>
              <a:t> Control Performance</a:t>
            </a:r>
          </a:p>
          <a:p>
            <a:pPr algn="ctr">
              <a:spcBef>
                <a:spcPct val="50000"/>
              </a:spcBef>
            </a:pPr>
            <a:endParaRPr lang="en-US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We want to predict the performance using limited information and calculations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We would like to have the following features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	- Dimensionless 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	- Based on process characteristics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	- Related to the disturbances type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 flipH="1">
            <a:off x="5791200" y="4876800"/>
            <a:ext cx="649288" cy="838200"/>
            <a:chOff x="4721" y="1441"/>
            <a:chExt cx="1039" cy="1269"/>
          </a:xfrm>
        </p:grpSpPr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5010" y="1441"/>
              <a:ext cx="302" cy="293"/>
            </a:xfrm>
            <a:custGeom>
              <a:avLst/>
              <a:gdLst>
                <a:gd name="T0" fmla="*/ 125 w 604"/>
                <a:gd name="T1" fmla="*/ 27 h 586"/>
                <a:gd name="T2" fmla="*/ 192 w 604"/>
                <a:gd name="T3" fmla="*/ 0 h 586"/>
                <a:gd name="T4" fmla="*/ 241 w 604"/>
                <a:gd name="T5" fmla="*/ 20 h 586"/>
                <a:gd name="T6" fmla="*/ 292 w 604"/>
                <a:gd name="T7" fmla="*/ 83 h 586"/>
                <a:gd name="T8" fmla="*/ 325 w 604"/>
                <a:gd name="T9" fmla="*/ 175 h 586"/>
                <a:gd name="T10" fmla="*/ 328 w 604"/>
                <a:gd name="T11" fmla="*/ 240 h 586"/>
                <a:gd name="T12" fmla="*/ 332 w 604"/>
                <a:gd name="T13" fmla="*/ 323 h 586"/>
                <a:gd name="T14" fmla="*/ 548 w 604"/>
                <a:gd name="T15" fmla="*/ 319 h 586"/>
                <a:gd name="T16" fmla="*/ 604 w 604"/>
                <a:gd name="T17" fmla="*/ 331 h 586"/>
                <a:gd name="T18" fmla="*/ 597 w 604"/>
                <a:gd name="T19" fmla="*/ 370 h 586"/>
                <a:gd name="T20" fmla="*/ 481 w 604"/>
                <a:gd name="T21" fmla="*/ 354 h 586"/>
                <a:gd name="T22" fmla="*/ 328 w 604"/>
                <a:gd name="T23" fmla="*/ 379 h 586"/>
                <a:gd name="T24" fmla="*/ 297 w 604"/>
                <a:gd name="T25" fmla="*/ 462 h 586"/>
                <a:gd name="T26" fmla="*/ 253 w 604"/>
                <a:gd name="T27" fmla="*/ 534 h 586"/>
                <a:gd name="T28" fmla="*/ 200 w 604"/>
                <a:gd name="T29" fmla="*/ 562 h 586"/>
                <a:gd name="T30" fmla="*/ 144 w 604"/>
                <a:gd name="T31" fmla="*/ 586 h 586"/>
                <a:gd name="T32" fmla="*/ 104 w 604"/>
                <a:gd name="T33" fmla="*/ 570 h 586"/>
                <a:gd name="T34" fmla="*/ 48 w 604"/>
                <a:gd name="T35" fmla="*/ 506 h 586"/>
                <a:gd name="T36" fmla="*/ 9 w 604"/>
                <a:gd name="T37" fmla="*/ 426 h 586"/>
                <a:gd name="T38" fmla="*/ 0 w 604"/>
                <a:gd name="T39" fmla="*/ 359 h 586"/>
                <a:gd name="T40" fmla="*/ 21 w 604"/>
                <a:gd name="T41" fmla="*/ 222 h 586"/>
                <a:gd name="T42" fmla="*/ 69 w 604"/>
                <a:gd name="T43" fmla="*/ 120 h 586"/>
                <a:gd name="T44" fmla="*/ 104 w 604"/>
                <a:gd name="T45" fmla="*/ 60 h 586"/>
                <a:gd name="T46" fmla="*/ 148 w 604"/>
                <a:gd name="T47" fmla="*/ 24 h 586"/>
                <a:gd name="T48" fmla="*/ 125 w 604"/>
                <a:gd name="T49" fmla="*/ 27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" h="586">
                  <a:moveTo>
                    <a:pt x="125" y="27"/>
                  </a:moveTo>
                  <a:lnTo>
                    <a:pt x="192" y="0"/>
                  </a:lnTo>
                  <a:lnTo>
                    <a:pt x="241" y="20"/>
                  </a:lnTo>
                  <a:lnTo>
                    <a:pt x="292" y="83"/>
                  </a:lnTo>
                  <a:lnTo>
                    <a:pt x="325" y="175"/>
                  </a:lnTo>
                  <a:lnTo>
                    <a:pt x="328" y="240"/>
                  </a:lnTo>
                  <a:lnTo>
                    <a:pt x="332" y="323"/>
                  </a:lnTo>
                  <a:lnTo>
                    <a:pt x="548" y="319"/>
                  </a:lnTo>
                  <a:lnTo>
                    <a:pt x="604" y="331"/>
                  </a:lnTo>
                  <a:lnTo>
                    <a:pt x="597" y="370"/>
                  </a:lnTo>
                  <a:lnTo>
                    <a:pt x="481" y="354"/>
                  </a:lnTo>
                  <a:lnTo>
                    <a:pt x="328" y="379"/>
                  </a:lnTo>
                  <a:lnTo>
                    <a:pt x="297" y="462"/>
                  </a:lnTo>
                  <a:lnTo>
                    <a:pt x="253" y="534"/>
                  </a:lnTo>
                  <a:lnTo>
                    <a:pt x="200" y="562"/>
                  </a:lnTo>
                  <a:lnTo>
                    <a:pt x="144" y="586"/>
                  </a:lnTo>
                  <a:lnTo>
                    <a:pt x="104" y="570"/>
                  </a:lnTo>
                  <a:lnTo>
                    <a:pt x="48" y="506"/>
                  </a:lnTo>
                  <a:lnTo>
                    <a:pt x="9" y="426"/>
                  </a:lnTo>
                  <a:lnTo>
                    <a:pt x="0" y="359"/>
                  </a:lnTo>
                  <a:lnTo>
                    <a:pt x="21" y="222"/>
                  </a:lnTo>
                  <a:lnTo>
                    <a:pt x="69" y="120"/>
                  </a:lnTo>
                  <a:lnTo>
                    <a:pt x="104" y="60"/>
                  </a:lnTo>
                  <a:lnTo>
                    <a:pt x="148" y="24"/>
                  </a:lnTo>
                  <a:lnTo>
                    <a:pt x="12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5142" y="1722"/>
              <a:ext cx="618" cy="109"/>
            </a:xfrm>
            <a:custGeom>
              <a:avLst/>
              <a:gdLst>
                <a:gd name="T0" fmla="*/ 0 w 1235"/>
                <a:gd name="T1" fmla="*/ 139 h 218"/>
                <a:gd name="T2" fmla="*/ 104 w 1235"/>
                <a:gd name="T3" fmla="*/ 103 h 218"/>
                <a:gd name="T4" fmla="*/ 324 w 1235"/>
                <a:gd name="T5" fmla="*/ 87 h 218"/>
                <a:gd name="T6" fmla="*/ 507 w 1235"/>
                <a:gd name="T7" fmla="*/ 72 h 218"/>
                <a:gd name="T8" fmla="*/ 712 w 1235"/>
                <a:gd name="T9" fmla="*/ 40 h 218"/>
                <a:gd name="T10" fmla="*/ 863 w 1235"/>
                <a:gd name="T11" fmla="*/ 35 h 218"/>
                <a:gd name="T12" fmla="*/ 1063 w 1235"/>
                <a:gd name="T13" fmla="*/ 12 h 218"/>
                <a:gd name="T14" fmla="*/ 1231 w 1235"/>
                <a:gd name="T15" fmla="*/ 0 h 218"/>
                <a:gd name="T16" fmla="*/ 1235 w 1235"/>
                <a:gd name="T17" fmla="*/ 24 h 218"/>
                <a:gd name="T18" fmla="*/ 1195 w 1235"/>
                <a:gd name="T19" fmla="*/ 56 h 218"/>
                <a:gd name="T20" fmla="*/ 1044 w 1235"/>
                <a:gd name="T21" fmla="*/ 56 h 218"/>
                <a:gd name="T22" fmla="*/ 1056 w 1235"/>
                <a:gd name="T23" fmla="*/ 95 h 218"/>
                <a:gd name="T24" fmla="*/ 1035 w 1235"/>
                <a:gd name="T25" fmla="*/ 142 h 218"/>
                <a:gd name="T26" fmla="*/ 995 w 1235"/>
                <a:gd name="T27" fmla="*/ 174 h 218"/>
                <a:gd name="T28" fmla="*/ 931 w 1235"/>
                <a:gd name="T29" fmla="*/ 174 h 218"/>
                <a:gd name="T30" fmla="*/ 879 w 1235"/>
                <a:gd name="T31" fmla="*/ 158 h 218"/>
                <a:gd name="T32" fmla="*/ 859 w 1235"/>
                <a:gd name="T33" fmla="*/ 107 h 218"/>
                <a:gd name="T34" fmla="*/ 859 w 1235"/>
                <a:gd name="T35" fmla="*/ 75 h 218"/>
                <a:gd name="T36" fmla="*/ 716 w 1235"/>
                <a:gd name="T37" fmla="*/ 79 h 218"/>
                <a:gd name="T38" fmla="*/ 656 w 1235"/>
                <a:gd name="T39" fmla="*/ 95 h 218"/>
                <a:gd name="T40" fmla="*/ 535 w 1235"/>
                <a:gd name="T41" fmla="*/ 127 h 218"/>
                <a:gd name="T42" fmla="*/ 363 w 1235"/>
                <a:gd name="T43" fmla="*/ 147 h 218"/>
                <a:gd name="T44" fmla="*/ 219 w 1235"/>
                <a:gd name="T45" fmla="*/ 151 h 218"/>
                <a:gd name="T46" fmla="*/ 124 w 1235"/>
                <a:gd name="T47" fmla="*/ 170 h 218"/>
                <a:gd name="T48" fmla="*/ 37 w 1235"/>
                <a:gd name="T49" fmla="*/ 218 h 218"/>
                <a:gd name="T50" fmla="*/ 0 w 1235"/>
                <a:gd name="T51" fmla="*/ 170 h 218"/>
                <a:gd name="T52" fmla="*/ 24 w 1235"/>
                <a:gd name="T53" fmla="*/ 127 h 218"/>
                <a:gd name="T54" fmla="*/ 44 w 1235"/>
                <a:gd name="T55" fmla="*/ 116 h 218"/>
                <a:gd name="T56" fmla="*/ 0 w 1235"/>
                <a:gd name="T57" fmla="*/ 1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5" h="218">
                  <a:moveTo>
                    <a:pt x="0" y="139"/>
                  </a:moveTo>
                  <a:lnTo>
                    <a:pt x="104" y="103"/>
                  </a:lnTo>
                  <a:lnTo>
                    <a:pt x="324" y="87"/>
                  </a:lnTo>
                  <a:lnTo>
                    <a:pt x="507" y="72"/>
                  </a:lnTo>
                  <a:lnTo>
                    <a:pt x="712" y="40"/>
                  </a:lnTo>
                  <a:lnTo>
                    <a:pt x="863" y="35"/>
                  </a:lnTo>
                  <a:lnTo>
                    <a:pt x="1063" y="12"/>
                  </a:lnTo>
                  <a:lnTo>
                    <a:pt x="1231" y="0"/>
                  </a:lnTo>
                  <a:lnTo>
                    <a:pt x="1235" y="24"/>
                  </a:lnTo>
                  <a:lnTo>
                    <a:pt x="1195" y="56"/>
                  </a:lnTo>
                  <a:lnTo>
                    <a:pt x="1044" y="56"/>
                  </a:lnTo>
                  <a:lnTo>
                    <a:pt x="1056" y="95"/>
                  </a:lnTo>
                  <a:lnTo>
                    <a:pt x="1035" y="142"/>
                  </a:lnTo>
                  <a:lnTo>
                    <a:pt x="995" y="174"/>
                  </a:lnTo>
                  <a:lnTo>
                    <a:pt x="931" y="174"/>
                  </a:lnTo>
                  <a:lnTo>
                    <a:pt x="879" y="158"/>
                  </a:lnTo>
                  <a:lnTo>
                    <a:pt x="859" y="107"/>
                  </a:lnTo>
                  <a:lnTo>
                    <a:pt x="859" y="75"/>
                  </a:lnTo>
                  <a:lnTo>
                    <a:pt x="716" y="79"/>
                  </a:lnTo>
                  <a:lnTo>
                    <a:pt x="656" y="95"/>
                  </a:lnTo>
                  <a:lnTo>
                    <a:pt x="535" y="127"/>
                  </a:lnTo>
                  <a:lnTo>
                    <a:pt x="363" y="147"/>
                  </a:lnTo>
                  <a:lnTo>
                    <a:pt x="219" y="151"/>
                  </a:lnTo>
                  <a:lnTo>
                    <a:pt x="124" y="170"/>
                  </a:lnTo>
                  <a:lnTo>
                    <a:pt x="37" y="218"/>
                  </a:lnTo>
                  <a:lnTo>
                    <a:pt x="0" y="170"/>
                  </a:lnTo>
                  <a:lnTo>
                    <a:pt x="24" y="127"/>
                  </a:lnTo>
                  <a:lnTo>
                    <a:pt x="44" y="116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4949" y="1747"/>
              <a:ext cx="242" cy="502"/>
            </a:xfrm>
            <a:custGeom>
              <a:avLst/>
              <a:gdLst>
                <a:gd name="T0" fmla="*/ 215 w 483"/>
                <a:gd name="T1" fmla="*/ 0 h 1004"/>
                <a:gd name="T2" fmla="*/ 275 w 483"/>
                <a:gd name="T3" fmla="*/ 11 h 1004"/>
                <a:gd name="T4" fmla="*/ 347 w 483"/>
                <a:gd name="T5" fmla="*/ 11 h 1004"/>
                <a:gd name="T6" fmla="*/ 443 w 483"/>
                <a:gd name="T7" fmla="*/ 58 h 1004"/>
                <a:gd name="T8" fmla="*/ 478 w 483"/>
                <a:gd name="T9" fmla="*/ 155 h 1004"/>
                <a:gd name="T10" fmla="*/ 483 w 483"/>
                <a:gd name="T11" fmla="*/ 286 h 1004"/>
                <a:gd name="T12" fmla="*/ 447 w 483"/>
                <a:gd name="T13" fmla="*/ 433 h 1004"/>
                <a:gd name="T14" fmla="*/ 383 w 483"/>
                <a:gd name="T15" fmla="*/ 573 h 1004"/>
                <a:gd name="T16" fmla="*/ 336 w 483"/>
                <a:gd name="T17" fmla="*/ 693 h 1004"/>
                <a:gd name="T18" fmla="*/ 287 w 483"/>
                <a:gd name="T19" fmla="*/ 860 h 1004"/>
                <a:gd name="T20" fmla="*/ 231 w 483"/>
                <a:gd name="T21" fmla="*/ 960 h 1004"/>
                <a:gd name="T22" fmla="*/ 160 w 483"/>
                <a:gd name="T23" fmla="*/ 1004 h 1004"/>
                <a:gd name="T24" fmla="*/ 99 w 483"/>
                <a:gd name="T25" fmla="*/ 1004 h 1004"/>
                <a:gd name="T26" fmla="*/ 28 w 483"/>
                <a:gd name="T27" fmla="*/ 960 h 1004"/>
                <a:gd name="T28" fmla="*/ 0 w 483"/>
                <a:gd name="T29" fmla="*/ 895 h 1004"/>
                <a:gd name="T30" fmla="*/ 0 w 483"/>
                <a:gd name="T31" fmla="*/ 791 h 1004"/>
                <a:gd name="T32" fmla="*/ 39 w 483"/>
                <a:gd name="T33" fmla="*/ 656 h 1004"/>
                <a:gd name="T34" fmla="*/ 72 w 483"/>
                <a:gd name="T35" fmla="*/ 469 h 1004"/>
                <a:gd name="T36" fmla="*/ 83 w 483"/>
                <a:gd name="T37" fmla="*/ 238 h 1004"/>
                <a:gd name="T38" fmla="*/ 64 w 483"/>
                <a:gd name="T39" fmla="*/ 63 h 1004"/>
                <a:gd name="T40" fmla="*/ 124 w 483"/>
                <a:gd name="T41" fmla="*/ 3 h 1004"/>
                <a:gd name="T42" fmla="*/ 215 w 483"/>
                <a:gd name="T43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1004">
                  <a:moveTo>
                    <a:pt x="215" y="0"/>
                  </a:moveTo>
                  <a:lnTo>
                    <a:pt x="275" y="11"/>
                  </a:lnTo>
                  <a:lnTo>
                    <a:pt x="347" y="11"/>
                  </a:lnTo>
                  <a:lnTo>
                    <a:pt x="443" y="58"/>
                  </a:lnTo>
                  <a:lnTo>
                    <a:pt x="478" y="155"/>
                  </a:lnTo>
                  <a:lnTo>
                    <a:pt x="483" y="286"/>
                  </a:lnTo>
                  <a:lnTo>
                    <a:pt x="447" y="433"/>
                  </a:lnTo>
                  <a:lnTo>
                    <a:pt x="383" y="573"/>
                  </a:lnTo>
                  <a:lnTo>
                    <a:pt x="336" y="693"/>
                  </a:lnTo>
                  <a:lnTo>
                    <a:pt x="287" y="860"/>
                  </a:lnTo>
                  <a:lnTo>
                    <a:pt x="231" y="960"/>
                  </a:lnTo>
                  <a:lnTo>
                    <a:pt x="160" y="1004"/>
                  </a:lnTo>
                  <a:lnTo>
                    <a:pt x="99" y="1004"/>
                  </a:lnTo>
                  <a:lnTo>
                    <a:pt x="28" y="960"/>
                  </a:lnTo>
                  <a:lnTo>
                    <a:pt x="0" y="895"/>
                  </a:lnTo>
                  <a:lnTo>
                    <a:pt x="0" y="791"/>
                  </a:lnTo>
                  <a:lnTo>
                    <a:pt x="39" y="656"/>
                  </a:lnTo>
                  <a:lnTo>
                    <a:pt x="72" y="469"/>
                  </a:lnTo>
                  <a:lnTo>
                    <a:pt x="83" y="238"/>
                  </a:lnTo>
                  <a:lnTo>
                    <a:pt x="64" y="63"/>
                  </a:lnTo>
                  <a:lnTo>
                    <a:pt x="124" y="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4734" y="1768"/>
              <a:ext cx="276" cy="449"/>
            </a:xfrm>
            <a:custGeom>
              <a:avLst/>
              <a:gdLst>
                <a:gd name="T0" fmla="*/ 419 w 551"/>
                <a:gd name="T1" fmla="*/ 36 h 898"/>
                <a:gd name="T2" fmla="*/ 479 w 551"/>
                <a:gd name="T3" fmla="*/ 0 h 898"/>
                <a:gd name="T4" fmla="*/ 523 w 551"/>
                <a:gd name="T5" fmla="*/ 0 h 898"/>
                <a:gd name="T6" fmla="*/ 551 w 551"/>
                <a:gd name="T7" fmla="*/ 28 h 898"/>
                <a:gd name="T8" fmla="*/ 535 w 551"/>
                <a:gd name="T9" fmla="*/ 83 h 898"/>
                <a:gd name="T10" fmla="*/ 499 w 551"/>
                <a:gd name="T11" fmla="*/ 120 h 898"/>
                <a:gd name="T12" fmla="*/ 432 w 551"/>
                <a:gd name="T13" fmla="*/ 155 h 898"/>
                <a:gd name="T14" fmla="*/ 300 w 551"/>
                <a:gd name="T15" fmla="*/ 208 h 898"/>
                <a:gd name="T16" fmla="*/ 132 w 551"/>
                <a:gd name="T17" fmla="*/ 299 h 898"/>
                <a:gd name="T18" fmla="*/ 68 w 551"/>
                <a:gd name="T19" fmla="*/ 303 h 898"/>
                <a:gd name="T20" fmla="*/ 104 w 551"/>
                <a:gd name="T21" fmla="*/ 387 h 898"/>
                <a:gd name="T22" fmla="*/ 176 w 551"/>
                <a:gd name="T23" fmla="*/ 478 h 898"/>
                <a:gd name="T24" fmla="*/ 235 w 551"/>
                <a:gd name="T25" fmla="*/ 591 h 898"/>
                <a:gd name="T26" fmla="*/ 260 w 551"/>
                <a:gd name="T27" fmla="*/ 706 h 898"/>
                <a:gd name="T28" fmla="*/ 248 w 551"/>
                <a:gd name="T29" fmla="*/ 742 h 898"/>
                <a:gd name="T30" fmla="*/ 212 w 551"/>
                <a:gd name="T31" fmla="*/ 766 h 898"/>
                <a:gd name="T32" fmla="*/ 163 w 551"/>
                <a:gd name="T33" fmla="*/ 782 h 898"/>
                <a:gd name="T34" fmla="*/ 116 w 551"/>
                <a:gd name="T35" fmla="*/ 818 h 898"/>
                <a:gd name="T36" fmla="*/ 96 w 551"/>
                <a:gd name="T37" fmla="*/ 854 h 898"/>
                <a:gd name="T38" fmla="*/ 84 w 551"/>
                <a:gd name="T39" fmla="*/ 898 h 898"/>
                <a:gd name="T40" fmla="*/ 48 w 551"/>
                <a:gd name="T41" fmla="*/ 898 h 898"/>
                <a:gd name="T42" fmla="*/ 35 w 551"/>
                <a:gd name="T43" fmla="*/ 865 h 898"/>
                <a:gd name="T44" fmla="*/ 60 w 551"/>
                <a:gd name="T45" fmla="*/ 814 h 898"/>
                <a:gd name="T46" fmla="*/ 128 w 551"/>
                <a:gd name="T47" fmla="*/ 778 h 898"/>
                <a:gd name="T48" fmla="*/ 168 w 551"/>
                <a:gd name="T49" fmla="*/ 742 h 898"/>
                <a:gd name="T50" fmla="*/ 204 w 551"/>
                <a:gd name="T51" fmla="*/ 722 h 898"/>
                <a:gd name="T52" fmla="*/ 216 w 551"/>
                <a:gd name="T53" fmla="*/ 686 h 898"/>
                <a:gd name="T54" fmla="*/ 200 w 551"/>
                <a:gd name="T55" fmla="*/ 591 h 898"/>
                <a:gd name="T56" fmla="*/ 144 w 551"/>
                <a:gd name="T57" fmla="*/ 519 h 898"/>
                <a:gd name="T58" fmla="*/ 96 w 551"/>
                <a:gd name="T59" fmla="*/ 455 h 898"/>
                <a:gd name="T60" fmla="*/ 35 w 551"/>
                <a:gd name="T61" fmla="*/ 383 h 898"/>
                <a:gd name="T62" fmla="*/ 0 w 551"/>
                <a:gd name="T63" fmla="*/ 315 h 898"/>
                <a:gd name="T64" fmla="*/ 0 w 551"/>
                <a:gd name="T65" fmla="*/ 275 h 898"/>
                <a:gd name="T66" fmla="*/ 32 w 551"/>
                <a:gd name="T67" fmla="*/ 255 h 898"/>
                <a:gd name="T68" fmla="*/ 156 w 551"/>
                <a:gd name="T69" fmla="*/ 183 h 898"/>
                <a:gd name="T70" fmla="*/ 276 w 551"/>
                <a:gd name="T71" fmla="*/ 120 h 898"/>
                <a:gd name="T72" fmla="*/ 395 w 551"/>
                <a:gd name="T73" fmla="*/ 60 h 898"/>
                <a:gd name="T74" fmla="*/ 419 w 551"/>
                <a:gd name="T75" fmla="*/ 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1" h="898">
                  <a:moveTo>
                    <a:pt x="419" y="36"/>
                  </a:moveTo>
                  <a:lnTo>
                    <a:pt x="479" y="0"/>
                  </a:lnTo>
                  <a:lnTo>
                    <a:pt x="523" y="0"/>
                  </a:lnTo>
                  <a:lnTo>
                    <a:pt x="551" y="28"/>
                  </a:lnTo>
                  <a:lnTo>
                    <a:pt x="535" y="83"/>
                  </a:lnTo>
                  <a:lnTo>
                    <a:pt x="499" y="120"/>
                  </a:lnTo>
                  <a:lnTo>
                    <a:pt x="432" y="155"/>
                  </a:lnTo>
                  <a:lnTo>
                    <a:pt x="300" y="208"/>
                  </a:lnTo>
                  <a:lnTo>
                    <a:pt x="132" y="299"/>
                  </a:lnTo>
                  <a:lnTo>
                    <a:pt x="68" y="303"/>
                  </a:lnTo>
                  <a:lnTo>
                    <a:pt x="104" y="387"/>
                  </a:lnTo>
                  <a:lnTo>
                    <a:pt x="176" y="478"/>
                  </a:lnTo>
                  <a:lnTo>
                    <a:pt x="235" y="591"/>
                  </a:lnTo>
                  <a:lnTo>
                    <a:pt x="260" y="706"/>
                  </a:lnTo>
                  <a:lnTo>
                    <a:pt x="248" y="742"/>
                  </a:lnTo>
                  <a:lnTo>
                    <a:pt x="212" y="766"/>
                  </a:lnTo>
                  <a:lnTo>
                    <a:pt x="163" y="782"/>
                  </a:lnTo>
                  <a:lnTo>
                    <a:pt x="116" y="818"/>
                  </a:lnTo>
                  <a:lnTo>
                    <a:pt x="96" y="854"/>
                  </a:lnTo>
                  <a:lnTo>
                    <a:pt x="84" y="898"/>
                  </a:lnTo>
                  <a:lnTo>
                    <a:pt x="48" y="898"/>
                  </a:lnTo>
                  <a:lnTo>
                    <a:pt x="35" y="865"/>
                  </a:lnTo>
                  <a:lnTo>
                    <a:pt x="60" y="814"/>
                  </a:lnTo>
                  <a:lnTo>
                    <a:pt x="128" y="778"/>
                  </a:lnTo>
                  <a:lnTo>
                    <a:pt x="168" y="742"/>
                  </a:lnTo>
                  <a:lnTo>
                    <a:pt x="204" y="722"/>
                  </a:lnTo>
                  <a:lnTo>
                    <a:pt x="216" y="686"/>
                  </a:lnTo>
                  <a:lnTo>
                    <a:pt x="200" y="591"/>
                  </a:lnTo>
                  <a:lnTo>
                    <a:pt x="144" y="519"/>
                  </a:lnTo>
                  <a:lnTo>
                    <a:pt x="96" y="455"/>
                  </a:lnTo>
                  <a:lnTo>
                    <a:pt x="35" y="383"/>
                  </a:lnTo>
                  <a:lnTo>
                    <a:pt x="0" y="315"/>
                  </a:lnTo>
                  <a:lnTo>
                    <a:pt x="0" y="275"/>
                  </a:lnTo>
                  <a:lnTo>
                    <a:pt x="32" y="255"/>
                  </a:lnTo>
                  <a:lnTo>
                    <a:pt x="156" y="183"/>
                  </a:lnTo>
                  <a:lnTo>
                    <a:pt x="276" y="120"/>
                  </a:lnTo>
                  <a:lnTo>
                    <a:pt x="395" y="60"/>
                  </a:lnTo>
                  <a:lnTo>
                    <a:pt x="419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5003" y="2207"/>
              <a:ext cx="184" cy="486"/>
            </a:xfrm>
            <a:custGeom>
              <a:avLst/>
              <a:gdLst>
                <a:gd name="T0" fmla="*/ 68 w 367"/>
                <a:gd name="T1" fmla="*/ 112 h 972"/>
                <a:gd name="T2" fmla="*/ 21 w 367"/>
                <a:gd name="T3" fmla="*/ 48 h 972"/>
                <a:gd name="T4" fmla="*/ 37 w 367"/>
                <a:gd name="T5" fmla="*/ 0 h 972"/>
                <a:gd name="T6" fmla="*/ 84 w 367"/>
                <a:gd name="T7" fmla="*/ 0 h 972"/>
                <a:gd name="T8" fmla="*/ 140 w 367"/>
                <a:gd name="T9" fmla="*/ 52 h 972"/>
                <a:gd name="T10" fmla="*/ 212 w 367"/>
                <a:gd name="T11" fmla="*/ 159 h 972"/>
                <a:gd name="T12" fmla="*/ 252 w 367"/>
                <a:gd name="T13" fmla="*/ 263 h 972"/>
                <a:gd name="T14" fmla="*/ 288 w 367"/>
                <a:gd name="T15" fmla="*/ 363 h 972"/>
                <a:gd name="T16" fmla="*/ 300 w 367"/>
                <a:gd name="T17" fmla="*/ 455 h 972"/>
                <a:gd name="T18" fmla="*/ 296 w 367"/>
                <a:gd name="T19" fmla="*/ 502 h 972"/>
                <a:gd name="T20" fmla="*/ 260 w 367"/>
                <a:gd name="T21" fmla="*/ 562 h 972"/>
                <a:gd name="T22" fmla="*/ 200 w 367"/>
                <a:gd name="T23" fmla="*/ 722 h 972"/>
                <a:gd name="T24" fmla="*/ 132 w 367"/>
                <a:gd name="T25" fmla="*/ 813 h 972"/>
                <a:gd name="T26" fmla="*/ 116 w 367"/>
                <a:gd name="T27" fmla="*/ 854 h 972"/>
                <a:gd name="T28" fmla="*/ 180 w 367"/>
                <a:gd name="T29" fmla="*/ 861 h 972"/>
                <a:gd name="T30" fmla="*/ 263 w 367"/>
                <a:gd name="T31" fmla="*/ 861 h 972"/>
                <a:gd name="T32" fmla="*/ 367 w 367"/>
                <a:gd name="T33" fmla="*/ 896 h 972"/>
                <a:gd name="T34" fmla="*/ 360 w 367"/>
                <a:gd name="T35" fmla="*/ 924 h 972"/>
                <a:gd name="T36" fmla="*/ 344 w 367"/>
                <a:gd name="T37" fmla="*/ 956 h 972"/>
                <a:gd name="T38" fmla="*/ 312 w 367"/>
                <a:gd name="T39" fmla="*/ 972 h 972"/>
                <a:gd name="T40" fmla="*/ 247 w 367"/>
                <a:gd name="T41" fmla="*/ 949 h 972"/>
                <a:gd name="T42" fmla="*/ 180 w 367"/>
                <a:gd name="T43" fmla="*/ 913 h 972"/>
                <a:gd name="T44" fmla="*/ 84 w 367"/>
                <a:gd name="T45" fmla="*/ 908 h 972"/>
                <a:gd name="T46" fmla="*/ 24 w 367"/>
                <a:gd name="T47" fmla="*/ 921 h 972"/>
                <a:gd name="T48" fmla="*/ 0 w 367"/>
                <a:gd name="T49" fmla="*/ 901 h 972"/>
                <a:gd name="T50" fmla="*/ 0 w 367"/>
                <a:gd name="T51" fmla="*/ 873 h 972"/>
                <a:gd name="T52" fmla="*/ 33 w 367"/>
                <a:gd name="T53" fmla="*/ 841 h 972"/>
                <a:gd name="T54" fmla="*/ 84 w 367"/>
                <a:gd name="T55" fmla="*/ 789 h 972"/>
                <a:gd name="T56" fmla="*/ 176 w 367"/>
                <a:gd name="T57" fmla="*/ 657 h 972"/>
                <a:gd name="T58" fmla="*/ 216 w 367"/>
                <a:gd name="T59" fmla="*/ 542 h 972"/>
                <a:gd name="T60" fmla="*/ 228 w 367"/>
                <a:gd name="T61" fmla="*/ 430 h 972"/>
                <a:gd name="T62" fmla="*/ 224 w 367"/>
                <a:gd name="T63" fmla="*/ 370 h 972"/>
                <a:gd name="T64" fmla="*/ 193 w 367"/>
                <a:gd name="T65" fmla="*/ 263 h 972"/>
                <a:gd name="T66" fmla="*/ 108 w 367"/>
                <a:gd name="T67" fmla="*/ 147 h 972"/>
                <a:gd name="T68" fmla="*/ 49 w 367"/>
                <a:gd name="T69" fmla="*/ 87 h 972"/>
                <a:gd name="T70" fmla="*/ 68 w 367"/>
                <a:gd name="T71" fmla="*/ 11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7" h="972">
                  <a:moveTo>
                    <a:pt x="68" y="112"/>
                  </a:moveTo>
                  <a:lnTo>
                    <a:pt x="21" y="48"/>
                  </a:lnTo>
                  <a:lnTo>
                    <a:pt x="37" y="0"/>
                  </a:lnTo>
                  <a:lnTo>
                    <a:pt x="84" y="0"/>
                  </a:lnTo>
                  <a:lnTo>
                    <a:pt x="140" y="52"/>
                  </a:lnTo>
                  <a:lnTo>
                    <a:pt x="212" y="159"/>
                  </a:lnTo>
                  <a:lnTo>
                    <a:pt x="252" y="263"/>
                  </a:lnTo>
                  <a:lnTo>
                    <a:pt x="288" y="363"/>
                  </a:lnTo>
                  <a:lnTo>
                    <a:pt x="300" y="455"/>
                  </a:lnTo>
                  <a:lnTo>
                    <a:pt x="296" y="502"/>
                  </a:lnTo>
                  <a:lnTo>
                    <a:pt x="260" y="562"/>
                  </a:lnTo>
                  <a:lnTo>
                    <a:pt x="200" y="722"/>
                  </a:lnTo>
                  <a:lnTo>
                    <a:pt x="132" y="813"/>
                  </a:lnTo>
                  <a:lnTo>
                    <a:pt x="116" y="854"/>
                  </a:lnTo>
                  <a:lnTo>
                    <a:pt x="180" y="861"/>
                  </a:lnTo>
                  <a:lnTo>
                    <a:pt x="263" y="861"/>
                  </a:lnTo>
                  <a:lnTo>
                    <a:pt x="367" y="896"/>
                  </a:lnTo>
                  <a:lnTo>
                    <a:pt x="360" y="924"/>
                  </a:lnTo>
                  <a:lnTo>
                    <a:pt x="344" y="956"/>
                  </a:lnTo>
                  <a:lnTo>
                    <a:pt x="312" y="972"/>
                  </a:lnTo>
                  <a:lnTo>
                    <a:pt x="247" y="949"/>
                  </a:lnTo>
                  <a:lnTo>
                    <a:pt x="180" y="913"/>
                  </a:lnTo>
                  <a:lnTo>
                    <a:pt x="84" y="908"/>
                  </a:lnTo>
                  <a:lnTo>
                    <a:pt x="24" y="921"/>
                  </a:lnTo>
                  <a:lnTo>
                    <a:pt x="0" y="901"/>
                  </a:lnTo>
                  <a:lnTo>
                    <a:pt x="0" y="873"/>
                  </a:lnTo>
                  <a:lnTo>
                    <a:pt x="33" y="841"/>
                  </a:lnTo>
                  <a:lnTo>
                    <a:pt x="84" y="789"/>
                  </a:lnTo>
                  <a:lnTo>
                    <a:pt x="176" y="657"/>
                  </a:lnTo>
                  <a:lnTo>
                    <a:pt x="216" y="542"/>
                  </a:lnTo>
                  <a:lnTo>
                    <a:pt x="228" y="430"/>
                  </a:lnTo>
                  <a:lnTo>
                    <a:pt x="224" y="370"/>
                  </a:lnTo>
                  <a:lnTo>
                    <a:pt x="193" y="263"/>
                  </a:lnTo>
                  <a:lnTo>
                    <a:pt x="108" y="147"/>
                  </a:lnTo>
                  <a:lnTo>
                    <a:pt x="49" y="87"/>
                  </a:lnTo>
                  <a:lnTo>
                    <a:pt x="68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4721" y="2174"/>
              <a:ext cx="270" cy="536"/>
            </a:xfrm>
            <a:custGeom>
              <a:avLst/>
              <a:gdLst>
                <a:gd name="T0" fmla="*/ 315 w 539"/>
                <a:gd name="T1" fmla="*/ 188 h 1072"/>
                <a:gd name="T2" fmla="*/ 395 w 539"/>
                <a:gd name="T3" fmla="*/ 84 h 1072"/>
                <a:gd name="T4" fmla="*/ 467 w 539"/>
                <a:gd name="T5" fmla="*/ 0 h 1072"/>
                <a:gd name="T6" fmla="*/ 515 w 539"/>
                <a:gd name="T7" fmla="*/ 8 h 1072"/>
                <a:gd name="T8" fmla="*/ 539 w 539"/>
                <a:gd name="T9" fmla="*/ 44 h 1072"/>
                <a:gd name="T10" fmla="*/ 539 w 539"/>
                <a:gd name="T11" fmla="*/ 107 h 1072"/>
                <a:gd name="T12" fmla="*/ 495 w 539"/>
                <a:gd name="T13" fmla="*/ 144 h 1072"/>
                <a:gd name="T14" fmla="*/ 419 w 539"/>
                <a:gd name="T15" fmla="*/ 191 h 1072"/>
                <a:gd name="T16" fmla="*/ 359 w 539"/>
                <a:gd name="T17" fmla="*/ 251 h 1072"/>
                <a:gd name="T18" fmla="*/ 292 w 539"/>
                <a:gd name="T19" fmla="*/ 330 h 1072"/>
                <a:gd name="T20" fmla="*/ 264 w 539"/>
                <a:gd name="T21" fmla="*/ 390 h 1072"/>
                <a:gd name="T22" fmla="*/ 232 w 539"/>
                <a:gd name="T23" fmla="*/ 462 h 1072"/>
                <a:gd name="T24" fmla="*/ 215 w 539"/>
                <a:gd name="T25" fmla="*/ 558 h 1072"/>
                <a:gd name="T26" fmla="*/ 215 w 539"/>
                <a:gd name="T27" fmla="*/ 645 h 1072"/>
                <a:gd name="T28" fmla="*/ 232 w 539"/>
                <a:gd name="T29" fmla="*/ 754 h 1072"/>
                <a:gd name="T30" fmla="*/ 276 w 539"/>
                <a:gd name="T31" fmla="*/ 857 h 1072"/>
                <a:gd name="T32" fmla="*/ 311 w 539"/>
                <a:gd name="T33" fmla="*/ 917 h 1072"/>
                <a:gd name="T34" fmla="*/ 336 w 539"/>
                <a:gd name="T35" fmla="*/ 956 h 1072"/>
                <a:gd name="T36" fmla="*/ 336 w 539"/>
                <a:gd name="T37" fmla="*/ 989 h 1072"/>
                <a:gd name="T38" fmla="*/ 311 w 539"/>
                <a:gd name="T39" fmla="*/ 1000 h 1072"/>
                <a:gd name="T40" fmla="*/ 255 w 539"/>
                <a:gd name="T41" fmla="*/ 1000 h 1072"/>
                <a:gd name="T42" fmla="*/ 167 w 539"/>
                <a:gd name="T43" fmla="*/ 1016 h 1072"/>
                <a:gd name="T44" fmla="*/ 99 w 539"/>
                <a:gd name="T45" fmla="*/ 1040 h 1072"/>
                <a:gd name="T46" fmla="*/ 60 w 539"/>
                <a:gd name="T47" fmla="*/ 1072 h 1072"/>
                <a:gd name="T48" fmla="*/ 24 w 539"/>
                <a:gd name="T49" fmla="*/ 1060 h 1072"/>
                <a:gd name="T50" fmla="*/ 0 w 539"/>
                <a:gd name="T51" fmla="*/ 1016 h 1072"/>
                <a:gd name="T52" fmla="*/ 4 w 539"/>
                <a:gd name="T53" fmla="*/ 981 h 1072"/>
                <a:gd name="T54" fmla="*/ 72 w 539"/>
                <a:gd name="T55" fmla="*/ 952 h 1072"/>
                <a:gd name="T56" fmla="*/ 180 w 539"/>
                <a:gd name="T57" fmla="*/ 945 h 1072"/>
                <a:gd name="T58" fmla="*/ 280 w 539"/>
                <a:gd name="T59" fmla="*/ 945 h 1072"/>
                <a:gd name="T60" fmla="*/ 239 w 539"/>
                <a:gd name="T61" fmla="*/ 896 h 1072"/>
                <a:gd name="T62" fmla="*/ 220 w 539"/>
                <a:gd name="T63" fmla="*/ 837 h 1072"/>
                <a:gd name="T64" fmla="*/ 192 w 539"/>
                <a:gd name="T65" fmla="*/ 754 h 1072"/>
                <a:gd name="T66" fmla="*/ 160 w 539"/>
                <a:gd name="T67" fmla="*/ 666 h 1072"/>
                <a:gd name="T68" fmla="*/ 160 w 539"/>
                <a:gd name="T69" fmla="*/ 562 h 1072"/>
                <a:gd name="T70" fmla="*/ 167 w 539"/>
                <a:gd name="T71" fmla="*/ 462 h 1072"/>
                <a:gd name="T72" fmla="*/ 204 w 539"/>
                <a:gd name="T73" fmla="*/ 371 h 1072"/>
                <a:gd name="T74" fmla="*/ 267 w 539"/>
                <a:gd name="T75" fmla="*/ 251 h 1072"/>
                <a:gd name="T76" fmla="*/ 315 w 539"/>
                <a:gd name="T77" fmla="*/ 188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9" h="1072">
                  <a:moveTo>
                    <a:pt x="315" y="188"/>
                  </a:moveTo>
                  <a:lnTo>
                    <a:pt x="395" y="84"/>
                  </a:lnTo>
                  <a:lnTo>
                    <a:pt x="467" y="0"/>
                  </a:lnTo>
                  <a:lnTo>
                    <a:pt x="515" y="8"/>
                  </a:lnTo>
                  <a:lnTo>
                    <a:pt x="539" y="44"/>
                  </a:lnTo>
                  <a:lnTo>
                    <a:pt x="539" y="107"/>
                  </a:lnTo>
                  <a:lnTo>
                    <a:pt x="495" y="144"/>
                  </a:lnTo>
                  <a:lnTo>
                    <a:pt x="419" y="191"/>
                  </a:lnTo>
                  <a:lnTo>
                    <a:pt x="359" y="251"/>
                  </a:lnTo>
                  <a:lnTo>
                    <a:pt x="292" y="330"/>
                  </a:lnTo>
                  <a:lnTo>
                    <a:pt x="264" y="390"/>
                  </a:lnTo>
                  <a:lnTo>
                    <a:pt x="232" y="462"/>
                  </a:lnTo>
                  <a:lnTo>
                    <a:pt x="215" y="558"/>
                  </a:lnTo>
                  <a:lnTo>
                    <a:pt x="215" y="645"/>
                  </a:lnTo>
                  <a:lnTo>
                    <a:pt x="232" y="754"/>
                  </a:lnTo>
                  <a:lnTo>
                    <a:pt x="276" y="857"/>
                  </a:lnTo>
                  <a:lnTo>
                    <a:pt x="311" y="917"/>
                  </a:lnTo>
                  <a:lnTo>
                    <a:pt x="336" y="956"/>
                  </a:lnTo>
                  <a:lnTo>
                    <a:pt x="336" y="989"/>
                  </a:lnTo>
                  <a:lnTo>
                    <a:pt x="311" y="1000"/>
                  </a:lnTo>
                  <a:lnTo>
                    <a:pt x="255" y="1000"/>
                  </a:lnTo>
                  <a:lnTo>
                    <a:pt x="167" y="1016"/>
                  </a:lnTo>
                  <a:lnTo>
                    <a:pt x="99" y="1040"/>
                  </a:lnTo>
                  <a:lnTo>
                    <a:pt x="60" y="1072"/>
                  </a:lnTo>
                  <a:lnTo>
                    <a:pt x="24" y="1060"/>
                  </a:lnTo>
                  <a:lnTo>
                    <a:pt x="0" y="1016"/>
                  </a:lnTo>
                  <a:lnTo>
                    <a:pt x="4" y="981"/>
                  </a:lnTo>
                  <a:lnTo>
                    <a:pt x="72" y="952"/>
                  </a:lnTo>
                  <a:lnTo>
                    <a:pt x="180" y="945"/>
                  </a:lnTo>
                  <a:lnTo>
                    <a:pt x="280" y="945"/>
                  </a:lnTo>
                  <a:lnTo>
                    <a:pt x="239" y="896"/>
                  </a:lnTo>
                  <a:lnTo>
                    <a:pt x="220" y="837"/>
                  </a:lnTo>
                  <a:lnTo>
                    <a:pt x="192" y="754"/>
                  </a:lnTo>
                  <a:lnTo>
                    <a:pt x="160" y="666"/>
                  </a:lnTo>
                  <a:lnTo>
                    <a:pt x="160" y="562"/>
                  </a:lnTo>
                  <a:lnTo>
                    <a:pt x="167" y="462"/>
                  </a:lnTo>
                  <a:lnTo>
                    <a:pt x="204" y="371"/>
                  </a:lnTo>
                  <a:lnTo>
                    <a:pt x="267" y="251"/>
                  </a:lnTo>
                  <a:lnTo>
                    <a:pt x="315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6705600" y="4800600"/>
            <a:ext cx="2133600" cy="685800"/>
          </a:xfrm>
          <a:prstGeom prst="wedgeRoundRectCallout">
            <a:avLst>
              <a:gd name="adj1" fmla="val -68454"/>
              <a:gd name="adj2" fmla="val -3009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Let’s recall if the RGA</a:t>
            </a:r>
          </a:p>
          <a:p>
            <a:pPr algn="ctr"/>
            <a:r>
              <a:rPr lang="en-US" sz="1600" b="1"/>
              <a:t>had these features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997</TotalTime>
  <Words>1313</Words>
  <Application>Microsoft Office PowerPoint</Application>
  <PresentationFormat>On-screen Show (4:3)</PresentationFormat>
  <Paragraphs>300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Times New Roman</vt:lpstr>
      <vt:lpstr>Symbol</vt:lpstr>
      <vt:lpstr>Arial</vt:lpstr>
      <vt:lpstr>Blank Presentation</vt:lpstr>
      <vt:lpstr>Microsoft Clip Gallery</vt:lpstr>
      <vt:lpstr>Corel WordPerfect 8 Document</vt:lpstr>
      <vt:lpstr>Microsoft Equation 3.0</vt:lpstr>
      <vt:lpstr>Microsoft Word Document</vt:lpstr>
      <vt:lpstr>Corel Presentations 8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E. Marlin</dc:creator>
  <cp:lastModifiedBy>marlint</cp:lastModifiedBy>
  <cp:revision>38</cp:revision>
  <dcterms:created xsi:type="dcterms:W3CDTF">2002-04-28T17:49:18Z</dcterms:created>
  <dcterms:modified xsi:type="dcterms:W3CDTF">2013-06-25T00:37:57Z</dcterms:modified>
</cp:coreProperties>
</file>