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99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59" r:id="rId38"/>
    <p:sldId id="296" r:id="rId39"/>
    <p:sldId id="297" r:id="rId40"/>
    <p:sldId id="298" r:id="rId41"/>
    <p:sldId id="260" r:id="rId42"/>
    <p:sldId id="261" r:id="rId43"/>
    <p:sldId id="262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0" autoAdjust="0"/>
    <p:restoredTop sz="90929"/>
  </p:normalViewPr>
  <p:slideViewPr>
    <p:cSldViewPr>
      <p:cViewPr varScale="1">
        <p:scale>
          <a:sx n="60" d="100"/>
          <a:sy n="60" d="100"/>
        </p:scale>
        <p:origin x="-18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wmf"/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4.wmf"/><Relationship Id="rId4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0B6C01A-7DC9-4978-A279-6AFD9FBD0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0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E37397-ECE6-4D0E-B9C3-8B671447C83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608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AD6DA4-D883-4456-9B20-8190F82D8D5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529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1928CB-39AE-4B3D-A706-FE06E9B700A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632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668470-A24D-4E5B-A79C-A8549354F65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734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35BC03-F684-43C9-8783-5AD68E98939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837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604579-FE91-4453-9511-3673148342E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939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FC671A-7883-4E01-B7C9-9598E53A889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041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D798D8-8701-4316-A376-CCBE2B3D1FA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144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D33992-1C5D-4F35-9C09-2A1F6CE42D5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B7F951-C273-4878-83DA-42DFED0610E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349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47DBB4-E669-4D34-AB9F-6570BC6D385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451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CCA7BA-D199-4AE0-B612-063315BAA95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3A2EE1-7CC8-4793-9BD9-FCD75908CA3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553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699B2-5D3D-4117-9CC6-41EB94B50FA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ED92C6-FD30-4F17-B736-710870F1440A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DA6907-92E2-4A70-8F1F-E34252950D79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26BC0-8326-4121-88E0-EF931A09C43F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1A0EB7-7F11-4A86-AAAD-C467E5695BB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AC3ED1-6348-4FE9-B3C9-BF0D2C7E7FE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A75FF2-812E-4BEC-A26E-21C89A3FB614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07344-EF86-48FF-B45D-E5ECA28D011D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A9E7A7-034B-4E4E-834D-F97F48969609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5F73AA-8544-4D15-AB95-A25CCF3AA24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813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888546-44EE-42D9-8BD9-0DDCA6D99BA4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B02730-4338-4C1E-A93E-486B5CAA757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BE9AAB-7101-4E6F-8B67-8BF6FEBBC018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0B8615-48B4-4DD1-8AA1-4E78EB83012D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1381CB-EA25-4F08-9EF7-3AB93B282DA4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DB94B5-A465-47C2-9D7D-3F36537D15AF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CF751A-7FF3-4E08-A0F9-408905A917CC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25EA9E-475F-44A2-90C3-6573CD28EEB7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08A6EE-B496-479C-90FD-27D38EC65B28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F67606-CDEB-4727-97CC-B412BD5D7781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42B3F6-0355-4BC9-BEEB-BFB10108326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915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47F531-A6DD-4E4B-BE1A-18C4B9E719C0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276341-5ED5-424D-B1D8-8EAE6F46F440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5A8ACD-27BD-4E5C-91AB-809429F4D539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28B558-D7D5-4316-B7B8-EDC64130E39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017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73960F-030A-45E9-A8FF-A21C67BDB59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120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C7ACE1-0F2B-4173-996F-41F2EC2FC4E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222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6D8D11-D323-471E-935E-A5CF91ED3A0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ECA7DA-3EEC-41E5-ADB8-D97C1F71AE3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427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0FD3-25D2-4B55-98D7-71C3937EB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FA74-CBF7-4E12-8073-182F069B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5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41AC8-3B3D-4A3C-9EAD-00D0753B3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41665-2000-4C93-8E5B-1D291428A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AC9D-53D2-4B74-B565-D47CE3D66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F76D-25F0-483A-99EA-A0C44F63B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70DC-76EA-4C74-8052-15A13874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5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B5685-EC09-4519-A507-67040C8D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79771-5501-47D2-9F76-A23AE87CB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1DA1-523A-4B98-AC56-B6E6252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2A5A-4019-4492-9DE7-607412CD4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AD32A5C-C93B-470B-AEB3-4EB2EEE8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19.wmf"/><Relationship Id="rId5" Type="http://schemas.openxmlformats.org/officeDocument/2006/relationships/image" Target="../media/image12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4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19. Single-Loop IMC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14019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5410200" y="1219200"/>
            <a:ext cx="2678113" cy="1787525"/>
            <a:chOff x="3456" y="1488"/>
            <a:chExt cx="1687" cy="1126"/>
          </a:xfrm>
        </p:grpSpPr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4135" y="1760"/>
              <a:ext cx="502" cy="635"/>
            </a:xfrm>
            <a:prstGeom prst="can">
              <a:avLst>
                <a:gd name="adj" fmla="val 31624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 flipV="1">
              <a:off x="4818" y="2335"/>
              <a:ext cx="134" cy="62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91" name="Group 8"/>
            <p:cNvGrpSpPr>
              <a:grpSpLocks/>
            </p:cNvGrpSpPr>
            <p:nvPr/>
          </p:nvGrpSpPr>
          <p:grpSpPr bwMode="auto">
            <a:xfrm rot="10800000">
              <a:off x="3680" y="1951"/>
              <a:ext cx="126" cy="116"/>
              <a:chOff x="306" y="575"/>
              <a:chExt cx="1142" cy="625"/>
            </a:xfrm>
          </p:grpSpPr>
          <p:sp>
            <p:nvSpPr>
              <p:cNvPr id="10303" name="Line 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Line 1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5" name="Line 1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6" name="Line 1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7" name="Line 1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8" name="Line 1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9" name="Freeform 1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4811" y="2210"/>
              <a:ext cx="154" cy="144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3" name="Line 17"/>
            <p:cNvSpPr>
              <a:spLocks noChangeShapeType="1"/>
            </p:cNvSpPr>
            <p:nvPr/>
          </p:nvSpPr>
          <p:spPr bwMode="auto">
            <a:xfrm flipH="1">
              <a:off x="4634" y="2289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Line 18"/>
            <p:cNvSpPr>
              <a:spLocks noChangeShapeType="1"/>
            </p:cNvSpPr>
            <p:nvPr/>
          </p:nvSpPr>
          <p:spPr bwMode="auto">
            <a:xfrm>
              <a:off x="4882" y="2213"/>
              <a:ext cx="2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Line 19"/>
            <p:cNvSpPr>
              <a:spLocks noChangeShapeType="1"/>
            </p:cNvSpPr>
            <p:nvPr/>
          </p:nvSpPr>
          <p:spPr bwMode="auto">
            <a:xfrm>
              <a:off x="4250" y="1637"/>
              <a:ext cx="0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Freeform 20"/>
            <p:cNvSpPr>
              <a:spLocks/>
            </p:cNvSpPr>
            <p:nvPr/>
          </p:nvSpPr>
          <p:spPr bwMode="auto">
            <a:xfrm>
              <a:off x="3602" y="1635"/>
              <a:ext cx="649" cy="0"/>
            </a:xfrm>
            <a:custGeom>
              <a:avLst/>
              <a:gdLst>
                <a:gd name="T0" fmla="*/ 649 w 852"/>
                <a:gd name="T1" fmla="*/ 0 h 1"/>
                <a:gd name="T2" fmla="*/ 0 w 852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2" h="1">
                  <a:moveTo>
                    <a:pt x="852" y="0"/>
                  </a:moveTo>
                  <a:lnTo>
                    <a:pt x="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Oval 21"/>
            <p:cNvSpPr>
              <a:spLocks noChangeArrowheads="1"/>
            </p:cNvSpPr>
            <p:nvPr/>
          </p:nvSpPr>
          <p:spPr bwMode="auto">
            <a:xfrm>
              <a:off x="3931" y="2175"/>
              <a:ext cx="136" cy="1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  <a:endParaRPr lang="en-US" b="1"/>
            </a:p>
          </p:txBody>
        </p:sp>
        <p:sp>
          <p:nvSpPr>
            <p:cNvPr id="10298" name="Line 22"/>
            <p:cNvSpPr>
              <a:spLocks noChangeShapeType="1"/>
            </p:cNvSpPr>
            <p:nvPr/>
          </p:nvSpPr>
          <p:spPr bwMode="auto">
            <a:xfrm>
              <a:off x="3758" y="2070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Line 23"/>
            <p:cNvSpPr>
              <a:spLocks noChangeShapeType="1"/>
            </p:cNvSpPr>
            <p:nvPr/>
          </p:nvSpPr>
          <p:spPr bwMode="auto">
            <a:xfrm>
              <a:off x="3758" y="1644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Text Box 24"/>
            <p:cNvSpPr txBox="1">
              <a:spLocks noChangeArrowheads="1"/>
            </p:cNvSpPr>
            <p:nvPr/>
          </p:nvSpPr>
          <p:spPr bwMode="auto">
            <a:xfrm>
              <a:off x="3566" y="2441"/>
              <a:ext cx="6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Reactant</a:t>
              </a:r>
            </a:p>
          </p:txBody>
        </p:sp>
        <p:sp>
          <p:nvSpPr>
            <p:cNvPr id="10301" name="Text Box 25"/>
            <p:cNvSpPr txBox="1">
              <a:spLocks noChangeArrowheads="1"/>
            </p:cNvSpPr>
            <p:nvPr/>
          </p:nvSpPr>
          <p:spPr bwMode="auto">
            <a:xfrm>
              <a:off x="3456" y="1488"/>
              <a:ext cx="5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Solvent</a:t>
              </a:r>
            </a:p>
          </p:txBody>
        </p:sp>
        <p:sp>
          <p:nvSpPr>
            <p:cNvPr id="10302" name="Line 26"/>
            <p:cNvSpPr>
              <a:spLocks noChangeShapeType="1"/>
            </p:cNvSpPr>
            <p:nvPr/>
          </p:nvSpPr>
          <p:spPr bwMode="auto">
            <a:xfrm>
              <a:off x="4077" y="2258"/>
              <a:ext cx="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5" name="Group 54"/>
          <p:cNvGrpSpPr>
            <a:grpSpLocks/>
          </p:cNvGrpSpPr>
          <p:nvPr/>
        </p:nvGrpSpPr>
        <p:grpSpPr bwMode="auto">
          <a:xfrm>
            <a:off x="1143000" y="914400"/>
            <a:ext cx="2590800" cy="2149475"/>
            <a:chOff x="720" y="576"/>
            <a:chExt cx="1632" cy="1354"/>
          </a:xfrm>
        </p:grpSpPr>
        <p:sp>
          <p:nvSpPr>
            <p:cNvPr id="10271" name="Line 27"/>
            <p:cNvSpPr>
              <a:spLocks noChangeShapeType="1"/>
            </p:cNvSpPr>
            <p:nvPr/>
          </p:nvSpPr>
          <p:spPr bwMode="auto">
            <a:xfrm>
              <a:off x="1128" y="717"/>
              <a:ext cx="0" cy="10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28"/>
            <p:cNvSpPr>
              <a:spLocks noChangeShapeType="1"/>
            </p:cNvSpPr>
            <p:nvPr/>
          </p:nvSpPr>
          <p:spPr bwMode="auto">
            <a:xfrm>
              <a:off x="1128" y="1734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Text Box 29"/>
            <p:cNvSpPr txBox="1">
              <a:spLocks noChangeArrowheads="1"/>
            </p:cNvSpPr>
            <p:nvPr/>
          </p:nvSpPr>
          <p:spPr bwMode="auto">
            <a:xfrm>
              <a:off x="1584" y="1776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time</a:t>
              </a:r>
              <a:endParaRPr lang="en-US" sz="1000"/>
            </a:p>
          </p:txBody>
        </p:sp>
        <p:sp>
          <p:nvSpPr>
            <p:cNvPr id="10274" name="Text Box 30"/>
            <p:cNvSpPr txBox="1">
              <a:spLocks noChangeArrowheads="1"/>
            </p:cNvSpPr>
            <p:nvPr/>
          </p:nvSpPr>
          <p:spPr bwMode="auto">
            <a:xfrm>
              <a:off x="720" y="1345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rgbClr val="FF33CC"/>
                  </a:solidFill>
                </a:rPr>
                <a:t>Valve </a:t>
              </a:r>
            </a:p>
            <a:p>
              <a:r>
                <a:rPr lang="en-US" sz="1000" b="1">
                  <a:solidFill>
                    <a:srgbClr val="FF33CC"/>
                  </a:solidFill>
                </a:rPr>
                <a:t>% open</a:t>
              </a:r>
              <a:endParaRPr lang="en-US" sz="1000">
                <a:solidFill>
                  <a:srgbClr val="FF33CC"/>
                </a:solidFill>
              </a:endParaRPr>
            </a:p>
          </p:txBody>
        </p:sp>
        <p:sp>
          <p:nvSpPr>
            <p:cNvPr id="10275" name="Text Box 31"/>
            <p:cNvSpPr txBox="1">
              <a:spLocks noChangeArrowheads="1"/>
            </p:cNvSpPr>
            <p:nvPr/>
          </p:nvSpPr>
          <p:spPr bwMode="auto">
            <a:xfrm>
              <a:off x="720" y="917"/>
              <a:ext cx="4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A wgt%</a:t>
              </a:r>
              <a:r>
                <a:rPr lang="en-US" sz="1000" b="1"/>
                <a:t> </a:t>
              </a:r>
              <a:endParaRPr lang="en-US" sz="1000"/>
            </a:p>
          </p:txBody>
        </p:sp>
        <p:sp>
          <p:nvSpPr>
            <p:cNvPr id="10276" name="Line 32"/>
            <p:cNvSpPr>
              <a:spLocks noChangeShapeType="1"/>
            </p:cNvSpPr>
            <p:nvPr/>
          </p:nvSpPr>
          <p:spPr bwMode="auto">
            <a:xfrm>
              <a:off x="1128" y="957"/>
              <a:ext cx="38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Line 33"/>
            <p:cNvSpPr>
              <a:spLocks noChangeShapeType="1"/>
            </p:cNvSpPr>
            <p:nvPr/>
          </p:nvSpPr>
          <p:spPr bwMode="auto">
            <a:xfrm>
              <a:off x="1128" y="1439"/>
              <a:ext cx="381" cy="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Line 34"/>
            <p:cNvSpPr>
              <a:spLocks noChangeShapeType="1"/>
            </p:cNvSpPr>
            <p:nvPr/>
          </p:nvSpPr>
          <p:spPr bwMode="auto">
            <a:xfrm flipV="1">
              <a:off x="1509" y="1279"/>
              <a:ext cx="0" cy="16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Line 35"/>
            <p:cNvSpPr>
              <a:spLocks noChangeShapeType="1"/>
            </p:cNvSpPr>
            <p:nvPr/>
          </p:nvSpPr>
          <p:spPr bwMode="auto">
            <a:xfrm>
              <a:off x="1509" y="1279"/>
              <a:ext cx="381" cy="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Text Box 44"/>
            <p:cNvSpPr txBox="1">
              <a:spLocks noChangeArrowheads="1"/>
            </p:cNvSpPr>
            <p:nvPr/>
          </p:nvSpPr>
          <p:spPr bwMode="auto">
            <a:xfrm>
              <a:off x="1563" y="1305"/>
              <a:ext cx="30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FF33CC"/>
                  </a:solidFill>
                </a:rPr>
                <a:t>+ 2%</a:t>
              </a:r>
              <a:endParaRPr lang="en-US" sz="1000"/>
            </a:p>
          </p:txBody>
        </p:sp>
        <p:sp>
          <p:nvSpPr>
            <p:cNvPr id="10281" name="Freeform 45"/>
            <p:cNvSpPr>
              <a:spLocks/>
            </p:cNvSpPr>
            <p:nvPr/>
          </p:nvSpPr>
          <p:spPr bwMode="auto">
            <a:xfrm>
              <a:off x="1509" y="766"/>
              <a:ext cx="381" cy="196"/>
            </a:xfrm>
            <a:custGeom>
              <a:avLst/>
              <a:gdLst>
                <a:gd name="T0" fmla="*/ 0 w 672"/>
                <a:gd name="T1" fmla="*/ 192 h 352"/>
                <a:gd name="T2" fmla="*/ 27 w 672"/>
                <a:gd name="T3" fmla="*/ 192 h 352"/>
                <a:gd name="T4" fmla="*/ 54 w 672"/>
                <a:gd name="T5" fmla="*/ 165 h 352"/>
                <a:gd name="T6" fmla="*/ 82 w 672"/>
                <a:gd name="T7" fmla="*/ 138 h 352"/>
                <a:gd name="T8" fmla="*/ 109 w 672"/>
                <a:gd name="T9" fmla="*/ 85 h 352"/>
                <a:gd name="T10" fmla="*/ 136 w 672"/>
                <a:gd name="T11" fmla="*/ 31 h 352"/>
                <a:gd name="T12" fmla="*/ 191 w 672"/>
                <a:gd name="T13" fmla="*/ 4 h 352"/>
                <a:gd name="T14" fmla="*/ 272 w 672"/>
                <a:gd name="T15" fmla="*/ 4 h 352"/>
                <a:gd name="T16" fmla="*/ 381 w 672"/>
                <a:gd name="T17" fmla="*/ 4 h 3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2" h="352">
                  <a:moveTo>
                    <a:pt x="0" y="344"/>
                  </a:moveTo>
                  <a:cubicBezTo>
                    <a:pt x="16" y="348"/>
                    <a:pt x="32" y="352"/>
                    <a:pt x="48" y="344"/>
                  </a:cubicBezTo>
                  <a:cubicBezTo>
                    <a:pt x="64" y="336"/>
                    <a:pt x="80" y="312"/>
                    <a:pt x="96" y="296"/>
                  </a:cubicBezTo>
                  <a:cubicBezTo>
                    <a:pt x="112" y="280"/>
                    <a:pt x="128" y="272"/>
                    <a:pt x="144" y="248"/>
                  </a:cubicBezTo>
                  <a:cubicBezTo>
                    <a:pt x="160" y="224"/>
                    <a:pt x="176" y="184"/>
                    <a:pt x="192" y="152"/>
                  </a:cubicBezTo>
                  <a:cubicBezTo>
                    <a:pt x="208" y="120"/>
                    <a:pt x="216" y="80"/>
                    <a:pt x="240" y="56"/>
                  </a:cubicBezTo>
                  <a:cubicBezTo>
                    <a:pt x="264" y="32"/>
                    <a:pt x="296" y="16"/>
                    <a:pt x="336" y="8"/>
                  </a:cubicBezTo>
                  <a:cubicBezTo>
                    <a:pt x="376" y="0"/>
                    <a:pt x="424" y="8"/>
                    <a:pt x="480" y="8"/>
                  </a:cubicBezTo>
                  <a:cubicBezTo>
                    <a:pt x="536" y="8"/>
                    <a:pt x="604" y="8"/>
                    <a:pt x="672" y="8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Text Box 46"/>
            <p:cNvSpPr txBox="1">
              <a:spLocks noChangeArrowheads="1"/>
            </p:cNvSpPr>
            <p:nvPr/>
          </p:nvSpPr>
          <p:spPr bwMode="auto">
            <a:xfrm>
              <a:off x="1152" y="768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6%</a:t>
              </a:r>
              <a:endParaRPr lang="en-US" sz="1000"/>
            </a:p>
          </p:txBody>
        </p:sp>
        <p:sp>
          <p:nvSpPr>
            <p:cNvPr id="10283" name="Text Box 47"/>
            <p:cNvSpPr txBox="1">
              <a:spLocks noChangeArrowheads="1"/>
            </p:cNvSpPr>
            <p:nvPr/>
          </p:nvSpPr>
          <p:spPr bwMode="auto">
            <a:xfrm>
              <a:off x="1680" y="576"/>
              <a:ext cx="2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7.3%</a:t>
              </a:r>
              <a:endParaRPr lang="en-US" sz="1000"/>
            </a:p>
          </p:txBody>
        </p:sp>
        <p:sp>
          <p:nvSpPr>
            <p:cNvPr id="10284" name="Line 48"/>
            <p:cNvSpPr>
              <a:spLocks noChangeShapeType="1"/>
            </p:cNvSpPr>
            <p:nvPr/>
          </p:nvSpPr>
          <p:spPr bwMode="auto">
            <a:xfrm>
              <a:off x="1890" y="1279"/>
              <a:ext cx="0" cy="53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Line 49"/>
            <p:cNvSpPr>
              <a:spLocks noChangeShapeType="1"/>
            </p:cNvSpPr>
            <p:nvPr/>
          </p:nvSpPr>
          <p:spPr bwMode="auto">
            <a:xfrm>
              <a:off x="1890" y="1332"/>
              <a:ext cx="244" cy="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Freeform 50"/>
            <p:cNvSpPr>
              <a:spLocks/>
            </p:cNvSpPr>
            <p:nvPr/>
          </p:nvSpPr>
          <p:spPr bwMode="auto">
            <a:xfrm>
              <a:off x="1890" y="766"/>
              <a:ext cx="244" cy="35"/>
            </a:xfrm>
            <a:custGeom>
              <a:avLst/>
              <a:gdLst>
                <a:gd name="T0" fmla="*/ 0 w 432"/>
                <a:gd name="T1" fmla="*/ 4 h 64"/>
                <a:gd name="T2" fmla="*/ 27 w 432"/>
                <a:gd name="T3" fmla="*/ 4 h 64"/>
                <a:gd name="T4" fmla="*/ 54 w 432"/>
                <a:gd name="T5" fmla="*/ 31 h 64"/>
                <a:gd name="T6" fmla="*/ 136 w 432"/>
                <a:gd name="T7" fmla="*/ 31 h 64"/>
                <a:gd name="T8" fmla="*/ 190 w 432"/>
                <a:gd name="T9" fmla="*/ 31 h 64"/>
                <a:gd name="T10" fmla="*/ 244 w 432"/>
                <a:gd name="T11" fmla="*/ 3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64">
                  <a:moveTo>
                    <a:pt x="0" y="8"/>
                  </a:moveTo>
                  <a:cubicBezTo>
                    <a:pt x="16" y="4"/>
                    <a:pt x="32" y="0"/>
                    <a:pt x="48" y="8"/>
                  </a:cubicBezTo>
                  <a:cubicBezTo>
                    <a:pt x="64" y="16"/>
                    <a:pt x="64" y="48"/>
                    <a:pt x="96" y="56"/>
                  </a:cubicBezTo>
                  <a:cubicBezTo>
                    <a:pt x="128" y="64"/>
                    <a:pt x="200" y="56"/>
                    <a:pt x="240" y="56"/>
                  </a:cubicBezTo>
                  <a:cubicBezTo>
                    <a:pt x="280" y="56"/>
                    <a:pt x="304" y="56"/>
                    <a:pt x="336" y="56"/>
                  </a:cubicBezTo>
                  <a:cubicBezTo>
                    <a:pt x="368" y="56"/>
                    <a:pt x="416" y="56"/>
                    <a:pt x="432" y="56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Text Box 51"/>
            <p:cNvSpPr txBox="1">
              <a:spLocks noChangeArrowheads="1"/>
            </p:cNvSpPr>
            <p:nvPr/>
          </p:nvSpPr>
          <p:spPr bwMode="auto">
            <a:xfrm>
              <a:off x="1917" y="1199"/>
              <a:ext cx="33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FF33CC"/>
                  </a:solidFill>
                </a:rPr>
                <a:t>-0.6%</a:t>
              </a:r>
              <a:endParaRPr lang="en-US" sz="1000"/>
            </a:p>
          </p:txBody>
        </p:sp>
        <p:sp>
          <p:nvSpPr>
            <p:cNvPr id="10288" name="Text Box 52"/>
            <p:cNvSpPr txBox="1">
              <a:spLocks noChangeArrowheads="1"/>
            </p:cNvSpPr>
            <p:nvPr/>
          </p:nvSpPr>
          <p:spPr bwMode="auto">
            <a:xfrm>
              <a:off x="1944" y="863"/>
              <a:ext cx="3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5.91%</a:t>
              </a:r>
              <a:endParaRPr lang="en-US" sz="1000"/>
            </a:p>
          </p:txBody>
        </p:sp>
      </p:grpSp>
      <p:sp>
        <p:nvSpPr>
          <p:cNvPr id="10246" name="Rectangle 55"/>
          <p:cNvSpPr>
            <a:spLocks noChangeArrowheads="1"/>
          </p:cNvSpPr>
          <p:nvPr/>
        </p:nvSpPr>
        <p:spPr bwMode="auto">
          <a:xfrm>
            <a:off x="5580063" y="32004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10247" name="Rectangle 56"/>
          <p:cNvSpPr>
            <a:spLocks noChangeArrowheads="1"/>
          </p:cNvSpPr>
          <p:nvPr/>
        </p:nvSpPr>
        <p:spPr bwMode="auto">
          <a:xfrm>
            <a:off x="5580063" y="39766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10248" name="Rectangle 57"/>
          <p:cNvSpPr>
            <a:spLocks noChangeArrowheads="1"/>
          </p:cNvSpPr>
          <p:nvPr/>
        </p:nvSpPr>
        <p:spPr bwMode="auto">
          <a:xfrm>
            <a:off x="4292600" y="39766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10249" name="Rectangle 58"/>
          <p:cNvSpPr>
            <a:spLocks noChangeArrowheads="1"/>
          </p:cNvSpPr>
          <p:nvPr/>
        </p:nvSpPr>
        <p:spPr bwMode="auto">
          <a:xfrm>
            <a:off x="2667000" y="3976688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C</a:t>
            </a:r>
            <a:r>
              <a:rPr lang="en-US" sz="2000" b="1"/>
              <a:t>(s)</a:t>
            </a:r>
          </a:p>
        </p:txBody>
      </p:sp>
      <p:sp>
        <p:nvSpPr>
          <p:cNvPr id="10250" name="Line 60"/>
          <p:cNvSpPr>
            <a:spLocks noChangeShapeType="1"/>
          </p:cNvSpPr>
          <p:nvPr/>
        </p:nvSpPr>
        <p:spPr bwMode="auto">
          <a:xfrm>
            <a:off x="3429000" y="426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61"/>
          <p:cNvSpPr>
            <a:spLocks noChangeShapeType="1"/>
          </p:cNvSpPr>
          <p:nvPr/>
        </p:nvSpPr>
        <p:spPr bwMode="auto">
          <a:xfrm>
            <a:off x="50292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62"/>
          <p:cNvSpPr>
            <a:spLocks noChangeArrowheads="1"/>
          </p:cNvSpPr>
          <p:nvPr/>
        </p:nvSpPr>
        <p:spPr bwMode="auto">
          <a:xfrm>
            <a:off x="1676400" y="41910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63"/>
          <p:cNvSpPr>
            <a:spLocks noChangeShapeType="1"/>
          </p:cNvSpPr>
          <p:nvPr/>
        </p:nvSpPr>
        <p:spPr bwMode="auto">
          <a:xfrm>
            <a:off x="1905000" y="4267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64"/>
          <p:cNvSpPr>
            <a:spLocks noChangeShapeType="1"/>
          </p:cNvSpPr>
          <p:nvPr/>
        </p:nvSpPr>
        <p:spPr bwMode="auto">
          <a:xfrm>
            <a:off x="63246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65"/>
          <p:cNvSpPr>
            <a:spLocks noChangeArrowheads="1"/>
          </p:cNvSpPr>
          <p:nvPr/>
        </p:nvSpPr>
        <p:spPr bwMode="auto">
          <a:xfrm>
            <a:off x="6781800" y="41910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66"/>
          <p:cNvSpPr>
            <a:spLocks noChangeShapeType="1"/>
          </p:cNvSpPr>
          <p:nvPr/>
        </p:nvSpPr>
        <p:spPr bwMode="auto">
          <a:xfrm>
            <a:off x="6896100" y="35147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Freeform 67"/>
          <p:cNvSpPr>
            <a:spLocks/>
          </p:cNvSpPr>
          <p:nvPr/>
        </p:nvSpPr>
        <p:spPr bwMode="auto">
          <a:xfrm>
            <a:off x="6324600" y="350520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68"/>
          <p:cNvSpPr>
            <a:spLocks noChangeShapeType="1"/>
          </p:cNvSpPr>
          <p:nvPr/>
        </p:nvSpPr>
        <p:spPr bwMode="auto">
          <a:xfrm>
            <a:off x="50292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69"/>
          <p:cNvSpPr>
            <a:spLocks noChangeShapeType="1"/>
          </p:cNvSpPr>
          <p:nvPr/>
        </p:nvSpPr>
        <p:spPr bwMode="auto">
          <a:xfrm>
            <a:off x="7010400" y="4267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74"/>
          <p:cNvSpPr>
            <a:spLocks noChangeShapeType="1"/>
          </p:cNvSpPr>
          <p:nvPr/>
        </p:nvSpPr>
        <p:spPr bwMode="auto">
          <a:xfrm>
            <a:off x="12192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Text Box 75"/>
          <p:cNvSpPr txBox="1">
            <a:spLocks noChangeArrowheads="1"/>
          </p:cNvSpPr>
          <p:nvPr/>
        </p:nvSpPr>
        <p:spPr bwMode="auto">
          <a:xfrm>
            <a:off x="4267200" y="3276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10262" name="Text Box 76"/>
          <p:cNvSpPr txBox="1">
            <a:spLocks noChangeArrowheads="1"/>
          </p:cNvSpPr>
          <p:nvPr/>
        </p:nvSpPr>
        <p:spPr bwMode="auto">
          <a:xfrm>
            <a:off x="7543800" y="37338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10263" name="Text Box 78"/>
          <p:cNvSpPr txBox="1">
            <a:spLocks noChangeArrowheads="1"/>
          </p:cNvSpPr>
          <p:nvPr/>
        </p:nvSpPr>
        <p:spPr bwMode="auto">
          <a:xfrm>
            <a:off x="609600" y="37338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10264" name="Text Box 80"/>
          <p:cNvSpPr txBox="1">
            <a:spLocks noChangeArrowheads="1"/>
          </p:cNvSpPr>
          <p:nvPr/>
        </p:nvSpPr>
        <p:spPr bwMode="auto">
          <a:xfrm>
            <a:off x="3429000" y="3810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10265" name="Text Box 81"/>
          <p:cNvSpPr txBox="1">
            <a:spLocks noChangeArrowheads="1"/>
          </p:cNvSpPr>
          <p:nvPr/>
        </p:nvSpPr>
        <p:spPr bwMode="auto">
          <a:xfrm>
            <a:off x="6575425" y="38814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0266" name="Text Box 82"/>
          <p:cNvSpPr txBox="1">
            <a:spLocks noChangeArrowheads="1"/>
          </p:cNvSpPr>
          <p:nvPr/>
        </p:nvSpPr>
        <p:spPr bwMode="auto">
          <a:xfrm>
            <a:off x="6534150" y="42195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0267" name="Text Box 83"/>
          <p:cNvSpPr txBox="1">
            <a:spLocks noChangeArrowheads="1"/>
          </p:cNvSpPr>
          <p:nvPr/>
        </p:nvSpPr>
        <p:spPr bwMode="auto">
          <a:xfrm>
            <a:off x="1428750" y="39147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0268" name="Text Box 84"/>
          <p:cNvSpPr txBox="1">
            <a:spLocks noChangeArrowheads="1"/>
          </p:cNvSpPr>
          <p:nvPr/>
        </p:nvSpPr>
        <p:spPr bwMode="auto">
          <a:xfrm>
            <a:off x="1447800" y="42481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graphicFrame>
        <p:nvGraphicFramePr>
          <p:cNvPr id="10269" name="Object 85"/>
          <p:cNvGraphicFramePr>
            <a:graphicFrameLocks noChangeAspect="1"/>
          </p:cNvGraphicFramePr>
          <p:nvPr/>
        </p:nvGraphicFramePr>
        <p:xfrm>
          <a:off x="1600200" y="4953000"/>
          <a:ext cx="56197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Clip" r:id="rId4" imgW="1395413" imgH="3927475" progId="MS_ClipArt_Gallery.5">
                  <p:embed/>
                </p:oleObj>
              </mc:Choice>
              <mc:Fallback>
                <p:oleObj name="Clip" r:id="rId4" imgW="1395413" imgH="3927475" progId="MS_ClipArt_Gallery.5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953000"/>
                        <a:ext cx="56197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" name="AutoShape 86"/>
          <p:cNvSpPr>
            <a:spLocks noChangeArrowheads="1"/>
          </p:cNvSpPr>
          <p:nvPr/>
        </p:nvSpPr>
        <p:spPr bwMode="auto">
          <a:xfrm>
            <a:off x="2971800" y="5181600"/>
            <a:ext cx="5562600" cy="914400"/>
          </a:xfrm>
          <a:prstGeom prst="wedgeRoundRectCallout">
            <a:avLst>
              <a:gd name="adj1" fmla="val -63329"/>
              <a:gd name="adj2" fmla="val -2239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/>
              <a:t>Discuss this diagram and complete the closed-loop</a:t>
            </a:r>
          </a:p>
          <a:p>
            <a:r>
              <a:rPr lang="en-US" sz="1800" b="1"/>
              <a:t> block diagram for the IMC concept.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5410200" y="1219200"/>
            <a:ext cx="2678113" cy="1787525"/>
            <a:chOff x="3456" y="1488"/>
            <a:chExt cx="1687" cy="1126"/>
          </a:xfrm>
        </p:grpSpPr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4135" y="1760"/>
              <a:ext cx="502" cy="635"/>
            </a:xfrm>
            <a:prstGeom prst="can">
              <a:avLst>
                <a:gd name="adj" fmla="val 31624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 flipV="1">
              <a:off x="4818" y="2335"/>
              <a:ext cx="134" cy="62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325" name="Group 7"/>
            <p:cNvGrpSpPr>
              <a:grpSpLocks/>
            </p:cNvGrpSpPr>
            <p:nvPr/>
          </p:nvGrpSpPr>
          <p:grpSpPr bwMode="auto">
            <a:xfrm rot="10800000">
              <a:off x="3680" y="1951"/>
              <a:ext cx="126" cy="116"/>
              <a:chOff x="306" y="575"/>
              <a:chExt cx="1142" cy="625"/>
            </a:xfrm>
          </p:grpSpPr>
          <p:sp>
            <p:nvSpPr>
              <p:cNvPr id="11337" name="Line 8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8" name="Line 9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9" name="Line 10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Line 11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Line 12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Line 13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3" name="Freeform 14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5" name="Oval 15"/>
            <p:cNvSpPr>
              <a:spLocks noChangeArrowheads="1"/>
            </p:cNvSpPr>
            <p:nvPr/>
          </p:nvSpPr>
          <p:spPr bwMode="auto">
            <a:xfrm>
              <a:off x="4811" y="2210"/>
              <a:ext cx="154" cy="144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27" name="Line 16"/>
            <p:cNvSpPr>
              <a:spLocks noChangeShapeType="1"/>
            </p:cNvSpPr>
            <p:nvPr/>
          </p:nvSpPr>
          <p:spPr bwMode="auto">
            <a:xfrm flipH="1">
              <a:off x="4634" y="2289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Line 17"/>
            <p:cNvSpPr>
              <a:spLocks noChangeShapeType="1"/>
            </p:cNvSpPr>
            <p:nvPr/>
          </p:nvSpPr>
          <p:spPr bwMode="auto">
            <a:xfrm>
              <a:off x="4882" y="2213"/>
              <a:ext cx="2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Line 18"/>
            <p:cNvSpPr>
              <a:spLocks noChangeShapeType="1"/>
            </p:cNvSpPr>
            <p:nvPr/>
          </p:nvSpPr>
          <p:spPr bwMode="auto">
            <a:xfrm>
              <a:off x="4250" y="1637"/>
              <a:ext cx="0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Freeform 19"/>
            <p:cNvSpPr>
              <a:spLocks/>
            </p:cNvSpPr>
            <p:nvPr/>
          </p:nvSpPr>
          <p:spPr bwMode="auto">
            <a:xfrm>
              <a:off x="3602" y="1635"/>
              <a:ext cx="649" cy="0"/>
            </a:xfrm>
            <a:custGeom>
              <a:avLst/>
              <a:gdLst>
                <a:gd name="T0" fmla="*/ 649 w 852"/>
                <a:gd name="T1" fmla="*/ 0 h 1"/>
                <a:gd name="T2" fmla="*/ 0 w 852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2" h="1">
                  <a:moveTo>
                    <a:pt x="852" y="0"/>
                  </a:moveTo>
                  <a:lnTo>
                    <a:pt x="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Oval 20"/>
            <p:cNvSpPr>
              <a:spLocks noChangeArrowheads="1"/>
            </p:cNvSpPr>
            <p:nvPr/>
          </p:nvSpPr>
          <p:spPr bwMode="auto">
            <a:xfrm>
              <a:off x="3931" y="2175"/>
              <a:ext cx="136" cy="1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  <a:endParaRPr lang="en-US" b="1"/>
            </a:p>
          </p:txBody>
        </p:sp>
        <p:sp>
          <p:nvSpPr>
            <p:cNvPr id="11332" name="Line 21"/>
            <p:cNvSpPr>
              <a:spLocks noChangeShapeType="1"/>
            </p:cNvSpPr>
            <p:nvPr/>
          </p:nvSpPr>
          <p:spPr bwMode="auto">
            <a:xfrm>
              <a:off x="3758" y="2070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Line 22"/>
            <p:cNvSpPr>
              <a:spLocks noChangeShapeType="1"/>
            </p:cNvSpPr>
            <p:nvPr/>
          </p:nvSpPr>
          <p:spPr bwMode="auto">
            <a:xfrm>
              <a:off x="3758" y="1644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Text Box 23"/>
            <p:cNvSpPr txBox="1">
              <a:spLocks noChangeArrowheads="1"/>
            </p:cNvSpPr>
            <p:nvPr/>
          </p:nvSpPr>
          <p:spPr bwMode="auto">
            <a:xfrm>
              <a:off x="3566" y="2441"/>
              <a:ext cx="6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Reactant</a:t>
              </a:r>
            </a:p>
          </p:txBody>
        </p:sp>
        <p:sp>
          <p:nvSpPr>
            <p:cNvPr id="11335" name="Text Box 24"/>
            <p:cNvSpPr txBox="1">
              <a:spLocks noChangeArrowheads="1"/>
            </p:cNvSpPr>
            <p:nvPr/>
          </p:nvSpPr>
          <p:spPr bwMode="auto">
            <a:xfrm>
              <a:off x="3456" y="1488"/>
              <a:ext cx="5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Solvent</a:t>
              </a:r>
            </a:p>
          </p:txBody>
        </p:sp>
        <p:sp>
          <p:nvSpPr>
            <p:cNvPr id="11336" name="Line 25"/>
            <p:cNvSpPr>
              <a:spLocks noChangeShapeType="1"/>
            </p:cNvSpPr>
            <p:nvPr/>
          </p:nvSpPr>
          <p:spPr bwMode="auto">
            <a:xfrm>
              <a:off x="4077" y="2258"/>
              <a:ext cx="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9" name="Group 26"/>
          <p:cNvGrpSpPr>
            <a:grpSpLocks/>
          </p:cNvGrpSpPr>
          <p:nvPr/>
        </p:nvGrpSpPr>
        <p:grpSpPr bwMode="auto">
          <a:xfrm>
            <a:off x="1143000" y="914400"/>
            <a:ext cx="2590800" cy="2149475"/>
            <a:chOff x="720" y="576"/>
            <a:chExt cx="1632" cy="1354"/>
          </a:xfrm>
        </p:grpSpPr>
        <p:sp>
          <p:nvSpPr>
            <p:cNvPr id="11305" name="Line 27"/>
            <p:cNvSpPr>
              <a:spLocks noChangeShapeType="1"/>
            </p:cNvSpPr>
            <p:nvPr/>
          </p:nvSpPr>
          <p:spPr bwMode="auto">
            <a:xfrm>
              <a:off x="1128" y="717"/>
              <a:ext cx="0" cy="10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Line 28"/>
            <p:cNvSpPr>
              <a:spLocks noChangeShapeType="1"/>
            </p:cNvSpPr>
            <p:nvPr/>
          </p:nvSpPr>
          <p:spPr bwMode="auto">
            <a:xfrm>
              <a:off x="1128" y="1734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Text Box 29"/>
            <p:cNvSpPr txBox="1">
              <a:spLocks noChangeArrowheads="1"/>
            </p:cNvSpPr>
            <p:nvPr/>
          </p:nvSpPr>
          <p:spPr bwMode="auto">
            <a:xfrm>
              <a:off x="1584" y="1776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time</a:t>
              </a:r>
              <a:endParaRPr lang="en-US" sz="1000"/>
            </a:p>
          </p:txBody>
        </p:sp>
        <p:sp>
          <p:nvSpPr>
            <p:cNvPr id="11308" name="Text Box 30"/>
            <p:cNvSpPr txBox="1">
              <a:spLocks noChangeArrowheads="1"/>
            </p:cNvSpPr>
            <p:nvPr/>
          </p:nvSpPr>
          <p:spPr bwMode="auto">
            <a:xfrm>
              <a:off x="720" y="1345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rgbClr val="FF33CC"/>
                  </a:solidFill>
                </a:rPr>
                <a:t>Valve </a:t>
              </a:r>
            </a:p>
            <a:p>
              <a:r>
                <a:rPr lang="en-US" sz="1000" b="1">
                  <a:solidFill>
                    <a:srgbClr val="FF33CC"/>
                  </a:solidFill>
                </a:rPr>
                <a:t>% open</a:t>
              </a:r>
              <a:endParaRPr lang="en-US" sz="1000">
                <a:solidFill>
                  <a:srgbClr val="FF33CC"/>
                </a:solidFill>
              </a:endParaRPr>
            </a:p>
          </p:txBody>
        </p:sp>
        <p:sp>
          <p:nvSpPr>
            <p:cNvPr id="11309" name="Text Box 31"/>
            <p:cNvSpPr txBox="1">
              <a:spLocks noChangeArrowheads="1"/>
            </p:cNvSpPr>
            <p:nvPr/>
          </p:nvSpPr>
          <p:spPr bwMode="auto">
            <a:xfrm>
              <a:off x="720" y="917"/>
              <a:ext cx="4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A wgt%</a:t>
              </a:r>
              <a:r>
                <a:rPr lang="en-US" sz="1000" b="1"/>
                <a:t> </a:t>
              </a:r>
              <a:endParaRPr lang="en-US" sz="1000"/>
            </a:p>
          </p:txBody>
        </p:sp>
        <p:sp>
          <p:nvSpPr>
            <p:cNvPr id="11310" name="Line 32"/>
            <p:cNvSpPr>
              <a:spLocks noChangeShapeType="1"/>
            </p:cNvSpPr>
            <p:nvPr/>
          </p:nvSpPr>
          <p:spPr bwMode="auto">
            <a:xfrm>
              <a:off x="1128" y="957"/>
              <a:ext cx="38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Line 33"/>
            <p:cNvSpPr>
              <a:spLocks noChangeShapeType="1"/>
            </p:cNvSpPr>
            <p:nvPr/>
          </p:nvSpPr>
          <p:spPr bwMode="auto">
            <a:xfrm>
              <a:off x="1128" y="1439"/>
              <a:ext cx="381" cy="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34"/>
            <p:cNvSpPr>
              <a:spLocks noChangeShapeType="1"/>
            </p:cNvSpPr>
            <p:nvPr/>
          </p:nvSpPr>
          <p:spPr bwMode="auto">
            <a:xfrm flipV="1">
              <a:off x="1509" y="1279"/>
              <a:ext cx="0" cy="16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Line 35"/>
            <p:cNvSpPr>
              <a:spLocks noChangeShapeType="1"/>
            </p:cNvSpPr>
            <p:nvPr/>
          </p:nvSpPr>
          <p:spPr bwMode="auto">
            <a:xfrm>
              <a:off x="1509" y="1279"/>
              <a:ext cx="381" cy="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Text Box 36"/>
            <p:cNvSpPr txBox="1">
              <a:spLocks noChangeArrowheads="1"/>
            </p:cNvSpPr>
            <p:nvPr/>
          </p:nvSpPr>
          <p:spPr bwMode="auto">
            <a:xfrm>
              <a:off x="1563" y="1305"/>
              <a:ext cx="30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FF33CC"/>
                  </a:solidFill>
                </a:rPr>
                <a:t>+ 2%</a:t>
              </a:r>
              <a:endParaRPr lang="en-US" sz="1000"/>
            </a:p>
          </p:txBody>
        </p:sp>
        <p:sp>
          <p:nvSpPr>
            <p:cNvPr id="11315" name="Freeform 37"/>
            <p:cNvSpPr>
              <a:spLocks/>
            </p:cNvSpPr>
            <p:nvPr/>
          </p:nvSpPr>
          <p:spPr bwMode="auto">
            <a:xfrm>
              <a:off x="1509" y="766"/>
              <a:ext cx="381" cy="196"/>
            </a:xfrm>
            <a:custGeom>
              <a:avLst/>
              <a:gdLst>
                <a:gd name="T0" fmla="*/ 0 w 672"/>
                <a:gd name="T1" fmla="*/ 192 h 352"/>
                <a:gd name="T2" fmla="*/ 27 w 672"/>
                <a:gd name="T3" fmla="*/ 192 h 352"/>
                <a:gd name="T4" fmla="*/ 54 w 672"/>
                <a:gd name="T5" fmla="*/ 165 h 352"/>
                <a:gd name="T6" fmla="*/ 82 w 672"/>
                <a:gd name="T7" fmla="*/ 138 h 352"/>
                <a:gd name="T8" fmla="*/ 109 w 672"/>
                <a:gd name="T9" fmla="*/ 85 h 352"/>
                <a:gd name="T10" fmla="*/ 136 w 672"/>
                <a:gd name="T11" fmla="*/ 31 h 352"/>
                <a:gd name="T12" fmla="*/ 191 w 672"/>
                <a:gd name="T13" fmla="*/ 4 h 352"/>
                <a:gd name="T14" fmla="*/ 272 w 672"/>
                <a:gd name="T15" fmla="*/ 4 h 352"/>
                <a:gd name="T16" fmla="*/ 381 w 672"/>
                <a:gd name="T17" fmla="*/ 4 h 3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2" h="352">
                  <a:moveTo>
                    <a:pt x="0" y="344"/>
                  </a:moveTo>
                  <a:cubicBezTo>
                    <a:pt x="16" y="348"/>
                    <a:pt x="32" y="352"/>
                    <a:pt x="48" y="344"/>
                  </a:cubicBezTo>
                  <a:cubicBezTo>
                    <a:pt x="64" y="336"/>
                    <a:pt x="80" y="312"/>
                    <a:pt x="96" y="296"/>
                  </a:cubicBezTo>
                  <a:cubicBezTo>
                    <a:pt x="112" y="280"/>
                    <a:pt x="128" y="272"/>
                    <a:pt x="144" y="248"/>
                  </a:cubicBezTo>
                  <a:cubicBezTo>
                    <a:pt x="160" y="224"/>
                    <a:pt x="176" y="184"/>
                    <a:pt x="192" y="152"/>
                  </a:cubicBezTo>
                  <a:cubicBezTo>
                    <a:pt x="208" y="120"/>
                    <a:pt x="216" y="80"/>
                    <a:pt x="240" y="56"/>
                  </a:cubicBezTo>
                  <a:cubicBezTo>
                    <a:pt x="264" y="32"/>
                    <a:pt x="296" y="16"/>
                    <a:pt x="336" y="8"/>
                  </a:cubicBezTo>
                  <a:cubicBezTo>
                    <a:pt x="376" y="0"/>
                    <a:pt x="424" y="8"/>
                    <a:pt x="480" y="8"/>
                  </a:cubicBezTo>
                  <a:cubicBezTo>
                    <a:pt x="536" y="8"/>
                    <a:pt x="604" y="8"/>
                    <a:pt x="672" y="8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Text Box 38"/>
            <p:cNvSpPr txBox="1">
              <a:spLocks noChangeArrowheads="1"/>
            </p:cNvSpPr>
            <p:nvPr/>
          </p:nvSpPr>
          <p:spPr bwMode="auto">
            <a:xfrm>
              <a:off x="1152" y="768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6%</a:t>
              </a:r>
              <a:endParaRPr lang="en-US" sz="1000"/>
            </a:p>
          </p:txBody>
        </p:sp>
        <p:sp>
          <p:nvSpPr>
            <p:cNvPr id="11317" name="Text Box 39"/>
            <p:cNvSpPr txBox="1">
              <a:spLocks noChangeArrowheads="1"/>
            </p:cNvSpPr>
            <p:nvPr/>
          </p:nvSpPr>
          <p:spPr bwMode="auto">
            <a:xfrm>
              <a:off x="1680" y="576"/>
              <a:ext cx="2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7.3%</a:t>
              </a:r>
              <a:endParaRPr lang="en-US" sz="1000"/>
            </a:p>
          </p:txBody>
        </p:sp>
        <p:sp>
          <p:nvSpPr>
            <p:cNvPr id="11318" name="Line 40"/>
            <p:cNvSpPr>
              <a:spLocks noChangeShapeType="1"/>
            </p:cNvSpPr>
            <p:nvPr/>
          </p:nvSpPr>
          <p:spPr bwMode="auto">
            <a:xfrm>
              <a:off x="1890" y="1279"/>
              <a:ext cx="0" cy="53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Line 41"/>
            <p:cNvSpPr>
              <a:spLocks noChangeShapeType="1"/>
            </p:cNvSpPr>
            <p:nvPr/>
          </p:nvSpPr>
          <p:spPr bwMode="auto">
            <a:xfrm>
              <a:off x="1890" y="1332"/>
              <a:ext cx="244" cy="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Freeform 42"/>
            <p:cNvSpPr>
              <a:spLocks/>
            </p:cNvSpPr>
            <p:nvPr/>
          </p:nvSpPr>
          <p:spPr bwMode="auto">
            <a:xfrm>
              <a:off x="1890" y="766"/>
              <a:ext cx="244" cy="35"/>
            </a:xfrm>
            <a:custGeom>
              <a:avLst/>
              <a:gdLst>
                <a:gd name="T0" fmla="*/ 0 w 432"/>
                <a:gd name="T1" fmla="*/ 4 h 64"/>
                <a:gd name="T2" fmla="*/ 27 w 432"/>
                <a:gd name="T3" fmla="*/ 4 h 64"/>
                <a:gd name="T4" fmla="*/ 54 w 432"/>
                <a:gd name="T5" fmla="*/ 31 h 64"/>
                <a:gd name="T6" fmla="*/ 136 w 432"/>
                <a:gd name="T7" fmla="*/ 31 h 64"/>
                <a:gd name="T8" fmla="*/ 190 w 432"/>
                <a:gd name="T9" fmla="*/ 31 h 64"/>
                <a:gd name="T10" fmla="*/ 244 w 432"/>
                <a:gd name="T11" fmla="*/ 3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64">
                  <a:moveTo>
                    <a:pt x="0" y="8"/>
                  </a:moveTo>
                  <a:cubicBezTo>
                    <a:pt x="16" y="4"/>
                    <a:pt x="32" y="0"/>
                    <a:pt x="48" y="8"/>
                  </a:cubicBezTo>
                  <a:cubicBezTo>
                    <a:pt x="64" y="16"/>
                    <a:pt x="64" y="48"/>
                    <a:pt x="96" y="56"/>
                  </a:cubicBezTo>
                  <a:cubicBezTo>
                    <a:pt x="128" y="64"/>
                    <a:pt x="200" y="56"/>
                    <a:pt x="240" y="56"/>
                  </a:cubicBezTo>
                  <a:cubicBezTo>
                    <a:pt x="280" y="56"/>
                    <a:pt x="304" y="56"/>
                    <a:pt x="336" y="56"/>
                  </a:cubicBezTo>
                  <a:cubicBezTo>
                    <a:pt x="368" y="56"/>
                    <a:pt x="416" y="56"/>
                    <a:pt x="432" y="56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Text Box 43"/>
            <p:cNvSpPr txBox="1">
              <a:spLocks noChangeArrowheads="1"/>
            </p:cNvSpPr>
            <p:nvPr/>
          </p:nvSpPr>
          <p:spPr bwMode="auto">
            <a:xfrm>
              <a:off x="1917" y="1199"/>
              <a:ext cx="33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FF33CC"/>
                  </a:solidFill>
                </a:rPr>
                <a:t>-0.6%</a:t>
              </a:r>
              <a:endParaRPr lang="en-US" sz="1000"/>
            </a:p>
          </p:txBody>
        </p:sp>
        <p:sp>
          <p:nvSpPr>
            <p:cNvPr id="11322" name="Text Box 44"/>
            <p:cNvSpPr txBox="1">
              <a:spLocks noChangeArrowheads="1"/>
            </p:cNvSpPr>
            <p:nvPr/>
          </p:nvSpPr>
          <p:spPr bwMode="auto">
            <a:xfrm>
              <a:off x="1944" y="863"/>
              <a:ext cx="3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5.91%</a:t>
              </a:r>
              <a:endParaRPr lang="en-US" sz="1000"/>
            </a:p>
          </p:txBody>
        </p:sp>
      </p:grpSp>
      <p:sp>
        <p:nvSpPr>
          <p:cNvPr id="11270" name="Rectangle 45"/>
          <p:cNvSpPr>
            <a:spLocks noChangeArrowheads="1"/>
          </p:cNvSpPr>
          <p:nvPr/>
        </p:nvSpPr>
        <p:spPr bwMode="auto">
          <a:xfrm>
            <a:off x="5580063" y="32004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11271" name="Rectangle 46"/>
          <p:cNvSpPr>
            <a:spLocks noChangeArrowheads="1"/>
          </p:cNvSpPr>
          <p:nvPr/>
        </p:nvSpPr>
        <p:spPr bwMode="auto">
          <a:xfrm>
            <a:off x="5580063" y="39766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11272" name="Rectangle 47"/>
          <p:cNvSpPr>
            <a:spLocks noChangeArrowheads="1"/>
          </p:cNvSpPr>
          <p:nvPr/>
        </p:nvSpPr>
        <p:spPr bwMode="auto">
          <a:xfrm>
            <a:off x="4292600" y="39766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11273" name="Rectangle 48"/>
          <p:cNvSpPr>
            <a:spLocks noChangeArrowheads="1"/>
          </p:cNvSpPr>
          <p:nvPr/>
        </p:nvSpPr>
        <p:spPr bwMode="auto">
          <a:xfrm>
            <a:off x="2667000" y="3976688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C</a:t>
            </a:r>
            <a:r>
              <a:rPr lang="en-US" sz="2000" b="1"/>
              <a:t>(s)</a:t>
            </a:r>
          </a:p>
        </p:txBody>
      </p:sp>
      <p:sp>
        <p:nvSpPr>
          <p:cNvPr id="11274" name="Line 49"/>
          <p:cNvSpPr>
            <a:spLocks noChangeShapeType="1"/>
          </p:cNvSpPr>
          <p:nvPr/>
        </p:nvSpPr>
        <p:spPr bwMode="auto">
          <a:xfrm>
            <a:off x="3429000" y="426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50"/>
          <p:cNvSpPr>
            <a:spLocks noChangeShapeType="1"/>
          </p:cNvSpPr>
          <p:nvPr/>
        </p:nvSpPr>
        <p:spPr bwMode="auto">
          <a:xfrm>
            <a:off x="50292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51"/>
          <p:cNvSpPr>
            <a:spLocks noChangeArrowheads="1"/>
          </p:cNvSpPr>
          <p:nvPr/>
        </p:nvSpPr>
        <p:spPr bwMode="auto">
          <a:xfrm>
            <a:off x="1676400" y="41910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52"/>
          <p:cNvSpPr>
            <a:spLocks noChangeShapeType="1"/>
          </p:cNvSpPr>
          <p:nvPr/>
        </p:nvSpPr>
        <p:spPr bwMode="auto">
          <a:xfrm>
            <a:off x="1905000" y="4267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53"/>
          <p:cNvSpPr>
            <a:spLocks noChangeShapeType="1"/>
          </p:cNvSpPr>
          <p:nvPr/>
        </p:nvSpPr>
        <p:spPr bwMode="auto">
          <a:xfrm>
            <a:off x="63246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54"/>
          <p:cNvSpPr>
            <a:spLocks noChangeArrowheads="1"/>
          </p:cNvSpPr>
          <p:nvPr/>
        </p:nvSpPr>
        <p:spPr bwMode="auto">
          <a:xfrm>
            <a:off x="6781800" y="41910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55"/>
          <p:cNvSpPr>
            <a:spLocks noChangeShapeType="1"/>
          </p:cNvSpPr>
          <p:nvPr/>
        </p:nvSpPr>
        <p:spPr bwMode="auto">
          <a:xfrm>
            <a:off x="6896100" y="35147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Freeform 56"/>
          <p:cNvSpPr>
            <a:spLocks/>
          </p:cNvSpPr>
          <p:nvPr/>
        </p:nvSpPr>
        <p:spPr bwMode="auto">
          <a:xfrm>
            <a:off x="6324600" y="350520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57"/>
          <p:cNvSpPr>
            <a:spLocks noChangeShapeType="1"/>
          </p:cNvSpPr>
          <p:nvPr/>
        </p:nvSpPr>
        <p:spPr bwMode="auto">
          <a:xfrm>
            <a:off x="50292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58"/>
          <p:cNvSpPr>
            <a:spLocks noChangeShapeType="1"/>
          </p:cNvSpPr>
          <p:nvPr/>
        </p:nvSpPr>
        <p:spPr bwMode="auto">
          <a:xfrm>
            <a:off x="7010400" y="4267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59"/>
          <p:cNvSpPr>
            <a:spLocks noChangeShapeType="1"/>
          </p:cNvSpPr>
          <p:nvPr/>
        </p:nvSpPr>
        <p:spPr bwMode="auto">
          <a:xfrm>
            <a:off x="12192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Text Box 60"/>
          <p:cNvSpPr txBox="1">
            <a:spLocks noChangeArrowheads="1"/>
          </p:cNvSpPr>
          <p:nvPr/>
        </p:nvSpPr>
        <p:spPr bwMode="auto">
          <a:xfrm>
            <a:off x="4267200" y="3276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11286" name="Text Box 61"/>
          <p:cNvSpPr txBox="1">
            <a:spLocks noChangeArrowheads="1"/>
          </p:cNvSpPr>
          <p:nvPr/>
        </p:nvSpPr>
        <p:spPr bwMode="auto">
          <a:xfrm>
            <a:off x="7543800" y="37338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11287" name="Text Box 62"/>
          <p:cNvSpPr txBox="1">
            <a:spLocks noChangeArrowheads="1"/>
          </p:cNvSpPr>
          <p:nvPr/>
        </p:nvSpPr>
        <p:spPr bwMode="auto">
          <a:xfrm>
            <a:off x="609600" y="37338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11288" name="Text Box 64"/>
          <p:cNvSpPr txBox="1">
            <a:spLocks noChangeArrowheads="1"/>
          </p:cNvSpPr>
          <p:nvPr/>
        </p:nvSpPr>
        <p:spPr bwMode="auto">
          <a:xfrm>
            <a:off x="3429000" y="3810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11289" name="Text Box 65"/>
          <p:cNvSpPr txBox="1">
            <a:spLocks noChangeArrowheads="1"/>
          </p:cNvSpPr>
          <p:nvPr/>
        </p:nvSpPr>
        <p:spPr bwMode="auto">
          <a:xfrm>
            <a:off x="6575425" y="38814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1290" name="Text Box 66"/>
          <p:cNvSpPr txBox="1">
            <a:spLocks noChangeArrowheads="1"/>
          </p:cNvSpPr>
          <p:nvPr/>
        </p:nvSpPr>
        <p:spPr bwMode="auto">
          <a:xfrm>
            <a:off x="6534150" y="42195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1291" name="Text Box 67"/>
          <p:cNvSpPr txBox="1">
            <a:spLocks noChangeArrowheads="1"/>
          </p:cNvSpPr>
          <p:nvPr/>
        </p:nvSpPr>
        <p:spPr bwMode="auto">
          <a:xfrm>
            <a:off x="1428750" y="39147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1292" name="Text Box 68"/>
          <p:cNvSpPr txBox="1">
            <a:spLocks noChangeArrowheads="1"/>
          </p:cNvSpPr>
          <p:nvPr/>
        </p:nvSpPr>
        <p:spPr bwMode="auto">
          <a:xfrm>
            <a:off x="1447800" y="42481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11293" name="Rectangle 71"/>
          <p:cNvSpPr>
            <a:spLocks noChangeArrowheads="1"/>
          </p:cNvSpPr>
          <p:nvPr/>
        </p:nvSpPr>
        <p:spPr bwMode="auto">
          <a:xfrm>
            <a:off x="5562600" y="49530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11294" name="Line 72"/>
          <p:cNvSpPr>
            <a:spLocks noChangeShapeType="1"/>
          </p:cNvSpPr>
          <p:nvPr/>
        </p:nvSpPr>
        <p:spPr bwMode="auto">
          <a:xfrm>
            <a:off x="5181600" y="4267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73"/>
          <p:cNvSpPr>
            <a:spLocks noChangeShapeType="1"/>
          </p:cNvSpPr>
          <p:nvPr/>
        </p:nvSpPr>
        <p:spPr bwMode="auto">
          <a:xfrm>
            <a:off x="51816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Oval 74"/>
          <p:cNvSpPr>
            <a:spLocks noChangeArrowheads="1"/>
          </p:cNvSpPr>
          <p:nvPr/>
        </p:nvSpPr>
        <p:spPr bwMode="auto">
          <a:xfrm>
            <a:off x="6858000" y="5181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Line 75"/>
          <p:cNvSpPr>
            <a:spLocks noChangeShapeType="1"/>
          </p:cNvSpPr>
          <p:nvPr/>
        </p:nvSpPr>
        <p:spPr bwMode="auto">
          <a:xfrm>
            <a:off x="6324600" y="525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76"/>
          <p:cNvSpPr>
            <a:spLocks noChangeShapeType="1"/>
          </p:cNvSpPr>
          <p:nvPr/>
        </p:nvSpPr>
        <p:spPr bwMode="auto">
          <a:xfrm>
            <a:off x="6934200" y="4343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Text Box 77"/>
          <p:cNvSpPr txBox="1">
            <a:spLocks noChangeArrowheads="1"/>
          </p:cNvSpPr>
          <p:nvPr/>
        </p:nvSpPr>
        <p:spPr bwMode="auto">
          <a:xfrm>
            <a:off x="6553200" y="48006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11300" name="Text Box 78"/>
          <p:cNvSpPr txBox="1">
            <a:spLocks noChangeArrowheads="1"/>
          </p:cNvSpPr>
          <p:nvPr/>
        </p:nvSpPr>
        <p:spPr bwMode="auto">
          <a:xfrm>
            <a:off x="7010400" y="47244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1301" name="Line 79"/>
          <p:cNvSpPr>
            <a:spLocks noChangeShapeType="1"/>
          </p:cNvSpPr>
          <p:nvPr/>
        </p:nvSpPr>
        <p:spPr bwMode="auto">
          <a:xfrm>
            <a:off x="69342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Text Box 80"/>
          <p:cNvSpPr txBox="1">
            <a:spLocks noChangeArrowheads="1"/>
          </p:cNvSpPr>
          <p:nvPr/>
        </p:nvSpPr>
        <p:spPr bwMode="auto">
          <a:xfrm>
            <a:off x="5638800" y="58674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“Model error” = </a:t>
            </a: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11303" name="Text Box 81"/>
          <p:cNvSpPr txBox="1">
            <a:spLocks noChangeArrowheads="1"/>
          </p:cNvSpPr>
          <p:nvPr/>
        </p:nvSpPr>
        <p:spPr bwMode="auto">
          <a:xfrm>
            <a:off x="1524000" y="54864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This is a model of the feedback process.</a:t>
            </a:r>
          </a:p>
        </p:txBody>
      </p:sp>
      <p:sp>
        <p:nvSpPr>
          <p:cNvPr id="11304" name="Line 82"/>
          <p:cNvSpPr>
            <a:spLocks noChangeShapeType="1"/>
          </p:cNvSpPr>
          <p:nvPr/>
        </p:nvSpPr>
        <p:spPr bwMode="auto">
          <a:xfrm flipV="1">
            <a:off x="3810000" y="54102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12292" name="Rectangle 45"/>
          <p:cNvSpPr>
            <a:spLocks noChangeArrowheads="1"/>
          </p:cNvSpPr>
          <p:nvPr/>
        </p:nvSpPr>
        <p:spPr bwMode="auto">
          <a:xfrm>
            <a:off x="5656263" y="10668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12293" name="Rectangle 46"/>
          <p:cNvSpPr>
            <a:spLocks noChangeArrowheads="1"/>
          </p:cNvSpPr>
          <p:nvPr/>
        </p:nvSpPr>
        <p:spPr bwMode="auto">
          <a:xfrm>
            <a:off x="5656263" y="18430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12294" name="Rectangle 47"/>
          <p:cNvSpPr>
            <a:spLocks noChangeArrowheads="1"/>
          </p:cNvSpPr>
          <p:nvPr/>
        </p:nvSpPr>
        <p:spPr bwMode="auto">
          <a:xfrm>
            <a:off x="4368800" y="18430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12295" name="Rectangle 48"/>
          <p:cNvSpPr>
            <a:spLocks noChangeArrowheads="1"/>
          </p:cNvSpPr>
          <p:nvPr/>
        </p:nvSpPr>
        <p:spPr bwMode="auto">
          <a:xfrm>
            <a:off x="2743200" y="1843088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CP</a:t>
            </a:r>
            <a:r>
              <a:rPr lang="en-US" sz="2000" b="1"/>
              <a:t>(s)</a:t>
            </a:r>
          </a:p>
        </p:txBody>
      </p:sp>
      <p:sp>
        <p:nvSpPr>
          <p:cNvPr id="12296" name="Line 49"/>
          <p:cNvSpPr>
            <a:spLocks noChangeShapeType="1"/>
          </p:cNvSpPr>
          <p:nvPr/>
        </p:nvSpPr>
        <p:spPr bwMode="auto">
          <a:xfrm>
            <a:off x="35052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50"/>
          <p:cNvSpPr>
            <a:spLocks noChangeShapeType="1"/>
          </p:cNvSpPr>
          <p:nvPr/>
        </p:nvSpPr>
        <p:spPr bwMode="auto">
          <a:xfrm>
            <a:off x="5105400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51"/>
          <p:cNvSpPr>
            <a:spLocks noChangeArrowheads="1"/>
          </p:cNvSpPr>
          <p:nvPr/>
        </p:nvSpPr>
        <p:spPr bwMode="auto">
          <a:xfrm>
            <a:off x="1752600" y="2057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52"/>
          <p:cNvSpPr>
            <a:spLocks noChangeShapeType="1"/>
          </p:cNvSpPr>
          <p:nvPr/>
        </p:nvSpPr>
        <p:spPr bwMode="auto">
          <a:xfrm>
            <a:off x="1981200" y="213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53"/>
          <p:cNvSpPr>
            <a:spLocks noChangeShapeType="1"/>
          </p:cNvSpPr>
          <p:nvPr/>
        </p:nvSpPr>
        <p:spPr bwMode="auto">
          <a:xfrm>
            <a:off x="64008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54"/>
          <p:cNvSpPr>
            <a:spLocks noChangeArrowheads="1"/>
          </p:cNvSpPr>
          <p:nvPr/>
        </p:nvSpPr>
        <p:spPr bwMode="auto">
          <a:xfrm>
            <a:off x="6858000" y="2057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55"/>
          <p:cNvSpPr>
            <a:spLocks noChangeShapeType="1"/>
          </p:cNvSpPr>
          <p:nvPr/>
        </p:nvSpPr>
        <p:spPr bwMode="auto">
          <a:xfrm>
            <a:off x="6972300" y="13811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Freeform 56"/>
          <p:cNvSpPr>
            <a:spLocks/>
          </p:cNvSpPr>
          <p:nvPr/>
        </p:nvSpPr>
        <p:spPr bwMode="auto">
          <a:xfrm>
            <a:off x="6400800" y="137160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57"/>
          <p:cNvSpPr>
            <a:spLocks noChangeShapeType="1"/>
          </p:cNvSpPr>
          <p:nvPr/>
        </p:nvSpPr>
        <p:spPr bwMode="auto">
          <a:xfrm>
            <a:off x="5105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58"/>
          <p:cNvSpPr>
            <a:spLocks noChangeShapeType="1"/>
          </p:cNvSpPr>
          <p:nvPr/>
        </p:nvSpPr>
        <p:spPr bwMode="auto">
          <a:xfrm>
            <a:off x="70866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59"/>
          <p:cNvSpPr>
            <a:spLocks noChangeShapeType="1"/>
          </p:cNvSpPr>
          <p:nvPr/>
        </p:nvSpPr>
        <p:spPr bwMode="auto">
          <a:xfrm>
            <a:off x="12954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60"/>
          <p:cNvSpPr txBox="1">
            <a:spLocks noChangeArrowheads="1"/>
          </p:cNvSpPr>
          <p:nvPr/>
        </p:nvSpPr>
        <p:spPr bwMode="auto">
          <a:xfrm>
            <a:off x="4343400" y="1143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12308" name="Text Box 61"/>
          <p:cNvSpPr txBox="1">
            <a:spLocks noChangeArrowheads="1"/>
          </p:cNvSpPr>
          <p:nvPr/>
        </p:nvSpPr>
        <p:spPr bwMode="auto">
          <a:xfrm>
            <a:off x="76200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12309" name="Text Box 62"/>
          <p:cNvSpPr txBox="1">
            <a:spLocks noChangeArrowheads="1"/>
          </p:cNvSpPr>
          <p:nvPr/>
        </p:nvSpPr>
        <p:spPr bwMode="auto">
          <a:xfrm>
            <a:off x="6858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12310" name="Text Box 63"/>
          <p:cNvSpPr txBox="1">
            <a:spLocks noChangeArrowheads="1"/>
          </p:cNvSpPr>
          <p:nvPr/>
        </p:nvSpPr>
        <p:spPr bwMode="auto">
          <a:xfrm>
            <a:off x="3505200" y="1676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12311" name="Text Box 64"/>
          <p:cNvSpPr txBox="1">
            <a:spLocks noChangeArrowheads="1"/>
          </p:cNvSpPr>
          <p:nvPr/>
        </p:nvSpPr>
        <p:spPr bwMode="auto">
          <a:xfrm>
            <a:off x="6651625" y="17478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2312" name="Text Box 65"/>
          <p:cNvSpPr txBox="1">
            <a:spLocks noChangeArrowheads="1"/>
          </p:cNvSpPr>
          <p:nvPr/>
        </p:nvSpPr>
        <p:spPr bwMode="auto">
          <a:xfrm>
            <a:off x="6610350" y="2085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2313" name="Text Box 66"/>
          <p:cNvSpPr txBox="1">
            <a:spLocks noChangeArrowheads="1"/>
          </p:cNvSpPr>
          <p:nvPr/>
        </p:nvSpPr>
        <p:spPr bwMode="auto">
          <a:xfrm>
            <a:off x="1504950" y="17811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2314" name="Text Box 67"/>
          <p:cNvSpPr txBox="1">
            <a:spLocks noChangeArrowheads="1"/>
          </p:cNvSpPr>
          <p:nvPr/>
        </p:nvSpPr>
        <p:spPr bwMode="auto">
          <a:xfrm>
            <a:off x="1524000" y="21145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12315" name="Rectangle 68"/>
          <p:cNvSpPr>
            <a:spLocks noChangeArrowheads="1"/>
          </p:cNvSpPr>
          <p:nvPr/>
        </p:nvSpPr>
        <p:spPr bwMode="auto">
          <a:xfrm>
            <a:off x="5638800" y="28194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12316" name="Line 69"/>
          <p:cNvSpPr>
            <a:spLocks noChangeShapeType="1"/>
          </p:cNvSpPr>
          <p:nvPr/>
        </p:nvSpPr>
        <p:spPr bwMode="auto">
          <a:xfrm>
            <a:off x="5257800" y="2133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70"/>
          <p:cNvSpPr>
            <a:spLocks noChangeShapeType="1"/>
          </p:cNvSpPr>
          <p:nvPr/>
        </p:nvSpPr>
        <p:spPr bwMode="auto">
          <a:xfrm>
            <a:off x="52578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71"/>
          <p:cNvSpPr>
            <a:spLocks noChangeArrowheads="1"/>
          </p:cNvSpPr>
          <p:nvPr/>
        </p:nvSpPr>
        <p:spPr bwMode="auto">
          <a:xfrm>
            <a:off x="69342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72"/>
          <p:cNvSpPr>
            <a:spLocks noChangeShapeType="1"/>
          </p:cNvSpPr>
          <p:nvPr/>
        </p:nvSpPr>
        <p:spPr bwMode="auto">
          <a:xfrm>
            <a:off x="64008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73"/>
          <p:cNvSpPr>
            <a:spLocks noChangeShapeType="1"/>
          </p:cNvSpPr>
          <p:nvPr/>
        </p:nvSpPr>
        <p:spPr bwMode="auto">
          <a:xfrm>
            <a:off x="7010400" y="2209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Text Box 74"/>
          <p:cNvSpPr txBox="1">
            <a:spLocks noChangeArrowheads="1"/>
          </p:cNvSpPr>
          <p:nvPr/>
        </p:nvSpPr>
        <p:spPr bwMode="auto">
          <a:xfrm>
            <a:off x="6629400" y="26670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12322" name="Text Box 75"/>
          <p:cNvSpPr txBox="1">
            <a:spLocks noChangeArrowheads="1"/>
          </p:cNvSpPr>
          <p:nvPr/>
        </p:nvSpPr>
        <p:spPr bwMode="auto">
          <a:xfrm>
            <a:off x="7086600" y="25908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12323" name="Line 76"/>
          <p:cNvSpPr>
            <a:spLocks noChangeShapeType="1"/>
          </p:cNvSpPr>
          <p:nvPr/>
        </p:nvSpPr>
        <p:spPr bwMode="auto">
          <a:xfrm>
            <a:off x="701040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Text Box 77"/>
          <p:cNvSpPr txBox="1">
            <a:spLocks noChangeArrowheads="1"/>
          </p:cNvSpPr>
          <p:nvPr/>
        </p:nvSpPr>
        <p:spPr bwMode="auto">
          <a:xfrm>
            <a:off x="3505200" y="3429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12325" name="Line 80"/>
          <p:cNvSpPr>
            <a:spLocks noChangeShapeType="1"/>
          </p:cNvSpPr>
          <p:nvPr/>
        </p:nvSpPr>
        <p:spPr bwMode="auto">
          <a:xfrm>
            <a:off x="18288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Line 81"/>
          <p:cNvSpPr>
            <a:spLocks noChangeShapeType="1"/>
          </p:cNvSpPr>
          <p:nvPr/>
        </p:nvSpPr>
        <p:spPr bwMode="auto">
          <a:xfrm>
            <a:off x="1828800" y="3962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Text Box 82"/>
          <p:cNvSpPr txBox="1">
            <a:spLocks noChangeArrowheads="1"/>
          </p:cNvSpPr>
          <p:nvPr/>
        </p:nvSpPr>
        <p:spPr bwMode="auto">
          <a:xfrm>
            <a:off x="1981200" y="1600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12328" name="Text Box 83"/>
          <p:cNvSpPr txBox="1">
            <a:spLocks noChangeArrowheads="1"/>
          </p:cNvSpPr>
          <p:nvPr/>
        </p:nvSpPr>
        <p:spPr bwMode="auto">
          <a:xfrm>
            <a:off x="654050" y="4267200"/>
            <a:ext cx="3352800" cy="169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Transfer functions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G</a:t>
            </a:r>
            <a:r>
              <a:rPr lang="en-US" sz="1600" b="1" baseline="-25000"/>
              <a:t>CP</a:t>
            </a:r>
            <a:r>
              <a:rPr lang="en-US" sz="1600" b="1"/>
              <a:t>(s) = controller</a:t>
            </a:r>
          </a:p>
          <a:p>
            <a:r>
              <a:rPr lang="en-US" sz="1600" b="1"/>
              <a:t>G</a:t>
            </a:r>
            <a:r>
              <a:rPr lang="en-US" sz="1600" b="1" baseline="-25000"/>
              <a:t>v</a:t>
            </a:r>
            <a:r>
              <a:rPr lang="en-US" sz="1600" b="1"/>
              <a:t>(s) = valve </a:t>
            </a:r>
          </a:p>
          <a:p>
            <a:r>
              <a:rPr lang="en-US" sz="1600" b="1"/>
              <a:t>G</a:t>
            </a:r>
            <a:r>
              <a:rPr lang="en-US" sz="1600" b="1" baseline="-25000"/>
              <a:t>P</a:t>
            </a:r>
            <a:r>
              <a:rPr lang="en-US" sz="1600" b="1"/>
              <a:t>(s) = feedback process</a:t>
            </a:r>
          </a:p>
          <a:p>
            <a:r>
              <a:rPr lang="en-US" sz="1600" b="1"/>
              <a:t>G</a:t>
            </a:r>
            <a:r>
              <a:rPr lang="en-US" sz="1600" b="1" baseline="-25000"/>
              <a:t>m</a:t>
            </a:r>
            <a:r>
              <a:rPr lang="en-US" sz="1600" b="1"/>
              <a:t>(s) = model</a:t>
            </a:r>
          </a:p>
          <a:p>
            <a:r>
              <a:rPr lang="en-US" sz="1600" b="1"/>
              <a:t>G</a:t>
            </a:r>
            <a:r>
              <a:rPr lang="en-US" sz="1600" b="1" baseline="-25000"/>
              <a:t>d</a:t>
            </a:r>
            <a:r>
              <a:rPr lang="en-US" sz="1600" b="1"/>
              <a:t>(s) = disturbance process</a:t>
            </a:r>
            <a:endParaRPr lang="en-US" sz="2000" b="1"/>
          </a:p>
        </p:txBody>
      </p:sp>
      <p:sp>
        <p:nvSpPr>
          <p:cNvPr id="12329" name="Text Box 84"/>
          <p:cNvSpPr txBox="1">
            <a:spLocks noChangeArrowheads="1"/>
          </p:cNvSpPr>
          <p:nvPr/>
        </p:nvSpPr>
        <p:spPr bwMode="auto">
          <a:xfrm>
            <a:off x="4387850" y="4267200"/>
            <a:ext cx="4114800" cy="217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Variables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CV(s) = controlled variable</a:t>
            </a:r>
          </a:p>
          <a:p>
            <a:r>
              <a:rPr lang="en-US" sz="1600" b="1"/>
              <a:t>CV</a:t>
            </a:r>
            <a:r>
              <a:rPr lang="en-US" sz="1600" b="1" baseline="-25000"/>
              <a:t>m</a:t>
            </a:r>
            <a:r>
              <a:rPr lang="en-US" sz="1600" b="1"/>
              <a:t>(s) = measured value of CV(s)</a:t>
            </a:r>
          </a:p>
          <a:p>
            <a:r>
              <a:rPr lang="en-US" sz="1600" b="1"/>
              <a:t>D(s) = disturbance</a:t>
            </a:r>
          </a:p>
          <a:p>
            <a:r>
              <a:rPr lang="en-US" sz="1600" b="1"/>
              <a:t>E</a:t>
            </a:r>
            <a:r>
              <a:rPr lang="en-US" sz="1600" b="1" baseline="-25000"/>
              <a:t>m</a:t>
            </a:r>
            <a:r>
              <a:rPr lang="en-US" sz="1600" b="1"/>
              <a:t>(s) = model error</a:t>
            </a:r>
          </a:p>
          <a:p>
            <a:r>
              <a:rPr lang="en-US" sz="1600" b="1"/>
              <a:t>MV(s) = manipulated variable</a:t>
            </a:r>
          </a:p>
          <a:p>
            <a:r>
              <a:rPr lang="en-US" sz="1600" b="1"/>
              <a:t>SP(s) = set point</a:t>
            </a:r>
          </a:p>
          <a:p>
            <a:r>
              <a:rPr lang="en-US" sz="1600" b="1"/>
              <a:t>T</a:t>
            </a:r>
            <a:r>
              <a:rPr lang="en-US" sz="1600" b="1" baseline="-25000"/>
              <a:t>p</a:t>
            </a:r>
            <a:r>
              <a:rPr lang="en-US" sz="1600" b="1"/>
              <a:t>(s) = set point corrected for model error</a:t>
            </a:r>
          </a:p>
        </p:txBody>
      </p:sp>
      <p:sp>
        <p:nvSpPr>
          <p:cNvPr id="12330" name="AutoShape 85"/>
          <p:cNvSpPr>
            <a:spLocks noChangeArrowheads="1"/>
          </p:cNvSpPr>
          <p:nvPr/>
        </p:nvSpPr>
        <p:spPr bwMode="auto">
          <a:xfrm>
            <a:off x="2362200" y="2590800"/>
            <a:ext cx="1600200" cy="685800"/>
          </a:xfrm>
          <a:prstGeom prst="wedgeRectCallout">
            <a:avLst>
              <a:gd name="adj1" fmla="val -6347"/>
              <a:gd name="adj2" fmla="val -7685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What is G</a:t>
            </a:r>
            <a:r>
              <a:rPr lang="en-US" sz="1800" b="1" baseline="-25000">
                <a:solidFill>
                  <a:srgbClr val="FF0000"/>
                </a:solidFill>
              </a:rPr>
              <a:t>CP</a:t>
            </a:r>
            <a:r>
              <a:rPr lang="en-US" sz="1800" b="1">
                <a:solidFill>
                  <a:srgbClr val="FF0000"/>
                </a:solidFill>
              </a:rPr>
              <a:t>??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What controller calculation gives good performance?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772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1225" indent="-9112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It is </a:t>
            </a:r>
            <a:r>
              <a:rPr lang="en-US" b="1" u="sng">
                <a:solidFill>
                  <a:srgbClr val="FF0000"/>
                </a:solidFill>
              </a:rPr>
              <a:t>NOT</a:t>
            </a:r>
            <a:r>
              <a:rPr lang="en-US" b="1"/>
              <a:t> a PID algorithm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Let’s set some key features and determine what G</a:t>
            </a:r>
            <a:r>
              <a:rPr lang="en-US" b="1" baseline="-25000"/>
              <a:t>cp</a:t>
            </a:r>
            <a:r>
              <a:rPr lang="en-US" b="1"/>
              <a:t> will achieve these features</a:t>
            </a:r>
          </a:p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b="1">
                <a:solidFill>
                  <a:schemeClr val="accent2"/>
                </a:solidFill>
              </a:rPr>
              <a:t>1. Zero steady-state offset for “step-like” inputs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	2. Perfect control (CV=SP for all time)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	3. Moderate manipulated variable adjustments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	4. Robustness to model mismatch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	5. Anti-reset-windup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3200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What controller calculation gives good performance?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accent2"/>
              </a:solidFill>
            </a:endParaRPr>
          </a:p>
        </p:txBody>
      </p:sp>
      <p:grpSp>
        <p:nvGrpSpPr>
          <p:cNvPr id="14340" name="Group 42"/>
          <p:cNvGrpSpPr>
            <a:grpSpLocks/>
          </p:cNvGrpSpPr>
          <p:nvPr/>
        </p:nvGrpSpPr>
        <p:grpSpPr bwMode="auto">
          <a:xfrm>
            <a:off x="3810000" y="1066800"/>
            <a:ext cx="5105400" cy="2133600"/>
            <a:chOff x="2160" y="1920"/>
            <a:chExt cx="3216" cy="1344"/>
          </a:xfrm>
        </p:grpSpPr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>
              <a:off x="4186" y="1920"/>
              <a:ext cx="303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d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4346" name="Rectangle 5"/>
            <p:cNvSpPr>
              <a:spLocks noChangeArrowheads="1"/>
            </p:cNvSpPr>
            <p:nvPr/>
          </p:nvSpPr>
          <p:spPr bwMode="auto">
            <a:xfrm>
              <a:off x="4186" y="2280"/>
              <a:ext cx="303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P</a:t>
              </a:r>
              <a:r>
                <a:rPr lang="en-US" sz="1200" b="1"/>
                <a:t>(s)</a:t>
              </a:r>
            </a:p>
          </p:txBody>
        </p:sp>
        <p:sp>
          <p:nvSpPr>
            <p:cNvPr id="14347" name="Rectangle 6"/>
            <p:cNvSpPr>
              <a:spLocks noChangeArrowheads="1"/>
            </p:cNvSpPr>
            <p:nvPr/>
          </p:nvSpPr>
          <p:spPr bwMode="auto">
            <a:xfrm>
              <a:off x="3661" y="2280"/>
              <a:ext cx="304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v</a:t>
              </a:r>
              <a:r>
                <a:rPr lang="en-US" sz="1200" b="1"/>
                <a:t>(s)</a:t>
              </a:r>
            </a:p>
          </p:txBody>
        </p:sp>
        <p:sp>
          <p:nvSpPr>
            <p:cNvPr id="14348" name="Rectangle 7"/>
            <p:cNvSpPr>
              <a:spLocks noChangeArrowheads="1"/>
            </p:cNvSpPr>
            <p:nvPr/>
          </p:nvSpPr>
          <p:spPr bwMode="auto">
            <a:xfrm>
              <a:off x="2999" y="2280"/>
              <a:ext cx="303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CP</a:t>
              </a:r>
              <a:r>
                <a:rPr lang="en-US" sz="1200" b="1"/>
                <a:t>(s)</a:t>
              </a:r>
            </a:p>
          </p:txBody>
        </p:sp>
        <p:sp>
          <p:nvSpPr>
            <p:cNvPr id="14349" name="Line 8"/>
            <p:cNvSpPr>
              <a:spLocks noChangeShapeType="1"/>
            </p:cNvSpPr>
            <p:nvPr/>
          </p:nvSpPr>
          <p:spPr bwMode="auto">
            <a:xfrm>
              <a:off x="3309" y="2415"/>
              <a:ext cx="3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9"/>
            <p:cNvSpPr>
              <a:spLocks noChangeShapeType="1"/>
            </p:cNvSpPr>
            <p:nvPr/>
          </p:nvSpPr>
          <p:spPr bwMode="auto">
            <a:xfrm>
              <a:off x="3961" y="2415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Oval 10"/>
            <p:cNvSpPr>
              <a:spLocks noChangeArrowheads="1"/>
            </p:cNvSpPr>
            <p:nvPr/>
          </p:nvSpPr>
          <p:spPr bwMode="auto">
            <a:xfrm>
              <a:off x="2595" y="2380"/>
              <a:ext cx="93" cy="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11"/>
            <p:cNvSpPr>
              <a:spLocks noChangeShapeType="1"/>
            </p:cNvSpPr>
            <p:nvPr/>
          </p:nvSpPr>
          <p:spPr bwMode="auto">
            <a:xfrm>
              <a:off x="2688" y="2415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12"/>
            <p:cNvSpPr>
              <a:spLocks noChangeShapeType="1"/>
            </p:cNvSpPr>
            <p:nvPr/>
          </p:nvSpPr>
          <p:spPr bwMode="auto">
            <a:xfrm>
              <a:off x="4489" y="2415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Oval 13"/>
            <p:cNvSpPr>
              <a:spLocks noChangeArrowheads="1"/>
            </p:cNvSpPr>
            <p:nvPr/>
          </p:nvSpPr>
          <p:spPr bwMode="auto">
            <a:xfrm>
              <a:off x="4676" y="2380"/>
              <a:ext cx="93" cy="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14"/>
            <p:cNvSpPr>
              <a:spLocks noChangeShapeType="1"/>
            </p:cNvSpPr>
            <p:nvPr/>
          </p:nvSpPr>
          <p:spPr bwMode="auto">
            <a:xfrm>
              <a:off x="4722" y="206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Freeform 15"/>
            <p:cNvSpPr>
              <a:spLocks/>
            </p:cNvSpPr>
            <p:nvPr/>
          </p:nvSpPr>
          <p:spPr bwMode="auto">
            <a:xfrm>
              <a:off x="4489" y="2061"/>
              <a:ext cx="237" cy="1"/>
            </a:xfrm>
            <a:custGeom>
              <a:avLst/>
              <a:gdLst>
                <a:gd name="T0" fmla="*/ 237 w 366"/>
                <a:gd name="T1" fmla="*/ 0 h 1"/>
                <a:gd name="T2" fmla="*/ 0 w 36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16"/>
            <p:cNvSpPr>
              <a:spLocks noChangeShapeType="1"/>
            </p:cNvSpPr>
            <p:nvPr/>
          </p:nvSpPr>
          <p:spPr bwMode="auto">
            <a:xfrm>
              <a:off x="3961" y="2061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Line 17"/>
            <p:cNvSpPr>
              <a:spLocks noChangeShapeType="1"/>
            </p:cNvSpPr>
            <p:nvPr/>
          </p:nvSpPr>
          <p:spPr bwMode="auto">
            <a:xfrm>
              <a:off x="4769" y="2415"/>
              <a:ext cx="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Line 18"/>
            <p:cNvSpPr>
              <a:spLocks noChangeShapeType="1"/>
            </p:cNvSpPr>
            <p:nvPr/>
          </p:nvSpPr>
          <p:spPr bwMode="auto">
            <a:xfrm>
              <a:off x="2408" y="2415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Text Box 19"/>
            <p:cNvSpPr txBox="1">
              <a:spLocks noChangeArrowheads="1"/>
            </p:cNvSpPr>
            <p:nvPr/>
          </p:nvSpPr>
          <p:spPr bwMode="auto">
            <a:xfrm>
              <a:off x="3651" y="1955"/>
              <a:ext cx="3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D(s)</a:t>
              </a:r>
            </a:p>
          </p:txBody>
        </p:sp>
        <p:sp>
          <p:nvSpPr>
            <p:cNvPr id="14361" name="Text Box 20"/>
            <p:cNvSpPr txBox="1">
              <a:spLocks noChangeArrowheads="1"/>
            </p:cNvSpPr>
            <p:nvPr/>
          </p:nvSpPr>
          <p:spPr bwMode="auto">
            <a:xfrm>
              <a:off x="4986" y="2168"/>
              <a:ext cx="3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CV(s)</a:t>
              </a:r>
            </a:p>
          </p:txBody>
        </p:sp>
        <p:sp>
          <p:nvSpPr>
            <p:cNvPr id="14362" name="Text Box 21"/>
            <p:cNvSpPr txBox="1">
              <a:spLocks noChangeArrowheads="1"/>
            </p:cNvSpPr>
            <p:nvPr/>
          </p:nvSpPr>
          <p:spPr bwMode="auto">
            <a:xfrm>
              <a:off x="2160" y="2168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SP(s)</a:t>
              </a:r>
            </a:p>
          </p:txBody>
        </p:sp>
        <p:sp>
          <p:nvSpPr>
            <p:cNvPr id="14363" name="Text Box 22"/>
            <p:cNvSpPr txBox="1">
              <a:spLocks noChangeArrowheads="1"/>
            </p:cNvSpPr>
            <p:nvPr/>
          </p:nvSpPr>
          <p:spPr bwMode="auto">
            <a:xfrm>
              <a:off x="3264" y="220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MV(s)</a:t>
              </a:r>
            </a:p>
          </p:txBody>
        </p:sp>
        <p:sp>
          <p:nvSpPr>
            <p:cNvPr id="14364" name="Text Box 23"/>
            <p:cNvSpPr txBox="1">
              <a:spLocks noChangeArrowheads="1"/>
            </p:cNvSpPr>
            <p:nvPr/>
          </p:nvSpPr>
          <p:spPr bwMode="auto">
            <a:xfrm>
              <a:off x="4589" y="2282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4365" name="Text Box 24"/>
            <p:cNvSpPr txBox="1">
              <a:spLocks noChangeArrowheads="1"/>
            </p:cNvSpPr>
            <p:nvPr/>
          </p:nvSpPr>
          <p:spPr bwMode="auto">
            <a:xfrm>
              <a:off x="4572" y="2439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4366" name="Text Box 25"/>
            <p:cNvSpPr txBox="1">
              <a:spLocks noChangeArrowheads="1"/>
            </p:cNvSpPr>
            <p:nvPr/>
          </p:nvSpPr>
          <p:spPr bwMode="auto">
            <a:xfrm>
              <a:off x="2491" y="2297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4367" name="Text Box 26"/>
            <p:cNvSpPr txBox="1">
              <a:spLocks noChangeArrowheads="1"/>
            </p:cNvSpPr>
            <p:nvPr/>
          </p:nvSpPr>
          <p:spPr bwMode="auto">
            <a:xfrm>
              <a:off x="2491" y="2452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-</a:t>
              </a:r>
            </a:p>
          </p:txBody>
        </p:sp>
        <p:sp>
          <p:nvSpPr>
            <p:cNvPr id="14368" name="Rectangle 27"/>
            <p:cNvSpPr>
              <a:spLocks noChangeArrowheads="1"/>
            </p:cNvSpPr>
            <p:nvPr/>
          </p:nvSpPr>
          <p:spPr bwMode="auto">
            <a:xfrm>
              <a:off x="4179" y="2733"/>
              <a:ext cx="303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m</a:t>
              </a:r>
              <a:r>
                <a:rPr lang="en-US" sz="1200" b="1"/>
                <a:t>(s)</a:t>
              </a:r>
            </a:p>
          </p:txBody>
        </p:sp>
        <p:sp>
          <p:nvSpPr>
            <p:cNvPr id="14369" name="Line 28"/>
            <p:cNvSpPr>
              <a:spLocks noChangeShapeType="1"/>
            </p:cNvSpPr>
            <p:nvPr/>
          </p:nvSpPr>
          <p:spPr bwMode="auto">
            <a:xfrm>
              <a:off x="4024" y="2415"/>
              <a:ext cx="0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Line 29"/>
            <p:cNvSpPr>
              <a:spLocks noChangeShapeType="1"/>
            </p:cNvSpPr>
            <p:nvPr/>
          </p:nvSpPr>
          <p:spPr bwMode="auto">
            <a:xfrm>
              <a:off x="4024" y="2875"/>
              <a:ext cx="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Oval 30"/>
            <p:cNvSpPr>
              <a:spLocks noChangeArrowheads="1"/>
            </p:cNvSpPr>
            <p:nvPr/>
          </p:nvSpPr>
          <p:spPr bwMode="auto">
            <a:xfrm>
              <a:off x="4707" y="2840"/>
              <a:ext cx="62" cy="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Line 31"/>
            <p:cNvSpPr>
              <a:spLocks noChangeShapeType="1"/>
            </p:cNvSpPr>
            <p:nvPr/>
          </p:nvSpPr>
          <p:spPr bwMode="auto">
            <a:xfrm>
              <a:off x="4489" y="2875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Line 32"/>
            <p:cNvSpPr>
              <a:spLocks noChangeShapeType="1"/>
            </p:cNvSpPr>
            <p:nvPr/>
          </p:nvSpPr>
          <p:spPr bwMode="auto">
            <a:xfrm>
              <a:off x="4738" y="2451"/>
              <a:ext cx="0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Text Box 33"/>
            <p:cNvSpPr txBox="1">
              <a:spLocks noChangeArrowheads="1"/>
            </p:cNvSpPr>
            <p:nvPr/>
          </p:nvSpPr>
          <p:spPr bwMode="auto">
            <a:xfrm>
              <a:off x="4572" y="2708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-</a:t>
              </a:r>
            </a:p>
          </p:txBody>
        </p:sp>
        <p:sp>
          <p:nvSpPr>
            <p:cNvPr id="14375" name="Text Box 34"/>
            <p:cNvSpPr txBox="1">
              <a:spLocks noChangeArrowheads="1"/>
            </p:cNvSpPr>
            <p:nvPr/>
          </p:nvSpPr>
          <p:spPr bwMode="auto">
            <a:xfrm>
              <a:off x="4766" y="2673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4376" name="Line 35"/>
            <p:cNvSpPr>
              <a:spLocks noChangeShapeType="1"/>
            </p:cNvSpPr>
            <p:nvPr/>
          </p:nvSpPr>
          <p:spPr bwMode="auto">
            <a:xfrm>
              <a:off x="4738" y="2910"/>
              <a:ext cx="0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Text Box 36"/>
            <p:cNvSpPr txBox="1">
              <a:spLocks noChangeArrowheads="1"/>
            </p:cNvSpPr>
            <p:nvPr/>
          </p:nvSpPr>
          <p:spPr bwMode="auto">
            <a:xfrm>
              <a:off x="3309" y="3016"/>
              <a:ext cx="4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E</a:t>
              </a:r>
              <a:r>
                <a:rPr lang="en-US" sz="1200" b="1" baseline="-25000"/>
                <a:t>m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4378" name="Line 37"/>
            <p:cNvSpPr>
              <a:spLocks noChangeShapeType="1"/>
            </p:cNvSpPr>
            <p:nvPr/>
          </p:nvSpPr>
          <p:spPr bwMode="auto">
            <a:xfrm>
              <a:off x="2626" y="2451"/>
              <a:ext cx="0" cy="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Line 38"/>
            <p:cNvSpPr>
              <a:spLocks noChangeShapeType="1"/>
            </p:cNvSpPr>
            <p:nvPr/>
          </p:nvSpPr>
          <p:spPr bwMode="auto">
            <a:xfrm>
              <a:off x="2626" y="326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Text Box 39"/>
            <p:cNvSpPr txBox="1">
              <a:spLocks noChangeArrowheads="1"/>
            </p:cNvSpPr>
            <p:nvPr/>
          </p:nvSpPr>
          <p:spPr bwMode="auto">
            <a:xfrm>
              <a:off x="2688" y="2168"/>
              <a:ext cx="4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T</a:t>
              </a:r>
              <a:r>
                <a:rPr lang="en-US" sz="1200" b="1" baseline="-25000"/>
                <a:t>p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4381" name="AutoShape 40"/>
            <p:cNvSpPr>
              <a:spLocks noChangeArrowheads="1"/>
            </p:cNvSpPr>
            <p:nvPr/>
          </p:nvSpPr>
          <p:spPr bwMode="auto">
            <a:xfrm>
              <a:off x="2843" y="2627"/>
              <a:ext cx="653" cy="319"/>
            </a:xfrm>
            <a:prstGeom prst="wedgeRectCallout">
              <a:avLst>
                <a:gd name="adj1" fmla="val -6356"/>
                <a:gd name="adj2" fmla="val -7695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</a:rPr>
                <a:t>What is G</a:t>
              </a:r>
              <a:r>
                <a:rPr lang="en-US" sz="1200" b="1" baseline="-25000">
                  <a:solidFill>
                    <a:srgbClr val="FF0000"/>
                  </a:solidFill>
                </a:rPr>
                <a:t>CP</a:t>
              </a:r>
              <a:r>
                <a:rPr lang="en-US" sz="1200" b="1">
                  <a:solidFill>
                    <a:srgbClr val="FF0000"/>
                  </a:solidFill>
                </a:rPr>
                <a:t>??</a:t>
              </a:r>
              <a:endParaRPr lang="en-US" sz="1200"/>
            </a:p>
          </p:txBody>
        </p:sp>
      </p:grpSp>
      <p:graphicFrame>
        <p:nvGraphicFramePr>
          <p:cNvPr id="14341" name="Object 43"/>
          <p:cNvGraphicFramePr>
            <a:graphicFrameLocks noChangeAspect="1"/>
          </p:cNvGraphicFramePr>
          <p:nvPr/>
        </p:nvGraphicFramePr>
        <p:xfrm>
          <a:off x="673100" y="3938588"/>
          <a:ext cx="4927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4" imgW="2462731" imgH="406224" progId="Equation.3">
                  <p:embed/>
                </p:oleObj>
              </mc:Choice>
              <mc:Fallback>
                <p:oleObj name="Equation" r:id="rId4" imgW="2462731" imgH="406224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938588"/>
                        <a:ext cx="49276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4"/>
          <p:cNvGraphicFramePr>
            <a:graphicFrameLocks noChangeAspect="1"/>
          </p:cNvGraphicFramePr>
          <p:nvPr/>
        </p:nvGraphicFramePr>
        <p:xfrm>
          <a:off x="1600200" y="4953000"/>
          <a:ext cx="56197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Clip" r:id="rId6" imgW="1395413" imgH="3927475" progId="MS_ClipArt_Gallery.5">
                  <p:embed/>
                </p:oleObj>
              </mc:Choice>
              <mc:Fallback>
                <p:oleObj name="Clip" r:id="rId6" imgW="1395413" imgH="3927475" progId="MS_ClipArt_Gallery.5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953000"/>
                        <a:ext cx="56197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AutoShape 45"/>
          <p:cNvSpPr>
            <a:spLocks noChangeArrowheads="1"/>
          </p:cNvSpPr>
          <p:nvPr/>
        </p:nvSpPr>
        <p:spPr bwMode="auto">
          <a:xfrm>
            <a:off x="2971800" y="5181600"/>
            <a:ext cx="5562600" cy="1295400"/>
          </a:xfrm>
          <a:prstGeom prst="wedgeRoundRectCallout">
            <a:avLst>
              <a:gd name="adj1" fmla="val -63329"/>
              <a:gd name="adj2" fmla="val -3051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/>
              <a:t>What condition for G</a:t>
            </a:r>
            <a:r>
              <a:rPr lang="en-US" sz="1800" b="1" baseline="-25000"/>
              <a:t>cp</a:t>
            </a:r>
            <a:r>
              <a:rPr lang="en-US" sz="1800" b="1"/>
              <a:t>(s) ensures zero steady-state</a:t>
            </a:r>
          </a:p>
          <a:p>
            <a:r>
              <a:rPr lang="en-US" sz="1800" b="1"/>
              <a:t>offset for a step disturbance?</a:t>
            </a:r>
          </a:p>
          <a:p>
            <a:endParaRPr lang="en-US" sz="1800" b="1"/>
          </a:p>
          <a:p>
            <a:r>
              <a:rPr lang="en-US" sz="1800" b="1">
                <a:solidFill>
                  <a:schemeClr val="accent2"/>
                </a:solidFill>
              </a:rPr>
              <a:t>Hint: Steady-state is at t = </a:t>
            </a:r>
            <a:r>
              <a:rPr lang="en-US" sz="1800" b="1">
                <a:solidFill>
                  <a:schemeClr val="accent2"/>
                </a:solidFill>
                <a:sym typeface="Symbol" pitchFamily="18" charset="2"/>
              </a:rPr>
              <a:t>.</a:t>
            </a:r>
            <a:endParaRPr lang="en-US" sz="1800" b="1"/>
          </a:p>
        </p:txBody>
      </p:sp>
      <p:sp>
        <p:nvSpPr>
          <p:cNvPr id="14344" name="Text Box 46"/>
          <p:cNvSpPr txBox="1">
            <a:spLocks noChangeArrowheads="1"/>
          </p:cNvSpPr>
          <p:nvPr/>
        </p:nvSpPr>
        <p:spPr bwMode="auto">
          <a:xfrm>
            <a:off x="685800" y="3200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1. Zero steady-state offset: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3200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What controller calculation gives good performance?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accent2"/>
              </a:solidFill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810000" y="1066800"/>
            <a:ext cx="5105400" cy="2133600"/>
            <a:chOff x="2160" y="1920"/>
            <a:chExt cx="3216" cy="1344"/>
          </a:xfrm>
        </p:grpSpPr>
        <p:sp>
          <p:nvSpPr>
            <p:cNvPr id="15372" name="Rectangle 5"/>
            <p:cNvSpPr>
              <a:spLocks noChangeArrowheads="1"/>
            </p:cNvSpPr>
            <p:nvPr/>
          </p:nvSpPr>
          <p:spPr bwMode="auto">
            <a:xfrm>
              <a:off x="4186" y="1920"/>
              <a:ext cx="303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d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5373" name="Rectangle 6"/>
            <p:cNvSpPr>
              <a:spLocks noChangeArrowheads="1"/>
            </p:cNvSpPr>
            <p:nvPr/>
          </p:nvSpPr>
          <p:spPr bwMode="auto">
            <a:xfrm>
              <a:off x="4186" y="2280"/>
              <a:ext cx="303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P</a:t>
              </a:r>
              <a:r>
                <a:rPr lang="en-US" sz="1200" b="1"/>
                <a:t>(s)</a:t>
              </a:r>
            </a:p>
          </p:txBody>
        </p:sp>
        <p:sp>
          <p:nvSpPr>
            <p:cNvPr id="15374" name="Rectangle 7"/>
            <p:cNvSpPr>
              <a:spLocks noChangeArrowheads="1"/>
            </p:cNvSpPr>
            <p:nvPr/>
          </p:nvSpPr>
          <p:spPr bwMode="auto">
            <a:xfrm>
              <a:off x="3661" y="2280"/>
              <a:ext cx="304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v</a:t>
              </a:r>
              <a:r>
                <a:rPr lang="en-US" sz="1200" b="1"/>
                <a:t>(s)</a:t>
              </a:r>
            </a:p>
          </p:txBody>
        </p:sp>
        <p:sp>
          <p:nvSpPr>
            <p:cNvPr id="15375" name="Rectangle 8"/>
            <p:cNvSpPr>
              <a:spLocks noChangeArrowheads="1"/>
            </p:cNvSpPr>
            <p:nvPr/>
          </p:nvSpPr>
          <p:spPr bwMode="auto">
            <a:xfrm>
              <a:off x="2999" y="2280"/>
              <a:ext cx="303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CP</a:t>
              </a:r>
              <a:r>
                <a:rPr lang="en-US" sz="1200" b="1"/>
                <a:t>(s)</a:t>
              </a:r>
            </a:p>
          </p:txBody>
        </p:sp>
        <p:sp>
          <p:nvSpPr>
            <p:cNvPr id="15376" name="Line 9"/>
            <p:cNvSpPr>
              <a:spLocks noChangeShapeType="1"/>
            </p:cNvSpPr>
            <p:nvPr/>
          </p:nvSpPr>
          <p:spPr bwMode="auto">
            <a:xfrm>
              <a:off x="3309" y="2415"/>
              <a:ext cx="3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10"/>
            <p:cNvSpPr>
              <a:spLocks noChangeShapeType="1"/>
            </p:cNvSpPr>
            <p:nvPr/>
          </p:nvSpPr>
          <p:spPr bwMode="auto">
            <a:xfrm>
              <a:off x="3961" y="2415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Oval 11"/>
            <p:cNvSpPr>
              <a:spLocks noChangeArrowheads="1"/>
            </p:cNvSpPr>
            <p:nvPr/>
          </p:nvSpPr>
          <p:spPr bwMode="auto">
            <a:xfrm>
              <a:off x="2595" y="2380"/>
              <a:ext cx="93" cy="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12"/>
            <p:cNvSpPr>
              <a:spLocks noChangeShapeType="1"/>
            </p:cNvSpPr>
            <p:nvPr/>
          </p:nvSpPr>
          <p:spPr bwMode="auto">
            <a:xfrm>
              <a:off x="2688" y="2415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Line 13"/>
            <p:cNvSpPr>
              <a:spLocks noChangeShapeType="1"/>
            </p:cNvSpPr>
            <p:nvPr/>
          </p:nvSpPr>
          <p:spPr bwMode="auto">
            <a:xfrm>
              <a:off x="4489" y="2415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Oval 14"/>
            <p:cNvSpPr>
              <a:spLocks noChangeArrowheads="1"/>
            </p:cNvSpPr>
            <p:nvPr/>
          </p:nvSpPr>
          <p:spPr bwMode="auto">
            <a:xfrm>
              <a:off x="4676" y="2380"/>
              <a:ext cx="93" cy="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Line 15"/>
            <p:cNvSpPr>
              <a:spLocks noChangeShapeType="1"/>
            </p:cNvSpPr>
            <p:nvPr/>
          </p:nvSpPr>
          <p:spPr bwMode="auto">
            <a:xfrm>
              <a:off x="4722" y="206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Freeform 16"/>
            <p:cNvSpPr>
              <a:spLocks/>
            </p:cNvSpPr>
            <p:nvPr/>
          </p:nvSpPr>
          <p:spPr bwMode="auto">
            <a:xfrm>
              <a:off x="4489" y="2061"/>
              <a:ext cx="237" cy="1"/>
            </a:xfrm>
            <a:custGeom>
              <a:avLst/>
              <a:gdLst>
                <a:gd name="T0" fmla="*/ 237 w 366"/>
                <a:gd name="T1" fmla="*/ 0 h 1"/>
                <a:gd name="T2" fmla="*/ 0 w 36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17"/>
            <p:cNvSpPr>
              <a:spLocks noChangeShapeType="1"/>
            </p:cNvSpPr>
            <p:nvPr/>
          </p:nvSpPr>
          <p:spPr bwMode="auto">
            <a:xfrm>
              <a:off x="3961" y="2061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18"/>
            <p:cNvSpPr>
              <a:spLocks noChangeShapeType="1"/>
            </p:cNvSpPr>
            <p:nvPr/>
          </p:nvSpPr>
          <p:spPr bwMode="auto">
            <a:xfrm>
              <a:off x="4769" y="2415"/>
              <a:ext cx="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19"/>
            <p:cNvSpPr>
              <a:spLocks noChangeShapeType="1"/>
            </p:cNvSpPr>
            <p:nvPr/>
          </p:nvSpPr>
          <p:spPr bwMode="auto">
            <a:xfrm>
              <a:off x="2408" y="2415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Text Box 20"/>
            <p:cNvSpPr txBox="1">
              <a:spLocks noChangeArrowheads="1"/>
            </p:cNvSpPr>
            <p:nvPr/>
          </p:nvSpPr>
          <p:spPr bwMode="auto">
            <a:xfrm>
              <a:off x="3651" y="1955"/>
              <a:ext cx="3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D(s)</a:t>
              </a:r>
            </a:p>
          </p:txBody>
        </p:sp>
        <p:sp>
          <p:nvSpPr>
            <p:cNvPr id="15388" name="Text Box 21"/>
            <p:cNvSpPr txBox="1">
              <a:spLocks noChangeArrowheads="1"/>
            </p:cNvSpPr>
            <p:nvPr/>
          </p:nvSpPr>
          <p:spPr bwMode="auto">
            <a:xfrm>
              <a:off x="4986" y="2168"/>
              <a:ext cx="3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CV(s)</a:t>
              </a:r>
            </a:p>
          </p:txBody>
        </p:sp>
        <p:sp>
          <p:nvSpPr>
            <p:cNvPr id="15389" name="Text Box 22"/>
            <p:cNvSpPr txBox="1">
              <a:spLocks noChangeArrowheads="1"/>
            </p:cNvSpPr>
            <p:nvPr/>
          </p:nvSpPr>
          <p:spPr bwMode="auto">
            <a:xfrm>
              <a:off x="2160" y="2168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SP(s)</a:t>
              </a:r>
            </a:p>
          </p:txBody>
        </p:sp>
        <p:sp>
          <p:nvSpPr>
            <p:cNvPr id="15390" name="Text Box 23"/>
            <p:cNvSpPr txBox="1">
              <a:spLocks noChangeArrowheads="1"/>
            </p:cNvSpPr>
            <p:nvPr/>
          </p:nvSpPr>
          <p:spPr bwMode="auto">
            <a:xfrm>
              <a:off x="3264" y="220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MV(s)</a:t>
              </a:r>
            </a:p>
          </p:txBody>
        </p:sp>
        <p:sp>
          <p:nvSpPr>
            <p:cNvPr id="15391" name="Text Box 24"/>
            <p:cNvSpPr txBox="1">
              <a:spLocks noChangeArrowheads="1"/>
            </p:cNvSpPr>
            <p:nvPr/>
          </p:nvSpPr>
          <p:spPr bwMode="auto">
            <a:xfrm>
              <a:off x="4589" y="2282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5392" name="Text Box 25"/>
            <p:cNvSpPr txBox="1">
              <a:spLocks noChangeArrowheads="1"/>
            </p:cNvSpPr>
            <p:nvPr/>
          </p:nvSpPr>
          <p:spPr bwMode="auto">
            <a:xfrm>
              <a:off x="4572" y="2439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5393" name="Text Box 26"/>
            <p:cNvSpPr txBox="1">
              <a:spLocks noChangeArrowheads="1"/>
            </p:cNvSpPr>
            <p:nvPr/>
          </p:nvSpPr>
          <p:spPr bwMode="auto">
            <a:xfrm>
              <a:off x="2491" y="2297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5394" name="Text Box 27"/>
            <p:cNvSpPr txBox="1">
              <a:spLocks noChangeArrowheads="1"/>
            </p:cNvSpPr>
            <p:nvPr/>
          </p:nvSpPr>
          <p:spPr bwMode="auto">
            <a:xfrm>
              <a:off x="2491" y="2452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-</a:t>
              </a:r>
            </a:p>
          </p:txBody>
        </p:sp>
        <p:sp>
          <p:nvSpPr>
            <p:cNvPr id="15395" name="Rectangle 28"/>
            <p:cNvSpPr>
              <a:spLocks noChangeArrowheads="1"/>
            </p:cNvSpPr>
            <p:nvPr/>
          </p:nvSpPr>
          <p:spPr bwMode="auto">
            <a:xfrm>
              <a:off x="4179" y="2733"/>
              <a:ext cx="303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m</a:t>
              </a:r>
              <a:r>
                <a:rPr lang="en-US" sz="1200" b="1"/>
                <a:t>(s)</a:t>
              </a:r>
            </a:p>
          </p:txBody>
        </p:sp>
        <p:sp>
          <p:nvSpPr>
            <p:cNvPr id="15396" name="Line 29"/>
            <p:cNvSpPr>
              <a:spLocks noChangeShapeType="1"/>
            </p:cNvSpPr>
            <p:nvPr/>
          </p:nvSpPr>
          <p:spPr bwMode="auto">
            <a:xfrm>
              <a:off x="4024" y="2415"/>
              <a:ext cx="0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30"/>
            <p:cNvSpPr>
              <a:spLocks noChangeShapeType="1"/>
            </p:cNvSpPr>
            <p:nvPr/>
          </p:nvSpPr>
          <p:spPr bwMode="auto">
            <a:xfrm>
              <a:off x="4024" y="2875"/>
              <a:ext cx="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Oval 31"/>
            <p:cNvSpPr>
              <a:spLocks noChangeArrowheads="1"/>
            </p:cNvSpPr>
            <p:nvPr/>
          </p:nvSpPr>
          <p:spPr bwMode="auto">
            <a:xfrm>
              <a:off x="4707" y="2840"/>
              <a:ext cx="62" cy="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Line 32"/>
            <p:cNvSpPr>
              <a:spLocks noChangeShapeType="1"/>
            </p:cNvSpPr>
            <p:nvPr/>
          </p:nvSpPr>
          <p:spPr bwMode="auto">
            <a:xfrm>
              <a:off x="4489" y="2875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33"/>
            <p:cNvSpPr>
              <a:spLocks noChangeShapeType="1"/>
            </p:cNvSpPr>
            <p:nvPr/>
          </p:nvSpPr>
          <p:spPr bwMode="auto">
            <a:xfrm>
              <a:off x="4738" y="2451"/>
              <a:ext cx="0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Text Box 34"/>
            <p:cNvSpPr txBox="1">
              <a:spLocks noChangeArrowheads="1"/>
            </p:cNvSpPr>
            <p:nvPr/>
          </p:nvSpPr>
          <p:spPr bwMode="auto">
            <a:xfrm>
              <a:off x="4572" y="2708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-</a:t>
              </a:r>
            </a:p>
          </p:txBody>
        </p:sp>
        <p:sp>
          <p:nvSpPr>
            <p:cNvPr id="15402" name="Text Box 35"/>
            <p:cNvSpPr txBox="1">
              <a:spLocks noChangeArrowheads="1"/>
            </p:cNvSpPr>
            <p:nvPr/>
          </p:nvSpPr>
          <p:spPr bwMode="auto">
            <a:xfrm>
              <a:off x="4766" y="2673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5403" name="Line 36"/>
            <p:cNvSpPr>
              <a:spLocks noChangeShapeType="1"/>
            </p:cNvSpPr>
            <p:nvPr/>
          </p:nvSpPr>
          <p:spPr bwMode="auto">
            <a:xfrm>
              <a:off x="4738" y="2910"/>
              <a:ext cx="0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Text Box 37"/>
            <p:cNvSpPr txBox="1">
              <a:spLocks noChangeArrowheads="1"/>
            </p:cNvSpPr>
            <p:nvPr/>
          </p:nvSpPr>
          <p:spPr bwMode="auto">
            <a:xfrm>
              <a:off x="3309" y="3016"/>
              <a:ext cx="4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E</a:t>
              </a:r>
              <a:r>
                <a:rPr lang="en-US" sz="1200" b="1" baseline="-25000"/>
                <a:t>m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5405" name="Line 38"/>
            <p:cNvSpPr>
              <a:spLocks noChangeShapeType="1"/>
            </p:cNvSpPr>
            <p:nvPr/>
          </p:nvSpPr>
          <p:spPr bwMode="auto">
            <a:xfrm>
              <a:off x="2626" y="2451"/>
              <a:ext cx="0" cy="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Line 39"/>
            <p:cNvSpPr>
              <a:spLocks noChangeShapeType="1"/>
            </p:cNvSpPr>
            <p:nvPr/>
          </p:nvSpPr>
          <p:spPr bwMode="auto">
            <a:xfrm>
              <a:off x="2626" y="326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Text Box 40"/>
            <p:cNvSpPr txBox="1">
              <a:spLocks noChangeArrowheads="1"/>
            </p:cNvSpPr>
            <p:nvPr/>
          </p:nvSpPr>
          <p:spPr bwMode="auto">
            <a:xfrm>
              <a:off x="2688" y="2168"/>
              <a:ext cx="4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T</a:t>
              </a:r>
              <a:r>
                <a:rPr lang="en-US" sz="1200" b="1" baseline="-25000"/>
                <a:t>p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5408" name="AutoShape 41"/>
            <p:cNvSpPr>
              <a:spLocks noChangeArrowheads="1"/>
            </p:cNvSpPr>
            <p:nvPr/>
          </p:nvSpPr>
          <p:spPr bwMode="auto">
            <a:xfrm>
              <a:off x="2843" y="2627"/>
              <a:ext cx="653" cy="319"/>
            </a:xfrm>
            <a:prstGeom prst="wedgeRectCallout">
              <a:avLst>
                <a:gd name="adj1" fmla="val -6356"/>
                <a:gd name="adj2" fmla="val -7695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</a:rPr>
                <a:t>What is G</a:t>
              </a:r>
              <a:r>
                <a:rPr lang="en-US" sz="1200" b="1" baseline="-25000">
                  <a:solidFill>
                    <a:srgbClr val="FF0000"/>
                  </a:solidFill>
                </a:rPr>
                <a:t>CP</a:t>
              </a:r>
              <a:r>
                <a:rPr lang="en-US" sz="1200" b="1">
                  <a:solidFill>
                    <a:srgbClr val="FF0000"/>
                  </a:solidFill>
                </a:rPr>
                <a:t>??</a:t>
              </a:r>
              <a:endParaRPr lang="en-US" sz="1200"/>
            </a:p>
          </p:txBody>
        </p:sp>
      </p:grpSp>
      <p:sp>
        <p:nvSpPr>
          <p:cNvPr id="15365" name="Text Box 45"/>
          <p:cNvSpPr txBox="1">
            <a:spLocks noChangeArrowheads="1"/>
          </p:cNvSpPr>
          <p:nvPr/>
        </p:nvSpPr>
        <p:spPr bwMode="auto">
          <a:xfrm>
            <a:off x="685800" y="3200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1. Zero steady-state offset:</a:t>
            </a:r>
            <a:endParaRPr lang="en-US"/>
          </a:p>
        </p:txBody>
      </p:sp>
      <p:graphicFrame>
        <p:nvGraphicFramePr>
          <p:cNvPr id="15366" name="Object 46"/>
          <p:cNvGraphicFramePr>
            <a:graphicFrameLocks noChangeAspect="1"/>
          </p:cNvGraphicFramePr>
          <p:nvPr/>
        </p:nvGraphicFramePr>
        <p:xfrm>
          <a:off x="685800" y="4876800"/>
          <a:ext cx="4876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4" imgW="2286000" imgH="406400" progId="Equation.3">
                  <p:embed/>
                </p:oleObj>
              </mc:Choice>
              <mc:Fallback>
                <p:oleObj name="Equation" r:id="rId4" imgW="2286000" imgH="4064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76800"/>
                        <a:ext cx="4876800" cy="863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47"/>
          <p:cNvGraphicFramePr>
            <a:graphicFrameLocks noChangeAspect="1"/>
          </p:cNvGraphicFramePr>
          <p:nvPr/>
        </p:nvGraphicFramePr>
        <p:xfrm>
          <a:off x="1474788" y="5940425"/>
          <a:ext cx="2921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Clip" r:id="rId6" imgW="1395413" imgH="3927475" progId="MS_ClipArt_Gallery.5">
                  <p:embed/>
                </p:oleObj>
              </mc:Choice>
              <mc:Fallback>
                <p:oleObj name="Clip" r:id="rId6" imgW="1395413" imgH="3927475" progId="MS_ClipArt_Gallery.5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5940425"/>
                        <a:ext cx="2921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AutoShape 48"/>
          <p:cNvSpPr>
            <a:spLocks noChangeArrowheads="1"/>
          </p:cNvSpPr>
          <p:nvPr/>
        </p:nvSpPr>
        <p:spPr bwMode="auto">
          <a:xfrm>
            <a:off x="2160588" y="5940425"/>
            <a:ext cx="2971800" cy="609600"/>
          </a:xfrm>
          <a:prstGeom prst="wedgeRoundRectCallout">
            <a:avLst>
              <a:gd name="adj1" fmla="val -64477"/>
              <a:gd name="adj2" fmla="val -3046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Oh yeah, the final value theorem!</a:t>
            </a:r>
          </a:p>
        </p:txBody>
      </p:sp>
      <p:sp>
        <p:nvSpPr>
          <p:cNvPr id="15369" name="Text Box 50"/>
          <p:cNvSpPr txBox="1">
            <a:spLocks noChangeArrowheads="1"/>
          </p:cNvSpPr>
          <p:nvPr/>
        </p:nvSpPr>
        <p:spPr bwMode="auto">
          <a:xfrm>
            <a:off x="6096000" y="3733800"/>
            <a:ext cx="2667000" cy="2476500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CONCLUSION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K</a:t>
            </a:r>
            <a:r>
              <a:rPr lang="en-US" b="1" baseline="-25000"/>
              <a:t>cp</a:t>
            </a:r>
            <a:r>
              <a:rPr lang="en-US" b="1"/>
              <a:t> = (K</a:t>
            </a:r>
            <a:r>
              <a:rPr lang="en-US" b="1" baseline="-25000"/>
              <a:t>m</a:t>
            </a:r>
            <a:r>
              <a:rPr lang="en-US" b="1"/>
              <a:t>)</a:t>
            </a:r>
            <a:r>
              <a:rPr lang="en-US" b="1" baseline="30000"/>
              <a:t>-1</a:t>
            </a:r>
            <a:endParaRPr lang="en-US" b="1"/>
          </a:p>
          <a:p>
            <a:pPr algn="ctr"/>
            <a:endParaRPr lang="en-US"/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Easily achieved because 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both are in computer!</a:t>
            </a:r>
            <a:endParaRPr lang="en-US"/>
          </a:p>
        </p:txBody>
      </p:sp>
      <p:sp>
        <p:nvSpPr>
          <p:cNvPr id="15370" name="Line 51"/>
          <p:cNvSpPr>
            <a:spLocks noChangeShapeType="1"/>
          </p:cNvSpPr>
          <p:nvPr/>
        </p:nvSpPr>
        <p:spPr bwMode="auto">
          <a:xfrm flipH="1">
            <a:off x="5562600" y="53340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71" name="Object 52"/>
          <p:cNvGraphicFramePr>
            <a:graphicFrameLocks noChangeAspect="1"/>
          </p:cNvGraphicFramePr>
          <p:nvPr/>
        </p:nvGraphicFramePr>
        <p:xfrm>
          <a:off x="673100" y="3938588"/>
          <a:ext cx="4927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8" imgW="2462731" imgH="406224" progId="Equation.3">
                  <p:embed/>
                </p:oleObj>
              </mc:Choice>
              <mc:Fallback>
                <p:oleObj name="Equation" r:id="rId8" imgW="2462731" imgH="406224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938588"/>
                        <a:ext cx="49276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3200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What controller calculation gives good performance?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accent2"/>
              </a:solidFill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810000" y="1066800"/>
            <a:ext cx="5105400" cy="2133600"/>
            <a:chOff x="2160" y="1920"/>
            <a:chExt cx="3216" cy="1344"/>
          </a:xfrm>
        </p:grpSpPr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4186" y="1920"/>
              <a:ext cx="303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d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4186" y="2280"/>
              <a:ext cx="303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P</a:t>
              </a:r>
              <a:r>
                <a:rPr lang="en-US" sz="1200" b="1"/>
                <a:t>(s)</a:t>
              </a:r>
            </a:p>
          </p:txBody>
        </p:sp>
        <p:sp>
          <p:nvSpPr>
            <p:cNvPr id="16395" name="Rectangle 7"/>
            <p:cNvSpPr>
              <a:spLocks noChangeArrowheads="1"/>
            </p:cNvSpPr>
            <p:nvPr/>
          </p:nvSpPr>
          <p:spPr bwMode="auto">
            <a:xfrm>
              <a:off x="3661" y="2280"/>
              <a:ext cx="304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v</a:t>
              </a:r>
              <a:r>
                <a:rPr lang="en-US" sz="1200" b="1"/>
                <a:t>(s)</a:t>
              </a:r>
            </a:p>
          </p:txBody>
        </p:sp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2999" y="2280"/>
              <a:ext cx="303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CP</a:t>
              </a:r>
              <a:r>
                <a:rPr lang="en-US" sz="1200" b="1"/>
                <a:t>(s)</a:t>
              </a:r>
            </a:p>
          </p:txBody>
        </p:sp>
        <p:sp>
          <p:nvSpPr>
            <p:cNvPr id="16397" name="Line 9"/>
            <p:cNvSpPr>
              <a:spLocks noChangeShapeType="1"/>
            </p:cNvSpPr>
            <p:nvPr/>
          </p:nvSpPr>
          <p:spPr bwMode="auto">
            <a:xfrm>
              <a:off x="3309" y="2415"/>
              <a:ext cx="3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10"/>
            <p:cNvSpPr>
              <a:spLocks noChangeShapeType="1"/>
            </p:cNvSpPr>
            <p:nvPr/>
          </p:nvSpPr>
          <p:spPr bwMode="auto">
            <a:xfrm>
              <a:off x="3961" y="2415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1"/>
            <p:cNvSpPr>
              <a:spLocks noChangeArrowheads="1"/>
            </p:cNvSpPr>
            <p:nvPr/>
          </p:nvSpPr>
          <p:spPr bwMode="auto">
            <a:xfrm>
              <a:off x="2595" y="2380"/>
              <a:ext cx="93" cy="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2"/>
            <p:cNvSpPr>
              <a:spLocks noChangeShapeType="1"/>
            </p:cNvSpPr>
            <p:nvPr/>
          </p:nvSpPr>
          <p:spPr bwMode="auto">
            <a:xfrm>
              <a:off x="2688" y="2415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3"/>
            <p:cNvSpPr>
              <a:spLocks noChangeShapeType="1"/>
            </p:cNvSpPr>
            <p:nvPr/>
          </p:nvSpPr>
          <p:spPr bwMode="auto">
            <a:xfrm>
              <a:off x="4489" y="2415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14"/>
            <p:cNvSpPr>
              <a:spLocks noChangeArrowheads="1"/>
            </p:cNvSpPr>
            <p:nvPr/>
          </p:nvSpPr>
          <p:spPr bwMode="auto">
            <a:xfrm>
              <a:off x="4676" y="2380"/>
              <a:ext cx="93" cy="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15"/>
            <p:cNvSpPr>
              <a:spLocks noChangeShapeType="1"/>
            </p:cNvSpPr>
            <p:nvPr/>
          </p:nvSpPr>
          <p:spPr bwMode="auto">
            <a:xfrm>
              <a:off x="4722" y="206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16"/>
            <p:cNvSpPr>
              <a:spLocks/>
            </p:cNvSpPr>
            <p:nvPr/>
          </p:nvSpPr>
          <p:spPr bwMode="auto">
            <a:xfrm>
              <a:off x="4489" y="2061"/>
              <a:ext cx="237" cy="1"/>
            </a:xfrm>
            <a:custGeom>
              <a:avLst/>
              <a:gdLst>
                <a:gd name="T0" fmla="*/ 237 w 366"/>
                <a:gd name="T1" fmla="*/ 0 h 1"/>
                <a:gd name="T2" fmla="*/ 0 w 36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Line 17"/>
            <p:cNvSpPr>
              <a:spLocks noChangeShapeType="1"/>
            </p:cNvSpPr>
            <p:nvPr/>
          </p:nvSpPr>
          <p:spPr bwMode="auto">
            <a:xfrm>
              <a:off x="3961" y="2061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Line 18"/>
            <p:cNvSpPr>
              <a:spLocks noChangeShapeType="1"/>
            </p:cNvSpPr>
            <p:nvPr/>
          </p:nvSpPr>
          <p:spPr bwMode="auto">
            <a:xfrm>
              <a:off x="4769" y="2415"/>
              <a:ext cx="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19"/>
            <p:cNvSpPr>
              <a:spLocks noChangeShapeType="1"/>
            </p:cNvSpPr>
            <p:nvPr/>
          </p:nvSpPr>
          <p:spPr bwMode="auto">
            <a:xfrm>
              <a:off x="2408" y="2415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Text Box 20"/>
            <p:cNvSpPr txBox="1">
              <a:spLocks noChangeArrowheads="1"/>
            </p:cNvSpPr>
            <p:nvPr/>
          </p:nvSpPr>
          <p:spPr bwMode="auto">
            <a:xfrm>
              <a:off x="3651" y="1955"/>
              <a:ext cx="3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D(s)</a:t>
              </a:r>
            </a:p>
          </p:txBody>
        </p:sp>
        <p:sp>
          <p:nvSpPr>
            <p:cNvPr id="16409" name="Text Box 21"/>
            <p:cNvSpPr txBox="1">
              <a:spLocks noChangeArrowheads="1"/>
            </p:cNvSpPr>
            <p:nvPr/>
          </p:nvSpPr>
          <p:spPr bwMode="auto">
            <a:xfrm>
              <a:off x="4986" y="2168"/>
              <a:ext cx="3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CV(s)</a:t>
              </a:r>
            </a:p>
          </p:txBody>
        </p:sp>
        <p:sp>
          <p:nvSpPr>
            <p:cNvPr id="16410" name="Text Box 22"/>
            <p:cNvSpPr txBox="1">
              <a:spLocks noChangeArrowheads="1"/>
            </p:cNvSpPr>
            <p:nvPr/>
          </p:nvSpPr>
          <p:spPr bwMode="auto">
            <a:xfrm>
              <a:off x="2160" y="2168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SP(s)</a:t>
              </a:r>
            </a:p>
          </p:txBody>
        </p:sp>
        <p:sp>
          <p:nvSpPr>
            <p:cNvPr id="16411" name="Text Box 23"/>
            <p:cNvSpPr txBox="1">
              <a:spLocks noChangeArrowheads="1"/>
            </p:cNvSpPr>
            <p:nvPr/>
          </p:nvSpPr>
          <p:spPr bwMode="auto">
            <a:xfrm>
              <a:off x="3264" y="220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MV(s)</a:t>
              </a:r>
            </a:p>
          </p:txBody>
        </p:sp>
        <p:sp>
          <p:nvSpPr>
            <p:cNvPr id="16412" name="Text Box 24"/>
            <p:cNvSpPr txBox="1">
              <a:spLocks noChangeArrowheads="1"/>
            </p:cNvSpPr>
            <p:nvPr/>
          </p:nvSpPr>
          <p:spPr bwMode="auto">
            <a:xfrm>
              <a:off x="4589" y="2282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6413" name="Text Box 25"/>
            <p:cNvSpPr txBox="1">
              <a:spLocks noChangeArrowheads="1"/>
            </p:cNvSpPr>
            <p:nvPr/>
          </p:nvSpPr>
          <p:spPr bwMode="auto">
            <a:xfrm>
              <a:off x="4572" y="2439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6414" name="Text Box 26"/>
            <p:cNvSpPr txBox="1">
              <a:spLocks noChangeArrowheads="1"/>
            </p:cNvSpPr>
            <p:nvPr/>
          </p:nvSpPr>
          <p:spPr bwMode="auto">
            <a:xfrm>
              <a:off x="2491" y="2297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6415" name="Text Box 27"/>
            <p:cNvSpPr txBox="1">
              <a:spLocks noChangeArrowheads="1"/>
            </p:cNvSpPr>
            <p:nvPr/>
          </p:nvSpPr>
          <p:spPr bwMode="auto">
            <a:xfrm>
              <a:off x="2491" y="2452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-</a:t>
              </a:r>
            </a:p>
          </p:txBody>
        </p:sp>
        <p:sp>
          <p:nvSpPr>
            <p:cNvPr id="16416" name="Rectangle 28"/>
            <p:cNvSpPr>
              <a:spLocks noChangeArrowheads="1"/>
            </p:cNvSpPr>
            <p:nvPr/>
          </p:nvSpPr>
          <p:spPr bwMode="auto">
            <a:xfrm>
              <a:off x="4179" y="2733"/>
              <a:ext cx="303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m</a:t>
              </a:r>
              <a:r>
                <a:rPr lang="en-US" sz="1200" b="1"/>
                <a:t>(s)</a:t>
              </a:r>
            </a:p>
          </p:txBody>
        </p:sp>
        <p:sp>
          <p:nvSpPr>
            <p:cNvPr id="16417" name="Line 29"/>
            <p:cNvSpPr>
              <a:spLocks noChangeShapeType="1"/>
            </p:cNvSpPr>
            <p:nvPr/>
          </p:nvSpPr>
          <p:spPr bwMode="auto">
            <a:xfrm>
              <a:off x="4024" y="2415"/>
              <a:ext cx="0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Line 30"/>
            <p:cNvSpPr>
              <a:spLocks noChangeShapeType="1"/>
            </p:cNvSpPr>
            <p:nvPr/>
          </p:nvSpPr>
          <p:spPr bwMode="auto">
            <a:xfrm>
              <a:off x="4024" y="2875"/>
              <a:ext cx="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Oval 31"/>
            <p:cNvSpPr>
              <a:spLocks noChangeArrowheads="1"/>
            </p:cNvSpPr>
            <p:nvPr/>
          </p:nvSpPr>
          <p:spPr bwMode="auto">
            <a:xfrm>
              <a:off x="4707" y="2840"/>
              <a:ext cx="62" cy="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Line 32"/>
            <p:cNvSpPr>
              <a:spLocks noChangeShapeType="1"/>
            </p:cNvSpPr>
            <p:nvPr/>
          </p:nvSpPr>
          <p:spPr bwMode="auto">
            <a:xfrm>
              <a:off x="4489" y="2875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Line 33"/>
            <p:cNvSpPr>
              <a:spLocks noChangeShapeType="1"/>
            </p:cNvSpPr>
            <p:nvPr/>
          </p:nvSpPr>
          <p:spPr bwMode="auto">
            <a:xfrm>
              <a:off x="4738" y="2451"/>
              <a:ext cx="0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Text Box 34"/>
            <p:cNvSpPr txBox="1">
              <a:spLocks noChangeArrowheads="1"/>
            </p:cNvSpPr>
            <p:nvPr/>
          </p:nvSpPr>
          <p:spPr bwMode="auto">
            <a:xfrm>
              <a:off x="4572" y="2708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-</a:t>
              </a:r>
            </a:p>
          </p:txBody>
        </p:sp>
        <p:sp>
          <p:nvSpPr>
            <p:cNvPr id="16423" name="Text Box 35"/>
            <p:cNvSpPr txBox="1">
              <a:spLocks noChangeArrowheads="1"/>
            </p:cNvSpPr>
            <p:nvPr/>
          </p:nvSpPr>
          <p:spPr bwMode="auto">
            <a:xfrm>
              <a:off x="4766" y="2673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6424" name="Line 36"/>
            <p:cNvSpPr>
              <a:spLocks noChangeShapeType="1"/>
            </p:cNvSpPr>
            <p:nvPr/>
          </p:nvSpPr>
          <p:spPr bwMode="auto">
            <a:xfrm>
              <a:off x="4738" y="2910"/>
              <a:ext cx="0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Text Box 37"/>
            <p:cNvSpPr txBox="1">
              <a:spLocks noChangeArrowheads="1"/>
            </p:cNvSpPr>
            <p:nvPr/>
          </p:nvSpPr>
          <p:spPr bwMode="auto">
            <a:xfrm>
              <a:off x="3309" y="3016"/>
              <a:ext cx="4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E</a:t>
              </a:r>
              <a:r>
                <a:rPr lang="en-US" sz="1200" b="1" baseline="-25000"/>
                <a:t>m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6426" name="Line 38"/>
            <p:cNvSpPr>
              <a:spLocks noChangeShapeType="1"/>
            </p:cNvSpPr>
            <p:nvPr/>
          </p:nvSpPr>
          <p:spPr bwMode="auto">
            <a:xfrm>
              <a:off x="2626" y="2451"/>
              <a:ext cx="0" cy="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Line 39"/>
            <p:cNvSpPr>
              <a:spLocks noChangeShapeType="1"/>
            </p:cNvSpPr>
            <p:nvPr/>
          </p:nvSpPr>
          <p:spPr bwMode="auto">
            <a:xfrm>
              <a:off x="2626" y="326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8" name="Text Box 40"/>
            <p:cNvSpPr txBox="1">
              <a:spLocks noChangeArrowheads="1"/>
            </p:cNvSpPr>
            <p:nvPr/>
          </p:nvSpPr>
          <p:spPr bwMode="auto">
            <a:xfrm>
              <a:off x="2688" y="2168"/>
              <a:ext cx="4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T</a:t>
              </a:r>
              <a:r>
                <a:rPr lang="en-US" sz="1200" b="1" baseline="-25000"/>
                <a:t>p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6429" name="AutoShape 41"/>
            <p:cNvSpPr>
              <a:spLocks noChangeArrowheads="1"/>
            </p:cNvSpPr>
            <p:nvPr/>
          </p:nvSpPr>
          <p:spPr bwMode="auto">
            <a:xfrm>
              <a:off x="2843" y="2627"/>
              <a:ext cx="653" cy="319"/>
            </a:xfrm>
            <a:prstGeom prst="wedgeRectCallout">
              <a:avLst>
                <a:gd name="adj1" fmla="val -6356"/>
                <a:gd name="adj2" fmla="val -7695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</a:rPr>
                <a:t>What is G</a:t>
              </a:r>
              <a:r>
                <a:rPr lang="en-US" sz="1200" b="1" baseline="-25000">
                  <a:solidFill>
                    <a:srgbClr val="FF0000"/>
                  </a:solidFill>
                </a:rPr>
                <a:t>CP</a:t>
              </a:r>
              <a:r>
                <a:rPr lang="en-US" sz="1200" b="1">
                  <a:solidFill>
                    <a:srgbClr val="FF0000"/>
                  </a:solidFill>
                </a:rPr>
                <a:t>??</a:t>
              </a:r>
              <a:endParaRPr lang="en-US" sz="1200"/>
            </a:p>
          </p:txBody>
        </p:sp>
      </p:grpSp>
      <p:sp>
        <p:nvSpPr>
          <p:cNvPr id="16389" name="Text Box 43"/>
          <p:cNvSpPr txBox="1">
            <a:spLocks noChangeArrowheads="1"/>
          </p:cNvSpPr>
          <p:nvPr/>
        </p:nvSpPr>
        <p:spPr bwMode="auto">
          <a:xfrm>
            <a:off x="685800" y="3200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2. Perfect dynamic control:</a:t>
            </a:r>
            <a:endParaRPr lang="en-US"/>
          </a:p>
        </p:txBody>
      </p:sp>
      <p:graphicFrame>
        <p:nvGraphicFramePr>
          <p:cNvPr id="16390" name="Object 45"/>
          <p:cNvGraphicFramePr>
            <a:graphicFrameLocks noChangeAspect="1"/>
          </p:cNvGraphicFramePr>
          <p:nvPr/>
        </p:nvGraphicFramePr>
        <p:xfrm>
          <a:off x="1143000" y="5029200"/>
          <a:ext cx="4333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Clip" r:id="rId4" imgW="1395413" imgH="3927475" progId="MS_ClipArt_Gallery.5">
                  <p:embed/>
                </p:oleObj>
              </mc:Choice>
              <mc:Fallback>
                <p:oleObj name="Clip" r:id="rId4" imgW="1395413" imgH="3927475" progId="MS_ClipArt_Gallery.5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9200"/>
                        <a:ext cx="4333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AutoShape 46"/>
          <p:cNvSpPr>
            <a:spLocks noChangeArrowheads="1"/>
          </p:cNvSpPr>
          <p:nvPr/>
        </p:nvSpPr>
        <p:spPr bwMode="auto">
          <a:xfrm>
            <a:off x="2133600" y="5181600"/>
            <a:ext cx="4876800" cy="914400"/>
          </a:xfrm>
          <a:prstGeom prst="wedgeRoundRectCallout">
            <a:avLst>
              <a:gd name="adj1" fmla="val -58819"/>
              <a:gd name="adj2" fmla="val -3697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What is required for perfect dynamic control?</a:t>
            </a:r>
          </a:p>
          <a:p>
            <a:pPr algn="ctr"/>
            <a:endParaRPr lang="en-US" sz="1600" b="1"/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Do you expect that we will achieve this goal?</a:t>
            </a:r>
            <a:endParaRPr lang="en-US" sz="1600" b="1"/>
          </a:p>
        </p:txBody>
      </p:sp>
      <p:graphicFrame>
        <p:nvGraphicFramePr>
          <p:cNvPr id="16392" name="Object 49"/>
          <p:cNvGraphicFramePr>
            <a:graphicFrameLocks noChangeAspect="1"/>
          </p:cNvGraphicFramePr>
          <p:nvPr/>
        </p:nvGraphicFramePr>
        <p:xfrm>
          <a:off x="673100" y="3938588"/>
          <a:ext cx="4927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6" imgW="2462731" imgH="406224" progId="Equation.3">
                  <p:embed/>
                </p:oleObj>
              </mc:Choice>
              <mc:Fallback>
                <p:oleObj name="Equation" r:id="rId6" imgW="2462731" imgH="406224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938588"/>
                        <a:ext cx="49276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609600" y="1371600"/>
            <a:ext cx="3200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What controller calculation gives good performance?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accent2"/>
              </a:solidFill>
            </a:endParaRPr>
          </a:p>
        </p:txBody>
      </p:sp>
      <p:grpSp>
        <p:nvGrpSpPr>
          <p:cNvPr id="17412" name="Group 1028"/>
          <p:cNvGrpSpPr>
            <a:grpSpLocks/>
          </p:cNvGrpSpPr>
          <p:nvPr/>
        </p:nvGrpSpPr>
        <p:grpSpPr bwMode="auto">
          <a:xfrm>
            <a:off x="3810000" y="1066800"/>
            <a:ext cx="5105400" cy="2133600"/>
            <a:chOff x="2160" y="1920"/>
            <a:chExt cx="3216" cy="1344"/>
          </a:xfrm>
        </p:grpSpPr>
        <p:sp>
          <p:nvSpPr>
            <p:cNvPr id="17418" name="Rectangle 1029"/>
            <p:cNvSpPr>
              <a:spLocks noChangeArrowheads="1"/>
            </p:cNvSpPr>
            <p:nvPr/>
          </p:nvSpPr>
          <p:spPr bwMode="auto">
            <a:xfrm>
              <a:off x="4186" y="1920"/>
              <a:ext cx="303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d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7419" name="Rectangle 1030"/>
            <p:cNvSpPr>
              <a:spLocks noChangeArrowheads="1"/>
            </p:cNvSpPr>
            <p:nvPr/>
          </p:nvSpPr>
          <p:spPr bwMode="auto">
            <a:xfrm>
              <a:off x="4186" y="2280"/>
              <a:ext cx="303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P</a:t>
              </a:r>
              <a:r>
                <a:rPr lang="en-US" sz="1200" b="1"/>
                <a:t>(s)</a:t>
              </a:r>
            </a:p>
          </p:txBody>
        </p:sp>
        <p:sp>
          <p:nvSpPr>
            <p:cNvPr id="17420" name="Rectangle 1031"/>
            <p:cNvSpPr>
              <a:spLocks noChangeArrowheads="1"/>
            </p:cNvSpPr>
            <p:nvPr/>
          </p:nvSpPr>
          <p:spPr bwMode="auto">
            <a:xfrm>
              <a:off x="3661" y="2280"/>
              <a:ext cx="304" cy="2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v</a:t>
              </a:r>
              <a:r>
                <a:rPr lang="en-US" sz="1200" b="1"/>
                <a:t>(s)</a:t>
              </a:r>
            </a:p>
          </p:txBody>
        </p:sp>
        <p:sp>
          <p:nvSpPr>
            <p:cNvPr id="17421" name="Rectangle 1032"/>
            <p:cNvSpPr>
              <a:spLocks noChangeArrowheads="1"/>
            </p:cNvSpPr>
            <p:nvPr/>
          </p:nvSpPr>
          <p:spPr bwMode="auto">
            <a:xfrm>
              <a:off x="2999" y="2280"/>
              <a:ext cx="303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CP</a:t>
              </a:r>
              <a:r>
                <a:rPr lang="en-US" sz="1200" b="1"/>
                <a:t>(s)</a:t>
              </a:r>
            </a:p>
          </p:txBody>
        </p:sp>
        <p:sp>
          <p:nvSpPr>
            <p:cNvPr id="17422" name="Line 1033"/>
            <p:cNvSpPr>
              <a:spLocks noChangeShapeType="1"/>
            </p:cNvSpPr>
            <p:nvPr/>
          </p:nvSpPr>
          <p:spPr bwMode="auto">
            <a:xfrm>
              <a:off x="3309" y="2415"/>
              <a:ext cx="3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Line 1034"/>
            <p:cNvSpPr>
              <a:spLocks noChangeShapeType="1"/>
            </p:cNvSpPr>
            <p:nvPr/>
          </p:nvSpPr>
          <p:spPr bwMode="auto">
            <a:xfrm>
              <a:off x="3961" y="2415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035"/>
            <p:cNvSpPr>
              <a:spLocks noChangeArrowheads="1"/>
            </p:cNvSpPr>
            <p:nvPr/>
          </p:nvSpPr>
          <p:spPr bwMode="auto">
            <a:xfrm>
              <a:off x="2595" y="2380"/>
              <a:ext cx="93" cy="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Line 1036"/>
            <p:cNvSpPr>
              <a:spLocks noChangeShapeType="1"/>
            </p:cNvSpPr>
            <p:nvPr/>
          </p:nvSpPr>
          <p:spPr bwMode="auto">
            <a:xfrm>
              <a:off x="2688" y="2415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Line 1037"/>
            <p:cNvSpPr>
              <a:spLocks noChangeShapeType="1"/>
            </p:cNvSpPr>
            <p:nvPr/>
          </p:nvSpPr>
          <p:spPr bwMode="auto">
            <a:xfrm>
              <a:off x="4489" y="2415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1038"/>
            <p:cNvSpPr>
              <a:spLocks noChangeArrowheads="1"/>
            </p:cNvSpPr>
            <p:nvPr/>
          </p:nvSpPr>
          <p:spPr bwMode="auto">
            <a:xfrm>
              <a:off x="4676" y="2380"/>
              <a:ext cx="93" cy="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1039"/>
            <p:cNvSpPr>
              <a:spLocks noChangeShapeType="1"/>
            </p:cNvSpPr>
            <p:nvPr/>
          </p:nvSpPr>
          <p:spPr bwMode="auto">
            <a:xfrm>
              <a:off x="4722" y="206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Freeform 1040"/>
            <p:cNvSpPr>
              <a:spLocks/>
            </p:cNvSpPr>
            <p:nvPr/>
          </p:nvSpPr>
          <p:spPr bwMode="auto">
            <a:xfrm>
              <a:off x="4489" y="2061"/>
              <a:ext cx="237" cy="1"/>
            </a:xfrm>
            <a:custGeom>
              <a:avLst/>
              <a:gdLst>
                <a:gd name="T0" fmla="*/ 237 w 366"/>
                <a:gd name="T1" fmla="*/ 0 h 1"/>
                <a:gd name="T2" fmla="*/ 0 w 366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1041"/>
            <p:cNvSpPr>
              <a:spLocks noChangeShapeType="1"/>
            </p:cNvSpPr>
            <p:nvPr/>
          </p:nvSpPr>
          <p:spPr bwMode="auto">
            <a:xfrm>
              <a:off x="3961" y="2061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1042"/>
            <p:cNvSpPr>
              <a:spLocks noChangeShapeType="1"/>
            </p:cNvSpPr>
            <p:nvPr/>
          </p:nvSpPr>
          <p:spPr bwMode="auto">
            <a:xfrm>
              <a:off x="4769" y="2415"/>
              <a:ext cx="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1043"/>
            <p:cNvSpPr>
              <a:spLocks noChangeShapeType="1"/>
            </p:cNvSpPr>
            <p:nvPr/>
          </p:nvSpPr>
          <p:spPr bwMode="auto">
            <a:xfrm>
              <a:off x="2408" y="2415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Text Box 1044"/>
            <p:cNvSpPr txBox="1">
              <a:spLocks noChangeArrowheads="1"/>
            </p:cNvSpPr>
            <p:nvPr/>
          </p:nvSpPr>
          <p:spPr bwMode="auto">
            <a:xfrm>
              <a:off x="3651" y="1955"/>
              <a:ext cx="3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D(s)</a:t>
              </a:r>
            </a:p>
          </p:txBody>
        </p:sp>
        <p:sp>
          <p:nvSpPr>
            <p:cNvPr id="17434" name="Text Box 1045"/>
            <p:cNvSpPr txBox="1">
              <a:spLocks noChangeArrowheads="1"/>
            </p:cNvSpPr>
            <p:nvPr/>
          </p:nvSpPr>
          <p:spPr bwMode="auto">
            <a:xfrm>
              <a:off x="4986" y="2168"/>
              <a:ext cx="3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CV(s)</a:t>
              </a:r>
            </a:p>
          </p:txBody>
        </p:sp>
        <p:sp>
          <p:nvSpPr>
            <p:cNvPr id="17435" name="Text Box 1046"/>
            <p:cNvSpPr txBox="1">
              <a:spLocks noChangeArrowheads="1"/>
            </p:cNvSpPr>
            <p:nvPr/>
          </p:nvSpPr>
          <p:spPr bwMode="auto">
            <a:xfrm>
              <a:off x="2160" y="2168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SP(s)</a:t>
              </a:r>
            </a:p>
          </p:txBody>
        </p:sp>
        <p:sp>
          <p:nvSpPr>
            <p:cNvPr id="17436" name="Text Box 1047"/>
            <p:cNvSpPr txBox="1">
              <a:spLocks noChangeArrowheads="1"/>
            </p:cNvSpPr>
            <p:nvPr/>
          </p:nvSpPr>
          <p:spPr bwMode="auto">
            <a:xfrm>
              <a:off x="3264" y="220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MV(s)</a:t>
              </a:r>
            </a:p>
          </p:txBody>
        </p:sp>
        <p:sp>
          <p:nvSpPr>
            <p:cNvPr id="17437" name="Text Box 1048"/>
            <p:cNvSpPr txBox="1">
              <a:spLocks noChangeArrowheads="1"/>
            </p:cNvSpPr>
            <p:nvPr/>
          </p:nvSpPr>
          <p:spPr bwMode="auto">
            <a:xfrm>
              <a:off x="4589" y="2282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7438" name="Text Box 1049"/>
            <p:cNvSpPr txBox="1">
              <a:spLocks noChangeArrowheads="1"/>
            </p:cNvSpPr>
            <p:nvPr/>
          </p:nvSpPr>
          <p:spPr bwMode="auto">
            <a:xfrm>
              <a:off x="4572" y="2439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7439" name="Text Box 1050"/>
            <p:cNvSpPr txBox="1">
              <a:spLocks noChangeArrowheads="1"/>
            </p:cNvSpPr>
            <p:nvPr/>
          </p:nvSpPr>
          <p:spPr bwMode="auto">
            <a:xfrm>
              <a:off x="2491" y="2297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7440" name="Text Box 1051"/>
            <p:cNvSpPr txBox="1">
              <a:spLocks noChangeArrowheads="1"/>
            </p:cNvSpPr>
            <p:nvPr/>
          </p:nvSpPr>
          <p:spPr bwMode="auto">
            <a:xfrm>
              <a:off x="2491" y="2452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-</a:t>
              </a:r>
            </a:p>
          </p:txBody>
        </p:sp>
        <p:sp>
          <p:nvSpPr>
            <p:cNvPr id="17441" name="Rectangle 1052"/>
            <p:cNvSpPr>
              <a:spLocks noChangeArrowheads="1"/>
            </p:cNvSpPr>
            <p:nvPr/>
          </p:nvSpPr>
          <p:spPr bwMode="auto">
            <a:xfrm>
              <a:off x="4179" y="2733"/>
              <a:ext cx="303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</a:t>
              </a:r>
              <a:r>
                <a:rPr lang="en-US" sz="1200" b="1" baseline="-25000"/>
                <a:t>m</a:t>
              </a:r>
              <a:r>
                <a:rPr lang="en-US" sz="1200" b="1"/>
                <a:t>(s)</a:t>
              </a:r>
            </a:p>
          </p:txBody>
        </p:sp>
        <p:sp>
          <p:nvSpPr>
            <p:cNvPr id="17442" name="Line 1053"/>
            <p:cNvSpPr>
              <a:spLocks noChangeShapeType="1"/>
            </p:cNvSpPr>
            <p:nvPr/>
          </p:nvSpPr>
          <p:spPr bwMode="auto">
            <a:xfrm>
              <a:off x="4024" y="2415"/>
              <a:ext cx="0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1054"/>
            <p:cNvSpPr>
              <a:spLocks noChangeShapeType="1"/>
            </p:cNvSpPr>
            <p:nvPr/>
          </p:nvSpPr>
          <p:spPr bwMode="auto">
            <a:xfrm>
              <a:off x="4024" y="2875"/>
              <a:ext cx="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Oval 1055"/>
            <p:cNvSpPr>
              <a:spLocks noChangeArrowheads="1"/>
            </p:cNvSpPr>
            <p:nvPr/>
          </p:nvSpPr>
          <p:spPr bwMode="auto">
            <a:xfrm>
              <a:off x="4707" y="2840"/>
              <a:ext cx="62" cy="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Line 1056"/>
            <p:cNvSpPr>
              <a:spLocks noChangeShapeType="1"/>
            </p:cNvSpPr>
            <p:nvPr/>
          </p:nvSpPr>
          <p:spPr bwMode="auto">
            <a:xfrm>
              <a:off x="4489" y="2875"/>
              <a:ext cx="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1057"/>
            <p:cNvSpPr>
              <a:spLocks noChangeShapeType="1"/>
            </p:cNvSpPr>
            <p:nvPr/>
          </p:nvSpPr>
          <p:spPr bwMode="auto">
            <a:xfrm>
              <a:off x="4738" y="2451"/>
              <a:ext cx="0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Text Box 1058"/>
            <p:cNvSpPr txBox="1">
              <a:spLocks noChangeArrowheads="1"/>
            </p:cNvSpPr>
            <p:nvPr/>
          </p:nvSpPr>
          <p:spPr bwMode="auto">
            <a:xfrm>
              <a:off x="4572" y="2708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-</a:t>
              </a:r>
            </a:p>
          </p:txBody>
        </p:sp>
        <p:sp>
          <p:nvSpPr>
            <p:cNvPr id="17448" name="Text Box 1059"/>
            <p:cNvSpPr txBox="1">
              <a:spLocks noChangeArrowheads="1"/>
            </p:cNvSpPr>
            <p:nvPr/>
          </p:nvSpPr>
          <p:spPr bwMode="auto">
            <a:xfrm>
              <a:off x="4766" y="2673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+</a:t>
              </a:r>
            </a:p>
          </p:txBody>
        </p:sp>
        <p:sp>
          <p:nvSpPr>
            <p:cNvPr id="17449" name="Line 1060"/>
            <p:cNvSpPr>
              <a:spLocks noChangeShapeType="1"/>
            </p:cNvSpPr>
            <p:nvPr/>
          </p:nvSpPr>
          <p:spPr bwMode="auto">
            <a:xfrm>
              <a:off x="4738" y="2910"/>
              <a:ext cx="0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Text Box 1061"/>
            <p:cNvSpPr txBox="1">
              <a:spLocks noChangeArrowheads="1"/>
            </p:cNvSpPr>
            <p:nvPr/>
          </p:nvSpPr>
          <p:spPr bwMode="auto">
            <a:xfrm>
              <a:off x="3309" y="3016"/>
              <a:ext cx="4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E</a:t>
              </a:r>
              <a:r>
                <a:rPr lang="en-US" sz="1200" b="1" baseline="-25000"/>
                <a:t>m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7451" name="Line 1062"/>
            <p:cNvSpPr>
              <a:spLocks noChangeShapeType="1"/>
            </p:cNvSpPr>
            <p:nvPr/>
          </p:nvSpPr>
          <p:spPr bwMode="auto">
            <a:xfrm>
              <a:off x="2626" y="2451"/>
              <a:ext cx="0" cy="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Line 1063"/>
            <p:cNvSpPr>
              <a:spLocks noChangeShapeType="1"/>
            </p:cNvSpPr>
            <p:nvPr/>
          </p:nvSpPr>
          <p:spPr bwMode="auto">
            <a:xfrm>
              <a:off x="2626" y="326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Text Box 1064"/>
            <p:cNvSpPr txBox="1">
              <a:spLocks noChangeArrowheads="1"/>
            </p:cNvSpPr>
            <p:nvPr/>
          </p:nvSpPr>
          <p:spPr bwMode="auto">
            <a:xfrm>
              <a:off x="2688" y="2168"/>
              <a:ext cx="4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T</a:t>
              </a:r>
              <a:r>
                <a:rPr lang="en-US" sz="1200" b="1" baseline="-25000"/>
                <a:t>p</a:t>
              </a:r>
              <a:r>
                <a:rPr lang="en-US" sz="1200" b="1"/>
                <a:t>(s)</a:t>
              </a:r>
              <a:endParaRPr lang="en-US" sz="1200"/>
            </a:p>
          </p:txBody>
        </p:sp>
        <p:sp>
          <p:nvSpPr>
            <p:cNvPr id="17454" name="AutoShape 1065"/>
            <p:cNvSpPr>
              <a:spLocks noChangeArrowheads="1"/>
            </p:cNvSpPr>
            <p:nvPr/>
          </p:nvSpPr>
          <p:spPr bwMode="auto">
            <a:xfrm>
              <a:off x="2843" y="2627"/>
              <a:ext cx="653" cy="319"/>
            </a:xfrm>
            <a:prstGeom prst="wedgeRectCallout">
              <a:avLst>
                <a:gd name="adj1" fmla="val -6356"/>
                <a:gd name="adj2" fmla="val -7695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</a:rPr>
                <a:t>What is G</a:t>
              </a:r>
              <a:r>
                <a:rPr lang="en-US" sz="1200" b="1" baseline="-25000">
                  <a:solidFill>
                    <a:srgbClr val="FF0000"/>
                  </a:solidFill>
                </a:rPr>
                <a:t>CP</a:t>
              </a:r>
              <a:r>
                <a:rPr lang="en-US" sz="1200" b="1">
                  <a:solidFill>
                    <a:srgbClr val="FF0000"/>
                  </a:solidFill>
                </a:rPr>
                <a:t>??</a:t>
              </a:r>
              <a:endParaRPr lang="en-US" sz="1200"/>
            </a:p>
          </p:txBody>
        </p:sp>
      </p:grpSp>
      <p:sp>
        <p:nvSpPr>
          <p:cNvPr id="17413" name="Text Box 1067"/>
          <p:cNvSpPr txBox="1">
            <a:spLocks noChangeArrowheads="1"/>
          </p:cNvSpPr>
          <p:nvPr/>
        </p:nvSpPr>
        <p:spPr bwMode="auto">
          <a:xfrm>
            <a:off x="685800" y="3200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2. Perfect dynamic control:</a:t>
            </a:r>
            <a:endParaRPr lang="en-US"/>
          </a:p>
        </p:txBody>
      </p:sp>
      <p:graphicFrame>
        <p:nvGraphicFramePr>
          <p:cNvPr id="17414" name="Object 1070"/>
          <p:cNvGraphicFramePr>
            <a:graphicFrameLocks noChangeAspect="1"/>
          </p:cNvGraphicFramePr>
          <p:nvPr/>
        </p:nvGraphicFramePr>
        <p:xfrm>
          <a:off x="533400" y="4932363"/>
          <a:ext cx="50292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4" imgW="2895600" imgH="406400" progId="Equation.3">
                  <p:embed/>
                </p:oleObj>
              </mc:Choice>
              <mc:Fallback>
                <p:oleObj name="Equation" r:id="rId4" imgW="2895600" imgH="406400" progId="Equation.3">
                  <p:embed/>
                  <p:pic>
                    <p:nvPicPr>
                      <p:cNvPr id="0" name="Object 10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32363"/>
                        <a:ext cx="5029200" cy="7032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1071"/>
          <p:cNvSpPr txBox="1">
            <a:spLocks noChangeArrowheads="1"/>
          </p:cNvSpPr>
          <p:nvPr/>
        </p:nvSpPr>
        <p:spPr bwMode="auto">
          <a:xfrm>
            <a:off x="6096000" y="3733800"/>
            <a:ext cx="2667000" cy="2476500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CONCLUSION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G</a:t>
            </a:r>
            <a:r>
              <a:rPr lang="en-US" b="1" baseline="-25000"/>
              <a:t>cp</a:t>
            </a:r>
            <a:r>
              <a:rPr lang="en-US" b="1"/>
              <a:t>(s) = (G</a:t>
            </a:r>
            <a:r>
              <a:rPr lang="en-US" b="1" baseline="-25000"/>
              <a:t>m</a:t>
            </a:r>
            <a:r>
              <a:rPr lang="en-US" b="1"/>
              <a:t>(s))</a:t>
            </a:r>
            <a:r>
              <a:rPr lang="en-US" b="1" baseline="30000"/>
              <a:t>-1</a:t>
            </a:r>
            <a:endParaRPr lang="en-US" b="1"/>
          </a:p>
          <a:p>
            <a:pPr algn="ctr"/>
            <a:endParaRPr lang="en-US"/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Controller is inverse of model!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Can we achieve this?</a:t>
            </a:r>
            <a:endParaRPr lang="en-US"/>
          </a:p>
        </p:txBody>
      </p:sp>
      <p:sp>
        <p:nvSpPr>
          <p:cNvPr id="17416" name="Line 1072"/>
          <p:cNvSpPr>
            <a:spLocks noChangeShapeType="1"/>
          </p:cNvSpPr>
          <p:nvPr/>
        </p:nvSpPr>
        <p:spPr bwMode="auto">
          <a:xfrm flipH="1">
            <a:off x="5562600" y="53340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7" name="Object 1073"/>
          <p:cNvGraphicFramePr>
            <a:graphicFrameLocks noChangeAspect="1"/>
          </p:cNvGraphicFramePr>
          <p:nvPr/>
        </p:nvGraphicFramePr>
        <p:xfrm>
          <a:off x="673100" y="3938588"/>
          <a:ext cx="4927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6" imgW="2462731" imgH="406224" progId="Equation.3">
                  <p:embed/>
                </p:oleObj>
              </mc:Choice>
              <mc:Fallback>
                <p:oleObj name="Equation" r:id="rId6" imgW="2462731" imgH="406224" progId="Equation.3">
                  <p:embed/>
                  <p:pic>
                    <p:nvPicPr>
                      <p:cNvPr id="0" name="Object 1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938588"/>
                        <a:ext cx="49276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72200" y="1066800"/>
            <a:ext cx="2667000" cy="2476500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CONCLUSION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G</a:t>
            </a:r>
            <a:r>
              <a:rPr lang="en-US" b="1" baseline="-25000"/>
              <a:t>cp</a:t>
            </a:r>
            <a:r>
              <a:rPr lang="en-US" b="1"/>
              <a:t>(s) = (G</a:t>
            </a:r>
            <a:r>
              <a:rPr lang="en-US" b="1" baseline="-25000"/>
              <a:t>m</a:t>
            </a:r>
            <a:r>
              <a:rPr lang="en-US" b="1"/>
              <a:t>(s))</a:t>
            </a:r>
            <a:r>
              <a:rPr lang="en-US" b="1" baseline="30000"/>
              <a:t>-1</a:t>
            </a:r>
            <a:endParaRPr lang="en-US" b="1"/>
          </a:p>
          <a:p>
            <a:pPr algn="ctr"/>
            <a:endParaRPr lang="en-US"/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Controller is inverse of model!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Can we achieve this?</a:t>
            </a:r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85800" y="1143000"/>
            <a:ext cx="5334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2. Perfect dynamic control:</a:t>
            </a:r>
          </a:p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3. Moderate manipulated variable adjustments</a:t>
            </a:r>
            <a:endParaRPr lang="en-US" b="1">
              <a:solidFill>
                <a:schemeClr val="accent2"/>
              </a:solidFill>
            </a:endParaRPr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609600" y="2590800"/>
          <a:ext cx="52578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4" imgW="2311400" imgH="406400" progId="Equation.3">
                  <p:embed/>
                </p:oleObj>
              </mc:Choice>
              <mc:Fallback>
                <p:oleObj name="Equation" r:id="rId4" imgW="23114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52578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4572000" y="266700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H="1">
            <a:off x="2514600" y="3048000"/>
            <a:ext cx="2133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09600" y="3962400"/>
            <a:ext cx="3048000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This is a pure derivative, which will lead to excessive manipulated variable moves</a:t>
            </a:r>
          </a:p>
        </p:txBody>
      </p:sp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5360988" y="2625725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4648200" y="4191000"/>
            <a:ext cx="34290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This is a prediction into the future, which is not possible</a:t>
            </a:r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H="1" flipV="1">
            <a:off x="5791200" y="3124200"/>
            <a:ext cx="3810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609600" y="5562600"/>
            <a:ext cx="7848600" cy="879475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Conclusion:</a:t>
            </a:r>
            <a:r>
              <a:rPr lang="en-US" b="1">
                <a:solidFill>
                  <a:srgbClr val="FF0000"/>
                </a:solidFill>
              </a:rPr>
              <a:t> Perfect control is not possible!  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(See other examples in the workshops.)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6172200" y="1066800"/>
            <a:ext cx="2667000" cy="2476500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CONCLUSION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G</a:t>
            </a:r>
            <a:r>
              <a:rPr lang="en-US" b="1" baseline="-25000"/>
              <a:t>cp</a:t>
            </a:r>
            <a:r>
              <a:rPr lang="en-US" b="1"/>
              <a:t>(s) = (G</a:t>
            </a:r>
            <a:r>
              <a:rPr lang="en-US" b="1" baseline="-25000"/>
              <a:t>m</a:t>
            </a:r>
            <a:r>
              <a:rPr lang="en-US" b="1"/>
              <a:t>(s))</a:t>
            </a:r>
            <a:r>
              <a:rPr lang="en-US" b="1" baseline="30000"/>
              <a:t>-1</a:t>
            </a:r>
            <a:endParaRPr lang="en-US" b="1"/>
          </a:p>
          <a:p>
            <a:pPr algn="ctr"/>
            <a:endParaRPr lang="en-US"/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Controller is inverse of model!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Can we achieve this?</a:t>
            </a:r>
            <a:endParaRPr lang="en-US"/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685800" y="990600"/>
            <a:ext cx="4038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2. Perfect dynamic control:</a:t>
            </a:r>
          </a:p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3. Moderate manipulated variable adjustments</a:t>
            </a:r>
          </a:p>
        </p:txBody>
      </p:sp>
      <p:graphicFrame>
        <p:nvGraphicFramePr>
          <p:cNvPr id="19461" name="Object 1029"/>
          <p:cNvGraphicFramePr>
            <a:graphicFrameLocks noChangeAspect="1"/>
          </p:cNvGraphicFramePr>
          <p:nvPr/>
        </p:nvGraphicFramePr>
        <p:xfrm>
          <a:off x="228600" y="2514600"/>
          <a:ext cx="57150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4" imgW="3073400" imgH="368300" progId="Equation.3">
                  <p:embed/>
                </p:oleObj>
              </mc:Choice>
              <mc:Fallback>
                <p:oleObj name="Equation" r:id="rId4" imgW="3073400" imgH="3683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57150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Line 1031"/>
          <p:cNvSpPr>
            <a:spLocks noChangeShapeType="1"/>
          </p:cNvSpPr>
          <p:nvPr/>
        </p:nvSpPr>
        <p:spPr bwMode="auto">
          <a:xfrm flipH="1">
            <a:off x="2514600" y="2971800"/>
            <a:ext cx="18288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1032"/>
          <p:cNvSpPr txBox="1">
            <a:spLocks noChangeArrowheads="1"/>
          </p:cNvSpPr>
          <p:nvPr/>
        </p:nvSpPr>
        <p:spPr bwMode="auto">
          <a:xfrm>
            <a:off x="609600" y="3962400"/>
            <a:ext cx="3048000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This has a second derivative, which will lead to excessive manipulated variable moves</a:t>
            </a:r>
          </a:p>
        </p:txBody>
      </p:sp>
      <p:sp>
        <p:nvSpPr>
          <p:cNvPr id="19464" name="Text Box 1034"/>
          <p:cNvSpPr txBox="1">
            <a:spLocks noChangeArrowheads="1"/>
          </p:cNvSpPr>
          <p:nvPr/>
        </p:nvSpPr>
        <p:spPr bwMode="auto">
          <a:xfrm>
            <a:off x="4648200" y="4191000"/>
            <a:ext cx="34290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This could have an unstable controller, if </a:t>
            </a:r>
            <a:r>
              <a:rPr lang="en-US" sz="2000" b="1">
                <a:sym typeface="Symbol" pitchFamily="18" charset="2"/>
              </a:rPr>
              <a:t></a:t>
            </a:r>
            <a:r>
              <a:rPr lang="en-US" sz="2000" b="1" baseline="-25000">
                <a:sym typeface="Symbol" pitchFamily="18" charset="2"/>
              </a:rPr>
              <a:t>1</a:t>
            </a:r>
            <a:r>
              <a:rPr lang="en-US" sz="2000" b="1">
                <a:sym typeface="Symbol" pitchFamily="18" charset="2"/>
              </a:rPr>
              <a:t> is negative.  This is unacceptable.</a:t>
            </a:r>
            <a:endParaRPr lang="en-US"/>
          </a:p>
        </p:txBody>
      </p:sp>
      <p:sp>
        <p:nvSpPr>
          <p:cNvPr id="19465" name="Line 1035"/>
          <p:cNvSpPr>
            <a:spLocks noChangeShapeType="1"/>
          </p:cNvSpPr>
          <p:nvPr/>
        </p:nvSpPr>
        <p:spPr bwMode="auto">
          <a:xfrm flipH="1" flipV="1">
            <a:off x="5334000" y="3124200"/>
            <a:ext cx="8382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036"/>
          <p:cNvSpPr txBox="1">
            <a:spLocks noChangeArrowheads="1"/>
          </p:cNvSpPr>
          <p:nvPr/>
        </p:nvSpPr>
        <p:spPr bwMode="auto">
          <a:xfrm>
            <a:off x="609600" y="5562600"/>
            <a:ext cx="7848600" cy="879475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Conclusion:</a:t>
            </a:r>
            <a:r>
              <a:rPr lang="en-US" b="1">
                <a:solidFill>
                  <a:srgbClr val="FF0000"/>
                </a:solidFill>
              </a:rPr>
              <a:t> Perfect control is not possible!  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(See other examples in the workshops.)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17526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4" imgW="2701925" imgH="4019550" progId="MS_ClipArt_Gallery.5">
                  <p:embed/>
                </p:oleObj>
              </mc:Choice>
              <mc:Fallback>
                <p:oleObj name="Clip" r:id="rId4" imgW="2701925" imgH="401955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590800" y="1524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33600" y="2971800"/>
            <a:ext cx="6096000" cy="284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Recognize that other feedback algorithms are possible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Understand the IMC structure and how it provides the essential control features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Tune an IMC controller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Correctly select between PID and IMC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Let’s begin our IMC design with the results so far.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2667000" cy="2476500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CONCLUSION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K</a:t>
            </a:r>
            <a:r>
              <a:rPr lang="en-US" b="1" baseline="-25000"/>
              <a:t>cp</a:t>
            </a:r>
            <a:r>
              <a:rPr lang="en-US" b="1"/>
              <a:t> = (K</a:t>
            </a:r>
            <a:r>
              <a:rPr lang="en-US" b="1" baseline="-25000"/>
              <a:t>m</a:t>
            </a:r>
            <a:r>
              <a:rPr lang="en-US" b="1"/>
              <a:t>)</a:t>
            </a:r>
            <a:r>
              <a:rPr lang="en-US" b="1" baseline="30000"/>
              <a:t>-1</a:t>
            </a:r>
            <a:endParaRPr lang="en-US" b="1"/>
          </a:p>
          <a:p>
            <a:pPr algn="ctr"/>
            <a:endParaRPr lang="en-US"/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Easily achieved because 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both are in computer!</a:t>
            </a:r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505200" y="1752600"/>
            <a:ext cx="2667000" cy="2536825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CONCLUSION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G</a:t>
            </a:r>
            <a:r>
              <a:rPr lang="en-US" b="1" baseline="-25000"/>
              <a:t>cp</a:t>
            </a:r>
            <a:r>
              <a:rPr lang="en-US" b="1"/>
              <a:t>(s) </a:t>
            </a:r>
            <a:r>
              <a:rPr lang="en-US" b="1">
                <a:sym typeface="Symbol" pitchFamily="18" charset="2"/>
              </a:rPr>
              <a:t></a:t>
            </a:r>
            <a:r>
              <a:rPr lang="en-US" b="1"/>
              <a:t> (G</a:t>
            </a:r>
            <a:r>
              <a:rPr lang="en-US" b="1" baseline="-25000"/>
              <a:t>m</a:t>
            </a:r>
            <a:r>
              <a:rPr lang="en-US" b="1"/>
              <a:t>(s))</a:t>
            </a:r>
            <a:r>
              <a:rPr lang="en-US" b="1" baseline="30000"/>
              <a:t>-1</a:t>
            </a:r>
            <a:endParaRPr lang="en-US" b="1"/>
          </a:p>
          <a:p>
            <a:pPr algn="ctr"/>
            <a:endParaRPr lang="en-US"/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Controller is inverse of model!</a:t>
            </a:r>
          </a:p>
          <a:p>
            <a:pPr algn="ctr"/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4419600" y="25146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4953000" y="2057400"/>
            <a:ext cx="1600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553200" y="1752600"/>
            <a:ext cx="2133600" cy="238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We have loosened the restriction to a condition that can be achieved.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Now, what does “approximate” mean?</a:t>
            </a: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143000" y="5029200"/>
          <a:ext cx="4333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Clip" r:id="rId4" imgW="1395413" imgH="3927475" progId="MS_ClipArt_Gallery.5">
                  <p:embed/>
                </p:oleObj>
              </mc:Choice>
              <mc:Fallback>
                <p:oleObj name="Clip" r:id="rId4" imgW="1395413" imgH="3927475" progId="MS_ClipArt_Gallery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9200"/>
                        <a:ext cx="4333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2133600" y="5181600"/>
            <a:ext cx="5867400" cy="914400"/>
          </a:xfrm>
          <a:prstGeom prst="wedgeRoundRectCallout">
            <a:avLst>
              <a:gd name="adj1" fmla="val -57333"/>
              <a:gd name="adj2" fmla="val -3697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How can we define the meaning of approximate </a:t>
            </a:r>
          </a:p>
          <a:p>
            <a:pPr algn="ctr"/>
            <a:r>
              <a:rPr lang="en-US" sz="2000" b="1"/>
              <a:t>so that we have a useful design approach?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685800" y="11430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Separate the model into two factors, one invertible and the other with all non-invertible terms.</a:t>
            </a:r>
            <a:endParaRPr lang="en-US"/>
          </a:p>
        </p:txBody>
      </p:sp>
      <p:graphicFrame>
        <p:nvGraphicFramePr>
          <p:cNvPr id="21508" name="Object 1028"/>
          <p:cNvGraphicFramePr>
            <a:graphicFrameLocks noChangeAspect="1"/>
          </p:cNvGraphicFramePr>
          <p:nvPr/>
        </p:nvGraphicFramePr>
        <p:xfrm>
          <a:off x="2667000" y="2209800"/>
          <a:ext cx="28130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4" imgW="1205977" imgH="215806" progId="Equation.3">
                  <p:embed/>
                </p:oleObj>
              </mc:Choice>
              <mc:Fallback>
                <p:oleObj name="Equation" r:id="rId4" imgW="1205977" imgH="215806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9800"/>
                        <a:ext cx="28130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1029"/>
          <p:cNvSpPr txBox="1">
            <a:spLocks noChangeArrowheads="1"/>
          </p:cNvSpPr>
          <p:nvPr/>
        </p:nvSpPr>
        <p:spPr bwMode="auto">
          <a:xfrm>
            <a:off x="914400" y="3505200"/>
            <a:ext cx="3048000" cy="1939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The “invertible” factor has an inverse that is causal and stable, which results in an acceptable controller.  The gain is the model gain, K</a:t>
            </a:r>
            <a:r>
              <a:rPr lang="en-US" sz="2000" b="1" baseline="-25000"/>
              <a:t>m</a:t>
            </a:r>
            <a:r>
              <a:rPr lang="en-US" sz="2000" b="1"/>
              <a:t>.</a:t>
            </a:r>
          </a:p>
        </p:txBody>
      </p:sp>
      <p:sp>
        <p:nvSpPr>
          <p:cNvPr id="21510" name="Text Box 1030"/>
          <p:cNvSpPr txBox="1">
            <a:spLocks noChangeArrowheads="1"/>
          </p:cNvSpPr>
          <p:nvPr/>
        </p:nvSpPr>
        <p:spPr bwMode="auto">
          <a:xfrm>
            <a:off x="4953000" y="3429000"/>
            <a:ext cx="3505200" cy="223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The “non-invertible” factor has an inverse that is non-causal or unstable.  The factor contains models elements with dead times and positive </a:t>
            </a:r>
            <a:r>
              <a:rPr lang="en-US" sz="2000" b="1" dirty="0" smtClean="0"/>
              <a:t>numerator zeros.  The gain is chosen to be </a:t>
            </a:r>
            <a:r>
              <a:rPr lang="en-US" sz="2000" b="1" dirty="0"/>
              <a:t>1.0.</a:t>
            </a:r>
          </a:p>
        </p:txBody>
      </p:sp>
      <p:graphicFrame>
        <p:nvGraphicFramePr>
          <p:cNvPr id="21511" name="Object 1033"/>
          <p:cNvGraphicFramePr>
            <a:graphicFrameLocks noChangeAspect="1"/>
          </p:cNvGraphicFramePr>
          <p:nvPr/>
        </p:nvGraphicFramePr>
        <p:xfrm>
          <a:off x="1219200" y="5791200"/>
          <a:ext cx="325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Clip" r:id="rId6" imgW="1395413" imgH="3927475" progId="MS_ClipArt_Gallery.5">
                  <p:embed/>
                </p:oleObj>
              </mc:Choice>
              <mc:Fallback>
                <p:oleObj name="Clip" r:id="rId6" imgW="1395413" imgH="3927475" progId="MS_ClipArt_Gallery.5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91200"/>
                        <a:ext cx="3254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AutoShape 1034"/>
          <p:cNvSpPr>
            <a:spLocks noChangeArrowheads="1"/>
          </p:cNvSpPr>
          <p:nvPr/>
        </p:nvSpPr>
        <p:spPr bwMode="auto">
          <a:xfrm>
            <a:off x="2057400" y="6019800"/>
            <a:ext cx="5867400" cy="457200"/>
          </a:xfrm>
          <a:prstGeom prst="wedgeRoundRectCallout">
            <a:avLst>
              <a:gd name="adj1" fmla="val -57088"/>
              <a:gd name="adj2" fmla="val -472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What do we use for the controller?</a:t>
            </a:r>
          </a:p>
        </p:txBody>
      </p:sp>
      <p:sp>
        <p:nvSpPr>
          <p:cNvPr id="21513" name="Line 1035"/>
          <p:cNvSpPr>
            <a:spLocks noChangeShapeType="1"/>
          </p:cNvSpPr>
          <p:nvPr/>
        </p:nvSpPr>
        <p:spPr bwMode="auto">
          <a:xfrm>
            <a:off x="3733800" y="2743200"/>
            <a:ext cx="609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36"/>
          <p:cNvSpPr>
            <a:spLocks noChangeShapeType="1"/>
          </p:cNvSpPr>
          <p:nvPr/>
        </p:nvSpPr>
        <p:spPr bwMode="auto">
          <a:xfrm flipH="1">
            <a:off x="2514600" y="2743200"/>
            <a:ext cx="1524000" cy="762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37"/>
          <p:cNvSpPr>
            <a:spLocks noChangeShapeType="1"/>
          </p:cNvSpPr>
          <p:nvPr/>
        </p:nvSpPr>
        <p:spPr bwMode="auto">
          <a:xfrm>
            <a:off x="4648200" y="27432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038"/>
          <p:cNvSpPr>
            <a:spLocks noChangeShapeType="1"/>
          </p:cNvSpPr>
          <p:nvPr/>
        </p:nvSpPr>
        <p:spPr bwMode="auto">
          <a:xfrm>
            <a:off x="4876800" y="2743200"/>
            <a:ext cx="18288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ChangeArrowheads="1"/>
          </p:cNvSpPr>
          <p:nvPr/>
        </p:nvSpPr>
        <p:spPr bwMode="auto">
          <a:xfrm>
            <a:off x="838200" y="3200400"/>
            <a:ext cx="7543800" cy="2133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Separate the model into two factors, one invertible and the other with all non-invertible terms.</a:t>
            </a:r>
          </a:p>
        </p:txBody>
      </p:sp>
      <p:graphicFrame>
        <p:nvGraphicFramePr>
          <p:cNvPr id="22533" name="Object 4"/>
          <p:cNvGraphicFramePr>
            <a:graphicFrameLocks noChangeAspect="1"/>
          </p:cNvGraphicFramePr>
          <p:nvPr/>
        </p:nvGraphicFramePr>
        <p:xfrm>
          <a:off x="2667000" y="2209800"/>
          <a:ext cx="28130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4" imgW="1205977" imgH="215806" progId="Equation.3">
                  <p:embed/>
                </p:oleObj>
              </mc:Choice>
              <mc:Fallback>
                <p:oleObj name="Equation" r:id="rId4" imgW="1205977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9800"/>
                        <a:ext cx="28130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9"/>
          <p:cNvGraphicFramePr>
            <a:graphicFrameLocks noChangeAspect="1"/>
          </p:cNvGraphicFramePr>
          <p:nvPr/>
        </p:nvGraphicFramePr>
        <p:xfrm>
          <a:off x="1219200" y="5791200"/>
          <a:ext cx="325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Clip" r:id="rId6" imgW="1395413" imgH="3927475" progId="MS_ClipArt_Gallery.5">
                  <p:embed/>
                </p:oleObj>
              </mc:Choice>
              <mc:Fallback>
                <p:oleObj name="Clip" r:id="rId6" imgW="1395413" imgH="3927475" progId="MS_ClipArt_Gallery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91200"/>
                        <a:ext cx="3254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2057400" y="6019800"/>
            <a:ext cx="5867400" cy="457200"/>
          </a:xfrm>
          <a:prstGeom prst="wedgeRoundRectCallout">
            <a:avLst>
              <a:gd name="adj1" fmla="val -57088"/>
              <a:gd name="adj2" fmla="val -472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Looks easy, but I need some practice.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990600" y="32766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The IMC controller eliminates all non-invertible elements in the feedback process model by inverting G</a:t>
            </a:r>
            <a:r>
              <a:rPr lang="en-US" b="1" baseline="30000" dirty="0"/>
              <a:t>-</a:t>
            </a:r>
            <a:r>
              <a:rPr lang="en-US" b="1" baseline="-25000" dirty="0"/>
              <a:t>m</a:t>
            </a:r>
            <a:r>
              <a:rPr lang="en-US" b="1" dirty="0"/>
              <a:t>(s).</a:t>
            </a:r>
          </a:p>
        </p:txBody>
      </p:sp>
      <p:graphicFrame>
        <p:nvGraphicFramePr>
          <p:cNvPr id="22537" name="Object 12"/>
          <p:cNvGraphicFramePr>
            <a:graphicFrameLocks noChangeAspect="1"/>
          </p:cNvGraphicFramePr>
          <p:nvPr/>
        </p:nvGraphicFramePr>
        <p:xfrm>
          <a:off x="2921000" y="4437063"/>
          <a:ext cx="24574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8" imgW="1053643" imgH="266584" progId="Equation.3">
                  <p:embed/>
                </p:oleObj>
              </mc:Choice>
              <mc:Fallback>
                <p:oleObj name="Equation" r:id="rId8" imgW="1053643" imgH="26658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4437063"/>
                        <a:ext cx="24574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0"/>
          <p:cNvSpPr>
            <a:spLocks noChangeArrowheads="1"/>
          </p:cNvSpPr>
          <p:nvPr/>
        </p:nvSpPr>
        <p:spPr bwMode="auto">
          <a:xfrm>
            <a:off x="990600" y="4495800"/>
            <a:ext cx="73152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1981200" y="1066800"/>
            <a:ext cx="5457825" cy="1981200"/>
            <a:chOff x="432" y="2304"/>
            <a:chExt cx="4542" cy="1824"/>
          </a:xfrm>
        </p:grpSpPr>
        <p:sp>
          <p:nvSpPr>
            <p:cNvPr id="23562" name="AutoShape 4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AutoShape 5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AutoShape 6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Freeform 7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AutoShape 8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AutoShape 9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10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1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AutoShape 12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3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4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15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16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17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76" name="Group 18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23596" name="Line 1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2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2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2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2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Freeform 2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7" name="Group 26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23589" name="Line 27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28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29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30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31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32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Freeform 33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8" name="Line 34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35"/>
            <p:cNvSpPr txBox="1">
              <a:spLocks noChangeArrowheads="1"/>
            </p:cNvSpPr>
            <p:nvPr/>
          </p:nvSpPr>
          <p:spPr bwMode="auto">
            <a:xfrm>
              <a:off x="624" y="2571"/>
              <a:ext cx="66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solvent</a:t>
              </a:r>
              <a:endParaRPr lang="en-US" sz="1600"/>
            </a:p>
          </p:txBody>
        </p:sp>
        <p:sp>
          <p:nvSpPr>
            <p:cNvPr id="23580" name="Text Box 36"/>
            <p:cNvSpPr txBox="1">
              <a:spLocks noChangeArrowheads="1"/>
            </p:cNvSpPr>
            <p:nvPr/>
          </p:nvSpPr>
          <p:spPr bwMode="auto">
            <a:xfrm>
              <a:off x="1104" y="3292"/>
              <a:ext cx="69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/>
                <a:t> pure A</a:t>
              </a:r>
              <a:endParaRPr lang="en-US" sz="1600"/>
            </a:p>
          </p:txBody>
        </p:sp>
        <p:sp>
          <p:nvSpPr>
            <p:cNvPr id="23581" name="Oval 37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pitchFamily="34" charset="0"/>
                </a:rPr>
                <a:t>AC</a:t>
              </a:r>
            </a:p>
          </p:txBody>
        </p:sp>
        <p:sp>
          <p:nvSpPr>
            <p:cNvPr id="23582" name="Line 38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39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Line 40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Freeform 41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42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Text Box 43"/>
            <p:cNvSpPr txBox="1">
              <a:spLocks noChangeArrowheads="1"/>
            </p:cNvSpPr>
            <p:nvPr/>
          </p:nvSpPr>
          <p:spPr bwMode="auto">
            <a:xfrm>
              <a:off x="432" y="2304"/>
              <a:ext cx="43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S</a:t>
              </a:r>
              <a:endParaRPr lang="en-US" sz="1600" b="1"/>
            </a:p>
          </p:txBody>
        </p:sp>
        <p:sp>
          <p:nvSpPr>
            <p:cNvPr id="23588" name="Text Box 44"/>
            <p:cNvSpPr txBox="1">
              <a:spLocks noChangeArrowheads="1"/>
            </p:cNvSpPr>
            <p:nvPr/>
          </p:nvSpPr>
          <p:spPr bwMode="auto">
            <a:xfrm>
              <a:off x="959" y="3120"/>
              <a:ext cx="337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A</a:t>
              </a:r>
              <a:endParaRPr lang="en-US" sz="1600" b="1"/>
            </a:p>
          </p:txBody>
        </p:sp>
      </p:grpSp>
      <p:sp>
        <p:nvSpPr>
          <p:cNvPr id="23557" name="Text Box 45"/>
          <p:cNvSpPr txBox="1">
            <a:spLocks noChangeArrowheads="1"/>
          </p:cNvSpPr>
          <p:nvPr/>
        </p:nvSpPr>
        <p:spPr bwMode="auto">
          <a:xfrm>
            <a:off x="990600" y="3429000"/>
            <a:ext cx="73152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Class exercise:</a:t>
            </a:r>
            <a:r>
              <a:rPr lang="en-US" sz="2000" b="1"/>
              <a:t> We have two models for the feedback dynamics for the 3-tank mixer.  Determine G</a:t>
            </a:r>
            <a:r>
              <a:rPr lang="en-US" sz="2000" b="1" baseline="-25000"/>
              <a:t>cp</a:t>
            </a:r>
            <a:r>
              <a:rPr lang="en-US" sz="2000" b="1"/>
              <a:t>(s) for each.</a:t>
            </a:r>
          </a:p>
        </p:txBody>
      </p:sp>
      <p:graphicFrame>
        <p:nvGraphicFramePr>
          <p:cNvPr id="23558" name="Object 46"/>
          <p:cNvGraphicFramePr>
            <a:graphicFrameLocks noChangeAspect="1"/>
          </p:cNvGraphicFramePr>
          <p:nvPr/>
        </p:nvGraphicFramePr>
        <p:xfrm>
          <a:off x="5110163" y="4979988"/>
          <a:ext cx="21224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4" imgW="939800" imgH="368300" progId="Equation.3">
                  <p:embed/>
                </p:oleObj>
              </mc:Choice>
              <mc:Fallback>
                <p:oleObj name="Equation" r:id="rId4" imgW="939800" imgH="3683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4979988"/>
                        <a:ext cx="21224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47"/>
          <p:cNvGraphicFramePr>
            <a:graphicFrameLocks noChangeAspect="1"/>
          </p:cNvGraphicFramePr>
          <p:nvPr/>
        </p:nvGraphicFramePr>
        <p:xfrm>
          <a:off x="1371600" y="5029200"/>
          <a:ext cx="2438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6" imgW="1079032" imgH="393529" progId="Equation.3">
                  <p:embed/>
                </p:oleObj>
              </mc:Choice>
              <mc:Fallback>
                <p:oleObj name="Equation" r:id="rId6" imgW="1079032" imgH="393529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24384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48"/>
          <p:cNvSpPr txBox="1">
            <a:spLocks noChangeArrowheads="1"/>
          </p:cNvSpPr>
          <p:nvPr/>
        </p:nvSpPr>
        <p:spPr bwMode="auto">
          <a:xfrm>
            <a:off x="1295400" y="4572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Empirical model</a:t>
            </a:r>
          </a:p>
        </p:txBody>
      </p:sp>
      <p:sp>
        <p:nvSpPr>
          <p:cNvPr id="23561" name="Text Box 49"/>
          <p:cNvSpPr txBox="1">
            <a:spLocks noChangeArrowheads="1"/>
          </p:cNvSpPr>
          <p:nvPr/>
        </p:nvSpPr>
        <p:spPr bwMode="auto">
          <a:xfrm>
            <a:off x="4800600" y="4572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Fundamental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90600" y="1219200"/>
            <a:ext cx="73152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aphicFrame>
        <p:nvGraphicFramePr>
          <p:cNvPr id="24580" name="Object 47"/>
          <p:cNvGraphicFramePr>
            <a:graphicFrameLocks noChangeAspect="1"/>
          </p:cNvGraphicFramePr>
          <p:nvPr/>
        </p:nvGraphicFramePr>
        <p:xfrm>
          <a:off x="5110163" y="1703388"/>
          <a:ext cx="21224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4" imgW="939800" imgH="368300" progId="Equation.3">
                  <p:embed/>
                </p:oleObj>
              </mc:Choice>
              <mc:Fallback>
                <p:oleObj name="Equation" r:id="rId4" imgW="939800" imgH="3683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703388"/>
                        <a:ext cx="21224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48"/>
          <p:cNvGraphicFramePr>
            <a:graphicFrameLocks noChangeAspect="1"/>
          </p:cNvGraphicFramePr>
          <p:nvPr/>
        </p:nvGraphicFramePr>
        <p:xfrm>
          <a:off x="1371600" y="1752600"/>
          <a:ext cx="2438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6" imgW="1079032" imgH="393529" progId="Equation.3">
                  <p:embed/>
                </p:oleObj>
              </mc:Choice>
              <mc:Fallback>
                <p:oleObj name="Equation" r:id="rId6" imgW="1079032" imgH="39352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24384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49"/>
          <p:cNvSpPr txBox="1">
            <a:spLocks noChangeArrowheads="1"/>
          </p:cNvSpPr>
          <p:nvPr/>
        </p:nvSpPr>
        <p:spPr bwMode="auto">
          <a:xfrm>
            <a:off x="1295400" y="1295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Empirical model</a:t>
            </a:r>
          </a:p>
        </p:txBody>
      </p:sp>
      <p:sp>
        <p:nvSpPr>
          <p:cNvPr id="24583" name="Text Box 50"/>
          <p:cNvSpPr txBox="1">
            <a:spLocks noChangeArrowheads="1"/>
          </p:cNvSpPr>
          <p:nvPr/>
        </p:nvSpPr>
        <p:spPr bwMode="auto">
          <a:xfrm>
            <a:off x="4800600" y="1295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Fundamental model</a:t>
            </a:r>
          </a:p>
        </p:txBody>
      </p:sp>
      <p:sp>
        <p:nvSpPr>
          <p:cNvPr id="24584" name="Line 51"/>
          <p:cNvSpPr>
            <a:spLocks noChangeShapeType="1"/>
          </p:cNvSpPr>
          <p:nvPr/>
        </p:nvSpPr>
        <p:spPr bwMode="auto">
          <a:xfrm>
            <a:off x="2362200" y="24384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85" name="Object 52"/>
          <p:cNvGraphicFramePr>
            <a:graphicFrameLocks noChangeAspect="1"/>
          </p:cNvGraphicFramePr>
          <p:nvPr/>
        </p:nvGraphicFramePr>
        <p:xfrm>
          <a:off x="1219200" y="3352800"/>
          <a:ext cx="2381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8" imgW="1054100" imgH="330200" progId="Equation.3">
                  <p:embed/>
                </p:oleObj>
              </mc:Choice>
              <mc:Fallback>
                <p:oleObj name="Equation" r:id="rId8" imgW="1054100" imgH="330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2381250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Line 53"/>
          <p:cNvSpPr>
            <a:spLocks noChangeShapeType="1"/>
          </p:cNvSpPr>
          <p:nvPr/>
        </p:nvSpPr>
        <p:spPr bwMode="auto">
          <a:xfrm>
            <a:off x="6096000" y="24384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87" name="Object 54"/>
          <p:cNvGraphicFramePr>
            <a:graphicFrameLocks noChangeAspect="1"/>
          </p:cNvGraphicFramePr>
          <p:nvPr/>
        </p:nvGraphicFramePr>
        <p:xfrm>
          <a:off x="4929188" y="3338513"/>
          <a:ext cx="23225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10" imgW="1028700" imgH="381000" progId="Equation.3">
                  <p:embed/>
                </p:oleObj>
              </mc:Choice>
              <mc:Fallback>
                <p:oleObj name="Equation" r:id="rId10" imgW="1028700" imgH="3810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38513"/>
                        <a:ext cx="2322512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55"/>
          <p:cNvGraphicFramePr>
            <a:graphicFrameLocks noChangeAspect="1"/>
          </p:cNvGraphicFramePr>
          <p:nvPr/>
        </p:nvGraphicFramePr>
        <p:xfrm>
          <a:off x="1295400" y="4800600"/>
          <a:ext cx="325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Clip" r:id="rId12" imgW="1395413" imgH="3927475" progId="MS_ClipArt_Gallery.5">
                  <p:embed/>
                </p:oleObj>
              </mc:Choice>
              <mc:Fallback>
                <p:oleObj name="Clip" r:id="rId12" imgW="1395413" imgH="3927475" progId="MS_ClipArt_Gallery.5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3254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AutoShape 56"/>
          <p:cNvSpPr>
            <a:spLocks noChangeArrowheads="1"/>
          </p:cNvSpPr>
          <p:nvPr/>
        </p:nvSpPr>
        <p:spPr bwMode="auto">
          <a:xfrm>
            <a:off x="2133600" y="4572000"/>
            <a:ext cx="5867400" cy="1676400"/>
          </a:xfrm>
          <a:prstGeom prst="wedgeRoundRectCallout">
            <a:avLst>
              <a:gd name="adj1" fmla="val -57685"/>
              <a:gd name="adj2" fmla="val -1884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                  Discuss these results.</a:t>
            </a:r>
          </a:p>
          <a:p>
            <a:endParaRPr lang="en-US" sz="2000" b="1"/>
          </a:p>
          <a:p>
            <a:pPr>
              <a:buFontTx/>
              <a:buChar char="•"/>
            </a:pPr>
            <a:r>
              <a:rPr lang="en-US" sz="2000" b="1"/>
              <a:t> Do they “make sense”?</a:t>
            </a:r>
          </a:p>
          <a:p>
            <a:pPr>
              <a:buFontTx/>
              <a:buChar char="•"/>
            </a:pPr>
            <a:r>
              <a:rPr lang="en-US" sz="2000" b="1"/>
              <a:t> Are there any shortcomings?</a:t>
            </a:r>
          </a:p>
          <a:p>
            <a:r>
              <a:rPr lang="en-US" sz="2000" b="1"/>
              <a:t>   </a:t>
            </a:r>
            <a:r>
              <a:rPr lang="en-US" sz="2000" b="1">
                <a:solidFill>
                  <a:schemeClr val="accent2"/>
                </a:solidFill>
              </a:rPr>
              <a:t>(Hint: Look at other desirable features.)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aphicFrame>
        <p:nvGraphicFramePr>
          <p:cNvPr id="25603" name="Object 9"/>
          <p:cNvGraphicFramePr>
            <a:graphicFrameLocks noChangeAspect="1"/>
          </p:cNvGraphicFramePr>
          <p:nvPr/>
        </p:nvGraphicFramePr>
        <p:xfrm>
          <a:off x="1524000" y="1143000"/>
          <a:ext cx="2381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4" imgW="1054100" imgH="330200" progId="Equation.3">
                  <p:embed/>
                </p:oleObj>
              </mc:Choice>
              <mc:Fallback>
                <p:oleObj name="Equation" r:id="rId4" imgW="1054100" imgH="33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2381250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1"/>
          <p:cNvGraphicFramePr>
            <a:graphicFrameLocks noChangeAspect="1"/>
          </p:cNvGraphicFramePr>
          <p:nvPr/>
        </p:nvGraphicFramePr>
        <p:xfrm>
          <a:off x="5233988" y="1128713"/>
          <a:ext cx="23225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6" imgW="1028700" imgH="381000" progId="Equation.3">
                  <p:embed/>
                </p:oleObj>
              </mc:Choice>
              <mc:Fallback>
                <p:oleObj name="Equation" r:id="rId6" imgW="1028700" imgH="381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1128713"/>
                        <a:ext cx="2322512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Line 14"/>
          <p:cNvSpPr>
            <a:spLocks noChangeShapeType="1"/>
          </p:cNvSpPr>
          <p:nvPr/>
        </p:nvSpPr>
        <p:spPr bwMode="auto">
          <a:xfrm>
            <a:off x="25908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1447800" y="2514600"/>
            <a:ext cx="2438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First derivative</a:t>
            </a:r>
          </a:p>
        </p:txBody>
      </p:sp>
      <p:sp>
        <p:nvSpPr>
          <p:cNvPr id="25607" name="Line 16"/>
          <p:cNvSpPr>
            <a:spLocks noChangeShapeType="1"/>
          </p:cNvSpPr>
          <p:nvPr/>
        </p:nvSpPr>
        <p:spPr bwMode="auto">
          <a:xfrm>
            <a:off x="6324600" y="19812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17"/>
          <p:cNvSpPr txBox="1">
            <a:spLocks noChangeArrowheads="1"/>
          </p:cNvSpPr>
          <p:nvPr/>
        </p:nvSpPr>
        <p:spPr bwMode="auto">
          <a:xfrm>
            <a:off x="5181600" y="2590800"/>
            <a:ext cx="2438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Third derivative!</a:t>
            </a:r>
          </a:p>
        </p:txBody>
      </p: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1371600" y="3352800"/>
            <a:ext cx="6400800" cy="10144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3. Moderate manipulated variable adjustments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4. Robustness to model mismatch</a:t>
            </a:r>
          </a:p>
        </p:txBody>
      </p:sp>
      <p:graphicFrame>
        <p:nvGraphicFramePr>
          <p:cNvPr id="25610" name="Object 19"/>
          <p:cNvGraphicFramePr>
            <a:graphicFrameLocks noChangeAspect="1"/>
          </p:cNvGraphicFramePr>
          <p:nvPr/>
        </p:nvGraphicFramePr>
        <p:xfrm>
          <a:off x="1295400" y="4800600"/>
          <a:ext cx="325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Clip" r:id="rId8" imgW="1395413" imgH="3927475" progId="MS_ClipArt_Gallery.5">
                  <p:embed/>
                </p:oleObj>
              </mc:Choice>
              <mc:Fallback>
                <p:oleObj name="Clip" r:id="rId8" imgW="1395413" imgH="3927475" progId="MS_ClipArt_Gallery.5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3254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AutoShape 20"/>
          <p:cNvSpPr>
            <a:spLocks noChangeArrowheads="1"/>
          </p:cNvSpPr>
          <p:nvPr/>
        </p:nvSpPr>
        <p:spPr bwMode="auto">
          <a:xfrm>
            <a:off x="2133600" y="4572000"/>
            <a:ext cx="5867400" cy="1676400"/>
          </a:xfrm>
          <a:prstGeom prst="wedgeRoundRectCallout">
            <a:avLst>
              <a:gd name="adj1" fmla="val -57685"/>
              <a:gd name="adj2" fmla="val -1884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To achieve these features, we must be able to </a:t>
            </a:r>
          </a:p>
          <a:p>
            <a:r>
              <a:rPr lang="en-US" sz="2000" b="1"/>
              <a:t>“slow down” the controller.</a:t>
            </a:r>
          </a:p>
          <a:p>
            <a:endParaRPr lang="en-US" sz="2000" b="1"/>
          </a:p>
          <a:p>
            <a:r>
              <a:rPr lang="en-US" sz="2000" b="1"/>
              <a:t>We chose to include a filter in the feedback path.</a:t>
            </a:r>
            <a:endParaRPr lang="en-US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656263" y="10668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656263" y="18430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368800" y="18430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743200" y="1843088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CP</a:t>
            </a:r>
            <a:r>
              <a:rPr lang="en-US" sz="2000" b="1"/>
              <a:t>(s)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5052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5105400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1752600" y="2057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981200" y="213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4008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6858000" y="2057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6972300" y="13811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6400800" y="137160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5105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70866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12954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343400" y="1143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76200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858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505200" y="1676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651625" y="17478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610350" y="2085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504950" y="17811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524000" y="21145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5638800" y="28194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5257800" y="2133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52578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69342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64008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7010400" y="2209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6629400" y="26670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7086600" y="25908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701040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7086600" y="3429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18288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Text Box 38"/>
          <p:cNvSpPr txBox="1">
            <a:spLocks noChangeArrowheads="1"/>
          </p:cNvSpPr>
          <p:nvPr/>
        </p:nvSpPr>
        <p:spPr bwMode="auto">
          <a:xfrm>
            <a:off x="1981200" y="1600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26662" name="Rectangle 40"/>
          <p:cNvSpPr>
            <a:spLocks noChangeArrowheads="1"/>
          </p:cNvSpPr>
          <p:nvPr/>
        </p:nvSpPr>
        <p:spPr bwMode="auto">
          <a:xfrm>
            <a:off x="3962400" y="36576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f</a:t>
            </a:r>
            <a:r>
              <a:rPr lang="en-US" sz="2000" b="1"/>
              <a:t>(s)</a:t>
            </a:r>
          </a:p>
        </p:txBody>
      </p:sp>
      <p:sp>
        <p:nvSpPr>
          <p:cNvPr id="26663" name="Line 41"/>
          <p:cNvSpPr>
            <a:spLocks noChangeShapeType="1"/>
          </p:cNvSpPr>
          <p:nvPr/>
        </p:nvSpPr>
        <p:spPr bwMode="auto">
          <a:xfrm flipH="1">
            <a:off x="4724400" y="3962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Line 42"/>
          <p:cNvSpPr>
            <a:spLocks noChangeShapeType="1"/>
          </p:cNvSpPr>
          <p:nvPr/>
        </p:nvSpPr>
        <p:spPr bwMode="auto">
          <a:xfrm>
            <a:off x="1828800" y="3962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Text Box 43"/>
          <p:cNvSpPr txBox="1">
            <a:spLocks noChangeArrowheads="1"/>
          </p:cNvSpPr>
          <p:nvPr/>
        </p:nvSpPr>
        <p:spPr bwMode="auto">
          <a:xfrm>
            <a:off x="762000" y="5715000"/>
            <a:ext cx="76962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The filter is designed to prevent pure derivatives and the filter constant is tuned to achieve “robust performance”.</a:t>
            </a:r>
          </a:p>
        </p:txBody>
      </p:sp>
      <p:graphicFrame>
        <p:nvGraphicFramePr>
          <p:cNvPr id="26666" name="Object 44"/>
          <p:cNvGraphicFramePr>
            <a:graphicFrameLocks noChangeAspect="1"/>
          </p:cNvGraphicFramePr>
          <p:nvPr/>
        </p:nvGraphicFramePr>
        <p:xfrm>
          <a:off x="914400" y="4572000"/>
          <a:ext cx="1981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4" imgW="1091726" imgH="482391" progId="Equation.3">
                  <p:embed/>
                </p:oleObj>
              </mc:Choice>
              <mc:Fallback>
                <p:oleObj name="Equation" r:id="rId4" imgW="1091726" imgH="482391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1981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7" name="Text Box 45"/>
          <p:cNvSpPr txBox="1">
            <a:spLocks noChangeArrowheads="1"/>
          </p:cNvSpPr>
          <p:nvPr/>
        </p:nvSpPr>
        <p:spPr bwMode="auto">
          <a:xfrm>
            <a:off x="3276600" y="4572000"/>
            <a:ext cx="5410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/>
              <a:t>The value of </a:t>
            </a:r>
            <a:r>
              <a:rPr lang="en-US" sz="1600" b="1" dirty="0" err="1"/>
              <a:t>N</a:t>
            </a:r>
            <a:r>
              <a:rPr lang="en-US" sz="1600" b="1" baseline="-25000" dirty="0" err="1"/>
              <a:t>f</a:t>
            </a:r>
            <a:r>
              <a:rPr lang="en-US" sz="1600" b="1" dirty="0"/>
              <a:t> is selected so that the product of the controller and filter has a polynomial in “s” with a denominator order </a:t>
            </a:r>
            <a:r>
              <a:rPr lang="en-US" sz="1600" b="1" dirty="0" smtClean="0">
                <a:sym typeface="Symbol" pitchFamily="18" charset="2"/>
              </a:rPr>
              <a:t>  </a:t>
            </a:r>
            <a:r>
              <a:rPr lang="en-US" sz="1600" b="1" dirty="0">
                <a:sym typeface="Symbol" pitchFamily="18" charset="2"/>
              </a:rPr>
              <a:t>the numerator order.</a:t>
            </a:r>
            <a:endParaRPr lang="en-US" sz="1600" b="1" dirty="0"/>
          </a:p>
        </p:txBody>
      </p:sp>
      <p:sp>
        <p:nvSpPr>
          <p:cNvPr id="26668" name="Line 46"/>
          <p:cNvSpPr>
            <a:spLocks noChangeShapeType="1"/>
          </p:cNvSpPr>
          <p:nvPr/>
        </p:nvSpPr>
        <p:spPr bwMode="auto">
          <a:xfrm flipH="1">
            <a:off x="2971800" y="4114800"/>
            <a:ext cx="9906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90600" y="2590800"/>
            <a:ext cx="73152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110163" y="3074988"/>
          <a:ext cx="21224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4" imgW="939800" imgH="368300" progId="Equation.3">
                  <p:embed/>
                </p:oleObj>
              </mc:Choice>
              <mc:Fallback>
                <p:oleObj name="Equation" r:id="rId4" imgW="9398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074988"/>
                        <a:ext cx="21224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371600" y="3124200"/>
          <a:ext cx="2438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6" imgW="1079032" imgH="393529" progId="Equation.3">
                  <p:embed/>
                </p:oleObj>
              </mc:Choice>
              <mc:Fallback>
                <p:oleObj name="Equation" r:id="rId6" imgW="107903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24200"/>
                        <a:ext cx="24384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95400" y="2667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Empirical model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800600" y="2667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Fundamental model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362200" y="38100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1219200" y="4724400"/>
          <a:ext cx="2381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8" imgW="1054100" imgH="330200" progId="Equation.3">
                  <p:embed/>
                </p:oleObj>
              </mc:Choice>
              <mc:Fallback>
                <p:oleObj name="Equation" r:id="rId8" imgW="1054100" imgH="33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2381250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096000" y="38100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4929188" y="4710113"/>
          <a:ext cx="23225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10" imgW="1028700" imgH="381000" progId="Equation.3">
                  <p:embed/>
                </p:oleObj>
              </mc:Choice>
              <mc:Fallback>
                <p:oleObj name="Equation" r:id="rId10" imgW="1028700" imgH="381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4710113"/>
                        <a:ext cx="2322512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914400" y="1066800"/>
            <a:ext cx="73152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Class exercise:</a:t>
            </a:r>
            <a:r>
              <a:rPr lang="en-US"/>
              <a:t>  Determine the structure of the filter for the two possible controllers we just designed for the three tank mixing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90600" y="2590800"/>
            <a:ext cx="73152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110163" y="3074988"/>
          <a:ext cx="21224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4" imgW="939800" imgH="368300" progId="Equation.3">
                  <p:embed/>
                </p:oleObj>
              </mc:Choice>
              <mc:Fallback>
                <p:oleObj name="Equation" r:id="rId4" imgW="9398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074988"/>
                        <a:ext cx="21224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371600" y="3124200"/>
          <a:ext cx="2438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6" imgW="1079032" imgH="393529" progId="Equation.3">
                  <p:embed/>
                </p:oleObj>
              </mc:Choice>
              <mc:Fallback>
                <p:oleObj name="Equation" r:id="rId6" imgW="107903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24200"/>
                        <a:ext cx="24384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295400" y="2667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Empirical model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00600" y="2667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Fundamental model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362200" y="38100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1219200" y="4724400"/>
          <a:ext cx="2381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8" imgW="1054100" imgH="330200" progId="Equation.3">
                  <p:embed/>
                </p:oleObj>
              </mc:Choice>
              <mc:Fallback>
                <p:oleObj name="Equation" r:id="rId8" imgW="1054100" imgH="33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2381250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096000" y="38100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4929188" y="4710113"/>
          <a:ext cx="23225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Equation" r:id="rId10" imgW="1028700" imgH="381000" progId="Equation.3">
                  <p:embed/>
                </p:oleObj>
              </mc:Choice>
              <mc:Fallback>
                <p:oleObj name="Equation" r:id="rId10" imgW="1028700" imgH="381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4710113"/>
                        <a:ext cx="2322512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914400" y="1066800"/>
            <a:ext cx="73152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Class exercise:</a:t>
            </a:r>
            <a:r>
              <a:rPr lang="en-US"/>
              <a:t>  Determine the structure of the filter for the two possible controllers we just designed for the three tank mixing process.</a:t>
            </a:r>
          </a:p>
        </p:txBody>
      </p:sp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1463675" y="5715000"/>
          <a:ext cx="17970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12" imgW="990170" imgH="482391" progId="Equation.3">
                  <p:embed/>
                </p:oleObj>
              </mc:Choice>
              <mc:Fallback>
                <p:oleObj name="Equation" r:id="rId12" imgW="990170" imgH="48239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715000"/>
                        <a:ext cx="17970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5187950" y="5715000"/>
          <a:ext cx="18161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14" imgW="1002865" imgH="482391" progId="Equation.3">
                  <p:embed/>
                </p:oleObj>
              </mc:Choice>
              <mc:Fallback>
                <p:oleObj name="Equation" r:id="rId14" imgW="1002865" imgH="48239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5715000"/>
                        <a:ext cx="18161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8486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Now, we must determine the proper value for the filter time constant - this is controller tuning again!</a:t>
            </a:r>
          </a:p>
          <a:p>
            <a:pPr>
              <a:spcBef>
                <a:spcPct val="50000"/>
              </a:spcBef>
            </a:pPr>
            <a:r>
              <a:rPr lang="en-US" b="1"/>
              <a:t>We know how to set the goals from experience with PID.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53911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572000" y="2743200"/>
            <a:ext cx="2778125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u="sng"/>
              <a:t>CV Dynamic Behavior</a:t>
            </a:r>
            <a:r>
              <a:rPr lang="en-US" sz="1400" b="1"/>
              <a:t>:</a:t>
            </a:r>
          </a:p>
          <a:p>
            <a:r>
              <a:rPr lang="en-US" sz="1400" b="1"/>
              <a:t>Stable, zero offset, minimum IAE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267200" y="4267200"/>
            <a:ext cx="2743200" cy="739775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u="sng"/>
              <a:t>MV Dynamic Behavior</a:t>
            </a:r>
            <a:r>
              <a:rPr lang="en-US" sz="1400" b="1"/>
              <a:t>:</a:t>
            </a:r>
          </a:p>
          <a:p>
            <a:r>
              <a:rPr lang="en-US" sz="1400" b="1"/>
              <a:t>damped oscillations and small fluctuations due to noise.</a:t>
            </a:r>
          </a:p>
        </p:txBody>
      </p:sp>
      <p:sp>
        <p:nvSpPr>
          <p:cNvPr id="29703" name="Freeform 8"/>
          <p:cNvSpPr>
            <a:spLocks/>
          </p:cNvSpPr>
          <p:nvPr/>
        </p:nvSpPr>
        <p:spPr bwMode="auto">
          <a:xfrm>
            <a:off x="5181600" y="5029200"/>
            <a:ext cx="160338" cy="360363"/>
          </a:xfrm>
          <a:custGeom>
            <a:avLst/>
            <a:gdLst>
              <a:gd name="T0" fmla="*/ 0 w 128"/>
              <a:gd name="T1" fmla="*/ 0 h 281"/>
              <a:gd name="T2" fmla="*/ 160338 w 128"/>
              <a:gd name="T3" fmla="*/ 360363 h 28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8" h="281">
                <a:moveTo>
                  <a:pt x="0" y="0"/>
                </a:moveTo>
                <a:lnTo>
                  <a:pt x="128" y="281"/>
                </a:lnTo>
              </a:path>
            </a:pathLst>
          </a:custGeom>
          <a:noFill/>
          <a:ln w="1905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Freeform 9"/>
          <p:cNvSpPr>
            <a:spLocks/>
          </p:cNvSpPr>
          <p:nvPr/>
        </p:nvSpPr>
        <p:spPr bwMode="auto">
          <a:xfrm>
            <a:off x="3962400" y="3048000"/>
            <a:ext cx="615950" cy="560388"/>
          </a:xfrm>
          <a:custGeom>
            <a:avLst/>
            <a:gdLst>
              <a:gd name="T0" fmla="*/ 615950 w 489"/>
              <a:gd name="T1" fmla="*/ 0 h 438"/>
              <a:gd name="T2" fmla="*/ 0 w 489"/>
              <a:gd name="T3" fmla="*/ 560388 h 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9" h="438">
                <a:moveTo>
                  <a:pt x="489" y="0"/>
                </a:moveTo>
                <a:lnTo>
                  <a:pt x="0" y="438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990600" y="5181600"/>
            <a:ext cx="1649413" cy="739775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u="sng"/>
              <a:t>MV</a:t>
            </a:r>
            <a:r>
              <a:rPr lang="en-US" sz="1400" b="1"/>
              <a:t> can be more aggressive in early part of transient</a:t>
            </a: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2667000" y="5105400"/>
            <a:ext cx="604838" cy="18415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4" imgW="2701925" imgH="4019550" progId="MS_ClipArt_Gallery.5">
                  <p:embed/>
                </p:oleObj>
              </mc:Choice>
              <mc:Fallback>
                <p:oleObj name="Clip" r:id="rId4" imgW="2701925" imgH="40195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579120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Thought exercise for model-based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IMC structure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Desired control features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IMC algorithm and tuning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Application guidelines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18"/>
          <p:cNvSpPr>
            <a:spLocks noChangeArrowheads="1"/>
          </p:cNvSpPr>
          <p:nvPr/>
        </p:nvSpPr>
        <p:spPr bwMode="auto">
          <a:xfrm>
            <a:off x="2971800" y="2417763"/>
            <a:ext cx="2438400" cy="304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2209800" y="37338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048000" y="3352800"/>
            <a:ext cx="2514600" cy="1397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/>
              <a:t>COMBINED DEFINITION OF TUNING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000" b="1"/>
              <a:t>First order with dead time process model</a:t>
            </a:r>
          </a:p>
          <a:p>
            <a:pPr>
              <a:buFontTx/>
              <a:buChar char="•"/>
            </a:pPr>
            <a:r>
              <a:rPr lang="en-US" sz="1000" b="1"/>
              <a:t>Noisy measurement signal</a:t>
            </a:r>
          </a:p>
          <a:p>
            <a:pPr>
              <a:buFontTx/>
              <a:buChar char="•"/>
            </a:pPr>
            <a:r>
              <a:rPr lang="en-US" sz="1000" b="1"/>
              <a:t>± 25% parameters errors between  model/plant</a:t>
            </a:r>
          </a:p>
          <a:p>
            <a:pPr>
              <a:buFontTx/>
              <a:buChar char="•"/>
            </a:pPr>
            <a:r>
              <a:rPr lang="en-US" sz="1000" b="1"/>
              <a:t>IMC controller: determine K</a:t>
            </a:r>
            <a:r>
              <a:rPr lang="en-US" sz="1000" b="1" baseline="-25000"/>
              <a:t>f</a:t>
            </a:r>
            <a:endParaRPr lang="en-US" sz="1000" b="1"/>
          </a:p>
          <a:p>
            <a:pPr>
              <a:buFontTx/>
              <a:buChar char="•"/>
            </a:pPr>
            <a:r>
              <a:rPr lang="en-US" sz="1000" b="1"/>
              <a:t>Minimize IAE with MV inside bound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85800" y="5257800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Km = 1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m =  5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m  =  5</a:t>
            </a:r>
            <a:endParaRPr lang="en-US" sz="2000" b="1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5638800" y="37338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7" name="Group 6"/>
          <p:cNvGrpSpPr>
            <a:grpSpLocks/>
          </p:cNvGrpSpPr>
          <p:nvPr/>
        </p:nvGrpSpPr>
        <p:grpSpPr bwMode="auto">
          <a:xfrm>
            <a:off x="6705600" y="3332163"/>
            <a:ext cx="1905000" cy="1349375"/>
            <a:chOff x="2592" y="3072"/>
            <a:chExt cx="1824" cy="1091"/>
          </a:xfrm>
        </p:grpSpPr>
        <p:sp>
          <p:nvSpPr>
            <p:cNvPr id="30900" name="Rectangle 7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901" name="Group 8"/>
            <p:cNvGrpSpPr>
              <a:grpSpLocks/>
            </p:cNvGrpSpPr>
            <p:nvPr/>
          </p:nvGrpSpPr>
          <p:grpSpPr bwMode="auto">
            <a:xfrm>
              <a:off x="2880" y="3120"/>
              <a:ext cx="1419" cy="967"/>
              <a:chOff x="3456" y="1488"/>
              <a:chExt cx="2139" cy="1767"/>
            </a:xfrm>
          </p:grpSpPr>
          <p:sp>
            <p:nvSpPr>
              <p:cNvPr id="39945" name="AutoShape 9"/>
              <p:cNvSpPr>
                <a:spLocks noChangeArrowheads="1"/>
              </p:cNvSpPr>
              <p:nvPr/>
            </p:nvSpPr>
            <p:spPr bwMode="auto">
              <a:xfrm>
                <a:off x="4090" y="1757"/>
                <a:ext cx="747" cy="863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6" name="AutoShape 10"/>
              <p:cNvSpPr>
                <a:spLocks noChangeArrowheads="1"/>
              </p:cNvSpPr>
              <p:nvPr/>
            </p:nvSpPr>
            <p:spPr bwMode="auto">
              <a:xfrm flipV="1">
                <a:off x="5109" y="2538"/>
                <a:ext cx="202" cy="82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04" name="AutoShape 11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5" name="AutoShape 12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6" name="AutoShape 13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7" name="AutoShape 14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8" name="AutoShape 15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9" name="Line 16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0" name="Line 17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911" name="Group 18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30936" name="Line 19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7" name="Line 20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8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40" name="Line 23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41" name="Line 24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42" name="Freeform 25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12" name="Group 26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30929" name="Line 27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0" name="Line 28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1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3" name="Line 31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4" name="Line 32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5" name="Freeform 33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970" name="Oval 34"/>
              <p:cNvSpPr>
                <a:spLocks noChangeArrowheads="1"/>
              </p:cNvSpPr>
              <p:nvPr/>
            </p:nvSpPr>
            <p:spPr bwMode="auto">
              <a:xfrm>
                <a:off x="5098" y="2369"/>
                <a:ext cx="231" cy="195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14" name="Line 35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5" name="Line 36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6" name="Line 37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7" name="Line 38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8" name="Line 39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9" name="Line 40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0" name="Oval 41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700" b="1"/>
                  <a:t>TC</a:t>
                </a:r>
              </a:p>
            </p:txBody>
          </p:sp>
          <p:sp>
            <p:nvSpPr>
              <p:cNvPr id="30921" name="Line 42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2" name="Text Box 43"/>
              <p:cNvSpPr txBox="1">
                <a:spLocks noChangeArrowheads="1"/>
              </p:cNvSpPr>
              <p:nvPr/>
            </p:nvSpPr>
            <p:spPr bwMode="auto">
              <a:xfrm>
                <a:off x="3607" y="1691"/>
                <a:ext cx="359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700" b="1"/>
                  <a:t>v1</a:t>
                </a:r>
              </a:p>
            </p:txBody>
          </p:sp>
          <p:sp>
            <p:nvSpPr>
              <p:cNvPr id="30923" name="Text Box 44"/>
              <p:cNvSpPr txBox="1">
                <a:spLocks noChangeArrowheads="1"/>
              </p:cNvSpPr>
              <p:nvPr/>
            </p:nvSpPr>
            <p:spPr bwMode="auto">
              <a:xfrm>
                <a:off x="4371" y="2806"/>
                <a:ext cx="356" cy="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700" b="1"/>
                  <a:t>v2</a:t>
                </a:r>
              </a:p>
            </p:txBody>
          </p:sp>
          <p:sp>
            <p:nvSpPr>
              <p:cNvPr id="30924" name="Freeform 45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5" name="Line 46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6" name="Line 47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7" name="Line 48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8" name="Line 49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28" name="Group 50"/>
          <p:cNvGrpSpPr>
            <a:grpSpLocks/>
          </p:cNvGrpSpPr>
          <p:nvPr/>
        </p:nvGrpSpPr>
        <p:grpSpPr bwMode="auto">
          <a:xfrm>
            <a:off x="533400" y="2667000"/>
            <a:ext cx="1524000" cy="2424113"/>
            <a:chOff x="240" y="1597"/>
            <a:chExt cx="960" cy="1527"/>
          </a:xfrm>
        </p:grpSpPr>
        <p:sp>
          <p:nvSpPr>
            <p:cNvPr id="30737" name="Rectangle 51"/>
            <p:cNvSpPr>
              <a:spLocks noChangeArrowheads="1"/>
            </p:cNvSpPr>
            <p:nvPr/>
          </p:nvSpPr>
          <p:spPr bwMode="auto">
            <a:xfrm>
              <a:off x="240" y="1597"/>
              <a:ext cx="960" cy="152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Rectangle 52"/>
            <p:cNvSpPr>
              <a:spLocks noChangeArrowheads="1"/>
            </p:cNvSpPr>
            <p:nvPr/>
          </p:nvSpPr>
          <p:spPr bwMode="auto">
            <a:xfrm>
              <a:off x="409" y="1720"/>
              <a:ext cx="573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53"/>
            <p:cNvSpPr>
              <a:spLocks noChangeArrowheads="1"/>
            </p:cNvSpPr>
            <p:nvPr/>
          </p:nvSpPr>
          <p:spPr bwMode="auto">
            <a:xfrm>
              <a:off x="409" y="1720"/>
              <a:ext cx="573" cy="27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54"/>
            <p:cNvSpPr>
              <a:spLocks noChangeShapeType="1"/>
            </p:cNvSpPr>
            <p:nvPr/>
          </p:nvSpPr>
          <p:spPr bwMode="auto">
            <a:xfrm>
              <a:off x="409" y="1720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55"/>
            <p:cNvSpPr>
              <a:spLocks/>
            </p:cNvSpPr>
            <p:nvPr/>
          </p:nvSpPr>
          <p:spPr bwMode="auto">
            <a:xfrm>
              <a:off x="409" y="1720"/>
              <a:ext cx="573" cy="271"/>
            </a:xfrm>
            <a:custGeom>
              <a:avLst/>
              <a:gdLst>
                <a:gd name="T0" fmla="*/ 0 w 619"/>
                <a:gd name="T1" fmla="*/ 271 h 164"/>
                <a:gd name="T2" fmla="*/ 573 w 619"/>
                <a:gd name="T3" fmla="*/ 271 h 164"/>
                <a:gd name="T4" fmla="*/ 573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56"/>
            <p:cNvSpPr>
              <a:spLocks noChangeShapeType="1"/>
            </p:cNvSpPr>
            <p:nvPr/>
          </p:nvSpPr>
          <p:spPr bwMode="auto">
            <a:xfrm flipV="1">
              <a:off x="409" y="1720"/>
              <a:ext cx="1" cy="2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57"/>
            <p:cNvSpPr>
              <a:spLocks noChangeShapeType="1"/>
            </p:cNvSpPr>
            <p:nvPr/>
          </p:nvSpPr>
          <p:spPr bwMode="auto">
            <a:xfrm>
              <a:off x="409" y="1991"/>
              <a:ext cx="5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58"/>
            <p:cNvSpPr>
              <a:spLocks noChangeShapeType="1"/>
            </p:cNvSpPr>
            <p:nvPr/>
          </p:nvSpPr>
          <p:spPr bwMode="auto">
            <a:xfrm flipV="1">
              <a:off x="409" y="1720"/>
              <a:ext cx="1" cy="2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59"/>
            <p:cNvSpPr>
              <a:spLocks noChangeShapeType="1"/>
            </p:cNvSpPr>
            <p:nvPr/>
          </p:nvSpPr>
          <p:spPr bwMode="auto">
            <a:xfrm flipV="1">
              <a:off x="409" y="19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60"/>
            <p:cNvSpPr>
              <a:spLocks noChangeShapeType="1"/>
            </p:cNvSpPr>
            <p:nvPr/>
          </p:nvSpPr>
          <p:spPr bwMode="auto">
            <a:xfrm>
              <a:off x="409" y="172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Rectangle 61"/>
            <p:cNvSpPr>
              <a:spLocks noChangeArrowheads="1"/>
            </p:cNvSpPr>
            <p:nvPr/>
          </p:nvSpPr>
          <p:spPr bwMode="auto">
            <a:xfrm>
              <a:off x="407" y="199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0</a:t>
              </a:r>
              <a:endParaRPr lang="en-US" sz="600"/>
            </a:p>
          </p:txBody>
        </p:sp>
        <p:sp>
          <p:nvSpPr>
            <p:cNvPr id="30748" name="Line 62"/>
            <p:cNvSpPr>
              <a:spLocks noChangeShapeType="1"/>
            </p:cNvSpPr>
            <p:nvPr/>
          </p:nvSpPr>
          <p:spPr bwMode="auto">
            <a:xfrm flipV="1">
              <a:off x="467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63"/>
            <p:cNvSpPr>
              <a:spLocks noChangeShapeType="1"/>
            </p:cNvSpPr>
            <p:nvPr/>
          </p:nvSpPr>
          <p:spPr bwMode="auto">
            <a:xfrm>
              <a:off x="467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Rectangle 64"/>
            <p:cNvSpPr>
              <a:spLocks noChangeArrowheads="1"/>
            </p:cNvSpPr>
            <p:nvPr/>
          </p:nvSpPr>
          <p:spPr bwMode="auto">
            <a:xfrm>
              <a:off x="464" y="199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5</a:t>
              </a:r>
              <a:endParaRPr lang="en-US" sz="600"/>
            </a:p>
          </p:txBody>
        </p:sp>
        <p:sp>
          <p:nvSpPr>
            <p:cNvPr id="30751" name="Line 65"/>
            <p:cNvSpPr>
              <a:spLocks noChangeShapeType="1"/>
            </p:cNvSpPr>
            <p:nvPr/>
          </p:nvSpPr>
          <p:spPr bwMode="auto">
            <a:xfrm flipV="1">
              <a:off x="524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66"/>
            <p:cNvSpPr>
              <a:spLocks noChangeShapeType="1"/>
            </p:cNvSpPr>
            <p:nvPr/>
          </p:nvSpPr>
          <p:spPr bwMode="auto">
            <a:xfrm>
              <a:off x="524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Rectangle 67"/>
            <p:cNvSpPr>
              <a:spLocks noChangeArrowheads="1"/>
            </p:cNvSpPr>
            <p:nvPr/>
          </p:nvSpPr>
          <p:spPr bwMode="auto">
            <a:xfrm>
              <a:off x="517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10</a:t>
              </a:r>
              <a:endParaRPr lang="en-US" sz="600"/>
            </a:p>
          </p:txBody>
        </p:sp>
        <p:sp>
          <p:nvSpPr>
            <p:cNvPr id="30754" name="Line 68"/>
            <p:cNvSpPr>
              <a:spLocks noChangeShapeType="1"/>
            </p:cNvSpPr>
            <p:nvPr/>
          </p:nvSpPr>
          <p:spPr bwMode="auto">
            <a:xfrm flipV="1">
              <a:off x="582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69"/>
            <p:cNvSpPr>
              <a:spLocks noChangeShapeType="1"/>
            </p:cNvSpPr>
            <p:nvPr/>
          </p:nvSpPr>
          <p:spPr bwMode="auto">
            <a:xfrm>
              <a:off x="582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Rectangle 70"/>
            <p:cNvSpPr>
              <a:spLocks noChangeArrowheads="1"/>
            </p:cNvSpPr>
            <p:nvPr/>
          </p:nvSpPr>
          <p:spPr bwMode="auto">
            <a:xfrm>
              <a:off x="576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15</a:t>
              </a:r>
              <a:endParaRPr lang="en-US" sz="600"/>
            </a:p>
          </p:txBody>
        </p:sp>
        <p:sp>
          <p:nvSpPr>
            <p:cNvPr id="30757" name="Line 71"/>
            <p:cNvSpPr>
              <a:spLocks noChangeShapeType="1"/>
            </p:cNvSpPr>
            <p:nvPr/>
          </p:nvSpPr>
          <p:spPr bwMode="auto">
            <a:xfrm flipV="1">
              <a:off x="639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72"/>
            <p:cNvSpPr>
              <a:spLocks noChangeShapeType="1"/>
            </p:cNvSpPr>
            <p:nvPr/>
          </p:nvSpPr>
          <p:spPr bwMode="auto">
            <a:xfrm>
              <a:off x="639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73"/>
            <p:cNvSpPr>
              <a:spLocks noChangeArrowheads="1"/>
            </p:cNvSpPr>
            <p:nvPr/>
          </p:nvSpPr>
          <p:spPr bwMode="auto">
            <a:xfrm>
              <a:off x="632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20</a:t>
              </a:r>
              <a:endParaRPr lang="en-US" sz="600"/>
            </a:p>
          </p:txBody>
        </p:sp>
        <p:sp>
          <p:nvSpPr>
            <p:cNvPr id="30760" name="Line 74"/>
            <p:cNvSpPr>
              <a:spLocks noChangeShapeType="1"/>
            </p:cNvSpPr>
            <p:nvPr/>
          </p:nvSpPr>
          <p:spPr bwMode="auto">
            <a:xfrm flipV="1">
              <a:off x="696" y="19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75"/>
            <p:cNvSpPr>
              <a:spLocks noChangeShapeType="1"/>
            </p:cNvSpPr>
            <p:nvPr/>
          </p:nvSpPr>
          <p:spPr bwMode="auto">
            <a:xfrm>
              <a:off x="696" y="172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Rectangle 76"/>
            <p:cNvSpPr>
              <a:spLocks noChangeArrowheads="1"/>
            </p:cNvSpPr>
            <p:nvPr/>
          </p:nvSpPr>
          <p:spPr bwMode="auto">
            <a:xfrm>
              <a:off x="689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25</a:t>
              </a:r>
              <a:endParaRPr lang="en-US" sz="600"/>
            </a:p>
          </p:txBody>
        </p:sp>
        <p:sp>
          <p:nvSpPr>
            <p:cNvPr id="30763" name="Line 77"/>
            <p:cNvSpPr>
              <a:spLocks noChangeShapeType="1"/>
            </p:cNvSpPr>
            <p:nvPr/>
          </p:nvSpPr>
          <p:spPr bwMode="auto">
            <a:xfrm flipV="1">
              <a:off x="753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78"/>
            <p:cNvSpPr>
              <a:spLocks noChangeShapeType="1"/>
            </p:cNvSpPr>
            <p:nvPr/>
          </p:nvSpPr>
          <p:spPr bwMode="auto">
            <a:xfrm>
              <a:off x="753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Rectangle 79"/>
            <p:cNvSpPr>
              <a:spLocks noChangeArrowheads="1"/>
            </p:cNvSpPr>
            <p:nvPr/>
          </p:nvSpPr>
          <p:spPr bwMode="auto">
            <a:xfrm>
              <a:off x="746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30</a:t>
              </a:r>
              <a:endParaRPr lang="en-US" sz="600"/>
            </a:p>
          </p:txBody>
        </p:sp>
        <p:sp>
          <p:nvSpPr>
            <p:cNvPr id="30766" name="Line 80"/>
            <p:cNvSpPr>
              <a:spLocks noChangeShapeType="1"/>
            </p:cNvSpPr>
            <p:nvPr/>
          </p:nvSpPr>
          <p:spPr bwMode="auto">
            <a:xfrm flipV="1">
              <a:off x="810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Line 81"/>
            <p:cNvSpPr>
              <a:spLocks noChangeShapeType="1"/>
            </p:cNvSpPr>
            <p:nvPr/>
          </p:nvSpPr>
          <p:spPr bwMode="auto">
            <a:xfrm>
              <a:off x="810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Rectangle 82"/>
            <p:cNvSpPr>
              <a:spLocks noChangeArrowheads="1"/>
            </p:cNvSpPr>
            <p:nvPr/>
          </p:nvSpPr>
          <p:spPr bwMode="auto">
            <a:xfrm>
              <a:off x="804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35</a:t>
              </a:r>
              <a:endParaRPr lang="en-US" sz="600"/>
            </a:p>
          </p:txBody>
        </p:sp>
        <p:sp>
          <p:nvSpPr>
            <p:cNvPr id="30769" name="Line 83"/>
            <p:cNvSpPr>
              <a:spLocks noChangeShapeType="1"/>
            </p:cNvSpPr>
            <p:nvPr/>
          </p:nvSpPr>
          <p:spPr bwMode="auto">
            <a:xfrm flipV="1">
              <a:off x="868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84"/>
            <p:cNvSpPr>
              <a:spLocks noChangeShapeType="1"/>
            </p:cNvSpPr>
            <p:nvPr/>
          </p:nvSpPr>
          <p:spPr bwMode="auto">
            <a:xfrm>
              <a:off x="868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Rectangle 85"/>
            <p:cNvSpPr>
              <a:spLocks noChangeArrowheads="1"/>
            </p:cNvSpPr>
            <p:nvPr/>
          </p:nvSpPr>
          <p:spPr bwMode="auto">
            <a:xfrm>
              <a:off x="861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40</a:t>
              </a:r>
              <a:endParaRPr lang="en-US" sz="600"/>
            </a:p>
          </p:txBody>
        </p:sp>
        <p:sp>
          <p:nvSpPr>
            <p:cNvPr id="30772" name="Line 86"/>
            <p:cNvSpPr>
              <a:spLocks noChangeShapeType="1"/>
            </p:cNvSpPr>
            <p:nvPr/>
          </p:nvSpPr>
          <p:spPr bwMode="auto">
            <a:xfrm flipV="1">
              <a:off x="925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87"/>
            <p:cNvSpPr>
              <a:spLocks noChangeShapeType="1"/>
            </p:cNvSpPr>
            <p:nvPr/>
          </p:nvSpPr>
          <p:spPr bwMode="auto">
            <a:xfrm>
              <a:off x="925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Rectangle 88"/>
            <p:cNvSpPr>
              <a:spLocks noChangeArrowheads="1"/>
            </p:cNvSpPr>
            <p:nvPr/>
          </p:nvSpPr>
          <p:spPr bwMode="auto">
            <a:xfrm>
              <a:off x="918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45</a:t>
              </a:r>
              <a:endParaRPr lang="en-US" sz="600"/>
            </a:p>
          </p:txBody>
        </p:sp>
        <p:sp>
          <p:nvSpPr>
            <p:cNvPr id="30775" name="Line 89"/>
            <p:cNvSpPr>
              <a:spLocks noChangeShapeType="1"/>
            </p:cNvSpPr>
            <p:nvPr/>
          </p:nvSpPr>
          <p:spPr bwMode="auto">
            <a:xfrm flipV="1">
              <a:off x="982" y="1981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90"/>
            <p:cNvSpPr>
              <a:spLocks noChangeShapeType="1"/>
            </p:cNvSpPr>
            <p:nvPr/>
          </p:nvSpPr>
          <p:spPr bwMode="auto">
            <a:xfrm>
              <a:off x="982" y="1720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Rectangle 91"/>
            <p:cNvSpPr>
              <a:spLocks noChangeArrowheads="1"/>
            </p:cNvSpPr>
            <p:nvPr/>
          </p:nvSpPr>
          <p:spPr bwMode="auto">
            <a:xfrm>
              <a:off x="975" y="199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50</a:t>
              </a:r>
              <a:endParaRPr lang="en-US" sz="600"/>
            </a:p>
          </p:txBody>
        </p:sp>
        <p:sp>
          <p:nvSpPr>
            <p:cNvPr id="30778" name="Line 92"/>
            <p:cNvSpPr>
              <a:spLocks noChangeShapeType="1"/>
            </p:cNvSpPr>
            <p:nvPr/>
          </p:nvSpPr>
          <p:spPr bwMode="auto">
            <a:xfrm>
              <a:off x="409" y="1991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93"/>
            <p:cNvSpPr>
              <a:spLocks noChangeShapeType="1"/>
            </p:cNvSpPr>
            <p:nvPr/>
          </p:nvSpPr>
          <p:spPr bwMode="auto">
            <a:xfrm flipH="1">
              <a:off x="977" y="199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Rectangle 94"/>
            <p:cNvSpPr>
              <a:spLocks noChangeArrowheads="1"/>
            </p:cNvSpPr>
            <p:nvPr/>
          </p:nvSpPr>
          <p:spPr bwMode="auto">
            <a:xfrm>
              <a:off x="385" y="1976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-0.5</a:t>
              </a:r>
              <a:endParaRPr lang="en-US" sz="600"/>
            </a:p>
          </p:txBody>
        </p:sp>
        <p:sp>
          <p:nvSpPr>
            <p:cNvPr id="30781" name="Line 95"/>
            <p:cNvSpPr>
              <a:spLocks noChangeShapeType="1"/>
            </p:cNvSpPr>
            <p:nvPr/>
          </p:nvSpPr>
          <p:spPr bwMode="auto">
            <a:xfrm>
              <a:off x="409" y="192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96"/>
            <p:cNvSpPr>
              <a:spLocks noChangeShapeType="1"/>
            </p:cNvSpPr>
            <p:nvPr/>
          </p:nvSpPr>
          <p:spPr bwMode="auto">
            <a:xfrm flipH="1">
              <a:off x="977" y="192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Rectangle 97"/>
            <p:cNvSpPr>
              <a:spLocks noChangeArrowheads="1"/>
            </p:cNvSpPr>
            <p:nvPr/>
          </p:nvSpPr>
          <p:spPr bwMode="auto">
            <a:xfrm>
              <a:off x="399" y="190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0</a:t>
              </a:r>
              <a:endParaRPr lang="en-US" sz="600"/>
            </a:p>
          </p:txBody>
        </p:sp>
        <p:sp>
          <p:nvSpPr>
            <p:cNvPr id="30784" name="Line 98"/>
            <p:cNvSpPr>
              <a:spLocks noChangeShapeType="1"/>
            </p:cNvSpPr>
            <p:nvPr/>
          </p:nvSpPr>
          <p:spPr bwMode="auto">
            <a:xfrm>
              <a:off x="409" y="185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99"/>
            <p:cNvSpPr>
              <a:spLocks noChangeShapeType="1"/>
            </p:cNvSpPr>
            <p:nvPr/>
          </p:nvSpPr>
          <p:spPr bwMode="auto">
            <a:xfrm flipH="1">
              <a:off x="977" y="185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Rectangle 100"/>
            <p:cNvSpPr>
              <a:spLocks noChangeArrowheads="1"/>
            </p:cNvSpPr>
            <p:nvPr/>
          </p:nvSpPr>
          <p:spPr bwMode="auto">
            <a:xfrm>
              <a:off x="389" y="1841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0.5</a:t>
              </a:r>
              <a:endParaRPr lang="en-US" sz="600"/>
            </a:p>
          </p:txBody>
        </p:sp>
        <p:sp>
          <p:nvSpPr>
            <p:cNvPr id="30787" name="Line 101"/>
            <p:cNvSpPr>
              <a:spLocks noChangeShapeType="1"/>
            </p:cNvSpPr>
            <p:nvPr/>
          </p:nvSpPr>
          <p:spPr bwMode="auto">
            <a:xfrm>
              <a:off x="409" y="1788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102"/>
            <p:cNvSpPr>
              <a:spLocks noChangeShapeType="1"/>
            </p:cNvSpPr>
            <p:nvPr/>
          </p:nvSpPr>
          <p:spPr bwMode="auto">
            <a:xfrm flipH="1">
              <a:off x="977" y="1788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Rectangle 103"/>
            <p:cNvSpPr>
              <a:spLocks noChangeArrowheads="1"/>
            </p:cNvSpPr>
            <p:nvPr/>
          </p:nvSpPr>
          <p:spPr bwMode="auto">
            <a:xfrm>
              <a:off x="399" y="1773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1</a:t>
              </a:r>
              <a:endParaRPr lang="en-US" sz="600"/>
            </a:p>
          </p:txBody>
        </p:sp>
        <p:sp>
          <p:nvSpPr>
            <p:cNvPr id="30790" name="Line 104"/>
            <p:cNvSpPr>
              <a:spLocks noChangeShapeType="1"/>
            </p:cNvSpPr>
            <p:nvPr/>
          </p:nvSpPr>
          <p:spPr bwMode="auto">
            <a:xfrm>
              <a:off x="409" y="172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Line 105"/>
            <p:cNvSpPr>
              <a:spLocks noChangeShapeType="1"/>
            </p:cNvSpPr>
            <p:nvPr/>
          </p:nvSpPr>
          <p:spPr bwMode="auto">
            <a:xfrm flipH="1">
              <a:off x="977" y="172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Rectangle 106"/>
            <p:cNvSpPr>
              <a:spLocks noChangeArrowheads="1"/>
            </p:cNvSpPr>
            <p:nvPr/>
          </p:nvSpPr>
          <p:spPr bwMode="auto">
            <a:xfrm>
              <a:off x="389" y="1705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1.5</a:t>
              </a:r>
              <a:endParaRPr lang="en-US" sz="600"/>
            </a:p>
          </p:txBody>
        </p:sp>
        <p:sp>
          <p:nvSpPr>
            <p:cNvPr id="30793" name="Line 107"/>
            <p:cNvSpPr>
              <a:spLocks noChangeShapeType="1"/>
            </p:cNvSpPr>
            <p:nvPr/>
          </p:nvSpPr>
          <p:spPr bwMode="auto">
            <a:xfrm>
              <a:off x="409" y="1720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108"/>
            <p:cNvSpPr>
              <a:spLocks/>
            </p:cNvSpPr>
            <p:nvPr/>
          </p:nvSpPr>
          <p:spPr bwMode="auto">
            <a:xfrm>
              <a:off x="409" y="1720"/>
              <a:ext cx="573" cy="271"/>
            </a:xfrm>
            <a:custGeom>
              <a:avLst/>
              <a:gdLst>
                <a:gd name="T0" fmla="*/ 0 w 619"/>
                <a:gd name="T1" fmla="*/ 271 h 164"/>
                <a:gd name="T2" fmla="*/ 573 w 619"/>
                <a:gd name="T3" fmla="*/ 271 h 164"/>
                <a:gd name="T4" fmla="*/ 573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109"/>
            <p:cNvSpPr>
              <a:spLocks noChangeShapeType="1"/>
            </p:cNvSpPr>
            <p:nvPr/>
          </p:nvSpPr>
          <p:spPr bwMode="auto">
            <a:xfrm flipV="1">
              <a:off x="409" y="1720"/>
              <a:ext cx="1" cy="2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Freeform 110"/>
            <p:cNvSpPr>
              <a:spLocks/>
            </p:cNvSpPr>
            <p:nvPr/>
          </p:nvSpPr>
          <p:spPr bwMode="auto">
            <a:xfrm>
              <a:off x="409" y="1781"/>
              <a:ext cx="569" cy="147"/>
            </a:xfrm>
            <a:custGeom>
              <a:avLst/>
              <a:gdLst>
                <a:gd name="T0" fmla="*/ 6 w 2542"/>
                <a:gd name="T1" fmla="*/ 140 h 371"/>
                <a:gd name="T2" fmla="*/ 16 w 2542"/>
                <a:gd name="T3" fmla="*/ 140 h 371"/>
                <a:gd name="T4" fmla="*/ 25 w 2542"/>
                <a:gd name="T5" fmla="*/ 143 h 371"/>
                <a:gd name="T6" fmla="*/ 34 w 2542"/>
                <a:gd name="T7" fmla="*/ 140 h 371"/>
                <a:gd name="T8" fmla="*/ 43 w 2542"/>
                <a:gd name="T9" fmla="*/ 147 h 371"/>
                <a:gd name="T10" fmla="*/ 53 w 2542"/>
                <a:gd name="T11" fmla="*/ 145 h 371"/>
                <a:gd name="T12" fmla="*/ 62 w 2542"/>
                <a:gd name="T13" fmla="*/ 140 h 371"/>
                <a:gd name="T14" fmla="*/ 71 w 2542"/>
                <a:gd name="T15" fmla="*/ 142 h 371"/>
                <a:gd name="T16" fmla="*/ 81 w 2542"/>
                <a:gd name="T17" fmla="*/ 145 h 371"/>
                <a:gd name="T18" fmla="*/ 90 w 2542"/>
                <a:gd name="T19" fmla="*/ 142 h 371"/>
                <a:gd name="T20" fmla="*/ 98 w 2542"/>
                <a:gd name="T21" fmla="*/ 142 h 371"/>
                <a:gd name="T22" fmla="*/ 107 w 2542"/>
                <a:gd name="T23" fmla="*/ 136 h 371"/>
                <a:gd name="T24" fmla="*/ 117 w 2542"/>
                <a:gd name="T25" fmla="*/ 127 h 371"/>
                <a:gd name="T26" fmla="*/ 126 w 2542"/>
                <a:gd name="T27" fmla="*/ 107 h 371"/>
                <a:gd name="T28" fmla="*/ 135 w 2542"/>
                <a:gd name="T29" fmla="*/ 91 h 371"/>
                <a:gd name="T30" fmla="*/ 144 w 2542"/>
                <a:gd name="T31" fmla="*/ 79 h 371"/>
                <a:gd name="T32" fmla="*/ 154 w 2542"/>
                <a:gd name="T33" fmla="*/ 69 h 371"/>
                <a:gd name="T34" fmla="*/ 163 w 2542"/>
                <a:gd name="T35" fmla="*/ 53 h 371"/>
                <a:gd name="T36" fmla="*/ 172 w 2542"/>
                <a:gd name="T37" fmla="*/ 40 h 371"/>
                <a:gd name="T38" fmla="*/ 182 w 2542"/>
                <a:gd name="T39" fmla="*/ 43 h 371"/>
                <a:gd name="T40" fmla="*/ 191 w 2542"/>
                <a:gd name="T41" fmla="*/ 27 h 371"/>
                <a:gd name="T42" fmla="*/ 199 w 2542"/>
                <a:gd name="T43" fmla="*/ 23 h 371"/>
                <a:gd name="T44" fmla="*/ 208 w 2542"/>
                <a:gd name="T45" fmla="*/ 21 h 371"/>
                <a:gd name="T46" fmla="*/ 218 w 2542"/>
                <a:gd name="T47" fmla="*/ 15 h 371"/>
                <a:gd name="T48" fmla="*/ 227 w 2542"/>
                <a:gd name="T49" fmla="*/ 13 h 371"/>
                <a:gd name="T50" fmla="*/ 236 w 2542"/>
                <a:gd name="T51" fmla="*/ 15 h 371"/>
                <a:gd name="T52" fmla="*/ 246 w 2542"/>
                <a:gd name="T53" fmla="*/ 10 h 371"/>
                <a:gd name="T54" fmla="*/ 255 w 2542"/>
                <a:gd name="T55" fmla="*/ 11 h 371"/>
                <a:gd name="T56" fmla="*/ 264 w 2542"/>
                <a:gd name="T57" fmla="*/ 7 h 371"/>
                <a:gd name="T58" fmla="*/ 273 w 2542"/>
                <a:gd name="T59" fmla="*/ 7 h 371"/>
                <a:gd name="T60" fmla="*/ 282 w 2542"/>
                <a:gd name="T61" fmla="*/ 8 h 371"/>
                <a:gd name="T62" fmla="*/ 291 w 2542"/>
                <a:gd name="T63" fmla="*/ 0 h 371"/>
                <a:gd name="T64" fmla="*/ 300 w 2542"/>
                <a:gd name="T65" fmla="*/ 13 h 371"/>
                <a:gd name="T66" fmla="*/ 309 w 2542"/>
                <a:gd name="T67" fmla="*/ 3 h 371"/>
                <a:gd name="T68" fmla="*/ 319 w 2542"/>
                <a:gd name="T69" fmla="*/ 5 h 371"/>
                <a:gd name="T70" fmla="*/ 328 w 2542"/>
                <a:gd name="T71" fmla="*/ 10 h 371"/>
                <a:gd name="T72" fmla="*/ 337 w 2542"/>
                <a:gd name="T73" fmla="*/ 5 h 371"/>
                <a:gd name="T74" fmla="*/ 347 w 2542"/>
                <a:gd name="T75" fmla="*/ 5 h 371"/>
                <a:gd name="T76" fmla="*/ 356 w 2542"/>
                <a:gd name="T77" fmla="*/ 5 h 371"/>
                <a:gd name="T78" fmla="*/ 365 w 2542"/>
                <a:gd name="T79" fmla="*/ 0 h 371"/>
                <a:gd name="T80" fmla="*/ 374 w 2542"/>
                <a:gd name="T81" fmla="*/ 7 h 371"/>
                <a:gd name="T82" fmla="*/ 383 w 2542"/>
                <a:gd name="T83" fmla="*/ 7 h 371"/>
                <a:gd name="T84" fmla="*/ 392 w 2542"/>
                <a:gd name="T85" fmla="*/ 5 h 371"/>
                <a:gd name="T86" fmla="*/ 401 w 2542"/>
                <a:gd name="T87" fmla="*/ 3 h 371"/>
                <a:gd name="T88" fmla="*/ 411 w 2542"/>
                <a:gd name="T89" fmla="*/ 8 h 371"/>
                <a:gd name="T90" fmla="*/ 420 w 2542"/>
                <a:gd name="T91" fmla="*/ 7 h 371"/>
                <a:gd name="T92" fmla="*/ 429 w 2542"/>
                <a:gd name="T93" fmla="*/ 7 h 371"/>
                <a:gd name="T94" fmla="*/ 438 w 2542"/>
                <a:gd name="T95" fmla="*/ 3 h 371"/>
                <a:gd name="T96" fmla="*/ 447 w 2542"/>
                <a:gd name="T97" fmla="*/ 2 h 371"/>
                <a:gd name="T98" fmla="*/ 457 w 2542"/>
                <a:gd name="T99" fmla="*/ 7 h 371"/>
                <a:gd name="T100" fmla="*/ 466 w 2542"/>
                <a:gd name="T101" fmla="*/ 5 h 371"/>
                <a:gd name="T102" fmla="*/ 475 w 2542"/>
                <a:gd name="T103" fmla="*/ 7 h 371"/>
                <a:gd name="T104" fmla="*/ 484 w 2542"/>
                <a:gd name="T105" fmla="*/ 11 h 371"/>
                <a:gd name="T106" fmla="*/ 493 w 2542"/>
                <a:gd name="T107" fmla="*/ 10 h 371"/>
                <a:gd name="T108" fmla="*/ 502 w 2542"/>
                <a:gd name="T109" fmla="*/ 10 h 371"/>
                <a:gd name="T110" fmla="*/ 511 w 2542"/>
                <a:gd name="T111" fmla="*/ 10 h 371"/>
                <a:gd name="T112" fmla="*/ 521 w 2542"/>
                <a:gd name="T113" fmla="*/ 11 h 371"/>
                <a:gd name="T114" fmla="*/ 530 w 2542"/>
                <a:gd name="T115" fmla="*/ 3 h 371"/>
                <a:gd name="T116" fmla="*/ 539 w 2542"/>
                <a:gd name="T117" fmla="*/ 0 h 371"/>
                <a:gd name="T118" fmla="*/ 548 w 2542"/>
                <a:gd name="T119" fmla="*/ 7 h 371"/>
                <a:gd name="T120" fmla="*/ 558 w 2542"/>
                <a:gd name="T121" fmla="*/ 7 h 371"/>
                <a:gd name="T122" fmla="*/ 567 w 2542"/>
                <a:gd name="T123" fmla="*/ 7 h 3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42" h="371">
                  <a:moveTo>
                    <a:pt x="0" y="358"/>
                  </a:moveTo>
                  <a:lnTo>
                    <a:pt x="8" y="350"/>
                  </a:lnTo>
                  <a:lnTo>
                    <a:pt x="20" y="350"/>
                  </a:lnTo>
                  <a:lnTo>
                    <a:pt x="29" y="354"/>
                  </a:lnTo>
                  <a:lnTo>
                    <a:pt x="41" y="354"/>
                  </a:lnTo>
                  <a:lnTo>
                    <a:pt x="49" y="362"/>
                  </a:lnTo>
                  <a:lnTo>
                    <a:pt x="62" y="350"/>
                  </a:lnTo>
                  <a:lnTo>
                    <a:pt x="70" y="354"/>
                  </a:lnTo>
                  <a:lnTo>
                    <a:pt x="82" y="342"/>
                  </a:lnTo>
                  <a:lnTo>
                    <a:pt x="91" y="350"/>
                  </a:lnTo>
                  <a:lnTo>
                    <a:pt x="103" y="346"/>
                  </a:lnTo>
                  <a:lnTo>
                    <a:pt x="111" y="362"/>
                  </a:lnTo>
                  <a:lnTo>
                    <a:pt x="124" y="367"/>
                  </a:lnTo>
                  <a:lnTo>
                    <a:pt x="132" y="354"/>
                  </a:lnTo>
                  <a:lnTo>
                    <a:pt x="144" y="358"/>
                  </a:lnTo>
                  <a:lnTo>
                    <a:pt x="153" y="354"/>
                  </a:lnTo>
                  <a:lnTo>
                    <a:pt x="165" y="358"/>
                  </a:lnTo>
                  <a:lnTo>
                    <a:pt x="173" y="358"/>
                  </a:lnTo>
                  <a:lnTo>
                    <a:pt x="186" y="367"/>
                  </a:lnTo>
                  <a:lnTo>
                    <a:pt x="194" y="371"/>
                  </a:lnTo>
                  <a:lnTo>
                    <a:pt x="207" y="358"/>
                  </a:lnTo>
                  <a:lnTo>
                    <a:pt x="215" y="358"/>
                  </a:lnTo>
                  <a:lnTo>
                    <a:pt x="223" y="362"/>
                  </a:lnTo>
                  <a:lnTo>
                    <a:pt x="236" y="367"/>
                  </a:lnTo>
                  <a:lnTo>
                    <a:pt x="244" y="358"/>
                  </a:lnTo>
                  <a:lnTo>
                    <a:pt x="256" y="358"/>
                  </a:lnTo>
                  <a:lnTo>
                    <a:pt x="265" y="354"/>
                  </a:lnTo>
                  <a:lnTo>
                    <a:pt x="277" y="354"/>
                  </a:lnTo>
                  <a:lnTo>
                    <a:pt x="285" y="350"/>
                  </a:lnTo>
                  <a:lnTo>
                    <a:pt x="298" y="350"/>
                  </a:lnTo>
                  <a:lnTo>
                    <a:pt x="306" y="362"/>
                  </a:lnTo>
                  <a:lnTo>
                    <a:pt x="318" y="358"/>
                  </a:lnTo>
                  <a:lnTo>
                    <a:pt x="327" y="350"/>
                  </a:lnTo>
                  <a:lnTo>
                    <a:pt x="339" y="350"/>
                  </a:lnTo>
                  <a:lnTo>
                    <a:pt x="347" y="371"/>
                  </a:lnTo>
                  <a:lnTo>
                    <a:pt x="360" y="367"/>
                  </a:lnTo>
                  <a:lnTo>
                    <a:pt x="368" y="362"/>
                  </a:lnTo>
                  <a:lnTo>
                    <a:pt x="380" y="358"/>
                  </a:lnTo>
                  <a:lnTo>
                    <a:pt x="389" y="362"/>
                  </a:lnTo>
                  <a:lnTo>
                    <a:pt x="401" y="358"/>
                  </a:lnTo>
                  <a:lnTo>
                    <a:pt x="409" y="350"/>
                  </a:lnTo>
                  <a:lnTo>
                    <a:pt x="422" y="346"/>
                  </a:lnTo>
                  <a:lnTo>
                    <a:pt x="430" y="350"/>
                  </a:lnTo>
                  <a:lnTo>
                    <a:pt x="438" y="358"/>
                  </a:lnTo>
                  <a:lnTo>
                    <a:pt x="451" y="354"/>
                  </a:lnTo>
                  <a:lnTo>
                    <a:pt x="459" y="346"/>
                  </a:lnTo>
                  <a:lnTo>
                    <a:pt x="472" y="346"/>
                  </a:lnTo>
                  <a:lnTo>
                    <a:pt x="480" y="342"/>
                  </a:lnTo>
                  <a:lnTo>
                    <a:pt x="492" y="329"/>
                  </a:lnTo>
                  <a:lnTo>
                    <a:pt x="501" y="312"/>
                  </a:lnTo>
                  <a:lnTo>
                    <a:pt x="513" y="329"/>
                  </a:lnTo>
                  <a:lnTo>
                    <a:pt x="521" y="321"/>
                  </a:lnTo>
                  <a:lnTo>
                    <a:pt x="534" y="300"/>
                  </a:lnTo>
                  <a:lnTo>
                    <a:pt x="542" y="287"/>
                  </a:lnTo>
                  <a:lnTo>
                    <a:pt x="554" y="283"/>
                  </a:lnTo>
                  <a:lnTo>
                    <a:pt x="563" y="271"/>
                  </a:lnTo>
                  <a:lnTo>
                    <a:pt x="575" y="271"/>
                  </a:lnTo>
                  <a:lnTo>
                    <a:pt x="583" y="267"/>
                  </a:lnTo>
                  <a:lnTo>
                    <a:pt x="596" y="250"/>
                  </a:lnTo>
                  <a:lnTo>
                    <a:pt x="604" y="229"/>
                  </a:lnTo>
                  <a:lnTo>
                    <a:pt x="616" y="221"/>
                  </a:lnTo>
                  <a:lnTo>
                    <a:pt x="625" y="221"/>
                  </a:lnTo>
                  <a:lnTo>
                    <a:pt x="637" y="204"/>
                  </a:lnTo>
                  <a:lnTo>
                    <a:pt x="645" y="200"/>
                  </a:lnTo>
                  <a:lnTo>
                    <a:pt x="654" y="200"/>
                  </a:lnTo>
                  <a:lnTo>
                    <a:pt x="666" y="192"/>
                  </a:lnTo>
                  <a:lnTo>
                    <a:pt x="674" y="183"/>
                  </a:lnTo>
                  <a:lnTo>
                    <a:pt x="687" y="175"/>
                  </a:lnTo>
                  <a:lnTo>
                    <a:pt x="695" y="158"/>
                  </a:lnTo>
                  <a:lnTo>
                    <a:pt x="708" y="162"/>
                  </a:lnTo>
                  <a:lnTo>
                    <a:pt x="716" y="146"/>
                  </a:lnTo>
                  <a:lnTo>
                    <a:pt x="728" y="133"/>
                  </a:lnTo>
                  <a:lnTo>
                    <a:pt x="736" y="129"/>
                  </a:lnTo>
                  <a:lnTo>
                    <a:pt x="749" y="121"/>
                  </a:lnTo>
                  <a:lnTo>
                    <a:pt x="757" y="117"/>
                  </a:lnTo>
                  <a:lnTo>
                    <a:pt x="770" y="100"/>
                  </a:lnTo>
                  <a:lnTo>
                    <a:pt x="778" y="96"/>
                  </a:lnTo>
                  <a:lnTo>
                    <a:pt x="790" y="108"/>
                  </a:lnTo>
                  <a:lnTo>
                    <a:pt x="799" y="100"/>
                  </a:lnTo>
                  <a:lnTo>
                    <a:pt x="811" y="108"/>
                  </a:lnTo>
                  <a:lnTo>
                    <a:pt x="819" y="88"/>
                  </a:lnTo>
                  <a:lnTo>
                    <a:pt x="832" y="83"/>
                  </a:lnTo>
                  <a:lnTo>
                    <a:pt x="840" y="75"/>
                  </a:lnTo>
                  <a:lnTo>
                    <a:pt x="852" y="67"/>
                  </a:lnTo>
                  <a:lnTo>
                    <a:pt x="861" y="54"/>
                  </a:lnTo>
                  <a:lnTo>
                    <a:pt x="869" y="63"/>
                  </a:lnTo>
                  <a:lnTo>
                    <a:pt x="881" y="63"/>
                  </a:lnTo>
                  <a:lnTo>
                    <a:pt x="890" y="58"/>
                  </a:lnTo>
                  <a:lnTo>
                    <a:pt x="902" y="50"/>
                  </a:lnTo>
                  <a:lnTo>
                    <a:pt x="910" y="58"/>
                  </a:lnTo>
                  <a:lnTo>
                    <a:pt x="923" y="58"/>
                  </a:lnTo>
                  <a:lnTo>
                    <a:pt x="931" y="54"/>
                  </a:lnTo>
                  <a:lnTo>
                    <a:pt x="943" y="67"/>
                  </a:lnTo>
                  <a:lnTo>
                    <a:pt x="952" y="50"/>
                  </a:lnTo>
                  <a:lnTo>
                    <a:pt x="964" y="54"/>
                  </a:lnTo>
                  <a:lnTo>
                    <a:pt x="972" y="38"/>
                  </a:lnTo>
                  <a:lnTo>
                    <a:pt x="985" y="46"/>
                  </a:lnTo>
                  <a:lnTo>
                    <a:pt x="993" y="38"/>
                  </a:lnTo>
                  <a:lnTo>
                    <a:pt x="1006" y="29"/>
                  </a:lnTo>
                  <a:lnTo>
                    <a:pt x="1014" y="33"/>
                  </a:lnTo>
                  <a:lnTo>
                    <a:pt x="1026" y="29"/>
                  </a:lnTo>
                  <a:lnTo>
                    <a:pt x="1035" y="33"/>
                  </a:lnTo>
                  <a:lnTo>
                    <a:pt x="1047" y="29"/>
                  </a:lnTo>
                  <a:lnTo>
                    <a:pt x="1055" y="38"/>
                  </a:lnTo>
                  <a:lnTo>
                    <a:pt x="1068" y="38"/>
                  </a:lnTo>
                  <a:lnTo>
                    <a:pt x="1076" y="25"/>
                  </a:lnTo>
                  <a:lnTo>
                    <a:pt x="1084" y="29"/>
                  </a:lnTo>
                  <a:lnTo>
                    <a:pt x="1097" y="25"/>
                  </a:lnTo>
                  <a:lnTo>
                    <a:pt x="1105" y="38"/>
                  </a:lnTo>
                  <a:lnTo>
                    <a:pt x="1117" y="33"/>
                  </a:lnTo>
                  <a:lnTo>
                    <a:pt x="1126" y="33"/>
                  </a:lnTo>
                  <a:lnTo>
                    <a:pt x="1138" y="29"/>
                  </a:lnTo>
                  <a:lnTo>
                    <a:pt x="1146" y="21"/>
                  </a:lnTo>
                  <a:lnTo>
                    <a:pt x="1159" y="17"/>
                  </a:lnTo>
                  <a:lnTo>
                    <a:pt x="1167" y="13"/>
                  </a:lnTo>
                  <a:lnTo>
                    <a:pt x="1179" y="17"/>
                  </a:lnTo>
                  <a:lnTo>
                    <a:pt x="1188" y="17"/>
                  </a:lnTo>
                  <a:lnTo>
                    <a:pt x="1200" y="25"/>
                  </a:lnTo>
                  <a:lnTo>
                    <a:pt x="1208" y="25"/>
                  </a:lnTo>
                  <a:lnTo>
                    <a:pt x="1221" y="17"/>
                  </a:lnTo>
                  <a:lnTo>
                    <a:pt x="1229" y="13"/>
                  </a:lnTo>
                  <a:lnTo>
                    <a:pt x="1242" y="13"/>
                  </a:lnTo>
                  <a:lnTo>
                    <a:pt x="1250" y="25"/>
                  </a:lnTo>
                  <a:lnTo>
                    <a:pt x="1262" y="21"/>
                  </a:lnTo>
                  <a:lnTo>
                    <a:pt x="1271" y="17"/>
                  </a:lnTo>
                  <a:lnTo>
                    <a:pt x="1279" y="21"/>
                  </a:lnTo>
                  <a:lnTo>
                    <a:pt x="1291" y="17"/>
                  </a:lnTo>
                  <a:lnTo>
                    <a:pt x="1300" y="0"/>
                  </a:lnTo>
                  <a:lnTo>
                    <a:pt x="1312" y="13"/>
                  </a:lnTo>
                  <a:lnTo>
                    <a:pt x="1320" y="25"/>
                  </a:lnTo>
                  <a:lnTo>
                    <a:pt x="1333" y="42"/>
                  </a:lnTo>
                  <a:lnTo>
                    <a:pt x="1341" y="33"/>
                  </a:lnTo>
                  <a:lnTo>
                    <a:pt x="1353" y="29"/>
                  </a:lnTo>
                  <a:lnTo>
                    <a:pt x="1362" y="33"/>
                  </a:lnTo>
                  <a:lnTo>
                    <a:pt x="1374" y="13"/>
                  </a:lnTo>
                  <a:lnTo>
                    <a:pt x="1382" y="8"/>
                  </a:lnTo>
                  <a:lnTo>
                    <a:pt x="1395" y="8"/>
                  </a:lnTo>
                  <a:lnTo>
                    <a:pt x="1403" y="8"/>
                  </a:lnTo>
                  <a:lnTo>
                    <a:pt x="1415" y="33"/>
                  </a:lnTo>
                  <a:lnTo>
                    <a:pt x="1424" y="13"/>
                  </a:lnTo>
                  <a:lnTo>
                    <a:pt x="1436" y="17"/>
                  </a:lnTo>
                  <a:lnTo>
                    <a:pt x="1444" y="21"/>
                  </a:lnTo>
                  <a:lnTo>
                    <a:pt x="1457" y="33"/>
                  </a:lnTo>
                  <a:lnTo>
                    <a:pt x="1465" y="25"/>
                  </a:lnTo>
                  <a:lnTo>
                    <a:pt x="1478" y="8"/>
                  </a:lnTo>
                  <a:lnTo>
                    <a:pt x="1486" y="8"/>
                  </a:lnTo>
                  <a:lnTo>
                    <a:pt x="1494" y="8"/>
                  </a:lnTo>
                  <a:lnTo>
                    <a:pt x="1507" y="13"/>
                  </a:lnTo>
                  <a:lnTo>
                    <a:pt x="1515" y="8"/>
                  </a:lnTo>
                  <a:lnTo>
                    <a:pt x="1527" y="25"/>
                  </a:lnTo>
                  <a:lnTo>
                    <a:pt x="1536" y="13"/>
                  </a:lnTo>
                  <a:lnTo>
                    <a:pt x="1548" y="13"/>
                  </a:lnTo>
                  <a:lnTo>
                    <a:pt x="1556" y="17"/>
                  </a:lnTo>
                  <a:lnTo>
                    <a:pt x="1569" y="17"/>
                  </a:lnTo>
                  <a:lnTo>
                    <a:pt x="1577" y="4"/>
                  </a:lnTo>
                  <a:lnTo>
                    <a:pt x="1589" y="13"/>
                  </a:lnTo>
                  <a:lnTo>
                    <a:pt x="1598" y="8"/>
                  </a:lnTo>
                  <a:lnTo>
                    <a:pt x="1610" y="21"/>
                  </a:lnTo>
                  <a:lnTo>
                    <a:pt x="1618" y="13"/>
                  </a:lnTo>
                  <a:lnTo>
                    <a:pt x="1631" y="0"/>
                  </a:lnTo>
                  <a:lnTo>
                    <a:pt x="1639" y="13"/>
                  </a:lnTo>
                  <a:lnTo>
                    <a:pt x="1651" y="21"/>
                  </a:lnTo>
                  <a:lnTo>
                    <a:pt x="1660" y="25"/>
                  </a:lnTo>
                  <a:lnTo>
                    <a:pt x="1672" y="17"/>
                  </a:lnTo>
                  <a:lnTo>
                    <a:pt x="1680" y="21"/>
                  </a:lnTo>
                  <a:lnTo>
                    <a:pt x="1693" y="21"/>
                  </a:lnTo>
                  <a:lnTo>
                    <a:pt x="1701" y="29"/>
                  </a:lnTo>
                  <a:lnTo>
                    <a:pt x="1709" y="17"/>
                  </a:lnTo>
                  <a:lnTo>
                    <a:pt x="1722" y="21"/>
                  </a:lnTo>
                  <a:lnTo>
                    <a:pt x="1730" y="13"/>
                  </a:lnTo>
                  <a:lnTo>
                    <a:pt x="1743" y="8"/>
                  </a:lnTo>
                  <a:lnTo>
                    <a:pt x="1751" y="13"/>
                  </a:lnTo>
                  <a:lnTo>
                    <a:pt x="1763" y="13"/>
                  </a:lnTo>
                  <a:lnTo>
                    <a:pt x="1771" y="17"/>
                  </a:lnTo>
                  <a:lnTo>
                    <a:pt x="1784" y="21"/>
                  </a:lnTo>
                  <a:lnTo>
                    <a:pt x="1792" y="8"/>
                  </a:lnTo>
                  <a:lnTo>
                    <a:pt x="1805" y="13"/>
                  </a:lnTo>
                  <a:lnTo>
                    <a:pt x="1813" y="21"/>
                  </a:lnTo>
                  <a:lnTo>
                    <a:pt x="1825" y="8"/>
                  </a:lnTo>
                  <a:lnTo>
                    <a:pt x="1834" y="21"/>
                  </a:lnTo>
                  <a:lnTo>
                    <a:pt x="1846" y="17"/>
                  </a:lnTo>
                  <a:lnTo>
                    <a:pt x="1854" y="21"/>
                  </a:lnTo>
                  <a:lnTo>
                    <a:pt x="1867" y="21"/>
                  </a:lnTo>
                  <a:lnTo>
                    <a:pt x="1875" y="17"/>
                  </a:lnTo>
                  <a:lnTo>
                    <a:pt x="1887" y="8"/>
                  </a:lnTo>
                  <a:lnTo>
                    <a:pt x="1896" y="17"/>
                  </a:lnTo>
                  <a:lnTo>
                    <a:pt x="1908" y="13"/>
                  </a:lnTo>
                  <a:lnTo>
                    <a:pt x="1916" y="17"/>
                  </a:lnTo>
                  <a:lnTo>
                    <a:pt x="1925" y="17"/>
                  </a:lnTo>
                  <a:lnTo>
                    <a:pt x="1937" y="25"/>
                  </a:lnTo>
                  <a:lnTo>
                    <a:pt x="1945" y="21"/>
                  </a:lnTo>
                  <a:lnTo>
                    <a:pt x="1958" y="8"/>
                  </a:lnTo>
                  <a:lnTo>
                    <a:pt x="1966" y="17"/>
                  </a:lnTo>
                  <a:lnTo>
                    <a:pt x="1978" y="25"/>
                  </a:lnTo>
                  <a:lnTo>
                    <a:pt x="1987" y="13"/>
                  </a:lnTo>
                  <a:lnTo>
                    <a:pt x="1999" y="4"/>
                  </a:lnTo>
                  <a:lnTo>
                    <a:pt x="2007" y="4"/>
                  </a:lnTo>
                  <a:lnTo>
                    <a:pt x="2020" y="21"/>
                  </a:lnTo>
                  <a:lnTo>
                    <a:pt x="2028" y="8"/>
                  </a:lnTo>
                  <a:lnTo>
                    <a:pt x="2041" y="17"/>
                  </a:lnTo>
                  <a:lnTo>
                    <a:pt x="2049" y="25"/>
                  </a:lnTo>
                  <a:lnTo>
                    <a:pt x="2061" y="25"/>
                  </a:lnTo>
                  <a:lnTo>
                    <a:pt x="2070" y="17"/>
                  </a:lnTo>
                  <a:lnTo>
                    <a:pt x="2082" y="13"/>
                  </a:lnTo>
                  <a:lnTo>
                    <a:pt x="2090" y="13"/>
                  </a:lnTo>
                  <a:lnTo>
                    <a:pt x="2103" y="17"/>
                  </a:lnTo>
                  <a:lnTo>
                    <a:pt x="2111" y="4"/>
                  </a:lnTo>
                  <a:lnTo>
                    <a:pt x="2123" y="17"/>
                  </a:lnTo>
                  <a:lnTo>
                    <a:pt x="2132" y="17"/>
                  </a:lnTo>
                  <a:lnTo>
                    <a:pt x="2140" y="21"/>
                  </a:lnTo>
                  <a:lnTo>
                    <a:pt x="2152" y="17"/>
                  </a:lnTo>
                  <a:lnTo>
                    <a:pt x="2161" y="29"/>
                  </a:lnTo>
                  <a:lnTo>
                    <a:pt x="2173" y="17"/>
                  </a:lnTo>
                  <a:lnTo>
                    <a:pt x="2181" y="25"/>
                  </a:lnTo>
                  <a:lnTo>
                    <a:pt x="2194" y="21"/>
                  </a:lnTo>
                  <a:lnTo>
                    <a:pt x="2202" y="25"/>
                  </a:lnTo>
                  <a:lnTo>
                    <a:pt x="2214" y="29"/>
                  </a:lnTo>
                  <a:lnTo>
                    <a:pt x="2223" y="38"/>
                  </a:lnTo>
                  <a:lnTo>
                    <a:pt x="2235" y="33"/>
                  </a:lnTo>
                  <a:lnTo>
                    <a:pt x="2243" y="25"/>
                  </a:lnTo>
                  <a:lnTo>
                    <a:pt x="2256" y="17"/>
                  </a:lnTo>
                  <a:lnTo>
                    <a:pt x="2264" y="4"/>
                  </a:lnTo>
                  <a:lnTo>
                    <a:pt x="2277" y="8"/>
                  </a:lnTo>
                  <a:lnTo>
                    <a:pt x="2285" y="25"/>
                  </a:lnTo>
                  <a:lnTo>
                    <a:pt x="2297" y="29"/>
                  </a:lnTo>
                  <a:lnTo>
                    <a:pt x="2306" y="25"/>
                  </a:lnTo>
                  <a:lnTo>
                    <a:pt x="2318" y="38"/>
                  </a:lnTo>
                  <a:lnTo>
                    <a:pt x="2326" y="29"/>
                  </a:lnTo>
                  <a:lnTo>
                    <a:pt x="2339" y="25"/>
                  </a:lnTo>
                  <a:lnTo>
                    <a:pt x="2347" y="21"/>
                  </a:lnTo>
                  <a:lnTo>
                    <a:pt x="2355" y="13"/>
                  </a:lnTo>
                  <a:lnTo>
                    <a:pt x="2368" y="8"/>
                  </a:lnTo>
                  <a:lnTo>
                    <a:pt x="2376" y="13"/>
                  </a:lnTo>
                  <a:lnTo>
                    <a:pt x="2388" y="17"/>
                  </a:lnTo>
                  <a:lnTo>
                    <a:pt x="2397" y="8"/>
                  </a:lnTo>
                  <a:lnTo>
                    <a:pt x="2409" y="0"/>
                  </a:lnTo>
                  <a:lnTo>
                    <a:pt x="2417" y="13"/>
                  </a:lnTo>
                  <a:lnTo>
                    <a:pt x="2430" y="13"/>
                  </a:lnTo>
                  <a:lnTo>
                    <a:pt x="2438" y="21"/>
                  </a:lnTo>
                  <a:lnTo>
                    <a:pt x="2450" y="17"/>
                  </a:lnTo>
                  <a:lnTo>
                    <a:pt x="2459" y="13"/>
                  </a:lnTo>
                  <a:lnTo>
                    <a:pt x="2471" y="17"/>
                  </a:lnTo>
                  <a:lnTo>
                    <a:pt x="2479" y="17"/>
                  </a:lnTo>
                  <a:lnTo>
                    <a:pt x="2492" y="17"/>
                  </a:lnTo>
                  <a:lnTo>
                    <a:pt x="2500" y="21"/>
                  </a:lnTo>
                  <a:lnTo>
                    <a:pt x="2513" y="21"/>
                  </a:lnTo>
                  <a:lnTo>
                    <a:pt x="2521" y="8"/>
                  </a:lnTo>
                  <a:lnTo>
                    <a:pt x="2533" y="17"/>
                  </a:lnTo>
                  <a:lnTo>
                    <a:pt x="2542" y="21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Rectangle 111"/>
            <p:cNvSpPr>
              <a:spLocks noChangeArrowheads="1"/>
            </p:cNvSpPr>
            <p:nvPr/>
          </p:nvSpPr>
          <p:spPr bwMode="auto">
            <a:xfrm>
              <a:off x="409" y="2093"/>
              <a:ext cx="573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Rectangle 112"/>
            <p:cNvSpPr>
              <a:spLocks noChangeArrowheads="1"/>
            </p:cNvSpPr>
            <p:nvPr/>
          </p:nvSpPr>
          <p:spPr bwMode="auto">
            <a:xfrm>
              <a:off x="409" y="2093"/>
              <a:ext cx="573" cy="26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113"/>
            <p:cNvSpPr>
              <a:spLocks noChangeShapeType="1"/>
            </p:cNvSpPr>
            <p:nvPr/>
          </p:nvSpPr>
          <p:spPr bwMode="auto">
            <a:xfrm>
              <a:off x="409" y="2093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114"/>
            <p:cNvSpPr>
              <a:spLocks/>
            </p:cNvSpPr>
            <p:nvPr/>
          </p:nvSpPr>
          <p:spPr bwMode="auto">
            <a:xfrm>
              <a:off x="409" y="2093"/>
              <a:ext cx="573" cy="269"/>
            </a:xfrm>
            <a:custGeom>
              <a:avLst/>
              <a:gdLst>
                <a:gd name="T0" fmla="*/ 0 w 619"/>
                <a:gd name="T1" fmla="*/ 269 h 163"/>
                <a:gd name="T2" fmla="*/ 573 w 619"/>
                <a:gd name="T3" fmla="*/ 269 h 163"/>
                <a:gd name="T4" fmla="*/ 57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115"/>
            <p:cNvSpPr>
              <a:spLocks noChangeShapeType="1"/>
            </p:cNvSpPr>
            <p:nvPr/>
          </p:nvSpPr>
          <p:spPr bwMode="auto">
            <a:xfrm flipV="1">
              <a:off x="409" y="2093"/>
              <a:ext cx="1" cy="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116"/>
            <p:cNvSpPr>
              <a:spLocks noChangeShapeType="1"/>
            </p:cNvSpPr>
            <p:nvPr/>
          </p:nvSpPr>
          <p:spPr bwMode="auto">
            <a:xfrm>
              <a:off x="409" y="2362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Line 117"/>
            <p:cNvSpPr>
              <a:spLocks noChangeShapeType="1"/>
            </p:cNvSpPr>
            <p:nvPr/>
          </p:nvSpPr>
          <p:spPr bwMode="auto">
            <a:xfrm flipV="1">
              <a:off x="409" y="2093"/>
              <a:ext cx="1" cy="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Line 118"/>
            <p:cNvSpPr>
              <a:spLocks noChangeShapeType="1"/>
            </p:cNvSpPr>
            <p:nvPr/>
          </p:nvSpPr>
          <p:spPr bwMode="auto">
            <a:xfrm flipV="1">
              <a:off x="409" y="2352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119"/>
            <p:cNvSpPr>
              <a:spLocks noChangeShapeType="1"/>
            </p:cNvSpPr>
            <p:nvPr/>
          </p:nvSpPr>
          <p:spPr bwMode="auto">
            <a:xfrm>
              <a:off x="409" y="2093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Rectangle 120"/>
            <p:cNvSpPr>
              <a:spLocks noChangeArrowheads="1"/>
            </p:cNvSpPr>
            <p:nvPr/>
          </p:nvSpPr>
          <p:spPr bwMode="auto">
            <a:xfrm>
              <a:off x="407" y="236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0</a:t>
              </a:r>
              <a:endParaRPr lang="en-US" sz="600"/>
            </a:p>
          </p:txBody>
        </p:sp>
        <p:sp>
          <p:nvSpPr>
            <p:cNvPr id="30807" name="Line 121"/>
            <p:cNvSpPr>
              <a:spLocks noChangeShapeType="1"/>
            </p:cNvSpPr>
            <p:nvPr/>
          </p:nvSpPr>
          <p:spPr bwMode="auto">
            <a:xfrm flipV="1">
              <a:off x="467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122"/>
            <p:cNvSpPr>
              <a:spLocks noChangeShapeType="1"/>
            </p:cNvSpPr>
            <p:nvPr/>
          </p:nvSpPr>
          <p:spPr bwMode="auto">
            <a:xfrm>
              <a:off x="467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Rectangle 123"/>
            <p:cNvSpPr>
              <a:spLocks noChangeArrowheads="1"/>
            </p:cNvSpPr>
            <p:nvPr/>
          </p:nvSpPr>
          <p:spPr bwMode="auto">
            <a:xfrm>
              <a:off x="464" y="236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5</a:t>
              </a:r>
              <a:endParaRPr lang="en-US" sz="600"/>
            </a:p>
          </p:txBody>
        </p:sp>
        <p:sp>
          <p:nvSpPr>
            <p:cNvPr id="30810" name="Line 124"/>
            <p:cNvSpPr>
              <a:spLocks noChangeShapeType="1"/>
            </p:cNvSpPr>
            <p:nvPr/>
          </p:nvSpPr>
          <p:spPr bwMode="auto">
            <a:xfrm flipV="1">
              <a:off x="524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Line 125"/>
            <p:cNvSpPr>
              <a:spLocks noChangeShapeType="1"/>
            </p:cNvSpPr>
            <p:nvPr/>
          </p:nvSpPr>
          <p:spPr bwMode="auto">
            <a:xfrm>
              <a:off x="524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Rectangle 126"/>
            <p:cNvSpPr>
              <a:spLocks noChangeArrowheads="1"/>
            </p:cNvSpPr>
            <p:nvPr/>
          </p:nvSpPr>
          <p:spPr bwMode="auto">
            <a:xfrm>
              <a:off x="517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10</a:t>
              </a:r>
              <a:endParaRPr lang="en-US" sz="600"/>
            </a:p>
          </p:txBody>
        </p:sp>
        <p:sp>
          <p:nvSpPr>
            <p:cNvPr id="30813" name="Line 127"/>
            <p:cNvSpPr>
              <a:spLocks noChangeShapeType="1"/>
            </p:cNvSpPr>
            <p:nvPr/>
          </p:nvSpPr>
          <p:spPr bwMode="auto">
            <a:xfrm flipV="1">
              <a:off x="582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Line 128"/>
            <p:cNvSpPr>
              <a:spLocks noChangeShapeType="1"/>
            </p:cNvSpPr>
            <p:nvPr/>
          </p:nvSpPr>
          <p:spPr bwMode="auto">
            <a:xfrm>
              <a:off x="582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Rectangle 129"/>
            <p:cNvSpPr>
              <a:spLocks noChangeArrowheads="1"/>
            </p:cNvSpPr>
            <p:nvPr/>
          </p:nvSpPr>
          <p:spPr bwMode="auto">
            <a:xfrm>
              <a:off x="576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15</a:t>
              </a:r>
              <a:endParaRPr lang="en-US" sz="600"/>
            </a:p>
          </p:txBody>
        </p:sp>
        <p:sp>
          <p:nvSpPr>
            <p:cNvPr id="30816" name="Line 130"/>
            <p:cNvSpPr>
              <a:spLocks noChangeShapeType="1"/>
            </p:cNvSpPr>
            <p:nvPr/>
          </p:nvSpPr>
          <p:spPr bwMode="auto">
            <a:xfrm flipV="1">
              <a:off x="639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Line 131"/>
            <p:cNvSpPr>
              <a:spLocks noChangeShapeType="1"/>
            </p:cNvSpPr>
            <p:nvPr/>
          </p:nvSpPr>
          <p:spPr bwMode="auto">
            <a:xfrm>
              <a:off x="639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Rectangle 132"/>
            <p:cNvSpPr>
              <a:spLocks noChangeArrowheads="1"/>
            </p:cNvSpPr>
            <p:nvPr/>
          </p:nvSpPr>
          <p:spPr bwMode="auto">
            <a:xfrm>
              <a:off x="632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20</a:t>
              </a:r>
              <a:endParaRPr lang="en-US" sz="600"/>
            </a:p>
          </p:txBody>
        </p:sp>
        <p:sp>
          <p:nvSpPr>
            <p:cNvPr id="30819" name="Line 133"/>
            <p:cNvSpPr>
              <a:spLocks noChangeShapeType="1"/>
            </p:cNvSpPr>
            <p:nvPr/>
          </p:nvSpPr>
          <p:spPr bwMode="auto">
            <a:xfrm flipV="1">
              <a:off x="696" y="2352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Line 134"/>
            <p:cNvSpPr>
              <a:spLocks noChangeShapeType="1"/>
            </p:cNvSpPr>
            <p:nvPr/>
          </p:nvSpPr>
          <p:spPr bwMode="auto">
            <a:xfrm>
              <a:off x="696" y="2093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Rectangle 135"/>
            <p:cNvSpPr>
              <a:spLocks noChangeArrowheads="1"/>
            </p:cNvSpPr>
            <p:nvPr/>
          </p:nvSpPr>
          <p:spPr bwMode="auto">
            <a:xfrm>
              <a:off x="689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25</a:t>
              </a:r>
              <a:endParaRPr lang="en-US" sz="600"/>
            </a:p>
          </p:txBody>
        </p:sp>
        <p:sp>
          <p:nvSpPr>
            <p:cNvPr id="30822" name="Line 136"/>
            <p:cNvSpPr>
              <a:spLocks noChangeShapeType="1"/>
            </p:cNvSpPr>
            <p:nvPr/>
          </p:nvSpPr>
          <p:spPr bwMode="auto">
            <a:xfrm flipV="1">
              <a:off x="753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Line 137"/>
            <p:cNvSpPr>
              <a:spLocks noChangeShapeType="1"/>
            </p:cNvSpPr>
            <p:nvPr/>
          </p:nvSpPr>
          <p:spPr bwMode="auto">
            <a:xfrm>
              <a:off x="753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Rectangle 138"/>
            <p:cNvSpPr>
              <a:spLocks noChangeArrowheads="1"/>
            </p:cNvSpPr>
            <p:nvPr/>
          </p:nvSpPr>
          <p:spPr bwMode="auto">
            <a:xfrm>
              <a:off x="746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30</a:t>
              </a:r>
              <a:endParaRPr lang="en-US" sz="600"/>
            </a:p>
          </p:txBody>
        </p:sp>
        <p:sp>
          <p:nvSpPr>
            <p:cNvPr id="30825" name="Line 139"/>
            <p:cNvSpPr>
              <a:spLocks noChangeShapeType="1"/>
            </p:cNvSpPr>
            <p:nvPr/>
          </p:nvSpPr>
          <p:spPr bwMode="auto">
            <a:xfrm flipV="1">
              <a:off x="810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Line 140"/>
            <p:cNvSpPr>
              <a:spLocks noChangeShapeType="1"/>
            </p:cNvSpPr>
            <p:nvPr/>
          </p:nvSpPr>
          <p:spPr bwMode="auto">
            <a:xfrm>
              <a:off x="810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Rectangle 141"/>
            <p:cNvSpPr>
              <a:spLocks noChangeArrowheads="1"/>
            </p:cNvSpPr>
            <p:nvPr/>
          </p:nvSpPr>
          <p:spPr bwMode="auto">
            <a:xfrm>
              <a:off x="803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35</a:t>
              </a:r>
              <a:endParaRPr lang="en-US" sz="600"/>
            </a:p>
          </p:txBody>
        </p:sp>
        <p:sp>
          <p:nvSpPr>
            <p:cNvPr id="30828" name="Line 142"/>
            <p:cNvSpPr>
              <a:spLocks noChangeShapeType="1"/>
            </p:cNvSpPr>
            <p:nvPr/>
          </p:nvSpPr>
          <p:spPr bwMode="auto">
            <a:xfrm flipV="1">
              <a:off x="868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Line 143"/>
            <p:cNvSpPr>
              <a:spLocks noChangeShapeType="1"/>
            </p:cNvSpPr>
            <p:nvPr/>
          </p:nvSpPr>
          <p:spPr bwMode="auto">
            <a:xfrm>
              <a:off x="868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Rectangle 144"/>
            <p:cNvSpPr>
              <a:spLocks noChangeArrowheads="1"/>
            </p:cNvSpPr>
            <p:nvPr/>
          </p:nvSpPr>
          <p:spPr bwMode="auto">
            <a:xfrm>
              <a:off x="861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40</a:t>
              </a:r>
              <a:endParaRPr lang="en-US" sz="600"/>
            </a:p>
          </p:txBody>
        </p:sp>
        <p:sp>
          <p:nvSpPr>
            <p:cNvPr id="30831" name="Line 145"/>
            <p:cNvSpPr>
              <a:spLocks noChangeShapeType="1"/>
            </p:cNvSpPr>
            <p:nvPr/>
          </p:nvSpPr>
          <p:spPr bwMode="auto">
            <a:xfrm flipV="1">
              <a:off x="925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Line 146"/>
            <p:cNvSpPr>
              <a:spLocks noChangeShapeType="1"/>
            </p:cNvSpPr>
            <p:nvPr/>
          </p:nvSpPr>
          <p:spPr bwMode="auto">
            <a:xfrm>
              <a:off x="925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Rectangle 147"/>
            <p:cNvSpPr>
              <a:spLocks noChangeArrowheads="1"/>
            </p:cNvSpPr>
            <p:nvPr/>
          </p:nvSpPr>
          <p:spPr bwMode="auto">
            <a:xfrm>
              <a:off x="918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45</a:t>
              </a:r>
              <a:endParaRPr lang="en-US" sz="600"/>
            </a:p>
          </p:txBody>
        </p:sp>
        <p:sp>
          <p:nvSpPr>
            <p:cNvPr id="30834" name="Line 148"/>
            <p:cNvSpPr>
              <a:spLocks noChangeShapeType="1"/>
            </p:cNvSpPr>
            <p:nvPr/>
          </p:nvSpPr>
          <p:spPr bwMode="auto">
            <a:xfrm flipV="1">
              <a:off x="982" y="2352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Line 149"/>
            <p:cNvSpPr>
              <a:spLocks noChangeShapeType="1"/>
            </p:cNvSpPr>
            <p:nvPr/>
          </p:nvSpPr>
          <p:spPr bwMode="auto">
            <a:xfrm>
              <a:off x="982" y="2093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Rectangle 150"/>
            <p:cNvSpPr>
              <a:spLocks noChangeArrowheads="1"/>
            </p:cNvSpPr>
            <p:nvPr/>
          </p:nvSpPr>
          <p:spPr bwMode="auto">
            <a:xfrm>
              <a:off x="975" y="2368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50</a:t>
              </a:r>
              <a:endParaRPr lang="en-US" sz="600"/>
            </a:p>
          </p:txBody>
        </p:sp>
        <p:sp>
          <p:nvSpPr>
            <p:cNvPr id="30837" name="Line 151"/>
            <p:cNvSpPr>
              <a:spLocks noChangeShapeType="1"/>
            </p:cNvSpPr>
            <p:nvPr/>
          </p:nvSpPr>
          <p:spPr bwMode="auto">
            <a:xfrm>
              <a:off x="409" y="236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Line 152"/>
            <p:cNvSpPr>
              <a:spLocks noChangeShapeType="1"/>
            </p:cNvSpPr>
            <p:nvPr/>
          </p:nvSpPr>
          <p:spPr bwMode="auto">
            <a:xfrm flipH="1">
              <a:off x="977" y="236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Rectangle 153"/>
            <p:cNvSpPr>
              <a:spLocks noChangeArrowheads="1"/>
            </p:cNvSpPr>
            <p:nvPr/>
          </p:nvSpPr>
          <p:spPr bwMode="auto">
            <a:xfrm>
              <a:off x="399" y="234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0</a:t>
              </a:r>
              <a:endParaRPr lang="en-US" sz="600"/>
            </a:p>
          </p:txBody>
        </p:sp>
        <p:sp>
          <p:nvSpPr>
            <p:cNvPr id="30840" name="Line 154"/>
            <p:cNvSpPr>
              <a:spLocks noChangeShapeType="1"/>
            </p:cNvSpPr>
            <p:nvPr/>
          </p:nvSpPr>
          <p:spPr bwMode="auto">
            <a:xfrm>
              <a:off x="409" y="2308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Line 155"/>
            <p:cNvSpPr>
              <a:spLocks noChangeShapeType="1"/>
            </p:cNvSpPr>
            <p:nvPr/>
          </p:nvSpPr>
          <p:spPr bwMode="auto">
            <a:xfrm flipH="1">
              <a:off x="977" y="2308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Rectangle 156"/>
            <p:cNvSpPr>
              <a:spLocks noChangeArrowheads="1"/>
            </p:cNvSpPr>
            <p:nvPr/>
          </p:nvSpPr>
          <p:spPr bwMode="auto">
            <a:xfrm>
              <a:off x="389" y="229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0.2</a:t>
              </a:r>
              <a:endParaRPr lang="en-US" sz="600"/>
            </a:p>
          </p:txBody>
        </p:sp>
        <p:sp>
          <p:nvSpPr>
            <p:cNvPr id="30843" name="Line 157"/>
            <p:cNvSpPr>
              <a:spLocks noChangeShapeType="1"/>
            </p:cNvSpPr>
            <p:nvPr/>
          </p:nvSpPr>
          <p:spPr bwMode="auto">
            <a:xfrm>
              <a:off x="409" y="2255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Line 158"/>
            <p:cNvSpPr>
              <a:spLocks noChangeShapeType="1"/>
            </p:cNvSpPr>
            <p:nvPr/>
          </p:nvSpPr>
          <p:spPr bwMode="auto">
            <a:xfrm flipH="1">
              <a:off x="977" y="2255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Rectangle 159"/>
            <p:cNvSpPr>
              <a:spLocks noChangeArrowheads="1"/>
            </p:cNvSpPr>
            <p:nvPr/>
          </p:nvSpPr>
          <p:spPr bwMode="auto">
            <a:xfrm>
              <a:off x="389" y="2241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0.4</a:t>
              </a:r>
              <a:endParaRPr lang="en-US" sz="600"/>
            </a:p>
          </p:txBody>
        </p:sp>
        <p:sp>
          <p:nvSpPr>
            <p:cNvPr id="30846" name="Line 160"/>
            <p:cNvSpPr>
              <a:spLocks noChangeShapeType="1"/>
            </p:cNvSpPr>
            <p:nvPr/>
          </p:nvSpPr>
          <p:spPr bwMode="auto">
            <a:xfrm>
              <a:off x="409" y="2201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Line 161"/>
            <p:cNvSpPr>
              <a:spLocks noChangeShapeType="1"/>
            </p:cNvSpPr>
            <p:nvPr/>
          </p:nvSpPr>
          <p:spPr bwMode="auto">
            <a:xfrm flipH="1">
              <a:off x="977" y="220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Rectangle 162"/>
            <p:cNvSpPr>
              <a:spLocks noChangeArrowheads="1"/>
            </p:cNvSpPr>
            <p:nvPr/>
          </p:nvSpPr>
          <p:spPr bwMode="auto">
            <a:xfrm>
              <a:off x="389" y="2186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0.6</a:t>
              </a:r>
              <a:endParaRPr lang="en-US" sz="600"/>
            </a:p>
          </p:txBody>
        </p:sp>
        <p:sp>
          <p:nvSpPr>
            <p:cNvPr id="30849" name="Line 163"/>
            <p:cNvSpPr>
              <a:spLocks noChangeShapeType="1"/>
            </p:cNvSpPr>
            <p:nvPr/>
          </p:nvSpPr>
          <p:spPr bwMode="auto">
            <a:xfrm>
              <a:off x="409" y="2148"/>
              <a:ext cx="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164"/>
            <p:cNvSpPr>
              <a:spLocks noChangeShapeType="1"/>
            </p:cNvSpPr>
            <p:nvPr/>
          </p:nvSpPr>
          <p:spPr bwMode="auto">
            <a:xfrm flipH="1">
              <a:off x="977" y="2148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Rectangle 165"/>
            <p:cNvSpPr>
              <a:spLocks noChangeArrowheads="1"/>
            </p:cNvSpPr>
            <p:nvPr/>
          </p:nvSpPr>
          <p:spPr bwMode="auto">
            <a:xfrm>
              <a:off x="389" y="213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0.8</a:t>
              </a:r>
              <a:endParaRPr lang="en-US" sz="600"/>
            </a:p>
          </p:txBody>
        </p:sp>
        <p:sp>
          <p:nvSpPr>
            <p:cNvPr id="30852" name="Line 166"/>
            <p:cNvSpPr>
              <a:spLocks noChangeShapeType="1"/>
            </p:cNvSpPr>
            <p:nvPr/>
          </p:nvSpPr>
          <p:spPr bwMode="auto">
            <a:xfrm>
              <a:off x="409" y="209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167"/>
            <p:cNvSpPr>
              <a:spLocks noChangeShapeType="1"/>
            </p:cNvSpPr>
            <p:nvPr/>
          </p:nvSpPr>
          <p:spPr bwMode="auto">
            <a:xfrm flipH="1">
              <a:off x="977" y="2093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Rectangle 168"/>
            <p:cNvSpPr>
              <a:spLocks noChangeArrowheads="1"/>
            </p:cNvSpPr>
            <p:nvPr/>
          </p:nvSpPr>
          <p:spPr bwMode="auto">
            <a:xfrm>
              <a:off x="399" y="207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/>
                </a:rPr>
                <a:t>1</a:t>
              </a:r>
              <a:endParaRPr lang="en-US" sz="600"/>
            </a:p>
          </p:txBody>
        </p:sp>
        <p:sp>
          <p:nvSpPr>
            <p:cNvPr id="30855" name="Line 169"/>
            <p:cNvSpPr>
              <a:spLocks noChangeShapeType="1"/>
            </p:cNvSpPr>
            <p:nvPr/>
          </p:nvSpPr>
          <p:spPr bwMode="auto">
            <a:xfrm>
              <a:off x="409" y="2093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Freeform 170"/>
            <p:cNvSpPr>
              <a:spLocks/>
            </p:cNvSpPr>
            <p:nvPr/>
          </p:nvSpPr>
          <p:spPr bwMode="auto">
            <a:xfrm>
              <a:off x="409" y="2093"/>
              <a:ext cx="573" cy="269"/>
            </a:xfrm>
            <a:custGeom>
              <a:avLst/>
              <a:gdLst>
                <a:gd name="T0" fmla="*/ 0 w 619"/>
                <a:gd name="T1" fmla="*/ 269 h 163"/>
                <a:gd name="T2" fmla="*/ 573 w 619"/>
                <a:gd name="T3" fmla="*/ 269 h 163"/>
                <a:gd name="T4" fmla="*/ 573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Line 171"/>
            <p:cNvSpPr>
              <a:spLocks noChangeShapeType="1"/>
            </p:cNvSpPr>
            <p:nvPr/>
          </p:nvSpPr>
          <p:spPr bwMode="auto">
            <a:xfrm flipV="1">
              <a:off x="409" y="2093"/>
              <a:ext cx="1" cy="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Freeform 172"/>
            <p:cNvSpPr>
              <a:spLocks/>
            </p:cNvSpPr>
            <p:nvPr/>
          </p:nvSpPr>
          <p:spPr bwMode="auto">
            <a:xfrm>
              <a:off x="409" y="2093"/>
              <a:ext cx="569" cy="269"/>
            </a:xfrm>
            <a:custGeom>
              <a:avLst/>
              <a:gdLst>
                <a:gd name="T0" fmla="*/ 6 w 2542"/>
                <a:gd name="T1" fmla="*/ 269 h 679"/>
                <a:gd name="T2" fmla="*/ 16 w 2542"/>
                <a:gd name="T3" fmla="*/ 269 h 679"/>
                <a:gd name="T4" fmla="*/ 25 w 2542"/>
                <a:gd name="T5" fmla="*/ 269 h 679"/>
                <a:gd name="T6" fmla="*/ 34 w 2542"/>
                <a:gd name="T7" fmla="*/ 0 h 679"/>
                <a:gd name="T8" fmla="*/ 43 w 2542"/>
                <a:gd name="T9" fmla="*/ 0 h 679"/>
                <a:gd name="T10" fmla="*/ 53 w 2542"/>
                <a:gd name="T11" fmla="*/ 0 h 679"/>
                <a:gd name="T12" fmla="*/ 62 w 2542"/>
                <a:gd name="T13" fmla="*/ 0 h 679"/>
                <a:gd name="T14" fmla="*/ 71 w 2542"/>
                <a:gd name="T15" fmla="*/ 0 h 679"/>
                <a:gd name="T16" fmla="*/ 81 w 2542"/>
                <a:gd name="T17" fmla="*/ 0 h 679"/>
                <a:gd name="T18" fmla="*/ 90 w 2542"/>
                <a:gd name="T19" fmla="*/ 0 h 679"/>
                <a:gd name="T20" fmla="*/ 98 w 2542"/>
                <a:gd name="T21" fmla="*/ 0 h 679"/>
                <a:gd name="T22" fmla="*/ 107 w 2542"/>
                <a:gd name="T23" fmla="*/ 0 h 679"/>
                <a:gd name="T24" fmla="*/ 117 w 2542"/>
                <a:gd name="T25" fmla="*/ 0 h 679"/>
                <a:gd name="T26" fmla="*/ 126 w 2542"/>
                <a:gd name="T27" fmla="*/ 0 h 679"/>
                <a:gd name="T28" fmla="*/ 135 w 2542"/>
                <a:gd name="T29" fmla="*/ 0 h 679"/>
                <a:gd name="T30" fmla="*/ 144 w 2542"/>
                <a:gd name="T31" fmla="*/ 0 h 679"/>
                <a:gd name="T32" fmla="*/ 154 w 2542"/>
                <a:gd name="T33" fmla="*/ 0 h 679"/>
                <a:gd name="T34" fmla="*/ 163 w 2542"/>
                <a:gd name="T35" fmla="*/ 0 h 679"/>
                <a:gd name="T36" fmla="*/ 172 w 2542"/>
                <a:gd name="T37" fmla="*/ 0 h 679"/>
                <a:gd name="T38" fmla="*/ 182 w 2542"/>
                <a:gd name="T39" fmla="*/ 0 h 679"/>
                <a:gd name="T40" fmla="*/ 191 w 2542"/>
                <a:gd name="T41" fmla="*/ 0 h 679"/>
                <a:gd name="T42" fmla="*/ 199 w 2542"/>
                <a:gd name="T43" fmla="*/ 0 h 679"/>
                <a:gd name="T44" fmla="*/ 208 w 2542"/>
                <a:gd name="T45" fmla="*/ 0 h 679"/>
                <a:gd name="T46" fmla="*/ 218 w 2542"/>
                <a:gd name="T47" fmla="*/ 0 h 679"/>
                <a:gd name="T48" fmla="*/ 227 w 2542"/>
                <a:gd name="T49" fmla="*/ 0 h 679"/>
                <a:gd name="T50" fmla="*/ 236 w 2542"/>
                <a:gd name="T51" fmla="*/ 0 h 679"/>
                <a:gd name="T52" fmla="*/ 246 w 2542"/>
                <a:gd name="T53" fmla="*/ 0 h 679"/>
                <a:gd name="T54" fmla="*/ 255 w 2542"/>
                <a:gd name="T55" fmla="*/ 0 h 679"/>
                <a:gd name="T56" fmla="*/ 264 w 2542"/>
                <a:gd name="T57" fmla="*/ 0 h 679"/>
                <a:gd name="T58" fmla="*/ 273 w 2542"/>
                <a:gd name="T59" fmla="*/ 0 h 679"/>
                <a:gd name="T60" fmla="*/ 282 w 2542"/>
                <a:gd name="T61" fmla="*/ 0 h 679"/>
                <a:gd name="T62" fmla="*/ 291 w 2542"/>
                <a:gd name="T63" fmla="*/ 0 h 679"/>
                <a:gd name="T64" fmla="*/ 300 w 2542"/>
                <a:gd name="T65" fmla="*/ 0 h 679"/>
                <a:gd name="T66" fmla="*/ 309 w 2542"/>
                <a:gd name="T67" fmla="*/ 0 h 679"/>
                <a:gd name="T68" fmla="*/ 319 w 2542"/>
                <a:gd name="T69" fmla="*/ 0 h 679"/>
                <a:gd name="T70" fmla="*/ 328 w 2542"/>
                <a:gd name="T71" fmla="*/ 0 h 679"/>
                <a:gd name="T72" fmla="*/ 337 w 2542"/>
                <a:gd name="T73" fmla="*/ 0 h 679"/>
                <a:gd name="T74" fmla="*/ 347 w 2542"/>
                <a:gd name="T75" fmla="*/ 0 h 679"/>
                <a:gd name="T76" fmla="*/ 356 w 2542"/>
                <a:gd name="T77" fmla="*/ 0 h 679"/>
                <a:gd name="T78" fmla="*/ 365 w 2542"/>
                <a:gd name="T79" fmla="*/ 0 h 679"/>
                <a:gd name="T80" fmla="*/ 374 w 2542"/>
                <a:gd name="T81" fmla="*/ 0 h 679"/>
                <a:gd name="T82" fmla="*/ 383 w 2542"/>
                <a:gd name="T83" fmla="*/ 0 h 679"/>
                <a:gd name="T84" fmla="*/ 392 w 2542"/>
                <a:gd name="T85" fmla="*/ 0 h 679"/>
                <a:gd name="T86" fmla="*/ 401 w 2542"/>
                <a:gd name="T87" fmla="*/ 0 h 679"/>
                <a:gd name="T88" fmla="*/ 411 w 2542"/>
                <a:gd name="T89" fmla="*/ 0 h 679"/>
                <a:gd name="T90" fmla="*/ 420 w 2542"/>
                <a:gd name="T91" fmla="*/ 0 h 679"/>
                <a:gd name="T92" fmla="*/ 429 w 2542"/>
                <a:gd name="T93" fmla="*/ 0 h 679"/>
                <a:gd name="T94" fmla="*/ 438 w 2542"/>
                <a:gd name="T95" fmla="*/ 0 h 679"/>
                <a:gd name="T96" fmla="*/ 447 w 2542"/>
                <a:gd name="T97" fmla="*/ 0 h 679"/>
                <a:gd name="T98" fmla="*/ 457 w 2542"/>
                <a:gd name="T99" fmla="*/ 0 h 679"/>
                <a:gd name="T100" fmla="*/ 466 w 2542"/>
                <a:gd name="T101" fmla="*/ 0 h 679"/>
                <a:gd name="T102" fmla="*/ 475 w 2542"/>
                <a:gd name="T103" fmla="*/ 0 h 679"/>
                <a:gd name="T104" fmla="*/ 484 w 2542"/>
                <a:gd name="T105" fmla="*/ 0 h 679"/>
                <a:gd name="T106" fmla="*/ 493 w 2542"/>
                <a:gd name="T107" fmla="*/ 0 h 679"/>
                <a:gd name="T108" fmla="*/ 502 w 2542"/>
                <a:gd name="T109" fmla="*/ 0 h 679"/>
                <a:gd name="T110" fmla="*/ 511 w 2542"/>
                <a:gd name="T111" fmla="*/ 0 h 679"/>
                <a:gd name="T112" fmla="*/ 521 w 2542"/>
                <a:gd name="T113" fmla="*/ 0 h 679"/>
                <a:gd name="T114" fmla="*/ 530 w 2542"/>
                <a:gd name="T115" fmla="*/ 0 h 679"/>
                <a:gd name="T116" fmla="*/ 539 w 2542"/>
                <a:gd name="T117" fmla="*/ 0 h 679"/>
                <a:gd name="T118" fmla="*/ 548 w 2542"/>
                <a:gd name="T119" fmla="*/ 0 h 679"/>
                <a:gd name="T120" fmla="*/ 558 w 2542"/>
                <a:gd name="T121" fmla="*/ 0 h 679"/>
                <a:gd name="T122" fmla="*/ 567 w 2542"/>
                <a:gd name="T123" fmla="*/ 0 h 6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42" h="679">
                  <a:moveTo>
                    <a:pt x="0" y="679"/>
                  </a:moveTo>
                  <a:lnTo>
                    <a:pt x="8" y="679"/>
                  </a:lnTo>
                  <a:lnTo>
                    <a:pt x="20" y="679"/>
                  </a:lnTo>
                  <a:lnTo>
                    <a:pt x="29" y="679"/>
                  </a:lnTo>
                  <a:lnTo>
                    <a:pt x="41" y="679"/>
                  </a:lnTo>
                  <a:lnTo>
                    <a:pt x="49" y="679"/>
                  </a:lnTo>
                  <a:lnTo>
                    <a:pt x="62" y="679"/>
                  </a:lnTo>
                  <a:lnTo>
                    <a:pt x="70" y="679"/>
                  </a:lnTo>
                  <a:lnTo>
                    <a:pt x="82" y="679"/>
                  </a:lnTo>
                  <a:lnTo>
                    <a:pt x="91" y="679"/>
                  </a:lnTo>
                  <a:lnTo>
                    <a:pt x="103" y="679"/>
                  </a:lnTo>
                  <a:lnTo>
                    <a:pt x="111" y="679"/>
                  </a:lnTo>
                  <a:lnTo>
                    <a:pt x="124" y="679"/>
                  </a:lnTo>
                  <a:lnTo>
                    <a:pt x="132" y="679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207" y="0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77" y="0"/>
                  </a:lnTo>
                  <a:lnTo>
                    <a:pt x="285" y="0"/>
                  </a:lnTo>
                  <a:lnTo>
                    <a:pt x="298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60" y="0"/>
                  </a:lnTo>
                  <a:lnTo>
                    <a:pt x="368" y="0"/>
                  </a:lnTo>
                  <a:lnTo>
                    <a:pt x="380" y="0"/>
                  </a:lnTo>
                  <a:lnTo>
                    <a:pt x="389" y="0"/>
                  </a:lnTo>
                  <a:lnTo>
                    <a:pt x="401" y="0"/>
                  </a:lnTo>
                  <a:lnTo>
                    <a:pt x="409" y="0"/>
                  </a:lnTo>
                  <a:lnTo>
                    <a:pt x="422" y="0"/>
                  </a:lnTo>
                  <a:lnTo>
                    <a:pt x="430" y="0"/>
                  </a:lnTo>
                  <a:lnTo>
                    <a:pt x="438" y="0"/>
                  </a:lnTo>
                  <a:lnTo>
                    <a:pt x="451" y="0"/>
                  </a:lnTo>
                  <a:lnTo>
                    <a:pt x="459" y="0"/>
                  </a:lnTo>
                  <a:lnTo>
                    <a:pt x="472" y="0"/>
                  </a:lnTo>
                  <a:lnTo>
                    <a:pt x="480" y="0"/>
                  </a:lnTo>
                  <a:lnTo>
                    <a:pt x="492" y="0"/>
                  </a:lnTo>
                  <a:lnTo>
                    <a:pt x="501" y="0"/>
                  </a:lnTo>
                  <a:lnTo>
                    <a:pt x="513" y="0"/>
                  </a:lnTo>
                  <a:lnTo>
                    <a:pt x="521" y="0"/>
                  </a:lnTo>
                  <a:lnTo>
                    <a:pt x="534" y="0"/>
                  </a:lnTo>
                  <a:lnTo>
                    <a:pt x="542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5" y="0"/>
                  </a:lnTo>
                  <a:lnTo>
                    <a:pt x="583" y="0"/>
                  </a:lnTo>
                  <a:lnTo>
                    <a:pt x="596" y="0"/>
                  </a:lnTo>
                  <a:lnTo>
                    <a:pt x="604" y="0"/>
                  </a:lnTo>
                  <a:lnTo>
                    <a:pt x="616" y="0"/>
                  </a:lnTo>
                  <a:lnTo>
                    <a:pt x="625" y="0"/>
                  </a:lnTo>
                  <a:lnTo>
                    <a:pt x="637" y="0"/>
                  </a:lnTo>
                  <a:lnTo>
                    <a:pt x="645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5" y="0"/>
                  </a:lnTo>
                  <a:lnTo>
                    <a:pt x="708" y="0"/>
                  </a:lnTo>
                  <a:lnTo>
                    <a:pt x="716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9" y="0"/>
                  </a:lnTo>
                  <a:lnTo>
                    <a:pt x="757" y="0"/>
                  </a:lnTo>
                  <a:lnTo>
                    <a:pt x="770" y="0"/>
                  </a:lnTo>
                  <a:lnTo>
                    <a:pt x="778" y="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11" y="0"/>
                  </a:lnTo>
                  <a:lnTo>
                    <a:pt x="819" y="0"/>
                  </a:lnTo>
                  <a:lnTo>
                    <a:pt x="832" y="0"/>
                  </a:lnTo>
                  <a:lnTo>
                    <a:pt x="840" y="0"/>
                  </a:lnTo>
                  <a:lnTo>
                    <a:pt x="852" y="0"/>
                  </a:lnTo>
                  <a:lnTo>
                    <a:pt x="861" y="0"/>
                  </a:lnTo>
                  <a:lnTo>
                    <a:pt x="869" y="0"/>
                  </a:lnTo>
                  <a:lnTo>
                    <a:pt x="881" y="0"/>
                  </a:lnTo>
                  <a:lnTo>
                    <a:pt x="890" y="0"/>
                  </a:lnTo>
                  <a:lnTo>
                    <a:pt x="902" y="0"/>
                  </a:lnTo>
                  <a:lnTo>
                    <a:pt x="910" y="0"/>
                  </a:lnTo>
                  <a:lnTo>
                    <a:pt x="923" y="0"/>
                  </a:lnTo>
                  <a:lnTo>
                    <a:pt x="931" y="0"/>
                  </a:lnTo>
                  <a:lnTo>
                    <a:pt x="943" y="0"/>
                  </a:lnTo>
                  <a:lnTo>
                    <a:pt x="952" y="0"/>
                  </a:lnTo>
                  <a:lnTo>
                    <a:pt x="964" y="0"/>
                  </a:lnTo>
                  <a:lnTo>
                    <a:pt x="972" y="0"/>
                  </a:lnTo>
                  <a:lnTo>
                    <a:pt x="985" y="0"/>
                  </a:lnTo>
                  <a:lnTo>
                    <a:pt x="993" y="0"/>
                  </a:lnTo>
                  <a:lnTo>
                    <a:pt x="1006" y="0"/>
                  </a:lnTo>
                  <a:lnTo>
                    <a:pt x="1014" y="0"/>
                  </a:lnTo>
                  <a:lnTo>
                    <a:pt x="1026" y="0"/>
                  </a:lnTo>
                  <a:lnTo>
                    <a:pt x="1035" y="0"/>
                  </a:lnTo>
                  <a:lnTo>
                    <a:pt x="1047" y="0"/>
                  </a:lnTo>
                  <a:lnTo>
                    <a:pt x="1055" y="0"/>
                  </a:lnTo>
                  <a:lnTo>
                    <a:pt x="1068" y="0"/>
                  </a:lnTo>
                  <a:lnTo>
                    <a:pt x="1076" y="0"/>
                  </a:lnTo>
                  <a:lnTo>
                    <a:pt x="1084" y="0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17" y="0"/>
                  </a:lnTo>
                  <a:lnTo>
                    <a:pt x="1126" y="0"/>
                  </a:lnTo>
                  <a:lnTo>
                    <a:pt x="1138" y="0"/>
                  </a:lnTo>
                  <a:lnTo>
                    <a:pt x="1146" y="0"/>
                  </a:lnTo>
                  <a:lnTo>
                    <a:pt x="1159" y="0"/>
                  </a:lnTo>
                  <a:lnTo>
                    <a:pt x="1167" y="0"/>
                  </a:lnTo>
                  <a:lnTo>
                    <a:pt x="1179" y="0"/>
                  </a:lnTo>
                  <a:lnTo>
                    <a:pt x="1188" y="0"/>
                  </a:lnTo>
                  <a:lnTo>
                    <a:pt x="1200" y="0"/>
                  </a:lnTo>
                  <a:lnTo>
                    <a:pt x="1208" y="0"/>
                  </a:lnTo>
                  <a:lnTo>
                    <a:pt x="1221" y="0"/>
                  </a:lnTo>
                  <a:lnTo>
                    <a:pt x="1229" y="0"/>
                  </a:lnTo>
                  <a:lnTo>
                    <a:pt x="1242" y="0"/>
                  </a:lnTo>
                  <a:lnTo>
                    <a:pt x="1250" y="0"/>
                  </a:lnTo>
                  <a:lnTo>
                    <a:pt x="1262" y="0"/>
                  </a:lnTo>
                  <a:lnTo>
                    <a:pt x="1271" y="0"/>
                  </a:lnTo>
                  <a:lnTo>
                    <a:pt x="1279" y="0"/>
                  </a:lnTo>
                  <a:lnTo>
                    <a:pt x="1291" y="0"/>
                  </a:lnTo>
                  <a:lnTo>
                    <a:pt x="1300" y="0"/>
                  </a:lnTo>
                  <a:lnTo>
                    <a:pt x="1312" y="0"/>
                  </a:lnTo>
                  <a:lnTo>
                    <a:pt x="1320" y="0"/>
                  </a:lnTo>
                  <a:lnTo>
                    <a:pt x="1333" y="0"/>
                  </a:lnTo>
                  <a:lnTo>
                    <a:pt x="1341" y="0"/>
                  </a:lnTo>
                  <a:lnTo>
                    <a:pt x="1353" y="0"/>
                  </a:lnTo>
                  <a:lnTo>
                    <a:pt x="1362" y="0"/>
                  </a:lnTo>
                  <a:lnTo>
                    <a:pt x="1374" y="0"/>
                  </a:lnTo>
                  <a:lnTo>
                    <a:pt x="1382" y="0"/>
                  </a:lnTo>
                  <a:lnTo>
                    <a:pt x="1395" y="0"/>
                  </a:lnTo>
                  <a:lnTo>
                    <a:pt x="1403" y="0"/>
                  </a:lnTo>
                  <a:lnTo>
                    <a:pt x="1415" y="0"/>
                  </a:lnTo>
                  <a:lnTo>
                    <a:pt x="1424" y="0"/>
                  </a:lnTo>
                  <a:lnTo>
                    <a:pt x="1436" y="0"/>
                  </a:lnTo>
                  <a:lnTo>
                    <a:pt x="1444" y="0"/>
                  </a:lnTo>
                  <a:lnTo>
                    <a:pt x="1457" y="0"/>
                  </a:lnTo>
                  <a:lnTo>
                    <a:pt x="1465" y="0"/>
                  </a:lnTo>
                  <a:lnTo>
                    <a:pt x="1478" y="0"/>
                  </a:lnTo>
                  <a:lnTo>
                    <a:pt x="1486" y="0"/>
                  </a:lnTo>
                  <a:lnTo>
                    <a:pt x="1494" y="0"/>
                  </a:lnTo>
                  <a:lnTo>
                    <a:pt x="1507" y="0"/>
                  </a:lnTo>
                  <a:lnTo>
                    <a:pt x="1515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8" y="0"/>
                  </a:lnTo>
                  <a:lnTo>
                    <a:pt x="1556" y="0"/>
                  </a:lnTo>
                  <a:lnTo>
                    <a:pt x="1569" y="0"/>
                  </a:lnTo>
                  <a:lnTo>
                    <a:pt x="1577" y="0"/>
                  </a:lnTo>
                  <a:lnTo>
                    <a:pt x="1589" y="0"/>
                  </a:lnTo>
                  <a:lnTo>
                    <a:pt x="1598" y="0"/>
                  </a:lnTo>
                  <a:lnTo>
                    <a:pt x="1610" y="0"/>
                  </a:lnTo>
                  <a:lnTo>
                    <a:pt x="1618" y="0"/>
                  </a:lnTo>
                  <a:lnTo>
                    <a:pt x="1631" y="0"/>
                  </a:lnTo>
                  <a:lnTo>
                    <a:pt x="1639" y="0"/>
                  </a:lnTo>
                  <a:lnTo>
                    <a:pt x="1651" y="0"/>
                  </a:lnTo>
                  <a:lnTo>
                    <a:pt x="1660" y="0"/>
                  </a:lnTo>
                  <a:lnTo>
                    <a:pt x="1672" y="0"/>
                  </a:lnTo>
                  <a:lnTo>
                    <a:pt x="1680" y="0"/>
                  </a:lnTo>
                  <a:lnTo>
                    <a:pt x="1693" y="0"/>
                  </a:lnTo>
                  <a:lnTo>
                    <a:pt x="1701" y="0"/>
                  </a:lnTo>
                  <a:lnTo>
                    <a:pt x="1709" y="0"/>
                  </a:lnTo>
                  <a:lnTo>
                    <a:pt x="1722" y="0"/>
                  </a:lnTo>
                  <a:lnTo>
                    <a:pt x="1730" y="0"/>
                  </a:lnTo>
                  <a:lnTo>
                    <a:pt x="1743" y="0"/>
                  </a:lnTo>
                  <a:lnTo>
                    <a:pt x="1751" y="0"/>
                  </a:lnTo>
                  <a:lnTo>
                    <a:pt x="1763" y="0"/>
                  </a:lnTo>
                  <a:lnTo>
                    <a:pt x="1771" y="0"/>
                  </a:lnTo>
                  <a:lnTo>
                    <a:pt x="1784" y="0"/>
                  </a:lnTo>
                  <a:lnTo>
                    <a:pt x="1792" y="0"/>
                  </a:lnTo>
                  <a:lnTo>
                    <a:pt x="1805" y="0"/>
                  </a:lnTo>
                  <a:lnTo>
                    <a:pt x="1813" y="0"/>
                  </a:lnTo>
                  <a:lnTo>
                    <a:pt x="1825" y="0"/>
                  </a:lnTo>
                  <a:lnTo>
                    <a:pt x="1834" y="0"/>
                  </a:lnTo>
                  <a:lnTo>
                    <a:pt x="1846" y="0"/>
                  </a:lnTo>
                  <a:lnTo>
                    <a:pt x="1854" y="0"/>
                  </a:lnTo>
                  <a:lnTo>
                    <a:pt x="1867" y="0"/>
                  </a:lnTo>
                  <a:lnTo>
                    <a:pt x="1875" y="0"/>
                  </a:lnTo>
                  <a:lnTo>
                    <a:pt x="1887" y="0"/>
                  </a:lnTo>
                  <a:lnTo>
                    <a:pt x="1896" y="0"/>
                  </a:lnTo>
                  <a:lnTo>
                    <a:pt x="1908" y="0"/>
                  </a:lnTo>
                  <a:lnTo>
                    <a:pt x="1916" y="0"/>
                  </a:lnTo>
                  <a:lnTo>
                    <a:pt x="1925" y="0"/>
                  </a:lnTo>
                  <a:lnTo>
                    <a:pt x="1937" y="0"/>
                  </a:lnTo>
                  <a:lnTo>
                    <a:pt x="1945" y="0"/>
                  </a:lnTo>
                  <a:lnTo>
                    <a:pt x="1958" y="0"/>
                  </a:lnTo>
                  <a:lnTo>
                    <a:pt x="1966" y="0"/>
                  </a:lnTo>
                  <a:lnTo>
                    <a:pt x="1978" y="0"/>
                  </a:lnTo>
                  <a:lnTo>
                    <a:pt x="1987" y="0"/>
                  </a:lnTo>
                  <a:lnTo>
                    <a:pt x="1999" y="0"/>
                  </a:lnTo>
                  <a:lnTo>
                    <a:pt x="2007" y="0"/>
                  </a:lnTo>
                  <a:lnTo>
                    <a:pt x="2020" y="0"/>
                  </a:lnTo>
                  <a:lnTo>
                    <a:pt x="2028" y="0"/>
                  </a:lnTo>
                  <a:lnTo>
                    <a:pt x="2041" y="0"/>
                  </a:lnTo>
                  <a:lnTo>
                    <a:pt x="2049" y="0"/>
                  </a:lnTo>
                  <a:lnTo>
                    <a:pt x="2061" y="0"/>
                  </a:lnTo>
                  <a:lnTo>
                    <a:pt x="2070" y="0"/>
                  </a:lnTo>
                  <a:lnTo>
                    <a:pt x="2082" y="0"/>
                  </a:lnTo>
                  <a:lnTo>
                    <a:pt x="2090" y="0"/>
                  </a:lnTo>
                  <a:lnTo>
                    <a:pt x="2103" y="0"/>
                  </a:lnTo>
                  <a:lnTo>
                    <a:pt x="2111" y="0"/>
                  </a:lnTo>
                  <a:lnTo>
                    <a:pt x="2123" y="0"/>
                  </a:lnTo>
                  <a:lnTo>
                    <a:pt x="2132" y="0"/>
                  </a:lnTo>
                  <a:lnTo>
                    <a:pt x="2140" y="0"/>
                  </a:lnTo>
                  <a:lnTo>
                    <a:pt x="2152" y="0"/>
                  </a:lnTo>
                  <a:lnTo>
                    <a:pt x="2161" y="0"/>
                  </a:lnTo>
                  <a:lnTo>
                    <a:pt x="2173" y="0"/>
                  </a:lnTo>
                  <a:lnTo>
                    <a:pt x="2181" y="0"/>
                  </a:lnTo>
                  <a:lnTo>
                    <a:pt x="2194" y="0"/>
                  </a:lnTo>
                  <a:lnTo>
                    <a:pt x="2202" y="0"/>
                  </a:lnTo>
                  <a:lnTo>
                    <a:pt x="2214" y="0"/>
                  </a:lnTo>
                  <a:lnTo>
                    <a:pt x="2223" y="0"/>
                  </a:lnTo>
                  <a:lnTo>
                    <a:pt x="2235" y="0"/>
                  </a:lnTo>
                  <a:lnTo>
                    <a:pt x="2243" y="0"/>
                  </a:lnTo>
                  <a:lnTo>
                    <a:pt x="2256" y="0"/>
                  </a:lnTo>
                  <a:lnTo>
                    <a:pt x="2264" y="0"/>
                  </a:lnTo>
                  <a:lnTo>
                    <a:pt x="2277" y="0"/>
                  </a:lnTo>
                  <a:lnTo>
                    <a:pt x="2285" y="0"/>
                  </a:lnTo>
                  <a:lnTo>
                    <a:pt x="2297" y="0"/>
                  </a:lnTo>
                  <a:lnTo>
                    <a:pt x="2306" y="0"/>
                  </a:lnTo>
                  <a:lnTo>
                    <a:pt x="2318" y="0"/>
                  </a:lnTo>
                  <a:lnTo>
                    <a:pt x="2326" y="0"/>
                  </a:lnTo>
                  <a:lnTo>
                    <a:pt x="2339" y="0"/>
                  </a:lnTo>
                  <a:lnTo>
                    <a:pt x="2347" y="0"/>
                  </a:lnTo>
                  <a:lnTo>
                    <a:pt x="2355" y="0"/>
                  </a:lnTo>
                  <a:lnTo>
                    <a:pt x="2368" y="0"/>
                  </a:lnTo>
                  <a:lnTo>
                    <a:pt x="2376" y="0"/>
                  </a:lnTo>
                  <a:lnTo>
                    <a:pt x="2388" y="0"/>
                  </a:lnTo>
                  <a:lnTo>
                    <a:pt x="2397" y="0"/>
                  </a:lnTo>
                  <a:lnTo>
                    <a:pt x="2409" y="0"/>
                  </a:lnTo>
                  <a:lnTo>
                    <a:pt x="2417" y="0"/>
                  </a:lnTo>
                  <a:lnTo>
                    <a:pt x="2430" y="0"/>
                  </a:lnTo>
                  <a:lnTo>
                    <a:pt x="2438" y="0"/>
                  </a:lnTo>
                  <a:lnTo>
                    <a:pt x="2450" y="0"/>
                  </a:lnTo>
                  <a:lnTo>
                    <a:pt x="2459" y="0"/>
                  </a:lnTo>
                  <a:lnTo>
                    <a:pt x="2471" y="0"/>
                  </a:lnTo>
                  <a:lnTo>
                    <a:pt x="2479" y="0"/>
                  </a:lnTo>
                  <a:lnTo>
                    <a:pt x="2492" y="0"/>
                  </a:lnTo>
                  <a:lnTo>
                    <a:pt x="2500" y="0"/>
                  </a:lnTo>
                  <a:lnTo>
                    <a:pt x="2513" y="0"/>
                  </a:lnTo>
                  <a:lnTo>
                    <a:pt x="2521" y="0"/>
                  </a:lnTo>
                  <a:lnTo>
                    <a:pt x="2533" y="0"/>
                  </a:lnTo>
                  <a:lnTo>
                    <a:pt x="254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59" name="Group 173"/>
            <p:cNvGrpSpPr>
              <a:grpSpLocks/>
            </p:cNvGrpSpPr>
            <p:nvPr/>
          </p:nvGrpSpPr>
          <p:grpSpPr bwMode="auto">
            <a:xfrm>
              <a:off x="341" y="2445"/>
              <a:ext cx="747" cy="600"/>
              <a:chOff x="432" y="2592"/>
              <a:chExt cx="1419" cy="1018"/>
            </a:xfrm>
          </p:grpSpPr>
          <p:sp>
            <p:nvSpPr>
              <p:cNvPr id="40110" name="AutoShape 174"/>
              <p:cNvSpPr>
                <a:spLocks noChangeArrowheads="1"/>
              </p:cNvSpPr>
              <p:nvPr/>
            </p:nvSpPr>
            <p:spPr bwMode="auto">
              <a:xfrm>
                <a:off x="854" y="2740"/>
                <a:ext cx="496" cy="472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111" name="AutoShape 175"/>
              <p:cNvSpPr>
                <a:spLocks noChangeArrowheads="1"/>
              </p:cNvSpPr>
              <p:nvPr/>
            </p:nvSpPr>
            <p:spPr bwMode="auto">
              <a:xfrm flipV="1">
                <a:off x="1528" y="3167"/>
                <a:ext cx="135" cy="44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2" name="AutoShape 176"/>
              <p:cNvSpPr>
                <a:spLocks noChangeArrowheads="1"/>
              </p:cNvSpPr>
              <p:nvPr/>
            </p:nvSpPr>
            <p:spPr bwMode="auto">
              <a:xfrm>
                <a:off x="985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3" name="AutoShape 177"/>
              <p:cNvSpPr>
                <a:spLocks noChangeArrowheads="1"/>
              </p:cNvSpPr>
              <p:nvPr/>
            </p:nvSpPr>
            <p:spPr bwMode="auto">
              <a:xfrm>
                <a:off x="929" y="3043"/>
                <a:ext cx="135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4" name="AutoShape 178"/>
              <p:cNvSpPr>
                <a:spLocks noChangeArrowheads="1"/>
              </p:cNvSpPr>
              <p:nvPr/>
            </p:nvSpPr>
            <p:spPr bwMode="auto">
              <a:xfrm>
                <a:off x="1044" y="3043"/>
                <a:ext cx="133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5" name="AutoShape 179"/>
              <p:cNvSpPr>
                <a:spLocks noChangeArrowheads="1"/>
              </p:cNvSpPr>
              <p:nvPr/>
            </p:nvSpPr>
            <p:spPr bwMode="auto">
              <a:xfrm>
                <a:off x="1082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6" name="AutoShape 180"/>
              <p:cNvSpPr>
                <a:spLocks noChangeArrowheads="1"/>
              </p:cNvSpPr>
              <p:nvPr/>
            </p:nvSpPr>
            <p:spPr bwMode="auto">
              <a:xfrm>
                <a:off x="1139" y="3043"/>
                <a:ext cx="134" cy="107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7" name="Line 181"/>
              <p:cNvSpPr>
                <a:spLocks noChangeShapeType="1"/>
              </p:cNvSpPr>
              <p:nvPr/>
            </p:nvSpPr>
            <p:spPr bwMode="auto">
              <a:xfrm>
                <a:off x="929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8" name="Line 182"/>
              <p:cNvSpPr>
                <a:spLocks noChangeShapeType="1"/>
              </p:cNvSpPr>
              <p:nvPr/>
            </p:nvSpPr>
            <p:spPr bwMode="auto">
              <a:xfrm>
                <a:off x="1273" y="3104"/>
                <a:ext cx="0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869" name="Group 183"/>
              <p:cNvGrpSpPr>
                <a:grpSpLocks/>
              </p:cNvGrpSpPr>
              <p:nvPr/>
            </p:nvGrpSpPr>
            <p:grpSpPr bwMode="auto">
              <a:xfrm>
                <a:off x="1219" y="3330"/>
                <a:ext cx="119" cy="92"/>
                <a:chOff x="306" y="575"/>
                <a:chExt cx="1142" cy="625"/>
              </a:xfrm>
            </p:grpSpPr>
            <p:sp>
              <p:nvSpPr>
                <p:cNvPr id="30893" name="Line 184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4" name="Line 185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5" name="Line 186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6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7" name="Line 188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8" name="Line 189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9" name="Freeform 190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870" name="Group 191"/>
              <p:cNvGrpSpPr>
                <a:grpSpLocks/>
              </p:cNvGrpSpPr>
              <p:nvPr/>
            </p:nvGrpSpPr>
            <p:grpSpPr bwMode="auto">
              <a:xfrm rot="-5400000">
                <a:off x="573" y="2582"/>
                <a:ext cx="94" cy="114"/>
                <a:chOff x="306" y="575"/>
                <a:chExt cx="1142" cy="625"/>
              </a:xfrm>
            </p:grpSpPr>
            <p:sp>
              <p:nvSpPr>
                <p:cNvPr id="30886" name="Line 192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87" name="Line 193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88" name="Line 194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89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0" name="Line 196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1" name="Line 197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2" name="Freeform 198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135" name="Oval 199"/>
              <p:cNvSpPr>
                <a:spLocks noChangeArrowheads="1"/>
              </p:cNvSpPr>
              <p:nvPr/>
            </p:nvSpPr>
            <p:spPr bwMode="auto">
              <a:xfrm>
                <a:off x="1520" y="3074"/>
                <a:ext cx="154" cy="10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72" name="Line 200"/>
              <p:cNvSpPr>
                <a:spLocks noChangeShapeType="1"/>
              </p:cNvSpPr>
              <p:nvPr/>
            </p:nvSpPr>
            <p:spPr bwMode="auto">
              <a:xfrm flipH="1">
                <a:off x="1348" y="3133"/>
                <a:ext cx="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3" name="Line 201"/>
              <p:cNvSpPr>
                <a:spLocks noChangeShapeType="1"/>
              </p:cNvSpPr>
              <p:nvPr/>
            </p:nvSpPr>
            <p:spPr bwMode="auto">
              <a:xfrm>
                <a:off x="1592" y="3075"/>
                <a:ext cx="2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4" name="Line 202"/>
              <p:cNvSpPr>
                <a:spLocks noChangeShapeType="1"/>
              </p:cNvSpPr>
              <p:nvPr/>
            </p:nvSpPr>
            <p:spPr bwMode="auto">
              <a:xfrm>
                <a:off x="1273" y="3424"/>
                <a:ext cx="0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5" name="Line 203"/>
              <p:cNvSpPr>
                <a:spLocks noChangeShapeType="1"/>
              </p:cNvSpPr>
              <p:nvPr/>
            </p:nvSpPr>
            <p:spPr bwMode="auto">
              <a:xfrm>
                <a:off x="967" y="2648"/>
                <a:ext cx="0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6" name="Line 204"/>
              <p:cNvSpPr>
                <a:spLocks noChangeShapeType="1"/>
              </p:cNvSpPr>
              <p:nvPr/>
            </p:nvSpPr>
            <p:spPr bwMode="auto">
              <a:xfrm flipH="1">
                <a:off x="680" y="2648"/>
                <a:ext cx="2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7" name="Line 205"/>
              <p:cNvSpPr>
                <a:spLocks noChangeShapeType="1"/>
              </p:cNvSpPr>
              <p:nvPr/>
            </p:nvSpPr>
            <p:spPr bwMode="auto">
              <a:xfrm flipH="1">
                <a:off x="432" y="2648"/>
                <a:ext cx="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8" name="Oval 206"/>
              <p:cNvSpPr>
                <a:spLocks noChangeArrowheads="1"/>
              </p:cNvSpPr>
              <p:nvPr/>
            </p:nvSpPr>
            <p:spPr bwMode="auto">
              <a:xfrm>
                <a:off x="528" y="2855"/>
                <a:ext cx="253" cy="18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600" b="1"/>
                  <a:t>TC</a:t>
                </a:r>
              </a:p>
            </p:txBody>
          </p:sp>
          <p:sp>
            <p:nvSpPr>
              <p:cNvPr id="30879" name="Line 207"/>
              <p:cNvSpPr>
                <a:spLocks noChangeShapeType="1"/>
              </p:cNvSpPr>
              <p:nvPr/>
            </p:nvSpPr>
            <p:spPr bwMode="auto">
              <a:xfrm>
                <a:off x="788" y="2954"/>
                <a:ext cx="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0" name="Text Box 208"/>
              <p:cNvSpPr txBox="1">
                <a:spLocks noChangeArrowheads="1"/>
              </p:cNvSpPr>
              <p:nvPr/>
            </p:nvSpPr>
            <p:spPr bwMode="auto">
              <a:xfrm>
                <a:off x="533" y="2702"/>
                <a:ext cx="235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600" b="1"/>
                  <a:t>v1</a:t>
                </a:r>
              </a:p>
            </p:txBody>
          </p:sp>
          <p:sp>
            <p:nvSpPr>
              <p:cNvPr id="30881" name="Text Box 209"/>
              <p:cNvSpPr txBox="1">
                <a:spLocks noChangeArrowheads="1"/>
              </p:cNvSpPr>
              <p:nvPr/>
            </p:nvSpPr>
            <p:spPr bwMode="auto">
              <a:xfrm>
                <a:off x="1040" y="3315"/>
                <a:ext cx="237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600" b="1"/>
                  <a:t>v2</a:t>
                </a:r>
              </a:p>
            </p:txBody>
          </p:sp>
          <p:grpSp>
            <p:nvGrpSpPr>
              <p:cNvPr id="30882" name="Group 210"/>
              <p:cNvGrpSpPr>
                <a:grpSpLocks/>
              </p:cNvGrpSpPr>
              <p:nvPr/>
            </p:nvGrpSpPr>
            <p:grpSpPr bwMode="auto">
              <a:xfrm>
                <a:off x="1296" y="3360"/>
                <a:ext cx="288" cy="147"/>
                <a:chOff x="768" y="3840"/>
                <a:chExt cx="528" cy="288"/>
              </a:xfrm>
            </p:grpSpPr>
            <p:sp>
              <p:nvSpPr>
                <p:cNvPr id="30883" name="Line 211"/>
                <p:cNvSpPr>
                  <a:spLocks noChangeShapeType="1"/>
                </p:cNvSpPr>
                <p:nvPr/>
              </p:nvSpPr>
              <p:spPr bwMode="auto">
                <a:xfrm>
                  <a:off x="768" y="412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84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1056" y="38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85" name="Line 213"/>
                <p:cNvSpPr>
                  <a:spLocks noChangeShapeType="1"/>
                </p:cNvSpPr>
                <p:nvPr/>
              </p:nvSpPr>
              <p:spPr bwMode="auto">
                <a:xfrm>
                  <a:off x="1056" y="38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729" name="Text Box 214"/>
          <p:cNvSpPr txBox="1">
            <a:spLocks noChangeArrowheads="1"/>
          </p:cNvSpPr>
          <p:nvPr/>
        </p:nvSpPr>
        <p:spPr bwMode="auto">
          <a:xfrm>
            <a:off x="3581400" y="5160963"/>
            <a:ext cx="1524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ym typeface="Symbol" pitchFamily="18" charset="2"/>
              </a:rPr>
              <a:t></a:t>
            </a:r>
            <a:r>
              <a:rPr lang="en-US" sz="2000" b="1" baseline="-25000"/>
              <a:t>f</a:t>
            </a:r>
            <a:r>
              <a:rPr lang="en-US" sz="2000" b="1"/>
              <a:t> =???</a:t>
            </a:r>
          </a:p>
        </p:txBody>
      </p:sp>
      <p:sp>
        <p:nvSpPr>
          <p:cNvPr id="30730" name="Text Box 215"/>
          <p:cNvSpPr txBox="1">
            <a:spLocks noChangeArrowheads="1"/>
          </p:cNvSpPr>
          <p:nvPr/>
        </p:nvSpPr>
        <p:spPr bwMode="auto">
          <a:xfrm>
            <a:off x="457200" y="1731963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Process reaction curve</a:t>
            </a:r>
            <a:endParaRPr lang="en-US" sz="2000"/>
          </a:p>
        </p:txBody>
      </p:sp>
      <p:sp>
        <p:nvSpPr>
          <p:cNvPr id="30731" name="Text Box 216"/>
          <p:cNvSpPr txBox="1">
            <a:spLocks noChangeArrowheads="1"/>
          </p:cNvSpPr>
          <p:nvPr/>
        </p:nvSpPr>
        <p:spPr bwMode="auto">
          <a:xfrm>
            <a:off x="3048000" y="1731963"/>
            <a:ext cx="251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Solve the tuning problem.  Requires a computer program.</a:t>
            </a:r>
          </a:p>
        </p:txBody>
      </p:sp>
      <p:sp>
        <p:nvSpPr>
          <p:cNvPr id="30732" name="Text Box 217"/>
          <p:cNvSpPr txBox="1">
            <a:spLocks noChangeArrowheads="1"/>
          </p:cNvSpPr>
          <p:nvPr/>
        </p:nvSpPr>
        <p:spPr bwMode="auto">
          <a:xfrm>
            <a:off x="6553200" y="1731963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Apply, and fine tune.</a:t>
            </a:r>
          </a:p>
        </p:txBody>
      </p:sp>
      <p:sp>
        <p:nvSpPr>
          <p:cNvPr id="30733" name="Text Box 219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30734" name="Text Box 220"/>
          <p:cNvSpPr txBox="1">
            <a:spLocks noChangeArrowheads="1"/>
          </p:cNvSpPr>
          <p:nvPr/>
        </p:nvSpPr>
        <p:spPr bwMode="auto">
          <a:xfrm>
            <a:off x="685800" y="1066800"/>
            <a:ext cx="7848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We can tune using a simulation and optimization or</a:t>
            </a:r>
          </a:p>
        </p:txBody>
      </p:sp>
      <p:sp>
        <p:nvSpPr>
          <p:cNvPr id="30735" name="Line 221"/>
          <p:cNvSpPr>
            <a:spLocks noChangeShapeType="1"/>
          </p:cNvSpPr>
          <p:nvPr/>
        </p:nvSpPr>
        <p:spPr bwMode="auto">
          <a:xfrm>
            <a:off x="4724400" y="480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Text Box 222"/>
          <p:cNvSpPr txBox="1">
            <a:spLocks noChangeArrowheads="1"/>
          </p:cNvSpPr>
          <p:nvPr/>
        </p:nvSpPr>
        <p:spPr bwMode="auto">
          <a:xfrm>
            <a:off x="5410200" y="5257800"/>
            <a:ext cx="33528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We can develop tuning correlations.  These are available for a lead-lag controller, G</a:t>
            </a:r>
            <a:r>
              <a:rPr lang="en-US" sz="2000" b="1" baseline="-25000"/>
              <a:t>cp</a:t>
            </a:r>
            <a:r>
              <a:rPr lang="en-US" sz="2000" b="1"/>
              <a:t>(s)G</a:t>
            </a:r>
            <a:r>
              <a:rPr lang="en-US" sz="2000" b="1" baseline="-25000"/>
              <a:t>f</a:t>
            </a:r>
            <a:r>
              <a:rPr lang="en-US" sz="2000" b="1"/>
              <a:t>(s).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1143000" y="1219200"/>
          <a:ext cx="7545388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Chart" r:id="rId4" imgW="7543800" imgH="4175640" progId="QuattroPro.Chart.7">
                  <p:embed/>
                </p:oleObj>
              </mc:Choice>
              <mc:Fallback>
                <p:oleObj name="Chart" r:id="rId4" imgW="7543800" imgH="4175640" progId="QuattroPro.Char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19200"/>
                        <a:ext cx="7545388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276600" y="6019800"/>
            <a:ext cx="411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Fraction dead time,  </a:t>
            </a:r>
            <a:r>
              <a:rPr lang="en-US">
                <a:sym typeface="Symbol" pitchFamily="18" charset="2"/>
              </a:rPr>
              <a:t>/(+)</a:t>
            </a:r>
            <a:endParaRPr lang="en-US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 rot="-5400000">
            <a:off x="-1409700" y="3541713"/>
            <a:ext cx="495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Scaled filter time constant, </a:t>
            </a:r>
            <a:r>
              <a:rPr lang="en-US">
                <a:sym typeface="Symbol" pitchFamily="18" charset="2"/>
              </a:rPr>
              <a:t>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/(+)</a:t>
            </a:r>
            <a:endParaRPr lang="en-US"/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600200" y="1143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IMC Tuning for a typical set of conditions and goals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90600" y="2590800"/>
            <a:ext cx="32766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1371600" y="3124200"/>
          <a:ext cx="2438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4" imgW="1079032" imgH="393529" progId="Equation.3">
                  <p:embed/>
                </p:oleObj>
              </mc:Choice>
              <mc:Fallback>
                <p:oleObj name="Equation" r:id="rId4" imgW="107903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24200"/>
                        <a:ext cx="24384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295400" y="2667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Empirical model</a:t>
            </a:r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2362200" y="38100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775" name="Object 9"/>
          <p:cNvGraphicFramePr>
            <a:graphicFrameLocks noChangeAspect="1"/>
          </p:cNvGraphicFramePr>
          <p:nvPr/>
        </p:nvGraphicFramePr>
        <p:xfrm>
          <a:off x="1219200" y="4724400"/>
          <a:ext cx="2381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6" imgW="1054100" imgH="330200" progId="Equation.3">
                  <p:embed/>
                </p:oleObj>
              </mc:Choice>
              <mc:Fallback>
                <p:oleObj name="Equation" r:id="rId6" imgW="1054100" imgH="33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2381250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914400" y="1066800"/>
            <a:ext cx="73152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Class exercise:</a:t>
            </a:r>
            <a:r>
              <a:rPr lang="en-US"/>
              <a:t>  Determine the filter time constant for the IMC controller that we just designed for the three tank mixing process.</a:t>
            </a:r>
          </a:p>
        </p:txBody>
      </p:sp>
      <p:graphicFrame>
        <p:nvGraphicFramePr>
          <p:cNvPr id="32777" name="Object 13"/>
          <p:cNvGraphicFramePr>
            <a:graphicFrameLocks noChangeAspect="1"/>
          </p:cNvGraphicFramePr>
          <p:nvPr/>
        </p:nvGraphicFramePr>
        <p:xfrm>
          <a:off x="1463675" y="5715000"/>
          <a:ext cx="17970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8" imgW="990170" imgH="482391" progId="Equation.3">
                  <p:embed/>
                </p:oleObj>
              </mc:Choice>
              <mc:Fallback>
                <p:oleObj name="Equation" r:id="rId8" imgW="990170" imgH="48239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715000"/>
                        <a:ext cx="17970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90600" y="2590800"/>
            <a:ext cx="32766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371600" y="3124200"/>
          <a:ext cx="2438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4" imgW="1079032" imgH="393529" progId="Equation.3">
                  <p:embed/>
                </p:oleObj>
              </mc:Choice>
              <mc:Fallback>
                <p:oleObj name="Equation" r:id="rId4" imgW="1079032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24200"/>
                        <a:ext cx="24384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95400" y="2667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Empirical model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362200" y="38100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219200" y="4724400"/>
          <a:ext cx="2381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6" imgW="1054100" imgH="330200" progId="Equation.3">
                  <p:embed/>
                </p:oleObj>
              </mc:Choice>
              <mc:Fallback>
                <p:oleObj name="Equation" r:id="rId6" imgW="1054100" imgH="330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2381250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14400" y="1066800"/>
            <a:ext cx="73152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Class exercise:</a:t>
            </a:r>
            <a:r>
              <a:rPr lang="en-US"/>
              <a:t>  Determine the filter time constant for the IMC controller that we just designed for the three tank mixing process.</a:t>
            </a:r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463675" y="5715000"/>
          <a:ext cx="17970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8" imgW="990170" imgH="482391" progId="Equation.3">
                  <p:embed/>
                </p:oleObj>
              </mc:Choice>
              <mc:Fallback>
                <p:oleObj name="Equation" r:id="rId8" imgW="990170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715000"/>
                        <a:ext cx="17970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800600" y="2590800"/>
            <a:ext cx="3810000" cy="391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1. The controller is lead-lag, so we can use the correlation.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2. </a:t>
            </a:r>
            <a:r>
              <a:rPr lang="en-US" sz="2000" b="1">
                <a:sym typeface="Symbol" pitchFamily="18" charset="2"/>
              </a:rPr>
              <a:t>/(+) = 5.5/16.0 = 0.34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3. </a:t>
            </a:r>
            <a:r>
              <a:rPr lang="en-US" sz="2000" b="1" baseline="-25000">
                <a:sym typeface="Symbol" pitchFamily="18" charset="2"/>
              </a:rPr>
              <a:t>f</a:t>
            </a:r>
            <a:r>
              <a:rPr lang="en-US" sz="2000" b="1">
                <a:sym typeface="Symbol" pitchFamily="18" charset="2"/>
              </a:rPr>
              <a:t> /(+) = 0.38 ;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    </a:t>
            </a:r>
            <a:r>
              <a:rPr lang="en-US" sz="2000" b="1" baseline="-25000">
                <a:sym typeface="Symbol" pitchFamily="18" charset="2"/>
              </a:rPr>
              <a:t>f</a:t>
            </a:r>
            <a:r>
              <a:rPr lang="en-US" sz="2000" b="1">
                <a:sym typeface="Symbol" pitchFamily="18" charset="2"/>
              </a:rPr>
              <a:t>  = (0.38)(15.5) = 6.1 minutes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4.  See the next slide for the dynamic response.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5.  We can fine tune to achieve the desired CV and MV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60625"/>
            <a:ext cx="5849938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20" name="Group 46"/>
          <p:cNvGrpSpPr>
            <a:grpSpLocks/>
          </p:cNvGrpSpPr>
          <p:nvPr/>
        </p:nvGrpSpPr>
        <p:grpSpPr bwMode="auto">
          <a:xfrm>
            <a:off x="2209800" y="1143000"/>
            <a:ext cx="4543425" cy="1447800"/>
            <a:chOff x="1488" y="720"/>
            <a:chExt cx="2862" cy="912"/>
          </a:xfrm>
        </p:grpSpPr>
        <p:sp>
          <p:nvSpPr>
            <p:cNvPr id="34831" name="AutoShape 5"/>
            <p:cNvSpPr>
              <a:spLocks noChangeArrowheads="1"/>
            </p:cNvSpPr>
            <p:nvPr/>
          </p:nvSpPr>
          <p:spPr bwMode="auto">
            <a:xfrm>
              <a:off x="2940" y="1056"/>
              <a:ext cx="332" cy="264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AutoShape 6"/>
            <p:cNvSpPr>
              <a:spLocks noChangeArrowheads="1"/>
            </p:cNvSpPr>
            <p:nvPr/>
          </p:nvSpPr>
          <p:spPr bwMode="auto">
            <a:xfrm>
              <a:off x="3424" y="1200"/>
              <a:ext cx="332" cy="264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AutoShape 7"/>
            <p:cNvSpPr>
              <a:spLocks noChangeArrowheads="1"/>
            </p:cNvSpPr>
            <p:nvPr/>
          </p:nvSpPr>
          <p:spPr bwMode="auto">
            <a:xfrm rot="5400000" flipH="1">
              <a:off x="3718" y="1250"/>
              <a:ext cx="48" cy="91"/>
            </a:xfrm>
            <a:prstGeom prst="can">
              <a:avLst>
                <a:gd name="adj" fmla="val 4739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Freeform 8"/>
            <p:cNvSpPr>
              <a:spLocks/>
            </p:cNvSpPr>
            <p:nvPr/>
          </p:nvSpPr>
          <p:spPr bwMode="auto">
            <a:xfrm>
              <a:off x="3787" y="1296"/>
              <a:ext cx="563" cy="1"/>
            </a:xfrm>
            <a:custGeom>
              <a:avLst/>
              <a:gdLst>
                <a:gd name="T0" fmla="*/ 0 w 894"/>
                <a:gd name="T1" fmla="*/ 0 h 2"/>
                <a:gd name="T2" fmla="*/ 563 w 894"/>
                <a:gd name="T3" fmla="*/ 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AutoShape 9"/>
            <p:cNvSpPr>
              <a:spLocks noChangeArrowheads="1"/>
            </p:cNvSpPr>
            <p:nvPr/>
          </p:nvSpPr>
          <p:spPr bwMode="auto">
            <a:xfrm>
              <a:off x="2426" y="912"/>
              <a:ext cx="332" cy="264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AutoShape 10"/>
            <p:cNvSpPr>
              <a:spLocks noChangeArrowheads="1"/>
            </p:cNvSpPr>
            <p:nvPr/>
          </p:nvSpPr>
          <p:spPr bwMode="auto">
            <a:xfrm rot="5400000" flipH="1">
              <a:off x="2720" y="962"/>
              <a:ext cx="48" cy="91"/>
            </a:xfrm>
            <a:prstGeom prst="can">
              <a:avLst>
                <a:gd name="adj" fmla="val 4739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Line 11"/>
            <p:cNvSpPr>
              <a:spLocks noChangeShapeType="1"/>
            </p:cNvSpPr>
            <p:nvPr/>
          </p:nvSpPr>
          <p:spPr bwMode="auto">
            <a:xfrm>
              <a:off x="2789" y="1008"/>
              <a:ext cx="3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Line 12"/>
            <p:cNvSpPr>
              <a:spLocks noChangeShapeType="1"/>
            </p:cNvSpPr>
            <p:nvPr/>
          </p:nvSpPr>
          <p:spPr bwMode="auto">
            <a:xfrm>
              <a:off x="3091" y="1008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AutoShape 13"/>
            <p:cNvSpPr>
              <a:spLocks noChangeArrowheads="1"/>
            </p:cNvSpPr>
            <p:nvPr/>
          </p:nvSpPr>
          <p:spPr bwMode="auto">
            <a:xfrm rot="5400000" flipH="1">
              <a:off x="3234" y="1106"/>
              <a:ext cx="48" cy="91"/>
            </a:xfrm>
            <a:prstGeom prst="can">
              <a:avLst>
                <a:gd name="adj" fmla="val 4739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14"/>
            <p:cNvSpPr>
              <a:spLocks noChangeShapeType="1"/>
            </p:cNvSpPr>
            <p:nvPr/>
          </p:nvSpPr>
          <p:spPr bwMode="auto">
            <a:xfrm>
              <a:off x="3303" y="1152"/>
              <a:ext cx="3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15"/>
            <p:cNvSpPr>
              <a:spLocks noChangeShapeType="1"/>
            </p:cNvSpPr>
            <p:nvPr/>
          </p:nvSpPr>
          <p:spPr bwMode="auto">
            <a:xfrm>
              <a:off x="3605" y="1152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Freeform 16"/>
            <p:cNvSpPr>
              <a:spLocks/>
            </p:cNvSpPr>
            <p:nvPr/>
          </p:nvSpPr>
          <p:spPr bwMode="auto">
            <a:xfrm>
              <a:off x="1801" y="813"/>
              <a:ext cx="831" cy="3"/>
            </a:xfrm>
            <a:custGeom>
              <a:avLst/>
              <a:gdLst>
                <a:gd name="T0" fmla="*/ 0 w 1318"/>
                <a:gd name="T1" fmla="*/ 3 h 6"/>
                <a:gd name="T2" fmla="*/ 831 w 131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17"/>
            <p:cNvSpPr>
              <a:spLocks noChangeShapeType="1"/>
            </p:cNvSpPr>
            <p:nvPr/>
          </p:nvSpPr>
          <p:spPr bwMode="auto">
            <a:xfrm>
              <a:off x="2623" y="822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18"/>
            <p:cNvSpPr>
              <a:spLocks noChangeShapeType="1"/>
            </p:cNvSpPr>
            <p:nvPr/>
          </p:nvSpPr>
          <p:spPr bwMode="auto">
            <a:xfrm flipV="1">
              <a:off x="2123" y="816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45" name="Group 19"/>
            <p:cNvGrpSpPr>
              <a:grpSpLocks/>
            </p:cNvGrpSpPr>
            <p:nvPr/>
          </p:nvGrpSpPr>
          <p:grpSpPr bwMode="auto">
            <a:xfrm rot="-5400000">
              <a:off x="1705" y="749"/>
              <a:ext cx="79" cy="117"/>
              <a:chOff x="306" y="575"/>
              <a:chExt cx="1142" cy="625"/>
            </a:xfrm>
          </p:grpSpPr>
          <p:sp>
            <p:nvSpPr>
              <p:cNvPr id="34865" name="Line 20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6" name="Line 21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7" name="Line 22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8" name="Line 23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9" name="Line 24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0" name="Line 25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1" name="Freeform 26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6" name="Group 27"/>
            <p:cNvGrpSpPr>
              <a:grpSpLocks/>
            </p:cNvGrpSpPr>
            <p:nvPr/>
          </p:nvGrpSpPr>
          <p:grpSpPr bwMode="auto">
            <a:xfrm rot="10800000" flipH="1">
              <a:off x="2085" y="1032"/>
              <a:ext cx="99" cy="93"/>
              <a:chOff x="306" y="575"/>
              <a:chExt cx="1142" cy="625"/>
            </a:xfrm>
          </p:grpSpPr>
          <p:sp>
            <p:nvSpPr>
              <p:cNvPr id="34858" name="Line 28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9" name="Line 29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0" name="Line 30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1" name="Line 31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2" name="Line 32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3" name="Line 33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4" name="Freeform 34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47" name="Line 35"/>
            <p:cNvSpPr>
              <a:spLocks noChangeShapeType="1"/>
            </p:cNvSpPr>
            <p:nvPr/>
          </p:nvSpPr>
          <p:spPr bwMode="auto">
            <a:xfrm>
              <a:off x="2123" y="11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Text Box 36"/>
            <p:cNvSpPr txBox="1">
              <a:spLocks noChangeArrowheads="1"/>
            </p:cNvSpPr>
            <p:nvPr/>
          </p:nvSpPr>
          <p:spPr bwMode="auto">
            <a:xfrm>
              <a:off x="1609" y="886"/>
              <a:ext cx="4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solvent</a:t>
              </a:r>
              <a:endParaRPr lang="en-US" sz="1200"/>
            </a:p>
          </p:txBody>
        </p:sp>
        <p:sp>
          <p:nvSpPr>
            <p:cNvPr id="34849" name="Text Box 37"/>
            <p:cNvSpPr txBox="1">
              <a:spLocks noChangeArrowheads="1"/>
            </p:cNvSpPr>
            <p:nvPr/>
          </p:nvSpPr>
          <p:spPr bwMode="auto">
            <a:xfrm>
              <a:off x="1911" y="1246"/>
              <a:ext cx="4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 pure A</a:t>
              </a:r>
              <a:endParaRPr lang="en-US" sz="1200"/>
            </a:p>
          </p:txBody>
        </p:sp>
        <p:sp>
          <p:nvSpPr>
            <p:cNvPr id="34850" name="Oval 38"/>
            <p:cNvSpPr>
              <a:spLocks noChangeArrowheads="1"/>
            </p:cNvSpPr>
            <p:nvPr/>
          </p:nvSpPr>
          <p:spPr bwMode="auto">
            <a:xfrm>
              <a:off x="3982" y="1368"/>
              <a:ext cx="212" cy="1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Arial" pitchFamily="34" charset="0"/>
                </a:rPr>
                <a:t>AC</a:t>
              </a:r>
            </a:p>
          </p:txBody>
        </p:sp>
        <p:sp>
          <p:nvSpPr>
            <p:cNvPr id="34851" name="Line 39"/>
            <p:cNvSpPr>
              <a:spLocks noChangeShapeType="1"/>
            </p:cNvSpPr>
            <p:nvPr/>
          </p:nvSpPr>
          <p:spPr bwMode="auto">
            <a:xfrm flipV="1">
              <a:off x="4089" y="129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Line 40"/>
            <p:cNvSpPr>
              <a:spLocks noChangeShapeType="1"/>
            </p:cNvSpPr>
            <p:nvPr/>
          </p:nvSpPr>
          <p:spPr bwMode="auto">
            <a:xfrm>
              <a:off x="4089" y="15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41"/>
            <p:cNvSpPr>
              <a:spLocks noChangeShapeType="1"/>
            </p:cNvSpPr>
            <p:nvPr/>
          </p:nvSpPr>
          <p:spPr bwMode="auto">
            <a:xfrm flipH="1">
              <a:off x="2365" y="163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Freeform 42"/>
            <p:cNvSpPr>
              <a:spLocks/>
            </p:cNvSpPr>
            <p:nvPr/>
          </p:nvSpPr>
          <p:spPr bwMode="auto">
            <a:xfrm>
              <a:off x="2364" y="1080"/>
              <a:ext cx="2" cy="541"/>
            </a:xfrm>
            <a:custGeom>
              <a:avLst/>
              <a:gdLst>
                <a:gd name="T0" fmla="*/ 0 w 2"/>
                <a:gd name="T1" fmla="*/ 541 h 1081"/>
                <a:gd name="T2" fmla="*/ 2 w 2"/>
                <a:gd name="T3" fmla="*/ 0 h 10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Line 43"/>
            <p:cNvSpPr>
              <a:spLocks noChangeShapeType="1"/>
            </p:cNvSpPr>
            <p:nvPr/>
          </p:nvSpPr>
          <p:spPr bwMode="auto">
            <a:xfrm flipH="1">
              <a:off x="2184" y="108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Text Box 44"/>
            <p:cNvSpPr txBox="1">
              <a:spLocks noChangeArrowheads="1"/>
            </p:cNvSpPr>
            <p:nvPr/>
          </p:nvSpPr>
          <p:spPr bwMode="auto">
            <a:xfrm>
              <a:off x="1488" y="720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F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  <p:sp>
          <p:nvSpPr>
            <p:cNvPr id="34857" name="Text Box 45"/>
            <p:cNvSpPr txBox="1">
              <a:spLocks noChangeArrowheads="1"/>
            </p:cNvSpPr>
            <p:nvPr/>
          </p:nvSpPr>
          <p:spPr bwMode="auto">
            <a:xfrm>
              <a:off x="1776" y="1128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F</a:t>
              </a:r>
              <a:r>
                <a:rPr lang="en-US" sz="1200" b="1" baseline="-25000"/>
                <a:t>A</a:t>
              </a:r>
              <a:endParaRPr lang="en-US" sz="1200" b="1"/>
            </a:p>
          </p:txBody>
        </p:sp>
      </p:grpSp>
      <p:sp>
        <p:nvSpPr>
          <p:cNvPr id="34821" name="Text Box 47"/>
          <p:cNvSpPr txBox="1">
            <a:spLocks noChangeArrowheads="1"/>
          </p:cNvSpPr>
          <p:nvPr/>
        </p:nvSpPr>
        <p:spPr bwMode="auto">
          <a:xfrm>
            <a:off x="3733800" y="3200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Tahoma" pitchFamily="34" charset="0"/>
              </a:rPr>
              <a:t>AC</a:t>
            </a:r>
            <a:endParaRPr lang="en-US"/>
          </a:p>
        </p:txBody>
      </p:sp>
      <p:sp>
        <p:nvSpPr>
          <p:cNvPr id="34822" name="Text Box 48"/>
          <p:cNvSpPr txBox="1">
            <a:spLocks noChangeArrowheads="1"/>
          </p:cNvSpPr>
          <p:nvPr/>
        </p:nvSpPr>
        <p:spPr bwMode="auto">
          <a:xfrm>
            <a:off x="3413125" y="5375275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v</a:t>
            </a:r>
            <a:r>
              <a:rPr lang="en-US" b="1" baseline="-25000"/>
              <a:t>A</a:t>
            </a:r>
            <a:endParaRPr lang="en-US"/>
          </a:p>
        </p:txBody>
      </p:sp>
      <p:grpSp>
        <p:nvGrpSpPr>
          <p:cNvPr id="34823" name="Group 49"/>
          <p:cNvGrpSpPr>
            <a:grpSpLocks/>
          </p:cNvGrpSpPr>
          <p:nvPr/>
        </p:nvGrpSpPr>
        <p:grpSpPr bwMode="auto">
          <a:xfrm flipH="1">
            <a:off x="6477000" y="4572000"/>
            <a:ext cx="796925" cy="947738"/>
            <a:chOff x="3751" y="3073"/>
            <a:chExt cx="646" cy="789"/>
          </a:xfrm>
        </p:grpSpPr>
        <p:sp>
          <p:nvSpPr>
            <p:cNvPr id="34825" name="Freeform 50"/>
            <p:cNvSpPr>
              <a:spLocks/>
            </p:cNvSpPr>
            <p:nvPr/>
          </p:nvSpPr>
          <p:spPr bwMode="auto">
            <a:xfrm>
              <a:off x="3931" y="3073"/>
              <a:ext cx="187" cy="182"/>
            </a:xfrm>
            <a:custGeom>
              <a:avLst/>
              <a:gdLst>
                <a:gd name="T0" fmla="*/ 39 w 563"/>
                <a:gd name="T1" fmla="*/ 8 h 547"/>
                <a:gd name="T2" fmla="*/ 59 w 563"/>
                <a:gd name="T3" fmla="*/ 0 h 547"/>
                <a:gd name="T4" fmla="*/ 74 w 563"/>
                <a:gd name="T5" fmla="*/ 6 h 547"/>
                <a:gd name="T6" fmla="*/ 90 w 563"/>
                <a:gd name="T7" fmla="*/ 26 h 547"/>
                <a:gd name="T8" fmla="*/ 100 w 563"/>
                <a:gd name="T9" fmla="*/ 54 h 547"/>
                <a:gd name="T10" fmla="*/ 102 w 563"/>
                <a:gd name="T11" fmla="*/ 74 h 547"/>
                <a:gd name="T12" fmla="*/ 103 w 563"/>
                <a:gd name="T13" fmla="*/ 100 h 547"/>
                <a:gd name="T14" fmla="*/ 169 w 563"/>
                <a:gd name="T15" fmla="*/ 99 h 547"/>
                <a:gd name="T16" fmla="*/ 187 w 563"/>
                <a:gd name="T17" fmla="*/ 103 h 547"/>
                <a:gd name="T18" fmla="*/ 185 w 563"/>
                <a:gd name="T19" fmla="*/ 115 h 547"/>
                <a:gd name="T20" fmla="*/ 149 w 563"/>
                <a:gd name="T21" fmla="*/ 110 h 547"/>
                <a:gd name="T22" fmla="*/ 102 w 563"/>
                <a:gd name="T23" fmla="*/ 117 h 547"/>
                <a:gd name="T24" fmla="*/ 92 w 563"/>
                <a:gd name="T25" fmla="*/ 143 h 547"/>
                <a:gd name="T26" fmla="*/ 78 w 563"/>
                <a:gd name="T27" fmla="*/ 166 h 547"/>
                <a:gd name="T28" fmla="*/ 62 w 563"/>
                <a:gd name="T29" fmla="*/ 174 h 547"/>
                <a:gd name="T30" fmla="*/ 45 w 563"/>
                <a:gd name="T31" fmla="*/ 182 h 547"/>
                <a:gd name="T32" fmla="*/ 32 w 563"/>
                <a:gd name="T33" fmla="*/ 177 h 547"/>
                <a:gd name="T34" fmla="*/ 15 w 563"/>
                <a:gd name="T35" fmla="*/ 157 h 547"/>
                <a:gd name="T36" fmla="*/ 3 w 563"/>
                <a:gd name="T37" fmla="*/ 132 h 547"/>
                <a:gd name="T38" fmla="*/ 0 w 563"/>
                <a:gd name="T39" fmla="*/ 111 h 547"/>
                <a:gd name="T40" fmla="*/ 6 w 563"/>
                <a:gd name="T41" fmla="*/ 69 h 547"/>
                <a:gd name="T42" fmla="*/ 21 w 563"/>
                <a:gd name="T43" fmla="*/ 37 h 547"/>
                <a:gd name="T44" fmla="*/ 32 w 563"/>
                <a:gd name="T45" fmla="*/ 19 h 547"/>
                <a:gd name="T46" fmla="*/ 46 w 563"/>
                <a:gd name="T47" fmla="*/ 7 h 547"/>
                <a:gd name="T48" fmla="*/ 39 w 563"/>
                <a:gd name="T49" fmla="*/ 8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3" h="547">
                  <a:moveTo>
                    <a:pt x="116" y="25"/>
                  </a:moveTo>
                  <a:lnTo>
                    <a:pt x="178" y="0"/>
                  </a:lnTo>
                  <a:lnTo>
                    <a:pt x="224" y="18"/>
                  </a:lnTo>
                  <a:lnTo>
                    <a:pt x="271" y="78"/>
                  </a:lnTo>
                  <a:lnTo>
                    <a:pt x="302" y="163"/>
                  </a:lnTo>
                  <a:lnTo>
                    <a:pt x="306" y="223"/>
                  </a:lnTo>
                  <a:lnTo>
                    <a:pt x="309" y="301"/>
                  </a:lnTo>
                  <a:lnTo>
                    <a:pt x="510" y="297"/>
                  </a:lnTo>
                  <a:lnTo>
                    <a:pt x="563" y="309"/>
                  </a:lnTo>
                  <a:lnTo>
                    <a:pt x="556" y="345"/>
                  </a:lnTo>
                  <a:lnTo>
                    <a:pt x="448" y="330"/>
                  </a:lnTo>
                  <a:lnTo>
                    <a:pt x="306" y="353"/>
                  </a:lnTo>
                  <a:lnTo>
                    <a:pt x="276" y="431"/>
                  </a:lnTo>
                  <a:lnTo>
                    <a:pt x="235" y="498"/>
                  </a:lnTo>
                  <a:lnTo>
                    <a:pt x="186" y="524"/>
                  </a:lnTo>
                  <a:lnTo>
                    <a:pt x="134" y="547"/>
                  </a:lnTo>
                  <a:lnTo>
                    <a:pt x="96" y="532"/>
                  </a:lnTo>
                  <a:lnTo>
                    <a:pt x="44" y="472"/>
                  </a:lnTo>
                  <a:lnTo>
                    <a:pt x="8" y="398"/>
                  </a:lnTo>
                  <a:lnTo>
                    <a:pt x="0" y="335"/>
                  </a:lnTo>
                  <a:lnTo>
                    <a:pt x="19" y="207"/>
                  </a:lnTo>
                  <a:lnTo>
                    <a:pt x="63" y="112"/>
                  </a:lnTo>
                  <a:lnTo>
                    <a:pt x="96" y="56"/>
                  </a:lnTo>
                  <a:lnTo>
                    <a:pt x="137" y="22"/>
                  </a:lnTo>
                  <a:lnTo>
                    <a:pt x="1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51"/>
            <p:cNvSpPr>
              <a:spLocks/>
            </p:cNvSpPr>
            <p:nvPr/>
          </p:nvSpPr>
          <p:spPr bwMode="auto">
            <a:xfrm>
              <a:off x="4013" y="3247"/>
              <a:ext cx="384" cy="68"/>
            </a:xfrm>
            <a:custGeom>
              <a:avLst/>
              <a:gdLst>
                <a:gd name="T0" fmla="*/ 0 w 1153"/>
                <a:gd name="T1" fmla="*/ 43 h 204"/>
                <a:gd name="T2" fmla="*/ 32 w 1153"/>
                <a:gd name="T3" fmla="*/ 32 h 204"/>
                <a:gd name="T4" fmla="*/ 101 w 1153"/>
                <a:gd name="T5" fmla="*/ 27 h 204"/>
                <a:gd name="T6" fmla="*/ 158 w 1153"/>
                <a:gd name="T7" fmla="*/ 22 h 204"/>
                <a:gd name="T8" fmla="*/ 221 w 1153"/>
                <a:gd name="T9" fmla="*/ 12 h 204"/>
                <a:gd name="T10" fmla="*/ 268 w 1153"/>
                <a:gd name="T11" fmla="*/ 11 h 204"/>
                <a:gd name="T12" fmla="*/ 331 w 1153"/>
                <a:gd name="T13" fmla="*/ 4 h 204"/>
                <a:gd name="T14" fmla="*/ 383 w 1153"/>
                <a:gd name="T15" fmla="*/ 0 h 204"/>
                <a:gd name="T16" fmla="*/ 384 w 1153"/>
                <a:gd name="T17" fmla="*/ 8 h 204"/>
                <a:gd name="T18" fmla="*/ 371 w 1153"/>
                <a:gd name="T19" fmla="*/ 17 h 204"/>
                <a:gd name="T20" fmla="*/ 324 w 1153"/>
                <a:gd name="T21" fmla="*/ 17 h 204"/>
                <a:gd name="T22" fmla="*/ 328 w 1153"/>
                <a:gd name="T23" fmla="*/ 30 h 204"/>
                <a:gd name="T24" fmla="*/ 322 w 1153"/>
                <a:gd name="T25" fmla="*/ 44 h 204"/>
                <a:gd name="T26" fmla="*/ 309 w 1153"/>
                <a:gd name="T27" fmla="*/ 54 h 204"/>
                <a:gd name="T28" fmla="*/ 290 w 1153"/>
                <a:gd name="T29" fmla="*/ 54 h 204"/>
                <a:gd name="T30" fmla="*/ 273 w 1153"/>
                <a:gd name="T31" fmla="*/ 49 h 204"/>
                <a:gd name="T32" fmla="*/ 267 w 1153"/>
                <a:gd name="T33" fmla="*/ 33 h 204"/>
                <a:gd name="T34" fmla="*/ 267 w 1153"/>
                <a:gd name="T35" fmla="*/ 23 h 204"/>
                <a:gd name="T36" fmla="*/ 222 w 1153"/>
                <a:gd name="T37" fmla="*/ 25 h 204"/>
                <a:gd name="T38" fmla="*/ 204 w 1153"/>
                <a:gd name="T39" fmla="*/ 30 h 204"/>
                <a:gd name="T40" fmla="*/ 167 w 1153"/>
                <a:gd name="T41" fmla="*/ 39 h 204"/>
                <a:gd name="T42" fmla="*/ 113 w 1153"/>
                <a:gd name="T43" fmla="*/ 46 h 204"/>
                <a:gd name="T44" fmla="*/ 68 w 1153"/>
                <a:gd name="T45" fmla="*/ 47 h 204"/>
                <a:gd name="T46" fmla="*/ 39 w 1153"/>
                <a:gd name="T47" fmla="*/ 53 h 204"/>
                <a:gd name="T48" fmla="*/ 12 w 1153"/>
                <a:gd name="T49" fmla="*/ 68 h 204"/>
                <a:gd name="T50" fmla="*/ 0 w 1153"/>
                <a:gd name="T51" fmla="*/ 53 h 204"/>
                <a:gd name="T52" fmla="*/ 8 w 1153"/>
                <a:gd name="T53" fmla="*/ 39 h 204"/>
                <a:gd name="T54" fmla="*/ 14 w 1153"/>
                <a:gd name="T55" fmla="*/ 36 h 204"/>
                <a:gd name="T56" fmla="*/ 0 w 1153"/>
                <a:gd name="T57" fmla="*/ 43 h 2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3" h="204">
                  <a:moveTo>
                    <a:pt x="0" y="130"/>
                  </a:moveTo>
                  <a:lnTo>
                    <a:pt x="97" y="97"/>
                  </a:lnTo>
                  <a:lnTo>
                    <a:pt x="303" y="82"/>
                  </a:lnTo>
                  <a:lnTo>
                    <a:pt x="474" y="67"/>
                  </a:lnTo>
                  <a:lnTo>
                    <a:pt x="665" y="37"/>
                  </a:lnTo>
                  <a:lnTo>
                    <a:pt x="806" y="33"/>
                  </a:lnTo>
                  <a:lnTo>
                    <a:pt x="993" y="11"/>
                  </a:lnTo>
                  <a:lnTo>
                    <a:pt x="1150" y="0"/>
                  </a:lnTo>
                  <a:lnTo>
                    <a:pt x="1153" y="23"/>
                  </a:lnTo>
                  <a:lnTo>
                    <a:pt x="1115" y="52"/>
                  </a:lnTo>
                  <a:lnTo>
                    <a:pt x="974" y="52"/>
                  </a:lnTo>
                  <a:lnTo>
                    <a:pt x="986" y="89"/>
                  </a:lnTo>
                  <a:lnTo>
                    <a:pt x="966" y="133"/>
                  </a:lnTo>
                  <a:lnTo>
                    <a:pt x="929" y="163"/>
                  </a:lnTo>
                  <a:lnTo>
                    <a:pt x="870" y="163"/>
                  </a:lnTo>
                  <a:lnTo>
                    <a:pt x="821" y="148"/>
                  </a:lnTo>
                  <a:lnTo>
                    <a:pt x="803" y="100"/>
                  </a:lnTo>
                  <a:lnTo>
                    <a:pt x="803" y="70"/>
                  </a:lnTo>
                  <a:lnTo>
                    <a:pt x="668" y="74"/>
                  </a:lnTo>
                  <a:lnTo>
                    <a:pt x="613" y="89"/>
                  </a:lnTo>
                  <a:lnTo>
                    <a:pt x="500" y="118"/>
                  </a:lnTo>
                  <a:lnTo>
                    <a:pt x="340" y="138"/>
                  </a:lnTo>
                  <a:lnTo>
                    <a:pt x="205" y="141"/>
                  </a:lnTo>
                  <a:lnTo>
                    <a:pt x="117" y="159"/>
                  </a:lnTo>
                  <a:lnTo>
                    <a:pt x="35" y="204"/>
                  </a:lnTo>
                  <a:lnTo>
                    <a:pt x="0" y="159"/>
                  </a:lnTo>
                  <a:lnTo>
                    <a:pt x="23" y="118"/>
                  </a:lnTo>
                  <a:lnTo>
                    <a:pt x="41" y="10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Freeform 52"/>
            <p:cNvSpPr>
              <a:spLocks/>
            </p:cNvSpPr>
            <p:nvPr/>
          </p:nvSpPr>
          <p:spPr bwMode="auto">
            <a:xfrm>
              <a:off x="3893" y="3263"/>
              <a:ext cx="150" cy="312"/>
            </a:xfrm>
            <a:custGeom>
              <a:avLst/>
              <a:gdLst>
                <a:gd name="T0" fmla="*/ 67 w 450"/>
                <a:gd name="T1" fmla="*/ 0 h 936"/>
                <a:gd name="T2" fmla="*/ 85 w 450"/>
                <a:gd name="T3" fmla="*/ 3 h 936"/>
                <a:gd name="T4" fmla="*/ 108 w 450"/>
                <a:gd name="T5" fmla="*/ 3 h 936"/>
                <a:gd name="T6" fmla="*/ 138 w 450"/>
                <a:gd name="T7" fmla="*/ 18 h 936"/>
                <a:gd name="T8" fmla="*/ 149 w 450"/>
                <a:gd name="T9" fmla="*/ 48 h 936"/>
                <a:gd name="T10" fmla="*/ 150 w 450"/>
                <a:gd name="T11" fmla="*/ 89 h 936"/>
                <a:gd name="T12" fmla="*/ 139 w 450"/>
                <a:gd name="T13" fmla="*/ 135 h 936"/>
                <a:gd name="T14" fmla="*/ 119 w 450"/>
                <a:gd name="T15" fmla="*/ 178 h 936"/>
                <a:gd name="T16" fmla="*/ 104 w 450"/>
                <a:gd name="T17" fmla="*/ 215 h 936"/>
                <a:gd name="T18" fmla="*/ 89 w 450"/>
                <a:gd name="T19" fmla="*/ 267 h 936"/>
                <a:gd name="T20" fmla="*/ 72 w 450"/>
                <a:gd name="T21" fmla="*/ 298 h 936"/>
                <a:gd name="T22" fmla="*/ 50 w 450"/>
                <a:gd name="T23" fmla="*/ 312 h 936"/>
                <a:gd name="T24" fmla="*/ 31 w 450"/>
                <a:gd name="T25" fmla="*/ 312 h 936"/>
                <a:gd name="T26" fmla="*/ 9 w 450"/>
                <a:gd name="T27" fmla="*/ 298 h 936"/>
                <a:gd name="T28" fmla="*/ 0 w 450"/>
                <a:gd name="T29" fmla="*/ 278 h 936"/>
                <a:gd name="T30" fmla="*/ 0 w 450"/>
                <a:gd name="T31" fmla="*/ 246 h 936"/>
                <a:gd name="T32" fmla="*/ 12 w 450"/>
                <a:gd name="T33" fmla="*/ 204 h 936"/>
                <a:gd name="T34" fmla="*/ 22 w 450"/>
                <a:gd name="T35" fmla="*/ 146 h 936"/>
                <a:gd name="T36" fmla="*/ 26 w 450"/>
                <a:gd name="T37" fmla="*/ 74 h 936"/>
                <a:gd name="T38" fmla="*/ 20 w 450"/>
                <a:gd name="T39" fmla="*/ 20 h 936"/>
                <a:gd name="T40" fmla="*/ 38 w 450"/>
                <a:gd name="T41" fmla="*/ 1 h 936"/>
                <a:gd name="T42" fmla="*/ 67 w 450"/>
                <a:gd name="T43" fmla="*/ 0 h 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0" h="936">
                  <a:moveTo>
                    <a:pt x="200" y="0"/>
                  </a:moveTo>
                  <a:lnTo>
                    <a:pt x="256" y="10"/>
                  </a:lnTo>
                  <a:lnTo>
                    <a:pt x="323" y="10"/>
                  </a:lnTo>
                  <a:lnTo>
                    <a:pt x="413" y="54"/>
                  </a:lnTo>
                  <a:lnTo>
                    <a:pt x="446" y="144"/>
                  </a:lnTo>
                  <a:lnTo>
                    <a:pt x="450" y="267"/>
                  </a:lnTo>
                  <a:lnTo>
                    <a:pt x="416" y="404"/>
                  </a:lnTo>
                  <a:lnTo>
                    <a:pt x="357" y="535"/>
                  </a:lnTo>
                  <a:lnTo>
                    <a:pt x="313" y="646"/>
                  </a:lnTo>
                  <a:lnTo>
                    <a:pt x="267" y="802"/>
                  </a:lnTo>
                  <a:lnTo>
                    <a:pt x="215" y="895"/>
                  </a:lnTo>
                  <a:lnTo>
                    <a:pt x="149" y="936"/>
                  </a:lnTo>
                  <a:lnTo>
                    <a:pt x="92" y="936"/>
                  </a:lnTo>
                  <a:lnTo>
                    <a:pt x="26" y="895"/>
                  </a:lnTo>
                  <a:lnTo>
                    <a:pt x="0" y="835"/>
                  </a:lnTo>
                  <a:lnTo>
                    <a:pt x="0" y="738"/>
                  </a:lnTo>
                  <a:lnTo>
                    <a:pt x="36" y="612"/>
                  </a:lnTo>
                  <a:lnTo>
                    <a:pt x="67" y="438"/>
                  </a:lnTo>
                  <a:lnTo>
                    <a:pt x="77" y="222"/>
                  </a:lnTo>
                  <a:lnTo>
                    <a:pt x="59" y="59"/>
                  </a:lnTo>
                  <a:lnTo>
                    <a:pt x="115" y="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Freeform 53"/>
            <p:cNvSpPr>
              <a:spLocks/>
            </p:cNvSpPr>
            <p:nvPr/>
          </p:nvSpPr>
          <p:spPr bwMode="auto">
            <a:xfrm>
              <a:off x="3759" y="3276"/>
              <a:ext cx="171" cy="279"/>
            </a:xfrm>
            <a:custGeom>
              <a:avLst/>
              <a:gdLst>
                <a:gd name="T0" fmla="*/ 130 w 514"/>
                <a:gd name="T1" fmla="*/ 11 h 838"/>
                <a:gd name="T2" fmla="*/ 149 w 514"/>
                <a:gd name="T3" fmla="*/ 0 h 838"/>
                <a:gd name="T4" fmla="*/ 162 w 514"/>
                <a:gd name="T5" fmla="*/ 0 h 838"/>
                <a:gd name="T6" fmla="*/ 171 w 514"/>
                <a:gd name="T7" fmla="*/ 9 h 838"/>
                <a:gd name="T8" fmla="*/ 166 w 514"/>
                <a:gd name="T9" fmla="*/ 26 h 838"/>
                <a:gd name="T10" fmla="*/ 155 w 514"/>
                <a:gd name="T11" fmla="*/ 37 h 838"/>
                <a:gd name="T12" fmla="*/ 134 w 514"/>
                <a:gd name="T13" fmla="*/ 48 h 838"/>
                <a:gd name="T14" fmla="*/ 93 w 514"/>
                <a:gd name="T15" fmla="*/ 65 h 838"/>
                <a:gd name="T16" fmla="*/ 41 w 514"/>
                <a:gd name="T17" fmla="*/ 93 h 838"/>
                <a:gd name="T18" fmla="*/ 21 w 514"/>
                <a:gd name="T19" fmla="*/ 94 h 838"/>
                <a:gd name="T20" fmla="*/ 32 w 514"/>
                <a:gd name="T21" fmla="*/ 120 h 838"/>
                <a:gd name="T22" fmla="*/ 55 w 514"/>
                <a:gd name="T23" fmla="*/ 149 h 838"/>
                <a:gd name="T24" fmla="*/ 73 w 514"/>
                <a:gd name="T25" fmla="*/ 183 h 838"/>
                <a:gd name="T26" fmla="*/ 81 w 514"/>
                <a:gd name="T27" fmla="*/ 219 h 838"/>
                <a:gd name="T28" fmla="*/ 77 w 514"/>
                <a:gd name="T29" fmla="*/ 230 h 838"/>
                <a:gd name="T30" fmla="*/ 66 w 514"/>
                <a:gd name="T31" fmla="*/ 238 h 838"/>
                <a:gd name="T32" fmla="*/ 51 w 514"/>
                <a:gd name="T33" fmla="*/ 243 h 838"/>
                <a:gd name="T34" fmla="*/ 36 w 514"/>
                <a:gd name="T35" fmla="*/ 254 h 838"/>
                <a:gd name="T36" fmla="*/ 30 w 514"/>
                <a:gd name="T37" fmla="*/ 265 h 838"/>
                <a:gd name="T38" fmla="*/ 26 w 514"/>
                <a:gd name="T39" fmla="*/ 279 h 838"/>
                <a:gd name="T40" fmla="*/ 15 w 514"/>
                <a:gd name="T41" fmla="*/ 279 h 838"/>
                <a:gd name="T42" fmla="*/ 11 w 514"/>
                <a:gd name="T43" fmla="*/ 269 h 838"/>
                <a:gd name="T44" fmla="*/ 19 w 514"/>
                <a:gd name="T45" fmla="*/ 253 h 838"/>
                <a:gd name="T46" fmla="*/ 40 w 514"/>
                <a:gd name="T47" fmla="*/ 242 h 838"/>
                <a:gd name="T48" fmla="*/ 52 w 514"/>
                <a:gd name="T49" fmla="*/ 230 h 838"/>
                <a:gd name="T50" fmla="*/ 63 w 514"/>
                <a:gd name="T51" fmla="*/ 224 h 838"/>
                <a:gd name="T52" fmla="*/ 67 w 514"/>
                <a:gd name="T53" fmla="*/ 213 h 838"/>
                <a:gd name="T54" fmla="*/ 62 w 514"/>
                <a:gd name="T55" fmla="*/ 183 h 838"/>
                <a:gd name="T56" fmla="*/ 45 w 514"/>
                <a:gd name="T57" fmla="*/ 161 h 838"/>
                <a:gd name="T58" fmla="*/ 30 w 514"/>
                <a:gd name="T59" fmla="*/ 141 h 838"/>
                <a:gd name="T60" fmla="*/ 11 w 514"/>
                <a:gd name="T61" fmla="*/ 119 h 838"/>
                <a:gd name="T62" fmla="*/ 0 w 514"/>
                <a:gd name="T63" fmla="*/ 98 h 838"/>
                <a:gd name="T64" fmla="*/ 0 w 514"/>
                <a:gd name="T65" fmla="*/ 85 h 838"/>
                <a:gd name="T66" fmla="*/ 10 w 514"/>
                <a:gd name="T67" fmla="*/ 79 h 838"/>
                <a:gd name="T68" fmla="*/ 49 w 514"/>
                <a:gd name="T69" fmla="*/ 57 h 838"/>
                <a:gd name="T70" fmla="*/ 86 w 514"/>
                <a:gd name="T71" fmla="*/ 37 h 838"/>
                <a:gd name="T72" fmla="*/ 123 w 514"/>
                <a:gd name="T73" fmla="*/ 19 h 838"/>
                <a:gd name="T74" fmla="*/ 130 w 514"/>
                <a:gd name="T75" fmla="*/ 11 h 8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4" h="838">
                  <a:moveTo>
                    <a:pt x="392" y="33"/>
                  </a:moveTo>
                  <a:lnTo>
                    <a:pt x="447" y="0"/>
                  </a:lnTo>
                  <a:lnTo>
                    <a:pt x="488" y="0"/>
                  </a:lnTo>
                  <a:lnTo>
                    <a:pt x="514" y="26"/>
                  </a:lnTo>
                  <a:lnTo>
                    <a:pt x="500" y="78"/>
                  </a:lnTo>
                  <a:lnTo>
                    <a:pt x="466" y="112"/>
                  </a:lnTo>
                  <a:lnTo>
                    <a:pt x="403" y="145"/>
                  </a:lnTo>
                  <a:lnTo>
                    <a:pt x="280" y="194"/>
                  </a:lnTo>
                  <a:lnTo>
                    <a:pt x="123" y="279"/>
                  </a:lnTo>
                  <a:lnTo>
                    <a:pt x="64" y="283"/>
                  </a:lnTo>
                  <a:lnTo>
                    <a:pt x="97" y="361"/>
                  </a:lnTo>
                  <a:lnTo>
                    <a:pt x="164" y="447"/>
                  </a:lnTo>
                  <a:lnTo>
                    <a:pt x="220" y="551"/>
                  </a:lnTo>
                  <a:lnTo>
                    <a:pt x="243" y="659"/>
                  </a:lnTo>
                  <a:lnTo>
                    <a:pt x="231" y="692"/>
                  </a:lnTo>
                  <a:lnTo>
                    <a:pt x="198" y="715"/>
                  </a:lnTo>
                  <a:lnTo>
                    <a:pt x="153" y="730"/>
                  </a:lnTo>
                  <a:lnTo>
                    <a:pt x="108" y="763"/>
                  </a:lnTo>
                  <a:lnTo>
                    <a:pt x="90" y="797"/>
                  </a:lnTo>
                  <a:lnTo>
                    <a:pt x="79" y="838"/>
                  </a:lnTo>
                  <a:lnTo>
                    <a:pt x="45" y="838"/>
                  </a:lnTo>
                  <a:lnTo>
                    <a:pt x="33" y="807"/>
                  </a:lnTo>
                  <a:lnTo>
                    <a:pt x="56" y="760"/>
                  </a:lnTo>
                  <a:lnTo>
                    <a:pt x="120" y="727"/>
                  </a:lnTo>
                  <a:lnTo>
                    <a:pt x="157" y="692"/>
                  </a:lnTo>
                  <a:lnTo>
                    <a:pt x="190" y="674"/>
                  </a:lnTo>
                  <a:lnTo>
                    <a:pt x="202" y="640"/>
                  </a:lnTo>
                  <a:lnTo>
                    <a:pt x="187" y="551"/>
                  </a:lnTo>
                  <a:lnTo>
                    <a:pt x="134" y="484"/>
                  </a:lnTo>
                  <a:lnTo>
                    <a:pt x="90" y="425"/>
                  </a:lnTo>
                  <a:lnTo>
                    <a:pt x="33" y="358"/>
                  </a:lnTo>
                  <a:lnTo>
                    <a:pt x="0" y="294"/>
                  </a:lnTo>
                  <a:lnTo>
                    <a:pt x="0" y="256"/>
                  </a:lnTo>
                  <a:lnTo>
                    <a:pt x="30" y="238"/>
                  </a:lnTo>
                  <a:lnTo>
                    <a:pt x="146" y="171"/>
                  </a:lnTo>
                  <a:lnTo>
                    <a:pt x="257" y="112"/>
                  </a:lnTo>
                  <a:lnTo>
                    <a:pt x="369" y="56"/>
                  </a:lnTo>
                  <a:lnTo>
                    <a:pt x="3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Freeform 54"/>
            <p:cNvSpPr>
              <a:spLocks/>
            </p:cNvSpPr>
            <p:nvPr/>
          </p:nvSpPr>
          <p:spPr bwMode="auto">
            <a:xfrm>
              <a:off x="3926" y="3549"/>
              <a:ext cx="115" cy="302"/>
            </a:xfrm>
            <a:custGeom>
              <a:avLst/>
              <a:gdLst>
                <a:gd name="T0" fmla="*/ 21 w 343"/>
                <a:gd name="T1" fmla="*/ 35 h 907"/>
                <a:gd name="T2" fmla="*/ 6 w 343"/>
                <a:gd name="T3" fmla="*/ 15 h 907"/>
                <a:gd name="T4" fmla="*/ 11 w 343"/>
                <a:gd name="T5" fmla="*/ 0 h 907"/>
                <a:gd name="T6" fmla="*/ 26 w 343"/>
                <a:gd name="T7" fmla="*/ 0 h 907"/>
                <a:gd name="T8" fmla="*/ 44 w 343"/>
                <a:gd name="T9" fmla="*/ 16 h 907"/>
                <a:gd name="T10" fmla="*/ 66 w 343"/>
                <a:gd name="T11" fmla="*/ 50 h 907"/>
                <a:gd name="T12" fmla="*/ 79 w 343"/>
                <a:gd name="T13" fmla="*/ 82 h 907"/>
                <a:gd name="T14" fmla="*/ 90 w 343"/>
                <a:gd name="T15" fmla="*/ 113 h 907"/>
                <a:gd name="T16" fmla="*/ 94 w 343"/>
                <a:gd name="T17" fmla="*/ 141 h 907"/>
                <a:gd name="T18" fmla="*/ 93 w 343"/>
                <a:gd name="T19" fmla="*/ 156 h 907"/>
                <a:gd name="T20" fmla="*/ 81 w 343"/>
                <a:gd name="T21" fmla="*/ 175 h 907"/>
                <a:gd name="T22" fmla="*/ 63 w 343"/>
                <a:gd name="T23" fmla="*/ 224 h 907"/>
                <a:gd name="T24" fmla="*/ 41 w 343"/>
                <a:gd name="T25" fmla="*/ 253 h 907"/>
                <a:gd name="T26" fmla="*/ 36 w 343"/>
                <a:gd name="T27" fmla="*/ 265 h 907"/>
                <a:gd name="T28" fmla="*/ 56 w 343"/>
                <a:gd name="T29" fmla="*/ 268 h 907"/>
                <a:gd name="T30" fmla="*/ 82 w 343"/>
                <a:gd name="T31" fmla="*/ 268 h 907"/>
                <a:gd name="T32" fmla="*/ 115 w 343"/>
                <a:gd name="T33" fmla="*/ 279 h 907"/>
                <a:gd name="T34" fmla="*/ 113 w 343"/>
                <a:gd name="T35" fmla="*/ 287 h 907"/>
                <a:gd name="T36" fmla="*/ 108 w 343"/>
                <a:gd name="T37" fmla="*/ 297 h 907"/>
                <a:gd name="T38" fmla="*/ 98 w 343"/>
                <a:gd name="T39" fmla="*/ 302 h 907"/>
                <a:gd name="T40" fmla="*/ 77 w 343"/>
                <a:gd name="T41" fmla="*/ 295 h 907"/>
                <a:gd name="T42" fmla="*/ 56 w 343"/>
                <a:gd name="T43" fmla="*/ 284 h 907"/>
                <a:gd name="T44" fmla="*/ 26 w 343"/>
                <a:gd name="T45" fmla="*/ 282 h 907"/>
                <a:gd name="T46" fmla="*/ 8 w 343"/>
                <a:gd name="T47" fmla="*/ 286 h 907"/>
                <a:gd name="T48" fmla="*/ 0 w 343"/>
                <a:gd name="T49" fmla="*/ 280 h 907"/>
                <a:gd name="T50" fmla="*/ 0 w 343"/>
                <a:gd name="T51" fmla="*/ 271 h 907"/>
                <a:gd name="T52" fmla="*/ 10 w 343"/>
                <a:gd name="T53" fmla="*/ 261 h 907"/>
                <a:gd name="T54" fmla="*/ 26 w 343"/>
                <a:gd name="T55" fmla="*/ 245 h 907"/>
                <a:gd name="T56" fmla="*/ 55 w 343"/>
                <a:gd name="T57" fmla="*/ 204 h 907"/>
                <a:gd name="T58" fmla="*/ 67 w 343"/>
                <a:gd name="T59" fmla="*/ 168 h 907"/>
                <a:gd name="T60" fmla="*/ 71 w 343"/>
                <a:gd name="T61" fmla="*/ 134 h 907"/>
                <a:gd name="T62" fmla="*/ 70 w 343"/>
                <a:gd name="T63" fmla="*/ 115 h 907"/>
                <a:gd name="T64" fmla="*/ 60 w 343"/>
                <a:gd name="T65" fmla="*/ 82 h 907"/>
                <a:gd name="T66" fmla="*/ 34 w 343"/>
                <a:gd name="T67" fmla="*/ 46 h 907"/>
                <a:gd name="T68" fmla="*/ 15 w 343"/>
                <a:gd name="T69" fmla="*/ 27 h 907"/>
                <a:gd name="T70" fmla="*/ 21 w 343"/>
                <a:gd name="T71" fmla="*/ 35 h 9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" h="907">
                  <a:moveTo>
                    <a:pt x="64" y="105"/>
                  </a:moveTo>
                  <a:lnTo>
                    <a:pt x="19" y="45"/>
                  </a:lnTo>
                  <a:lnTo>
                    <a:pt x="34" y="0"/>
                  </a:lnTo>
                  <a:lnTo>
                    <a:pt x="79" y="0"/>
                  </a:lnTo>
                  <a:lnTo>
                    <a:pt x="131" y="49"/>
                  </a:lnTo>
                  <a:lnTo>
                    <a:pt x="198" y="149"/>
                  </a:lnTo>
                  <a:lnTo>
                    <a:pt x="236" y="246"/>
                  </a:lnTo>
                  <a:lnTo>
                    <a:pt x="269" y="339"/>
                  </a:lnTo>
                  <a:lnTo>
                    <a:pt x="280" y="424"/>
                  </a:lnTo>
                  <a:lnTo>
                    <a:pt x="277" y="469"/>
                  </a:lnTo>
                  <a:lnTo>
                    <a:pt x="242" y="525"/>
                  </a:lnTo>
                  <a:lnTo>
                    <a:pt x="187" y="674"/>
                  </a:lnTo>
                  <a:lnTo>
                    <a:pt x="123" y="759"/>
                  </a:lnTo>
                  <a:lnTo>
                    <a:pt x="108" y="797"/>
                  </a:lnTo>
                  <a:lnTo>
                    <a:pt x="168" y="804"/>
                  </a:lnTo>
                  <a:lnTo>
                    <a:pt x="246" y="804"/>
                  </a:lnTo>
                  <a:lnTo>
                    <a:pt x="343" y="837"/>
                  </a:lnTo>
                  <a:lnTo>
                    <a:pt x="336" y="863"/>
                  </a:lnTo>
                  <a:lnTo>
                    <a:pt x="321" y="892"/>
                  </a:lnTo>
                  <a:lnTo>
                    <a:pt x="291" y="907"/>
                  </a:lnTo>
                  <a:lnTo>
                    <a:pt x="231" y="885"/>
                  </a:lnTo>
                  <a:lnTo>
                    <a:pt x="168" y="852"/>
                  </a:lnTo>
                  <a:lnTo>
                    <a:pt x="79" y="848"/>
                  </a:lnTo>
                  <a:lnTo>
                    <a:pt x="23" y="859"/>
                  </a:lnTo>
                  <a:lnTo>
                    <a:pt x="0" y="841"/>
                  </a:lnTo>
                  <a:lnTo>
                    <a:pt x="0" y="815"/>
                  </a:lnTo>
                  <a:lnTo>
                    <a:pt x="31" y="785"/>
                  </a:lnTo>
                  <a:lnTo>
                    <a:pt x="79" y="736"/>
                  </a:lnTo>
                  <a:lnTo>
                    <a:pt x="164" y="613"/>
                  </a:lnTo>
                  <a:lnTo>
                    <a:pt x="201" y="506"/>
                  </a:lnTo>
                  <a:lnTo>
                    <a:pt x="213" y="402"/>
                  </a:lnTo>
                  <a:lnTo>
                    <a:pt x="209" y="346"/>
                  </a:lnTo>
                  <a:lnTo>
                    <a:pt x="180" y="246"/>
                  </a:lnTo>
                  <a:lnTo>
                    <a:pt x="101" y="138"/>
                  </a:lnTo>
                  <a:lnTo>
                    <a:pt x="46" y="82"/>
                  </a:lnTo>
                  <a:lnTo>
                    <a:pt x="6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Freeform 55"/>
            <p:cNvSpPr>
              <a:spLocks/>
            </p:cNvSpPr>
            <p:nvPr/>
          </p:nvSpPr>
          <p:spPr bwMode="auto">
            <a:xfrm>
              <a:off x="3751" y="3528"/>
              <a:ext cx="167" cy="334"/>
            </a:xfrm>
            <a:custGeom>
              <a:avLst/>
              <a:gdLst>
                <a:gd name="T0" fmla="*/ 98 w 503"/>
                <a:gd name="T1" fmla="*/ 59 h 1001"/>
                <a:gd name="T2" fmla="*/ 123 w 503"/>
                <a:gd name="T3" fmla="*/ 26 h 1001"/>
                <a:gd name="T4" fmla="*/ 145 w 503"/>
                <a:gd name="T5" fmla="*/ 0 h 1001"/>
                <a:gd name="T6" fmla="*/ 159 w 503"/>
                <a:gd name="T7" fmla="*/ 3 h 1001"/>
                <a:gd name="T8" fmla="*/ 167 w 503"/>
                <a:gd name="T9" fmla="*/ 14 h 1001"/>
                <a:gd name="T10" fmla="*/ 167 w 503"/>
                <a:gd name="T11" fmla="*/ 34 h 1001"/>
                <a:gd name="T12" fmla="*/ 153 w 503"/>
                <a:gd name="T13" fmla="*/ 45 h 1001"/>
                <a:gd name="T14" fmla="*/ 130 w 503"/>
                <a:gd name="T15" fmla="*/ 60 h 1001"/>
                <a:gd name="T16" fmla="*/ 111 w 503"/>
                <a:gd name="T17" fmla="*/ 78 h 1001"/>
                <a:gd name="T18" fmla="*/ 90 w 503"/>
                <a:gd name="T19" fmla="*/ 103 h 1001"/>
                <a:gd name="T20" fmla="*/ 82 w 503"/>
                <a:gd name="T21" fmla="*/ 122 h 1001"/>
                <a:gd name="T22" fmla="*/ 72 w 503"/>
                <a:gd name="T23" fmla="*/ 144 h 1001"/>
                <a:gd name="T24" fmla="*/ 67 w 503"/>
                <a:gd name="T25" fmla="*/ 174 h 1001"/>
                <a:gd name="T26" fmla="*/ 67 w 503"/>
                <a:gd name="T27" fmla="*/ 201 h 1001"/>
                <a:gd name="T28" fmla="*/ 72 w 503"/>
                <a:gd name="T29" fmla="*/ 235 h 1001"/>
                <a:gd name="T30" fmla="*/ 85 w 503"/>
                <a:gd name="T31" fmla="*/ 267 h 1001"/>
                <a:gd name="T32" fmla="*/ 96 w 503"/>
                <a:gd name="T33" fmla="*/ 286 h 1001"/>
                <a:gd name="T34" fmla="*/ 104 w 503"/>
                <a:gd name="T35" fmla="*/ 298 h 1001"/>
                <a:gd name="T36" fmla="*/ 104 w 503"/>
                <a:gd name="T37" fmla="*/ 308 h 1001"/>
                <a:gd name="T38" fmla="*/ 96 w 503"/>
                <a:gd name="T39" fmla="*/ 312 h 1001"/>
                <a:gd name="T40" fmla="*/ 79 w 503"/>
                <a:gd name="T41" fmla="*/ 312 h 1001"/>
                <a:gd name="T42" fmla="*/ 52 w 503"/>
                <a:gd name="T43" fmla="*/ 317 h 1001"/>
                <a:gd name="T44" fmla="*/ 31 w 503"/>
                <a:gd name="T45" fmla="*/ 324 h 1001"/>
                <a:gd name="T46" fmla="*/ 19 w 503"/>
                <a:gd name="T47" fmla="*/ 334 h 1001"/>
                <a:gd name="T48" fmla="*/ 7 w 503"/>
                <a:gd name="T49" fmla="*/ 330 h 1001"/>
                <a:gd name="T50" fmla="*/ 0 w 503"/>
                <a:gd name="T51" fmla="*/ 317 h 1001"/>
                <a:gd name="T52" fmla="*/ 1 w 503"/>
                <a:gd name="T53" fmla="*/ 306 h 1001"/>
                <a:gd name="T54" fmla="*/ 22 w 503"/>
                <a:gd name="T55" fmla="*/ 297 h 1001"/>
                <a:gd name="T56" fmla="*/ 56 w 503"/>
                <a:gd name="T57" fmla="*/ 295 h 1001"/>
                <a:gd name="T58" fmla="*/ 87 w 503"/>
                <a:gd name="T59" fmla="*/ 295 h 1001"/>
                <a:gd name="T60" fmla="*/ 74 w 503"/>
                <a:gd name="T61" fmla="*/ 279 h 1001"/>
                <a:gd name="T62" fmla="*/ 68 w 503"/>
                <a:gd name="T63" fmla="*/ 261 h 1001"/>
                <a:gd name="T64" fmla="*/ 59 w 503"/>
                <a:gd name="T65" fmla="*/ 235 h 1001"/>
                <a:gd name="T66" fmla="*/ 49 w 503"/>
                <a:gd name="T67" fmla="*/ 208 h 1001"/>
                <a:gd name="T68" fmla="*/ 49 w 503"/>
                <a:gd name="T69" fmla="*/ 175 h 1001"/>
                <a:gd name="T70" fmla="*/ 52 w 503"/>
                <a:gd name="T71" fmla="*/ 144 h 1001"/>
                <a:gd name="T72" fmla="*/ 63 w 503"/>
                <a:gd name="T73" fmla="*/ 115 h 1001"/>
                <a:gd name="T74" fmla="*/ 83 w 503"/>
                <a:gd name="T75" fmla="*/ 78 h 1001"/>
                <a:gd name="T76" fmla="*/ 98 w 503"/>
                <a:gd name="T77" fmla="*/ 59 h 10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3" h="1001">
                  <a:moveTo>
                    <a:pt x="294" y="176"/>
                  </a:moveTo>
                  <a:lnTo>
                    <a:pt x="369" y="79"/>
                  </a:lnTo>
                  <a:lnTo>
                    <a:pt x="436" y="0"/>
                  </a:lnTo>
                  <a:lnTo>
                    <a:pt x="480" y="8"/>
                  </a:lnTo>
                  <a:lnTo>
                    <a:pt x="503" y="41"/>
                  </a:lnTo>
                  <a:lnTo>
                    <a:pt x="503" y="101"/>
                  </a:lnTo>
                  <a:lnTo>
                    <a:pt x="462" y="135"/>
                  </a:lnTo>
                  <a:lnTo>
                    <a:pt x="391" y="179"/>
                  </a:lnTo>
                  <a:lnTo>
                    <a:pt x="335" y="235"/>
                  </a:lnTo>
                  <a:lnTo>
                    <a:pt x="272" y="309"/>
                  </a:lnTo>
                  <a:lnTo>
                    <a:pt x="246" y="365"/>
                  </a:lnTo>
                  <a:lnTo>
                    <a:pt x="216" y="432"/>
                  </a:lnTo>
                  <a:lnTo>
                    <a:pt x="201" y="522"/>
                  </a:lnTo>
                  <a:lnTo>
                    <a:pt x="201" y="603"/>
                  </a:lnTo>
                  <a:lnTo>
                    <a:pt x="216" y="704"/>
                  </a:lnTo>
                  <a:lnTo>
                    <a:pt x="257" y="801"/>
                  </a:lnTo>
                  <a:lnTo>
                    <a:pt x="290" y="856"/>
                  </a:lnTo>
                  <a:lnTo>
                    <a:pt x="313" y="893"/>
                  </a:lnTo>
                  <a:lnTo>
                    <a:pt x="313" y="924"/>
                  </a:lnTo>
                  <a:lnTo>
                    <a:pt x="290" y="934"/>
                  </a:lnTo>
                  <a:lnTo>
                    <a:pt x="238" y="934"/>
                  </a:lnTo>
                  <a:lnTo>
                    <a:pt x="156" y="949"/>
                  </a:lnTo>
                  <a:lnTo>
                    <a:pt x="92" y="971"/>
                  </a:lnTo>
                  <a:lnTo>
                    <a:pt x="56" y="1001"/>
                  </a:lnTo>
                  <a:lnTo>
                    <a:pt x="22" y="990"/>
                  </a:lnTo>
                  <a:lnTo>
                    <a:pt x="0" y="949"/>
                  </a:lnTo>
                  <a:lnTo>
                    <a:pt x="4" y="916"/>
                  </a:lnTo>
                  <a:lnTo>
                    <a:pt x="67" y="889"/>
                  </a:lnTo>
                  <a:lnTo>
                    <a:pt x="168" y="883"/>
                  </a:lnTo>
                  <a:lnTo>
                    <a:pt x="261" y="883"/>
                  </a:lnTo>
                  <a:lnTo>
                    <a:pt x="223" y="837"/>
                  </a:lnTo>
                  <a:lnTo>
                    <a:pt x="205" y="781"/>
                  </a:lnTo>
                  <a:lnTo>
                    <a:pt x="179" y="704"/>
                  </a:lnTo>
                  <a:lnTo>
                    <a:pt x="149" y="622"/>
                  </a:lnTo>
                  <a:lnTo>
                    <a:pt x="149" y="525"/>
                  </a:lnTo>
                  <a:lnTo>
                    <a:pt x="156" y="432"/>
                  </a:lnTo>
                  <a:lnTo>
                    <a:pt x="190" y="346"/>
                  </a:lnTo>
                  <a:lnTo>
                    <a:pt x="249" y="235"/>
                  </a:lnTo>
                  <a:lnTo>
                    <a:pt x="294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4" name="AutoShape 56"/>
          <p:cNvSpPr>
            <a:spLocks noChangeArrowheads="1"/>
          </p:cNvSpPr>
          <p:nvPr/>
        </p:nvSpPr>
        <p:spPr bwMode="auto">
          <a:xfrm>
            <a:off x="6705600" y="2895600"/>
            <a:ext cx="2057400" cy="1295400"/>
          </a:xfrm>
          <a:prstGeom prst="wedgeRoundRectCallout">
            <a:avLst>
              <a:gd name="adj1" fmla="val -31792"/>
              <a:gd name="adj2" fmla="val 7524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Discuss the control</a:t>
            </a:r>
          </a:p>
          <a:p>
            <a:pPr algn="ctr"/>
            <a:r>
              <a:rPr lang="en-US" sz="1800" b="1"/>
              <a:t>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4"/>
          <p:cNvSpPr>
            <a:spLocks noChangeArrowheads="1"/>
          </p:cNvSpPr>
          <p:nvPr/>
        </p:nvSpPr>
        <p:spPr bwMode="auto">
          <a:xfrm>
            <a:off x="2057400" y="3276600"/>
            <a:ext cx="2209800" cy="22860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732463" y="29718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5732463" y="37480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4445000" y="37480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819400" y="3748088"/>
            <a:ext cx="744538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C</a:t>
            </a:r>
            <a:r>
              <a:rPr lang="en-US" sz="2000" b="1"/>
              <a:t>(s)</a:t>
            </a:r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>
            <a:off x="35814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5181600" y="403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9"/>
          <p:cNvSpPr>
            <a:spLocks noChangeArrowheads="1"/>
          </p:cNvSpPr>
          <p:nvPr/>
        </p:nvSpPr>
        <p:spPr bwMode="auto">
          <a:xfrm>
            <a:off x="1828800" y="3962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64770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6934200" y="3962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7048500" y="32861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6477000" y="327660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51816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7162800" y="4038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13716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4419600" y="3048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7696200" y="3505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762000" y="3505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3581400" y="3581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6727825" y="36528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686550" y="3990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581150" y="36861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600200" y="40195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5715000" y="47244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5334000" y="403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5334000" y="502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Oval 29"/>
          <p:cNvSpPr>
            <a:spLocks noChangeArrowheads="1"/>
          </p:cNvSpPr>
          <p:nvPr/>
        </p:nvSpPr>
        <p:spPr bwMode="auto">
          <a:xfrm>
            <a:off x="7010400" y="4953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6477000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70866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705600" y="45720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7162800" y="44958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7086600" y="5105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7239000" y="5334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35876" name="Line 37"/>
          <p:cNvSpPr>
            <a:spLocks noChangeShapeType="1"/>
          </p:cNvSpPr>
          <p:nvPr/>
        </p:nvSpPr>
        <p:spPr bwMode="auto">
          <a:xfrm>
            <a:off x="1905000" y="5867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Text Box 40"/>
          <p:cNvSpPr txBox="1">
            <a:spLocks noChangeArrowheads="1"/>
          </p:cNvSpPr>
          <p:nvPr/>
        </p:nvSpPr>
        <p:spPr bwMode="auto">
          <a:xfrm>
            <a:off x="685800" y="1143000"/>
            <a:ext cx="7848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Smith Predictor</a:t>
            </a:r>
            <a:r>
              <a:rPr lang="en-US" sz="2000" b="1"/>
              <a:t>:  A smart fellow named Smith saw the benefit for an explicit model in the late 1950’s.  He invented the Smith Predictor, using the PI controller.</a:t>
            </a:r>
          </a:p>
        </p:txBody>
      </p:sp>
      <p:sp>
        <p:nvSpPr>
          <p:cNvPr id="35878" name="Rectangle 41"/>
          <p:cNvSpPr>
            <a:spLocks noChangeArrowheads="1"/>
          </p:cNvSpPr>
          <p:nvPr/>
        </p:nvSpPr>
        <p:spPr bwMode="auto">
          <a:xfrm>
            <a:off x="2819400" y="4800600"/>
            <a:ext cx="744538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30000"/>
              <a:t>-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35879" name="Line 42"/>
          <p:cNvSpPr>
            <a:spLocks noChangeShapeType="1"/>
          </p:cNvSpPr>
          <p:nvPr/>
        </p:nvSpPr>
        <p:spPr bwMode="auto">
          <a:xfrm>
            <a:off x="3962400" y="4038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/>
        </p:nvSpPr>
        <p:spPr bwMode="auto">
          <a:xfrm flipH="1">
            <a:off x="35814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Oval 45"/>
          <p:cNvSpPr>
            <a:spLocks noChangeArrowheads="1"/>
          </p:cNvSpPr>
          <p:nvPr/>
        </p:nvSpPr>
        <p:spPr bwMode="auto">
          <a:xfrm>
            <a:off x="22860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Text Box 46"/>
          <p:cNvSpPr txBox="1">
            <a:spLocks noChangeArrowheads="1"/>
          </p:cNvSpPr>
          <p:nvPr/>
        </p:nvSpPr>
        <p:spPr bwMode="auto">
          <a:xfrm>
            <a:off x="2106613" y="4011613"/>
            <a:ext cx="26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35883" name="Text Box 47"/>
          <p:cNvSpPr txBox="1">
            <a:spLocks noChangeArrowheads="1"/>
          </p:cNvSpPr>
          <p:nvPr/>
        </p:nvSpPr>
        <p:spPr bwMode="auto">
          <a:xfrm>
            <a:off x="2057400" y="36988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5884" name="Line 48"/>
          <p:cNvSpPr>
            <a:spLocks noChangeShapeType="1"/>
          </p:cNvSpPr>
          <p:nvPr/>
        </p:nvSpPr>
        <p:spPr bwMode="auto">
          <a:xfrm flipV="1">
            <a:off x="1905000" y="4114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Line 49"/>
          <p:cNvSpPr>
            <a:spLocks noChangeShapeType="1"/>
          </p:cNvSpPr>
          <p:nvPr/>
        </p:nvSpPr>
        <p:spPr bwMode="auto">
          <a:xfrm>
            <a:off x="20574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Line 50"/>
          <p:cNvSpPr>
            <a:spLocks noChangeShapeType="1"/>
          </p:cNvSpPr>
          <p:nvPr/>
        </p:nvSpPr>
        <p:spPr bwMode="auto">
          <a:xfrm>
            <a:off x="24384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Line 52"/>
          <p:cNvSpPr>
            <a:spLocks noChangeShapeType="1"/>
          </p:cNvSpPr>
          <p:nvPr/>
        </p:nvSpPr>
        <p:spPr bwMode="auto">
          <a:xfrm>
            <a:off x="2362200" y="4114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8" name="Line 53"/>
          <p:cNvSpPr>
            <a:spLocks noChangeShapeType="1"/>
          </p:cNvSpPr>
          <p:nvPr/>
        </p:nvSpPr>
        <p:spPr bwMode="auto">
          <a:xfrm>
            <a:off x="23622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9" name="Text Box 55"/>
          <p:cNvSpPr txBox="1">
            <a:spLocks noChangeArrowheads="1"/>
          </p:cNvSpPr>
          <p:nvPr/>
        </p:nvSpPr>
        <p:spPr bwMode="auto">
          <a:xfrm>
            <a:off x="914400" y="2362200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The elements in the box calculate an approximate inverse</a:t>
            </a:r>
            <a:endParaRPr lang="en-US"/>
          </a:p>
        </p:txBody>
      </p:sp>
      <p:sp>
        <p:nvSpPr>
          <p:cNvPr id="35890" name="Text Box 56"/>
          <p:cNvSpPr txBox="1">
            <a:spLocks noChangeArrowheads="1"/>
          </p:cNvSpPr>
          <p:nvPr/>
        </p:nvSpPr>
        <p:spPr bwMode="auto">
          <a:xfrm>
            <a:off x="762000" y="61722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Notes</a:t>
            </a:r>
            <a:r>
              <a:rPr lang="en-US" sz="2000" b="1"/>
              <a:t>: G</a:t>
            </a:r>
            <a:r>
              <a:rPr lang="en-US" sz="2000" b="1" baseline="-25000"/>
              <a:t>c</a:t>
            </a:r>
            <a:r>
              <a:rPr lang="en-US" sz="2000" b="1"/>
              <a:t>(s) is a PI controller; G</a:t>
            </a:r>
            <a:r>
              <a:rPr lang="en-US" sz="2000" b="1" baseline="30000"/>
              <a:t>-</a:t>
            </a:r>
            <a:r>
              <a:rPr lang="en-US" sz="2000" b="1" baseline="-25000"/>
              <a:t>m</a:t>
            </a:r>
            <a:r>
              <a:rPr lang="en-US" sz="2000" b="1"/>
              <a:t>(s) is the invertible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001000" cy="503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1225" indent="-9112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When do we select an IMC over a PID?</a:t>
            </a:r>
          </a:p>
          <a:p>
            <a:pPr algn="ctr"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1. 	Very high fraction dead time, </a:t>
            </a:r>
            <a:r>
              <a:rPr lang="en-US" b="1">
                <a:sym typeface="Symbol" pitchFamily="18" charset="2"/>
              </a:rPr>
              <a:t>/(+) &gt; 0.7.</a:t>
            </a:r>
          </a:p>
          <a:p>
            <a:pPr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2. 	Very strong inverse responses.</a:t>
            </a:r>
          </a:p>
          <a:p>
            <a:pPr>
              <a:spcBef>
                <a:spcPct val="50000"/>
              </a:spcBef>
            </a:pPr>
            <a:r>
              <a:rPr lang="en-US" b="1"/>
              <a:t>3.	Cascade primary controller with slow secondary (inner) dynamics</a:t>
            </a:r>
          </a:p>
          <a:p>
            <a:pPr>
              <a:spcBef>
                <a:spcPct val="50000"/>
              </a:spcBef>
            </a:pPr>
            <a:r>
              <a:rPr lang="en-US" b="1"/>
              <a:t>4. 	Feedforward with disturbance dead time less than feedback dead time.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See the textbook for further discussion.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19: IMC CONTROL  WORKSHOP 1</a:t>
            </a:r>
            <a:endParaRPr lang="en-US"/>
          </a:p>
        </p:txBody>
      </p:sp>
      <p:pic>
        <p:nvPicPr>
          <p:cNvPr id="37891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287588"/>
            <a:ext cx="6078537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47"/>
          <p:cNvSpPr txBox="1">
            <a:spLocks noChangeArrowheads="1"/>
          </p:cNvSpPr>
          <p:nvPr/>
        </p:nvSpPr>
        <p:spPr bwMode="auto">
          <a:xfrm>
            <a:off x="762000" y="2819400"/>
            <a:ext cx="2209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/>
              <a:t>Empirical model</a:t>
            </a: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/>
              <a:t>Km = 1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m =  5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m  =  5</a:t>
            </a:r>
            <a:endParaRPr lang="en-US" sz="2000" b="1"/>
          </a:p>
        </p:txBody>
      </p:sp>
      <p:sp>
        <p:nvSpPr>
          <p:cNvPr id="37893" name="Text Box 48"/>
          <p:cNvSpPr txBox="1">
            <a:spLocks noChangeArrowheads="1"/>
          </p:cNvSpPr>
          <p:nvPr/>
        </p:nvSpPr>
        <p:spPr bwMode="auto">
          <a:xfrm>
            <a:off x="838200" y="4800600"/>
            <a:ext cx="15240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>
                <a:sym typeface="Symbol" pitchFamily="18" charset="2"/>
              </a:rPr>
              <a:t>IMC filter</a:t>
            </a:r>
            <a:endParaRPr lang="en-US" sz="2800" b="1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ym typeface="Symbol" pitchFamily="18" charset="2"/>
              </a:rPr>
              <a:t></a:t>
            </a:r>
            <a:r>
              <a:rPr lang="en-US" sz="2000" b="1" baseline="-25000"/>
              <a:t>f</a:t>
            </a:r>
            <a:r>
              <a:rPr lang="en-US" sz="2000" b="1"/>
              <a:t> = 3.5</a:t>
            </a:r>
          </a:p>
        </p:txBody>
      </p:sp>
      <p:sp>
        <p:nvSpPr>
          <p:cNvPr id="37894" name="Text Box 49"/>
          <p:cNvSpPr txBox="1">
            <a:spLocks noChangeArrowheads="1"/>
          </p:cNvSpPr>
          <p:nvPr/>
        </p:nvSpPr>
        <p:spPr bwMode="auto">
          <a:xfrm>
            <a:off x="685800" y="1219200"/>
            <a:ext cx="7848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Trouble shooting</a:t>
            </a:r>
            <a:r>
              <a:rPr lang="en-US" sz="2000" b="1"/>
              <a:t>: You have determined the model below empirically and have tuned the IMC controller using the correlations.  The closed-loop performance is not acceptable.  What do you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19: IMC CONTROL  WORKSHOP 2</a:t>
            </a:r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656263" y="32766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656263" y="40528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368800" y="40528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743200" y="4052888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CP</a:t>
            </a:r>
            <a:r>
              <a:rPr lang="en-US" sz="2000" b="1"/>
              <a:t>(s)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505200" y="434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1054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1752600" y="42672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981200" y="434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64008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6858000" y="42672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6972300" y="3590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6400800" y="358140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5105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7086600" y="4343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12954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343400" y="3352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620000" y="3810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685800" y="3810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3505200" y="3886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651625" y="39576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610350" y="42957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504950" y="3990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524000" y="43243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5638800" y="50292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3924300" y="4343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3924300" y="5319713"/>
            <a:ext cx="17145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400800" y="5334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70104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6629400" y="48768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7086600" y="48006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7010400" y="541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7086600" y="5638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1828800" y="4419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1981200" y="3810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3962400" y="58674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f</a:t>
            </a:r>
            <a:r>
              <a:rPr lang="en-US" sz="2000" b="1"/>
              <a:t>(s)</a:t>
            </a: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 flipH="1">
            <a:off x="4724400" y="6172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>
            <a:off x="18288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685800" y="1295400"/>
            <a:ext cx="78486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Design features</a:t>
            </a:r>
            <a:r>
              <a:rPr lang="en-US" b="1" dirty="0"/>
              <a:t>:  We want to avoid integral windup.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1.	Describe integral windup and why it is undesirable.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2.	Modify the structure to provide anti-reset windup.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19: IMC CONTROL  WORKSHOP 3</a:t>
            </a:r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656263" y="32766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656263" y="40528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368800" y="40528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743200" y="4052888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CP</a:t>
            </a:r>
            <a:r>
              <a:rPr lang="en-US" sz="2000" b="1"/>
              <a:t>(s)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3505200" y="434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1054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1752600" y="42672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1981200" y="434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4008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6858000" y="42672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972300" y="3590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6400800" y="358140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5105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7086600" y="4343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12954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4343400" y="3352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7620000" y="3810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85800" y="3810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505200" y="3886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6651625" y="39576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6610350" y="42957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1504950" y="3990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524000" y="43243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5638800" y="50292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5257800" y="4343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52578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Oval 29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6400800" y="5334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70104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6629400" y="48768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7086600" y="48006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7010400" y="541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7086600" y="5638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1828800" y="4419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1981200" y="3810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3962400" y="58674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f</a:t>
            </a:r>
            <a:r>
              <a:rPr lang="en-US" sz="2000" b="1"/>
              <a:t>(s)</a:t>
            </a:r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flipH="1">
            <a:off x="4724400" y="6172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>
            <a:off x="18288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685800" y="1295400"/>
            <a:ext cx="78486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Design features</a:t>
            </a:r>
            <a:r>
              <a:rPr lang="en-US" sz="2000" b="1"/>
              <a:t>:  We want to obtain good performance for set point changes and disturbances.  The filter below affects disturbances.  Introduce a modification that enables us to influence set point responses independently.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411163" y="1357313"/>
            <a:ext cx="8305800" cy="1752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4367213" y="1544638"/>
            <a:ext cx="4432300" cy="1465262"/>
            <a:chOff x="293" y="2150"/>
            <a:chExt cx="5222" cy="2059"/>
          </a:xfrm>
        </p:grpSpPr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293" y="2150"/>
            <a:ext cx="5222" cy="1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4" imgW="2844720" imgH="711000" progId="Equation.3">
                    <p:embed/>
                  </p:oleObj>
                </mc:Choice>
                <mc:Fallback>
                  <p:oleObj name="Equation" r:id="rId4" imgW="2844720" imgH="7110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" y="2150"/>
                          <a:ext cx="5222" cy="1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4" name="Line 4"/>
            <p:cNvSpPr>
              <a:spLocks noChangeShapeType="1"/>
            </p:cNvSpPr>
            <p:nvPr/>
          </p:nvSpPr>
          <p:spPr bwMode="auto">
            <a:xfrm>
              <a:off x="1392" y="278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5" name="Object 5"/>
            <p:cNvGraphicFramePr>
              <a:graphicFrameLocks noChangeAspect="1"/>
            </p:cNvGraphicFramePr>
            <p:nvPr/>
          </p:nvGraphicFramePr>
          <p:xfrm>
            <a:off x="719" y="3308"/>
            <a:ext cx="384" cy="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Clip" r:id="rId6" imgW="1395413" imgH="3927475" progId="MS_ClipArt_Gallery.5">
                    <p:embed/>
                  </p:oleObj>
                </mc:Choice>
                <mc:Fallback>
                  <p:oleObj name="Clip" r:id="rId6" imgW="1395413" imgH="3927475" progId="MS_ClipArt_Gallery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" y="3308"/>
                          <a:ext cx="384" cy="9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6" name="AutoShape 6"/>
            <p:cNvSpPr>
              <a:spLocks noChangeArrowheads="1"/>
            </p:cNvSpPr>
            <p:nvPr/>
          </p:nvSpPr>
          <p:spPr bwMode="auto">
            <a:xfrm>
              <a:off x="1487" y="3500"/>
              <a:ext cx="2977" cy="480"/>
            </a:xfrm>
            <a:prstGeom prst="wedgeRoundRectCallout">
              <a:avLst>
                <a:gd name="adj1" fmla="val -63537"/>
                <a:gd name="adj2" fmla="val -35833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22250" indent="-222250"/>
              <a:r>
                <a:rPr lang="en-US" sz="1200" b="1"/>
                <a:t>This is the de facto standard!</a:t>
              </a:r>
            </a:p>
          </p:txBody>
        </p:sp>
      </p:grp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87363" y="158591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Let’s quickly review the PID algorithm</a:t>
            </a:r>
            <a:endParaRPr lang="en-US"/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381000" y="3505200"/>
            <a:ext cx="8458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	</a:t>
            </a:r>
            <a:r>
              <a:rPr lang="en-US" b="1" dirty="0"/>
              <a:t>PID was developed in </a:t>
            </a:r>
            <a:r>
              <a:rPr lang="en-US" b="1" dirty="0" smtClean="0">
                <a:solidFill>
                  <a:schemeClr val="accent2"/>
                </a:solidFill>
              </a:rPr>
              <a:t>1930-40’s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 	PID is not the only </a:t>
            </a:r>
            <a:r>
              <a:rPr lang="en-US" b="1" dirty="0">
                <a:solidFill>
                  <a:schemeClr val="accent2"/>
                </a:solidFill>
              </a:rPr>
              <a:t>feedback</a:t>
            </a:r>
            <a:r>
              <a:rPr lang="en-US" b="1" dirty="0"/>
              <a:t> algorithm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 	PID gives good balance of </a:t>
            </a:r>
            <a:r>
              <a:rPr lang="en-US" b="1" dirty="0">
                <a:solidFill>
                  <a:schemeClr val="accent2"/>
                </a:solidFill>
              </a:rPr>
              <a:t>performance and robustness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 	PID does not always give the best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 	</a:t>
            </a:r>
            <a:r>
              <a:rPr lang="en-US" b="1" dirty="0">
                <a:solidFill>
                  <a:schemeClr val="accent2"/>
                </a:solidFill>
              </a:rPr>
              <a:t>Multiple PIDs</a:t>
            </a:r>
            <a:r>
              <a:rPr lang="en-US" b="1" dirty="0"/>
              <a:t> are used for multivariable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19: IMC CONTROL  WORKSHOP 4</a:t>
            </a:r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656263" y="32766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656263" y="40528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368800" y="40528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743200" y="4052888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CP</a:t>
            </a:r>
            <a:r>
              <a:rPr lang="en-US" sz="2000" b="1"/>
              <a:t>(s)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505200" y="434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1054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1752600" y="42672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1981200" y="434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64008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6858000" y="42672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6972300" y="3590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Freeform 14"/>
          <p:cNvSpPr>
            <a:spLocks/>
          </p:cNvSpPr>
          <p:nvPr/>
        </p:nvSpPr>
        <p:spPr bwMode="auto">
          <a:xfrm>
            <a:off x="6400800" y="358140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5105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7086600" y="4343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12954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4343400" y="3352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620000" y="3810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85800" y="3810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505200" y="3886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6651625" y="39576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6610350" y="42957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1504950" y="3990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1524000" y="43243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5638800" y="50292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5257800" y="4343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52578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>
            <a:off x="6400800" y="5334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70104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6629400" y="48768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-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7086600" y="48006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+</a:t>
            </a:r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7010400" y="541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7086600" y="5638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1828800" y="4419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1981200" y="3810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3962400" y="58674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f</a:t>
            </a:r>
            <a:r>
              <a:rPr lang="en-US" sz="2000" b="1"/>
              <a:t>(s)</a:t>
            </a:r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 flipH="1">
            <a:off x="4724400" y="6172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>
            <a:off x="18288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685800" y="1295400"/>
            <a:ext cx="7848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Design features</a:t>
            </a:r>
            <a:r>
              <a:rPr lang="en-US" sz="2000" b="1"/>
              <a:t>:  We discussed two reasons why we cannot achieve perfect feedback control.  Identify other reasons and explain how they affect the IMC structure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Clip" r:id="rId4" imgW="1857375" imgH="3995738" progId="MS_ClipArt_Gallery.5">
                  <p:embed/>
                </p:oleObj>
              </mc:Choice>
              <mc:Fallback>
                <p:oleObj name="Clip" r:id="rId4" imgW="1857375" imgH="3995738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graphicFrame>
        <p:nvGraphicFramePr>
          <p:cNvPr id="41988" name="Object 5"/>
          <p:cNvGraphicFramePr>
            <a:graphicFrameLocks noChangeAspect="1"/>
          </p:cNvGraphicFramePr>
          <p:nvPr/>
        </p:nvGraphicFramePr>
        <p:xfrm>
          <a:off x="762000" y="1524000"/>
          <a:ext cx="903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Clip" r:id="rId6" imgW="2701925" imgH="4019550" progId="MS_ClipArt_Gallery.5">
                  <p:embed/>
                </p:oleObj>
              </mc:Choice>
              <mc:Fallback>
                <p:oleObj name="Clip" r:id="rId6" imgW="2701925" imgH="401955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9032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AutoShape 6"/>
          <p:cNvSpPr>
            <a:spLocks noChangeArrowheads="1"/>
          </p:cNvSpPr>
          <p:nvPr/>
        </p:nvSpPr>
        <p:spPr bwMode="auto">
          <a:xfrm>
            <a:off x="2590800" y="12954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2286000" y="2438400"/>
            <a:ext cx="6096000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Recognize that other feedback algorithms are possible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Understand the IMC structure and how it provides the essential control features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Tune an IMC controller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Correctly select between PID and IMC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LEARNING RESOURCES</a:t>
            </a:r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543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SITE PC-EDUCATION WEB </a:t>
            </a:r>
          </a:p>
          <a:p>
            <a:r>
              <a:rPr lang="en-US" b="1"/>
              <a:t>	- Tutorials (Chapter 19)</a:t>
            </a:r>
          </a:p>
          <a:p>
            <a:endParaRPr lang="en-US" b="1"/>
          </a:p>
          <a:p>
            <a:pPr>
              <a:buFontTx/>
              <a:buChar char="•"/>
            </a:pPr>
            <a:r>
              <a:rPr lang="en-US" b="1"/>
              <a:t>The Textbook, naturally, for many more examples.</a:t>
            </a:r>
          </a:p>
          <a:p>
            <a:pPr>
              <a:buFontTx/>
              <a:buChar char="•"/>
            </a:pPr>
            <a:endParaRPr lang="en-US" b="1"/>
          </a:p>
          <a:p>
            <a:pPr>
              <a:buFontTx/>
              <a:buChar char="•"/>
            </a:pPr>
            <a:endParaRPr lang="en-US" b="1"/>
          </a:p>
          <a:p>
            <a:pPr>
              <a:buFontTx/>
              <a:buChar char="•"/>
            </a:pPr>
            <a:r>
              <a:rPr lang="en-US" b="1"/>
              <a:t>Addition information on IMC control is given in the following reference.</a:t>
            </a:r>
          </a:p>
          <a:p>
            <a:r>
              <a:rPr lang="en-US" b="1"/>
              <a:t>	</a:t>
            </a:r>
          </a:p>
          <a:p>
            <a:r>
              <a:rPr lang="en-US" b="1"/>
              <a:t>	Brosilow, C. and B. Joseph, </a:t>
            </a:r>
            <a:r>
              <a:rPr lang="en-US" b="1" i="1"/>
              <a:t>Techniques of Model-Based Control</a:t>
            </a:r>
            <a:r>
              <a:rPr lang="en-US" b="1"/>
              <a:t>, Prentice-Hall, Upper Saddle River, 2002 </a:t>
            </a:r>
          </a:p>
          <a:p>
            <a:pPr>
              <a:buFontTx/>
              <a:buChar char="•"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19: SUGGESTIONS FOR SELF-STUDY</a:t>
            </a:r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Discuss the similarities and differences between IMC and Smith Predictor algorithms</a:t>
            </a:r>
          </a:p>
          <a:p>
            <a:pPr>
              <a:spcBef>
                <a:spcPct val="50000"/>
              </a:spcBef>
            </a:pPr>
            <a:r>
              <a:rPr lang="en-US" b="1"/>
              <a:t>2.	Develop the equations that would be solved for a digital implementation of the IMC controller for the three-tank mixer.</a:t>
            </a:r>
          </a:p>
          <a:p>
            <a:pPr>
              <a:spcBef>
                <a:spcPct val="50000"/>
              </a:spcBef>
            </a:pPr>
            <a:r>
              <a:rPr lang="en-US" b="1"/>
              <a:t>3.	Select a feedback control example in the textbook and determine the IMC tuning for this process.</a:t>
            </a:r>
          </a:p>
          <a:p>
            <a:pPr>
              <a:spcBef>
                <a:spcPct val="50000"/>
              </a:spcBef>
            </a:pPr>
            <a:r>
              <a:rPr lang="en-US" b="1"/>
              <a:t>4.	Find a feedback control example in the textbook for which IMC is a better choice than PID.</a:t>
            </a:r>
          </a:p>
          <a:p>
            <a:pPr>
              <a:spcBef>
                <a:spcPct val="50000"/>
              </a:spcBef>
            </a:pPr>
            <a:r>
              <a:rPr lang="en-US" b="1"/>
              <a:t>5. 	Explain how you would implement a digital algorithm to provide good control for the process in Example 19.8 experiencing the flow variation described.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1163" y="1357313"/>
            <a:ext cx="8305800" cy="1752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2473325" y="2378075"/>
          <a:ext cx="3254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lip" r:id="rId4" imgW="1395413" imgH="3927475" progId="MS_ClipArt_Gallery.5">
                  <p:embed/>
                </p:oleObj>
              </mc:Choice>
              <mc:Fallback>
                <p:oleObj name="Clip" r:id="rId4" imgW="1395413" imgH="3927475" progId="MS_ClipArt_Gallery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2378075"/>
                        <a:ext cx="3254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AutoShape 8"/>
          <p:cNvSpPr>
            <a:spLocks noChangeArrowheads="1"/>
          </p:cNvSpPr>
          <p:nvPr/>
        </p:nvSpPr>
        <p:spPr bwMode="auto">
          <a:xfrm>
            <a:off x="3124200" y="2514600"/>
            <a:ext cx="3078163" cy="314325"/>
          </a:xfrm>
          <a:prstGeom prst="wedgeRoundRectCallout">
            <a:avLst>
              <a:gd name="adj1" fmla="val -61139"/>
              <a:gd name="adj2" fmla="val -3484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2250"/>
            <a:r>
              <a:rPr lang="en-US" sz="1200" b="1"/>
              <a:t>We will have another algorithm to learn!!!!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733425" y="1652588"/>
            <a:ext cx="7742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Let’s look ahead to the IMC structure and algorithm</a:t>
            </a:r>
            <a:endParaRPr 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8458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1225" indent="-9112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IMC was developed formally in </a:t>
            </a:r>
            <a:r>
              <a:rPr lang="en-US" b="1" dirty="0">
                <a:solidFill>
                  <a:schemeClr val="accent2"/>
                </a:solidFill>
              </a:rPr>
              <a:t>1980’s</a:t>
            </a:r>
            <a:r>
              <a:rPr lang="en-US" b="1" dirty="0"/>
              <a:t>, but the ideas began in </a:t>
            </a:r>
            <a:r>
              <a:rPr lang="en-US" b="1" dirty="0">
                <a:solidFill>
                  <a:schemeClr val="accent2"/>
                </a:solidFill>
              </a:rPr>
              <a:t>1950’s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IMC uses a process model </a:t>
            </a:r>
            <a:r>
              <a:rPr lang="en-US" b="1" i="1" dirty="0">
                <a:solidFill>
                  <a:schemeClr val="accent2"/>
                </a:solidFill>
              </a:rPr>
              <a:t>explicitly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IMC involves a different </a:t>
            </a:r>
            <a:r>
              <a:rPr lang="en-US" b="1" dirty="0">
                <a:solidFill>
                  <a:schemeClr val="accent2"/>
                </a:solidFill>
              </a:rPr>
              <a:t>structure and controller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IMC could replace PID, but we chose to </a:t>
            </a:r>
            <a:r>
              <a:rPr lang="en-US" b="1" dirty="0">
                <a:solidFill>
                  <a:schemeClr val="accent2"/>
                </a:solidFill>
              </a:rPr>
              <a:t>retain</a:t>
            </a:r>
            <a:r>
              <a:rPr lang="en-US" b="1" dirty="0"/>
              <a:t> PID unless an </a:t>
            </a:r>
            <a:r>
              <a:rPr lang="en-US" b="1" dirty="0">
                <a:solidFill>
                  <a:srgbClr val="FF0000"/>
                </a:solidFill>
              </a:rPr>
              <a:t>advantage exists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single “IMC”</a:t>
            </a:r>
            <a:r>
              <a:rPr lang="en-US" b="1" dirty="0"/>
              <a:t> can be used for multivariable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85800" y="886618"/>
            <a:ext cx="46482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Let’s do a thought experiment: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1. 	We want to control the concentration in the tank.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2.	Initially, A = 6 </a:t>
            </a:r>
            <a:r>
              <a:rPr lang="en-US" sz="1600" b="1" dirty="0" err="1"/>
              <a:t>wgt</a:t>
            </a:r>
            <a:r>
              <a:rPr lang="en-US" sz="1600" b="1" dirty="0"/>
              <a:t>%</a:t>
            </a:r>
          </a:p>
          <a:p>
            <a:r>
              <a:rPr lang="en-US" sz="1600" b="1" dirty="0"/>
              <a:t>	We want A = 7 </a:t>
            </a:r>
            <a:r>
              <a:rPr lang="en-US" sz="1600" b="1" dirty="0" err="1"/>
              <a:t>wgt</a:t>
            </a:r>
            <a:r>
              <a:rPr lang="en-US" sz="1600" b="1" dirty="0"/>
              <a:t>%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3.	From data, we know that</a:t>
            </a:r>
          </a:p>
          <a:p>
            <a:r>
              <a:rPr lang="en-US" sz="1600" b="1" dirty="0"/>
              <a:t>	</a:t>
            </a:r>
            <a:r>
              <a:rPr lang="en-US" sz="1600" b="1" dirty="0">
                <a:sym typeface="Symbol" pitchFamily="18" charset="2"/>
              </a:rPr>
              <a:t>A/v = 0.5 </a:t>
            </a:r>
            <a:r>
              <a:rPr lang="en-US" sz="1600" b="1" dirty="0" err="1">
                <a:sym typeface="Symbol" pitchFamily="18" charset="2"/>
              </a:rPr>
              <a:t>wgt</a:t>
            </a:r>
            <a:r>
              <a:rPr lang="en-US" sz="1600" b="1" dirty="0">
                <a:sym typeface="Symbol" pitchFamily="18" charset="2"/>
              </a:rPr>
              <a:t>%/% open</a:t>
            </a:r>
            <a:endParaRPr lang="en-US" sz="1600" b="1" dirty="0"/>
          </a:p>
        </p:txBody>
      </p:sp>
      <p:grpSp>
        <p:nvGrpSpPr>
          <p:cNvPr id="6149" name="Group 77"/>
          <p:cNvGrpSpPr>
            <a:grpSpLocks/>
          </p:cNvGrpSpPr>
          <p:nvPr/>
        </p:nvGrpSpPr>
        <p:grpSpPr bwMode="auto">
          <a:xfrm>
            <a:off x="5562600" y="1295400"/>
            <a:ext cx="2678113" cy="1787525"/>
            <a:chOff x="3456" y="1488"/>
            <a:chExt cx="1687" cy="1126"/>
          </a:xfrm>
        </p:grpSpPr>
        <p:sp>
          <p:nvSpPr>
            <p:cNvPr id="14372" name="AutoShape 36"/>
            <p:cNvSpPr>
              <a:spLocks noChangeArrowheads="1"/>
            </p:cNvSpPr>
            <p:nvPr/>
          </p:nvSpPr>
          <p:spPr bwMode="auto">
            <a:xfrm>
              <a:off x="4135" y="1760"/>
              <a:ext cx="502" cy="635"/>
            </a:xfrm>
            <a:prstGeom prst="can">
              <a:avLst>
                <a:gd name="adj" fmla="val 31624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3" name="AutoShape 37"/>
            <p:cNvSpPr>
              <a:spLocks noChangeArrowheads="1"/>
            </p:cNvSpPr>
            <p:nvPr/>
          </p:nvSpPr>
          <p:spPr bwMode="auto">
            <a:xfrm flipV="1">
              <a:off x="4818" y="2335"/>
              <a:ext cx="134" cy="62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69" name="Group 45"/>
            <p:cNvGrpSpPr>
              <a:grpSpLocks/>
            </p:cNvGrpSpPr>
            <p:nvPr/>
          </p:nvGrpSpPr>
          <p:grpSpPr bwMode="auto">
            <a:xfrm rot="10800000">
              <a:off x="3680" y="1951"/>
              <a:ext cx="126" cy="116"/>
              <a:chOff x="306" y="575"/>
              <a:chExt cx="1142" cy="625"/>
            </a:xfrm>
          </p:grpSpPr>
          <p:sp>
            <p:nvSpPr>
              <p:cNvPr id="6181" name="Line 46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Line 47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Line 48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4" name="Line 49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Line 50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Line 51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Freeform 52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89" name="Oval 53"/>
            <p:cNvSpPr>
              <a:spLocks noChangeArrowheads="1"/>
            </p:cNvSpPr>
            <p:nvPr/>
          </p:nvSpPr>
          <p:spPr bwMode="auto">
            <a:xfrm>
              <a:off x="4811" y="2210"/>
              <a:ext cx="154" cy="144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1" name="Line 54"/>
            <p:cNvSpPr>
              <a:spLocks noChangeShapeType="1"/>
            </p:cNvSpPr>
            <p:nvPr/>
          </p:nvSpPr>
          <p:spPr bwMode="auto">
            <a:xfrm flipH="1">
              <a:off x="4634" y="2289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Line 55"/>
            <p:cNvSpPr>
              <a:spLocks noChangeShapeType="1"/>
            </p:cNvSpPr>
            <p:nvPr/>
          </p:nvSpPr>
          <p:spPr bwMode="auto">
            <a:xfrm>
              <a:off x="4882" y="2213"/>
              <a:ext cx="2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Line 56"/>
            <p:cNvSpPr>
              <a:spLocks noChangeShapeType="1"/>
            </p:cNvSpPr>
            <p:nvPr/>
          </p:nvSpPr>
          <p:spPr bwMode="auto">
            <a:xfrm>
              <a:off x="4250" y="1637"/>
              <a:ext cx="0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Freeform 57"/>
            <p:cNvSpPr>
              <a:spLocks/>
            </p:cNvSpPr>
            <p:nvPr/>
          </p:nvSpPr>
          <p:spPr bwMode="auto">
            <a:xfrm>
              <a:off x="3602" y="1635"/>
              <a:ext cx="649" cy="0"/>
            </a:xfrm>
            <a:custGeom>
              <a:avLst/>
              <a:gdLst>
                <a:gd name="T0" fmla="*/ 649 w 852"/>
                <a:gd name="T1" fmla="*/ 0 h 1"/>
                <a:gd name="T2" fmla="*/ 0 w 852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2" h="1">
                  <a:moveTo>
                    <a:pt x="852" y="0"/>
                  </a:moveTo>
                  <a:lnTo>
                    <a:pt x="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59"/>
            <p:cNvSpPr>
              <a:spLocks noChangeArrowheads="1"/>
            </p:cNvSpPr>
            <p:nvPr/>
          </p:nvSpPr>
          <p:spPr bwMode="auto">
            <a:xfrm>
              <a:off x="3931" y="2175"/>
              <a:ext cx="136" cy="1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  <a:endParaRPr lang="en-US" b="1"/>
            </a:p>
          </p:txBody>
        </p:sp>
        <p:sp>
          <p:nvSpPr>
            <p:cNvPr id="6176" name="Line 62"/>
            <p:cNvSpPr>
              <a:spLocks noChangeShapeType="1"/>
            </p:cNvSpPr>
            <p:nvPr/>
          </p:nvSpPr>
          <p:spPr bwMode="auto">
            <a:xfrm>
              <a:off x="3758" y="2070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Line 63"/>
            <p:cNvSpPr>
              <a:spLocks noChangeShapeType="1"/>
            </p:cNvSpPr>
            <p:nvPr/>
          </p:nvSpPr>
          <p:spPr bwMode="auto">
            <a:xfrm>
              <a:off x="3758" y="1644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Text Box 64"/>
            <p:cNvSpPr txBox="1">
              <a:spLocks noChangeArrowheads="1"/>
            </p:cNvSpPr>
            <p:nvPr/>
          </p:nvSpPr>
          <p:spPr bwMode="auto">
            <a:xfrm>
              <a:off x="3566" y="2441"/>
              <a:ext cx="6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Reactant</a:t>
              </a:r>
            </a:p>
          </p:txBody>
        </p:sp>
        <p:sp>
          <p:nvSpPr>
            <p:cNvPr id="6179" name="Text Box 65"/>
            <p:cNvSpPr txBox="1">
              <a:spLocks noChangeArrowheads="1"/>
            </p:cNvSpPr>
            <p:nvPr/>
          </p:nvSpPr>
          <p:spPr bwMode="auto">
            <a:xfrm>
              <a:off x="3456" y="1488"/>
              <a:ext cx="5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Solvent</a:t>
              </a:r>
            </a:p>
          </p:txBody>
        </p:sp>
        <p:sp>
          <p:nvSpPr>
            <p:cNvPr id="6180" name="Line 75"/>
            <p:cNvSpPr>
              <a:spLocks noChangeShapeType="1"/>
            </p:cNvSpPr>
            <p:nvPr/>
          </p:nvSpPr>
          <p:spPr bwMode="auto">
            <a:xfrm>
              <a:off x="4077" y="2258"/>
              <a:ext cx="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Line 78"/>
          <p:cNvSpPr>
            <a:spLocks noChangeShapeType="1"/>
          </p:cNvSpPr>
          <p:nvPr/>
        </p:nvSpPr>
        <p:spPr bwMode="auto">
          <a:xfrm>
            <a:off x="1524000" y="3429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9"/>
          <p:cNvSpPr>
            <a:spLocks noChangeShapeType="1"/>
          </p:cNvSpPr>
          <p:nvPr/>
        </p:nvSpPr>
        <p:spPr bwMode="auto">
          <a:xfrm>
            <a:off x="1524000" y="63246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0"/>
          <p:cNvSpPr txBox="1">
            <a:spLocks noChangeArrowheads="1"/>
          </p:cNvSpPr>
          <p:nvPr/>
        </p:nvSpPr>
        <p:spPr bwMode="auto">
          <a:xfrm>
            <a:off x="3957638" y="6400800"/>
            <a:ext cx="569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time</a:t>
            </a:r>
            <a:endParaRPr lang="en-US"/>
          </a:p>
        </p:txBody>
      </p:sp>
      <p:sp>
        <p:nvSpPr>
          <p:cNvPr id="6153" name="Text Box 81"/>
          <p:cNvSpPr txBox="1">
            <a:spLocks noChangeArrowheads="1"/>
          </p:cNvSpPr>
          <p:nvPr/>
        </p:nvSpPr>
        <p:spPr bwMode="auto">
          <a:xfrm>
            <a:off x="381000" y="5105400"/>
            <a:ext cx="855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rgbClr val="FF33CC"/>
                </a:solidFill>
              </a:rPr>
              <a:t>Valve </a:t>
            </a:r>
          </a:p>
          <a:p>
            <a:r>
              <a:rPr lang="en-US" sz="1600" b="1">
                <a:solidFill>
                  <a:srgbClr val="FF33CC"/>
                </a:solidFill>
              </a:rPr>
              <a:t>% open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6154" name="Text Box 82"/>
          <p:cNvSpPr txBox="1">
            <a:spLocks noChangeArrowheads="1"/>
          </p:cNvSpPr>
          <p:nvPr/>
        </p:nvSpPr>
        <p:spPr bwMode="auto">
          <a:xfrm>
            <a:off x="381000" y="38862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A </a:t>
            </a:r>
            <a:r>
              <a:rPr lang="en-US" sz="1600" b="1" dirty="0" err="1">
                <a:solidFill>
                  <a:schemeClr val="accent2"/>
                </a:solidFill>
              </a:rPr>
              <a:t>wgt</a:t>
            </a:r>
            <a:r>
              <a:rPr lang="en-US" sz="1600" b="1" dirty="0">
                <a:solidFill>
                  <a:schemeClr val="accent2"/>
                </a:solidFill>
              </a:rPr>
              <a:t>%</a:t>
            </a:r>
            <a:r>
              <a:rPr lang="en-US" sz="1600" b="1" dirty="0"/>
              <a:t> </a:t>
            </a:r>
            <a:endParaRPr lang="en-US" dirty="0"/>
          </a:p>
        </p:txBody>
      </p:sp>
      <p:sp>
        <p:nvSpPr>
          <p:cNvPr id="6155" name="Line 83"/>
          <p:cNvSpPr>
            <a:spLocks noChangeShapeType="1"/>
          </p:cNvSpPr>
          <p:nvPr/>
        </p:nvSpPr>
        <p:spPr bwMode="auto">
          <a:xfrm>
            <a:off x="1524000" y="4114800"/>
            <a:ext cx="1066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84"/>
          <p:cNvSpPr>
            <a:spLocks noChangeShapeType="1"/>
          </p:cNvSpPr>
          <p:nvPr/>
        </p:nvSpPr>
        <p:spPr bwMode="auto">
          <a:xfrm>
            <a:off x="1524000" y="5486400"/>
            <a:ext cx="10668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7" name="Group 85"/>
          <p:cNvGrpSpPr>
            <a:grpSpLocks/>
          </p:cNvGrpSpPr>
          <p:nvPr/>
        </p:nvGrpSpPr>
        <p:grpSpPr bwMode="auto">
          <a:xfrm flipH="1">
            <a:off x="5257800" y="4419600"/>
            <a:ext cx="796925" cy="947738"/>
            <a:chOff x="3751" y="3073"/>
            <a:chExt cx="646" cy="789"/>
          </a:xfrm>
        </p:grpSpPr>
        <p:sp>
          <p:nvSpPr>
            <p:cNvPr id="6161" name="Freeform 86"/>
            <p:cNvSpPr>
              <a:spLocks/>
            </p:cNvSpPr>
            <p:nvPr/>
          </p:nvSpPr>
          <p:spPr bwMode="auto">
            <a:xfrm>
              <a:off x="3931" y="3073"/>
              <a:ext cx="187" cy="182"/>
            </a:xfrm>
            <a:custGeom>
              <a:avLst/>
              <a:gdLst>
                <a:gd name="T0" fmla="*/ 39 w 563"/>
                <a:gd name="T1" fmla="*/ 8 h 547"/>
                <a:gd name="T2" fmla="*/ 59 w 563"/>
                <a:gd name="T3" fmla="*/ 0 h 547"/>
                <a:gd name="T4" fmla="*/ 74 w 563"/>
                <a:gd name="T5" fmla="*/ 6 h 547"/>
                <a:gd name="T6" fmla="*/ 90 w 563"/>
                <a:gd name="T7" fmla="*/ 26 h 547"/>
                <a:gd name="T8" fmla="*/ 100 w 563"/>
                <a:gd name="T9" fmla="*/ 54 h 547"/>
                <a:gd name="T10" fmla="*/ 102 w 563"/>
                <a:gd name="T11" fmla="*/ 74 h 547"/>
                <a:gd name="T12" fmla="*/ 103 w 563"/>
                <a:gd name="T13" fmla="*/ 100 h 547"/>
                <a:gd name="T14" fmla="*/ 169 w 563"/>
                <a:gd name="T15" fmla="*/ 99 h 547"/>
                <a:gd name="T16" fmla="*/ 187 w 563"/>
                <a:gd name="T17" fmla="*/ 103 h 547"/>
                <a:gd name="T18" fmla="*/ 185 w 563"/>
                <a:gd name="T19" fmla="*/ 115 h 547"/>
                <a:gd name="T20" fmla="*/ 149 w 563"/>
                <a:gd name="T21" fmla="*/ 110 h 547"/>
                <a:gd name="T22" fmla="*/ 102 w 563"/>
                <a:gd name="T23" fmla="*/ 117 h 547"/>
                <a:gd name="T24" fmla="*/ 92 w 563"/>
                <a:gd name="T25" fmla="*/ 143 h 547"/>
                <a:gd name="T26" fmla="*/ 78 w 563"/>
                <a:gd name="T27" fmla="*/ 166 h 547"/>
                <a:gd name="T28" fmla="*/ 62 w 563"/>
                <a:gd name="T29" fmla="*/ 174 h 547"/>
                <a:gd name="T30" fmla="*/ 45 w 563"/>
                <a:gd name="T31" fmla="*/ 182 h 547"/>
                <a:gd name="T32" fmla="*/ 32 w 563"/>
                <a:gd name="T33" fmla="*/ 177 h 547"/>
                <a:gd name="T34" fmla="*/ 15 w 563"/>
                <a:gd name="T35" fmla="*/ 157 h 547"/>
                <a:gd name="T36" fmla="*/ 3 w 563"/>
                <a:gd name="T37" fmla="*/ 132 h 547"/>
                <a:gd name="T38" fmla="*/ 0 w 563"/>
                <a:gd name="T39" fmla="*/ 111 h 547"/>
                <a:gd name="T40" fmla="*/ 6 w 563"/>
                <a:gd name="T41" fmla="*/ 69 h 547"/>
                <a:gd name="T42" fmla="*/ 21 w 563"/>
                <a:gd name="T43" fmla="*/ 37 h 547"/>
                <a:gd name="T44" fmla="*/ 32 w 563"/>
                <a:gd name="T45" fmla="*/ 19 h 547"/>
                <a:gd name="T46" fmla="*/ 46 w 563"/>
                <a:gd name="T47" fmla="*/ 7 h 547"/>
                <a:gd name="T48" fmla="*/ 39 w 563"/>
                <a:gd name="T49" fmla="*/ 8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3" h="547">
                  <a:moveTo>
                    <a:pt x="116" y="25"/>
                  </a:moveTo>
                  <a:lnTo>
                    <a:pt x="178" y="0"/>
                  </a:lnTo>
                  <a:lnTo>
                    <a:pt x="224" y="18"/>
                  </a:lnTo>
                  <a:lnTo>
                    <a:pt x="271" y="78"/>
                  </a:lnTo>
                  <a:lnTo>
                    <a:pt x="302" y="163"/>
                  </a:lnTo>
                  <a:lnTo>
                    <a:pt x="306" y="223"/>
                  </a:lnTo>
                  <a:lnTo>
                    <a:pt x="309" y="301"/>
                  </a:lnTo>
                  <a:lnTo>
                    <a:pt x="510" y="297"/>
                  </a:lnTo>
                  <a:lnTo>
                    <a:pt x="563" y="309"/>
                  </a:lnTo>
                  <a:lnTo>
                    <a:pt x="556" y="345"/>
                  </a:lnTo>
                  <a:lnTo>
                    <a:pt x="448" y="330"/>
                  </a:lnTo>
                  <a:lnTo>
                    <a:pt x="306" y="353"/>
                  </a:lnTo>
                  <a:lnTo>
                    <a:pt x="276" y="431"/>
                  </a:lnTo>
                  <a:lnTo>
                    <a:pt x="235" y="498"/>
                  </a:lnTo>
                  <a:lnTo>
                    <a:pt x="186" y="524"/>
                  </a:lnTo>
                  <a:lnTo>
                    <a:pt x="134" y="547"/>
                  </a:lnTo>
                  <a:lnTo>
                    <a:pt x="96" y="532"/>
                  </a:lnTo>
                  <a:lnTo>
                    <a:pt x="44" y="472"/>
                  </a:lnTo>
                  <a:lnTo>
                    <a:pt x="8" y="398"/>
                  </a:lnTo>
                  <a:lnTo>
                    <a:pt x="0" y="335"/>
                  </a:lnTo>
                  <a:lnTo>
                    <a:pt x="19" y="207"/>
                  </a:lnTo>
                  <a:lnTo>
                    <a:pt x="63" y="112"/>
                  </a:lnTo>
                  <a:lnTo>
                    <a:pt x="96" y="56"/>
                  </a:lnTo>
                  <a:lnTo>
                    <a:pt x="137" y="22"/>
                  </a:lnTo>
                  <a:lnTo>
                    <a:pt x="1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87"/>
            <p:cNvSpPr>
              <a:spLocks/>
            </p:cNvSpPr>
            <p:nvPr/>
          </p:nvSpPr>
          <p:spPr bwMode="auto">
            <a:xfrm>
              <a:off x="4013" y="3247"/>
              <a:ext cx="384" cy="68"/>
            </a:xfrm>
            <a:custGeom>
              <a:avLst/>
              <a:gdLst>
                <a:gd name="T0" fmla="*/ 0 w 1153"/>
                <a:gd name="T1" fmla="*/ 43 h 204"/>
                <a:gd name="T2" fmla="*/ 32 w 1153"/>
                <a:gd name="T3" fmla="*/ 32 h 204"/>
                <a:gd name="T4" fmla="*/ 101 w 1153"/>
                <a:gd name="T5" fmla="*/ 27 h 204"/>
                <a:gd name="T6" fmla="*/ 158 w 1153"/>
                <a:gd name="T7" fmla="*/ 22 h 204"/>
                <a:gd name="T8" fmla="*/ 221 w 1153"/>
                <a:gd name="T9" fmla="*/ 12 h 204"/>
                <a:gd name="T10" fmla="*/ 268 w 1153"/>
                <a:gd name="T11" fmla="*/ 11 h 204"/>
                <a:gd name="T12" fmla="*/ 331 w 1153"/>
                <a:gd name="T13" fmla="*/ 4 h 204"/>
                <a:gd name="T14" fmla="*/ 383 w 1153"/>
                <a:gd name="T15" fmla="*/ 0 h 204"/>
                <a:gd name="T16" fmla="*/ 384 w 1153"/>
                <a:gd name="T17" fmla="*/ 8 h 204"/>
                <a:gd name="T18" fmla="*/ 371 w 1153"/>
                <a:gd name="T19" fmla="*/ 17 h 204"/>
                <a:gd name="T20" fmla="*/ 324 w 1153"/>
                <a:gd name="T21" fmla="*/ 17 h 204"/>
                <a:gd name="T22" fmla="*/ 328 w 1153"/>
                <a:gd name="T23" fmla="*/ 30 h 204"/>
                <a:gd name="T24" fmla="*/ 322 w 1153"/>
                <a:gd name="T25" fmla="*/ 44 h 204"/>
                <a:gd name="T26" fmla="*/ 309 w 1153"/>
                <a:gd name="T27" fmla="*/ 54 h 204"/>
                <a:gd name="T28" fmla="*/ 290 w 1153"/>
                <a:gd name="T29" fmla="*/ 54 h 204"/>
                <a:gd name="T30" fmla="*/ 273 w 1153"/>
                <a:gd name="T31" fmla="*/ 49 h 204"/>
                <a:gd name="T32" fmla="*/ 267 w 1153"/>
                <a:gd name="T33" fmla="*/ 33 h 204"/>
                <a:gd name="T34" fmla="*/ 267 w 1153"/>
                <a:gd name="T35" fmla="*/ 23 h 204"/>
                <a:gd name="T36" fmla="*/ 222 w 1153"/>
                <a:gd name="T37" fmla="*/ 25 h 204"/>
                <a:gd name="T38" fmla="*/ 204 w 1153"/>
                <a:gd name="T39" fmla="*/ 30 h 204"/>
                <a:gd name="T40" fmla="*/ 167 w 1153"/>
                <a:gd name="T41" fmla="*/ 39 h 204"/>
                <a:gd name="T42" fmla="*/ 113 w 1153"/>
                <a:gd name="T43" fmla="*/ 46 h 204"/>
                <a:gd name="T44" fmla="*/ 68 w 1153"/>
                <a:gd name="T45" fmla="*/ 47 h 204"/>
                <a:gd name="T46" fmla="*/ 39 w 1153"/>
                <a:gd name="T47" fmla="*/ 53 h 204"/>
                <a:gd name="T48" fmla="*/ 12 w 1153"/>
                <a:gd name="T49" fmla="*/ 68 h 204"/>
                <a:gd name="T50" fmla="*/ 0 w 1153"/>
                <a:gd name="T51" fmla="*/ 53 h 204"/>
                <a:gd name="T52" fmla="*/ 8 w 1153"/>
                <a:gd name="T53" fmla="*/ 39 h 204"/>
                <a:gd name="T54" fmla="*/ 14 w 1153"/>
                <a:gd name="T55" fmla="*/ 36 h 204"/>
                <a:gd name="T56" fmla="*/ 0 w 1153"/>
                <a:gd name="T57" fmla="*/ 43 h 2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3" h="204">
                  <a:moveTo>
                    <a:pt x="0" y="130"/>
                  </a:moveTo>
                  <a:lnTo>
                    <a:pt x="97" y="97"/>
                  </a:lnTo>
                  <a:lnTo>
                    <a:pt x="303" y="82"/>
                  </a:lnTo>
                  <a:lnTo>
                    <a:pt x="474" y="67"/>
                  </a:lnTo>
                  <a:lnTo>
                    <a:pt x="665" y="37"/>
                  </a:lnTo>
                  <a:lnTo>
                    <a:pt x="806" y="33"/>
                  </a:lnTo>
                  <a:lnTo>
                    <a:pt x="993" y="11"/>
                  </a:lnTo>
                  <a:lnTo>
                    <a:pt x="1150" y="0"/>
                  </a:lnTo>
                  <a:lnTo>
                    <a:pt x="1153" y="23"/>
                  </a:lnTo>
                  <a:lnTo>
                    <a:pt x="1115" y="52"/>
                  </a:lnTo>
                  <a:lnTo>
                    <a:pt x="974" y="52"/>
                  </a:lnTo>
                  <a:lnTo>
                    <a:pt x="986" y="89"/>
                  </a:lnTo>
                  <a:lnTo>
                    <a:pt x="966" y="133"/>
                  </a:lnTo>
                  <a:lnTo>
                    <a:pt x="929" y="163"/>
                  </a:lnTo>
                  <a:lnTo>
                    <a:pt x="870" y="163"/>
                  </a:lnTo>
                  <a:lnTo>
                    <a:pt x="821" y="148"/>
                  </a:lnTo>
                  <a:lnTo>
                    <a:pt x="803" y="100"/>
                  </a:lnTo>
                  <a:lnTo>
                    <a:pt x="803" y="70"/>
                  </a:lnTo>
                  <a:lnTo>
                    <a:pt x="668" y="74"/>
                  </a:lnTo>
                  <a:lnTo>
                    <a:pt x="613" y="89"/>
                  </a:lnTo>
                  <a:lnTo>
                    <a:pt x="500" y="118"/>
                  </a:lnTo>
                  <a:lnTo>
                    <a:pt x="340" y="138"/>
                  </a:lnTo>
                  <a:lnTo>
                    <a:pt x="205" y="141"/>
                  </a:lnTo>
                  <a:lnTo>
                    <a:pt x="117" y="159"/>
                  </a:lnTo>
                  <a:lnTo>
                    <a:pt x="35" y="204"/>
                  </a:lnTo>
                  <a:lnTo>
                    <a:pt x="0" y="159"/>
                  </a:lnTo>
                  <a:lnTo>
                    <a:pt x="23" y="118"/>
                  </a:lnTo>
                  <a:lnTo>
                    <a:pt x="41" y="10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88"/>
            <p:cNvSpPr>
              <a:spLocks/>
            </p:cNvSpPr>
            <p:nvPr/>
          </p:nvSpPr>
          <p:spPr bwMode="auto">
            <a:xfrm>
              <a:off x="3893" y="3263"/>
              <a:ext cx="150" cy="312"/>
            </a:xfrm>
            <a:custGeom>
              <a:avLst/>
              <a:gdLst>
                <a:gd name="T0" fmla="*/ 67 w 450"/>
                <a:gd name="T1" fmla="*/ 0 h 936"/>
                <a:gd name="T2" fmla="*/ 85 w 450"/>
                <a:gd name="T3" fmla="*/ 3 h 936"/>
                <a:gd name="T4" fmla="*/ 108 w 450"/>
                <a:gd name="T5" fmla="*/ 3 h 936"/>
                <a:gd name="T6" fmla="*/ 138 w 450"/>
                <a:gd name="T7" fmla="*/ 18 h 936"/>
                <a:gd name="T8" fmla="*/ 149 w 450"/>
                <a:gd name="T9" fmla="*/ 48 h 936"/>
                <a:gd name="T10" fmla="*/ 150 w 450"/>
                <a:gd name="T11" fmla="*/ 89 h 936"/>
                <a:gd name="T12" fmla="*/ 139 w 450"/>
                <a:gd name="T13" fmla="*/ 135 h 936"/>
                <a:gd name="T14" fmla="*/ 119 w 450"/>
                <a:gd name="T15" fmla="*/ 178 h 936"/>
                <a:gd name="T16" fmla="*/ 104 w 450"/>
                <a:gd name="T17" fmla="*/ 215 h 936"/>
                <a:gd name="T18" fmla="*/ 89 w 450"/>
                <a:gd name="T19" fmla="*/ 267 h 936"/>
                <a:gd name="T20" fmla="*/ 72 w 450"/>
                <a:gd name="T21" fmla="*/ 298 h 936"/>
                <a:gd name="T22" fmla="*/ 50 w 450"/>
                <a:gd name="T23" fmla="*/ 312 h 936"/>
                <a:gd name="T24" fmla="*/ 31 w 450"/>
                <a:gd name="T25" fmla="*/ 312 h 936"/>
                <a:gd name="T26" fmla="*/ 9 w 450"/>
                <a:gd name="T27" fmla="*/ 298 h 936"/>
                <a:gd name="T28" fmla="*/ 0 w 450"/>
                <a:gd name="T29" fmla="*/ 278 h 936"/>
                <a:gd name="T30" fmla="*/ 0 w 450"/>
                <a:gd name="T31" fmla="*/ 246 h 936"/>
                <a:gd name="T32" fmla="*/ 12 w 450"/>
                <a:gd name="T33" fmla="*/ 204 h 936"/>
                <a:gd name="T34" fmla="*/ 22 w 450"/>
                <a:gd name="T35" fmla="*/ 146 h 936"/>
                <a:gd name="T36" fmla="*/ 26 w 450"/>
                <a:gd name="T37" fmla="*/ 74 h 936"/>
                <a:gd name="T38" fmla="*/ 20 w 450"/>
                <a:gd name="T39" fmla="*/ 20 h 936"/>
                <a:gd name="T40" fmla="*/ 38 w 450"/>
                <a:gd name="T41" fmla="*/ 1 h 936"/>
                <a:gd name="T42" fmla="*/ 67 w 450"/>
                <a:gd name="T43" fmla="*/ 0 h 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0" h="936">
                  <a:moveTo>
                    <a:pt x="200" y="0"/>
                  </a:moveTo>
                  <a:lnTo>
                    <a:pt x="256" y="10"/>
                  </a:lnTo>
                  <a:lnTo>
                    <a:pt x="323" y="10"/>
                  </a:lnTo>
                  <a:lnTo>
                    <a:pt x="413" y="54"/>
                  </a:lnTo>
                  <a:lnTo>
                    <a:pt x="446" y="144"/>
                  </a:lnTo>
                  <a:lnTo>
                    <a:pt x="450" y="267"/>
                  </a:lnTo>
                  <a:lnTo>
                    <a:pt x="416" y="404"/>
                  </a:lnTo>
                  <a:lnTo>
                    <a:pt x="357" y="535"/>
                  </a:lnTo>
                  <a:lnTo>
                    <a:pt x="313" y="646"/>
                  </a:lnTo>
                  <a:lnTo>
                    <a:pt x="267" y="802"/>
                  </a:lnTo>
                  <a:lnTo>
                    <a:pt x="215" y="895"/>
                  </a:lnTo>
                  <a:lnTo>
                    <a:pt x="149" y="936"/>
                  </a:lnTo>
                  <a:lnTo>
                    <a:pt x="92" y="936"/>
                  </a:lnTo>
                  <a:lnTo>
                    <a:pt x="26" y="895"/>
                  </a:lnTo>
                  <a:lnTo>
                    <a:pt x="0" y="835"/>
                  </a:lnTo>
                  <a:lnTo>
                    <a:pt x="0" y="738"/>
                  </a:lnTo>
                  <a:lnTo>
                    <a:pt x="36" y="612"/>
                  </a:lnTo>
                  <a:lnTo>
                    <a:pt x="67" y="438"/>
                  </a:lnTo>
                  <a:lnTo>
                    <a:pt x="77" y="222"/>
                  </a:lnTo>
                  <a:lnTo>
                    <a:pt x="59" y="59"/>
                  </a:lnTo>
                  <a:lnTo>
                    <a:pt x="115" y="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89"/>
            <p:cNvSpPr>
              <a:spLocks/>
            </p:cNvSpPr>
            <p:nvPr/>
          </p:nvSpPr>
          <p:spPr bwMode="auto">
            <a:xfrm>
              <a:off x="3759" y="3276"/>
              <a:ext cx="171" cy="279"/>
            </a:xfrm>
            <a:custGeom>
              <a:avLst/>
              <a:gdLst>
                <a:gd name="T0" fmla="*/ 130 w 514"/>
                <a:gd name="T1" fmla="*/ 11 h 838"/>
                <a:gd name="T2" fmla="*/ 149 w 514"/>
                <a:gd name="T3" fmla="*/ 0 h 838"/>
                <a:gd name="T4" fmla="*/ 162 w 514"/>
                <a:gd name="T5" fmla="*/ 0 h 838"/>
                <a:gd name="T6" fmla="*/ 171 w 514"/>
                <a:gd name="T7" fmla="*/ 9 h 838"/>
                <a:gd name="T8" fmla="*/ 166 w 514"/>
                <a:gd name="T9" fmla="*/ 26 h 838"/>
                <a:gd name="T10" fmla="*/ 155 w 514"/>
                <a:gd name="T11" fmla="*/ 37 h 838"/>
                <a:gd name="T12" fmla="*/ 134 w 514"/>
                <a:gd name="T13" fmla="*/ 48 h 838"/>
                <a:gd name="T14" fmla="*/ 93 w 514"/>
                <a:gd name="T15" fmla="*/ 65 h 838"/>
                <a:gd name="T16" fmla="*/ 41 w 514"/>
                <a:gd name="T17" fmla="*/ 93 h 838"/>
                <a:gd name="T18" fmla="*/ 21 w 514"/>
                <a:gd name="T19" fmla="*/ 94 h 838"/>
                <a:gd name="T20" fmla="*/ 32 w 514"/>
                <a:gd name="T21" fmla="*/ 120 h 838"/>
                <a:gd name="T22" fmla="*/ 55 w 514"/>
                <a:gd name="T23" fmla="*/ 149 h 838"/>
                <a:gd name="T24" fmla="*/ 73 w 514"/>
                <a:gd name="T25" fmla="*/ 183 h 838"/>
                <a:gd name="T26" fmla="*/ 81 w 514"/>
                <a:gd name="T27" fmla="*/ 219 h 838"/>
                <a:gd name="T28" fmla="*/ 77 w 514"/>
                <a:gd name="T29" fmla="*/ 230 h 838"/>
                <a:gd name="T30" fmla="*/ 66 w 514"/>
                <a:gd name="T31" fmla="*/ 238 h 838"/>
                <a:gd name="T32" fmla="*/ 51 w 514"/>
                <a:gd name="T33" fmla="*/ 243 h 838"/>
                <a:gd name="T34" fmla="*/ 36 w 514"/>
                <a:gd name="T35" fmla="*/ 254 h 838"/>
                <a:gd name="T36" fmla="*/ 30 w 514"/>
                <a:gd name="T37" fmla="*/ 265 h 838"/>
                <a:gd name="T38" fmla="*/ 26 w 514"/>
                <a:gd name="T39" fmla="*/ 279 h 838"/>
                <a:gd name="T40" fmla="*/ 15 w 514"/>
                <a:gd name="T41" fmla="*/ 279 h 838"/>
                <a:gd name="T42" fmla="*/ 11 w 514"/>
                <a:gd name="T43" fmla="*/ 269 h 838"/>
                <a:gd name="T44" fmla="*/ 19 w 514"/>
                <a:gd name="T45" fmla="*/ 253 h 838"/>
                <a:gd name="T46" fmla="*/ 40 w 514"/>
                <a:gd name="T47" fmla="*/ 242 h 838"/>
                <a:gd name="T48" fmla="*/ 52 w 514"/>
                <a:gd name="T49" fmla="*/ 230 h 838"/>
                <a:gd name="T50" fmla="*/ 63 w 514"/>
                <a:gd name="T51" fmla="*/ 224 h 838"/>
                <a:gd name="T52" fmla="*/ 67 w 514"/>
                <a:gd name="T53" fmla="*/ 213 h 838"/>
                <a:gd name="T54" fmla="*/ 62 w 514"/>
                <a:gd name="T55" fmla="*/ 183 h 838"/>
                <a:gd name="T56" fmla="*/ 45 w 514"/>
                <a:gd name="T57" fmla="*/ 161 h 838"/>
                <a:gd name="T58" fmla="*/ 30 w 514"/>
                <a:gd name="T59" fmla="*/ 141 h 838"/>
                <a:gd name="T60" fmla="*/ 11 w 514"/>
                <a:gd name="T61" fmla="*/ 119 h 838"/>
                <a:gd name="T62" fmla="*/ 0 w 514"/>
                <a:gd name="T63" fmla="*/ 98 h 838"/>
                <a:gd name="T64" fmla="*/ 0 w 514"/>
                <a:gd name="T65" fmla="*/ 85 h 838"/>
                <a:gd name="T66" fmla="*/ 10 w 514"/>
                <a:gd name="T67" fmla="*/ 79 h 838"/>
                <a:gd name="T68" fmla="*/ 49 w 514"/>
                <a:gd name="T69" fmla="*/ 57 h 838"/>
                <a:gd name="T70" fmla="*/ 86 w 514"/>
                <a:gd name="T71" fmla="*/ 37 h 838"/>
                <a:gd name="T72" fmla="*/ 123 w 514"/>
                <a:gd name="T73" fmla="*/ 19 h 838"/>
                <a:gd name="T74" fmla="*/ 130 w 514"/>
                <a:gd name="T75" fmla="*/ 11 h 8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4" h="838">
                  <a:moveTo>
                    <a:pt x="392" y="33"/>
                  </a:moveTo>
                  <a:lnTo>
                    <a:pt x="447" y="0"/>
                  </a:lnTo>
                  <a:lnTo>
                    <a:pt x="488" y="0"/>
                  </a:lnTo>
                  <a:lnTo>
                    <a:pt x="514" y="26"/>
                  </a:lnTo>
                  <a:lnTo>
                    <a:pt x="500" y="78"/>
                  </a:lnTo>
                  <a:lnTo>
                    <a:pt x="466" y="112"/>
                  </a:lnTo>
                  <a:lnTo>
                    <a:pt x="403" y="145"/>
                  </a:lnTo>
                  <a:lnTo>
                    <a:pt x="280" y="194"/>
                  </a:lnTo>
                  <a:lnTo>
                    <a:pt x="123" y="279"/>
                  </a:lnTo>
                  <a:lnTo>
                    <a:pt x="64" y="283"/>
                  </a:lnTo>
                  <a:lnTo>
                    <a:pt x="97" y="361"/>
                  </a:lnTo>
                  <a:lnTo>
                    <a:pt x="164" y="447"/>
                  </a:lnTo>
                  <a:lnTo>
                    <a:pt x="220" y="551"/>
                  </a:lnTo>
                  <a:lnTo>
                    <a:pt x="243" y="659"/>
                  </a:lnTo>
                  <a:lnTo>
                    <a:pt x="231" y="692"/>
                  </a:lnTo>
                  <a:lnTo>
                    <a:pt x="198" y="715"/>
                  </a:lnTo>
                  <a:lnTo>
                    <a:pt x="153" y="730"/>
                  </a:lnTo>
                  <a:lnTo>
                    <a:pt x="108" y="763"/>
                  </a:lnTo>
                  <a:lnTo>
                    <a:pt x="90" y="797"/>
                  </a:lnTo>
                  <a:lnTo>
                    <a:pt x="79" y="838"/>
                  </a:lnTo>
                  <a:lnTo>
                    <a:pt x="45" y="838"/>
                  </a:lnTo>
                  <a:lnTo>
                    <a:pt x="33" y="807"/>
                  </a:lnTo>
                  <a:lnTo>
                    <a:pt x="56" y="760"/>
                  </a:lnTo>
                  <a:lnTo>
                    <a:pt x="120" y="727"/>
                  </a:lnTo>
                  <a:lnTo>
                    <a:pt x="157" y="692"/>
                  </a:lnTo>
                  <a:lnTo>
                    <a:pt x="190" y="674"/>
                  </a:lnTo>
                  <a:lnTo>
                    <a:pt x="202" y="640"/>
                  </a:lnTo>
                  <a:lnTo>
                    <a:pt x="187" y="551"/>
                  </a:lnTo>
                  <a:lnTo>
                    <a:pt x="134" y="484"/>
                  </a:lnTo>
                  <a:lnTo>
                    <a:pt x="90" y="425"/>
                  </a:lnTo>
                  <a:lnTo>
                    <a:pt x="33" y="358"/>
                  </a:lnTo>
                  <a:lnTo>
                    <a:pt x="0" y="294"/>
                  </a:lnTo>
                  <a:lnTo>
                    <a:pt x="0" y="256"/>
                  </a:lnTo>
                  <a:lnTo>
                    <a:pt x="30" y="238"/>
                  </a:lnTo>
                  <a:lnTo>
                    <a:pt x="146" y="171"/>
                  </a:lnTo>
                  <a:lnTo>
                    <a:pt x="257" y="112"/>
                  </a:lnTo>
                  <a:lnTo>
                    <a:pt x="369" y="56"/>
                  </a:lnTo>
                  <a:lnTo>
                    <a:pt x="3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90"/>
            <p:cNvSpPr>
              <a:spLocks/>
            </p:cNvSpPr>
            <p:nvPr/>
          </p:nvSpPr>
          <p:spPr bwMode="auto">
            <a:xfrm>
              <a:off x="3926" y="3549"/>
              <a:ext cx="115" cy="302"/>
            </a:xfrm>
            <a:custGeom>
              <a:avLst/>
              <a:gdLst>
                <a:gd name="T0" fmla="*/ 21 w 343"/>
                <a:gd name="T1" fmla="*/ 35 h 907"/>
                <a:gd name="T2" fmla="*/ 6 w 343"/>
                <a:gd name="T3" fmla="*/ 15 h 907"/>
                <a:gd name="T4" fmla="*/ 11 w 343"/>
                <a:gd name="T5" fmla="*/ 0 h 907"/>
                <a:gd name="T6" fmla="*/ 26 w 343"/>
                <a:gd name="T7" fmla="*/ 0 h 907"/>
                <a:gd name="T8" fmla="*/ 44 w 343"/>
                <a:gd name="T9" fmla="*/ 16 h 907"/>
                <a:gd name="T10" fmla="*/ 66 w 343"/>
                <a:gd name="T11" fmla="*/ 50 h 907"/>
                <a:gd name="T12" fmla="*/ 79 w 343"/>
                <a:gd name="T13" fmla="*/ 82 h 907"/>
                <a:gd name="T14" fmla="*/ 90 w 343"/>
                <a:gd name="T15" fmla="*/ 113 h 907"/>
                <a:gd name="T16" fmla="*/ 94 w 343"/>
                <a:gd name="T17" fmla="*/ 141 h 907"/>
                <a:gd name="T18" fmla="*/ 93 w 343"/>
                <a:gd name="T19" fmla="*/ 156 h 907"/>
                <a:gd name="T20" fmla="*/ 81 w 343"/>
                <a:gd name="T21" fmla="*/ 175 h 907"/>
                <a:gd name="T22" fmla="*/ 63 w 343"/>
                <a:gd name="T23" fmla="*/ 224 h 907"/>
                <a:gd name="T24" fmla="*/ 41 w 343"/>
                <a:gd name="T25" fmla="*/ 253 h 907"/>
                <a:gd name="T26" fmla="*/ 36 w 343"/>
                <a:gd name="T27" fmla="*/ 265 h 907"/>
                <a:gd name="T28" fmla="*/ 56 w 343"/>
                <a:gd name="T29" fmla="*/ 268 h 907"/>
                <a:gd name="T30" fmla="*/ 82 w 343"/>
                <a:gd name="T31" fmla="*/ 268 h 907"/>
                <a:gd name="T32" fmla="*/ 115 w 343"/>
                <a:gd name="T33" fmla="*/ 279 h 907"/>
                <a:gd name="T34" fmla="*/ 113 w 343"/>
                <a:gd name="T35" fmla="*/ 287 h 907"/>
                <a:gd name="T36" fmla="*/ 108 w 343"/>
                <a:gd name="T37" fmla="*/ 297 h 907"/>
                <a:gd name="T38" fmla="*/ 98 w 343"/>
                <a:gd name="T39" fmla="*/ 302 h 907"/>
                <a:gd name="T40" fmla="*/ 77 w 343"/>
                <a:gd name="T41" fmla="*/ 295 h 907"/>
                <a:gd name="T42" fmla="*/ 56 w 343"/>
                <a:gd name="T43" fmla="*/ 284 h 907"/>
                <a:gd name="T44" fmla="*/ 26 w 343"/>
                <a:gd name="T45" fmla="*/ 282 h 907"/>
                <a:gd name="T46" fmla="*/ 8 w 343"/>
                <a:gd name="T47" fmla="*/ 286 h 907"/>
                <a:gd name="T48" fmla="*/ 0 w 343"/>
                <a:gd name="T49" fmla="*/ 280 h 907"/>
                <a:gd name="T50" fmla="*/ 0 w 343"/>
                <a:gd name="T51" fmla="*/ 271 h 907"/>
                <a:gd name="T52" fmla="*/ 10 w 343"/>
                <a:gd name="T53" fmla="*/ 261 h 907"/>
                <a:gd name="T54" fmla="*/ 26 w 343"/>
                <a:gd name="T55" fmla="*/ 245 h 907"/>
                <a:gd name="T56" fmla="*/ 55 w 343"/>
                <a:gd name="T57" fmla="*/ 204 h 907"/>
                <a:gd name="T58" fmla="*/ 67 w 343"/>
                <a:gd name="T59" fmla="*/ 168 h 907"/>
                <a:gd name="T60" fmla="*/ 71 w 343"/>
                <a:gd name="T61" fmla="*/ 134 h 907"/>
                <a:gd name="T62" fmla="*/ 70 w 343"/>
                <a:gd name="T63" fmla="*/ 115 h 907"/>
                <a:gd name="T64" fmla="*/ 60 w 343"/>
                <a:gd name="T65" fmla="*/ 82 h 907"/>
                <a:gd name="T66" fmla="*/ 34 w 343"/>
                <a:gd name="T67" fmla="*/ 46 h 907"/>
                <a:gd name="T68" fmla="*/ 15 w 343"/>
                <a:gd name="T69" fmla="*/ 27 h 907"/>
                <a:gd name="T70" fmla="*/ 21 w 343"/>
                <a:gd name="T71" fmla="*/ 35 h 9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" h="907">
                  <a:moveTo>
                    <a:pt x="64" y="105"/>
                  </a:moveTo>
                  <a:lnTo>
                    <a:pt x="19" y="45"/>
                  </a:lnTo>
                  <a:lnTo>
                    <a:pt x="34" y="0"/>
                  </a:lnTo>
                  <a:lnTo>
                    <a:pt x="79" y="0"/>
                  </a:lnTo>
                  <a:lnTo>
                    <a:pt x="131" y="49"/>
                  </a:lnTo>
                  <a:lnTo>
                    <a:pt x="198" y="149"/>
                  </a:lnTo>
                  <a:lnTo>
                    <a:pt x="236" y="246"/>
                  </a:lnTo>
                  <a:lnTo>
                    <a:pt x="269" y="339"/>
                  </a:lnTo>
                  <a:lnTo>
                    <a:pt x="280" y="424"/>
                  </a:lnTo>
                  <a:lnTo>
                    <a:pt x="277" y="469"/>
                  </a:lnTo>
                  <a:lnTo>
                    <a:pt x="242" y="525"/>
                  </a:lnTo>
                  <a:lnTo>
                    <a:pt x="187" y="674"/>
                  </a:lnTo>
                  <a:lnTo>
                    <a:pt x="123" y="759"/>
                  </a:lnTo>
                  <a:lnTo>
                    <a:pt x="108" y="797"/>
                  </a:lnTo>
                  <a:lnTo>
                    <a:pt x="168" y="804"/>
                  </a:lnTo>
                  <a:lnTo>
                    <a:pt x="246" y="804"/>
                  </a:lnTo>
                  <a:lnTo>
                    <a:pt x="343" y="837"/>
                  </a:lnTo>
                  <a:lnTo>
                    <a:pt x="336" y="863"/>
                  </a:lnTo>
                  <a:lnTo>
                    <a:pt x="321" y="892"/>
                  </a:lnTo>
                  <a:lnTo>
                    <a:pt x="291" y="907"/>
                  </a:lnTo>
                  <a:lnTo>
                    <a:pt x="231" y="885"/>
                  </a:lnTo>
                  <a:lnTo>
                    <a:pt x="168" y="852"/>
                  </a:lnTo>
                  <a:lnTo>
                    <a:pt x="79" y="848"/>
                  </a:lnTo>
                  <a:lnTo>
                    <a:pt x="23" y="859"/>
                  </a:lnTo>
                  <a:lnTo>
                    <a:pt x="0" y="841"/>
                  </a:lnTo>
                  <a:lnTo>
                    <a:pt x="0" y="815"/>
                  </a:lnTo>
                  <a:lnTo>
                    <a:pt x="31" y="785"/>
                  </a:lnTo>
                  <a:lnTo>
                    <a:pt x="79" y="736"/>
                  </a:lnTo>
                  <a:lnTo>
                    <a:pt x="164" y="613"/>
                  </a:lnTo>
                  <a:lnTo>
                    <a:pt x="201" y="506"/>
                  </a:lnTo>
                  <a:lnTo>
                    <a:pt x="213" y="402"/>
                  </a:lnTo>
                  <a:lnTo>
                    <a:pt x="209" y="346"/>
                  </a:lnTo>
                  <a:lnTo>
                    <a:pt x="180" y="246"/>
                  </a:lnTo>
                  <a:lnTo>
                    <a:pt x="101" y="138"/>
                  </a:lnTo>
                  <a:lnTo>
                    <a:pt x="46" y="82"/>
                  </a:lnTo>
                  <a:lnTo>
                    <a:pt x="6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91"/>
            <p:cNvSpPr>
              <a:spLocks/>
            </p:cNvSpPr>
            <p:nvPr/>
          </p:nvSpPr>
          <p:spPr bwMode="auto">
            <a:xfrm>
              <a:off x="3751" y="3528"/>
              <a:ext cx="167" cy="334"/>
            </a:xfrm>
            <a:custGeom>
              <a:avLst/>
              <a:gdLst>
                <a:gd name="T0" fmla="*/ 98 w 503"/>
                <a:gd name="T1" fmla="*/ 59 h 1001"/>
                <a:gd name="T2" fmla="*/ 123 w 503"/>
                <a:gd name="T3" fmla="*/ 26 h 1001"/>
                <a:gd name="T4" fmla="*/ 145 w 503"/>
                <a:gd name="T5" fmla="*/ 0 h 1001"/>
                <a:gd name="T6" fmla="*/ 159 w 503"/>
                <a:gd name="T7" fmla="*/ 3 h 1001"/>
                <a:gd name="T8" fmla="*/ 167 w 503"/>
                <a:gd name="T9" fmla="*/ 14 h 1001"/>
                <a:gd name="T10" fmla="*/ 167 w 503"/>
                <a:gd name="T11" fmla="*/ 34 h 1001"/>
                <a:gd name="T12" fmla="*/ 153 w 503"/>
                <a:gd name="T13" fmla="*/ 45 h 1001"/>
                <a:gd name="T14" fmla="*/ 130 w 503"/>
                <a:gd name="T15" fmla="*/ 60 h 1001"/>
                <a:gd name="T16" fmla="*/ 111 w 503"/>
                <a:gd name="T17" fmla="*/ 78 h 1001"/>
                <a:gd name="T18" fmla="*/ 90 w 503"/>
                <a:gd name="T19" fmla="*/ 103 h 1001"/>
                <a:gd name="T20" fmla="*/ 82 w 503"/>
                <a:gd name="T21" fmla="*/ 122 h 1001"/>
                <a:gd name="T22" fmla="*/ 72 w 503"/>
                <a:gd name="T23" fmla="*/ 144 h 1001"/>
                <a:gd name="T24" fmla="*/ 67 w 503"/>
                <a:gd name="T25" fmla="*/ 174 h 1001"/>
                <a:gd name="T26" fmla="*/ 67 w 503"/>
                <a:gd name="T27" fmla="*/ 201 h 1001"/>
                <a:gd name="T28" fmla="*/ 72 w 503"/>
                <a:gd name="T29" fmla="*/ 235 h 1001"/>
                <a:gd name="T30" fmla="*/ 85 w 503"/>
                <a:gd name="T31" fmla="*/ 267 h 1001"/>
                <a:gd name="T32" fmla="*/ 96 w 503"/>
                <a:gd name="T33" fmla="*/ 286 h 1001"/>
                <a:gd name="T34" fmla="*/ 104 w 503"/>
                <a:gd name="T35" fmla="*/ 298 h 1001"/>
                <a:gd name="T36" fmla="*/ 104 w 503"/>
                <a:gd name="T37" fmla="*/ 308 h 1001"/>
                <a:gd name="T38" fmla="*/ 96 w 503"/>
                <a:gd name="T39" fmla="*/ 312 h 1001"/>
                <a:gd name="T40" fmla="*/ 79 w 503"/>
                <a:gd name="T41" fmla="*/ 312 h 1001"/>
                <a:gd name="T42" fmla="*/ 52 w 503"/>
                <a:gd name="T43" fmla="*/ 317 h 1001"/>
                <a:gd name="T44" fmla="*/ 31 w 503"/>
                <a:gd name="T45" fmla="*/ 324 h 1001"/>
                <a:gd name="T46" fmla="*/ 19 w 503"/>
                <a:gd name="T47" fmla="*/ 334 h 1001"/>
                <a:gd name="T48" fmla="*/ 7 w 503"/>
                <a:gd name="T49" fmla="*/ 330 h 1001"/>
                <a:gd name="T50" fmla="*/ 0 w 503"/>
                <a:gd name="T51" fmla="*/ 317 h 1001"/>
                <a:gd name="T52" fmla="*/ 1 w 503"/>
                <a:gd name="T53" fmla="*/ 306 h 1001"/>
                <a:gd name="T54" fmla="*/ 22 w 503"/>
                <a:gd name="T55" fmla="*/ 297 h 1001"/>
                <a:gd name="T56" fmla="*/ 56 w 503"/>
                <a:gd name="T57" fmla="*/ 295 h 1001"/>
                <a:gd name="T58" fmla="*/ 87 w 503"/>
                <a:gd name="T59" fmla="*/ 295 h 1001"/>
                <a:gd name="T60" fmla="*/ 74 w 503"/>
                <a:gd name="T61" fmla="*/ 279 h 1001"/>
                <a:gd name="T62" fmla="*/ 68 w 503"/>
                <a:gd name="T63" fmla="*/ 261 h 1001"/>
                <a:gd name="T64" fmla="*/ 59 w 503"/>
                <a:gd name="T65" fmla="*/ 235 h 1001"/>
                <a:gd name="T66" fmla="*/ 49 w 503"/>
                <a:gd name="T67" fmla="*/ 208 h 1001"/>
                <a:gd name="T68" fmla="*/ 49 w 503"/>
                <a:gd name="T69" fmla="*/ 175 h 1001"/>
                <a:gd name="T70" fmla="*/ 52 w 503"/>
                <a:gd name="T71" fmla="*/ 144 h 1001"/>
                <a:gd name="T72" fmla="*/ 63 w 503"/>
                <a:gd name="T73" fmla="*/ 115 h 1001"/>
                <a:gd name="T74" fmla="*/ 83 w 503"/>
                <a:gd name="T75" fmla="*/ 78 h 1001"/>
                <a:gd name="T76" fmla="*/ 98 w 503"/>
                <a:gd name="T77" fmla="*/ 59 h 10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3" h="1001">
                  <a:moveTo>
                    <a:pt x="294" y="176"/>
                  </a:moveTo>
                  <a:lnTo>
                    <a:pt x="369" y="79"/>
                  </a:lnTo>
                  <a:lnTo>
                    <a:pt x="436" y="0"/>
                  </a:lnTo>
                  <a:lnTo>
                    <a:pt x="480" y="8"/>
                  </a:lnTo>
                  <a:lnTo>
                    <a:pt x="503" y="41"/>
                  </a:lnTo>
                  <a:lnTo>
                    <a:pt x="503" y="101"/>
                  </a:lnTo>
                  <a:lnTo>
                    <a:pt x="462" y="135"/>
                  </a:lnTo>
                  <a:lnTo>
                    <a:pt x="391" y="179"/>
                  </a:lnTo>
                  <a:lnTo>
                    <a:pt x="335" y="235"/>
                  </a:lnTo>
                  <a:lnTo>
                    <a:pt x="272" y="309"/>
                  </a:lnTo>
                  <a:lnTo>
                    <a:pt x="246" y="365"/>
                  </a:lnTo>
                  <a:lnTo>
                    <a:pt x="216" y="432"/>
                  </a:lnTo>
                  <a:lnTo>
                    <a:pt x="201" y="522"/>
                  </a:lnTo>
                  <a:lnTo>
                    <a:pt x="201" y="603"/>
                  </a:lnTo>
                  <a:lnTo>
                    <a:pt x="216" y="704"/>
                  </a:lnTo>
                  <a:lnTo>
                    <a:pt x="257" y="801"/>
                  </a:lnTo>
                  <a:lnTo>
                    <a:pt x="290" y="856"/>
                  </a:lnTo>
                  <a:lnTo>
                    <a:pt x="313" y="893"/>
                  </a:lnTo>
                  <a:lnTo>
                    <a:pt x="313" y="924"/>
                  </a:lnTo>
                  <a:lnTo>
                    <a:pt x="290" y="934"/>
                  </a:lnTo>
                  <a:lnTo>
                    <a:pt x="238" y="934"/>
                  </a:lnTo>
                  <a:lnTo>
                    <a:pt x="156" y="949"/>
                  </a:lnTo>
                  <a:lnTo>
                    <a:pt x="92" y="971"/>
                  </a:lnTo>
                  <a:lnTo>
                    <a:pt x="56" y="1001"/>
                  </a:lnTo>
                  <a:lnTo>
                    <a:pt x="22" y="990"/>
                  </a:lnTo>
                  <a:lnTo>
                    <a:pt x="0" y="949"/>
                  </a:lnTo>
                  <a:lnTo>
                    <a:pt x="4" y="916"/>
                  </a:lnTo>
                  <a:lnTo>
                    <a:pt x="67" y="889"/>
                  </a:lnTo>
                  <a:lnTo>
                    <a:pt x="168" y="883"/>
                  </a:lnTo>
                  <a:lnTo>
                    <a:pt x="261" y="883"/>
                  </a:lnTo>
                  <a:lnTo>
                    <a:pt x="223" y="837"/>
                  </a:lnTo>
                  <a:lnTo>
                    <a:pt x="205" y="781"/>
                  </a:lnTo>
                  <a:lnTo>
                    <a:pt x="179" y="704"/>
                  </a:lnTo>
                  <a:lnTo>
                    <a:pt x="149" y="622"/>
                  </a:lnTo>
                  <a:lnTo>
                    <a:pt x="149" y="525"/>
                  </a:lnTo>
                  <a:lnTo>
                    <a:pt x="156" y="432"/>
                  </a:lnTo>
                  <a:lnTo>
                    <a:pt x="190" y="346"/>
                  </a:lnTo>
                  <a:lnTo>
                    <a:pt x="249" y="235"/>
                  </a:lnTo>
                  <a:lnTo>
                    <a:pt x="294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8" name="AutoShape 92"/>
          <p:cNvSpPr>
            <a:spLocks noChangeArrowheads="1"/>
          </p:cNvSpPr>
          <p:nvPr/>
        </p:nvSpPr>
        <p:spPr bwMode="auto">
          <a:xfrm>
            <a:off x="5715000" y="3810000"/>
            <a:ext cx="2819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What do we do?</a:t>
            </a:r>
            <a:endParaRPr lang="en-US"/>
          </a:p>
        </p:txBody>
      </p:sp>
      <p:sp>
        <p:nvSpPr>
          <p:cNvPr id="6159" name="Text Box 93"/>
          <p:cNvSpPr txBox="1">
            <a:spLocks noChangeArrowheads="1"/>
          </p:cNvSpPr>
          <p:nvPr/>
        </p:nvSpPr>
        <p:spPr bwMode="auto">
          <a:xfrm>
            <a:off x="1584325" y="3795713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6%</a:t>
            </a:r>
            <a:endParaRPr lang="en-US"/>
          </a:p>
        </p:txBody>
      </p:sp>
      <p:sp>
        <p:nvSpPr>
          <p:cNvPr id="6160" name="Line 94"/>
          <p:cNvSpPr>
            <a:spLocks noChangeShapeType="1"/>
          </p:cNvSpPr>
          <p:nvPr/>
        </p:nvSpPr>
        <p:spPr bwMode="auto">
          <a:xfrm>
            <a:off x="1524000" y="3630613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46482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Let’s do a thought experiment: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1. 	We want to control the concentration in the tank.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2.	Initially, A = 6 wgt%</a:t>
            </a:r>
          </a:p>
          <a:p>
            <a:r>
              <a:rPr lang="en-US" sz="1600" b="1"/>
              <a:t>	We want A = 7 wgt%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3.	From data, we know that</a:t>
            </a:r>
          </a:p>
          <a:p>
            <a:r>
              <a:rPr lang="en-US" sz="1600" b="1"/>
              <a:t>	</a:t>
            </a:r>
            <a:r>
              <a:rPr lang="en-US" sz="1600" b="1">
                <a:sym typeface="Symbol" pitchFamily="18" charset="2"/>
              </a:rPr>
              <a:t>A/v = 0.5 wgt%/% open</a:t>
            </a:r>
            <a:endParaRPr lang="en-US" sz="1600" b="1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562600" y="1295400"/>
            <a:ext cx="2678113" cy="1787525"/>
            <a:chOff x="3456" y="1488"/>
            <a:chExt cx="1687" cy="1126"/>
          </a:xfrm>
        </p:grpSpPr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4135" y="1760"/>
              <a:ext cx="502" cy="635"/>
            </a:xfrm>
            <a:prstGeom prst="can">
              <a:avLst>
                <a:gd name="adj" fmla="val 31624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 flipV="1">
              <a:off x="4818" y="2335"/>
              <a:ext cx="134" cy="62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196" name="Group 8"/>
            <p:cNvGrpSpPr>
              <a:grpSpLocks/>
            </p:cNvGrpSpPr>
            <p:nvPr/>
          </p:nvGrpSpPr>
          <p:grpSpPr bwMode="auto">
            <a:xfrm rot="10800000">
              <a:off x="3680" y="1951"/>
              <a:ext cx="126" cy="116"/>
              <a:chOff x="306" y="575"/>
              <a:chExt cx="1142" cy="625"/>
            </a:xfrm>
          </p:grpSpPr>
          <p:sp>
            <p:nvSpPr>
              <p:cNvPr id="7208" name="Line 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" name="Line 1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0" name="Line 1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1" name="Line 1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Line 1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3" name="Line 1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Freeform 1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4811" y="2210"/>
              <a:ext cx="154" cy="144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8" name="Line 17"/>
            <p:cNvSpPr>
              <a:spLocks noChangeShapeType="1"/>
            </p:cNvSpPr>
            <p:nvPr/>
          </p:nvSpPr>
          <p:spPr bwMode="auto">
            <a:xfrm flipH="1">
              <a:off x="4634" y="2289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18"/>
            <p:cNvSpPr>
              <a:spLocks noChangeShapeType="1"/>
            </p:cNvSpPr>
            <p:nvPr/>
          </p:nvSpPr>
          <p:spPr bwMode="auto">
            <a:xfrm>
              <a:off x="4882" y="2213"/>
              <a:ext cx="2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19"/>
            <p:cNvSpPr>
              <a:spLocks noChangeShapeType="1"/>
            </p:cNvSpPr>
            <p:nvPr/>
          </p:nvSpPr>
          <p:spPr bwMode="auto">
            <a:xfrm>
              <a:off x="4250" y="1637"/>
              <a:ext cx="0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Freeform 20"/>
            <p:cNvSpPr>
              <a:spLocks/>
            </p:cNvSpPr>
            <p:nvPr/>
          </p:nvSpPr>
          <p:spPr bwMode="auto">
            <a:xfrm>
              <a:off x="3602" y="1635"/>
              <a:ext cx="649" cy="0"/>
            </a:xfrm>
            <a:custGeom>
              <a:avLst/>
              <a:gdLst>
                <a:gd name="T0" fmla="*/ 649 w 852"/>
                <a:gd name="T1" fmla="*/ 0 h 1"/>
                <a:gd name="T2" fmla="*/ 0 w 852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2" h="1">
                  <a:moveTo>
                    <a:pt x="852" y="0"/>
                  </a:moveTo>
                  <a:lnTo>
                    <a:pt x="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Oval 21"/>
            <p:cNvSpPr>
              <a:spLocks noChangeArrowheads="1"/>
            </p:cNvSpPr>
            <p:nvPr/>
          </p:nvSpPr>
          <p:spPr bwMode="auto">
            <a:xfrm>
              <a:off x="3931" y="2175"/>
              <a:ext cx="136" cy="1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  <a:endParaRPr lang="en-US" b="1"/>
            </a:p>
          </p:txBody>
        </p:sp>
        <p:sp>
          <p:nvSpPr>
            <p:cNvPr id="7203" name="Line 22"/>
            <p:cNvSpPr>
              <a:spLocks noChangeShapeType="1"/>
            </p:cNvSpPr>
            <p:nvPr/>
          </p:nvSpPr>
          <p:spPr bwMode="auto">
            <a:xfrm>
              <a:off x="3758" y="2070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23"/>
            <p:cNvSpPr>
              <a:spLocks noChangeShapeType="1"/>
            </p:cNvSpPr>
            <p:nvPr/>
          </p:nvSpPr>
          <p:spPr bwMode="auto">
            <a:xfrm>
              <a:off x="3758" y="1644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24"/>
            <p:cNvSpPr txBox="1">
              <a:spLocks noChangeArrowheads="1"/>
            </p:cNvSpPr>
            <p:nvPr/>
          </p:nvSpPr>
          <p:spPr bwMode="auto">
            <a:xfrm>
              <a:off x="3566" y="2441"/>
              <a:ext cx="6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Reactant</a:t>
              </a:r>
            </a:p>
          </p:txBody>
        </p:sp>
        <p:sp>
          <p:nvSpPr>
            <p:cNvPr id="7206" name="Text Box 25"/>
            <p:cNvSpPr txBox="1">
              <a:spLocks noChangeArrowheads="1"/>
            </p:cNvSpPr>
            <p:nvPr/>
          </p:nvSpPr>
          <p:spPr bwMode="auto">
            <a:xfrm>
              <a:off x="3456" y="1488"/>
              <a:ext cx="5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Solvent</a:t>
              </a:r>
            </a:p>
          </p:txBody>
        </p:sp>
        <p:sp>
          <p:nvSpPr>
            <p:cNvPr id="7207" name="Line 26"/>
            <p:cNvSpPr>
              <a:spLocks noChangeShapeType="1"/>
            </p:cNvSpPr>
            <p:nvPr/>
          </p:nvSpPr>
          <p:spPr bwMode="auto">
            <a:xfrm>
              <a:off x="4077" y="2258"/>
              <a:ext cx="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4" name="Line 27"/>
          <p:cNvSpPr>
            <a:spLocks noChangeShapeType="1"/>
          </p:cNvSpPr>
          <p:nvPr/>
        </p:nvSpPr>
        <p:spPr bwMode="auto">
          <a:xfrm>
            <a:off x="1524000" y="3429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28"/>
          <p:cNvSpPr>
            <a:spLocks noChangeShapeType="1"/>
          </p:cNvSpPr>
          <p:nvPr/>
        </p:nvSpPr>
        <p:spPr bwMode="auto">
          <a:xfrm>
            <a:off x="1524000" y="63246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29"/>
          <p:cNvSpPr txBox="1">
            <a:spLocks noChangeArrowheads="1"/>
          </p:cNvSpPr>
          <p:nvPr/>
        </p:nvSpPr>
        <p:spPr bwMode="auto">
          <a:xfrm>
            <a:off x="3957638" y="6400800"/>
            <a:ext cx="569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time</a:t>
            </a:r>
            <a:endParaRPr lang="en-US"/>
          </a:p>
        </p:txBody>
      </p:sp>
      <p:sp>
        <p:nvSpPr>
          <p:cNvPr id="7177" name="Text Box 30"/>
          <p:cNvSpPr txBox="1">
            <a:spLocks noChangeArrowheads="1"/>
          </p:cNvSpPr>
          <p:nvPr/>
        </p:nvSpPr>
        <p:spPr bwMode="auto">
          <a:xfrm>
            <a:off x="381000" y="5105400"/>
            <a:ext cx="855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rgbClr val="FF33CC"/>
                </a:solidFill>
              </a:rPr>
              <a:t>Valve </a:t>
            </a:r>
          </a:p>
          <a:p>
            <a:r>
              <a:rPr lang="en-US" sz="1600" b="1">
                <a:solidFill>
                  <a:srgbClr val="FF33CC"/>
                </a:solidFill>
              </a:rPr>
              <a:t>% open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7178" name="Text Box 31"/>
          <p:cNvSpPr txBox="1">
            <a:spLocks noChangeArrowheads="1"/>
          </p:cNvSpPr>
          <p:nvPr/>
        </p:nvSpPr>
        <p:spPr bwMode="auto">
          <a:xfrm>
            <a:off x="381000" y="38862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A wgt%</a:t>
            </a:r>
            <a:r>
              <a:rPr lang="en-US" sz="1600" b="1"/>
              <a:t> </a:t>
            </a:r>
            <a:endParaRPr lang="en-US"/>
          </a:p>
        </p:txBody>
      </p:sp>
      <p:sp>
        <p:nvSpPr>
          <p:cNvPr id="7179" name="Line 32"/>
          <p:cNvSpPr>
            <a:spLocks noChangeShapeType="1"/>
          </p:cNvSpPr>
          <p:nvPr/>
        </p:nvSpPr>
        <p:spPr bwMode="auto">
          <a:xfrm>
            <a:off x="1524000" y="4114800"/>
            <a:ext cx="1066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33"/>
          <p:cNvSpPr>
            <a:spLocks noChangeShapeType="1"/>
          </p:cNvSpPr>
          <p:nvPr/>
        </p:nvSpPr>
        <p:spPr bwMode="auto">
          <a:xfrm>
            <a:off x="1524000" y="5486400"/>
            <a:ext cx="10668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35"/>
          <p:cNvSpPr>
            <a:spLocks noChangeShapeType="1"/>
          </p:cNvSpPr>
          <p:nvPr/>
        </p:nvSpPr>
        <p:spPr bwMode="auto">
          <a:xfrm flipV="1">
            <a:off x="2590800" y="5029200"/>
            <a:ext cx="0" cy="4572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36"/>
          <p:cNvSpPr>
            <a:spLocks noChangeShapeType="1"/>
          </p:cNvSpPr>
          <p:nvPr/>
        </p:nvSpPr>
        <p:spPr bwMode="auto">
          <a:xfrm>
            <a:off x="2590800" y="5029200"/>
            <a:ext cx="9906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3" name="Group 45"/>
          <p:cNvGrpSpPr>
            <a:grpSpLocks/>
          </p:cNvGrpSpPr>
          <p:nvPr/>
        </p:nvGrpSpPr>
        <p:grpSpPr bwMode="auto">
          <a:xfrm flipH="1">
            <a:off x="5257800" y="4419600"/>
            <a:ext cx="796925" cy="947738"/>
            <a:chOff x="3751" y="3073"/>
            <a:chExt cx="646" cy="789"/>
          </a:xfrm>
        </p:grpSpPr>
        <p:sp>
          <p:nvSpPr>
            <p:cNvPr id="7188" name="Freeform 46"/>
            <p:cNvSpPr>
              <a:spLocks/>
            </p:cNvSpPr>
            <p:nvPr/>
          </p:nvSpPr>
          <p:spPr bwMode="auto">
            <a:xfrm>
              <a:off x="3931" y="3073"/>
              <a:ext cx="187" cy="182"/>
            </a:xfrm>
            <a:custGeom>
              <a:avLst/>
              <a:gdLst>
                <a:gd name="T0" fmla="*/ 39 w 563"/>
                <a:gd name="T1" fmla="*/ 8 h 547"/>
                <a:gd name="T2" fmla="*/ 59 w 563"/>
                <a:gd name="T3" fmla="*/ 0 h 547"/>
                <a:gd name="T4" fmla="*/ 74 w 563"/>
                <a:gd name="T5" fmla="*/ 6 h 547"/>
                <a:gd name="T6" fmla="*/ 90 w 563"/>
                <a:gd name="T7" fmla="*/ 26 h 547"/>
                <a:gd name="T8" fmla="*/ 100 w 563"/>
                <a:gd name="T9" fmla="*/ 54 h 547"/>
                <a:gd name="T10" fmla="*/ 102 w 563"/>
                <a:gd name="T11" fmla="*/ 74 h 547"/>
                <a:gd name="T12" fmla="*/ 103 w 563"/>
                <a:gd name="T13" fmla="*/ 100 h 547"/>
                <a:gd name="T14" fmla="*/ 169 w 563"/>
                <a:gd name="T15" fmla="*/ 99 h 547"/>
                <a:gd name="T16" fmla="*/ 187 w 563"/>
                <a:gd name="T17" fmla="*/ 103 h 547"/>
                <a:gd name="T18" fmla="*/ 185 w 563"/>
                <a:gd name="T19" fmla="*/ 115 h 547"/>
                <a:gd name="T20" fmla="*/ 149 w 563"/>
                <a:gd name="T21" fmla="*/ 110 h 547"/>
                <a:gd name="T22" fmla="*/ 102 w 563"/>
                <a:gd name="T23" fmla="*/ 117 h 547"/>
                <a:gd name="T24" fmla="*/ 92 w 563"/>
                <a:gd name="T25" fmla="*/ 143 h 547"/>
                <a:gd name="T26" fmla="*/ 78 w 563"/>
                <a:gd name="T27" fmla="*/ 166 h 547"/>
                <a:gd name="T28" fmla="*/ 62 w 563"/>
                <a:gd name="T29" fmla="*/ 174 h 547"/>
                <a:gd name="T30" fmla="*/ 45 w 563"/>
                <a:gd name="T31" fmla="*/ 182 h 547"/>
                <a:gd name="T32" fmla="*/ 32 w 563"/>
                <a:gd name="T33" fmla="*/ 177 h 547"/>
                <a:gd name="T34" fmla="*/ 15 w 563"/>
                <a:gd name="T35" fmla="*/ 157 h 547"/>
                <a:gd name="T36" fmla="*/ 3 w 563"/>
                <a:gd name="T37" fmla="*/ 132 h 547"/>
                <a:gd name="T38" fmla="*/ 0 w 563"/>
                <a:gd name="T39" fmla="*/ 111 h 547"/>
                <a:gd name="T40" fmla="*/ 6 w 563"/>
                <a:gd name="T41" fmla="*/ 69 h 547"/>
                <a:gd name="T42" fmla="*/ 21 w 563"/>
                <a:gd name="T43" fmla="*/ 37 h 547"/>
                <a:gd name="T44" fmla="*/ 32 w 563"/>
                <a:gd name="T45" fmla="*/ 19 h 547"/>
                <a:gd name="T46" fmla="*/ 46 w 563"/>
                <a:gd name="T47" fmla="*/ 7 h 547"/>
                <a:gd name="T48" fmla="*/ 39 w 563"/>
                <a:gd name="T49" fmla="*/ 8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3" h="547">
                  <a:moveTo>
                    <a:pt x="116" y="25"/>
                  </a:moveTo>
                  <a:lnTo>
                    <a:pt x="178" y="0"/>
                  </a:lnTo>
                  <a:lnTo>
                    <a:pt x="224" y="18"/>
                  </a:lnTo>
                  <a:lnTo>
                    <a:pt x="271" y="78"/>
                  </a:lnTo>
                  <a:lnTo>
                    <a:pt x="302" y="163"/>
                  </a:lnTo>
                  <a:lnTo>
                    <a:pt x="306" y="223"/>
                  </a:lnTo>
                  <a:lnTo>
                    <a:pt x="309" y="301"/>
                  </a:lnTo>
                  <a:lnTo>
                    <a:pt x="510" y="297"/>
                  </a:lnTo>
                  <a:lnTo>
                    <a:pt x="563" y="309"/>
                  </a:lnTo>
                  <a:lnTo>
                    <a:pt x="556" y="345"/>
                  </a:lnTo>
                  <a:lnTo>
                    <a:pt x="448" y="330"/>
                  </a:lnTo>
                  <a:lnTo>
                    <a:pt x="306" y="353"/>
                  </a:lnTo>
                  <a:lnTo>
                    <a:pt x="276" y="431"/>
                  </a:lnTo>
                  <a:lnTo>
                    <a:pt x="235" y="498"/>
                  </a:lnTo>
                  <a:lnTo>
                    <a:pt x="186" y="524"/>
                  </a:lnTo>
                  <a:lnTo>
                    <a:pt x="134" y="547"/>
                  </a:lnTo>
                  <a:lnTo>
                    <a:pt x="96" y="532"/>
                  </a:lnTo>
                  <a:lnTo>
                    <a:pt x="44" y="472"/>
                  </a:lnTo>
                  <a:lnTo>
                    <a:pt x="8" y="398"/>
                  </a:lnTo>
                  <a:lnTo>
                    <a:pt x="0" y="335"/>
                  </a:lnTo>
                  <a:lnTo>
                    <a:pt x="19" y="207"/>
                  </a:lnTo>
                  <a:lnTo>
                    <a:pt x="63" y="112"/>
                  </a:lnTo>
                  <a:lnTo>
                    <a:pt x="96" y="56"/>
                  </a:lnTo>
                  <a:lnTo>
                    <a:pt x="137" y="22"/>
                  </a:lnTo>
                  <a:lnTo>
                    <a:pt x="1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47"/>
            <p:cNvSpPr>
              <a:spLocks/>
            </p:cNvSpPr>
            <p:nvPr/>
          </p:nvSpPr>
          <p:spPr bwMode="auto">
            <a:xfrm>
              <a:off x="4013" y="3247"/>
              <a:ext cx="384" cy="68"/>
            </a:xfrm>
            <a:custGeom>
              <a:avLst/>
              <a:gdLst>
                <a:gd name="T0" fmla="*/ 0 w 1153"/>
                <a:gd name="T1" fmla="*/ 43 h 204"/>
                <a:gd name="T2" fmla="*/ 32 w 1153"/>
                <a:gd name="T3" fmla="*/ 32 h 204"/>
                <a:gd name="T4" fmla="*/ 101 w 1153"/>
                <a:gd name="T5" fmla="*/ 27 h 204"/>
                <a:gd name="T6" fmla="*/ 158 w 1153"/>
                <a:gd name="T7" fmla="*/ 22 h 204"/>
                <a:gd name="T8" fmla="*/ 221 w 1153"/>
                <a:gd name="T9" fmla="*/ 12 h 204"/>
                <a:gd name="T10" fmla="*/ 268 w 1153"/>
                <a:gd name="T11" fmla="*/ 11 h 204"/>
                <a:gd name="T12" fmla="*/ 331 w 1153"/>
                <a:gd name="T13" fmla="*/ 4 h 204"/>
                <a:gd name="T14" fmla="*/ 383 w 1153"/>
                <a:gd name="T15" fmla="*/ 0 h 204"/>
                <a:gd name="T16" fmla="*/ 384 w 1153"/>
                <a:gd name="T17" fmla="*/ 8 h 204"/>
                <a:gd name="T18" fmla="*/ 371 w 1153"/>
                <a:gd name="T19" fmla="*/ 17 h 204"/>
                <a:gd name="T20" fmla="*/ 324 w 1153"/>
                <a:gd name="T21" fmla="*/ 17 h 204"/>
                <a:gd name="T22" fmla="*/ 328 w 1153"/>
                <a:gd name="T23" fmla="*/ 30 h 204"/>
                <a:gd name="T24" fmla="*/ 322 w 1153"/>
                <a:gd name="T25" fmla="*/ 44 h 204"/>
                <a:gd name="T26" fmla="*/ 309 w 1153"/>
                <a:gd name="T27" fmla="*/ 54 h 204"/>
                <a:gd name="T28" fmla="*/ 290 w 1153"/>
                <a:gd name="T29" fmla="*/ 54 h 204"/>
                <a:gd name="T30" fmla="*/ 273 w 1153"/>
                <a:gd name="T31" fmla="*/ 49 h 204"/>
                <a:gd name="T32" fmla="*/ 267 w 1153"/>
                <a:gd name="T33" fmla="*/ 33 h 204"/>
                <a:gd name="T34" fmla="*/ 267 w 1153"/>
                <a:gd name="T35" fmla="*/ 23 h 204"/>
                <a:gd name="T36" fmla="*/ 222 w 1153"/>
                <a:gd name="T37" fmla="*/ 25 h 204"/>
                <a:gd name="T38" fmla="*/ 204 w 1153"/>
                <a:gd name="T39" fmla="*/ 30 h 204"/>
                <a:gd name="T40" fmla="*/ 167 w 1153"/>
                <a:gd name="T41" fmla="*/ 39 h 204"/>
                <a:gd name="T42" fmla="*/ 113 w 1153"/>
                <a:gd name="T43" fmla="*/ 46 h 204"/>
                <a:gd name="T44" fmla="*/ 68 w 1153"/>
                <a:gd name="T45" fmla="*/ 47 h 204"/>
                <a:gd name="T46" fmla="*/ 39 w 1153"/>
                <a:gd name="T47" fmla="*/ 53 h 204"/>
                <a:gd name="T48" fmla="*/ 12 w 1153"/>
                <a:gd name="T49" fmla="*/ 68 h 204"/>
                <a:gd name="T50" fmla="*/ 0 w 1153"/>
                <a:gd name="T51" fmla="*/ 53 h 204"/>
                <a:gd name="T52" fmla="*/ 8 w 1153"/>
                <a:gd name="T53" fmla="*/ 39 h 204"/>
                <a:gd name="T54" fmla="*/ 14 w 1153"/>
                <a:gd name="T55" fmla="*/ 36 h 204"/>
                <a:gd name="T56" fmla="*/ 0 w 1153"/>
                <a:gd name="T57" fmla="*/ 43 h 2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3" h="204">
                  <a:moveTo>
                    <a:pt x="0" y="130"/>
                  </a:moveTo>
                  <a:lnTo>
                    <a:pt x="97" y="97"/>
                  </a:lnTo>
                  <a:lnTo>
                    <a:pt x="303" y="82"/>
                  </a:lnTo>
                  <a:lnTo>
                    <a:pt x="474" y="67"/>
                  </a:lnTo>
                  <a:lnTo>
                    <a:pt x="665" y="37"/>
                  </a:lnTo>
                  <a:lnTo>
                    <a:pt x="806" y="33"/>
                  </a:lnTo>
                  <a:lnTo>
                    <a:pt x="993" y="11"/>
                  </a:lnTo>
                  <a:lnTo>
                    <a:pt x="1150" y="0"/>
                  </a:lnTo>
                  <a:lnTo>
                    <a:pt x="1153" y="23"/>
                  </a:lnTo>
                  <a:lnTo>
                    <a:pt x="1115" y="52"/>
                  </a:lnTo>
                  <a:lnTo>
                    <a:pt x="974" y="52"/>
                  </a:lnTo>
                  <a:lnTo>
                    <a:pt x="986" y="89"/>
                  </a:lnTo>
                  <a:lnTo>
                    <a:pt x="966" y="133"/>
                  </a:lnTo>
                  <a:lnTo>
                    <a:pt x="929" y="163"/>
                  </a:lnTo>
                  <a:lnTo>
                    <a:pt x="870" y="163"/>
                  </a:lnTo>
                  <a:lnTo>
                    <a:pt x="821" y="148"/>
                  </a:lnTo>
                  <a:lnTo>
                    <a:pt x="803" y="100"/>
                  </a:lnTo>
                  <a:lnTo>
                    <a:pt x="803" y="70"/>
                  </a:lnTo>
                  <a:lnTo>
                    <a:pt x="668" y="74"/>
                  </a:lnTo>
                  <a:lnTo>
                    <a:pt x="613" y="89"/>
                  </a:lnTo>
                  <a:lnTo>
                    <a:pt x="500" y="118"/>
                  </a:lnTo>
                  <a:lnTo>
                    <a:pt x="340" y="138"/>
                  </a:lnTo>
                  <a:lnTo>
                    <a:pt x="205" y="141"/>
                  </a:lnTo>
                  <a:lnTo>
                    <a:pt x="117" y="159"/>
                  </a:lnTo>
                  <a:lnTo>
                    <a:pt x="35" y="204"/>
                  </a:lnTo>
                  <a:lnTo>
                    <a:pt x="0" y="159"/>
                  </a:lnTo>
                  <a:lnTo>
                    <a:pt x="23" y="118"/>
                  </a:lnTo>
                  <a:lnTo>
                    <a:pt x="41" y="10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48"/>
            <p:cNvSpPr>
              <a:spLocks/>
            </p:cNvSpPr>
            <p:nvPr/>
          </p:nvSpPr>
          <p:spPr bwMode="auto">
            <a:xfrm>
              <a:off x="3893" y="3263"/>
              <a:ext cx="150" cy="312"/>
            </a:xfrm>
            <a:custGeom>
              <a:avLst/>
              <a:gdLst>
                <a:gd name="T0" fmla="*/ 67 w 450"/>
                <a:gd name="T1" fmla="*/ 0 h 936"/>
                <a:gd name="T2" fmla="*/ 85 w 450"/>
                <a:gd name="T3" fmla="*/ 3 h 936"/>
                <a:gd name="T4" fmla="*/ 108 w 450"/>
                <a:gd name="T5" fmla="*/ 3 h 936"/>
                <a:gd name="T6" fmla="*/ 138 w 450"/>
                <a:gd name="T7" fmla="*/ 18 h 936"/>
                <a:gd name="T8" fmla="*/ 149 w 450"/>
                <a:gd name="T9" fmla="*/ 48 h 936"/>
                <a:gd name="T10" fmla="*/ 150 w 450"/>
                <a:gd name="T11" fmla="*/ 89 h 936"/>
                <a:gd name="T12" fmla="*/ 139 w 450"/>
                <a:gd name="T13" fmla="*/ 135 h 936"/>
                <a:gd name="T14" fmla="*/ 119 w 450"/>
                <a:gd name="T15" fmla="*/ 178 h 936"/>
                <a:gd name="T16" fmla="*/ 104 w 450"/>
                <a:gd name="T17" fmla="*/ 215 h 936"/>
                <a:gd name="T18" fmla="*/ 89 w 450"/>
                <a:gd name="T19" fmla="*/ 267 h 936"/>
                <a:gd name="T20" fmla="*/ 72 w 450"/>
                <a:gd name="T21" fmla="*/ 298 h 936"/>
                <a:gd name="T22" fmla="*/ 50 w 450"/>
                <a:gd name="T23" fmla="*/ 312 h 936"/>
                <a:gd name="T24" fmla="*/ 31 w 450"/>
                <a:gd name="T25" fmla="*/ 312 h 936"/>
                <a:gd name="T26" fmla="*/ 9 w 450"/>
                <a:gd name="T27" fmla="*/ 298 h 936"/>
                <a:gd name="T28" fmla="*/ 0 w 450"/>
                <a:gd name="T29" fmla="*/ 278 h 936"/>
                <a:gd name="T30" fmla="*/ 0 w 450"/>
                <a:gd name="T31" fmla="*/ 246 h 936"/>
                <a:gd name="T32" fmla="*/ 12 w 450"/>
                <a:gd name="T33" fmla="*/ 204 h 936"/>
                <a:gd name="T34" fmla="*/ 22 w 450"/>
                <a:gd name="T35" fmla="*/ 146 h 936"/>
                <a:gd name="T36" fmla="*/ 26 w 450"/>
                <a:gd name="T37" fmla="*/ 74 h 936"/>
                <a:gd name="T38" fmla="*/ 20 w 450"/>
                <a:gd name="T39" fmla="*/ 20 h 936"/>
                <a:gd name="T40" fmla="*/ 38 w 450"/>
                <a:gd name="T41" fmla="*/ 1 h 936"/>
                <a:gd name="T42" fmla="*/ 67 w 450"/>
                <a:gd name="T43" fmla="*/ 0 h 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0" h="936">
                  <a:moveTo>
                    <a:pt x="200" y="0"/>
                  </a:moveTo>
                  <a:lnTo>
                    <a:pt x="256" y="10"/>
                  </a:lnTo>
                  <a:lnTo>
                    <a:pt x="323" y="10"/>
                  </a:lnTo>
                  <a:lnTo>
                    <a:pt x="413" y="54"/>
                  </a:lnTo>
                  <a:lnTo>
                    <a:pt x="446" y="144"/>
                  </a:lnTo>
                  <a:lnTo>
                    <a:pt x="450" y="267"/>
                  </a:lnTo>
                  <a:lnTo>
                    <a:pt x="416" y="404"/>
                  </a:lnTo>
                  <a:lnTo>
                    <a:pt x="357" y="535"/>
                  </a:lnTo>
                  <a:lnTo>
                    <a:pt x="313" y="646"/>
                  </a:lnTo>
                  <a:lnTo>
                    <a:pt x="267" y="802"/>
                  </a:lnTo>
                  <a:lnTo>
                    <a:pt x="215" y="895"/>
                  </a:lnTo>
                  <a:lnTo>
                    <a:pt x="149" y="936"/>
                  </a:lnTo>
                  <a:lnTo>
                    <a:pt x="92" y="936"/>
                  </a:lnTo>
                  <a:lnTo>
                    <a:pt x="26" y="895"/>
                  </a:lnTo>
                  <a:lnTo>
                    <a:pt x="0" y="835"/>
                  </a:lnTo>
                  <a:lnTo>
                    <a:pt x="0" y="738"/>
                  </a:lnTo>
                  <a:lnTo>
                    <a:pt x="36" y="612"/>
                  </a:lnTo>
                  <a:lnTo>
                    <a:pt x="67" y="438"/>
                  </a:lnTo>
                  <a:lnTo>
                    <a:pt x="77" y="222"/>
                  </a:lnTo>
                  <a:lnTo>
                    <a:pt x="59" y="59"/>
                  </a:lnTo>
                  <a:lnTo>
                    <a:pt x="115" y="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49"/>
            <p:cNvSpPr>
              <a:spLocks/>
            </p:cNvSpPr>
            <p:nvPr/>
          </p:nvSpPr>
          <p:spPr bwMode="auto">
            <a:xfrm>
              <a:off x="3759" y="3276"/>
              <a:ext cx="171" cy="279"/>
            </a:xfrm>
            <a:custGeom>
              <a:avLst/>
              <a:gdLst>
                <a:gd name="T0" fmla="*/ 130 w 514"/>
                <a:gd name="T1" fmla="*/ 11 h 838"/>
                <a:gd name="T2" fmla="*/ 149 w 514"/>
                <a:gd name="T3" fmla="*/ 0 h 838"/>
                <a:gd name="T4" fmla="*/ 162 w 514"/>
                <a:gd name="T5" fmla="*/ 0 h 838"/>
                <a:gd name="T6" fmla="*/ 171 w 514"/>
                <a:gd name="T7" fmla="*/ 9 h 838"/>
                <a:gd name="T8" fmla="*/ 166 w 514"/>
                <a:gd name="T9" fmla="*/ 26 h 838"/>
                <a:gd name="T10" fmla="*/ 155 w 514"/>
                <a:gd name="T11" fmla="*/ 37 h 838"/>
                <a:gd name="T12" fmla="*/ 134 w 514"/>
                <a:gd name="T13" fmla="*/ 48 h 838"/>
                <a:gd name="T14" fmla="*/ 93 w 514"/>
                <a:gd name="T15" fmla="*/ 65 h 838"/>
                <a:gd name="T16" fmla="*/ 41 w 514"/>
                <a:gd name="T17" fmla="*/ 93 h 838"/>
                <a:gd name="T18" fmla="*/ 21 w 514"/>
                <a:gd name="T19" fmla="*/ 94 h 838"/>
                <a:gd name="T20" fmla="*/ 32 w 514"/>
                <a:gd name="T21" fmla="*/ 120 h 838"/>
                <a:gd name="T22" fmla="*/ 55 w 514"/>
                <a:gd name="T23" fmla="*/ 149 h 838"/>
                <a:gd name="T24" fmla="*/ 73 w 514"/>
                <a:gd name="T25" fmla="*/ 183 h 838"/>
                <a:gd name="T26" fmla="*/ 81 w 514"/>
                <a:gd name="T27" fmla="*/ 219 h 838"/>
                <a:gd name="T28" fmla="*/ 77 w 514"/>
                <a:gd name="T29" fmla="*/ 230 h 838"/>
                <a:gd name="T30" fmla="*/ 66 w 514"/>
                <a:gd name="T31" fmla="*/ 238 h 838"/>
                <a:gd name="T32" fmla="*/ 51 w 514"/>
                <a:gd name="T33" fmla="*/ 243 h 838"/>
                <a:gd name="T34" fmla="*/ 36 w 514"/>
                <a:gd name="T35" fmla="*/ 254 h 838"/>
                <a:gd name="T36" fmla="*/ 30 w 514"/>
                <a:gd name="T37" fmla="*/ 265 h 838"/>
                <a:gd name="T38" fmla="*/ 26 w 514"/>
                <a:gd name="T39" fmla="*/ 279 h 838"/>
                <a:gd name="T40" fmla="*/ 15 w 514"/>
                <a:gd name="T41" fmla="*/ 279 h 838"/>
                <a:gd name="T42" fmla="*/ 11 w 514"/>
                <a:gd name="T43" fmla="*/ 269 h 838"/>
                <a:gd name="T44" fmla="*/ 19 w 514"/>
                <a:gd name="T45" fmla="*/ 253 h 838"/>
                <a:gd name="T46" fmla="*/ 40 w 514"/>
                <a:gd name="T47" fmla="*/ 242 h 838"/>
                <a:gd name="T48" fmla="*/ 52 w 514"/>
                <a:gd name="T49" fmla="*/ 230 h 838"/>
                <a:gd name="T50" fmla="*/ 63 w 514"/>
                <a:gd name="T51" fmla="*/ 224 h 838"/>
                <a:gd name="T52" fmla="*/ 67 w 514"/>
                <a:gd name="T53" fmla="*/ 213 h 838"/>
                <a:gd name="T54" fmla="*/ 62 w 514"/>
                <a:gd name="T55" fmla="*/ 183 h 838"/>
                <a:gd name="T56" fmla="*/ 45 w 514"/>
                <a:gd name="T57" fmla="*/ 161 h 838"/>
                <a:gd name="T58" fmla="*/ 30 w 514"/>
                <a:gd name="T59" fmla="*/ 141 h 838"/>
                <a:gd name="T60" fmla="*/ 11 w 514"/>
                <a:gd name="T61" fmla="*/ 119 h 838"/>
                <a:gd name="T62" fmla="*/ 0 w 514"/>
                <a:gd name="T63" fmla="*/ 98 h 838"/>
                <a:gd name="T64" fmla="*/ 0 w 514"/>
                <a:gd name="T65" fmla="*/ 85 h 838"/>
                <a:gd name="T66" fmla="*/ 10 w 514"/>
                <a:gd name="T67" fmla="*/ 79 h 838"/>
                <a:gd name="T68" fmla="*/ 49 w 514"/>
                <a:gd name="T69" fmla="*/ 57 h 838"/>
                <a:gd name="T70" fmla="*/ 86 w 514"/>
                <a:gd name="T71" fmla="*/ 37 h 838"/>
                <a:gd name="T72" fmla="*/ 123 w 514"/>
                <a:gd name="T73" fmla="*/ 19 h 838"/>
                <a:gd name="T74" fmla="*/ 130 w 514"/>
                <a:gd name="T75" fmla="*/ 11 h 8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4" h="838">
                  <a:moveTo>
                    <a:pt x="392" y="33"/>
                  </a:moveTo>
                  <a:lnTo>
                    <a:pt x="447" y="0"/>
                  </a:lnTo>
                  <a:lnTo>
                    <a:pt x="488" y="0"/>
                  </a:lnTo>
                  <a:lnTo>
                    <a:pt x="514" y="26"/>
                  </a:lnTo>
                  <a:lnTo>
                    <a:pt x="500" y="78"/>
                  </a:lnTo>
                  <a:lnTo>
                    <a:pt x="466" y="112"/>
                  </a:lnTo>
                  <a:lnTo>
                    <a:pt x="403" y="145"/>
                  </a:lnTo>
                  <a:lnTo>
                    <a:pt x="280" y="194"/>
                  </a:lnTo>
                  <a:lnTo>
                    <a:pt x="123" y="279"/>
                  </a:lnTo>
                  <a:lnTo>
                    <a:pt x="64" y="283"/>
                  </a:lnTo>
                  <a:lnTo>
                    <a:pt x="97" y="361"/>
                  </a:lnTo>
                  <a:lnTo>
                    <a:pt x="164" y="447"/>
                  </a:lnTo>
                  <a:lnTo>
                    <a:pt x="220" y="551"/>
                  </a:lnTo>
                  <a:lnTo>
                    <a:pt x="243" y="659"/>
                  </a:lnTo>
                  <a:lnTo>
                    <a:pt x="231" y="692"/>
                  </a:lnTo>
                  <a:lnTo>
                    <a:pt x="198" y="715"/>
                  </a:lnTo>
                  <a:lnTo>
                    <a:pt x="153" y="730"/>
                  </a:lnTo>
                  <a:lnTo>
                    <a:pt x="108" y="763"/>
                  </a:lnTo>
                  <a:lnTo>
                    <a:pt x="90" y="797"/>
                  </a:lnTo>
                  <a:lnTo>
                    <a:pt x="79" y="838"/>
                  </a:lnTo>
                  <a:lnTo>
                    <a:pt x="45" y="838"/>
                  </a:lnTo>
                  <a:lnTo>
                    <a:pt x="33" y="807"/>
                  </a:lnTo>
                  <a:lnTo>
                    <a:pt x="56" y="760"/>
                  </a:lnTo>
                  <a:lnTo>
                    <a:pt x="120" y="727"/>
                  </a:lnTo>
                  <a:lnTo>
                    <a:pt x="157" y="692"/>
                  </a:lnTo>
                  <a:lnTo>
                    <a:pt x="190" y="674"/>
                  </a:lnTo>
                  <a:lnTo>
                    <a:pt x="202" y="640"/>
                  </a:lnTo>
                  <a:lnTo>
                    <a:pt x="187" y="551"/>
                  </a:lnTo>
                  <a:lnTo>
                    <a:pt x="134" y="484"/>
                  </a:lnTo>
                  <a:lnTo>
                    <a:pt x="90" y="425"/>
                  </a:lnTo>
                  <a:lnTo>
                    <a:pt x="33" y="358"/>
                  </a:lnTo>
                  <a:lnTo>
                    <a:pt x="0" y="294"/>
                  </a:lnTo>
                  <a:lnTo>
                    <a:pt x="0" y="256"/>
                  </a:lnTo>
                  <a:lnTo>
                    <a:pt x="30" y="238"/>
                  </a:lnTo>
                  <a:lnTo>
                    <a:pt x="146" y="171"/>
                  </a:lnTo>
                  <a:lnTo>
                    <a:pt x="257" y="112"/>
                  </a:lnTo>
                  <a:lnTo>
                    <a:pt x="369" y="56"/>
                  </a:lnTo>
                  <a:lnTo>
                    <a:pt x="3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50"/>
            <p:cNvSpPr>
              <a:spLocks/>
            </p:cNvSpPr>
            <p:nvPr/>
          </p:nvSpPr>
          <p:spPr bwMode="auto">
            <a:xfrm>
              <a:off x="3926" y="3549"/>
              <a:ext cx="115" cy="302"/>
            </a:xfrm>
            <a:custGeom>
              <a:avLst/>
              <a:gdLst>
                <a:gd name="T0" fmla="*/ 21 w 343"/>
                <a:gd name="T1" fmla="*/ 35 h 907"/>
                <a:gd name="T2" fmla="*/ 6 w 343"/>
                <a:gd name="T3" fmla="*/ 15 h 907"/>
                <a:gd name="T4" fmla="*/ 11 w 343"/>
                <a:gd name="T5" fmla="*/ 0 h 907"/>
                <a:gd name="T6" fmla="*/ 26 w 343"/>
                <a:gd name="T7" fmla="*/ 0 h 907"/>
                <a:gd name="T8" fmla="*/ 44 w 343"/>
                <a:gd name="T9" fmla="*/ 16 h 907"/>
                <a:gd name="T10" fmla="*/ 66 w 343"/>
                <a:gd name="T11" fmla="*/ 50 h 907"/>
                <a:gd name="T12" fmla="*/ 79 w 343"/>
                <a:gd name="T13" fmla="*/ 82 h 907"/>
                <a:gd name="T14" fmla="*/ 90 w 343"/>
                <a:gd name="T15" fmla="*/ 113 h 907"/>
                <a:gd name="T16" fmla="*/ 94 w 343"/>
                <a:gd name="T17" fmla="*/ 141 h 907"/>
                <a:gd name="T18" fmla="*/ 93 w 343"/>
                <a:gd name="T19" fmla="*/ 156 h 907"/>
                <a:gd name="T20" fmla="*/ 81 w 343"/>
                <a:gd name="T21" fmla="*/ 175 h 907"/>
                <a:gd name="T22" fmla="*/ 63 w 343"/>
                <a:gd name="T23" fmla="*/ 224 h 907"/>
                <a:gd name="T24" fmla="*/ 41 w 343"/>
                <a:gd name="T25" fmla="*/ 253 h 907"/>
                <a:gd name="T26" fmla="*/ 36 w 343"/>
                <a:gd name="T27" fmla="*/ 265 h 907"/>
                <a:gd name="T28" fmla="*/ 56 w 343"/>
                <a:gd name="T29" fmla="*/ 268 h 907"/>
                <a:gd name="T30" fmla="*/ 82 w 343"/>
                <a:gd name="T31" fmla="*/ 268 h 907"/>
                <a:gd name="T32" fmla="*/ 115 w 343"/>
                <a:gd name="T33" fmla="*/ 279 h 907"/>
                <a:gd name="T34" fmla="*/ 113 w 343"/>
                <a:gd name="T35" fmla="*/ 287 h 907"/>
                <a:gd name="T36" fmla="*/ 108 w 343"/>
                <a:gd name="T37" fmla="*/ 297 h 907"/>
                <a:gd name="T38" fmla="*/ 98 w 343"/>
                <a:gd name="T39" fmla="*/ 302 h 907"/>
                <a:gd name="T40" fmla="*/ 77 w 343"/>
                <a:gd name="T41" fmla="*/ 295 h 907"/>
                <a:gd name="T42" fmla="*/ 56 w 343"/>
                <a:gd name="T43" fmla="*/ 284 h 907"/>
                <a:gd name="T44" fmla="*/ 26 w 343"/>
                <a:gd name="T45" fmla="*/ 282 h 907"/>
                <a:gd name="T46" fmla="*/ 8 w 343"/>
                <a:gd name="T47" fmla="*/ 286 h 907"/>
                <a:gd name="T48" fmla="*/ 0 w 343"/>
                <a:gd name="T49" fmla="*/ 280 h 907"/>
                <a:gd name="T50" fmla="*/ 0 w 343"/>
                <a:gd name="T51" fmla="*/ 271 h 907"/>
                <a:gd name="T52" fmla="*/ 10 w 343"/>
                <a:gd name="T53" fmla="*/ 261 h 907"/>
                <a:gd name="T54" fmla="*/ 26 w 343"/>
                <a:gd name="T55" fmla="*/ 245 h 907"/>
                <a:gd name="T56" fmla="*/ 55 w 343"/>
                <a:gd name="T57" fmla="*/ 204 h 907"/>
                <a:gd name="T58" fmla="*/ 67 w 343"/>
                <a:gd name="T59" fmla="*/ 168 h 907"/>
                <a:gd name="T60" fmla="*/ 71 w 343"/>
                <a:gd name="T61" fmla="*/ 134 h 907"/>
                <a:gd name="T62" fmla="*/ 70 w 343"/>
                <a:gd name="T63" fmla="*/ 115 h 907"/>
                <a:gd name="T64" fmla="*/ 60 w 343"/>
                <a:gd name="T65" fmla="*/ 82 h 907"/>
                <a:gd name="T66" fmla="*/ 34 w 343"/>
                <a:gd name="T67" fmla="*/ 46 h 907"/>
                <a:gd name="T68" fmla="*/ 15 w 343"/>
                <a:gd name="T69" fmla="*/ 27 h 907"/>
                <a:gd name="T70" fmla="*/ 21 w 343"/>
                <a:gd name="T71" fmla="*/ 35 h 9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" h="907">
                  <a:moveTo>
                    <a:pt x="64" y="105"/>
                  </a:moveTo>
                  <a:lnTo>
                    <a:pt x="19" y="45"/>
                  </a:lnTo>
                  <a:lnTo>
                    <a:pt x="34" y="0"/>
                  </a:lnTo>
                  <a:lnTo>
                    <a:pt x="79" y="0"/>
                  </a:lnTo>
                  <a:lnTo>
                    <a:pt x="131" y="49"/>
                  </a:lnTo>
                  <a:lnTo>
                    <a:pt x="198" y="149"/>
                  </a:lnTo>
                  <a:lnTo>
                    <a:pt x="236" y="246"/>
                  </a:lnTo>
                  <a:lnTo>
                    <a:pt x="269" y="339"/>
                  </a:lnTo>
                  <a:lnTo>
                    <a:pt x="280" y="424"/>
                  </a:lnTo>
                  <a:lnTo>
                    <a:pt x="277" y="469"/>
                  </a:lnTo>
                  <a:lnTo>
                    <a:pt x="242" y="525"/>
                  </a:lnTo>
                  <a:lnTo>
                    <a:pt x="187" y="674"/>
                  </a:lnTo>
                  <a:lnTo>
                    <a:pt x="123" y="759"/>
                  </a:lnTo>
                  <a:lnTo>
                    <a:pt x="108" y="797"/>
                  </a:lnTo>
                  <a:lnTo>
                    <a:pt x="168" y="804"/>
                  </a:lnTo>
                  <a:lnTo>
                    <a:pt x="246" y="804"/>
                  </a:lnTo>
                  <a:lnTo>
                    <a:pt x="343" y="837"/>
                  </a:lnTo>
                  <a:lnTo>
                    <a:pt x="336" y="863"/>
                  </a:lnTo>
                  <a:lnTo>
                    <a:pt x="321" y="892"/>
                  </a:lnTo>
                  <a:lnTo>
                    <a:pt x="291" y="907"/>
                  </a:lnTo>
                  <a:lnTo>
                    <a:pt x="231" y="885"/>
                  </a:lnTo>
                  <a:lnTo>
                    <a:pt x="168" y="852"/>
                  </a:lnTo>
                  <a:lnTo>
                    <a:pt x="79" y="848"/>
                  </a:lnTo>
                  <a:lnTo>
                    <a:pt x="23" y="859"/>
                  </a:lnTo>
                  <a:lnTo>
                    <a:pt x="0" y="841"/>
                  </a:lnTo>
                  <a:lnTo>
                    <a:pt x="0" y="815"/>
                  </a:lnTo>
                  <a:lnTo>
                    <a:pt x="31" y="785"/>
                  </a:lnTo>
                  <a:lnTo>
                    <a:pt x="79" y="736"/>
                  </a:lnTo>
                  <a:lnTo>
                    <a:pt x="164" y="613"/>
                  </a:lnTo>
                  <a:lnTo>
                    <a:pt x="201" y="506"/>
                  </a:lnTo>
                  <a:lnTo>
                    <a:pt x="213" y="402"/>
                  </a:lnTo>
                  <a:lnTo>
                    <a:pt x="209" y="346"/>
                  </a:lnTo>
                  <a:lnTo>
                    <a:pt x="180" y="246"/>
                  </a:lnTo>
                  <a:lnTo>
                    <a:pt x="101" y="138"/>
                  </a:lnTo>
                  <a:lnTo>
                    <a:pt x="46" y="82"/>
                  </a:lnTo>
                  <a:lnTo>
                    <a:pt x="6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51"/>
            <p:cNvSpPr>
              <a:spLocks/>
            </p:cNvSpPr>
            <p:nvPr/>
          </p:nvSpPr>
          <p:spPr bwMode="auto">
            <a:xfrm>
              <a:off x="3751" y="3528"/>
              <a:ext cx="167" cy="334"/>
            </a:xfrm>
            <a:custGeom>
              <a:avLst/>
              <a:gdLst>
                <a:gd name="T0" fmla="*/ 98 w 503"/>
                <a:gd name="T1" fmla="*/ 59 h 1001"/>
                <a:gd name="T2" fmla="*/ 123 w 503"/>
                <a:gd name="T3" fmla="*/ 26 h 1001"/>
                <a:gd name="T4" fmla="*/ 145 w 503"/>
                <a:gd name="T5" fmla="*/ 0 h 1001"/>
                <a:gd name="T6" fmla="*/ 159 w 503"/>
                <a:gd name="T7" fmla="*/ 3 h 1001"/>
                <a:gd name="T8" fmla="*/ 167 w 503"/>
                <a:gd name="T9" fmla="*/ 14 h 1001"/>
                <a:gd name="T10" fmla="*/ 167 w 503"/>
                <a:gd name="T11" fmla="*/ 34 h 1001"/>
                <a:gd name="T12" fmla="*/ 153 w 503"/>
                <a:gd name="T13" fmla="*/ 45 h 1001"/>
                <a:gd name="T14" fmla="*/ 130 w 503"/>
                <a:gd name="T15" fmla="*/ 60 h 1001"/>
                <a:gd name="T16" fmla="*/ 111 w 503"/>
                <a:gd name="T17" fmla="*/ 78 h 1001"/>
                <a:gd name="T18" fmla="*/ 90 w 503"/>
                <a:gd name="T19" fmla="*/ 103 h 1001"/>
                <a:gd name="T20" fmla="*/ 82 w 503"/>
                <a:gd name="T21" fmla="*/ 122 h 1001"/>
                <a:gd name="T22" fmla="*/ 72 w 503"/>
                <a:gd name="T23" fmla="*/ 144 h 1001"/>
                <a:gd name="T24" fmla="*/ 67 w 503"/>
                <a:gd name="T25" fmla="*/ 174 h 1001"/>
                <a:gd name="T26" fmla="*/ 67 w 503"/>
                <a:gd name="T27" fmla="*/ 201 h 1001"/>
                <a:gd name="T28" fmla="*/ 72 w 503"/>
                <a:gd name="T29" fmla="*/ 235 h 1001"/>
                <a:gd name="T30" fmla="*/ 85 w 503"/>
                <a:gd name="T31" fmla="*/ 267 h 1001"/>
                <a:gd name="T32" fmla="*/ 96 w 503"/>
                <a:gd name="T33" fmla="*/ 286 h 1001"/>
                <a:gd name="T34" fmla="*/ 104 w 503"/>
                <a:gd name="T35" fmla="*/ 298 h 1001"/>
                <a:gd name="T36" fmla="*/ 104 w 503"/>
                <a:gd name="T37" fmla="*/ 308 h 1001"/>
                <a:gd name="T38" fmla="*/ 96 w 503"/>
                <a:gd name="T39" fmla="*/ 312 h 1001"/>
                <a:gd name="T40" fmla="*/ 79 w 503"/>
                <a:gd name="T41" fmla="*/ 312 h 1001"/>
                <a:gd name="T42" fmla="*/ 52 w 503"/>
                <a:gd name="T43" fmla="*/ 317 h 1001"/>
                <a:gd name="T44" fmla="*/ 31 w 503"/>
                <a:gd name="T45" fmla="*/ 324 h 1001"/>
                <a:gd name="T46" fmla="*/ 19 w 503"/>
                <a:gd name="T47" fmla="*/ 334 h 1001"/>
                <a:gd name="T48" fmla="*/ 7 w 503"/>
                <a:gd name="T49" fmla="*/ 330 h 1001"/>
                <a:gd name="T50" fmla="*/ 0 w 503"/>
                <a:gd name="T51" fmla="*/ 317 h 1001"/>
                <a:gd name="T52" fmla="*/ 1 w 503"/>
                <a:gd name="T53" fmla="*/ 306 h 1001"/>
                <a:gd name="T54" fmla="*/ 22 w 503"/>
                <a:gd name="T55" fmla="*/ 297 h 1001"/>
                <a:gd name="T56" fmla="*/ 56 w 503"/>
                <a:gd name="T57" fmla="*/ 295 h 1001"/>
                <a:gd name="T58" fmla="*/ 87 w 503"/>
                <a:gd name="T59" fmla="*/ 295 h 1001"/>
                <a:gd name="T60" fmla="*/ 74 w 503"/>
                <a:gd name="T61" fmla="*/ 279 h 1001"/>
                <a:gd name="T62" fmla="*/ 68 w 503"/>
                <a:gd name="T63" fmla="*/ 261 h 1001"/>
                <a:gd name="T64" fmla="*/ 59 w 503"/>
                <a:gd name="T65" fmla="*/ 235 h 1001"/>
                <a:gd name="T66" fmla="*/ 49 w 503"/>
                <a:gd name="T67" fmla="*/ 208 h 1001"/>
                <a:gd name="T68" fmla="*/ 49 w 503"/>
                <a:gd name="T69" fmla="*/ 175 h 1001"/>
                <a:gd name="T70" fmla="*/ 52 w 503"/>
                <a:gd name="T71" fmla="*/ 144 h 1001"/>
                <a:gd name="T72" fmla="*/ 63 w 503"/>
                <a:gd name="T73" fmla="*/ 115 h 1001"/>
                <a:gd name="T74" fmla="*/ 83 w 503"/>
                <a:gd name="T75" fmla="*/ 78 h 1001"/>
                <a:gd name="T76" fmla="*/ 98 w 503"/>
                <a:gd name="T77" fmla="*/ 59 h 10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3" h="1001">
                  <a:moveTo>
                    <a:pt x="294" y="176"/>
                  </a:moveTo>
                  <a:lnTo>
                    <a:pt x="369" y="79"/>
                  </a:lnTo>
                  <a:lnTo>
                    <a:pt x="436" y="0"/>
                  </a:lnTo>
                  <a:lnTo>
                    <a:pt x="480" y="8"/>
                  </a:lnTo>
                  <a:lnTo>
                    <a:pt x="503" y="41"/>
                  </a:lnTo>
                  <a:lnTo>
                    <a:pt x="503" y="101"/>
                  </a:lnTo>
                  <a:lnTo>
                    <a:pt x="462" y="135"/>
                  </a:lnTo>
                  <a:lnTo>
                    <a:pt x="391" y="179"/>
                  </a:lnTo>
                  <a:lnTo>
                    <a:pt x="335" y="235"/>
                  </a:lnTo>
                  <a:lnTo>
                    <a:pt x="272" y="309"/>
                  </a:lnTo>
                  <a:lnTo>
                    <a:pt x="246" y="365"/>
                  </a:lnTo>
                  <a:lnTo>
                    <a:pt x="216" y="432"/>
                  </a:lnTo>
                  <a:lnTo>
                    <a:pt x="201" y="522"/>
                  </a:lnTo>
                  <a:lnTo>
                    <a:pt x="201" y="603"/>
                  </a:lnTo>
                  <a:lnTo>
                    <a:pt x="216" y="704"/>
                  </a:lnTo>
                  <a:lnTo>
                    <a:pt x="257" y="801"/>
                  </a:lnTo>
                  <a:lnTo>
                    <a:pt x="290" y="856"/>
                  </a:lnTo>
                  <a:lnTo>
                    <a:pt x="313" y="893"/>
                  </a:lnTo>
                  <a:lnTo>
                    <a:pt x="313" y="924"/>
                  </a:lnTo>
                  <a:lnTo>
                    <a:pt x="290" y="934"/>
                  </a:lnTo>
                  <a:lnTo>
                    <a:pt x="238" y="934"/>
                  </a:lnTo>
                  <a:lnTo>
                    <a:pt x="156" y="949"/>
                  </a:lnTo>
                  <a:lnTo>
                    <a:pt x="92" y="971"/>
                  </a:lnTo>
                  <a:lnTo>
                    <a:pt x="56" y="1001"/>
                  </a:lnTo>
                  <a:lnTo>
                    <a:pt x="22" y="990"/>
                  </a:lnTo>
                  <a:lnTo>
                    <a:pt x="0" y="949"/>
                  </a:lnTo>
                  <a:lnTo>
                    <a:pt x="4" y="916"/>
                  </a:lnTo>
                  <a:lnTo>
                    <a:pt x="67" y="889"/>
                  </a:lnTo>
                  <a:lnTo>
                    <a:pt x="168" y="883"/>
                  </a:lnTo>
                  <a:lnTo>
                    <a:pt x="261" y="883"/>
                  </a:lnTo>
                  <a:lnTo>
                    <a:pt x="223" y="837"/>
                  </a:lnTo>
                  <a:lnTo>
                    <a:pt x="205" y="781"/>
                  </a:lnTo>
                  <a:lnTo>
                    <a:pt x="179" y="704"/>
                  </a:lnTo>
                  <a:lnTo>
                    <a:pt x="149" y="622"/>
                  </a:lnTo>
                  <a:lnTo>
                    <a:pt x="149" y="525"/>
                  </a:lnTo>
                  <a:lnTo>
                    <a:pt x="156" y="432"/>
                  </a:lnTo>
                  <a:lnTo>
                    <a:pt x="190" y="346"/>
                  </a:lnTo>
                  <a:lnTo>
                    <a:pt x="249" y="235"/>
                  </a:lnTo>
                  <a:lnTo>
                    <a:pt x="294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4" name="AutoShape 52"/>
          <p:cNvSpPr>
            <a:spLocks noChangeArrowheads="1"/>
          </p:cNvSpPr>
          <p:nvPr/>
        </p:nvSpPr>
        <p:spPr bwMode="auto">
          <a:xfrm>
            <a:off x="5715000" y="3810000"/>
            <a:ext cx="2819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What do we expect </a:t>
            </a:r>
          </a:p>
          <a:p>
            <a:pPr algn="ctr"/>
            <a:r>
              <a:rPr lang="en-US" sz="1800" b="1"/>
              <a:t>to happen?</a:t>
            </a:r>
            <a:endParaRPr lang="en-US"/>
          </a:p>
        </p:txBody>
      </p:sp>
      <p:sp>
        <p:nvSpPr>
          <p:cNvPr id="7185" name="Text Box 53"/>
          <p:cNvSpPr txBox="1">
            <a:spLocks noChangeArrowheads="1"/>
          </p:cNvSpPr>
          <p:nvPr/>
        </p:nvSpPr>
        <p:spPr bwMode="auto">
          <a:xfrm>
            <a:off x="2743200" y="51054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CC"/>
                </a:solidFill>
              </a:rPr>
              <a:t>+ 2%</a:t>
            </a:r>
            <a:endParaRPr lang="en-US"/>
          </a:p>
        </p:txBody>
      </p:sp>
      <p:sp>
        <p:nvSpPr>
          <p:cNvPr id="7186" name="Line 54"/>
          <p:cNvSpPr>
            <a:spLocks noChangeShapeType="1"/>
          </p:cNvSpPr>
          <p:nvPr/>
        </p:nvSpPr>
        <p:spPr bwMode="auto">
          <a:xfrm>
            <a:off x="1524000" y="3630613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Text Box 55"/>
          <p:cNvSpPr txBox="1">
            <a:spLocks noChangeArrowheads="1"/>
          </p:cNvSpPr>
          <p:nvPr/>
        </p:nvSpPr>
        <p:spPr bwMode="auto">
          <a:xfrm>
            <a:off x="1584325" y="3795713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6%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46482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Let’s do a thought experiment: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1. 	We want to control the concentration in the tank.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2.	Initially, A = 6 wgt%</a:t>
            </a:r>
          </a:p>
          <a:p>
            <a:r>
              <a:rPr lang="en-US" sz="1600" b="1"/>
              <a:t>	We want A = 7 wgt%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3.	From data, we know that</a:t>
            </a:r>
          </a:p>
          <a:p>
            <a:r>
              <a:rPr lang="en-US" sz="1600" b="1"/>
              <a:t>	</a:t>
            </a:r>
            <a:r>
              <a:rPr lang="en-US" sz="1600" b="1">
                <a:sym typeface="Symbol" pitchFamily="18" charset="2"/>
              </a:rPr>
              <a:t>A/v = 0.5 wgt%/% open</a:t>
            </a:r>
            <a:endParaRPr lang="en-US" sz="1600" b="1"/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5562600" y="1295400"/>
            <a:ext cx="2678113" cy="1787525"/>
            <a:chOff x="3456" y="1488"/>
            <a:chExt cx="1687" cy="1126"/>
          </a:xfrm>
        </p:grpSpPr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>
              <a:off x="4135" y="1760"/>
              <a:ext cx="502" cy="635"/>
            </a:xfrm>
            <a:prstGeom prst="can">
              <a:avLst>
                <a:gd name="adj" fmla="val 31624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 flipV="1">
              <a:off x="4818" y="2335"/>
              <a:ext cx="134" cy="62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222" name="Group 8"/>
            <p:cNvGrpSpPr>
              <a:grpSpLocks/>
            </p:cNvGrpSpPr>
            <p:nvPr/>
          </p:nvGrpSpPr>
          <p:grpSpPr bwMode="auto">
            <a:xfrm rot="10800000">
              <a:off x="3680" y="1951"/>
              <a:ext cx="126" cy="116"/>
              <a:chOff x="306" y="575"/>
              <a:chExt cx="1142" cy="625"/>
            </a:xfrm>
          </p:grpSpPr>
          <p:sp>
            <p:nvSpPr>
              <p:cNvPr id="8234" name="Line 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Line 1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Line 1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Line 1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Line 1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Line 1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Freeform 1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4811" y="2210"/>
              <a:ext cx="154" cy="144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4" name="Line 17"/>
            <p:cNvSpPr>
              <a:spLocks noChangeShapeType="1"/>
            </p:cNvSpPr>
            <p:nvPr/>
          </p:nvSpPr>
          <p:spPr bwMode="auto">
            <a:xfrm flipH="1">
              <a:off x="4634" y="2289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Line 18"/>
            <p:cNvSpPr>
              <a:spLocks noChangeShapeType="1"/>
            </p:cNvSpPr>
            <p:nvPr/>
          </p:nvSpPr>
          <p:spPr bwMode="auto">
            <a:xfrm>
              <a:off x="4882" y="2213"/>
              <a:ext cx="2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Line 19"/>
            <p:cNvSpPr>
              <a:spLocks noChangeShapeType="1"/>
            </p:cNvSpPr>
            <p:nvPr/>
          </p:nvSpPr>
          <p:spPr bwMode="auto">
            <a:xfrm>
              <a:off x="4250" y="1637"/>
              <a:ext cx="0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Freeform 20"/>
            <p:cNvSpPr>
              <a:spLocks/>
            </p:cNvSpPr>
            <p:nvPr/>
          </p:nvSpPr>
          <p:spPr bwMode="auto">
            <a:xfrm>
              <a:off x="3602" y="1635"/>
              <a:ext cx="649" cy="0"/>
            </a:xfrm>
            <a:custGeom>
              <a:avLst/>
              <a:gdLst>
                <a:gd name="T0" fmla="*/ 649 w 852"/>
                <a:gd name="T1" fmla="*/ 0 h 1"/>
                <a:gd name="T2" fmla="*/ 0 w 852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2" h="1">
                  <a:moveTo>
                    <a:pt x="852" y="0"/>
                  </a:moveTo>
                  <a:lnTo>
                    <a:pt x="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Oval 21"/>
            <p:cNvSpPr>
              <a:spLocks noChangeArrowheads="1"/>
            </p:cNvSpPr>
            <p:nvPr/>
          </p:nvSpPr>
          <p:spPr bwMode="auto">
            <a:xfrm>
              <a:off x="3931" y="2175"/>
              <a:ext cx="136" cy="1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  <a:endParaRPr lang="en-US" b="1"/>
            </a:p>
          </p:txBody>
        </p:sp>
        <p:sp>
          <p:nvSpPr>
            <p:cNvPr id="8229" name="Line 22"/>
            <p:cNvSpPr>
              <a:spLocks noChangeShapeType="1"/>
            </p:cNvSpPr>
            <p:nvPr/>
          </p:nvSpPr>
          <p:spPr bwMode="auto">
            <a:xfrm>
              <a:off x="3758" y="2070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/>
          </p:nvSpPr>
          <p:spPr bwMode="auto">
            <a:xfrm>
              <a:off x="3758" y="1644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Text Box 24"/>
            <p:cNvSpPr txBox="1">
              <a:spLocks noChangeArrowheads="1"/>
            </p:cNvSpPr>
            <p:nvPr/>
          </p:nvSpPr>
          <p:spPr bwMode="auto">
            <a:xfrm>
              <a:off x="3566" y="2441"/>
              <a:ext cx="6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Reactant</a:t>
              </a:r>
            </a:p>
          </p:txBody>
        </p:sp>
        <p:sp>
          <p:nvSpPr>
            <p:cNvPr id="8232" name="Text Box 25"/>
            <p:cNvSpPr txBox="1">
              <a:spLocks noChangeArrowheads="1"/>
            </p:cNvSpPr>
            <p:nvPr/>
          </p:nvSpPr>
          <p:spPr bwMode="auto">
            <a:xfrm>
              <a:off x="3456" y="1488"/>
              <a:ext cx="5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Solvent</a:t>
              </a:r>
            </a:p>
          </p:txBody>
        </p:sp>
        <p:sp>
          <p:nvSpPr>
            <p:cNvPr id="8233" name="Line 26"/>
            <p:cNvSpPr>
              <a:spLocks noChangeShapeType="1"/>
            </p:cNvSpPr>
            <p:nvPr/>
          </p:nvSpPr>
          <p:spPr bwMode="auto">
            <a:xfrm>
              <a:off x="4077" y="2258"/>
              <a:ext cx="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Line 27"/>
          <p:cNvSpPr>
            <a:spLocks noChangeShapeType="1"/>
          </p:cNvSpPr>
          <p:nvPr/>
        </p:nvSpPr>
        <p:spPr bwMode="auto">
          <a:xfrm>
            <a:off x="1524000" y="3429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28"/>
          <p:cNvSpPr>
            <a:spLocks noChangeShapeType="1"/>
          </p:cNvSpPr>
          <p:nvPr/>
        </p:nvSpPr>
        <p:spPr bwMode="auto">
          <a:xfrm>
            <a:off x="1524000" y="63246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3957638" y="6400800"/>
            <a:ext cx="569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time</a:t>
            </a:r>
            <a:endParaRPr lang="en-US"/>
          </a:p>
        </p:txBody>
      </p:sp>
      <p:sp>
        <p:nvSpPr>
          <p:cNvPr id="8200" name="Text Box 30"/>
          <p:cNvSpPr txBox="1">
            <a:spLocks noChangeArrowheads="1"/>
          </p:cNvSpPr>
          <p:nvPr/>
        </p:nvSpPr>
        <p:spPr bwMode="auto">
          <a:xfrm>
            <a:off x="381000" y="5105400"/>
            <a:ext cx="855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rgbClr val="FF33CC"/>
                </a:solidFill>
              </a:rPr>
              <a:t>Valve </a:t>
            </a:r>
          </a:p>
          <a:p>
            <a:r>
              <a:rPr lang="en-US" sz="1600" b="1">
                <a:solidFill>
                  <a:srgbClr val="FF33CC"/>
                </a:solidFill>
              </a:rPr>
              <a:t>% open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8201" name="Text Box 31"/>
          <p:cNvSpPr txBox="1">
            <a:spLocks noChangeArrowheads="1"/>
          </p:cNvSpPr>
          <p:nvPr/>
        </p:nvSpPr>
        <p:spPr bwMode="auto">
          <a:xfrm>
            <a:off x="381000" y="38862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A wgt%</a:t>
            </a:r>
            <a:r>
              <a:rPr lang="en-US" sz="1600" b="1"/>
              <a:t> </a:t>
            </a:r>
            <a:endParaRPr lang="en-US"/>
          </a:p>
        </p:txBody>
      </p:sp>
      <p:sp>
        <p:nvSpPr>
          <p:cNvPr id="8202" name="Line 32"/>
          <p:cNvSpPr>
            <a:spLocks noChangeShapeType="1"/>
          </p:cNvSpPr>
          <p:nvPr/>
        </p:nvSpPr>
        <p:spPr bwMode="auto">
          <a:xfrm>
            <a:off x="1524000" y="4114800"/>
            <a:ext cx="1066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33"/>
          <p:cNvSpPr>
            <a:spLocks noChangeShapeType="1"/>
          </p:cNvSpPr>
          <p:nvPr/>
        </p:nvSpPr>
        <p:spPr bwMode="auto">
          <a:xfrm>
            <a:off x="1524000" y="5486400"/>
            <a:ext cx="10668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34"/>
          <p:cNvSpPr>
            <a:spLocks noChangeShapeType="1"/>
          </p:cNvSpPr>
          <p:nvPr/>
        </p:nvSpPr>
        <p:spPr bwMode="auto">
          <a:xfrm flipV="1">
            <a:off x="2590800" y="5029200"/>
            <a:ext cx="0" cy="4572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35"/>
          <p:cNvSpPr>
            <a:spLocks noChangeShapeType="1"/>
          </p:cNvSpPr>
          <p:nvPr/>
        </p:nvSpPr>
        <p:spPr bwMode="auto">
          <a:xfrm>
            <a:off x="2590800" y="5029200"/>
            <a:ext cx="10668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6" name="Group 36"/>
          <p:cNvGrpSpPr>
            <a:grpSpLocks/>
          </p:cNvGrpSpPr>
          <p:nvPr/>
        </p:nvGrpSpPr>
        <p:grpSpPr bwMode="auto">
          <a:xfrm flipH="1">
            <a:off x="5257800" y="4419600"/>
            <a:ext cx="796925" cy="947738"/>
            <a:chOff x="3751" y="3073"/>
            <a:chExt cx="646" cy="789"/>
          </a:xfrm>
        </p:grpSpPr>
        <p:sp>
          <p:nvSpPr>
            <p:cNvPr id="8214" name="Freeform 37"/>
            <p:cNvSpPr>
              <a:spLocks/>
            </p:cNvSpPr>
            <p:nvPr/>
          </p:nvSpPr>
          <p:spPr bwMode="auto">
            <a:xfrm>
              <a:off x="3931" y="3073"/>
              <a:ext cx="187" cy="182"/>
            </a:xfrm>
            <a:custGeom>
              <a:avLst/>
              <a:gdLst>
                <a:gd name="T0" fmla="*/ 39 w 563"/>
                <a:gd name="T1" fmla="*/ 8 h 547"/>
                <a:gd name="T2" fmla="*/ 59 w 563"/>
                <a:gd name="T3" fmla="*/ 0 h 547"/>
                <a:gd name="T4" fmla="*/ 74 w 563"/>
                <a:gd name="T5" fmla="*/ 6 h 547"/>
                <a:gd name="T6" fmla="*/ 90 w 563"/>
                <a:gd name="T7" fmla="*/ 26 h 547"/>
                <a:gd name="T8" fmla="*/ 100 w 563"/>
                <a:gd name="T9" fmla="*/ 54 h 547"/>
                <a:gd name="T10" fmla="*/ 102 w 563"/>
                <a:gd name="T11" fmla="*/ 74 h 547"/>
                <a:gd name="T12" fmla="*/ 103 w 563"/>
                <a:gd name="T13" fmla="*/ 100 h 547"/>
                <a:gd name="T14" fmla="*/ 169 w 563"/>
                <a:gd name="T15" fmla="*/ 99 h 547"/>
                <a:gd name="T16" fmla="*/ 187 w 563"/>
                <a:gd name="T17" fmla="*/ 103 h 547"/>
                <a:gd name="T18" fmla="*/ 185 w 563"/>
                <a:gd name="T19" fmla="*/ 115 h 547"/>
                <a:gd name="T20" fmla="*/ 149 w 563"/>
                <a:gd name="T21" fmla="*/ 110 h 547"/>
                <a:gd name="T22" fmla="*/ 102 w 563"/>
                <a:gd name="T23" fmla="*/ 117 h 547"/>
                <a:gd name="T24" fmla="*/ 92 w 563"/>
                <a:gd name="T25" fmla="*/ 143 h 547"/>
                <a:gd name="T26" fmla="*/ 78 w 563"/>
                <a:gd name="T27" fmla="*/ 166 h 547"/>
                <a:gd name="T28" fmla="*/ 62 w 563"/>
                <a:gd name="T29" fmla="*/ 174 h 547"/>
                <a:gd name="T30" fmla="*/ 45 w 563"/>
                <a:gd name="T31" fmla="*/ 182 h 547"/>
                <a:gd name="T32" fmla="*/ 32 w 563"/>
                <a:gd name="T33" fmla="*/ 177 h 547"/>
                <a:gd name="T34" fmla="*/ 15 w 563"/>
                <a:gd name="T35" fmla="*/ 157 h 547"/>
                <a:gd name="T36" fmla="*/ 3 w 563"/>
                <a:gd name="T37" fmla="*/ 132 h 547"/>
                <a:gd name="T38" fmla="*/ 0 w 563"/>
                <a:gd name="T39" fmla="*/ 111 h 547"/>
                <a:gd name="T40" fmla="*/ 6 w 563"/>
                <a:gd name="T41" fmla="*/ 69 h 547"/>
                <a:gd name="T42" fmla="*/ 21 w 563"/>
                <a:gd name="T43" fmla="*/ 37 h 547"/>
                <a:gd name="T44" fmla="*/ 32 w 563"/>
                <a:gd name="T45" fmla="*/ 19 h 547"/>
                <a:gd name="T46" fmla="*/ 46 w 563"/>
                <a:gd name="T47" fmla="*/ 7 h 547"/>
                <a:gd name="T48" fmla="*/ 39 w 563"/>
                <a:gd name="T49" fmla="*/ 8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3" h="547">
                  <a:moveTo>
                    <a:pt x="116" y="25"/>
                  </a:moveTo>
                  <a:lnTo>
                    <a:pt x="178" y="0"/>
                  </a:lnTo>
                  <a:lnTo>
                    <a:pt x="224" y="18"/>
                  </a:lnTo>
                  <a:lnTo>
                    <a:pt x="271" y="78"/>
                  </a:lnTo>
                  <a:lnTo>
                    <a:pt x="302" y="163"/>
                  </a:lnTo>
                  <a:lnTo>
                    <a:pt x="306" y="223"/>
                  </a:lnTo>
                  <a:lnTo>
                    <a:pt x="309" y="301"/>
                  </a:lnTo>
                  <a:lnTo>
                    <a:pt x="510" y="297"/>
                  </a:lnTo>
                  <a:lnTo>
                    <a:pt x="563" y="309"/>
                  </a:lnTo>
                  <a:lnTo>
                    <a:pt x="556" y="345"/>
                  </a:lnTo>
                  <a:lnTo>
                    <a:pt x="448" y="330"/>
                  </a:lnTo>
                  <a:lnTo>
                    <a:pt x="306" y="353"/>
                  </a:lnTo>
                  <a:lnTo>
                    <a:pt x="276" y="431"/>
                  </a:lnTo>
                  <a:lnTo>
                    <a:pt x="235" y="498"/>
                  </a:lnTo>
                  <a:lnTo>
                    <a:pt x="186" y="524"/>
                  </a:lnTo>
                  <a:lnTo>
                    <a:pt x="134" y="547"/>
                  </a:lnTo>
                  <a:lnTo>
                    <a:pt x="96" y="532"/>
                  </a:lnTo>
                  <a:lnTo>
                    <a:pt x="44" y="472"/>
                  </a:lnTo>
                  <a:lnTo>
                    <a:pt x="8" y="398"/>
                  </a:lnTo>
                  <a:lnTo>
                    <a:pt x="0" y="335"/>
                  </a:lnTo>
                  <a:lnTo>
                    <a:pt x="19" y="207"/>
                  </a:lnTo>
                  <a:lnTo>
                    <a:pt x="63" y="112"/>
                  </a:lnTo>
                  <a:lnTo>
                    <a:pt x="96" y="56"/>
                  </a:lnTo>
                  <a:lnTo>
                    <a:pt x="137" y="22"/>
                  </a:lnTo>
                  <a:lnTo>
                    <a:pt x="1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38"/>
            <p:cNvSpPr>
              <a:spLocks/>
            </p:cNvSpPr>
            <p:nvPr/>
          </p:nvSpPr>
          <p:spPr bwMode="auto">
            <a:xfrm>
              <a:off x="4013" y="3247"/>
              <a:ext cx="384" cy="68"/>
            </a:xfrm>
            <a:custGeom>
              <a:avLst/>
              <a:gdLst>
                <a:gd name="T0" fmla="*/ 0 w 1153"/>
                <a:gd name="T1" fmla="*/ 43 h 204"/>
                <a:gd name="T2" fmla="*/ 32 w 1153"/>
                <a:gd name="T3" fmla="*/ 32 h 204"/>
                <a:gd name="T4" fmla="*/ 101 w 1153"/>
                <a:gd name="T5" fmla="*/ 27 h 204"/>
                <a:gd name="T6" fmla="*/ 158 w 1153"/>
                <a:gd name="T7" fmla="*/ 22 h 204"/>
                <a:gd name="T8" fmla="*/ 221 w 1153"/>
                <a:gd name="T9" fmla="*/ 12 h 204"/>
                <a:gd name="T10" fmla="*/ 268 w 1153"/>
                <a:gd name="T11" fmla="*/ 11 h 204"/>
                <a:gd name="T12" fmla="*/ 331 w 1153"/>
                <a:gd name="T13" fmla="*/ 4 h 204"/>
                <a:gd name="T14" fmla="*/ 383 w 1153"/>
                <a:gd name="T15" fmla="*/ 0 h 204"/>
                <a:gd name="T16" fmla="*/ 384 w 1153"/>
                <a:gd name="T17" fmla="*/ 8 h 204"/>
                <a:gd name="T18" fmla="*/ 371 w 1153"/>
                <a:gd name="T19" fmla="*/ 17 h 204"/>
                <a:gd name="T20" fmla="*/ 324 w 1153"/>
                <a:gd name="T21" fmla="*/ 17 h 204"/>
                <a:gd name="T22" fmla="*/ 328 w 1153"/>
                <a:gd name="T23" fmla="*/ 30 h 204"/>
                <a:gd name="T24" fmla="*/ 322 w 1153"/>
                <a:gd name="T25" fmla="*/ 44 h 204"/>
                <a:gd name="T26" fmla="*/ 309 w 1153"/>
                <a:gd name="T27" fmla="*/ 54 h 204"/>
                <a:gd name="T28" fmla="*/ 290 w 1153"/>
                <a:gd name="T29" fmla="*/ 54 h 204"/>
                <a:gd name="T30" fmla="*/ 273 w 1153"/>
                <a:gd name="T31" fmla="*/ 49 h 204"/>
                <a:gd name="T32" fmla="*/ 267 w 1153"/>
                <a:gd name="T33" fmla="*/ 33 h 204"/>
                <a:gd name="T34" fmla="*/ 267 w 1153"/>
                <a:gd name="T35" fmla="*/ 23 h 204"/>
                <a:gd name="T36" fmla="*/ 222 w 1153"/>
                <a:gd name="T37" fmla="*/ 25 h 204"/>
                <a:gd name="T38" fmla="*/ 204 w 1153"/>
                <a:gd name="T39" fmla="*/ 30 h 204"/>
                <a:gd name="T40" fmla="*/ 167 w 1153"/>
                <a:gd name="T41" fmla="*/ 39 h 204"/>
                <a:gd name="T42" fmla="*/ 113 w 1153"/>
                <a:gd name="T43" fmla="*/ 46 h 204"/>
                <a:gd name="T44" fmla="*/ 68 w 1153"/>
                <a:gd name="T45" fmla="*/ 47 h 204"/>
                <a:gd name="T46" fmla="*/ 39 w 1153"/>
                <a:gd name="T47" fmla="*/ 53 h 204"/>
                <a:gd name="T48" fmla="*/ 12 w 1153"/>
                <a:gd name="T49" fmla="*/ 68 h 204"/>
                <a:gd name="T50" fmla="*/ 0 w 1153"/>
                <a:gd name="T51" fmla="*/ 53 h 204"/>
                <a:gd name="T52" fmla="*/ 8 w 1153"/>
                <a:gd name="T53" fmla="*/ 39 h 204"/>
                <a:gd name="T54" fmla="*/ 14 w 1153"/>
                <a:gd name="T55" fmla="*/ 36 h 204"/>
                <a:gd name="T56" fmla="*/ 0 w 1153"/>
                <a:gd name="T57" fmla="*/ 43 h 2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3" h="204">
                  <a:moveTo>
                    <a:pt x="0" y="130"/>
                  </a:moveTo>
                  <a:lnTo>
                    <a:pt x="97" y="97"/>
                  </a:lnTo>
                  <a:lnTo>
                    <a:pt x="303" y="82"/>
                  </a:lnTo>
                  <a:lnTo>
                    <a:pt x="474" y="67"/>
                  </a:lnTo>
                  <a:lnTo>
                    <a:pt x="665" y="37"/>
                  </a:lnTo>
                  <a:lnTo>
                    <a:pt x="806" y="33"/>
                  </a:lnTo>
                  <a:lnTo>
                    <a:pt x="993" y="11"/>
                  </a:lnTo>
                  <a:lnTo>
                    <a:pt x="1150" y="0"/>
                  </a:lnTo>
                  <a:lnTo>
                    <a:pt x="1153" y="23"/>
                  </a:lnTo>
                  <a:lnTo>
                    <a:pt x="1115" y="52"/>
                  </a:lnTo>
                  <a:lnTo>
                    <a:pt x="974" y="52"/>
                  </a:lnTo>
                  <a:lnTo>
                    <a:pt x="986" y="89"/>
                  </a:lnTo>
                  <a:lnTo>
                    <a:pt x="966" y="133"/>
                  </a:lnTo>
                  <a:lnTo>
                    <a:pt x="929" y="163"/>
                  </a:lnTo>
                  <a:lnTo>
                    <a:pt x="870" y="163"/>
                  </a:lnTo>
                  <a:lnTo>
                    <a:pt x="821" y="148"/>
                  </a:lnTo>
                  <a:lnTo>
                    <a:pt x="803" y="100"/>
                  </a:lnTo>
                  <a:lnTo>
                    <a:pt x="803" y="70"/>
                  </a:lnTo>
                  <a:lnTo>
                    <a:pt x="668" y="74"/>
                  </a:lnTo>
                  <a:lnTo>
                    <a:pt x="613" y="89"/>
                  </a:lnTo>
                  <a:lnTo>
                    <a:pt x="500" y="118"/>
                  </a:lnTo>
                  <a:lnTo>
                    <a:pt x="340" y="138"/>
                  </a:lnTo>
                  <a:lnTo>
                    <a:pt x="205" y="141"/>
                  </a:lnTo>
                  <a:lnTo>
                    <a:pt x="117" y="159"/>
                  </a:lnTo>
                  <a:lnTo>
                    <a:pt x="35" y="204"/>
                  </a:lnTo>
                  <a:lnTo>
                    <a:pt x="0" y="159"/>
                  </a:lnTo>
                  <a:lnTo>
                    <a:pt x="23" y="118"/>
                  </a:lnTo>
                  <a:lnTo>
                    <a:pt x="41" y="10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39"/>
            <p:cNvSpPr>
              <a:spLocks/>
            </p:cNvSpPr>
            <p:nvPr/>
          </p:nvSpPr>
          <p:spPr bwMode="auto">
            <a:xfrm>
              <a:off x="3893" y="3263"/>
              <a:ext cx="150" cy="312"/>
            </a:xfrm>
            <a:custGeom>
              <a:avLst/>
              <a:gdLst>
                <a:gd name="T0" fmla="*/ 67 w 450"/>
                <a:gd name="T1" fmla="*/ 0 h 936"/>
                <a:gd name="T2" fmla="*/ 85 w 450"/>
                <a:gd name="T3" fmla="*/ 3 h 936"/>
                <a:gd name="T4" fmla="*/ 108 w 450"/>
                <a:gd name="T5" fmla="*/ 3 h 936"/>
                <a:gd name="T6" fmla="*/ 138 w 450"/>
                <a:gd name="T7" fmla="*/ 18 h 936"/>
                <a:gd name="T8" fmla="*/ 149 w 450"/>
                <a:gd name="T9" fmla="*/ 48 h 936"/>
                <a:gd name="T10" fmla="*/ 150 w 450"/>
                <a:gd name="T11" fmla="*/ 89 h 936"/>
                <a:gd name="T12" fmla="*/ 139 w 450"/>
                <a:gd name="T13" fmla="*/ 135 h 936"/>
                <a:gd name="T14" fmla="*/ 119 w 450"/>
                <a:gd name="T15" fmla="*/ 178 h 936"/>
                <a:gd name="T16" fmla="*/ 104 w 450"/>
                <a:gd name="T17" fmla="*/ 215 h 936"/>
                <a:gd name="T18" fmla="*/ 89 w 450"/>
                <a:gd name="T19" fmla="*/ 267 h 936"/>
                <a:gd name="T20" fmla="*/ 72 w 450"/>
                <a:gd name="T21" fmla="*/ 298 h 936"/>
                <a:gd name="T22" fmla="*/ 50 w 450"/>
                <a:gd name="T23" fmla="*/ 312 h 936"/>
                <a:gd name="T24" fmla="*/ 31 w 450"/>
                <a:gd name="T25" fmla="*/ 312 h 936"/>
                <a:gd name="T26" fmla="*/ 9 w 450"/>
                <a:gd name="T27" fmla="*/ 298 h 936"/>
                <a:gd name="T28" fmla="*/ 0 w 450"/>
                <a:gd name="T29" fmla="*/ 278 h 936"/>
                <a:gd name="T30" fmla="*/ 0 w 450"/>
                <a:gd name="T31" fmla="*/ 246 h 936"/>
                <a:gd name="T32" fmla="*/ 12 w 450"/>
                <a:gd name="T33" fmla="*/ 204 h 936"/>
                <a:gd name="T34" fmla="*/ 22 w 450"/>
                <a:gd name="T35" fmla="*/ 146 h 936"/>
                <a:gd name="T36" fmla="*/ 26 w 450"/>
                <a:gd name="T37" fmla="*/ 74 h 936"/>
                <a:gd name="T38" fmla="*/ 20 w 450"/>
                <a:gd name="T39" fmla="*/ 20 h 936"/>
                <a:gd name="T40" fmla="*/ 38 w 450"/>
                <a:gd name="T41" fmla="*/ 1 h 936"/>
                <a:gd name="T42" fmla="*/ 67 w 450"/>
                <a:gd name="T43" fmla="*/ 0 h 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0" h="936">
                  <a:moveTo>
                    <a:pt x="200" y="0"/>
                  </a:moveTo>
                  <a:lnTo>
                    <a:pt x="256" y="10"/>
                  </a:lnTo>
                  <a:lnTo>
                    <a:pt x="323" y="10"/>
                  </a:lnTo>
                  <a:lnTo>
                    <a:pt x="413" y="54"/>
                  </a:lnTo>
                  <a:lnTo>
                    <a:pt x="446" y="144"/>
                  </a:lnTo>
                  <a:lnTo>
                    <a:pt x="450" y="267"/>
                  </a:lnTo>
                  <a:lnTo>
                    <a:pt x="416" y="404"/>
                  </a:lnTo>
                  <a:lnTo>
                    <a:pt x="357" y="535"/>
                  </a:lnTo>
                  <a:lnTo>
                    <a:pt x="313" y="646"/>
                  </a:lnTo>
                  <a:lnTo>
                    <a:pt x="267" y="802"/>
                  </a:lnTo>
                  <a:lnTo>
                    <a:pt x="215" y="895"/>
                  </a:lnTo>
                  <a:lnTo>
                    <a:pt x="149" y="936"/>
                  </a:lnTo>
                  <a:lnTo>
                    <a:pt x="92" y="936"/>
                  </a:lnTo>
                  <a:lnTo>
                    <a:pt x="26" y="895"/>
                  </a:lnTo>
                  <a:lnTo>
                    <a:pt x="0" y="835"/>
                  </a:lnTo>
                  <a:lnTo>
                    <a:pt x="0" y="738"/>
                  </a:lnTo>
                  <a:lnTo>
                    <a:pt x="36" y="612"/>
                  </a:lnTo>
                  <a:lnTo>
                    <a:pt x="67" y="438"/>
                  </a:lnTo>
                  <a:lnTo>
                    <a:pt x="77" y="222"/>
                  </a:lnTo>
                  <a:lnTo>
                    <a:pt x="59" y="59"/>
                  </a:lnTo>
                  <a:lnTo>
                    <a:pt x="115" y="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40"/>
            <p:cNvSpPr>
              <a:spLocks/>
            </p:cNvSpPr>
            <p:nvPr/>
          </p:nvSpPr>
          <p:spPr bwMode="auto">
            <a:xfrm>
              <a:off x="3759" y="3276"/>
              <a:ext cx="171" cy="279"/>
            </a:xfrm>
            <a:custGeom>
              <a:avLst/>
              <a:gdLst>
                <a:gd name="T0" fmla="*/ 130 w 514"/>
                <a:gd name="T1" fmla="*/ 11 h 838"/>
                <a:gd name="T2" fmla="*/ 149 w 514"/>
                <a:gd name="T3" fmla="*/ 0 h 838"/>
                <a:gd name="T4" fmla="*/ 162 w 514"/>
                <a:gd name="T5" fmla="*/ 0 h 838"/>
                <a:gd name="T6" fmla="*/ 171 w 514"/>
                <a:gd name="T7" fmla="*/ 9 h 838"/>
                <a:gd name="T8" fmla="*/ 166 w 514"/>
                <a:gd name="T9" fmla="*/ 26 h 838"/>
                <a:gd name="T10" fmla="*/ 155 w 514"/>
                <a:gd name="T11" fmla="*/ 37 h 838"/>
                <a:gd name="T12" fmla="*/ 134 w 514"/>
                <a:gd name="T13" fmla="*/ 48 h 838"/>
                <a:gd name="T14" fmla="*/ 93 w 514"/>
                <a:gd name="T15" fmla="*/ 65 h 838"/>
                <a:gd name="T16" fmla="*/ 41 w 514"/>
                <a:gd name="T17" fmla="*/ 93 h 838"/>
                <a:gd name="T18" fmla="*/ 21 w 514"/>
                <a:gd name="T19" fmla="*/ 94 h 838"/>
                <a:gd name="T20" fmla="*/ 32 w 514"/>
                <a:gd name="T21" fmla="*/ 120 h 838"/>
                <a:gd name="T22" fmla="*/ 55 w 514"/>
                <a:gd name="T23" fmla="*/ 149 h 838"/>
                <a:gd name="T24" fmla="*/ 73 w 514"/>
                <a:gd name="T25" fmla="*/ 183 h 838"/>
                <a:gd name="T26" fmla="*/ 81 w 514"/>
                <a:gd name="T27" fmla="*/ 219 h 838"/>
                <a:gd name="T28" fmla="*/ 77 w 514"/>
                <a:gd name="T29" fmla="*/ 230 h 838"/>
                <a:gd name="T30" fmla="*/ 66 w 514"/>
                <a:gd name="T31" fmla="*/ 238 h 838"/>
                <a:gd name="T32" fmla="*/ 51 w 514"/>
                <a:gd name="T33" fmla="*/ 243 h 838"/>
                <a:gd name="T34" fmla="*/ 36 w 514"/>
                <a:gd name="T35" fmla="*/ 254 h 838"/>
                <a:gd name="T36" fmla="*/ 30 w 514"/>
                <a:gd name="T37" fmla="*/ 265 h 838"/>
                <a:gd name="T38" fmla="*/ 26 w 514"/>
                <a:gd name="T39" fmla="*/ 279 h 838"/>
                <a:gd name="T40" fmla="*/ 15 w 514"/>
                <a:gd name="T41" fmla="*/ 279 h 838"/>
                <a:gd name="T42" fmla="*/ 11 w 514"/>
                <a:gd name="T43" fmla="*/ 269 h 838"/>
                <a:gd name="T44" fmla="*/ 19 w 514"/>
                <a:gd name="T45" fmla="*/ 253 h 838"/>
                <a:gd name="T46" fmla="*/ 40 w 514"/>
                <a:gd name="T47" fmla="*/ 242 h 838"/>
                <a:gd name="T48" fmla="*/ 52 w 514"/>
                <a:gd name="T49" fmla="*/ 230 h 838"/>
                <a:gd name="T50" fmla="*/ 63 w 514"/>
                <a:gd name="T51" fmla="*/ 224 h 838"/>
                <a:gd name="T52" fmla="*/ 67 w 514"/>
                <a:gd name="T53" fmla="*/ 213 h 838"/>
                <a:gd name="T54" fmla="*/ 62 w 514"/>
                <a:gd name="T55" fmla="*/ 183 h 838"/>
                <a:gd name="T56" fmla="*/ 45 w 514"/>
                <a:gd name="T57" fmla="*/ 161 h 838"/>
                <a:gd name="T58" fmla="*/ 30 w 514"/>
                <a:gd name="T59" fmla="*/ 141 h 838"/>
                <a:gd name="T60" fmla="*/ 11 w 514"/>
                <a:gd name="T61" fmla="*/ 119 h 838"/>
                <a:gd name="T62" fmla="*/ 0 w 514"/>
                <a:gd name="T63" fmla="*/ 98 h 838"/>
                <a:gd name="T64" fmla="*/ 0 w 514"/>
                <a:gd name="T65" fmla="*/ 85 h 838"/>
                <a:gd name="T66" fmla="*/ 10 w 514"/>
                <a:gd name="T67" fmla="*/ 79 h 838"/>
                <a:gd name="T68" fmla="*/ 49 w 514"/>
                <a:gd name="T69" fmla="*/ 57 h 838"/>
                <a:gd name="T70" fmla="*/ 86 w 514"/>
                <a:gd name="T71" fmla="*/ 37 h 838"/>
                <a:gd name="T72" fmla="*/ 123 w 514"/>
                <a:gd name="T73" fmla="*/ 19 h 838"/>
                <a:gd name="T74" fmla="*/ 130 w 514"/>
                <a:gd name="T75" fmla="*/ 11 h 8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4" h="838">
                  <a:moveTo>
                    <a:pt x="392" y="33"/>
                  </a:moveTo>
                  <a:lnTo>
                    <a:pt x="447" y="0"/>
                  </a:lnTo>
                  <a:lnTo>
                    <a:pt x="488" y="0"/>
                  </a:lnTo>
                  <a:lnTo>
                    <a:pt x="514" y="26"/>
                  </a:lnTo>
                  <a:lnTo>
                    <a:pt x="500" y="78"/>
                  </a:lnTo>
                  <a:lnTo>
                    <a:pt x="466" y="112"/>
                  </a:lnTo>
                  <a:lnTo>
                    <a:pt x="403" y="145"/>
                  </a:lnTo>
                  <a:lnTo>
                    <a:pt x="280" y="194"/>
                  </a:lnTo>
                  <a:lnTo>
                    <a:pt x="123" y="279"/>
                  </a:lnTo>
                  <a:lnTo>
                    <a:pt x="64" y="283"/>
                  </a:lnTo>
                  <a:lnTo>
                    <a:pt x="97" y="361"/>
                  </a:lnTo>
                  <a:lnTo>
                    <a:pt x="164" y="447"/>
                  </a:lnTo>
                  <a:lnTo>
                    <a:pt x="220" y="551"/>
                  </a:lnTo>
                  <a:lnTo>
                    <a:pt x="243" y="659"/>
                  </a:lnTo>
                  <a:lnTo>
                    <a:pt x="231" y="692"/>
                  </a:lnTo>
                  <a:lnTo>
                    <a:pt x="198" y="715"/>
                  </a:lnTo>
                  <a:lnTo>
                    <a:pt x="153" y="730"/>
                  </a:lnTo>
                  <a:lnTo>
                    <a:pt x="108" y="763"/>
                  </a:lnTo>
                  <a:lnTo>
                    <a:pt x="90" y="797"/>
                  </a:lnTo>
                  <a:lnTo>
                    <a:pt x="79" y="838"/>
                  </a:lnTo>
                  <a:lnTo>
                    <a:pt x="45" y="838"/>
                  </a:lnTo>
                  <a:lnTo>
                    <a:pt x="33" y="807"/>
                  </a:lnTo>
                  <a:lnTo>
                    <a:pt x="56" y="760"/>
                  </a:lnTo>
                  <a:lnTo>
                    <a:pt x="120" y="727"/>
                  </a:lnTo>
                  <a:lnTo>
                    <a:pt x="157" y="692"/>
                  </a:lnTo>
                  <a:lnTo>
                    <a:pt x="190" y="674"/>
                  </a:lnTo>
                  <a:lnTo>
                    <a:pt x="202" y="640"/>
                  </a:lnTo>
                  <a:lnTo>
                    <a:pt x="187" y="551"/>
                  </a:lnTo>
                  <a:lnTo>
                    <a:pt x="134" y="484"/>
                  </a:lnTo>
                  <a:lnTo>
                    <a:pt x="90" y="425"/>
                  </a:lnTo>
                  <a:lnTo>
                    <a:pt x="33" y="358"/>
                  </a:lnTo>
                  <a:lnTo>
                    <a:pt x="0" y="294"/>
                  </a:lnTo>
                  <a:lnTo>
                    <a:pt x="0" y="256"/>
                  </a:lnTo>
                  <a:lnTo>
                    <a:pt x="30" y="238"/>
                  </a:lnTo>
                  <a:lnTo>
                    <a:pt x="146" y="171"/>
                  </a:lnTo>
                  <a:lnTo>
                    <a:pt x="257" y="112"/>
                  </a:lnTo>
                  <a:lnTo>
                    <a:pt x="369" y="56"/>
                  </a:lnTo>
                  <a:lnTo>
                    <a:pt x="3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41"/>
            <p:cNvSpPr>
              <a:spLocks/>
            </p:cNvSpPr>
            <p:nvPr/>
          </p:nvSpPr>
          <p:spPr bwMode="auto">
            <a:xfrm>
              <a:off x="3926" y="3549"/>
              <a:ext cx="115" cy="302"/>
            </a:xfrm>
            <a:custGeom>
              <a:avLst/>
              <a:gdLst>
                <a:gd name="T0" fmla="*/ 21 w 343"/>
                <a:gd name="T1" fmla="*/ 35 h 907"/>
                <a:gd name="T2" fmla="*/ 6 w 343"/>
                <a:gd name="T3" fmla="*/ 15 h 907"/>
                <a:gd name="T4" fmla="*/ 11 w 343"/>
                <a:gd name="T5" fmla="*/ 0 h 907"/>
                <a:gd name="T6" fmla="*/ 26 w 343"/>
                <a:gd name="T7" fmla="*/ 0 h 907"/>
                <a:gd name="T8" fmla="*/ 44 w 343"/>
                <a:gd name="T9" fmla="*/ 16 h 907"/>
                <a:gd name="T10" fmla="*/ 66 w 343"/>
                <a:gd name="T11" fmla="*/ 50 h 907"/>
                <a:gd name="T12" fmla="*/ 79 w 343"/>
                <a:gd name="T13" fmla="*/ 82 h 907"/>
                <a:gd name="T14" fmla="*/ 90 w 343"/>
                <a:gd name="T15" fmla="*/ 113 h 907"/>
                <a:gd name="T16" fmla="*/ 94 w 343"/>
                <a:gd name="T17" fmla="*/ 141 h 907"/>
                <a:gd name="T18" fmla="*/ 93 w 343"/>
                <a:gd name="T19" fmla="*/ 156 h 907"/>
                <a:gd name="T20" fmla="*/ 81 w 343"/>
                <a:gd name="T21" fmla="*/ 175 h 907"/>
                <a:gd name="T22" fmla="*/ 63 w 343"/>
                <a:gd name="T23" fmla="*/ 224 h 907"/>
                <a:gd name="T24" fmla="*/ 41 w 343"/>
                <a:gd name="T25" fmla="*/ 253 h 907"/>
                <a:gd name="T26" fmla="*/ 36 w 343"/>
                <a:gd name="T27" fmla="*/ 265 h 907"/>
                <a:gd name="T28" fmla="*/ 56 w 343"/>
                <a:gd name="T29" fmla="*/ 268 h 907"/>
                <a:gd name="T30" fmla="*/ 82 w 343"/>
                <a:gd name="T31" fmla="*/ 268 h 907"/>
                <a:gd name="T32" fmla="*/ 115 w 343"/>
                <a:gd name="T33" fmla="*/ 279 h 907"/>
                <a:gd name="T34" fmla="*/ 113 w 343"/>
                <a:gd name="T35" fmla="*/ 287 h 907"/>
                <a:gd name="T36" fmla="*/ 108 w 343"/>
                <a:gd name="T37" fmla="*/ 297 h 907"/>
                <a:gd name="T38" fmla="*/ 98 w 343"/>
                <a:gd name="T39" fmla="*/ 302 h 907"/>
                <a:gd name="T40" fmla="*/ 77 w 343"/>
                <a:gd name="T41" fmla="*/ 295 h 907"/>
                <a:gd name="T42" fmla="*/ 56 w 343"/>
                <a:gd name="T43" fmla="*/ 284 h 907"/>
                <a:gd name="T44" fmla="*/ 26 w 343"/>
                <a:gd name="T45" fmla="*/ 282 h 907"/>
                <a:gd name="T46" fmla="*/ 8 w 343"/>
                <a:gd name="T47" fmla="*/ 286 h 907"/>
                <a:gd name="T48" fmla="*/ 0 w 343"/>
                <a:gd name="T49" fmla="*/ 280 h 907"/>
                <a:gd name="T50" fmla="*/ 0 w 343"/>
                <a:gd name="T51" fmla="*/ 271 h 907"/>
                <a:gd name="T52" fmla="*/ 10 w 343"/>
                <a:gd name="T53" fmla="*/ 261 h 907"/>
                <a:gd name="T54" fmla="*/ 26 w 343"/>
                <a:gd name="T55" fmla="*/ 245 h 907"/>
                <a:gd name="T56" fmla="*/ 55 w 343"/>
                <a:gd name="T57" fmla="*/ 204 h 907"/>
                <a:gd name="T58" fmla="*/ 67 w 343"/>
                <a:gd name="T59" fmla="*/ 168 h 907"/>
                <a:gd name="T60" fmla="*/ 71 w 343"/>
                <a:gd name="T61" fmla="*/ 134 h 907"/>
                <a:gd name="T62" fmla="*/ 70 w 343"/>
                <a:gd name="T63" fmla="*/ 115 h 907"/>
                <a:gd name="T64" fmla="*/ 60 w 343"/>
                <a:gd name="T65" fmla="*/ 82 h 907"/>
                <a:gd name="T66" fmla="*/ 34 w 343"/>
                <a:gd name="T67" fmla="*/ 46 h 907"/>
                <a:gd name="T68" fmla="*/ 15 w 343"/>
                <a:gd name="T69" fmla="*/ 27 h 907"/>
                <a:gd name="T70" fmla="*/ 21 w 343"/>
                <a:gd name="T71" fmla="*/ 35 h 9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" h="907">
                  <a:moveTo>
                    <a:pt x="64" y="105"/>
                  </a:moveTo>
                  <a:lnTo>
                    <a:pt x="19" y="45"/>
                  </a:lnTo>
                  <a:lnTo>
                    <a:pt x="34" y="0"/>
                  </a:lnTo>
                  <a:lnTo>
                    <a:pt x="79" y="0"/>
                  </a:lnTo>
                  <a:lnTo>
                    <a:pt x="131" y="49"/>
                  </a:lnTo>
                  <a:lnTo>
                    <a:pt x="198" y="149"/>
                  </a:lnTo>
                  <a:lnTo>
                    <a:pt x="236" y="246"/>
                  </a:lnTo>
                  <a:lnTo>
                    <a:pt x="269" y="339"/>
                  </a:lnTo>
                  <a:lnTo>
                    <a:pt x="280" y="424"/>
                  </a:lnTo>
                  <a:lnTo>
                    <a:pt x="277" y="469"/>
                  </a:lnTo>
                  <a:lnTo>
                    <a:pt x="242" y="525"/>
                  </a:lnTo>
                  <a:lnTo>
                    <a:pt x="187" y="674"/>
                  </a:lnTo>
                  <a:lnTo>
                    <a:pt x="123" y="759"/>
                  </a:lnTo>
                  <a:lnTo>
                    <a:pt x="108" y="797"/>
                  </a:lnTo>
                  <a:lnTo>
                    <a:pt x="168" y="804"/>
                  </a:lnTo>
                  <a:lnTo>
                    <a:pt x="246" y="804"/>
                  </a:lnTo>
                  <a:lnTo>
                    <a:pt x="343" y="837"/>
                  </a:lnTo>
                  <a:lnTo>
                    <a:pt x="336" y="863"/>
                  </a:lnTo>
                  <a:lnTo>
                    <a:pt x="321" y="892"/>
                  </a:lnTo>
                  <a:lnTo>
                    <a:pt x="291" y="907"/>
                  </a:lnTo>
                  <a:lnTo>
                    <a:pt x="231" y="885"/>
                  </a:lnTo>
                  <a:lnTo>
                    <a:pt x="168" y="852"/>
                  </a:lnTo>
                  <a:lnTo>
                    <a:pt x="79" y="848"/>
                  </a:lnTo>
                  <a:lnTo>
                    <a:pt x="23" y="859"/>
                  </a:lnTo>
                  <a:lnTo>
                    <a:pt x="0" y="841"/>
                  </a:lnTo>
                  <a:lnTo>
                    <a:pt x="0" y="815"/>
                  </a:lnTo>
                  <a:lnTo>
                    <a:pt x="31" y="785"/>
                  </a:lnTo>
                  <a:lnTo>
                    <a:pt x="79" y="736"/>
                  </a:lnTo>
                  <a:lnTo>
                    <a:pt x="164" y="613"/>
                  </a:lnTo>
                  <a:lnTo>
                    <a:pt x="201" y="506"/>
                  </a:lnTo>
                  <a:lnTo>
                    <a:pt x="213" y="402"/>
                  </a:lnTo>
                  <a:lnTo>
                    <a:pt x="209" y="346"/>
                  </a:lnTo>
                  <a:lnTo>
                    <a:pt x="180" y="246"/>
                  </a:lnTo>
                  <a:lnTo>
                    <a:pt x="101" y="138"/>
                  </a:lnTo>
                  <a:lnTo>
                    <a:pt x="46" y="82"/>
                  </a:lnTo>
                  <a:lnTo>
                    <a:pt x="6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42"/>
            <p:cNvSpPr>
              <a:spLocks/>
            </p:cNvSpPr>
            <p:nvPr/>
          </p:nvSpPr>
          <p:spPr bwMode="auto">
            <a:xfrm>
              <a:off x="3751" y="3528"/>
              <a:ext cx="167" cy="334"/>
            </a:xfrm>
            <a:custGeom>
              <a:avLst/>
              <a:gdLst>
                <a:gd name="T0" fmla="*/ 98 w 503"/>
                <a:gd name="T1" fmla="*/ 59 h 1001"/>
                <a:gd name="T2" fmla="*/ 123 w 503"/>
                <a:gd name="T3" fmla="*/ 26 h 1001"/>
                <a:gd name="T4" fmla="*/ 145 w 503"/>
                <a:gd name="T5" fmla="*/ 0 h 1001"/>
                <a:gd name="T6" fmla="*/ 159 w 503"/>
                <a:gd name="T7" fmla="*/ 3 h 1001"/>
                <a:gd name="T8" fmla="*/ 167 w 503"/>
                <a:gd name="T9" fmla="*/ 14 h 1001"/>
                <a:gd name="T10" fmla="*/ 167 w 503"/>
                <a:gd name="T11" fmla="*/ 34 h 1001"/>
                <a:gd name="T12" fmla="*/ 153 w 503"/>
                <a:gd name="T13" fmla="*/ 45 h 1001"/>
                <a:gd name="T14" fmla="*/ 130 w 503"/>
                <a:gd name="T15" fmla="*/ 60 h 1001"/>
                <a:gd name="T16" fmla="*/ 111 w 503"/>
                <a:gd name="T17" fmla="*/ 78 h 1001"/>
                <a:gd name="T18" fmla="*/ 90 w 503"/>
                <a:gd name="T19" fmla="*/ 103 h 1001"/>
                <a:gd name="T20" fmla="*/ 82 w 503"/>
                <a:gd name="T21" fmla="*/ 122 h 1001"/>
                <a:gd name="T22" fmla="*/ 72 w 503"/>
                <a:gd name="T23" fmla="*/ 144 h 1001"/>
                <a:gd name="T24" fmla="*/ 67 w 503"/>
                <a:gd name="T25" fmla="*/ 174 h 1001"/>
                <a:gd name="T26" fmla="*/ 67 w 503"/>
                <a:gd name="T27" fmla="*/ 201 h 1001"/>
                <a:gd name="T28" fmla="*/ 72 w 503"/>
                <a:gd name="T29" fmla="*/ 235 h 1001"/>
                <a:gd name="T30" fmla="*/ 85 w 503"/>
                <a:gd name="T31" fmla="*/ 267 h 1001"/>
                <a:gd name="T32" fmla="*/ 96 w 503"/>
                <a:gd name="T33" fmla="*/ 286 h 1001"/>
                <a:gd name="T34" fmla="*/ 104 w 503"/>
                <a:gd name="T35" fmla="*/ 298 h 1001"/>
                <a:gd name="T36" fmla="*/ 104 w 503"/>
                <a:gd name="T37" fmla="*/ 308 h 1001"/>
                <a:gd name="T38" fmla="*/ 96 w 503"/>
                <a:gd name="T39" fmla="*/ 312 h 1001"/>
                <a:gd name="T40" fmla="*/ 79 w 503"/>
                <a:gd name="T41" fmla="*/ 312 h 1001"/>
                <a:gd name="T42" fmla="*/ 52 w 503"/>
                <a:gd name="T43" fmla="*/ 317 h 1001"/>
                <a:gd name="T44" fmla="*/ 31 w 503"/>
                <a:gd name="T45" fmla="*/ 324 h 1001"/>
                <a:gd name="T46" fmla="*/ 19 w 503"/>
                <a:gd name="T47" fmla="*/ 334 h 1001"/>
                <a:gd name="T48" fmla="*/ 7 w 503"/>
                <a:gd name="T49" fmla="*/ 330 h 1001"/>
                <a:gd name="T50" fmla="*/ 0 w 503"/>
                <a:gd name="T51" fmla="*/ 317 h 1001"/>
                <a:gd name="T52" fmla="*/ 1 w 503"/>
                <a:gd name="T53" fmla="*/ 306 h 1001"/>
                <a:gd name="T54" fmla="*/ 22 w 503"/>
                <a:gd name="T55" fmla="*/ 297 h 1001"/>
                <a:gd name="T56" fmla="*/ 56 w 503"/>
                <a:gd name="T57" fmla="*/ 295 h 1001"/>
                <a:gd name="T58" fmla="*/ 87 w 503"/>
                <a:gd name="T59" fmla="*/ 295 h 1001"/>
                <a:gd name="T60" fmla="*/ 74 w 503"/>
                <a:gd name="T61" fmla="*/ 279 h 1001"/>
                <a:gd name="T62" fmla="*/ 68 w 503"/>
                <a:gd name="T63" fmla="*/ 261 h 1001"/>
                <a:gd name="T64" fmla="*/ 59 w 503"/>
                <a:gd name="T65" fmla="*/ 235 h 1001"/>
                <a:gd name="T66" fmla="*/ 49 w 503"/>
                <a:gd name="T67" fmla="*/ 208 h 1001"/>
                <a:gd name="T68" fmla="*/ 49 w 503"/>
                <a:gd name="T69" fmla="*/ 175 h 1001"/>
                <a:gd name="T70" fmla="*/ 52 w 503"/>
                <a:gd name="T71" fmla="*/ 144 h 1001"/>
                <a:gd name="T72" fmla="*/ 63 w 503"/>
                <a:gd name="T73" fmla="*/ 115 h 1001"/>
                <a:gd name="T74" fmla="*/ 83 w 503"/>
                <a:gd name="T75" fmla="*/ 78 h 1001"/>
                <a:gd name="T76" fmla="*/ 98 w 503"/>
                <a:gd name="T77" fmla="*/ 59 h 10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3" h="1001">
                  <a:moveTo>
                    <a:pt x="294" y="176"/>
                  </a:moveTo>
                  <a:lnTo>
                    <a:pt x="369" y="79"/>
                  </a:lnTo>
                  <a:lnTo>
                    <a:pt x="436" y="0"/>
                  </a:lnTo>
                  <a:lnTo>
                    <a:pt x="480" y="8"/>
                  </a:lnTo>
                  <a:lnTo>
                    <a:pt x="503" y="41"/>
                  </a:lnTo>
                  <a:lnTo>
                    <a:pt x="503" y="101"/>
                  </a:lnTo>
                  <a:lnTo>
                    <a:pt x="462" y="135"/>
                  </a:lnTo>
                  <a:lnTo>
                    <a:pt x="391" y="179"/>
                  </a:lnTo>
                  <a:lnTo>
                    <a:pt x="335" y="235"/>
                  </a:lnTo>
                  <a:lnTo>
                    <a:pt x="272" y="309"/>
                  </a:lnTo>
                  <a:lnTo>
                    <a:pt x="246" y="365"/>
                  </a:lnTo>
                  <a:lnTo>
                    <a:pt x="216" y="432"/>
                  </a:lnTo>
                  <a:lnTo>
                    <a:pt x="201" y="522"/>
                  </a:lnTo>
                  <a:lnTo>
                    <a:pt x="201" y="603"/>
                  </a:lnTo>
                  <a:lnTo>
                    <a:pt x="216" y="704"/>
                  </a:lnTo>
                  <a:lnTo>
                    <a:pt x="257" y="801"/>
                  </a:lnTo>
                  <a:lnTo>
                    <a:pt x="290" y="856"/>
                  </a:lnTo>
                  <a:lnTo>
                    <a:pt x="313" y="893"/>
                  </a:lnTo>
                  <a:lnTo>
                    <a:pt x="313" y="924"/>
                  </a:lnTo>
                  <a:lnTo>
                    <a:pt x="290" y="934"/>
                  </a:lnTo>
                  <a:lnTo>
                    <a:pt x="238" y="934"/>
                  </a:lnTo>
                  <a:lnTo>
                    <a:pt x="156" y="949"/>
                  </a:lnTo>
                  <a:lnTo>
                    <a:pt x="92" y="971"/>
                  </a:lnTo>
                  <a:lnTo>
                    <a:pt x="56" y="1001"/>
                  </a:lnTo>
                  <a:lnTo>
                    <a:pt x="22" y="990"/>
                  </a:lnTo>
                  <a:lnTo>
                    <a:pt x="0" y="949"/>
                  </a:lnTo>
                  <a:lnTo>
                    <a:pt x="4" y="916"/>
                  </a:lnTo>
                  <a:lnTo>
                    <a:pt x="67" y="889"/>
                  </a:lnTo>
                  <a:lnTo>
                    <a:pt x="168" y="883"/>
                  </a:lnTo>
                  <a:lnTo>
                    <a:pt x="261" y="883"/>
                  </a:lnTo>
                  <a:lnTo>
                    <a:pt x="223" y="837"/>
                  </a:lnTo>
                  <a:lnTo>
                    <a:pt x="205" y="781"/>
                  </a:lnTo>
                  <a:lnTo>
                    <a:pt x="179" y="704"/>
                  </a:lnTo>
                  <a:lnTo>
                    <a:pt x="149" y="622"/>
                  </a:lnTo>
                  <a:lnTo>
                    <a:pt x="149" y="525"/>
                  </a:lnTo>
                  <a:lnTo>
                    <a:pt x="156" y="432"/>
                  </a:lnTo>
                  <a:lnTo>
                    <a:pt x="190" y="346"/>
                  </a:lnTo>
                  <a:lnTo>
                    <a:pt x="249" y="235"/>
                  </a:lnTo>
                  <a:lnTo>
                    <a:pt x="294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7" name="AutoShape 43"/>
          <p:cNvSpPr>
            <a:spLocks noChangeArrowheads="1"/>
          </p:cNvSpPr>
          <p:nvPr/>
        </p:nvSpPr>
        <p:spPr bwMode="auto">
          <a:xfrm>
            <a:off x="5715000" y="3200400"/>
            <a:ext cx="3200400" cy="1219200"/>
          </a:xfrm>
          <a:prstGeom prst="wedgeRoundRectCallout">
            <a:avLst>
              <a:gd name="adj1" fmla="val -44495"/>
              <a:gd name="adj2" fmla="val 600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6213" indent="-176213">
              <a:buFontTx/>
              <a:buChar char="•"/>
            </a:pPr>
            <a:r>
              <a:rPr lang="en-US" sz="1800" b="1"/>
              <a:t>Should we be surprised?</a:t>
            </a:r>
          </a:p>
          <a:p>
            <a:pPr marL="176213" indent="-176213">
              <a:buFontTx/>
              <a:buChar char="•"/>
            </a:pPr>
            <a:r>
              <a:rPr lang="en-US" sz="1800" b="1"/>
              <a:t>What do we do now?</a:t>
            </a:r>
          </a:p>
          <a:p>
            <a:pPr marL="176213" indent="-176213">
              <a:buFontTx/>
              <a:buChar char="•"/>
            </a:pPr>
            <a:r>
              <a:rPr lang="en-US" sz="1800" b="1">
                <a:solidFill>
                  <a:srgbClr val="FF0000"/>
                </a:solidFill>
              </a:rPr>
              <a:t>Devise 2 different responses</a:t>
            </a:r>
            <a:endParaRPr lang="en-US"/>
          </a:p>
        </p:txBody>
      </p:sp>
      <p:sp>
        <p:nvSpPr>
          <p:cNvPr id="8208" name="Text Box 44"/>
          <p:cNvSpPr txBox="1">
            <a:spLocks noChangeArrowheads="1"/>
          </p:cNvSpPr>
          <p:nvPr/>
        </p:nvSpPr>
        <p:spPr bwMode="auto">
          <a:xfrm>
            <a:off x="2743200" y="51054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CC"/>
                </a:solidFill>
              </a:rPr>
              <a:t>+ 2%</a:t>
            </a:r>
            <a:endParaRPr lang="en-US"/>
          </a:p>
        </p:txBody>
      </p:sp>
      <p:sp>
        <p:nvSpPr>
          <p:cNvPr id="8209" name="Freeform 45"/>
          <p:cNvSpPr>
            <a:spLocks/>
          </p:cNvSpPr>
          <p:nvPr/>
        </p:nvSpPr>
        <p:spPr bwMode="auto">
          <a:xfrm>
            <a:off x="2590800" y="3568700"/>
            <a:ext cx="1066800" cy="558800"/>
          </a:xfrm>
          <a:custGeom>
            <a:avLst/>
            <a:gdLst>
              <a:gd name="T0" fmla="*/ 0 w 672"/>
              <a:gd name="T1" fmla="*/ 546100 h 352"/>
              <a:gd name="T2" fmla="*/ 76200 w 672"/>
              <a:gd name="T3" fmla="*/ 546100 h 352"/>
              <a:gd name="T4" fmla="*/ 152400 w 672"/>
              <a:gd name="T5" fmla="*/ 469900 h 352"/>
              <a:gd name="T6" fmla="*/ 228600 w 672"/>
              <a:gd name="T7" fmla="*/ 393700 h 352"/>
              <a:gd name="T8" fmla="*/ 304800 w 672"/>
              <a:gd name="T9" fmla="*/ 241300 h 352"/>
              <a:gd name="T10" fmla="*/ 381000 w 672"/>
              <a:gd name="T11" fmla="*/ 88900 h 352"/>
              <a:gd name="T12" fmla="*/ 533400 w 672"/>
              <a:gd name="T13" fmla="*/ 12700 h 352"/>
              <a:gd name="T14" fmla="*/ 762000 w 672"/>
              <a:gd name="T15" fmla="*/ 12700 h 352"/>
              <a:gd name="T16" fmla="*/ 1066800 w 672"/>
              <a:gd name="T17" fmla="*/ 12700 h 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2" h="352">
                <a:moveTo>
                  <a:pt x="0" y="344"/>
                </a:moveTo>
                <a:cubicBezTo>
                  <a:pt x="16" y="348"/>
                  <a:pt x="32" y="352"/>
                  <a:pt x="48" y="344"/>
                </a:cubicBezTo>
                <a:cubicBezTo>
                  <a:pt x="64" y="336"/>
                  <a:pt x="80" y="312"/>
                  <a:pt x="96" y="296"/>
                </a:cubicBezTo>
                <a:cubicBezTo>
                  <a:pt x="112" y="280"/>
                  <a:pt x="128" y="272"/>
                  <a:pt x="144" y="248"/>
                </a:cubicBezTo>
                <a:cubicBezTo>
                  <a:pt x="160" y="224"/>
                  <a:pt x="176" y="184"/>
                  <a:pt x="192" y="152"/>
                </a:cubicBezTo>
                <a:cubicBezTo>
                  <a:pt x="208" y="120"/>
                  <a:pt x="216" y="80"/>
                  <a:pt x="240" y="56"/>
                </a:cubicBezTo>
                <a:cubicBezTo>
                  <a:pt x="264" y="32"/>
                  <a:pt x="296" y="16"/>
                  <a:pt x="336" y="8"/>
                </a:cubicBezTo>
                <a:cubicBezTo>
                  <a:pt x="376" y="0"/>
                  <a:pt x="424" y="8"/>
                  <a:pt x="480" y="8"/>
                </a:cubicBezTo>
                <a:cubicBezTo>
                  <a:pt x="536" y="8"/>
                  <a:pt x="604" y="8"/>
                  <a:pt x="672" y="8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Text Box 46"/>
          <p:cNvSpPr txBox="1">
            <a:spLocks noChangeArrowheads="1"/>
          </p:cNvSpPr>
          <p:nvPr/>
        </p:nvSpPr>
        <p:spPr bwMode="auto">
          <a:xfrm>
            <a:off x="1584325" y="3795713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6%</a:t>
            </a:r>
            <a:endParaRPr lang="en-US"/>
          </a:p>
        </p:txBody>
      </p:sp>
      <p:sp>
        <p:nvSpPr>
          <p:cNvPr id="8211" name="Text Box 47"/>
          <p:cNvSpPr txBox="1">
            <a:spLocks noChangeArrowheads="1"/>
          </p:cNvSpPr>
          <p:nvPr/>
        </p:nvSpPr>
        <p:spPr bwMode="auto">
          <a:xfrm>
            <a:off x="3194050" y="323056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7.3%</a:t>
            </a:r>
            <a:endParaRPr lang="en-US"/>
          </a:p>
        </p:txBody>
      </p:sp>
      <p:sp>
        <p:nvSpPr>
          <p:cNvPr id="8212" name="Text Box 48"/>
          <p:cNvSpPr txBox="1">
            <a:spLocks noChangeArrowheads="1"/>
          </p:cNvSpPr>
          <p:nvPr/>
        </p:nvSpPr>
        <p:spPr bwMode="auto">
          <a:xfrm>
            <a:off x="4876800" y="5562600"/>
            <a:ext cx="40386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Hint:  We used a model for the first calculation.  What do we do if the model is in error?</a:t>
            </a:r>
          </a:p>
        </p:txBody>
      </p:sp>
      <p:sp>
        <p:nvSpPr>
          <p:cNvPr id="8213" name="Line 49"/>
          <p:cNvSpPr>
            <a:spLocks noChangeShapeType="1"/>
          </p:cNvSpPr>
          <p:nvPr/>
        </p:nvSpPr>
        <p:spPr bwMode="auto">
          <a:xfrm>
            <a:off x="1524000" y="3630613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19: Single-Loop IMC Control</a:t>
            </a:r>
            <a:endParaRPr lang="en-US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46482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Let’s do a thought experiment: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1. 	We want to control the concentration in the tank.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2.	Initially, A = 6 </a:t>
            </a:r>
            <a:r>
              <a:rPr lang="en-US" sz="1600" b="1" dirty="0" err="1"/>
              <a:t>wgt</a:t>
            </a:r>
            <a:r>
              <a:rPr lang="en-US" sz="1600" b="1" dirty="0"/>
              <a:t>%</a:t>
            </a:r>
          </a:p>
          <a:p>
            <a:r>
              <a:rPr lang="en-US" sz="1600" b="1" dirty="0"/>
              <a:t>	We want A = 7 </a:t>
            </a:r>
            <a:r>
              <a:rPr lang="en-US" sz="1600" b="1" dirty="0" err="1"/>
              <a:t>wgt</a:t>
            </a:r>
            <a:r>
              <a:rPr lang="en-US" sz="1600" b="1" dirty="0"/>
              <a:t>%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3.	From data, we know that</a:t>
            </a:r>
          </a:p>
          <a:p>
            <a:r>
              <a:rPr lang="en-US" sz="1600" b="1" dirty="0"/>
              <a:t>	</a:t>
            </a:r>
            <a:r>
              <a:rPr lang="en-US" sz="1600" b="1" dirty="0">
                <a:sym typeface="Symbol" pitchFamily="18" charset="2"/>
              </a:rPr>
              <a:t>A/v = 0.5 </a:t>
            </a:r>
            <a:r>
              <a:rPr lang="en-US" sz="1600" b="1" dirty="0" err="1">
                <a:sym typeface="Symbol" pitchFamily="18" charset="2"/>
              </a:rPr>
              <a:t>wgt</a:t>
            </a:r>
            <a:r>
              <a:rPr lang="en-US" sz="1600" b="1" dirty="0">
                <a:sym typeface="Symbol" pitchFamily="18" charset="2"/>
              </a:rPr>
              <a:t>%/% open</a:t>
            </a:r>
            <a:endParaRPr lang="en-US" sz="1600" b="1" dirty="0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5562600" y="1295400"/>
            <a:ext cx="2678113" cy="1787525"/>
            <a:chOff x="3456" y="1488"/>
            <a:chExt cx="1687" cy="1126"/>
          </a:xfrm>
        </p:grpSpPr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>
              <a:off x="4135" y="1760"/>
              <a:ext cx="502" cy="635"/>
            </a:xfrm>
            <a:prstGeom prst="can">
              <a:avLst>
                <a:gd name="adj" fmla="val 31624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 flipV="1">
              <a:off x="4818" y="2335"/>
              <a:ext cx="134" cy="62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51" name="Group 8"/>
            <p:cNvGrpSpPr>
              <a:grpSpLocks/>
            </p:cNvGrpSpPr>
            <p:nvPr/>
          </p:nvGrpSpPr>
          <p:grpSpPr bwMode="auto">
            <a:xfrm rot="10800000">
              <a:off x="3680" y="1951"/>
              <a:ext cx="126" cy="116"/>
              <a:chOff x="306" y="575"/>
              <a:chExt cx="1142" cy="625"/>
            </a:xfrm>
          </p:grpSpPr>
          <p:sp>
            <p:nvSpPr>
              <p:cNvPr id="9263" name="Line 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1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Line 1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Line 1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Line 1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Line 1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Freeform 1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4811" y="2210"/>
              <a:ext cx="154" cy="144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Line 17"/>
            <p:cNvSpPr>
              <a:spLocks noChangeShapeType="1"/>
            </p:cNvSpPr>
            <p:nvPr/>
          </p:nvSpPr>
          <p:spPr bwMode="auto">
            <a:xfrm flipH="1">
              <a:off x="4634" y="2289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18"/>
            <p:cNvSpPr>
              <a:spLocks noChangeShapeType="1"/>
            </p:cNvSpPr>
            <p:nvPr/>
          </p:nvSpPr>
          <p:spPr bwMode="auto">
            <a:xfrm>
              <a:off x="4882" y="2213"/>
              <a:ext cx="2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19"/>
            <p:cNvSpPr>
              <a:spLocks noChangeShapeType="1"/>
            </p:cNvSpPr>
            <p:nvPr/>
          </p:nvSpPr>
          <p:spPr bwMode="auto">
            <a:xfrm>
              <a:off x="4250" y="1637"/>
              <a:ext cx="0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Freeform 20"/>
            <p:cNvSpPr>
              <a:spLocks/>
            </p:cNvSpPr>
            <p:nvPr/>
          </p:nvSpPr>
          <p:spPr bwMode="auto">
            <a:xfrm>
              <a:off x="3602" y="1635"/>
              <a:ext cx="649" cy="0"/>
            </a:xfrm>
            <a:custGeom>
              <a:avLst/>
              <a:gdLst>
                <a:gd name="T0" fmla="*/ 649 w 852"/>
                <a:gd name="T1" fmla="*/ 0 h 1"/>
                <a:gd name="T2" fmla="*/ 0 w 852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2" h="1">
                  <a:moveTo>
                    <a:pt x="852" y="0"/>
                  </a:moveTo>
                  <a:lnTo>
                    <a:pt x="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Oval 21"/>
            <p:cNvSpPr>
              <a:spLocks noChangeArrowheads="1"/>
            </p:cNvSpPr>
            <p:nvPr/>
          </p:nvSpPr>
          <p:spPr bwMode="auto">
            <a:xfrm>
              <a:off x="3931" y="2175"/>
              <a:ext cx="136" cy="1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  <a:endParaRPr lang="en-US" b="1"/>
            </a:p>
          </p:txBody>
        </p:sp>
        <p:sp>
          <p:nvSpPr>
            <p:cNvPr id="9258" name="Line 22"/>
            <p:cNvSpPr>
              <a:spLocks noChangeShapeType="1"/>
            </p:cNvSpPr>
            <p:nvPr/>
          </p:nvSpPr>
          <p:spPr bwMode="auto">
            <a:xfrm>
              <a:off x="3758" y="2070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23"/>
            <p:cNvSpPr>
              <a:spLocks noChangeShapeType="1"/>
            </p:cNvSpPr>
            <p:nvPr/>
          </p:nvSpPr>
          <p:spPr bwMode="auto">
            <a:xfrm>
              <a:off x="3758" y="1644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Text Box 24"/>
            <p:cNvSpPr txBox="1">
              <a:spLocks noChangeArrowheads="1"/>
            </p:cNvSpPr>
            <p:nvPr/>
          </p:nvSpPr>
          <p:spPr bwMode="auto">
            <a:xfrm>
              <a:off x="3566" y="2441"/>
              <a:ext cx="6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Reactant</a:t>
              </a:r>
            </a:p>
          </p:txBody>
        </p:sp>
        <p:sp>
          <p:nvSpPr>
            <p:cNvPr id="9261" name="Text Box 25"/>
            <p:cNvSpPr txBox="1">
              <a:spLocks noChangeArrowheads="1"/>
            </p:cNvSpPr>
            <p:nvPr/>
          </p:nvSpPr>
          <p:spPr bwMode="auto">
            <a:xfrm>
              <a:off x="3456" y="1488"/>
              <a:ext cx="5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Solvent</a:t>
              </a:r>
            </a:p>
          </p:txBody>
        </p:sp>
        <p:sp>
          <p:nvSpPr>
            <p:cNvPr id="9262" name="Line 26"/>
            <p:cNvSpPr>
              <a:spLocks noChangeShapeType="1"/>
            </p:cNvSpPr>
            <p:nvPr/>
          </p:nvSpPr>
          <p:spPr bwMode="auto">
            <a:xfrm>
              <a:off x="4077" y="2258"/>
              <a:ext cx="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" name="Line 27"/>
          <p:cNvSpPr>
            <a:spLocks noChangeShapeType="1"/>
          </p:cNvSpPr>
          <p:nvPr/>
        </p:nvSpPr>
        <p:spPr bwMode="auto">
          <a:xfrm>
            <a:off x="1524000" y="3429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28"/>
          <p:cNvSpPr>
            <a:spLocks noChangeShapeType="1"/>
          </p:cNvSpPr>
          <p:nvPr/>
        </p:nvSpPr>
        <p:spPr bwMode="auto">
          <a:xfrm>
            <a:off x="1524000" y="63246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29"/>
          <p:cNvSpPr txBox="1">
            <a:spLocks noChangeArrowheads="1"/>
          </p:cNvSpPr>
          <p:nvPr/>
        </p:nvSpPr>
        <p:spPr bwMode="auto">
          <a:xfrm>
            <a:off x="3957638" y="6400800"/>
            <a:ext cx="569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time</a:t>
            </a:r>
            <a:endParaRPr lang="en-US"/>
          </a:p>
        </p:txBody>
      </p:sp>
      <p:sp>
        <p:nvSpPr>
          <p:cNvPr id="9225" name="Text Box 30"/>
          <p:cNvSpPr txBox="1">
            <a:spLocks noChangeArrowheads="1"/>
          </p:cNvSpPr>
          <p:nvPr/>
        </p:nvSpPr>
        <p:spPr bwMode="auto">
          <a:xfrm>
            <a:off x="381000" y="5105400"/>
            <a:ext cx="855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rgbClr val="FF33CC"/>
                </a:solidFill>
              </a:rPr>
              <a:t>Valve </a:t>
            </a:r>
          </a:p>
          <a:p>
            <a:r>
              <a:rPr lang="en-US" sz="1600" b="1">
                <a:solidFill>
                  <a:srgbClr val="FF33CC"/>
                </a:solidFill>
              </a:rPr>
              <a:t>% open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9226" name="Text Box 31"/>
          <p:cNvSpPr txBox="1">
            <a:spLocks noChangeArrowheads="1"/>
          </p:cNvSpPr>
          <p:nvPr/>
        </p:nvSpPr>
        <p:spPr bwMode="auto">
          <a:xfrm>
            <a:off x="381000" y="38862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A wgt%</a:t>
            </a:r>
            <a:r>
              <a:rPr lang="en-US" sz="1600" b="1"/>
              <a:t> </a:t>
            </a:r>
            <a:endParaRPr lang="en-US"/>
          </a:p>
        </p:txBody>
      </p:sp>
      <p:sp>
        <p:nvSpPr>
          <p:cNvPr id="9227" name="Line 32"/>
          <p:cNvSpPr>
            <a:spLocks noChangeShapeType="1"/>
          </p:cNvSpPr>
          <p:nvPr/>
        </p:nvSpPr>
        <p:spPr bwMode="auto">
          <a:xfrm>
            <a:off x="1524000" y="4114800"/>
            <a:ext cx="1066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33"/>
          <p:cNvSpPr>
            <a:spLocks noChangeShapeType="1"/>
          </p:cNvSpPr>
          <p:nvPr/>
        </p:nvSpPr>
        <p:spPr bwMode="auto">
          <a:xfrm>
            <a:off x="1524000" y="5486400"/>
            <a:ext cx="10668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34"/>
          <p:cNvSpPr>
            <a:spLocks noChangeShapeType="1"/>
          </p:cNvSpPr>
          <p:nvPr/>
        </p:nvSpPr>
        <p:spPr bwMode="auto">
          <a:xfrm flipV="1">
            <a:off x="2590800" y="5029200"/>
            <a:ext cx="0" cy="4572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35"/>
          <p:cNvSpPr>
            <a:spLocks noChangeShapeType="1"/>
          </p:cNvSpPr>
          <p:nvPr/>
        </p:nvSpPr>
        <p:spPr bwMode="auto">
          <a:xfrm>
            <a:off x="2590800" y="5029200"/>
            <a:ext cx="10668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1" name="Group 36"/>
          <p:cNvGrpSpPr>
            <a:grpSpLocks/>
          </p:cNvGrpSpPr>
          <p:nvPr/>
        </p:nvGrpSpPr>
        <p:grpSpPr bwMode="auto">
          <a:xfrm flipH="1">
            <a:off x="5257800" y="4419600"/>
            <a:ext cx="796925" cy="947738"/>
            <a:chOff x="3751" y="3073"/>
            <a:chExt cx="646" cy="789"/>
          </a:xfrm>
        </p:grpSpPr>
        <p:sp>
          <p:nvSpPr>
            <p:cNvPr id="9243" name="Freeform 37"/>
            <p:cNvSpPr>
              <a:spLocks/>
            </p:cNvSpPr>
            <p:nvPr/>
          </p:nvSpPr>
          <p:spPr bwMode="auto">
            <a:xfrm>
              <a:off x="3931" y="3073"/>
              <a:ext cx="187" cy="182"/>
            </a:xfrm>
            <a:custGeom>
              <a:avLst/>
              <a:gdLst>
                <a:gd name="T0" fmla="*/ 39 w 563"/>
                <a:gd name="T1" fmla="*/ 8 h 547"/>
                <a:gd name="T2" fmla="*/ 59 w 563"/>
                <a:gd name="T3" fmla="*/ 0 h 547"/>
                <a:gd name="T4" fmla="*/ 74 w 563"/>
                <a:gd name="T5" fmla="*/ 6 h 547"/>
                <a:gd name="T6" fmla="*/ 90 w 563"/>
                <a:gd name="T7" fmla="*/ 26 h 547"/>
                <a:gd name="T8" fmla="*/ 100 w 563"/>
                <a:gd name="T9" fmla="*/ 54 h 547"/>
                <a:gd name="T10" fmla="*/ 102 w 563"/>
                <a:gd name="T11" fmla="*/ 74 h 547"/>
                <a:gd name="T12" fmla="*/ 103 w 563"/>
                <a:gd name="T13" fmla="*/ 100 h 547"/>
                <a:gd name="T14" fmla="*/ 169 w 563"/>
                <a:gd name="T15" fmla="*/ 99 h 547"/>
                <a:gd name="T16" fmla="*/ 187 w 563"/>
                <a:gd name="T17" fmla="*/ 103 h 547"/>
                <a:gd name="T18" fmla="*/ 185 w 563"/>
                <a:gd name="T19" fmla="*/ 115 h 547"/>
                <a:gd name="T20" fmla="*/ 149 w 563"/>
                <a:gd name="T21" fmla="*/ 110 h 547"/>
                <a:gd name="T22" fmla="*/ 102 w 563"/>
                <a:gd name="T23" fmla="*/ 117 h 547"/>
                <a:gd name="T24" fmla="*/ 92 w 563"/>
                <a:gd name="T25" fmla="*/ 143 h 547"/>
                <a:gd name="T26" fmla="*/ 78 w 563"/>
                <a:gd name="T27" fmla="*/ 166 h 547"/>
                <a:gd name="T28" fmla="*/ 62 w 563"/>
                <a:gd name="T29" fmla="*/ 174 h 547"/>
                <a:gd name="T30" fmla="*/ 45 w 563"/>
                <a:gd name="T31" fmla="*/ 182 h 547"/>
                <a:gd name="T32" fmla="*/ 32 w 563"/>
                <a:gd name="T33" fmla="*/ 177 h 547"/>
                <a:gd name="T34" fmla="*/ 15 w 563"/>
                <a:gd name="T35" fmla="*/ 157 h 547"/>
                <a:gd name="T36" fmla="*/ 3 w 563"/>
                <a:gd name="T37" fmla="*/ 132 h 547"/>
                <a:gd name="T38" fmla="*/ 0 w 563"/>
                <a:gd name="T39" fmla="*/ 111 h 547"/>
                <a:gd name="T40" fmla="*/ 6 w 563"/>
                <a:gd name="T41" fmla="*/ 69 h 547"/>
                <a:gd name="T42" fmla="*/ 21 w 563"/>
                <a:gd name="T43" fmla="*/ 37 h 547"/>
                <a:gd name="T44" fmla="*/ 32 w 563"/>
                <a:gd name="T45" fmla="*/ 19 h 547"/>
                <a:gd name="T46" fmla="*/ 46 w 563"/>
                <a:gd name="T47" fmla="*/ 7 h 547"/>
                <a:gd name="T48" fmla="*/ 39 w 563"/>
                <a:gd name="T49" fmla="*/ 8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3" h="547">
                  <a:moveTo>
                    <a:pt x="116" y="25"/>
                  </a:moveTo>
                  <a:lnTo>
                    <a:pt x="178" y="0"/>
                  </a:lnTo>
                  <a:lnTo>
                    <a:pt x="224" y="18"/>
                  </a:lnTo>
                  <a:lnTo>
                    <a:pt x="271" y="78"/>
                  </a:lnTo>
                  <a:lnTo>
                    <a:pt x="302" y="163"/>
                  </a:lnTo>
                  <a:lnTo>
                    <a:pt x="306" y="223"/>
                  </a:lnTo>
                  <a:lnTo>
                    <a:pt x="309" y="301"/>
                  </a:lnTo>
                  <a:lnTo>
                    <a:pt x="510" y="297"/>
                  </a:lnTo>
                  <a:lnTo>
                    <a:pt x="563" y="309"/>
                  </a:lnTo>
                  <a:lnTo>
                    <a:pt x="556" y="345"/>
                  </a:lnTo>
                  <a:lnTo>
                    <a:pt x="448" y="330"/>
                  </a:lnTo>
                  <a:lnTo>
                    <a:pt x="306" y="353"/>
                  </a:lnTo>
                  <a:lnTo>
                    <a:pt x="276" y="431"/>
                  </a:lnTo>
                  <a:lnTo>
                    <a:pt x="235" y="498"/>
                  </a:lnTo>
                  <a:lnTo>
                    <a:pt x="186" y="524"/>
                  </a:lnTo>
                  <a:lnTo>
                    <a:pt x="134" y="547"/>
                  </a:lnTo>
                  <a:lnTo>
                    <a:pt x="96" y="532"/>
                  </a:lnTo>
                  <a:lnTo>
                    <a:pt x="44" y="472"/>
                  </a:lnTo>
                  <a:lnTo>
                    <a:pt x="8" y="398"/>
                  </a:lnTo>
                  <a:lnTo>
                    <a:pt x="0" y="335"/>
                  </a:lnTo>
                  <a:lnTo>
                    <a:pt x="19" y="207"/>
                  </a:lnTo>
                  <a:lnTo>
                    <a:pt x="63" y="112"/>
                  </a:lnTo>
                  <a:lnTo>
                    <a:pt x="96" y="56"/>
                  </a:lnTo>
                  <a:lnTo>
                    <a:pt x="137" y="22"/>
                  </a:lnTo>
                  <a:lnTo>
                    <a:pt x="1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38"/>
            <p:cNvSpPr>
              <a:spLocks/>
            </p:cNvSpPr>
            <p:nvPr/>
          </p:nvSpPr>
          <p:spPr bwMode="auto">
            <a:xfrm>
              <a:off x="4013" y="3247"/>
              <a:ext cx="384" cy="68"/>
            </a:xfrm>
            <a:custGeom>
              <a:avLst/>
              <a:gdLst>
                <a:gd name="T0" fmla="*/ 0 w 1153"/>
                <a:gd name="T1" fmla="*/ 43 h 204"/>
                <a:gd name="T2" fmla="*/ 32 w 1153"/>
                <a:gd name="T3" fmla="*/ 32 h 204"/>
                <a:gd name="T4" fmla="*/ 101 w 1153"/>
                <a:gd name="T5" fmla="*/ 27 h 204"/>
                <a:gd name="T6" fmla="*/ 158 w 1153"/>
                <a:gd name="T7" fmla="*/ 22 h 204"/>
                <a:gd name="T8" fmla="*/ 221 w 1153"/>
                <a:gd name="T9" fmla="*/ 12 h 204"/>
                <a:gd name="T10" fmla="*/ 268 w 1153"/>
                <a:gd name="T11" fmla="*/ 11 h 204"/>
                <a:gd name="T12" fmla="*/ 331 w 1153"/>
                <a:gd name="T13" fmla="*/ 4 h 204"/>
                <a:gd name="T14" fmla="*/ 383 w 1153"/>
                <a:gd name="T15" fmla="*/ 0 h 204"/>
                <a:gd name="T16" fmla="*/ 384 w 1153"/>
                <a:gd name="T17" fmla="*/ 8 h 204"/>
                <a:gd name="T18" fmla="*/ 371 w 1153"/>
                <a:gd name="T19" fmla="*/ 17 h 204"/>
                <a:gd name="T20" fmla="*/ 324 w 1153"/>
                <a:gd name="T21" fmla="*/ 17 h 204"/>
                <a:gd name="T22" fmla="*/ 328 w 1153"/>
                <a:gd name="T23" fmla="*/ 30 h 204"/>
                <a:gd name="T24" fmla="*/ 322 w 1153"/>
                <a:gd name="T25" fmla="*/ 44 h 204"/>
                <a:gd name="T26" fmla="*/ 309 w 1153"/>
                <a:gd name="T27" fmla="*/ 54 h 204"/>
                <a:gd name="T28" fmla="*/ 290 w 1153"/>
                <a:gd name="T29" fmla="*/ 54 h 204"/>
                <a:gd name="T30" fmla="*/ 273 w 1153"/>
                <a:gd name="T31" fmla="*/ 49 h 204"/>
                <a:gd name="T32" fmla="*/ 267 w 1153"/>
                <a:gd name="T33" fmla="*/ 33 h 204"/>
                <a:gd name="T34" fmla="*/ 267 w 1153"/>
                <a:gd name="T35" fmla="*/ 23 h 204"/>
                <a:gd name="T36" fmla="*/ 222 w 1153"/>
                <a:gd name="T37" fmla="*/ 25 h 204"/>
                <a:gd name="T38" fmla="*/ 204 w 1153"/>
                <a:gd name="T39" fmla="*/ 30 h 204"/>
                <a:gd name="T40" fmla="*/ 167 w 1153"/>
                <a:gd name="T41" fmla="*/ 39 h 204"/>
                <a:gd name="T42" fmla="*/ 113 w 1153"/>
                <a:gd name="T43" fmla="*/ 46 h 204"/>
                <a:gd name="T44" fmla="*/ 68 w 1153"/>
                <a:gd name="T45" fmla="*/ 47 h 204"/>
                <a:gd name="T46" fmla="*/ 39 w 1153"/>
                <a:gd name="T47" fmla="*/ 53 h 204"/>
                <a:gd name="T48" fmla="*/ 12 w 1153"/>
                <a:gd name="T49" fmla="*/ 68 h 204"/>
                <a:gd name="T50" fmla="*/ 0 w 1153"/>
                <a:gd name="T51" fmla="*/ 53 h 204"/>
                <a:gd name="T52" fmla="*/ 8 w 1153"/>
                <a:gd name="T53" fmla="*/ 39 h 204"/>
                <a:gd name="T54" fmla="*/ 14 w 1153"/>
                <a:gd name="T55" fmla="*/ 36 h 204"/>
                <a:gd name="T56" fmla="*/ 0 w 1153"/>
                <a:gd name="T57" fmla="*/ 43 h 2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3" h="204">
                  <a:moveTo>
                    <a:pt x="0" y="130"/>
                  </a:moveTo>
                  <a:lnTo>
                    <a:pt x="97" y="97"/>
                  </a:lnTo>
                  <a:lnTo>
                    <a:pt x="303" y="82"/>
                  </a:lnTo>
                  <a:lnTo>
                    <a:pt x="474" y="67"/>
                  </a:lnTo>
                  <a:lnTo>
                    <a:pt x="665" y="37"/>
                  </a:lnTo>
                  <a:lnTo>
                    <a:pt x="806" y="33"/>
                  </a:lnTo>
                  <a:lnTo>
                    <a:pt x="993" y="11"/>
                  </a:lnTo>
                  <a:lnTo>
                    <a:pt x="1150" y="0"/>
                  </a:lnTo>
                  <a:lnTo>
                    <a:pt x="1153" y="23"/>
                  </a:lnTo>
                  <a:lnTo>
                    <a:pt x="1115" y="52"/>
                  </a:lnTo>
                  <a:lnTo>
                    <a:pt x="974" y="52"/>
                  </a:lnTo>
                  <a:lnTo>
                    <a:pt x="986" y="89"/>
                  </a:lnTo>
                  <a:lnTo>
                    <a:pt x="966" y="133"/>
                  </a:lnTo>
                  <a:lnTo>
                    <a:pt x="929" y="163"/>
                  </a:lnTo>
                  <a:lnTo>
                    <a:pt x="870" y="163"/>
                  </a:lnTo>
                  <a:lnTo>
                    <a:pt x="821" y="148"/>
                  </a:lnTo>
                  <a:lnTo>
                    <a:pt x="803" y="100"/>
                  </a:lnTo>
                  <a:lnTo>
                    <a:pt x="803" y="70"/>
                  </a:lnTo>
                  <a:lnTo>
                    <a:pt x="668" y="74"/>
                  </a:lnTo>
                  <a:lnTo>
                    <a:pt x="613" y="89"/>
                  </a:lnTo>
                  <a:lnTo>
                    <a:pt x="500" y="118"/>
                  </a:lnTo>
                  <a:lnTo>
                    <a:pt x="340" y="138"/>
                  </a:lnTo>
                  <a:lnTo>
                    <a:pt x="205" y="141"/>
                  </a:lnTo>
                  <a:lnTo>
                    <a:pt x="117" y="159"/>
                  </a:lnTo>
                  <a:lnTo>
                    <a:pt x="35" y="204"/>
                  </a:lnTo>
                  <a:lnTo>
                    <a:pt x="0" y="159"/>
                  </a:lnTo>
                  <a:lnTo>
                    <a:pt x="23" y="118"/>
                  </a:lnTo>
                  <a:lnTo>
                    <a:pt x="41" y="10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39"/>
            <p:cNvSpPr>
              <a:spLocks/>
            </p:cNvSpPr>
            <p:nvPr/>
          </p:nvSpPr>
          <p:spPr bwMode="auto">
            <a:xfrm>
              <a:off x="3893" y="3263"/>
              <a:ext cx="150" cy="312"/>
            </a:xfrm>
            <a:custGeom>
              <a:avLst/>
              <a:gdLst>
                <a:gd name="T0" fmla="*/ 67 w 450"/>
                <a:gd name="T1" fmla="*/ 0 h 936"/>
                <a:gd name="T2" fmla="*/ 85 w 450"/>
                <a:gd name="T3" fmla="*/ 3 h 936"/>
                <a:gd name="T4" fmla="*/ 108 w 450"/>
                <a:gd name="T5" fmla="*/ 3 h 936"/>
                <a:gd name="T6" fmla="*/ 138 w 450"/>
                <a:gd name="T7" fmla="*/ 18 h 936"/>
                <a:gd name="T8" fmla="*/ 149 w 450"/>
                <a:gd name="T9" fmla="*/ 48 h 936"/>
                <a:gd name="T10" fmla="*/ 150 w 450"/>
                <a:gd name="T11" fmla="*/ 89 h 936"/>
                <a:gd name="T12" fmla="*/ 139 w 450"/>
                <a:gd name="T13" fmla="*/ 135 h 936"/>
                <a:gd name="T14" fmla="*/ 119 w 450"/>
                <a:gd name="T15" fmla="*/ 178 h 936"/>
                <a:gd name="T16" fmla="*/ 104 w 450"/>
                <a:gd name="T17" fmla="*/ 215 h 936"/>
                <a:gd name="T18" fmla="*/ 89 w 450"/>
                <a:gd name="T19" fmla="*/ 267 h 936"/>
                <a:gd name="T20" fmla="*/ 72 w 450"/>
                <a:gd name="T21" fmla="*/ 298 h 936"/>
                <a:gd name="T22" fmla="*/ 50 w 450"/>
                <a:gd name="T23" fmla="*/ 312 h 936"/>
                <a:gd name="T24" fmla="*/ 31 w 450"/>
                <a:gd name="T25" fmla="*/ 312 h 936"/>
                <a:gd name="T26" fmla="*/ 9 w 450"/>
                <a:gd name="T27" fmla="*/ 298 h 936"/>
                <a:gd name="T28" fmla="*/ 0 w 450"/>
                <a:gd name="T29" fmla="*/ 278 h 936"/>
                <a:gd name="T30" fmla="*/ 0 w 450"/>
                <a:gd name="T31" fmla="*/ 246 h 936"/>
                <a:gd name="T32" fmla="*/ 12 w 450"/>
                <a:gd name="T33" fmla="*/ 204 h 936"/>
                <a:gd name="T34" fmla="*/ 22 w 450"/>
                <a:gd name="T35" fmla="*/ 146 h 936"/>
                <a:gd name="T36" fmla="*/ 26 w 450"/>
                <a:gd name="T37" fmla="*/ 74 h 936"/>
                <a:gd name="T38" fmla="*/ 20 w 450"/>
                <a:gd name="T39" fmla="*/ 20 h 936"/>
                <a:gd name="T40" fmla="*/ 38 w 450"/>
                <a:gd name="T41" fmla="*/ 1 h 936"/>
                <a:gd name="T42" fmla="*/ 67 w 450"/>
                <a:gd name="T43" fmla="*/ 0 h 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0" h="936">
                  <a:moveTo>
                    <a:pt x="200" y="0"/>
                  </a:moveTo>
                  <a:lnTo>
                    <a:pt x="256" y="10"/>
                  </a:lnTo>
                  <a:lnTo>
                    <a:pt x="323" y="10"/>
                  </a:lnTo>
                  <a:lnTo>
                    <a:pt x="413" y="54"/>
                  </a:lnTo>
                  <a:lnTo>
                    <a:pt x="446" y="144"/>
                  </a:lnTo>
                  <a:lnTo>
                    <a:pt x="450" y="267"/>
                  </a:lnTo>
                  <a:lnTo>
                    <a:pt x="416" y="404"/>
                  </a:lnTo>
                  <a:lnTo>
                    <a:pt x="357" y="535"/>
                  </a:lnTo>
                  <a:lnTo>
                    <a:pt x="313" y="646"/>
                  </a:lnTo>
                  <a:lnTo>
                    <a:pt x="267" y="802"/>
                  </a:lnTo>
                  <a:lnTo>
                    <a:pt x="215" y="895"/>
                  </a:lnTo>
                  <a:lnTo>
                    <a:pt x="149" y="936"/>
                  </a:lnTo>
                  <a:lnTo>
                    <a:pt x="92" y="936"/>
                  </a:lnTo>
                  <a:lnTo>
                    <a:pt x="26" y="895"/>
                  </a:lnTo>
                  <a:lnTo>
                    <a:pt x="0" y="835"/>
                  </a:lnTo>
                  <a:lnTo>
                    <a:pt x="0" y="738"/>
                  </a:lnTo>
                  <a:lnTo>
                    <a:pt x="36" y="612"/>
                  </a:lnTo>
                  <a:lnTo>
                    <a:pt x="67" y="438"/>
                  </a:lnTo>
                  <a:lnTo>
                    <a:pt x="77" y="222"/>
                  </a:lnTo>
                  <a:lnTo>
                    <a:pt x="59" y="59"/>
                  </a:lnTo>
                  <a:lnTo>
                    <a:pt x="115" y="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40"/>
            <p:cNvSpPr>
              <a:spLocks/>
            </p:cNvSpPr>
            <p:nvPr/>
          </p:nvSpPr>
          <p:spPr bwMode="auto">
            <a:xfrm>
              <a:off x="3759" y="3276"/>
              <a:ext cx="171" cy="279"/>
            </a:xfrm>
            <a:custGeom>
              <a:avLst/>
              <a:gdLst>
                <a:gd name="T0" fmla="*/ 130 w 514"/>
                <a:gd name="T1" fmla="*/ 11 h 838"/>
                <a:gd name="T2" fmla="*/ 149 w 514"/>
                <a:gd name="T3" fmla="*/ 0 h 838"/>
                <a:gd name="T4" fmla="*/ 162 w 514"/>
                <a:gd name="T5" fmla="*/ 0 h 838"/>
                <a:gd name="T6" fmla="*/ 171 w 514"/>
                <a:gd name="T7" fmla="*/ 9 h 838"/>
                <a:gd name="T8" fmla="*/ 166 w 514"/>
                <a:gd name="T9" fmla="*/ 26 h 838"/>
                <a:gd name="T10" fmla="*/ 155 w 514"/>
                <a:gd name="T11" fmla="*/ 37 h 838"/>
                <a:gd name="T12" fmla="*/ 134 w 514"/>
                <a:gd name="T13" fmla="*/ 48 h 838"/>
                <a:gd name="T14" fmla="*/ 93 w 514"/>
                <a:gd name="T15" fmla="*/ 65 h 838"/>
                <a:gd name="T16" fmla="*/ 41 w 514"/>
                <a:gd name="T17" fmla="*/ 93 h 838"/>
                <a:gd name="T18" fmla="*/ 21 w 514"/>
                <a:gd name="T19" fmla="*/ 94 h 838"/>
                <a:gd name="T20" fmla="*/ 32 w 514"/>
                <a:gd name="T21" fmla="*/ 120 h 838"/>
                <a:gd name="T22" fmla="*/ 55 w 514"/>
                <a:gd name="T23" fmla="*/ 149 h 838"/>
                <a:gd name="T24" fmla="*/ 73 w 514"/>
                <a:gd name="T25" fmla="*/ 183 h 838"/>
                <a:gd name="T26" fmla="*/ 81 w 514"/>
                <a:gd name="T27" fmla="*/ 219 h 838"/>
                <a:gd name="T28" fmla="*/ 77 w 514"/>
                <a:gd name="T29" fmla="*/ 230 h 838"/>
                <a:gd name="T30" fmla="*/ 66 w 514"/>
                <a:gd name="T31" fmla="*/ 238 h 838"/>
                <a:gd name="T32" fmla="*/ 51 w 514"/>
                <a:gd name="T33" fmla="*/ 243 h 838"/>
                <a:gd name="T34" fmla="*/ 36 w 514"/>
                <a:gd name="T35" fmla="*/ 254 h 838"/>
                <a:gd name="T36" fmla="*/ 30 w 514"/>
                <a:gd name="T37" fmla="*/ 265 h 838"/>
                <a:gd name="T38" fmla="*/ 26 w 514"/>
                <a:gd name="T39" fmla="*/ 279 h 838"/>
                <a:gd name="T40" fmla="*/ 15 w 514"/>
                <a:gd name="T41" fmla="*/ 279 h 838"/>
                <a:gd name="T42" fmla="*/ 11 w 514"/>
                <a:gd name="T43" fmla="*/ 269 h 838"/>
                <a:gd name="T44" fmla="*/ 19 w 514"/>
                <a:gd name="T45" fmla="*/ 253 h 838"/>
                <a:gd name="T46" fmla="*/ 40 w 514"/>
                <a:gd name="T47" fmla="*/ 242 h 838"/>
                <a:gd name="T48" fmla="*/ 52 w 514"/>
                <a:gd name="T49" fmla="*/ 230 h 838"/>
                <a:gd name="T50" fmla="*/ 63 w 514"/>
                <a:gd name="T51" fmla="*/ 224 h 838"/>
                <a:gd name="T52" fmla="*/ 67 w 514"/>
                <a:gd name="T53" fmla="*/ 213 h 838"/>
                <a:gd name="T54" fmla="*/ 62 w 514"/>
                <a:gd name="T55" fmla="*/ 183 h 838"/>
                <a:gd name="T56" fmla="*/ 45 w 514"/>
                <a:gd name="T57" fmla="*/ 161 h 838"/>
                <a:gd name="T58" fmla="*/ 30 w 514"/>
                <a:gd name="T59" fmla="*/ 141 h 838"/>
                <a:gd name="T60" fmla="*/ 11 w 514"/>
                <a:gd name="T61" fmla="*/ 119 h 838"/>
                <a:gd name="T62" fmla="*/ 0 w 514"/>
                <a:gd name="T63" fmla="*/ 98 h 838"/>
                <a:gd name="T64" fmla="*/ 0 w 514"/>
                <a:gd name="T65" fmla="*/ 85 h 838"/>
                <a:gd name="T66" fmla="*/ 10 w 514"/>
                <a:gd name="T67" fmla="*/ 79 h 838"/>
                <a:gd name="T68" fmla="*/ 49 w 514"/>
                <a:gd name="T69" fmla="*/ 57 h 838"/>
                <a:gd name="T70" fmla="*/ 86 w 514"/>
                <a:gd name="T71" fmla="*/ 37 h 838"/>
                <a:gd name="T72" fmla="*/ 123 w 514"/>
                <a:gd name="T73" fmla="*/ 19 h 838"/>
                <a:gd name="T74" fmla="*/ 130 w 514"/>
                <a:gd name="T75" fmla="*/ 11 h 8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4" h="838">
                  <a:moveTo>
                    <a:pt x="392" y="33"/>
                  </a:moveTo>
                  <a:lnTo>
                    <a:pt x="447" y="0"/>
                  </a:lnTo>
                  <a:lnTo>
                    <a:pt x="488" y="0"/>
                  </a:lnTo>
                  <a:lnTo>
                    <a:pt x="514" y="26"/>
                  </a:lnTo>
                  <a:lnTo>
                    <a:pt x="500" y="78"/>
                  </a:lnTo>
                  <a:lnTo>
                    <a:pt x="466" y="112"/>
                  </a:lnTo>
                  <a:lnTo>
                    <a:pt x="403" y="145"/>
                  </a:lnTo>
                  <a:lnTo>
                    <a:pt x="280" y="194"/>
                  </a:lnTo>
                  <a:lnTo>
                    <a:pt x="123" y="279"/>
                  </a:lnTo>
                  <a:lnTo>
                    <a:pt x="64" y="283"/>
                  </a:lnTo>
                  <a:lnTo>
                    <a:pt x="97" y="361"/>
                  </a:lnTo>
                  <a:lnTo>
                    <a:pt x="164" y="447"/>
                  </a:lnTo>
                  <a:lnTo>
                    <a:pt x="220" y="551"/>
                  </a:lnTo>
                  <a:lnTo>
                    <a:pt x="243" y="659"/>
                  </a:lnTo>
                  <a:lnTo>
                    <a:pt x="231" y="692"/>
                  </a:lnTo>
                  <a:lnTo>
                    <a:pt x="198" y="715"/>
                  </a:lnTo>
                  <a:lnTo>
                    <a:pt x="153" y="730"/>
                  </a:lnTo>
                  <a:lnTo>
                    <a:pt x="108" y="763"/>
                  </a:lnTo>
                  <a:lnTo>
                    <a:pt x="90" y="797"/>
                  </a:lnTo>
                  <a:lnTo>
                    <a:pt x="79" y="838"/>
                  </a:lnTo>
                  <a:lnTo>
                    <a:pt x="45" y="838"/>
                  </a:lnTo>
                  <a:lnTo>
                    <a:pt x="33" y="807"/>
                  </a:lnTo>
                  <a:lnTo>
                    <a:pt x="56" y="760"/>
                  </a:lnTo>
                  <a:lnTo>
                    <a:pt x="120" y="727"/>
                  </a:lnTo>
                  <a:lnTo>
                    <a:pt x="157" y="692"/>
                  </a:lnTo>
                  <a:lnTo>
                    <a:pt x="190" y="674"/>
                  </a:lnTo>
                  <a:lnTo>
                    <a:pt x="202" y="640"/>
                  </a:lnTo>
                  <a:lnTo>
                    <a:pt x="187" y="551"/>
                  </a:lnTo>
                  <a:lnTo>
                    <a:pt x="134" y="484"/>
                  </a:lnTo>
                  <a:lnTo>
                    <a:pt x="90" y="425"/>
                  </a:lnTo>
                  <a:lnTo>
                    <a:pt x="33" y="358"/>
                  </a:lnTo>
                  <a:lnTo>
                    <a:pt x="0" y="294"/>
                  </a:lnTo>
                  <a:lnTo>
                    <a:pt x="0" y="256"/>
                  </a:lnTo>
                  <a:lnTo>
                    <a:pt x="30" y="238"/>
                  </a:lnTo>
                  <a:lnTo>
                    <a:pt x="146" y="171"/>
                  </a:lnTo>
                  <a:lnTo>
                    <a:pt x="257" y="112"/>
                  </a:lnTo>
                  <a:lnTo>
                    <a:pt x="369" y="56"/>
                  </a:lnTo>
                  <a:lnTo>
                    <a:pt x="3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41"/>
            <p:cNvSpPr>
              <a:spLocks/>
            </p:cNvSpPr>
            <p:nvPr/>
          </p:nvSpPr>
          <p:spPr bwMode="auto">
            <a:xfrm>
              <a:off x="3926" y="3549"/>
              <a:ext cx="115" cy="302"/>
            </a:xfrm>
            <a:custGeom>
              <a:avLst/>
              <a:gdLst>
                <a:gd name="T0" fmla="*/ 21 w 343"/>
                <a:gd name="T1" fmla="*/ 35 h 907"/>
                <a:gd name="T2" fmla="*/ 6 w 343"/>
                <a:gd name="T3" fmla="*/ 15 h 907"/>
                <a:gd name="T4" fmla="*/ 11 w 343"/>
                <a:gd name="T5" fmla="*/ 0 h 907"/>
                <a:gd name="T6" fmla="*/ 26 w 343"/>
                <a:gd name="T7" fmla="*/ 0 h 907"/>
                <a:gd name="T8" fmla="*/ 44 w 343"/>
                <a:gd name="T9" fmla="*/ 16 h 907"/>
                <a:gd name="T10" fmla="*/ 66 w 343"/>
                <a:gd name="T11" fmla="*/ 50 h 907"/>
                <a:gd name="T12" fmla="*/ 79 w 343"/>
                <a:gd name="T13" fmla="*/ 82 h 907"/>
                <a:gd name="T14" fmla="*/ 90 w 343"/>
                <a:gd name="T15" fmla="*/ 113 h 907"/>
                <a:gd name="T16" fmla="*/ 94 w 343"/>
                <a:gd name="T17" fmla="*/ 141 h 907"/>
                <a:gd name="T18" fmla="*/ 93 w 343"/>
                <a:gd name="T19" fmla="*/ 156 h 907"/>
                <a:gd name="T20" fmla="*/ 81 w 343"/>
                <a:gd name="T21" fmla="*/ 175 h 907"/>
                <a:gd name="T22" fmla="*/ 63 w 343"/>
                <a:gd name="T23" fmla="*/ 224 h 907"/>
                <a:gd name="T24" fmla="*/ 41 w 343"/>
                <a:gd name="T25" fmla="*/ 253 h 907"/>
                <a:gd name="T26" fmla="*/ 36 w 343"/>
                <a:gd name="T27" fmla="*/ 265 h 907"/>
                <a:gd name="T28" fmla="*/ 56 w 343"/>
                <a:gd name="T29" fmla="*/ 268 h 907"/>
                <a:gd name="T30" fmla="*/ 82 w 343"/>
                <a:gd name="T31" fmla="*/ 268 h 907"/>
                <a:gd name="T32" fmla="*/ 115 w 343"/>
                <a:gd name="T33" fmla="*/ 279 h 907"/>
                <a:gd name="T34" fmla="*/ 113 w 343"/>
                <a:gd name="T35" fmla="*/ 287 h 907"/>
                <a:gd name="T36" fmla="*/ 108 w 343"/>
                <a:gd name="T37" fmla="*/ 297 h 907"/>
                <a:gd name="T38" fmla="*/ 98 w 343"/>
                <a:gd name="T39" fmla="*/ 302 h 907"/>
                <a:gd name="T40" fmla="*/ 77 w 343"/>
                <a:gd name="T41" fmla="*/ 295 h 907"/>
                <a:gd name="T42" fmla="*/ 56 w 343"/>
                <a:gd name="T43" fmla="*/ 284 h 907"/>
                <a:gd name="T44" fmla="*/ 26 w 343"/>
                <a:gd name="T45" fmla="*/ 282 h 907"/>
                <a:gd name="T46" fmla="*/ 8 w 343"/>
                <a:gd name="T47" fmla="*/ 286 h 907"/>
                <a:gd name="T48" fmla="*/ 0 w 343"/>
                <a:gd name="T49" fmla="*/ 280 h 907"/>
                <a:gd name="T50" fmla="*/ 0 w 343"/>
                <a:gd name="T51" fmla="*/ 271 h 907"/>
                <a:gd name="T52" fmla="*/ 10 w 343"/>
                <a:gd name="T53" fmla="*/ 261 h 907"/>
                <a:gd name="T54" fmla="*/ 26 w 343"/>
                <a:gd name="T55" fmla="*/ 245 h 907"/>
                <a:gd name="T56" fmla="*/ 55 w 343"/>
                <a:gd name="T57" fmla="*/ 204 h 907"/>
                <a:gd name="T58" fmla="*/ 67 w 343"/>
                <a:gd name="T59" fmla="*/ 168 h 907"/>
                <a:gd name="T60" fmla="*/ 71 w 343"/>
                <a:gd name="T61" fmla="*/ 134 h 907"/>
                <a:gd name="T62" fmla="*/ 70 w 343"/>
                <a:gd name="T63" fmla="*/ 115 h 907"/>
                <a:gd name="T64" fmla="*/ 60 w 343"/>
                <a:gd name="T65" fmla="*/ 82 h 907"/>
                <a:gd name="T66" fmla="*/ 34 w 343"/>
                <a:gd name="T67" fmla="*/ 46 h 907"/>
                <a:gd name="T68" fmla="*/ 15 w 343"/>
                <a:gd name="T69" fmla="*/ 27 h 907"/>
                <a:gd name="T70" fmla="*/ 21 w 343"/>
                <a:gd name="T71" fmla="*/ 35 h 9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" h="907">
                  <a:moveTo>
                    <a:pt x="64" y="105"/>
                  </a:moveTo>
                  <a:lnTo>
                    <a:pt x="19" y="45"/>
                  </a:lnTo>
                  <a:lnTo>
                    <a:pt x="34" y="0"/>
                  </a:lnTo>
                  <a:lnTo>
                    <a:pt x="79" y="0"/>
                  </a:lnTo>
                  <a:lnTo>
                    <a:pt x="131" y="49"/>
                  </a:lnTo>
                  <a:lnTo>
                    <a:pt x="198" y="149"/>
                  </a:lnTo>
                  <a:lnTo>
                    <a:pt x="236" y="246"/>
                  </a:lnTo>
                  <a:lnTo>
                    <a:pt x="269" y="339"/>
                  </a:lnTo>
                  <a:lnTo>
                    <a:pt x="280" y="424"/>
                  </a:lnTo>
                  <a:lnTo>
                    <a:pt x="277" y="469"/>
                  </a:lnTo>
                  <a:lnTo>
                    <a:pt x="242" y="525"/>
                  </a:lnTo>
                  <a:lnTo>
                    <a:pt x="187" y="674"/>
                  </a:lnTo>
                  <a:lnTo>
                    <a:pt x="123" y="759"/>
                  </a:lnTo>
                  <a:lnTo>
                    <a:pt x="108" y="797"/>
                  </a:lnTo>
                  <a:lnTo>
                    <a:pt x="168" y="804"/>
                  </a:lnTo>
                  <a:lnTo>
                    <a:pt x="246" y="804"/>
                  </a:lnTo>
                  <a:lnTo>
                    <a:pt x="343" y="837"/>
                  </a:lnTo>
                  <a:lnTo>
                    <a:pt x="336" y="863"/>
                  </a:lnTo>
                  <a:lnTo>
                    <a:pt x="321" y="892"/>
                  </a:lnTo>
                  <a:lnTo>
                    <a:pt x="291" y="907"/>
                  </a:lnTo>
                  <a:lnTo>
                    <a:pt x="231" y="885"/>
                  </a:lnTo>
                  <a:lnTo>
                    <a:pt x="168" y="852"/>
                  </a:lnTo>
                  <a:lnTo>
                    <a:pt x="79" y="848"/>
                  </a:lnTo>
                  <a:lnTo>
                    <a:pt x="23" y="859"/>
                  </a:lnTo>
                  <a:lnTo>
                    <a:pt x="0" y="841"/>
                  </a:lnTo>
                  <a:lnTo>
                    <a:pt x="0" y="815"/>
                  </a:lnTo>
                  <a:lnTo>
                    <a:pt x="31" y="785"/>
                  </a:lnTo>
                  <a:lnTo>
                    <a:pt x="79" y="736"/>
                  </a:lnTo>
                  <a:lnTo>
                    <a:pt x="164" y="613"/>
                  </a:lnTo>
                  <a:lnTo>
                    <a:pt x="201" y="506"/>
                  </a:lnTo>
                  <a:lnTo>
                    <a:pt x="213" y="402"/>
                  </a:lnTo>
                  <a:lnTo>
                    <a:pt x="209" y="346"/>
                  </a:lnTo>
                  <a:lnTo>
                    <a:pt x="180" y="246"/>
                  </a:lnTo>
                  <a:lnTo>
                    <a:pt x="101" y="138"/>
                  </a:lnTo>
                  <a:lnTo>
                    <a:pt x="46" y="82"/>
                  </a:lnTo>
                  <a:lnTo>
                    <a:pt x="6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42"/>
            <p:cNvSpPr>
              <a:spLocks/>
            </p:cNvSpPr>
            <p:nvPr/>
          </p:nvSpPr>
          <p:spPr bwMode="auto">
            <a:xfrm>
              <a:off x="3751" y="3528"/>
              <a:ext cx="167" cy="334"/>
            </a:xfrm>
            <a:custGeom>
              <a:avLst/>
              <a:gdLst>
                <a:gd name="T0" fmla="*/ 98 w 503"/>
                <a:gd name="T1" fmla="*/ 59 h 1001"/>
                <a:gd name="T2" fmla="*/ 123 w 503"/>
                <a:gd name="T3" fmla="*/ 26 h 1001"/>
                <a:gd name="T4" fmla="*/ 145 w 503"/>
                <a:gd name="T5" fmla="*/ 0 h 1001"/>
                <a:gd name="T6" fmla="*/ 159 w 503"/>
                <a:gd name="T7" fmla="*/ 3 h 1001"/>
                <a:gd name="T8" fmla="*/ 167 w 503"/>
                <a:gd name="T9" fmla="*/ 14 h 1001"/>
                <a:gd name="T10" fmla="*/ 167 w 503"/>
                <a:gd name="T11" fmla="*/ 34 h 1001"/>
                <a:gd name="T12" fmla="*/ 153 w 503"/>
                <a:gd name="T13" fmla="*/ 45 h 1001"/>
                <a:gd name="T14" fmla="*/ 130 w 503"/>
                <a:gd name="T15" fmla="*/ 60 h 1001"/>
                <a:gd name="T16" fmla="*/ 111 w 503"/>
                <a:gd name="T17" fmla="*/ 78 h 1001"/>
                <a:gd name="T18" fmla="*/ 90 w 503"/>
                <a:gd name="T19" fmla="*/ 103 h 1001"/>
                <a:gd name="T20" fmla="*/ 82 w 503"/>
                <a:gd name="T21" fmla="*/ 122 h 1001"/>
                <a:gd name="T22" fmla="*/ 72 w 503"/>
                <a:gd name="T23" fmla="*/ 144 h 1001"/>
                <a:gd name="T24" fmla="*/ 67 w 503"/>
                <a:gd name="T25" fmla="*/ 174 h 1001"/>
                <a:gd name="T26" fmla="*/ 67 w 503"/>
                <a:gd name="T27" fmla="*/ 201 h 1001"/>
                <a:gd name="T28" fmla="*/ 72 w 503"/>
                <a:gd name="T29" fmla="*/ 235 h 1001"/>
                <a:gd name="T30" fmla="*/ 85 w 503"/>
                <a:gd name="T31" fmla="*/ 267 h 1001"/>
                <a:gd name="T32" fmla="*/ 96 w 503"/>
                <a:gd name="T33" fmla="*/ 286 h 1001"/>
                <a:gd name="T34" fmla="*/ 104 w 503"/>
                <a:gd name="T35" fmla="*/ 298 h 1001"/>
                <a:gd name="T36" fmla="*/ 104 w 503"/>
                <a:gd name="T37" fmla="*/ 308 h 1001"/>
                <a:gd name="T38" fmla="*/ 96 w 503"/>
                <a:gd name="T39" fmla="*/ 312 h 1001"/>
                <a:gd name="T40" fmla="*/ 79 w 503"/>
                <a:gd name="T41" fmla="*/ 312 h 1001"/>
                <a:gd name="T42" fmla="*/ 52 w 503"/>
                <a:gd name="T43" fmla="*/ 317 h 1001"/>
                <a:gd name="T44" fmla="*/ 31 w 503"/>
                <a:gd name="T45" fmla="*/ 324 h 1001"/>
                <a:gd name="T46" fmla="*/ 19 w 503"/>
                <a:gd name="T47" fmla="*/ 334 h 1001"/>
                <a:gd name="T48" fmla="*/ 7 w 503"/>
                <a:gd name="T49" fmla="*/ 330 h 1001"/>
                <a:gd name="T50" fmla="*/ 0 w 503"/>
                <a:gd name="T51" fmla="*/ 317 h 1001"/>
                <a:gd name="T52" fmla="*/ 1 w 503"/>
                <a:gd name="T53" fmla="*/ 306 h 1001"/>
                <a:gd name="T54" fmla="*/ 22 w 503"/>
                <a:gd name="T55" fmla="*/ 297 h 1001"/>
                <a:gd name="T56" fmla="*/ 56 w 503"/>
                <a:gd name="T57" fmla="*/ 295 h 1001"/>
                <a:gd name="T58" fmla="*/ 87 w 503"/>
                <a:gd name="T59" fmla="*/ 295 h 1001"/>
                <a:gd name="T60" fmla="*/ 74 w 503"/>
                <a:gd name="T61" fmla="*/ 279 h 1001"/>
                <a:gd name="T62" fmla="*/ 68 w 503"/>
                <a:gd name="T63" fmla="*/ 261 h 1001"/>
                <a:gd name="T64" fmla="*/ 59 w 503"/>
                <a:gd name="T65" fmla="*/ 235 h 1001"/>
                <a:gd name="T66" fmla="*/ 49 w 503"/>
                <a:gd name="T67" fmla="*/ 208 h 1001"/>
                <a:gd name="T68" fmla="*/ 49 w 503"/>
                <a:gd name="T69" fmla="*/ 175 h 1001"/>
                <a:gd name="T70" fmla="*/ 52 w 503"/>
                <a:gd name="T71" fmla="*/ 144 h 1001"/>
                <a:gd name="T72" fmla="*/ 63 w 503"/>
                <a:gd name="T73" fmla="*/ 115 h 1001"/>
                <a:gd name="T74" fmla="*/ 83 w 503"/>
                <a:gd name="T75" fmla="*/ 78 h 1001"/>
                <a:gd name="T76" fmla="*/ 98 w 503"/>
                <a:gd name="T77" fmla="*/ 59 h 10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3" h="1001">
                  <a:moveTo>
                    <a:pt x="294" y="176"/>
                  </a:moveTo>
                  <a:lnTo>
                    <a:pt x="369" y="79"/>
                  </a:lnTo>
                  <a:lnTo>
                    <a:pt x="436" y="0"/>
                  </a:lnTo>
                  <a:lnTo>
                    <a:pt x="480" y="8"/>
                  </a:lnTo>
                  <a:lnTo>
                    <a:pt x="503" y="41"/>
                  </a:lnTo>
                  <a:lnTo>
                    <a:pt x="503" y="101"/>
                  </a:lnTo>
                  <a:lnTo>
                    <a:pt x="462" y="135"/>
                  </a:lnTo>
                  <a:lnTo>
                    <a:pt x="391" y="179"/>
                  </a:lnTo>
                  <a:lnTo>
                    <a:pt x="335" y="235"/>
                  </a:lnTo>
                  <a:lnTo>
                    <a:pt x="272" y="309"/>
                  </a:lnTo>
                  <a:lnTo>
                    <a:pt x="246" y="365"/>
                  </a:lnTo>
                  <a:lnTo>
                    <a:pt x="216" y="432"/>
                  </a:lnTo>
                  <a:lnTo>
                    <a:pt x="201" y="522"/>
                  </a:lnTo>
                  <a:lnTo>
                    <a:pt x="201" y="603"/>
                  </a:lnTo>
                  <a:lnTo>
                    <a:pt x="216" y="704"/>
                  </a:lnTo>
                  <a:lnTo>
                    <a:pt x="257" y="801"/>
                  </a:lnTo>
                  <a:lnTo>
                    <a:pt x="290" y="856"/>
                  </a:lnTo>
                  <a:lnTo>
                    <a:pt x="313" y="893"/>
                  </a:lnTo>
                  <a:lnTo>
                    <a:pt x="313" y="924"/>
                  </a:lnTo>
                  <a:lnTo>
                    <a:pt x="290" y="934"/>
                  </a:lnTo>
                  <a:lnTo>
                    <a:pt x="238" y="934"/>
                  </a:lnTo>
                  <a:lnTo>
                    <a:pt x="156" y="949"/>
                  </a:lnTo>
                  <a:lnTo>
                    <a:pt x="92" y="971"/>
                  </a:lnTo>
                  <a:lnTo>
                    <a:pt x="56" y="1001"/>
                  </a:lnTo>
                  <a:lnTo>
                    <a:pt x="22" y="990"/>
                  </a:lnTo>
                  <a:lnTo>
                    <a:pt x="0" y="949"/>
                  </a:lnTo>
                  <a:lnTo>
                    <a:pt x="4" y="916"/>
                  </a:lnTo>
                  <a:lnTo>
                    <a:pt x="67" y="889"/>
                  </a:lnTo>
                  <a:lnTo>
                    <a:pt x="168" y="883"/>
                  </a:lnTo>
                  <a:lnTo>
                    <a:pt x="261" y="883"/>
                  </a:lnTo>
                  <a:lnTo>
                    <a:pt x="223" y="837"/>
                  </a:lnTo>
                  <a:lnTo>
                    <a:pt x="205" y="781"/>
                  </a:lnTo>
                  <a:lnTo>
                    <a:pt x="179" y="704"/>
                  </a:lnTo>
                  <a:lnTo>
                    <a:pt x="149" y="622"/>
                  </a:lnTo>
                  <a:lnTo>
                    <a:pt x="149" y="525"/>
                  </a:lnTo>
                  <a:lnTo>
                    <a:pt x="156" y="432"/>
                  </a:lnTo>
                  <a:lnTo>
                    <a:pt x="190" y="346"/>
                  </a:lnTo>
                  <a:lnTo>
                    <a:pt x="249" y="235"/>
                  </a:lnTo>
                  <a:lnTo>
                    <a:pt x="294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2" name="AutoShape 43"/>
          <p:cNvSpPr>
            <a:spLocks noChangeArrowheads="1"/>
          </p:cNvSpPr>
          <p:nvPr/>
        </p:nvSpPr>
        <p:spPr bwMode="auto">
          <a:xfrm>
            <a:off x="5715000" y="3200400"/>
            <a:ext cx="3200400" cy="1219200"/>
          </a:xfrm>
          <a:prstGeom prst="wedgeRoundRectCallout">
            <a:avLst>
              <a:gd name="adj1" fmla="val -44495"/>
              <a:gd name="adj2" fmla="val 600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6213" indent="-176213">
              <a:buFontTx/>
              <a:buChar char="•"/>
            </a:pPr>
            <a:r>
              <a:rPr lang="en-US"/>
              <a:t> </a:t>
            </a:r>
            <a:r>
              <a:rPr lang="en-US" sz="1800" b="1"/>
              <a:t>We apply the feedback </a:t>
            </a:r>
          </a:p>
          <a:p>
            <a:pPr marL="176213" indent="-176213"/>
            <a:r>
              <a:rPr lang="en-US" sz="1800" b="1"/>
              <a:t>	  until we have converged</a:t>
            </a:r>
            <a:r>
              <a:rPr lang="en-US" sz="1600"/>
              <a:t>.</a:t>
            </a:r>
            <a:endParaRPr lang="en-US"/>
          </a:p>
        </p:txBody>
      </p:sp>
      <p:sp>
        <p:nvSpPr>
          <p:cNvPr id="9233" name="Text Box 44"/>
          <p:cNvSpPr txBox="1">
            <a:spLocks noChangeArrowheads="1"/>
          </p:cNvSpPr>
          <p:nvPr/>
        </p:nvSpPr>
        <p:spPr bwMode="auto">
          <a:xfrm>
            <a:off x="2743200" y="51054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CC"/>
                </a:solidFill>
              </a:rPr>
              <a:t>+ 2%</a:t>
            </a:r>
            <a:endParaRPr lang="en-US"/>
          </a:p>
        </p:txBody>
      </p:sp>
      <p:sp>
        <p:nvSpPr>
          <p:cNvPr id="9234" name="Freeform 45"/>
          <p:cNvSpPr>
            <a:spLocks/>
          </p:cNvSpPr>
          <p:nvPr/>
        </p:nvSpPr>
        <p:spPr bwMode="auto">
          <a:xfrm>
            <a:off x="2590800" y="3568700"/>
            <a:ext cx="1066800" cy="558800"/>
          </a:xfrm>
          <a:custGeom>
            <a:avLst/>
            <a:gdLst>
              <a:gd name="T0" fmla="*/ 0 w 672"/>
              <a:gd name="T1" fmla="*/ 546100 h 352"/>
              <a:gd name="T2" fmla="*/ 76200 w 672"/>
              <a:gd name="T3" fmla="*/ 546100 h 352"/>
              <a:gd name="T4" fmla="*/ 152400 w 672"/>
              <a:gd name="T5" fmla="*/ 469900 h 352"/>
              <a:gd name="T6" fmla="*/ 228600 w 672"/>
              <a:gd name="T7" fmla="*/ 393700 h 352"/>
              <a:gd name="T8" fmla="*/ 304800 w 672"/>
              <a:gd name="T9" fmla="*/ 241300 h 352"/>
              <a:gd name="T10" fmla="*/ 381000 w 672"/>
              <a:gd name="T11" fmla="*/ 88900 h 352"/>
              <a:gd name="T12" fmla="*/ 533400 w 672"/>
              <a:gd name="T13" fmla="*/ 12700 h 352"/>
              <a:gd name="T14" fmla="*/ 762000 w 672"/>
              <a:gd name="T15" fmla="*/ 12700 h 352"/>
              <a:gd name="T16" fmla="*/ 1066800 w 672"/>
              <a:gd name="T17" fmla="*/ 12700 h 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2" h="352">
                <a:moveTo>
                  <a:pt x="0" y="344"/>
                </a:moveTo>
                <a:cubicBezTo>
                  <a:pt x="16" y="348"/>
                  <a:pt x="32" y="352"/>
                  <a:pt x="48" y="344"/>
                </a:cubicBezTo>
                <a:cubicBezTo>
                  <a:pt x="64" y="336"/>
                  <a:pt x="80" y="312"/>
                  <a:pt x="96" y="296"/>
                </a:cubicBezTo>
                <a:cubicBezTo>
                  <a:pt x="112" y="280"/>
                  <a:pt x="128" y="272"/>
                  <a:pt x="144" y="248"/>
                </a:cubicBezTo>
                <a:cubicBezTo>
                  <a:pt x="160" y="224"/>
                  <a:pt x="176" y="184"/>
                  <a:pt x="192" y="152"/>
                </a:cubicBezTo>
                <a:cubicBezTo>
                  <a:pt x="208" y="120"/>
                  <a:pt x="216" y="80"/>
                  <a:pt x="240" y="56"/>
                </a:cubicBezTo>
                <a:cubicBezTo>
                  <a:pt x="264" y="32"/>
                  <a:pt x="296" y="16"/>
                  <a:pt x="336" y="8"/>
                </a:cubicBezTo>
                <a:cubicBezTo>
                  <a:pt x="376" y="0"/>
                  <a:pt x="424" y="8"/>
                  <a:pt x="480" y="8"/>
                </a:cubicBezTo>
                <a:cubicBezTo>
                  <a:pt x="536" y="8"/>
                  <a:pt x="604" y="8"/>
                  <a:pt x="672" y="8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Text Box 46"/>
          <p:cNvSpPr txBox="1">
            <a:spLocks noChangeArrowheads="1"/>
          </p:cNvSpPr>
          <p:nvPr/>
        </p:nvSpPr>
        <p:spPr bwMode="auto">
          <a:xfrm>
            <a:off x="1584325" y="3795713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6%</a:t>
            </a:r>
            <a:endParaRPr lang="en-US"/>
          </a:p>
        </p:txBody>
      </p:sp>
      <p:sp>
        <p:nvSpPr>
          <p:cNvPr id="9236" name="Text Box 47"/>
          <p:cNvSpPr txBox="1">
            <a:spLocks noChangeArrowheads="1"/>
          </p:cNvSpPr>
          <p:nvPr/>
        </p:nvSpPr>
        <p:spPr bwMode="auto">
          <a:xfrm>
            <a:off x="3194050" y="323056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7.3%</a:t>
            </a:r>
            <a:endParaRPr lang="en-US"/>
          </a:p>
        </p:txBody>
      </p:sp>
      <p:sp>
        <p:nvSpPr>
          <p:cNvPr id="9237" name="Line 48"/>
          <p:cNvSpPr>
            <a:spLocks noChangeShapeType="1"/>
          </p:cNvSpPr>
          <p:nvPr/>
        </p:nvSpPr>
        <p:spPr bwMode="auto">
          <a:xfrm>
            <a:off x="3657600" y="5029200"/>
            <a:ext cx="0" cy="15240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49"/>
          <p:cNvSpPr>
            <a:spLocks noChangeShapeType="1"/>
          </p:cNvSpPr>
          <p:nvPr/>
        </p:nvSpPr>
        <p:spPr bwMode="auto">
          <a:xfrm>
            <a:off x="3657600" y="5181600"/>
            <a:ext cx="6858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Freeform 50"/>
          <p:cNvSpPr>
            <a:spLocks/>
          </p:cNvSpPr>
          <p:nvPr/>
        </p:nvSpPr>
        <p:spPr bwMode="auto">
          <a:xfrm>
            <a:off x="3657600" y="3568700"/>
            <a:ext cx="685800" cy="101600"/>
          </a:xfrm>
          <a:custGeom>
            <a:avLst/>
            <a:gdLst>
              <a:gd name="T0" fmla="*/ 0 w 432"/>
              <a:gd name="T1" fmla="*/ 12700 h 64"/>
              <a:gd name="T2" fmla="*/ 76200 w 432"/>
              <a:gd name="T3" fmla="*/ 12700 h 64"/>
              <a:gd name="T4" fmla="*/ 152400 w 432"/>
              <a:gd name="T5" fmla="*/ 88900 h 64"/>
              <a:gd name="T6" fmla="*/ 381000 w 432"/>
              <a:gd name="T7" fmla="*/ 88900 h 64"/>
              <a:gd name="T8" fmla="*/ 533400 w 432"/>
              <a:gd name="T9" fmla="*/ 88900 h 64"/>
              <a:gd name="T10" fmla="*/ 685800 w 432"/>
              <a:gd name="T11" fmla="*/ 8890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2" h="64">
                <a:moveTo>
                  <a:pt x="0" y="8"/>
                </a:moveTo>
                <a:cubicBezTo>
                  <a:pt x="16" y="4"/>
                  <a:pt x="32" y="0"/>
                  <a:pt x="48" y="8"/>
                </a:cubicBezTo>
                <a:cubicBezTo>
                  <a:pt x="64" y="16"/>
                  <a:pt x="64" y="48"/>
                  <a:pt x="96" y="56"/>
                </a:cubicBezTo>
                <a:cubicBezTo>
                  <a:pt x="128" y="64"/>
                  <a:pt x="200" y="56"/>
                  <a:pt x="240" y="56"/>
                </a:cubicBezTo>
                <a:cubicBezTo>
                  <a:pt x="280" y="56"/>
                  <a:pt x="304" y="56"/>
                  <a:pt x="336" y="56"/>
                </a:cubicBezTo>
                <a:cubicBezTo>
                  <a:pt x="368" y="56"/>
                  <a:pt x="416" y="56"/>
                  <a:pt x="432" y="56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Text Box 51"/>
          <p:cNvSpPr txBox="1">
            <a:spLocks noChangeArrowheads="1"/>
          </p:cNvSpPr>
          <p:nvPr/>
        </p:nvSpPr>
        <p:spPr bwMode="auto">
          <a:xfrm>
            <a:off x="3733800" y="4800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CC"/>
                </a:solidFill>
              </a:rPr>
              <a:t>-0.6%</a:t>
            </a:r>
            <a:endParaRPr lang="en-US"/>
          </a:p>
        </p:txBody>
      </p:sp>
      <p:sp>
        <p:nvSpPr>
          <p:cNvPr id="9241" name="Text Box 52"/>
          <p:cNvSpPr txBox="1">
            <a:spLocks noChangeArrowheads="1"/>
          </p:cNvSpPr>
          <p:nvPr/>
        </p:nvSpPr>
        <p:spPr bwMode="auto">
          <a:xfrm>
            <a:off x="3810000" y="3733800"/>
            <a:ext cx="74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</a:rPr>
              <a:t>6.91%</a:t>
            </a:r>
            <a:endParaRPr lang="en-US"/>
          </a:p>
        </p:txBody>
      </p:sp>
      <p:sp>
        <p:nvSpPr>
          <p:cNvPr id="9242" name="Line 53"/>
          <p:cNvSpPr>
            <a:spLocks noChangeShapeType="1"/>
          </p:cNvSpPr>
          <p:nvPr/>
        </p:nvSpPr>
        <p:spPr bwMode="auto">
          <a:xfrm>
            <a:off x="1524000" y="3630613"/>
            <a:ext cx="3505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1661</TotalTime>
  <Words>2517</Words>
  <Application>Microsoft Office PowerPoint</Application>
  <PresentationFormat>On-screen Show (4:3)</PresentationFormat>
  <Paragraphs>682</Paragraphs>
  <Slides>43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Times New Roman</vt:lpstr>
      <vt:lpstr>Arial</vt:lpstr>
      <vt:lpstr>Symbol</vt:lpstr>
      <vt:lpstr>Helvetica</vt:lpstr>
      <vt:lpstr>Tahoma</vt:lpstr>
      <vt:lpstr>Blank Presentation</vt:lpstr>
      <vt:lpstr>Microsoft Clip Gallery</vt:lpstr>
      <vt:lpstr>Microsoft Equation 3.0</vt:lpstr>
      <vt:lpstr>Corel Quattro Pro 8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Control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29</cp:revision>
  <dcterms:created xsi:type="dcterms:W3CDTF">2003-07-03T02:00:36Z</dcterms:created>
  <dcterms:modified xsi:type="dcterms:W3CDTF">2013-06-25T00:16:15Z</dcterms:modified>
</cp:coreProperties>
</file>