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47"/>
  </p:notesMasterIdLst>
  <p:sldIdLst>
    <p:sldId id="364" r:id="rId2"/>
    <p:sldId id="257" r:id="rId3"/>
    <p:sldId id="258" r:id="rId4"/>
    <p:sldId id="331" r:id="rId5"/>
    <p:sldId id="332" r:id="rId6"/>
    <p:sldId id="333" r:id="rId7"/>
    <p:sldId id="335" r:id="rId8"/>
    <p:sldId id="334" r:id="rId9"/>
    <p:sldId id="338" r:id="rId10"/>
    <p:sldId id="336" r:id="rId11"/>
    <p:sldId id="337" r:id="rId12"/>
    <p:sldId id="339" r:id="rId13"/>
    <p:sldId id="343" r:id="rId14"/>
    <p:sldId id="344" r:id="rId15"/>
    <p:sldId id="340" r:id="rId16"/>
    <p:sldId id="347" r:id="rId17"/>
    <p:sldId id="341" r:id="rId18"/>
    <p:sldId id="342" r:id="rId19"/>
    <p:sldId id="345" r:id="rId20"/>
    <p:sldId id="346" r:id="rId21"/>
    <p:sldId id="348" r:id="rId22"/>
    <p:sldId id="349" r:id="rId23"/>
    <p:sldId id="354" r:id="rId24"/>
    <p:sldId id="352" r:id="rId25"/>
    <p:sldId id="350" r:id="rId26"/>
    <p:sldId id="351" r:id="rId27"/>
    <p:sldId id="353" r:id="rId28"/>
    <p:sldId id="355" r:id="rId29"/>
    <p:sldId id="356" r:id="rId30"/>
    <p:sldId id="357" r:id="rId31"/>
    <p:sldId id="358" r:id="rId32"/>
    <p:sldId id="359" r:id="rId33"/>
    <p:sldId id="360" r:id="rId34"/>
    <p:sldId id="361" r:id="rId35"/>
    <p:sldId id="365" r:id="rId36"/>
    <p:sldId id="362" r:id="rId37"/>
    <p:sldId id="363" r:id="rId38"/>
    <p:sldId id="288" r:id="rId39"/>
    <p:sldId id="289" r:id="rId40"/>
    <p:sldId id="290" r:id="rId41"/>
    <p:sldId id="329" r:id="rId42"/>
    <p:sldId id="296" r:id="rId43"/>
    <p:sldId id="297" r:id="rId44"/>
    <p:sldId id="298" r:id="rId45"/>
    <p:sldId id="330" r:id="rId46"/>
  </p:sldIdLst>
  <p:sldSz cx="9144000" cy="6858000" type="screen4x3"/>
  <p:notesSz cx="6858000" cy="9144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DDDD"/>
    <a:srgbClr val="D6F2D6"/>
    <a:srgbClr val="FF0000"/>
    <a:srgbClr val="339933"/>
    <a:srgbClr val="CCFFFF"/>
    <a:srgbClr val="FFFFCC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32787"/>
    <p:restoredTop sz="90929"/>
  </p:normalViewPr>
  <p:slideViewPr>
    <p:cSldViewPr>
      <p:cViewPr varScale="1">
        <p:scale>
          <a:sx n="60" d="100"/>
          <a:sy n="60" d="100"/>
        </p:scale>
        <p:origin x="-2208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4" d="100"/>
          <a:sy n="84" d="100"/>
        </p:scale>
        <p:origin x="-2256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28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3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/>
            </a:lvl1pPr>
          </a:lstStyle>
          <a:p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endParaRPr lang="en-US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/>
            </a:lvl1pPr>
          </a:lstStyle>
          <a:p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fld id="{D53B49A2-3381-497B-B527-4C36C009ED6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6096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559720E-AC98-48E8-9C33-73B76339DDA4}" type="slidenum">
              <a:rPr lang="en-US"/>
              <a:pPr/>
              <a:t>2</a:t>
            </a:fld>
            <a:endParaRPr lang="en-US"/>
          </a:p>
        </p:txBody>
      </p:sp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358262-F91A-4282-BF95-3EB7B66B1337}" type="slidenum">
              <a:rPr lang="en-US"/>
              <a:pPr/>
              <a:t>11</a:t>
            </a:fld>
            <a:endParaRPr lang="en-US"/>
          </a:p>
        </p:txBody>
      </p:sp>
      <p:sp>
        <p:nvSpPr>
          <p:cNvPr id="134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33D1FDA-1FD8-47E9-804F-BADD2EECC7AD}" type="slidenum">
              <a:rPr lang="en-US"/>
              <a:pPr/>
              <a:t>12</a:t>
            </a:fld>
            <a:endParaRPr lang="en-US"/>
          </a:p>
        </p:txBody>
      </p:sp>
      <p:sp>
        <p:nvSpPr>
          <p:cNvPr id="135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831B55-E12A-4EDE-92A9-741603285294}" type="slidenum">
              <a:rPr lang="en-US"/>
              <a:pPr/>
              <a:t>13</a:t>
            </a:fld>
            <a:endParaRPr lang="en-US"/>
          </a:p>
        </p:txBody>
      </p:sp>
      <p:sp>
        <p:nvSpPr>
          <p:cNvPr id="136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E47C6D-7A88-4286-95E5-4F34B5D48BF8}" type="slidenum">
              <a:rPr lang="en-US"/>
              <a:pPr/>
              <a:t>14</a:t>
            </a:fld>
            <a:endParaRPr lang="en-US"/>
          </a:p>
        </p:txBody>
      </p:sp>
      <p:sp>
        <p:nvSpPr>
          <p:cNvPr id="137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A62652-964E-47D0-A91C-1AE5C6FB2EC3}" type="slidenum">
              <a:rPr lang="en-US"/>
              <a:pPr/>
              <a:t>15</a:t>
            </a:fld>
            <a:endParaRPr lang="en-US"/>
          </a:p>
        </p:txBody>
      </p:sp>
      <p:sp>
        <p:nvSpPr>
          <p:cNvPr id="13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74CBD0-17D3-4082-9AC2-09E6D221F497}" type="slidenum">
              <a:rPr lang="en-US"/>
              <a:pPr/>
              <a:t>16</a:t>
            </a:fld>
            <a:endParaRPr lang="en-US"/>
          </a:p>
        </p:txBody>
      </p:sp>
      <p:sp>
        <p:nvSpPr>
          <p:cNvPr id="139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D1C98AE-1417-4078-88ED-D2B6AD28ADD6}" type="slidenum">
              <a:rPr lang="en-US"/>
              <a:pPr/>
              <a:t>17</a:t>
            </a:fld>
            <a:endParaRPr lang="en-US"/>
          </a:p>
        </p:txBody>
      </p:sp>
      <p:sp>
        <p:nvSpPr>
          <p:cNvPr id="140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BC4038-A457-42DD-8FCF-1799968C0374}" type="slidenum">
              <a:rPr lang="en-US"/>
              <a:pPr/>
              <a:t>18</a:t>
            </a:fld>
            <a:endParaRPr lang="en-US"/>
          </a:p>
        </p:txBody>
      </p:sp>
      <p:sp>
        <p:nvSpPr>
          <p:cNvPr id="141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D2DB4ED-08C3-467C-AA6C-93664059F9B6}" type="slidenum">
              <a:rPr lang="en-US"/>
              <a:pPr/>
              <a:t>19</a:t>
            </a:fld>
            <a:endParaRPr lang="en-US"/>
          </a:p>
        </p:txBody>
      </p:sp>
      <p:sp>
        <p:nvSpPr>
          <p:cNvPr id="142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2AD208-B2BA-4935-AFE7-5BA840878A11}" type="slidenum">
              <a:rPr lang="en-US"/>
              <a:pPr/>
              <a:t>20</a:t>
            </a:fld>
            <a:endParaRPr lang="en-US"/>
          </a:p>
        </p:txBody>
      </p:sp>
      <p:sp>
        <p:nvSpPr>
          <p:cNvPr id="143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30C636B-CCF7-4892-B8BF-B1F33BA99BE8}" type="slidenum">
              <a:rPr lang="en-US"/>
              <a:pPr/>
              <a:t>3</a:t>
            </a:fld>
            <a:endParaRPr lang="en-US"/>
          </a:p>
        </p:txBody>
      </p:sp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DFB8DA-0FD1-4FB9-8AEF-A698F4A88AE3}" type="slidenum">
              <a:rPr lang="en-US"/>
              <a:pPr/>
              <a:t>21</a:t>
            </a:fld>
            <a:endParaRPr lang="en-US"/>
          </a:p>
        </p:txBody>
      </p:sp>
      <p:sp>
        <p:nvSpPr>
          <p:cNvPr id="144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DC9C3CF-DEC0-41ED-908E-B6EB4C345CA6}" type="slidenum">
              <a:rPr lang="en-US"/>
              <a:pPr/>
              <a:t>22</a:t>
            </a:fld>
            <a:endParaRPr lang="en-US"/>
          </a:p>
        </p:txBody>
      </p:sp>
      <p:sp>
        <p:nvSpPr>
          <p:cNvPr id="145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963CC7-7A13-4144-B97A-C8A7D6FF611A}" type="slidenum">
              <a:rPr lang="en-US"/>
              <a:pPr/>
              <a:t>23</a:t>
            </a:fld>
            <a:endParaRPr lang="en-US"/>
          </a:p>
        </p:txBody>
      </p:sp>
      <p:sp>
        <p:nvSpPr>
          <p:cNvPr id="146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8B27A0-7830-488C-8776-4CDB166A33EB}" type="slidenum">
              <a:rPr lang="en-US"/>
              <a:pPr/>
              <a:t>24</a:t>
            </a:fld>
            <a:endParaRPr lang="en-US"/>
          </a:p>
        </p:txBody>
      </p:sp>
      <p:sp>
        <p:nvSpPr>
          <p:cNvPr id="147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0D5B61F-84A3-4F2A-AC2D-A224064827A8}" type="slidenum">
              <a:rPr lang="en-US"/>
              <a:pPr/>
              <a:t>25</a:t>
            </a:fld>
            <a:endParaRPr lang="en-US"/>
          </a:p>
        </p:txBody>
      </p:sp>
      <p:sp>
        <p:nvSpPr>
          <p:cNvPr id="148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20F51AC-57ED-436A-91CA-2E96B3A78600}" type="slidenum">
              <a:rPr lang="en-US"/>
              <a:pPr/>
              <a:t>26</a:t>
            </a:fld>
            <a:endParaRPr lang="en-US"/>
          </a:p>
        </p:txBody>
      </p:sp>
      <p:sp>
        <p:nvSpPr>
          <p:cNvPr id="149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8DED7C-6207-4116-8D71-86811936C483}" type="slidenum">
              <a:rPr lang="en-US"/>
              <a:pPr/>
              <a:t>27</a:t>
            </a:fld>
            <a:endParaRPr lang="en-US"/>
          </a:p>
        </p:txBody>
      </p:sp>
      <p:sp>
        <p:nvSpPr>
          <p:cNvPr id="150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58931EF-5B42-41E3-9DC4-27071C74162C}" type="slidenum">
              <a:rPr lang="en-US"/>
              <a:pPr/>
              <a:t>28</a:t>
            </a:fld>
            <a:endParaRPr lang="en-US"/>
          </a:p>
        </p:txBody>
      </p:sp>
      <p:sp>
        <p:nvSpPr>
          <p:cNvPr id="151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1E28D1-0B7F-434B-8860-059E19E21BED}" type="slidenum">
              <a:rPr lang="en-US"/>
              <a:pPr/>
              <a:t>29</a:t>
            </a:fld>
            <a:endParaRPr lang="en-US"/>
          </a:p>
        </p:txBody>
      </p:sp>
      <p:sp>
        <p:nvSpPr>
          <p:cNvPr id="152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619BF0-4EA1-4B3B-923D-AE4AC78C0CB4}" type="slidenum">
              <a:rPr lang="en-US"/>
              <a:pPr/>
              <a:t>30</a:t>
            </a:fld>
            <a:endParaRPr lang="en-US"/>
          </a:p>
        </p:txBody>
      </p:sp>
      <p:sp>
        <p:nvSpPr>
          <p:cNvPr id="153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9346454-1AD9-416A-9F0D-FE96CB2E9C33}" type="slidenum">
              <a:rPr lang="en-US"/>
              <a:pPr/>
              <a:t>4</a:t>
            </a:fld>
            <a:endParaRPr lang="en-US"/>
          </a:p>
        </p:txBody>
      </p:sp>
      <p:sp>
        <p:nvSpPr>
          <p:cNvPr id="1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1906EC3-FDD5-41B6-8212-868CD91EE608}" type="slidenum">
              <a:rPr lang="en-US"/>
              <a:pPr/>
              <a:t>31</a:t>
            </a:fld>
            <a:endParaRPr lang="en-US"/>
          </a:p>
        </p:txBody>
      </p:sp>
      <p:sp>
        <p:nvSpPr>
          <p:cNvPr id="154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B4A14F6-CCE8-43E3-8763-3AC800696F71}" type="slidenum">
              <a:rPr lang="en-US"/>
              <a:pPr/>
              <a:t>32</a:t>
            </a:fld>
            <a:endParaRPr lang="en-US"/>
          </a:p>
        </p:txBody>
      </p:sp>
      <p:sp>
        <p:nvSpPr>
          <p:cNvPr id="155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C8D759C-AB90-4C95-BE5F-F4E0E512A41D}" type="slidenum">
              <a:rPr lang="en-US"/>
              <a:pPr/>
              <a:t>33</a:t>
            </a:fld>
            <a:endParaRPr lang="en-US"/>
          </a:p>
        </p:txBody>
      </p:sp>
      <p:sp>
        <p:nvSpPr>
          <p:cNvPr id="156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A79F729-DDB6-4CAC-A054-07E46911B0A9}" type="slidenum">
              <a:rPr lang="en-US"/>
              <a:pPr/>
              <a:t>34</a:t>
            </a:fld>
            <a:endParaRPr lang="en-US"/>
          </a:p>
        </p:txBody>
      </p:sp>
      <p:sp>
        <p:nvSpPr>
          <p:cNvPr id="157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FD9775-536F-4C11-A42B-56294502D289}" type="slidenum">
              <a:rPr lang="en-US"/>
              <a:pPr/>
              <a:t>36</a:t>
            </a:fld>
            <a:endParaRPr lang="en-US"/>
          </a:p>
        </p:txBody>
      </p:sp>
      <p:sp>
        <p:nvSpPr>
          <p:cNvPr id="158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A889BA-81E8-4750-8F90-D2B4AA6E0589}" type="slidenum">
              <a:rPr lang="en-US"/>
              <a:pPr/>
              <a:t>37</a:t>
            </a:fld>
            <a:endParaRPr lang="en-US"/>
          </a:p>
        </p:txBody>
      </p:sp>
      <p:sp>
        <p:nvSpPr>
          <p:cNvPr id="159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452DB52-2FFB-49BA-B582-DB50AB4108DF}" type="slidenum">
              <a:rPr lang="en-US"/>
              <a:pPr/>
              <a:t>38</a:t>
            </a:fld>
            <a:endParaRPr lang="en-US"/>
          </a:p>
        </p:txBody>
      </p:sp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EC94EE9-0DEE-4ACE-82E8-554598B712D9}" type="slidenum">
              <a:rPr lang="en-US"/>
              <a:pPr/>
              <a:t>39</a:t>
            </a:fld>
            <a:endParaRPr lang="en-US"/>
          </a:p>
        </p:txBody>
      </p:sp>
      <p:sp>
        <p:nvSpPr>
          <p:cNvPr id="160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CAEF6A0-A93F-4FEB-B9C0-0713F4E70B44}" type="slidenum">
              <a:rPr lang="en-US"/>
              <a:pPr/>
              <a:t>40</a:t>
            </a:fld>
            <a:endParaRPr lang="en-US"/>
          </a:p>
        </p:txBody>
      </p:sp>
      <p:sp>
        <p:nvSpPr>
          <p:cNvPr id="161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3B2E460-9F43-4517-B63C-003567609706}" type="slidenum">
              <a:rPr lang="en-US"/>
              <a:pPr/>
              <a:t>41</a:t>
            </a:fld>
            <a:endParaRPr lang="en-US"/>
          </a:p>
        </p:txBody>
      </p:sp>
      <p:sp>
        <p:nvSpPr>
          <p:cNvPr id="162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D974A9-E3FF-481F-AEAB-2DEA42A7D812}" type="slidenum">
              <a:rPr lang="en-US"/>
              <a:pPr/>
              <a:t>5</a:t>
            </a:fld>
            <a:endParaRPr lang="en-US"/>
          </a:p>
        </p:txBody>
      </p:sp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0CD3F14-E916-4821-836C-E9AEC70E3915}" type="slidenum">
              <a:rPr lang="en-US"/>
              <a:pPr/>
              <a:t>42</a:t>
            </a:fld>
            <a:endParaRPr lang="en-US"/>
          </a:p>
        </p:txBody>
      </p:sp>
      <p:sp>
        <p:nvSpPr>
          <p:cNvPr id="163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F38C42B-EF2B-448F-B12D-AB83941361F7}" type="slidenum">
              <a:rPr lang="en-US"/>
              <a:pPr/>
              <a:t>43</a:t>
            </a:fld>
            <a:endParaRPr lang="en-US"/>
          </a:p>
        </p:txBody>
      </p:sp>
      <p:sp>
        <p:nvSpPr>
          <p:cNvPr id="164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2A21BC8-ACD0-4350-A31C-CC1DAFDD9097}" type="slidenum">
              <a:rPr lang="en-US"/>
              <a:pPr/>
              <a:t>44</a:t>
            </a:fld>
            <a:endParaRPr lang="en-US"/>
          </a:p>
        </p:txBody>
      </p:sp>
      <p:sp>
        <p:nvSpPr>
          <p:cNvPr id="165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9F15CA-63B8-4542-82BD-25661168D7F6}" type="slidenum">
              <a:rPr lang="en-US"/>
              <a:pPr/>
              <a:t>45</a:t>
            </a:fld>
            <a:endParaRPr lang="en-US"/>
          </a:p>
        </p:txBody>
      </p:sp>
      <p:sp>
        <p:nvSpPr>
          <p:cNvPr id="166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EB13A51-9B35-4EC0-BECD-267394C97273}" type="slidenum">
              <a:rPr lang="en-US"/>
              <a:pPr/>
              <a:t>6</a:t>
            </a:fld>
            <a:endParaRPr lang="en-US"/>
          </a:p>
        </p:txBody>
      </p:sp>
      <p:sp>
        <p:nvSpPr>
          <p:cNvPr id="12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E1D286C-1F57-4457-AB9E-D2B69E5965C3}" type="slidenum">
              <a:rPr lang="en-US"/>
              <a:pPr/>
              <a:t>7</a:t>
            </a:fld>
            <a:endParaRPr lang="en-US"/>
          </a:p>
        </p:txBody>
      </p:sp>
      <p:sp>
        <p:nvSpPr>
          <p:cNvPr id="130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FF2C262-748D-4A0F-896D-AEB7C3DF1F21}" type="slidenum">
              <a:rPr lang="en-US"/>
              <a:pPr/>
              <a:t>8</a:t>
            </a:fld>
            <a:endParaRPr lang="en-US"/>
          </a:p>
        </p:txBody>
      </p:sp>
      <p:sp>
        <p:nvSpPr>
          <p:cNvPr id="13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C963710-9329-46D4-AA8C-8B3F83C62CDB}" type="slidenum">
              <a:rPr lang="en-US"/>
              <a:pPr/>
              <a:t>9</a:t>
            </a:fld>
            <a:endParaRPr lang="en-US"/>
          </a:p>
        </p:txBody>
      </p:sp>
      <p:sp>
        <p:nvSpPr>
          <p:cNvPr id="132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082831F-3BD3-4BFE-AC28-035A9608AB63}" type="slidenum">
              <a:rPr lang="en-US"/>
              <a:pPr/>
              <a:t>10</a:t>
            </a:fld>
            <a:endParaRPr lang="en-US"/>
          </a:p>
        </p:txBody>
      </p:sp>
      <p:sp>
        <p:nvSpPr>
          <p:cNvPr id="133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43DD86-465F-449E-895D-759D70775E8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1605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F90149-B7A4-436E-9588-8851AF6AD4A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474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9E8637-6FFB-411B-BF6D-D556EE70D2B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926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DA1342-71F3-4949-A859-C1A827B430E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3955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484FC4-1595-4899-9BCE-D5230460CB1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605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46665B-75BD-45D2-B89C-FA01EC64506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7119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2F6921-F6A9-4DC2-8FCC-CCDB51FC30E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7998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C097F2-3E86-4767-9B28-2CAD2EB3D81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9844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6CE368-63DD-4B65-8CA1-4E7465B755F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679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286053-D88E-441C-A9E6-140F67D8EFB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1937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048262-6B01-4866-B165-DAF316F7281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4460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fld id="{0F89A905-DFA4-4C52-9A6B-E260187281D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5.wmf"/><Relationship Id="rId4" Type="http://schemas.openxmlformats.org/officeDocument/2006/relationships/oleObject" Target="../embeddings/oleObject8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6.wmf"/><Relationship Id="rId4" Type="http://schemas.openxmlformats.org/officeDocument/2006/relationships/oleObject" Target="../embeddings/oleObject9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6.wmf"/><Relationship Id="rId4" Type="http://schemas.openxmlformats.org/officeDocument/2006/relationships/oleObject" Target="../embeddings/oleObject10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wmf"/><Relationship Id="rId4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7.wmf"/><Relationship Id="rId4" Type="http://schemas.openxmlformats.org/officeDocument/2006/relationships/oleObject" Target="../embeddings/oleObject11.bin"/><Relationship Id="rId9" Type="http://schemas.openxmlformats.org/officeDocument/2006/relationships/image" Target="../media/image9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6.wmf"/><Relationship Id="rId4" Type="http://schemas.openxmlformats.org/officeDocument/2006/relationships/oleObject" Target="../embeddings/oleObject14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10.wmf"/><Relationship Id="rId4" Type="http://schemas.openxmlformats.org/officeDocument/2006/relationships/oleObject" Target="../embeddings/oleObject15.bin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3" Type="http://schemas.openxmlformats.org/officeDocument/2006/relationships/notesSlide" Target="../notesSlides/notesSlide24.xml"/><Relationship Id="rId7" Type="http://schemas.openxmlformats.org/officeDocument/2006/relationships/image" Target="../media/image1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17.bin"/><Relationship Id="rId5" Type="http://schemas.openxmlformats.org/officeDocument/2006/relationships/image" Target="../media/image11.wmf"/><Relationship Id="rId4" Type="http://schemas.openxmlformats.org/officeDocument/2006/relationships/oleObject" Target="../embeddings/oleObject16.bin"/><Relationship Id="rId9" Type="http://schemas.openxmlformats.org/officeDocument/2006/relationships/image" Target="../media/image13.w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.bin"/><Relationship Id="rId3" Type="http://schemas.openxmlformats.org/officeDocument/2006/relationships/notesSlide" Target="../notesSlides/notesSlide25.xml"/><Relationship Id="rId7" Type="http://schemas.openxmlformats.org/officeDocument/2006/relationships/image" Target="../media/image1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20.bin"/><Relationship Id="rId5" Type="http://schemas.openxmlformats.org/officeDocument/2006/relationships/image" Target="../media/image14.wmf"/><Relationship Id="rId4" Type="http://schemas.openxmlformats.org/officeDocument/2006/relationships/oleObject" Target="../embeddings/oleObject19.bin"/><Relationship Id="rId9" Type="http://schemas.openxmlformats.org/officeDocument/2006/relationships/image" Target="../media/image16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7" Type="http://schemas.openxmlformats.org/officeDocument/2006/relationships/image" Target="../media/image1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23.bin"/><Relationship Id="rId5" Type="http://schemas.openxmlformats.org/officeDocument/2006/relationships/image" Target="../media/image17.wmf"/><Relationship Id="rId4" Type="http://schemas.openxmlformats.org/officeDocument/2006/relationships/oleObject" Target="../embeddings/oleObject22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7" Type="http://schemas.openxmlformats.org/officeDocument/2006/relationships/image" Target="../media/image2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25.bin"/><Relationship Id="rId5" Type="http://schemas.openxmlformats.org/officeDocument/2006/relationships/image" Target="../media/image19.wmf"/><Relationship Id="rId4" Type="http://schemas.openxmlformats.org/officeDocument/2006/relationships/oleObject" Target="../embeddings/oleObject24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21.wmf"/><Relationship Id="rId4" Type="http://schemas.openxmlformats.org/officeDocument/2006/relationships/oleObject" Target="../embeddings/oleObject26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.wmf"/><Relationship Id="rId4" Type="http://schemas.openxmlformats.org/officeDocument/2006/relationships/oleObject" Target="../embeddings/oleObject2.bin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28.bin"/><Relationship Id="rId5" Type="http://schemas.openxmlformats.org/officeDocument/2006/relationships/image" Target="../media/image22.png"/><Relationship Id="rId4" Type="http://schemas.openxmlformats.org/officeDocument/2006/relationships/oleObject" Target="../embeddings/oleObject27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5" Type="http://schemas.openxmlformats.org/officeDocument/2006/relationships/image" Target="../media/image24.wmf"/><Relationship Id="rId4" Type="http://schemas.openxmlformats.org/officeDocument/2006/relationships/oleObject" Target="../embeddings/oleObject29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Relationship Id="rId5" Type="http://schemas.openxmlformats.org/officeDocument/2006/relationships/image" Target="../media/image25.wmf"/><Relationship Id="rId4" Type="http://schemas.openxmlformats.org/officeDocument/2006/relationships/oleObject" Target="../embeddings/oleObject30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Relationship Id="rId5" Type="http://schemas.openxmlformats.org/officeDocument/2006/relationships/image" Target="../media/image26.wmf"/><Relationship Id="rId4" Type="http://schemas.openxmlformats.org/officeDocument/2006/relationships/oleObject" Target="../embeddings/oleObject31.bin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penbookproject.net/books/socratic/sinst/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2.vml"/><Relationship Id="rId5" Type="http://schemas.openxmlformats.org/officeDocument/2006/relationships/image" Target="../media/image3.wmf"/><Relationship Id="rId4" Type="http://schemas.openxmlformats.org/officeDocument/2006/relationships/oleObject" Target="../embeddings/oleObject32.bin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3.wmf"/><Relationship Id="rId4" Type="http://schemas.openxmlformats.org/officeDocument/2006/relationships/oleObject" Target="../embeddings/oleObject3.bin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7" Type="http://schemas.openxmlformats.org/officeDocument/2006/relationships/image" Target="../media/image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3.vml"/><Relationship Id="rId6" Type="http://schemas.openxmlformats.org/officeDocument/2006/relationships/oleObject" Target="../embeddings/oleObject34.bin"/><Relationship Id="rId5" Type="http://schemas.openxmlformats.org/officeDocument/2006/relationships/image" Target="../media/image28.wmf"/><Relationship Id="rId4" Type="http://schemas.openxmlformats.org/officeDocument/2006/relationships/oleObject" Target="../embeddings/oleObject33.bin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2.wmf"/><Relationship Id="rId4" Type="http://schemas.openxmlformats.org/officeDocument/2006/relationships/oleObject" Target="../embeddings/oleObject5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4.wmf"/><Relationship Id="rId4" Type="http://schemas.openxmlformats.org/officeDocument/2006/relationships/oleObject" Target="../embeddings/oleObject6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4.wmf"/><Relationship Id="rId4" Type="http://schemas.openxmlformats.org/officeDocument/2006/relationships/oleObject" Target="../embeddings/oleObject7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75" y="1978025"/>
            <a:ext cx="2667000" cy="348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371475" y="190500"/>
            <a:ext cx="83820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3200" dirty="0" smtClean="0">
                <a:solidFill>
                  <a:srgbClr val="000000"/>
                </a:solidFill>
                <a:latin typeface="Calibri" pitchFamily="34" charset="0"/>
              </a:rPr>
              <a:t>Process Control: Designing Process and Control Systems  for Dynamic Performance </a:t>
            </a:r>
          </a:p>
          <a:p>
            <a:pPr eaLnBrk="1" hangingPunct="1"/>
            <a:endParaRPr lang="en-US" sz="1200" dirty="0" smtClean="0">
              <a:solidFill>
                <a:srgbClr val="000000"/>
              </a:solidFill>
              <a:latin typeface="Calibri" pitchFamily="34" charset="0"/>
            </a:endParaRPr>
          </a:p>
          <a:p>
            <a:pPr eaLnBrk="1" hangingPunct="1"/>
            <a:r>
              <a:rPr lang="en-US" sz="2800" dirty="0" smtClean="0">
                <a:solidFill>
                  <a:srgbClr val="000000"/>
                </a:solidFill>
                <a:latin typeface="Calibri" pitchFamily="34" charset="0"/>
              </a:rPr>
              <a:t>Chapter </a:t>
            </a:r>
            <a:r>
              <a:rPr lang="en-US" sz="2800" dirty="0" smtClean="0">
                <a:solidFill>
                  <a:srgbClr val="000000"/>
                </a:solidFill>
                <a:latin typeface="Calibri" pitchFamily="34" charset="0"/>
              </a:rPr>
              <a:t>12. Practical Issues</a:t>
            </a:r>
            <a:endParaRPr lang="en-US" sz="2800" dirty="0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304800" y="5743575"/>
            <a:ext cx="85344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smtClean="0">
                <a:solidFill>
                  <a:srgbClr val="000000"/>
                </a:solidFill>
                <a:latin typeface="Calibri" pitchFamily="34" charset="0"/>
              </a:rPr>
              <a:t>Copyright © Thomas Marlin 2013</a:t>
            </a:r>
          </a:p>
          <a:p>
            <a:pPr eaLnBrk="1" hangingPunct="1"/>
            <a:r>
              <a:rPr lang="en-US" sz="1800" b="0" smtClean="0">
                <a:solidFill>
                  <a:srgbClr val="000000"/>
                </a:solidFill>
                <a:latin typeface="Calibri" pitchFamily="34" charset="0"/>
              </a:rPr>
              <a:t>The copyright holder provides a royalty-free license for use of this material at non-profit educational institutions</a:t>
            </a:r>
          </a:p>
        </p:txBody>
      </p:sp>
    </p:spTree>
    <p:extLst>
      <p:ext uri="{BB962C8B-B14F-4D97-AF65-F5344CB8AC3E}">
        <p14:creationId xmlns:p14="http://schemas.microsoft.com/office/powerpoint/2010/main" val="10350750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Text Box 2"/>
          <p:cNvSpPr txBox="1">
            <a:spLocks noChangeArrowheads="1"/>
          </p:cNvSpPr>
          <p:nvPr/>
        </p:nvSpPr>
        <p:spPr bwMode="auto">
          <a:xfrm>
            <a:off x="685800" y="228600"/>
            <a:ext cx="7848600" cy="528638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FF0000"/>
                </a:solidFill>
              </a:rPr>
              <a:t>CHAPTER 12: PRACTICAL ISSUES</a:t>
            </a:r>
            <a:endParaRPr lang="en-US" sz="3200" b="0"/>
          </a:p>
        </p:txBody>
      </p:sp>
      <p:sp>
        <p:nvSpPr>
          <p:cNvPr id="96259" name="Text Box 3"/>
          <p:cNvSpPr txBox="1">
            <a:spLocks noChangeArrowheads="1"/>
          </p:cNvSpPr>
          <p:nvPr/>
        </p:nvSpPr>
        <p:spPr bwMode="auto">
          <a:xfrm>
            <a:off x="2133600" y="838200"/>
            <a:ext cx="48006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Input - </a:t>
            </a:r>
            <a:r>
              <a:rPr lang="en-US" u="sng">
                <a:solidFill>
                  <a:schemeClr val="accent2"/>
                </a:solidFill>
              </a:rPr>
              <a:t>Sensor</a:t>
            </a:r>
            <a:r>
              <a:rPr lang="en-US"/>
              <a:t> and Pre-calculations</a:t>
            </a:r>
            <a:endParaRPr lang="en-US" b="0"/>
          </a:p>
        </p:txBody>
      </p:sp>
      <p:sp>
        <p:nvSpPr>
          <p:cNvPr id="96261" name="Line 5"/>
          <p:cNvSpPr>
            <a:spLocks noChangeShapeType="1"/>
          </p:cNvSpPr>
          <p:nvPr/>
        </p:nvSpPr>
        <p:spPr bwMode="auto">
          <a:xfrm>
            <a:off x="3681413" y="1447800"/>
            <a:ext cx="3175" cy="925513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6262" name="Line 6"/>
          <p:cNvSpPr>
            <a:spLocks noChangeShapeType="1"/>
          </p:cNvSpPr>
          <p:nvPr/>
        </p:nvSpPr>
        <p:spPr bwMode="auto">
          <a:xfrm>
            <a:off x="4254500" y="1447800"/>
            <a:ext cx="6350" cy="925513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6263" name="Line 7"/>
          <p:cNvSpPr>
            <a:spLocks noChangeShapeType="1"/>
          </p:cNvSpPr>
          <p:nvPr/>
        </p:nvSpPr>
        <p:spPr bwMode="auto">
          <a:xfrm flipH="1">
            <a:off x="3352800" y="2373313"/>
            <a:ext cx="328613" cy="377825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6264" name="Line 8"/>
          <p:cNvSpPr>
            <a:spLocks noChangeShapeType="1"/>
          </p:cNvSpPr>
          <p:nvPr/>
        </p:nvSpPr>
        <p:spPr bwMode="auto">
          <a:xfrm>
            <a:off x="4254500" y="2373313"/>
            <a:ext cx="333375" cy="377825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6265" name="Line 9"/>
          <p:cNvSpPr>
            <a:spLocks noChangeShapeType="1"/>
          </p:cNvSpPr>
          <p:nvPr/>
        </p:nvSpPr>
        <p:spPr bwMode="auto">
          <a:xfrm>
            <a:off x="3352800" y="2741613"/>
            <a:ext cx="3175" cy="858837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6266" name="Line 10"/>
          <p:cNvSpPr>
            <a:spLocks noChangeShapeType="1"/>
          </p:cNvSpPr>
          <p:nvPr/>
        </p:nvSpPr>
        <p:spPr bwMode="auto">
          <a:xfrm>
            <a:off x="4587875" y="2741613"/>
            <a:ext cx="3175" cy="858837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6267" name="Line 11"/>
          <p:cNvSpPr>
            <a:spLocks noChangeShapeType="1"/>
          </p:cNvSpPr>
          <p:nvPr/>
        </p:nvSpPr>
        <p:spPr bwMode="auto">
          <a:xfrm flipH="1">
            <a:off x="3025775" y="3600450"/>
            <a:ext cx="327025" cy="373063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6268" name="Line 12"/>
          <p:cNvSpPr>
            <a:spLocks noChangeShapeType="1"/>
          </p:cNvSpPr>
          <p:nvPr/>
        </p:nvSpPr>
        <p:spPr bwMode="auto">
          <a:xfrm>
            <a:off x="4587875" y="3600450"/>
            <a:ext cx="327025" cy="373063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6269" name="Rectangle 13"/>
          <p:cNvSpPr>
            <a:spLocks noChangeArrowheads="1"/>
          </p:cNvSpPr>
          <p:nvPr/>
        </p:nvSpPr>
        <p:spPr bwMode="auto">
          <a:xfrm>
            <a:off x="3025775" y="3973513"/>
            <a:ext cx="1889125" cy="1501775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6270" name="Freeform 14"/>
          <p:cNvSpPr>
            <a:spLocks/>
          </p:cNvSpPr>
          <p:nvPr/>
        </p:nvSpPr>
        <p:spPr bwMode="auto">
          <a:xfrm>
            <a:off x="2779713" y="2947988"/>
            <a:ext cx="2871787" cy="1873250"/>
          </a:xfrm>
          <a:custGeom>
            <a:avLst/>
            <a:gdLst>
              <a:gd name="T0" fmla="*/ 1167 w 1701"/>
              <a:gd name="T1" fmla="*/ 0 h 924"/>
              <a:gd name="T2" fmla="*/ 1195 w 1701"/>
              <a:gd name="T3" fmla="*/ 9 h 924"/>
              <a:gd name="T4" fmla="*/ 1212 w 1701"/>
              <a:gd name="T5" fmla="*/ 32 h 924"/>
              <a:gd name="T6" fmla="*/ 1214 w 1701"/>
              <a:gd name="T7" fmla="*/ 57 h 924"/>
              <a:gd name="T8" fmla="*/ 1205 w 1701"/>
              <a:gd name="T9" fmla="*/ 84 h 924"/>
              <a:gd name="T10" fmla="*/ 1181 w 1701"/>
              <a:gd name="T11" fmla="*/ 100 h 924"/>
              <a:gd name="T12" fmla="*/ 242 w 1701"/>
              <a:gd name="T13" fmla="*/ 103 h 924"/>
              <a:gd name="T14" fmla="*/ 214 w 1701"/>
              <a:gd name="T15" fmla="*/ 111 h 924"/>
              <a:gd name="T16" fmla="*/ 196 w 1701"/>
              <a:gd name="T17" fmla="*/ 135 h 924"/>
              <a:gd name="T18" fmla="*/ 194 w 1701"/>
              <a:gd name="T19" fmla="*/ 159 h 924"/>
              <a:gd name="T20" fmla="*/ 204 w 1701"/>
              <a:gd name="T21" fmla="*/ 186 h 924"/>
              <a:gd name="T22" fmla="*/ 227 w 1701"/>
              <a:gd name="T23" fmla="*/ 204 h 924"/>
              <a:gd name="T24" fmla="*/ 1409 w 1701"/>
              <a:gd name="T25" fmla="*/ 206 h 924"/>
              <a:gd name="T26" fmla="*/ 1437 w 1701"/>
              <a:gd name="T27" fmla="*/ 215 h 924"/>
              <a:gd name="T28" fmla="*/ 1456 w 1701"/>
              <a:gd name="T29" fmla="*/ 238 h 924"/>
              <a:gd name="T30" fmla="*/ 1458 w 1701"/>
              <a:gd name="T31" fmla="*/ 569 h 924"/>
              <a:gd name="T32" fmla="*/ 1448 w 1701"/>
              <a:gd name="T33" fmla="*/ 598 h 924"/>
              <a:gd name="T34" fmla="*/ 1424 w 1701"/>
              <a:gd name="T35" fmla="*/ 614 h 924"/>
              <a:gd name="T36" fmla="*/ 48 w 1701"/>
              <a:gd name="T37" fmla="*/ 616 h 924"/>
              <a:gd name="T38" fmla="*/ 20 w 1701"/>
              <a:gd name="T39" fmla="*/ 625 h 924"/>
              <a:gd name="T40" fmla="*/ 1 w 1701"/>
              <a:gd name="T41" fmla="*/ 648 h 924"/>
              <a:gd name="T42" fmla="*/ 0 w 1701"/>
              <a:gd name="T43" fmla="*/ 673 h 924"/>
              <a:gd name="T44" fmla="*/ 9 w 1701"/>
              <a:gd name="T45" fmla="*/ 700 h 924"/>
              <a:gd name="T46" fmla="*/ 32 w 1701"/>
              <a:gd name="T47" fmla="*/ 716 h 924"/>
              <a:gd name="T48" fmla="*/ 1409 w 1701"/>
              <a:gd name="T49" fmla="*/ 718 h 924"/>
              <a:gd name="T50" fmla="*/ 1437 w 1701"/>
              <a:gd name="T51" fmla="*/ 727 h 924"/>
              <a:gd name="T52" fmla="*/ 1456 w 1701"/>
              <a:gd name="T53" fmla="*/ 750 h 924"/>
              <a:gd name="T54" fmla="*/ 1458 w 1701"/>
              <a:gd name="T55" fmla="*/ 775 h 924"/>
              <a:gd name="T56" fmla="*/ 1448 w 1701"/>
              <a:gd name="T57" fmla="*/ 802 h 924"/>
              <a:gd name="T58" fmla="*/ 1424 w 1701"/>
              <a:gd name="T59" fmla="*/ 819 h 924"/>
              <a:gd name="T60" fmla="*/ 48 w 1701"/>
              <a:gd name="T61" fmla="*/ 822 h 924"/>
              <a:gd name="T62" fmla="*/ 20 w 1701"/>
              <a:gd name="T63" fmla="*/ 831 h 924"/>
              <a:gd name="T64" fmla="*/ 1 w 1701"/>
              <a:gd name="T65" fmla="*/ 854 h 924"/>
              <a:gd name="T66" fmla="*/ 0 w 1701"/>
              <a:gd name="T67" fmla="*/ 877 h 924"/>
              <a:gd name="T68" fmla="*/ 9 w 1701"/>
              <a:gd name="T69" fmla="*/ 906 h 924"/>
              <a:gd name="T70" fmla="*/ 32 w 1701"/>
              <a:gd name="T71" fmla="*/ 922 h 924"/>
              <a:gd name="T72" fmla="*/ 1701 w 1701"/>
              <a:gd name="T73" fmla="*/ 924 h 9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701" h="924">
                <a:moveTo>
                  <a:pt x="194" y="0"/>
                </a:moveTo>
                <a:lnTo>
                  <a:pt x="1167" y="0"/>
                </a:lnTo>
                <a:lnTo>
                  <a:pt x="1181" y="3"/>
                </a:lnTo>
                <a:lnTo>
                  <a:pt x="1195" y="9"/>
                </a:lnTo>
                <a:lnTo>
                  <a:pt x="1205" y="19"/>
                </a:lnTo>
                <a:lnTo>
                  <a:pt x="1212" y="32"/>
                </a:lnTo>
                <a:lnTo>
                  <a:pt x="1214" y="46"/>
                </a:lnTo>
                <a:lnTo>
                  <a:pt x="1214" y="57"/>
                </a:lnTo>
                <a:lnTo>
                  <a:pt x="1212" y="71"/>
                </a:lnTo>
                <a:lnTo>
                  <a:pt x="1205" y="84"/>
                </a:lnTo>
                <a:lnTo>
                  <a:pt x="1195" y="94"/>
                </a:lnTo>
                <a:lnTo>
                  <a:pt x="1181" y="100"/>
                </a:lnTo>
                <a:lnTo>
                  <a:pt x="1167" y="103"/>
                </a:lnTo>
                <a:lnTo>
                  <a:pt x="242" y="103"/>
                </a:lnTo>
                <a:lnTo>
                  <a:pt x="227" y="105"/>
                </a:lnTo>
                <a:lnTo>
                  <a:pt x="214" y="111"/>
                </a:lnTo>
                <a:lnTo>
                  <a:pt x="204" y="122"/>
                </a:lnTo>
                <a:lnTo>
                  <a:pt x="196" y="135"/>
                </a:lnTo>
                <a:lnTo>
                  <a:pt x="194" y="149"/>
                </a:lnTo>
                <a:lnTo>
                  <a:pt x="194" y="159"/>
                </a:lnTo>
                <a:lnTo>
                  <a:pt x="196" y="174"/>
                </a:lnTo>
                <a:lnTo>
                  <a:pt x="204" y="186"/>
                </a:lnTo>
                <a:lnTo>
                  <a:pt x="214" y="196"/>
                </a:lnTo>
                <a:lnTo>
                  <a:pt x="227" y="204"/>
                </a:lnTo>
                <a:lnTo>
                  <a:pt x="242" y="206"/>
                </a:lnTo>
                <a:lnTo>
                  <a:pt x="1409" y="206"/>
                </a:lnTo>
                <a:lnTo>
                  <a:pt x="1424" y="207"/>
                </a:lnTo>
                <a:lnTo>
                  <a:pt x="1437" y="215"/>
                </a:lnTo>
                <a:lnTo>
                  <a:pt x="1448" y="225"/>
                </a:lnTo>
                <a:lnTo>
                  <a:pt x="1456" y="238"/>
                </a:lnTo>
                <a:lnTo>
                  <a:pt x="1458" y="252"/>
                </a:lnTo>
                <a:lnTo>
                  <a:pt x="1458" y="569"/>
                </a:lnTo>
                <a:lnTo>
                  <a:pt x="1456" y="584"/>
                </a:lnTo>
                <a:lnTo>
                  <a:pt x="1448" y="598"/>
                </a:lnTo>
                <a:lnTo>
                  <a:pt x="1437" y="608"/>
                </a:lnTo>
                <a:lnTo>
                  <a:pt x="1424" y="614"/>
                </a:lnTo>
                <a:lnTo>
                  <a:pt x="1409" y="616"/>
                </a:lnTo>
                <a:lnTo>
                  <a:pt x="48" y="616"/>
                </a:lnTo>
                <a:lnTo>
                  <a:pt x="32" y="619"/>
                </a:lnTo>
                <a:lnTo>
                  <a:pt x="20" y="625"/>
                </a:lnTo>
                <a:lnTo>
                  <a:pt x="9" y="635"/>
                </a:lnTo>
                <a:lnTo>
                  <a:pt x="1" y="648"/>
                </a:lnTo>
                <a:lnTo>
                  <a:pt x="0" y="662"/>
                </a:lnTo>
                <a:lnTo>
                  <a:pt x="0" y="673"/>
                </a:lnTo>
                <a:lnTo>
                  <a:pt x="1" y="686"/>
                </a:lnTo>
                <a:lnTo>
                  <a:pt x="9" y="700"/>
                </a:lnTo>
                <a:lnTo>
                  <a:pt x="20" y="710"/>
                </a:lnTo>
                <a:lnTo>
                  <a:pt x="32" y="716"/>
                </a:lnTo>
                <a:lnTo>
                  <a:pt x="48" y="718"/>
                </a:lnTo>
                <a:lnTo>
                  <a:pt x="1409" y="718"/>
                </a:lnTo>
                <a:lnTo>
                  <a:pt x="1424" y="721"/>
                </a:lnTo>
                <a:lnTo>
                  <a:pt x="1437" y="727"/>
                </a:lnTo>
                <a:lnTo>
                  <a:pt x="1448" y="738"/>
                </a:lnTo>
                <a:lnTo>
                  <a:pt x="1456" y="750"/>
                </a:lnTo>
                <a:lnTo>
                  <a:pt x="1458" y="765"/>
                </a:lnTo>
                <a:lnTo>
                  <a:pt x="1458" y="775"/>
                </a:lnTo>
                <a:lnTo>
                  <a:pt x="1456" y="790"/>
                </a:lnTo>
                <a:lnTo>
                  <a:pt x="1448" y="802"/>
                </a:lnTo>
                <a:lnTo>
                  <a:pt x="1437" y="812"/>
                </a:lnTo>
                <a:lnTo>
                  <a:pt x="1424" y="819"/>
                </a:lnTo>
                <a:lnTo>
                  <a:pt x="1409" y="822"/>
                </a:lnTo>
                <a:lnTo>
                  <a:pt x="48" y="822"/>
                </a:lnTo>
                <a:lnTo>
                  <a:pt x="32" y="823"/>
                </a:lnTo>
                <a:lnTo>
                  <a:pt x="20" y="831"/>
                </a:lnTo>
                <a:lnTo>
                  <a:pt x="9" y="840"/>
                </a:lnTo>
                <a:lnTo>
                  <a:pt x="1" y="854"/>
                </a:lnTo>
                <a:lnTo>
                  <a:pt x="0" y="867"/>
                </a:lnTo>
                <a:lnTo>
                  <a:pt x="0" y="877"/>
                </a:lnTo>
                <a:lnTo>
                  <a:pt x="1" y="892"/>
                </a:lnTo>
                <a:lnTo>
                  <a:pt x="9" y="906"/>
                </a:lnTo>
                <a:lnTo>
                  <a:pt x="20" y="915"/>
                </a:lnTo>
                <a:lnTo>
                  <a:pt x="32" y="922"/>
                </a:lnTo>
                <a:lnTo>
                  <a:pt x="48" y="924"/>
                </a:lnTo>
                <a:lnTo>
                  <a:pt x="1701" y="924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6271" name="Rectangle 15"/>
          <p:cNvSpPr>
            <a:spLocks noChangeArrowheads="1"/>
          </p:cNvSpPr>
          <p:nvPr/>
        </p:nvSpPr>
        <p:spPr bwMode="auto">
          <a:xfrm>
            <a:off x="3925888" y="5410200"/>
            <a:ext cx="100012" cy="128588"/>
          </a:xfrm>
          <a:prstGeom prst="rect">
            <a:avLst/>
          </a:prstGeom>
          <a:solidFill>
            <a:srgbClr val="FFFFFF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6272" name="Line 16"/>
          <p:cNvSpPr>
            <a:spLocks noChangeShapeType="1"/>
          </p:cNvSpPr>
          <p:nvPr/>
        </p:nvSpPr>
        <p:spPr bwMode="auto">
          <a:xfrm>
            <a:off x="4175125" y="5756275"/>
            <a:ext cx="3368675" cy="6350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6273" name="Line 17"/>
          <p:cNvSpPr>
            <a:spLocks noChangeShapeType="1"/>
          </p:cNvSpPr>
          <p:nvPr/>
        </p:nvSpPr>
        <p:spPr bwMode="auto">
          <a:xfrm flipH="1" flipV="1">
            <a:off x="4044950" y="5613400"/>
            <a:ext cx="130175" cy="142875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6274" name="Freeform 18"/>
          <p:cNvSpPr>
            <a:spLocks/>
          </p:cNvSpPr>
          <p:nvPr/>
        </p:nvSpPr>
        <p:spPr bwMode="auto">
          <a:xfrm>
            <a:off x="4008438" y="5568950"/>
            <a:ext cx="65087" cy="73025"/>
          </a:xfrm>
          <a:custGeom>
            <a:avLst/>
            <a:gdLst>
              <a:gd name="T0" fmla="*/ 13 w 38"/>
              <a:gd name="T1" fmla="*/ 35 h 35"/>
              <a:gd name="T2" fmla="*/ 0 w 38"/>
              <a:gd name="T3" fmla="*/ 0 h 35"/>
              <a:gd name="T4" fmla="*/ 38 w 38"/>
              <a:gd name="T5" fmla="*/ 12 h 35"/>
              <a:gd name="T6" fmla="*/ 13 w 38"/>
              <a:gd name="T7" fmla="*/ 35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8" h="35">
                <a:moveTo>
                  <a:pt x="13" y="35"/>
                </a:moveTo>
                <a:lnTo>
                  <a:pt x="0" y="0"/>
                </a:lnTo>
                <a:lnTo>
                  <a:pt x="38" y="12"/>
                </a:lnTo>
                <a:lnTo>
                  <a:pt x="13" y="35"/>
                </a:lnTo>
                <a:close/>
              </a:path>
            </a:pathLst>
          </a:custGeom>
          <a:solidFill>
            <a:srgbClr val="000000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6275" name="Line 19"/>
          <p:cNvSpPr>
            <a:spLocks noChangeShapeType="1"/>
          </p:cNvSpPr>
          <p:nvPr/>
        </p:nvSpPr>
        <p:spPr bwMode="auto">
          <a:xfrm flipH="1">
            <a:off x="1312863" y="5756275"/>
            <a:ext cx="2466975" cy="6350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6276" name="Line 20"/>
          <p:cNvSpPr>
            <a:spLocks noChangeShapeType="1"/>
          </p:cNvSpPr>
          <p:nvPr/>
        </p:nvSpPr>
        <p:spPr bwMode="auto">
          <a:xfrm flipV="1">
            <a:off x="3779838" y="5613400"/>
            <a:ext cx="123825" cy="142875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6277" name="Freeform 21"/>
          <p:cNvSpPr>
            <a:spLocks/>
          </p:cNvSpPr>
          <p:nvPr/>
        </p:nvSpPr>
        <p:spPr bwMode="auto">
          <a:xfrm>
            <a:off x="3879850" y="5568950"/>
            <a:ext cx="61913" cy="73025"/>
          </a:xfrm>
          <a:custGeom>
            <a:avLst/>
            <a:gdLst>
              <a:gd name="T0" fmla="*/ 0 w 37"/>
              <a:gd name="T1" fmla="*/ 12 h 35"/>
              <a:gd name="T2" fmla="*/ 37 w 37"/>
              <a:gd name="T3" fmla="*/ 0 h 35"/>
              <a:gd name="T4" fmla="*/ 24 w 37"/>
              <a:gd name="T5" fmla="*/ 35 h 35"/>
              <a:gd name="T6" fmla="*/ 0 w 37"/>
              <a:gd name="T7" fmla="*/ 12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7" h="35">
                <a:moveTo>
                  <a:pt x="0" y="12"/>
                </a:moveTo>
                <a:lnTo>
                  <a:pt x="37" y="0"/>
                </a:lnTo>
                <a:lnTo>
                  <a:pt x="24" y="35"/>
                </a:lnTo>
                <a:lnTo>
                  <a:pt x="0" y="12"/>
                </a:lnTo>
                <a:close/>
              </a:path>
            </a:pathLst>
          </a:custGeom>
          <a:solidFill>
            <a:srgbClr val="000000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6278" name="Line 22"/>
          <p:cNvSpPr>
            <a:spLocks noChangeShapeType="1"/>
          </p:cNvSpPr>
          <p:nvPr/>
        </p:nvSpPr>
        <p:spPr bwMode="auto">
          <a:xfrm flipH="1">
            <a:off x="1279525" y="2947988"/>
            <a:ext cx="1847850" cy="1587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6279" name="Line 23"/>
          <p:cNvSpPr>
            <a:spLocks noChangeShapeType="1"/>
          </p:cNvSpPr>
          <p:nvPr/>
        </p:nvSpPr>
        <p:spPr bwMode="auto">
          <a:xfrm>
            <a:off x="5630863" y="4821238"/>
            <a:ext cx="1884362" cy="6350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6280" name="Freeform 24"/>
          <p:cNvSpPr>
            <a:spLocks/>
          </p:cNvSpPr>
          <p:nvPr/>
        </p:nvSpPr>
        <p:spPr bwMode="auto">
          <a:xfrm>
            <a:off x="2100263" y="5692775"/>
            <a:ext cx="227012" cy="128588"/>
          </a:xfrm>
          <a:custGeom>
            <a:avLst/>
            <a:gdLst>
              <a:gd name="T0" fmla="*/ 0 w 134"/>
              <a:gd name="T1" fmla="*/ 0 h 64"/>
              <a:gd name="T2" fmla="*/ 134 w 134"/>
              <a:gd name="T3" fmla="*/ 64 h 64"/>
              <a:gd name="T4" fmla="*/ 134 w 134"/>
              <a:gd name="T5" fmla="*/ 0 h 64"/>
              <a:gd name="T6" fmla="*/ 0 w 134"/>
              <a:gd name="T7" fmla="*/ 64 h 64"/>
              <a:gd name="T8" fmla="*/ 0 w 134"/>
              <a:gd name="T9" fmla="*/ 0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" h="64">
                <a:moveTo>
                  <a:pt x="0" y="0"/>
                </a:moveTo>
                <a:lnTo>
                  <a:pt x="134" y="64"/>
                </a:lnTo>
                <a:lnTo>
                  <a:pt x="134" y="0"/>
                </a:lnTo>
                <a:lnTo>
                  <a:pt x="0" y="6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6281" name="Freeform 25"/>
          <p:cNvSpPr>
            <a:spLocks/>
          </p:cNvSpPr>
          <p:nvPr/>
        </p:nvSpPr>
        <p:spPr bwMode="auto">
          <a:xfrm>
            <a:off x="2165350" y="5622925"/>
            <a:ext cx="95250" cy="19050"/>
          </a:xfrm>
          <a:custGeom>
            <a:avLst/>
            <a:gdLst>
              <a:gd name="T0" fmla="*/ 0 w 54"/>
              <a:gd name="T1" fmla="*/ 11 h 11"/>
              <a:gd name="T2" fmla="*/ 6 w 54"/>
              <a:gd name="T3" fmla="*/ 5 h 11"/>
              <a:gd name="T4" fmla="*/ 16 w 54"/>
              <a:gd name="T5" fmla="*/ 1 h 11"/>
              <a:gd name="T6" fmla="*/ 28 w 54"/>
              <a:gd name="T7" fmla="*/ 0 h 11"/>
              <a:gd name="T8" fmla="*/ 39 w 54"/>
              <a:gd name="T9" fmla="*/ 1 h 11"/>
              <a:gd name="T10" fmla="*/ 48 w 54"/>
              <a:gd name="T11" fmla="*/ 5 h 11"/>
              <a:gd name="T12" fmla="*/ 54 w 54"/>
              <a:gd name="T13" fmla="*/ 11 h 11"/>
              <a:gd name="T14" fmla="*/ 0 w 54"/>
              <a:gd name="T15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4" h="11">
                <a:moveTo>
                  <a:pt x="0" y="11"/>
                </a:moveTo>
                <a:lnTo>
                  <a:pt x="6" y="5"/>
                </a:lnTo>
                <a:lnTo>
                  <a:pt x="16" y="1"/>
                </a:lnTo>
                <a:lnTo>
                  <a:pt x="28" y="0"/>
                </a:lnTo>
                <a:lnTo>
                  <a:pt x="39" y="1"/>
                </a:lnTo>
                <a:lnTo>
                  <a:pt x="48" y="5"/>
                </a:lnTo>
                <a:lnTo>
                  <a:pt x="54" y="11"/>
                </a:lnTo>
                <a:lnTo>
                  <a:pt x="0" y="11"/>
                </a:lnTo>
                <a:close/>
              </a:path>
            </a:pathLst>
          </a:custGeom>
          <a:solidFill>
            <a:srgbClr val="FFFFFF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6282" name="Line 26"/>
          <p:cNvSpPr>
            <a:spLocks noChangeShapeType="1"/>
          </p:cNvSpPr>
          <p:nvPr/>
        </p:nvSpPr>
        <p:spPr bwMode="auto">
          <a:xfrm flipV="1">
            <a:off x="2214563" y="5641975"/>
            <a:ext cx="3175" cy="114300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6283" name="Freeform 27"/>
          <p:cNvSpPr>
            <a:spLocks/>
          </p:cNvSpPr>
          <p:nvPr/>
        </p:nvSpPr>
        <p:spPr bwMode="auto">
          <a:xfrm>
            <a:off x="6218238" y="5692775"/>
            <a:ext cx="227012" cy="128588"/>
          </a:xfrm>
          <a:custGeom>
            <a:avLst/>
            <a:gdLst>
              <a:gd name="T0" fmla="*/ 0 w 135"/>
              <a:gd name="T1" fmla="*/ 0 h 64"/>
              <a:gd name="T2" fmla="*/ 135 w 135"/>
              <a:gd name="T3" fmla="*/ 64 h 64"/>
              <a:gd name="T4" fmla="*/ 135 w 135"/>
              <a:gd name="T5" fmla="*/ 0 h 64"/>
              <a:gd name="T6" fmla="*/ 0 w 135"/>
              <a:gd name="T7" fmla="*/ 64 h 64"/>
              <a:gd name="T8" fmla="*/ 0 w 135"/>
              <a:gd name="T9" fmla="*/ 0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5" h="64">
                <a:moveTo>
                  <a:pt x="0" y="0"/>
                </a:moveTo>
                <a:lnTo>
                  <a:pt x="135" y="64"/>
                </a:lnTo>
                <a:lnTo>
                  <a:pt x="135" y="0"/>
                </a:lnTo>
                <a:lnTo>
                  <a:pt x="0" y="6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6284" name="Freeform 28"/>
          <p:cNvSpPr>
            <a:spLocks/>
          </p:cNvSpPr>
          <p:nvPr/>
        </p:nvSpPr>
        <p:spPr bwMode="auto">
          <a:xfrm>
            <a:off x="6286500" y="5622925"/>
            <a:ext cx="90488" cy="19050"/>
          </a:xfrm>
          <a:custGeom>
            <a:avLst/>
            <a:gdLst>
              <a:gd name="T0" fmla="*/ 0 w 55"/>
              <a:gd name="T1" fmla="*/ 11 h 11"/>
              <a:gd name="T2" fmla="*/ 7 w 55"/>
              <a:gd name="T3" fmla="*/ 5 h 11"/>
              <a:gd name="T4" fmla="*/ 16 w 55"/>
              <a:gd name="T5" fmla="*/ 1 h 11"/>
              <a:gd name="T6" fmla="*/ 28 w 55"/>
              <a:gd name="T7" fmla="*/ 0 h 11"/>
              <a:gd name="T8" fmla="*/ 39 w 55"/>
              <a:gd name="T9" fmla="*/ 1 h 11"/>
              <a:gd name="T10" fmla="*/ 48 w 55"/>
              <a:gd name="T11" fmla="*/ 5 h 11"/>
              <a:gd name="T12" fmla="*/ 55 w 55"/>
              <a:gd name="T13" fmla="*/ 11 h 11"/>
              <a:gd name="T14" fmla="*/ 0 w 55"/>
              <a:gd name="T15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5" h="11">
                <a:moveTo>
                  <a:pt x="0" y="11"/>
                </a:moveTo>
                <a:lnTo>
                  <a:pt x="7" y="5"/>
                </a:lnTo>
                <a:lnTo>
                  <a:pt x="16" y="1"/>
                </a:lnTo>
                <a:lnTo>
                  <a:pt x="28" y="0"/>
                </a:lnTo>
                <a:lnTo>
                  <a:pt x="39" y="1"/>
                </a:lnTo>
                <a:lnTo>
                  <a:pt x="48" y="5"/>
                </a:lnTo>
                <a:lnTo>
                  <a:pt x="55" y="11"/>
                </a:lnTo>
                <a:lnTo>
                  <a:pt x="0" y="1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6285" name="Freeform 29"/>
          <p:cNvSpPr>
            <a:spLocks/>
          </p:cNvSpPr>
          <p:nvPr/>
        </p:nvSpPr>
        <p:spPr bwMode="auto">
          <a:xfrm>
            <a:off x="5503863" y="5692775"/>
            <a:ext cx="223837" cy="128588"/>
          </a:xfrm>
          <a:custGeom>
            <a:avLst/>
            <a:gdLst>
              <a:gd name="T0" fmla="*/ 0 w 134"/>
              <a:gd name="T1" fmla="*/ 0 h 64"/>
              <a:gd name="T2" fmla="*/ 134 w 134"/>
              <a:gd name="T3" fmla="*/ 64 h 64"/>
              <a:gd name="T4" fmla="*/ 134 w 134"/>
              <a:gd name="T5" fmla="*/ 0 h 64"/>
              <a:gd name="T6" fmla="*/ 0 w 134"/>
              <a:gd name="T7" fmla="*/ 64 h 64"/>
              <a:gd name="T8" fmla="*/ 0 w 134"/>
              <a:gd name="T9" fmla="*/ 0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" h="64">
                <a:moveTo>
                  <a:pt x="0" y="0"/>
                </a:moveTo>
                <a:lnTo>
                  <a:pt x="134" y="64"/>
                </a:lnTo>
                <a:lnTo>
                  <a:pt x="134" y="0"/>
                </a:lnTo>
                <a:lnTo>
                  <a:pt x="0" y="6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6286" name="Freeform 30"/>
          <p:cNvSpPr>
            <a:spLocks/>
          </p:cNvSpPr>
          <p:nvPr/>
        </p:nvSpPr>
        <p:spPr bwMode="auto">
          <a:xfrm>
            <a:off x="5572125" y="5622925"/>
            <a:ext cx="90488" cy="19050"/>
          </a:xfrm>
          <a:custGeom>
            <a:avLst/>
            <a:gdLst>
              <a:gd name="T0" fmla="*/ 0 w 55"/>
              <a:gd name="T1" fmla="*/ 11 h 11"/>
              <a:gd name="T2" fmla="*/ 7 w 55"/>
              <a:gd name="T3" fmla="*/ 5 h 11"/>
              <a:gd name="T4" fmla="*/ 16 w 55"/>
              <a:gd name="T5" fmla="*/ 1 h 11"/>
              <a:gd name="T6" fmla="*/ 27 w 55"/>
              <a:gd name="T7" fmla="*/ 0 h 11"/>
              <a:gd name="T8" fmla="*/ 39 w 55"/>
              <a:gd name="T9" fmla="*/ 1 h 11"/>
              <a:gd name="T10" fmla="*/ 48 w 55"/>
              <a:gd name="T11" fmla="*/ 5 h 11"/>
              <a:gd name="T12" fmla="*/ 55 w 55"/>
              <a:gd name="T13" fmla="*/ 11 h 11"/>
              <a:gd name="T14" fmla="*/ 0 w 55"/>
              <a:gd name="T15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5" h="11">
                <a:moveTo>
                  <a:pt x="0" y="11"/>
                </a:moveTo>
                <a:lnTo>
                  <a:pt x="7" y="5"/>
                </a:lnTo>
                <a:lnTo>
                  <a:pt x="16" y="1"/>
                </a:lnTo>
                <a:lnTo>
                  <a:pt x="27" y="0"/>
                </a:lnTo>
                <a:lnTo>
                  <a:pt x="39" y="1"/>
                </a:lnTo>
                <a:lnTo>
                  <a:pt x="48" y="5"/>
                </a:lnTo>
                <a:lnTo>
                  <a:pt x="55" y="11"/>
                </a:lnTo>
                <a:lnTo>
                  <a:pt x="0" y="1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6287" name="Rectangle 31"/>
          <p:cNvSpPr>
            <a:spLocks noChangeArrowheads="1"/>
          </p:cNvSpPr>
          <p:nvPr/>
        </p:nvSpPr>
        <p:spPr bwMode="auto">
          <a:xfrm>
            <a:off x="5407025" y="5756275"/>
            <a:ext cx="1150938" cy="279400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6288" name="Freeform 32"/>
          <p:cNvSpPr>
            <a:spLocks/>
          </p:cNvSpPr>
          <p:nvPr/>
        </p:nvSpPr>
        <p:spPr bwMode="auto">
          <a:xfrm>
            <a:off x="5870575" y="5970588"/>
            <a:ext cx="227013" cy="133350"/>
          </a:xfrm>
          <a:custGeom>
            <a:avLst/>
            <a:gdLst>
              <a:gd name="T0" fmla="*/ 0 w 134"/>
              <a:gd name="T1" fmla="*/ 0 h 63"/>
              <a:gd name="T2" fmla="*/ 134 w 134"/>
              <a:gd name="T3" fmla="*/ 63 h 63"/>
              <a:gd name="T4" fmla="*/ 134 w 134"/>
              <a:gd name="T5" fmla="*/ 0 h 63"/>
              <a:gd name="T6" fmla="*/ 0 w 134"/>
              <a:gd name="T7" fmla="*/ 63 h 63"/>
              <a:gd name="T8" fmla="*/ 0 w 134"/>
              <a:gd name="T9" fmla="*/ 0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" h="63">
                <a:moveTo>
                  <a:pt x="0" y="0"/>
                </a:moveTo>
                <a:lnTo>
                  <a:pt x="134" y="63"/>
                </a:lnTo>
                <a:lnTo>
                  <a:pt x="134" y="0"/>
                </a:lnTo>
                <a:lnTo>
                  <a:pt x="0" y="63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6289" name="Freeform 33"/>
          <p:cNvSpPr>
            <a:spLocks/>
          </p:cNvSpPr>
          <p:nvPr/>
        </p:nvSpPr>
        <p:spPr bwMode="auto">
          <a:xfrm>
            <a:off x="5938838" y="5905500"/>
            <a:ext cx="90487" cy="17463"/>
          </a:xfrm>
          <a:custGeom>
            <a:avLst/>
            <a:gdLst>
              <a:gd name="T0" fmla="*/ 0 w 53"/>
              <a:gd name="T1" fmla="*/ 11 h 11"/>
              <a:gd name="T2" fmla="*/ 5 w 53"/>
              <a:gd name="T3" fmla="*/ 5 h 11"/>
              <a:gd name="T4" fmla="*/ 16 w 53"/>
              <a:gd name="T5" fmla="*/ 1 h 11"/>
              <a:gd name="T6" fmla="*/ 28 w 53"/>
              <a:gd name="T7" fmla="*/ 0 h 11"/>
              <a:gd name="T8" fmla="*/ 39 w 53"/>
              <a:gd name="T9" fmla="*/ 1 h 11"/>
              <a:gd name="T10" fmla="*/ 48 w 53"/>
              <a:gd name="T11" fmla="*/ 5 h 11"/>
              <a:gd name="T12" fmla="*/ 53 w 53"/>
              <a:gd name="T13" fmla="*/ 11 h 11"/>
              <a:gd name="T14" fmla="*/ 0 w 53"/>
              <a:gd name="T15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3" h="11">
                <a:moveTo>
                  <a:pt x="0" y="11"/>
                </a:moveTo>
                <a:lnTo>
                  <a:pt x="5" y="5"/>
                </a:lnTo>
                <a:lnTo>
                  <a:pt x="16" y="1"/>
                </a:lnTo>
                <a:lnTo>
                  <a:pt x="28" y="0"/>
                </a:lnTo>
                <a:lnTo>
                  <a:pt x="39" y="1"/>
                </a:lnTo>
                <a:lnTo>
                  <a:pt x="48" y="5"/>
                </a:lnTo>
                <a:lnTo>
                  <a:pt x="53" y="11"/>
                </a:lnTo>
                <a:lnTo>
                  <a:pt x="0" y="1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6296" name="Freeform 40"/>
          <p:cNvSpPr>
            <a:spLocks noEditPoints="1"/>
          </p:cNvSpPr>
          <p:nvPr/>
        </p:nvSpPr>
        <p:spPr bwMode="auto">
          <a:xfrm>
            <a:off x="1119188" y="5756275"/>
            <a:ext cx="211137" cy="268288"/>
          </a:xfrm>
          <a:custGeom>
            <a:avLst/>
            <a:gdLst>
              <a:gd name="T0" fmla="*/ 0 w 127"/>
              <a:gd name="T1" fmla="*/ 59 h 132"/>
              <a:gd name="T2" fmla="*/ 3 w 127"/>
              <a:gd name="T3" fmla="*/ 42 h 132"/>
              <a:gd name="T4" fmla="*/ 10 w 127"/>
              <a:gd name="T5" fmla="*/ 27 h 132"/>
              <a:gd name="T6" fmla="*/ 22 w 127"/>
              <a:gd name="T7" fmla="*/ 14 h 132"/>
              <a:gd name="T8" fmla="*/ 38 w 127"/>
              <a:gd name="T9" fmla="*/ 5 h 132"/>
              <a:gd name="T10" fmla="*/ 54 w 127"/>
              <a:gd name="T11" fmla="*/ 0 h 132"/>
              <a:gd name="T12" fmla="*/ 73 w 127"/>
              <a:gd name="T13" fmla="*/ 0 h 132"/>
              <a:gd name="T14" fmla="*/ 89 w 127"/>
              <a:gd name="T15" fmla="*/ 5 h 132"/>
              <a:gd name="T16" fmla="*/ 105 w 127"/>
              <a:gd name="T17" fmla="*/ 14 h 132"/>
              <a:gd name="T18" fmla="*/ 117 w 127"/>
              <a:gd name="T19" fmla="*/ 27 h 132"/>
              <a:gd name="T20" fmla="*/ 124 w 127"/>
              <a:gd name="T21" fmla="*/ 42 h 132"/>
              <a:gd name="T22" fmla="*/ 127 w 127"/>
              <a:gd name="T23" fmla="*/ 59 h 132"/>
              <a:gd name="T24" fmla="*/ 124 w 127"/>
              <a:gd name="T25" fmla="*/ 76 h 132"/>
              <a:gd name="T26" fmla="*/ 117 w 127"/>
              <a:gd name="T27" fmla="*/ 91 h 132"/>
              <a:gd name="T28" fmla="*/ 105 w 127"/>
              <a:gd name="T29" fmla="*/ 105 h 132"/>
              <a:gd name="T30" fmla="*/ 89 w 127"/>
              <a:gd name="T31" fmla="*/ 113 h 132"/>
              <a:gd name="T32" fmla="*/ 73 w 127"/>
              <a:gd name="T33" fmla="*/ 118 h 132"/>
              <a:gd name="T34" fmla="*/ 54 w 127"/>
              <a:gd name="T35" fmla="*/ 118 h 132"/>
              <a:gd name="T36" fmla="*/ 38 w 127"/>
              <a:gd name="T37" fmla="*/ 113 h 132"/>
              <a:gd name="T38" fmla="*/ 22 w 127"/>
              <a:gd name="T39" fmla="*/ 105 h 132"/>
              <a:gd name="T40" fmla="*/ 10 w 127"/>
              <a:gd name="T41" fmla="*/ 91 h 132"/>
              <a:gd name="T42" fmla="*/ 3 w 127"/>
              <a:gd name="T43" fmla="*/ 76 h 132"/>
              <a:gd name="T44" fmla="*/ 0 w 127"/>
              <a:gd name="T45" fmla="*/ 59 h 132"/>
              <a:gd name="T46" fmla="*/ 32 w 127"/>
              <a:gd name="T47" fmla="*/ 111 h 132"/>
              <a:gd name="T48" fmla="*/ 0 w 127"/>
              <a:gd name="T49" fmla="*/ 132 h 132"/>
              <a:gd name="T50" fmla="*/ 127 w 127"/>
              <a:gd name="T51" fmla="*/ 132 h 132"/>
              <a:gd name="T52" fmla="*/ 95 w 127"/>
              <a:gd name="T53" fmla="*/ 111 h 132"/>
              <a:gd name="T54" fmla="*/ 80 w 127"/>
              <a:gd name="T55" fmla="*/ 117 h 132"/>
              <a:gd name="T56" fmla="*/ 64 w 127"/>
              <a:gd name="T57" fmla="*/ 119 h 132"/>
              <a:gd name="T58" fmla="*/ 47 w 127"/>
              <a:gd name="T59" fmla="*/ 117 h 132"/>
              <a:gd name="T60" fmla="*/ 32 w 127"/>
              <a:gd name="T61" fmla="*/ 111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27" h="132">
                <a:moveTo>
                  <a:pt x="0" y="59"/>
                </a:moveTo>
                <a:lnTo>
                  <a:pt x="3" y="42"/>
                </a:lnTo>
                <a:lnTo>
                  <a:pt x="10" y="27"/>
                </a:lnTo>
                <a:lnTo>
                  <a:pt x="22" y="14"/>
                </a:lnTo>
                <a:lnTo>
                  <a:pt x="38" y="5"/>
                </a:lnTo>
                <a:lnTo>
                  <a:pt x="54" y="0"/>
                </a:lnTo>
                <a:lnTo>
                  <a:pt x="73" y="0"/>
                </a:lnTo>
                <a:lnTo>
                  <a:pt x="89" y="5"/>
                </a:lnTo>
                <a:lnTo>
                  <a:pt x="105" y="14"/>
                </a:lnTo>
                <a:lnTo>
                  <a:pt x="117" y="27"/>
                </a:lnTo>
                <a:lnTo>
                  <a:pt x="124" y="42"/>
                </a:lnTo>
                <a:lnTo>
                  <a:pt x="127" y="59"/>
                </a:lnTo>
                <a:lnTo>
                  <a:pt x="124" y="76"/>
                </a:lnTo>
                <a:lnTo>
                  <a:pt x="117" y="91"/>
                </a:lnTo>
                <a:lnTo>
                  <a:pt x="105" y="105"/>
                </a:lnTo>
                <a:lnTo>
                  <a:pt x="89" y="113"/>
                </a:lnTo>
                <a:lnTo>
                  <a:pt x="73" y="118"/>
                </a:lnTo>
                <a:lnTo>
                  <a:pt x="54" y="118"/>
                </a:lnTo>
                <a:lnTo>
                  <a:pt x="38" y="113"/>
                </a:lnTo>
                <a:lnTo>
                  <a:pt x="22" y="105"/>
                </a:lnTo>
                <a:lnTo>
                  <a:pt x="10" y="91"/>
                </a:lnTo>
                <a:lnTo>
                  <a:pt x="3" y="76"/>
                </a:lnTo>
                <a:lnTo>
                  <a:pt x="0" y="59"/>
                </a:lnTo>
                <a:close/>
                <a:moveTo>
                  <a:pt x="32" y="111"/>
                </a:moveTo>
                <a:lnTo>
                  <a:pt x="0" y="132"/>
                </a:lnTo>
                <a:lnTo>
                  <a:pt x="127" y="132"/>
                </a:lnTo>
                <a:lnTo>
                  <a:pt x="95" y="111"/>
                </a:lnTo>
                <a:lnTo>
                  <a:pt x="80" y="117"/>
                </a:lnTo>
                <a:lnTo>
                  <a:pt x="64" y="119"/>
                </a:lnTo>
                <a:lnTo>
                  <a:pt x="47" y="117"/>
                </a:lnTo>
                <a:lnTo>
                  <a:pt x="32" y="111"/>
                </a:lnTo>
                <a:close/>
              </a:path>
            </a:pathLst>
          </a:custGeom>
          <a:solidFill>
            <a:srgbClr val="FFFFFF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6297" name="Line 41"/>
          <p:cNvSpPr>
            <a:spLocks noChangeShapeType="1"/>
          </p:cNvSpPr>
          <p:nvPr/>
        </p:nvSpPr>
        <p:spPr bwMode="auto">
          <a:xfrm>
            <a:off x="765175" y="5880100"/>
            <a:ext cx="457200" cy="1588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6298" name="Line 42"/>
          <p:cNvSpPr>
            <a:spLocks noChangeShapeType="1"/>
          </p:cNvSpPr>
          <p:nvPr/>
        </p:nvSpPr>
        <p:spPr bwMode="auto">
          <a:xfrm>
            <a:off x="1222375" y="5756275"/>
            <a:ext cx="214313" cy="6350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6299" name="Freeform 43"/>
          <p:cNvSpPr>
            <a:spLocks noEditPoints="1"/>
          </p:cNvSpPr>
          <p:nvPr/>
        </p:nvSpPr>
        <p:spPr bwMode="auto">
          <a:xfrm>
            <a:off x="1109663" y="2947988"/>
            <a:ext cx="214312" cy="268287"/>
          </a:xfrm>
          <a:custGeom>
            <a:avLst/>
            <a:gdLst>
              <a:gd name="T0" fmla="*/ 0 w 127"/>
              <a:gd name="T1" fmla="*/ 60 h 132"/>
              <a:gd name="T2" fmla="*/ 3 w 127"/>
              <a:gd name="T3" fmla="*/ 42 h 132"/>
              <a:gd name="T4" fmla="*/ 11 w 127"/>
              <a:gd name="T5" fmla="*/ 28 h 132"/>
              <a:gd name="T6" fmla="*/ 22 w 127"/>
              <a:gd name="T7" fmla="*/ 14 h 132"/>
              <a:gd name="T8" fmla="*/ 38 w 127"/>
              <a:gd name="T9" fmla="*/ 5 h 132"/>
              <a:gd name="T10" fmla="*/ 55 w 127"/>
              <a:gd name="T11" fmla="*/ 0 h 132"/>
              <a:gd name="T12" fmla="*/ 73 w 127"/>
              <a:gd name="T13" fmla="*/ 0 h 132"/>
              <a:gd name="T14" fmla="*/ 90 w 127"/>
              <a:gd name="T15" fmla="*/ 5 h 132"/>
              <a:gd name="T16" fmla="*/ 105 w 127"/>
              <a:gd name="T17" fmla="*/ 14 h 132"/>
              <a:gd name="T18" fmla="*/ 117 w 127"/>
              <a:gd name="T19" fmla="*/ 28 h 132"/>
              <a:gd name="T20" fmla="*/ 125 w 127"/>
              <a:gd name="T21" fmla="*/ 42 h 132"/>
              <a:gd name="T22" fmla="*/ 127 w 127"/>
              <a:gd name="T23" fmla="*/ 60 h 132"/>
              <a:gd name="T24" fmla="*/ 125 w 127"/>
              <a:gd name="T25" fmla="*/ 77 h 132"/>
              <a:gd name="T26" fmla="*/ 117 w 127"/>
              <a:gd name="T27" fmla="*/ 92 h 132"/>
              <a:gd name="T28" fmla="*/ 105 w 127"/>
              <a:gd name="T29" fmla="*/ 105 h 132"/>
              <a:gd name="T30" fmla="*/ 90 w 127"/>
              <a:gd name="T31" fmla="*/ 114 h 132"/>
              <a:gd name="T32" fmla="*/ 73 w 127"/>
              <a:gd name="T33" fmla="*/ 119 h 132"/>
              <a:gd name="T34" fmla="*/ 55 w 127"/>
              <a:gd name="T35" fmla="*/ 119 h 132"/>
              <a:gd name="T36" fmla="*/ 38 w 127"/>
              <a:gd name="T37" fmla="*/ 114 h 132"/>
              <a:gd name="T38" fmla="*/ 22 w 127"/>
              <a:gd name="T39" fmla="*/ 105 h 132"/>
              <a:gd name="T40" fmla="*/ 11 w 127"/>
              <a:gd name="T41" fmla="*/ 92 h 132"/>
              <a:gd name="T42" fmla="*/ 3 w 127"/>
              <a:gd name="T43" fmla="*/ 77 h 132"/>
              <a:gd name="T44" fmla="*/ 0 w 127"/>
              <a:gd name="T45" fmla="*/ 60 h 132"/>
              <a:gd name="T46" fmla="*/ 31 w 127"/>
              <a:gd name="T47" fmla="*/ 111 h 132"/>
              <a:gd name="T48" fmla="*/ 0 w 127"/>
              <a:gd name="T49" fmla="*/ 132 h 132"/>
              <a:gd name="T50" fmla="*/ 127 w 127"/>
              <a:gd name="T51" fmla="*/ 132 h 132"/>
              <a:gd name="T52" fmla="*/ 95 w 127"/>
              <a:gd name="T53" fmla="*/ 111 h 132"/>
              <a:gd name="T54" fmla="*/ 81 w 127"/>
              <a:gd name="T55" fmla="*/ 117 h 132"/>
              <a:gd name="T56" fmla="*/ 64 w 127"/>
              <a:gd name="T57" fmla="*/ 120 h 132"/>
              <a:gd name="T58" fmla="*/ 47 w 127"/>
              <a:gd name="T59" fmla="*/ 117 h 132"/>
              <a:gd name="T60" fmla="*/ 31 w 127"/>
              <a:gd name="T61" fmla="*/ 111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27" h="132">
                <a:moveTo>
                  <a:pt x="0" y="60"/>
                </a:moveTo>
                <a:lnTo>
                  <a:pt x="3" y="42"/>
                </a:lnTo>
                <a:lnTo>
                  <a:pt x="11" y="28"/>
                </a:lnTo>
                <a:lnTo>
                  <a:pt x="22" y="14"/>
                </a:lnTo>
                <a:lnTo>
                  <a:pt x="38" y="5"/>
                </a:lnTo>
                <a:lnTo>
                  <a:pt x="55" y="0"/>
                </a:lnTo>
                <a:lnTo>
                  <a:pt x="73" y="0"/>
                </a:lnTo>
                <a:lnTo>
                  <a:pt x="90" y="5"/>
                </a:lnTo>
                <a:lnTo>
                  <a:pt x="105" y="14"/>
                </a:lnTo>
                <a:lnTo>
                  <a:pt x="117" y="28"/>
                </a:lnTo>
                <a:lnTo>
                  <a:pt x="125" y="42"/>
                </a:lnTo>
                <a:lnTo>
                  <a:pt x="127" y="60"/>
                </a:lnTo>
                <a:lnTo>
                  <a:pt x="125" y="77"/>
                </a:lnTo>
                <a:lnTo>
                  <a:pt x="117" y="92"/>
                </a:lnTo>
                <a:lnTo>
                  <a:pt x="105" y="105"/>
                </a:lnTo>
                <a:lnTo>
                  <a:pt x="90" y="114"/>
                </a:lnTo>
                <a:lnTo>
                  <a:pt x="73" y="119"/>
                </a:lnTo>
                <a:lnTo>
                  <a:pt x="55" y="119"/>
                </a:lnTo>
                <a:lnTo>
                  <a:pt x="38" y="114"/>
                </a:lnTo>
                <a:lnTo>
                  <a:pt x="22" y="105"/>
                </a:lnTo>
                <a:lnTo>
                  <a:pt x="11" y="92"/>
                </a:lnTo>
                <a:lnTo>
                  <a:pt x="3" y="77"/>
                </a:lnTo>
                <a:lnTo>
                  <a:pt x="0" y="60"/>
                </a:lnTo>
                <a:close/>
                <a:moveTo>
                  <a:pt x="31" y="111"/>
                </a:moveTo>
                <a:lnTo>
                  <a:pt x="0" y="132"/>
                </a:lnTo>
                <a:lnTo>
                  <a:pt x="127" y="132"/>
                </a:lnTo>
                <a:lnTo>
                  <a:pt x="95" y="111"/>
                </a:lnTo>
                <a:lnTo>
                  <a:pt x="81" y="117"/>
                </a:lnTo>
                <a:lnTo>
                  <a:pt x="64" y="120"/>
                </a:lnTo>
                <a:lnTo>
                  <a:pt x="47" y="117"/>
                </a:lnTo>
                <a:lnTo>
                  <a:pt x="31" y="111"/>
                </a:lnTo>
                <a:close/>
              </a:path>
            </a:pathLst>
          </a:custGeom>
          <a:solidFill>
            <a:srgbClr val="FFFFFF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6300" name="Line 44"/>
          <p:cNvSpPr>
            <a:spLocks noChangeShapeType="1"/>
          </p:cNvSpPr>
          <p:nvPr/>
        </p:nvSpPr>
        <p:spPr bwMode="auto">
          <a:xfrm>
            <a:off x="762000" y="3063875"/>
            <a:ext cx="452438" cy="3175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6301" name="Line 45"/>
          <p:cNvSpPr>
            <a:spLocks noChangeShapeType="1"/>
          </p:cNvSpPr>
          <p:nvPr/>
        </p:nvSpPr>
        <p:spPr bwMode="auto">
          <a:xfrm>
            <a:off x="1214438" y="2943225"/>
            <a:ext cx="217487" cy="4763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6302" name="Line 46"/>
          <p:cNvSpPr>
            <a:spLocks noChangeShapeType="1"/>
          </p:cNvSpPr>
          <p:nvPr/>
        </p:nvSpPr>
        <p:spPr bwMode="auto">
          <a:xfrm>
            <a:off x="3663950" y="1747838"/>
            <a:ext cx="304800" cy="6350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6303" name="Freeform 47"/>
          <p:cNvSpPr>
            <a:spLocks/>
          </p:cNvSpPr>
          <p:nvPr/>
        </p:nvSpPr>
        <p:spPr bwMode="auto">
          <a:xfrm>
            <a:off x="3956050" y="1728788"/>
            <a:ext cx="33338" cy="34925"/>
          </a:xfrm>
          <a:custGeom>
            <a:avLst/>
            <a:gdLst>
              <a:gd name="T0" fmla="*/ 0 w 21"/>
              <a:gd name="T1" fmla="*/ 8 h 17"/>
              <a:gd name="T2" fmla="*/ 3 w 21"/>
              <a:gd name="T3" fmla="*/ 4 h 17"/>
              <a:gd name="T4" fmla="*/ 8 w 21"/>
              <a:gd name="T5" fmla="*/ 0 h 17"/>
              <a:gd name="T6" fmla="*/ 14 w 21"/>
              <a:gd name="T7" fmla="*/ 0 h 17"/>
              <a:gd name="T8" fmla="*/ 19 w 21"/>
              <a:gd name="T9" fmla="*/ 4 h 17"/>
              <a:gd name="T10" fmla="*/ 21 w 21"/>
              <a:gd name="T11" fmla="*/ 8 h 17"/>
              <a:gd name="T12" fmla="*/ 19 w 21"/>
              <a:gd name="T13" fmla="*/ 13 h 17"/>
              <a:gd name="T14" fmla="*/ 14 w 21"/>
              <a:gd name="T15" fmla="*/ 17 h 17"/>
              <a:gd name="T16" fmla="*/ 8 w 21"/>
              <a:gd name="T17" fmla="*/ 17 h 17"/>
              <a:gd name="T18" fmla="*/ 3 w 21"/>
              <a:gd name="T19" fmla="*/ 13 h 17"/>
              <a:gd name="T20" fmla="*/ 0 w 21"/>
              <a:gd name="T21" fmla="*/ 8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1" h="17">
                <a:moveTo>
                  <a:pt x="0" y="8"/>
                </a:moveTo>
                <a:lnTo>
                  <a:pt x="3" y="4"/>
                </a:lnTo>
                <a:lnTo>
                  <a:pt x="8" y="0"/>
                </a:lnTo>
                <a:lnTo>
                  <a:pt x="14" y="0"/>
                </a:lnTo>
                <a:lnTo>
                  <a:pt x="19" y="4"/>
                </a:lnTo>
                <a:lnTo>
                  <a:pt x="21" y="8"/>
                </a:lnTo>
                <a:lnTo>
                  <a:pt x="19" y="13"/>
                </a:lnTo>
                <a:lnTo>
                  <a:pt x="14" y="17"/>
                </a:lnTo>
                <a:lnTo>
                  <a:pt x="8" y="17"/>
                </a:lnTo>
                <a:lnTo>
                  <a:pt x="3" y="13"/>
                </a:lnTo>
                <a:lnTo>
                  <a:pt x="0" y="8"/>
                </a:lnTo>
                <a:close/>
              </a:path>
            </a:pathLst>
          </a:custGeom>
          <a:solidFill>
            <a:srgbClr val="000000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6304" name="Line 48"/>
          <p:cNvSpPr>
            <a:spLocks noChangeShapeType="1"/>
          </p:cNvSpPr>
          <p:nvPr/>
        </p:nvSpPr>
        <p:spPr bwMode="auto">
          <a:xfrm flipV="1">
            <a:off x="3751263" y="1573213"/>
            <a:ext cx="427037" cy="344487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6305" name="Freeform 49"/>
          <p:cNvSpPr>
            <a:spLocks/>
          </p:cNvSpPr>
          <p:nvPr/>
        </p:nvSpPr>
        <p:spPr bwMode="auto">
          <a:xfrm>
            <a:off x="1822450" y="2878138"/>
            <a:ext cx="228600" cy="128587"/>
          </a:xfrm>
          <a:custGeom>
            <a:avLst/>
            <a:gdLst>
              <a:gd name="T0" fmla="*/ 0 w 133"/>
              <a:gd name="T1" fmla="*/ 0 h 64"/>
              <a:gd name="T2" fmla="*/ 133 w 133"/>
              <a:gd name="T3" fmla="*/ 64 h 64"/>
              <a:gd name="T4" fmla="*/ 133 w 133"/>
              <a:gd name="T5" fmla="*/ 0 h 64"/>
              <a:gd name="T6" fmla="*/ 0 w 133"/>
              <a:gd name="T7" fmla="*/ 64 h 64"/>
              <a:gd name="T8" fmla="*/ 0 w 133"/>
              <a:gd name="T9" fmla="*/ 0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3" h="64">
                <a:moveTo>
                  <a:pt x="0" y="0"/>
                </a:moveTo>
                <a:lnTo>
                  <a:pt x="133" y="64"/>
                </a:lnTo>
                <a:lnTo>
                  <a:pt x="133" y="0"/>
                </a:lnTo>
                <a:lnTo>
                  <a:pt x="0" y="6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6306" name="Freeform 50"/>
          <p:cNvSpPr>
            <a:spLocks/>
          </p:cNvSpPr>
          <p:nvPr/>
        </p:nvSpPr>
        <p:spPr bwMode="auto">
          <a:xfrm>
            <a:off x="1889125" y="2808288"/>
            <a:ext cx="88900" cy="22225"/>
          </a:xfrm>
          <a:custGeom>
            <a:avLst/>
            <a:gdLst>
              <a:gd name="T0" fmla="*/ 0 w 53"/>
              <a:gd name="T1" fmla="*/ 11 h 11"/>
              <a:gd name="T2" fmla="*/ 5 w 53"/>
              <a:gd name="T3" fmla="*/ 5 h 11"/>
              <a:gd name="T4" fmla="*/ 14 w 53"/>
              <a:gd name="T5" fmla="*/ 1 h 11"/>
              <a:gd name="T6" fmla="*/ 26 w 53"/>
              <a:gd name="T7" fmla="*/ 0 h 11"/>
              <a:gd name="T8" fmla="*/ 37 w 53"/>
              <a:gd name="T9" fmla="*/ 1 h 11"/>
              <a:gd name="T10" fmla="*/ 48 w 53"/>
              <a:gd name="T11" fmla="*/ 5 h 11"/>
              <a:gd name="T12" fmla="*/ 53 w 53"/>
              <a:gd name="T13" fmla="*/ 11 h 11"/>
              <a:gd name="T14" fmla="*/ 0 w 53"/>
              <a:gd name="T15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3" h="11">
                <a:moveTo>
                  <a:pt x="0" y="11"/>
                </a:moveTo>
                <a:lnTo>
                  <a:pt x="5" y="5"/>
                </a:lnTo>
                <a:lnTo>
                  <a:pt x="14" y="1"/>
                </a:lnTo>
                <a:lnTo>
                  <a:pt x="26" y="0"/>
                </a:lnTo>
                <a:lnTo>
                  <a:pt x="37" y="1"/>
                </a:lnTo>
                <a:lnTo>
                  <a:pt x="48" y="5"/>
                </a:lnTo>
                <a:lnTo>
                  <a:pt x="53" y="11"/>
                </a:lnTo>
                <a:lnTo>
                  <a:pt x="0" y="11"/>
                </a:lnTo>
                <a:close/>
              </a:path>
            </a:pathLst>
          </a:custGeom>
          <a:solidFill>
            <a:srgbClr val="FFFFFF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6307" name="Line 51"/>
          <p:cNvSpPr>
            <a:spLocks noChangeShapeType="1"/>
          </p:cNvSpPr>
          <p:nvPr/>
        </p:nvSpPr>
        <p:spPr bwMode="auto">
          <a:xfrm flipV="1">
            <a:off x="1935163" y="2830513"/>
            <a:ext cx="1587" cy="112712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6308" name="Freeform 52"/>
          <p:cNvSpPr>
            <a:spLocks/>
          </p:cNvSpPr>
          <p:nvPr/>
        </p:nvSpPr>
        <p:spPr bwMode="auto">
          <a:xfrm>
            <a:off x="5870575" y="5692775"/>
            <a:ext cx="227013" cy="128588"/>
          </a:xfrm>
          <a:custGeom>
            <a:avLst/>
            <a:gdLst>
              <a:gd name="T0" fmla="*/ 0 w 134"/>
              <a:gd name="T1" fmla="*/ 0 h 64"/>
              <a:gd name="T2" fmla="*/ 134 w 134"/>
              <a:gd name="T3" fmla="*/ 64 h 64"/>
              <a:gd name="T4" fmla="*/ 134 w 134"/>
              <a:gd name="T5" fmla="*/ 0 h 64"/>
              <a:gd name="T6" fmla="*/ 0 w 134"/>
              <a:gd name="T7" fmla="*/ 64 h 64"/>
              <a:gd name="T8" fmla="*/ 0 w 134"/>
              <a:gd name="T9" fmla="*/ 0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" h="64">
                <a:moveTo>
                  <a:pt x="0" y="0"/>
                </a:moveTo>
                <a:lnTo>
                  <a:pt x="134" y="64"/>
                </a:lnTo>
                <a:lnTo>
                  <a:pt x="134" y="0"/>
                </a:lnTo>
                <a:lnTo>
                  <a:pt x="0" y="6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6309" name="Freeform 53"/>
          <p:cNvSpPr>
            <a:spLocks/>
          </p:cNvSpPr>
          <p:nvPr/>
        </p:nvSpPr>
        <p:spPr bwMode="auto">
          <a:xfrm>
            <a:off x="5938838" y="5622925"/>
            <a:ext cx="90487" cy="19050"/>
          </a:xfrm>
          <a:custGeom>
            <a:avLst/>
            <a:gdLst>
              <a:gd name="T0" fmla="*/ 0 w 53"/>
              <a:gd name="T1" fmla="*/ 11 h 11"/>
              <a:gd name="T2" fmla="*/ 5 w 53"/>
              <a:gd name="T3" fmla="*/ 5 h 11"/>
              <a:gd name="T4" fmla="*/ 16 w 53"/>
              <a:gd name="T5" fmla="*/ 1 h 11"/>
              <a:gd name="T6" fmla="*/ 28 w 53"/>
              <a:gd name="T7" fmla="*/ 0 h 11"/>
              <a:gd name="T8" fmla="*/ 39 w 53"/>
              <a:gd name="T9" fmla="*/ 1 h 11"/>
              <a:gd name="T10" fmla="*/ 48 w 53"/>
              <a:gd name="T11" fmla="*/ 5 h 11"/>
              <a:gd name="T12" fmla="*/ 53 w 53"/>
              <a:gd name="T13" fmla="*/ 11 h 11"/>
              <a:gd name="T14" fmla="*/ 0 w 53"/>
              <a:gd name="T15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3" h="11">
                <a:moveTo>
                  <a:pt x="0" y="11"/>
                </a:moveTo>
                <a:lnTo>
                  <a:pt x="5" y="5"/>
                </a:lnTo>
                <a:lnTo>
                  <a:pt x="16" y="1"/>
                </a:lnTo>
                <a:lnTo>
                  <a:pt x="28" y="0"/>
                </a:lnTo>
                <a:lnTo>
                  <a:pt x="39" y="1"/>
                </a:lnTo>
                <a:lnTo>
                  <a:pt x="48" y="5"/>
                </a:lnTo>
                <a:lnTo>
                  <a:pt x="53" y="11"/>
                </a:lnTo>
                <a:lnTo>
                  <a:pt x="0" y="11"/>
                </a:lnTo>
                <a:close/>
              </a:path>
            </a:pathLst>
          </a:custGeom>
          <a:solidFill>
            <a:srgbClr val="FFFFFF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6310" name="Line 54"/>
          <p:cNvSpPr>
            <a:spLocks noChangeShapeType="1"/>
          </p:cNvSpPr>
          <p:nvPr/>
        </p:nvSpPr>
        <p:spPr bwMode="auto">
          <a:xfrm flipV="1">
            <a:off x="5986463" y="5641975"/>
            <a:ext cx="3175" cy="114300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6314" name="Line 58"/>
          <p:cNvSpPr>
            <a:spLocks noChangeShapeType="1"/>
          </p:cNvSpPr>
          <p:nvPr/>
        </p:nvSpPr>
        <p:spPr bwMode="auto">
          <a:xfrm>
            <a:off x="1385888" y="2592388"/>
            <a:ext cx="3175" cy="357187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6315" name="Freeform 59"/>
          <p:cNvSpPr>
            <a:spLocks/>
          </p:cNvSpPr>
          <p:nvPr/>
        </p:nvSpPr>
        <p:spPr bwMode="auto">
          <a:xfrm>
            <a:off x="1279525" y="2470150"/>
            <a:ext cx="214313" cy="249238"/>
          </a:xfrm>
          <a:custGeom>
            <a:avLst/>
            <a:gdLst>
              <a:gd name="T0" fmla="*/ 0 w 129"/>
              <a:gd name="T1" fmla="*/ 61 h 122"/>
              <a:gd name="T2" fmla="*/ 3 w 129"/>
              <a:gd name="T3" fmla="*/ 46 h 122"/>
              <a:gd name="T4" fmla="*/ 9 w 129"/>
              <a:gd name="T5" fmla="*/ 31 h 122"/>
              <a:gd name="T6" fmla="*/ 20 w 129"/>
              <a:gd name="T7" fmla="*/ 19 h 122"/>
              <a:gd name="T8" fmla="*/ 33 w 129"/>
              <a:gd name="T9" fmla="*/ 9 h 122"/>
              <a:gd name="T10" fmla="*/ 48 w 129"/>
              <a:gd name="T11" fmla="*/ 3 h 122"/>
              <a:gd name="T12" fmla="*/ 64 w 129"/>
              <a:gd name="T13" fmla="*/ 0 h 122"/>
              <a:gd name="T14" fmla="*/ 81 w 129"/>
              <a:gd name="T15" fmla="*/ 3 h 122"/>
              <a:gd name="T16" fmla="*/ 96 w 129"/>
              <a:gd name="T17" fmla="*/ 9 h 122"/>
              <a:gd name="T18" fmla="*/ 109 w 129"/>
              <a:gd name="T19" fmla="*/ 19 h 122"/>
              <a:gd name="T20" fmla="*/ 119 w 129"/>
              <a:gd name="T21" fmla="*/ 31 h 122"/>
              <a:gd name="T22" fmla="*/ 126 w 129"/>
              <a:gd name="T23" fmla="*/ 46 h 122"/>
              <a:gd name="T24" fmla="*/ 129 w 129"/>
              <a:gd name="T25" fmla="*/ 61 h 122"/>
              <a:gd name="T26" fmla="*/ 126 w 129"/>
              <a:gd name="T27" fmla="*/ 77 h 122"/>
              <a:gd name="T28" fmla="*/ 119 w 129"/>
              <a:gd name="T29" fmla="*/ 92 h 122"/>
              <a:gd name="T30" fmla="*/ 109 w 129"/>
              <a:gd name="T31" fmla="*/ 104 h 122"/>
              <a:gd name="T32" fmla="*/ 96 w 129"/>
              <a:gd name="T33" fmla="*/ 114 h 122"/>
              <a:gd name="T34" fmla="*/ 81 w 129"/>
              <a:gd name="T35" fmla="*/ 120 h 122"/>
              <a:gd name="T36" fmla="*/ 64 w 129"/>
              <a:gd name="T37" fmla="*/ 122 h 122"/>
              <a:gd name="T38" fmla="*/ 48 w 129"/>
              <a:gd name="T39" fmla="*/ 120 h 122"/>
              <a:gd name="T40" fmla="*/ 33 w 129"/>
              <a:gd name="T41" fmla="*/ 114 h 122"/>
              <a:gd name="T42" fmla="*/ 20 w 129"/>
              <a:gd name="T43" fmla="*/ 104 h 122"/>
              <a:gd name="T44" fmla="*/ 9 w 129"/>
              <a:gd name="T45" fmla="*/ 92 h 122"/>
              <a:gd name="T46" fmla="*/ 3 w 129"/>
              <a:gd name="T47" fmla="*/ 77 h 122"/>
              <a:gd name="T48" fmla="*/ 0 w 129"/>
              <a:gd name="T49" fmla="*/ 61 h 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29" h="122">
                <a:moveTo>
                  <a:pt x="0" y="61"/>
                </a:moveTo>
                <a:lnTo>
                  <a:pt x="3" y="46"/>
                </a:lnTo>
                <a:lnTo>
                  <a:pt x="9" y="31"/>
                </a:lnTo>
                <a:lnTo>
                  <a:pt x="20" y="19"/>
                </a:lnTo>
                <a:lnTo>
                  <a:pt x="33" y="9"/>
                </a:lnTo>
                <a:lnTo>
                  <a:pt x="48" y="3"/>
                </a:lnTo>
                <a:lnTo>
                  <a:pt x="64" y="0"/>
                </a:lnTo>
                <a:lnTo>
                  <a:pt x="81" y="3"/>
                </a:lnTo>
                <a:lnTo>
                  <a:pt x="96" y="9"/>
                </a:lnTo>
                <a:lnTo>
                  <a:pt x="109" y="19"/>
                </a:lnTo>
                <a:lnTo>
                  <a:pt x="119" y="31"/>
                </a:lnTo>
                <a:lnTo>
                  <a:pt x="126" y="46"/>
                </a:lnTo>
                <a:lnTo>
                  <a:pt x="129" y="61"/>
                </a:lnTo>
                <a:lnTo>
                  <a:pt x="126" y="77"/>
                </a:lnTo>
                <a:lnTo>
                  <a:pt x="119" y="92"/>
                </a:lnTo>
                <a:lnTo>
                  <a:pt x="109" y="104"/>
                </a:lnTo>
                <a:lnTo>
                  <a:pt x="96" y="114"/>
                </a:lnTo>
                <a:lnTo>
                  <a:pt x="81" y="120"/>
                </a:lnTo>
                <a:lnTo>
                  <a:pt x="64" y="122"/>
                </a:lnTo>
                <a:lnTo>
                  <a:pt x="48" y="120"/>
                </a:lnTo>
                <a:lnTo>
                  <a:pt x="33" y="114"/>
                </a:lnTo>
                <a:lnTo>
                  <a:pt x="20" y="104"/>
                </a:lnTo>
                <a:lnTo>
                  <a:pt x="9" y="92"/>
                </a:lnTo>
                <a:lnTo>
                  <a:pt x="3" y="77"/>
                </a:lnTo>
                <a:lnTo>
                  <a:pt x="0" y="61"/>
                </a:lnTo>
                <a:close/>
              </a:path>
            </a:pathLst>
          </a:custGeom>
          <a:solidFill>
            <a:srgbClr val="FFFFFF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6316" name="Rectangle 60"/>
          <p:cNvSpPr>
            <a:spLocks noChangeArrowheads="1"/>
          </p:cNvSpPr>
          <p:nvPr/>
        </p:nvSpPr>
        <p:spPr bwMode="auto">
          <a:xfrm>
            <a:off x="1336675" y="2479675"/>
            <a:ext cx="123825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800">
                <a:solidFill>
                  <a:srgbClr val="000000"/>
                </a:solidFill>
                <a:latin typeface="Arial" charset="0"/>
              </a:rPr>
              <a:t>FT</a:t>
            </a:r>
            <a:endParaRPr lang="en-US" sz="800"/>
          </a:p>
        </p:txBody>
      </p:sp>
      <p:sp>
        <p:nvSpPr>
          <p:cNvPr id="96317" name="Rectangle 61"/>
          <p:cNvSpPr>
            <a:spLocks noChangeArrowheads="1"/>
          </p:cNvSpPr>
          <p:nvPr/>
        </p:nvSpPr>
        <p:spPr bwMode="auto">
          <a:xfrm>
            <a:off x="1363663" y="2592388"/>
            <a:ext cx="57150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800">
                <a:solidFill>
                  <a:srgbClr val="000000"/>
                </a:solidFill>
                <a:latin typeface="Arial" charset="0"/>
              </a:rPr>
              <a:t>1</a:t>
            </a:r>
            <a:endParaRPr lang="en-US" sz="800"/>
          </a:p>
        </p:txBody>
      </p:sp>
      <p:sp>
        <p:nvSpPr>
          <p:cNvPr id="96318" name="Line 62"/>
          <p:cNvSpPr>
            <a:spLocks noChangeShapeType="1"/>
          </p:cNvSpPr>
          <p:nvPr/>
        </p:nvSpPr>
        <p:spPr bwMode="auto">
          <a:xfrm>
            <a:off x="1511300" y="5410200"/>
            <a:ext cx="4763" cy="355600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6319" name="Freeform 63"/>
          <p:cNvSpPr>
            <a:spLocks/>
          </p:cNvSpPr>
          <p:nvPr/>
        </p:nvSpPr>
        <p:spPr bwMode="auto">
          <a:xfrm>
            <a:off x="1401763" y="5281613"/>
            <a:ext cx="219075" cy="247650"/>
          </a:xfrm>
          <a:custGeom>
            <a:avLst/>
            <a:gdLst>
              <a:gd name="T0" fmla="*/ 0 w 128"/>
              <a:gd name="T1" fmla="*/ 60 h 122"/>
              <a:gd name="T2" fmla="*/ 2 w 128"/>
              <a:gd name="T3" fmla="*/ 46 h 122"/>
              <a:gd name="T4" fmla="*/ 9 w 128"/>
              <a:gd name="T5" fmla="*/ 31 h 122"/>
              <a:gd name="T6" fmla="*/ 19 w 128"/>
              <a:gd name="T7" fmla="*/ 18 h 122"/>
              <a:gd name="T8" fmla="*/ 32 w 128"/>
              <a:gd name="T9" fmla="*/ 9 h 122"/>
              <a:gd name="T10" fmla="*/ 48 w 128"/>
              <a:gd name="T11" fmla="*/ 2 h 122"/>
              <a:gd name="T12" fmla="*/ 65 w 128"/>
              <a:gd name="T13" fmla="*/ 0 h 122"/>
              <a:gd name="T14" fmla="*/ 80 w 128"/>
              <a:gd name="T15" fmla="*/ 2 h 122"/>
              <a:gd name="T16" fmla="*/ 96 w 128"/>
              <a:gd name="T17" fmla="*/ 9 h 122"/>
              <a:gd name="T18" fmla="*/ 109 w 128"/>
              <a:gd name="T19" fmla="*/ 18 h 122"/>
              <a:gd name="T20" fmla="*/ 119 w 128"/>
              <a:gd name="T21" fmla="*/ 31 h 122"/>
              <a:gd name="T22" fmla="*/ 126 w 128"/>
              <a:gd name="T23" fmla="*/ 46 h 122"/>
              <a:gd name="T24" fmla="*/ 128 w 128"/>
              <a:gd name="T25" fmla="*/ 60 h 122"/>
              <a:gd name="T26" fmla="*/ 126 w 128"/>
              <a:gd name="T27" fmla="*/ 76 h 122"/>
              <a:gd name="T28" fmla="*/ 119 w 128"/>
              <a:gd name="T29" fmla="*/ 91 h 122"/>
              <a:gd name="T30" fmla="*/ 109 w 128"/>
              <a:gd name="T31" fmla="*/ 103 h 122"/>
              <a:gd name="T32" fmla="*/ 96 w 128"/>
              <a:gd name="T33" fmla="*/ 113 h 122"/>
              <a:gd name="T34" fmla="*/ 80 w 128"/>
              <a:gd name="T35" fmla="*/ 119 h 122"/>
              <a:gd name="T36" fmla="*/ 65 w 128"/>
              <a:gd name="T37" fmla="*/ 122 h 122"/>
              <a:gd name="T38" fmla="*/ 48 w 128"/>
              <a:gd name="T39" fmla="*/ 119 h 122"/>
              <a:gd name="T40" fmla="*/ 32 w 128"/>
              <a:gd name="T41" fmla="*/ 113 h 122"/>
              <a:gd name="T42" fmla="*/ 19 w 128"/>
              <a:gd name="T43" fmla="*/ 103 h 122"/>
              <a:gd name="T44" fmla="*/ 9 w 128"/>
              <a:gd name="T45" fmla="*/ 91 h 122"/>
              <a:gd name="T46" fmla="*/ 2 w 128"/>
              <a:gd name="T47" fmla="*/ 76 h 122"/>
              <a:gd name="T48" fmla="*/ 0 w 128"/>
              <a:gd name="T49" fmla="*/ 60 h 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28" h="122">
                <a:moveTo>
                  <a:pt x="0" y="60"/>
                </a:moveTo>
                <a:lnTo>
                  <a:pt x="2" y="46"/>
                </a:lnTo>
                <a:lnTo>
                  <a:pt x="9" y="31"/>
                </a:lnTo>
                <a:lnTo>
                  <a:pt x="19" y="18"/>
                </a:lnTo>
                <a:lnTo>
                  <a:pt x="32" y="9"/>
                </a:lnTo>
                <a:lnTo>
                  <a:pt x="48" y="2"/>
                </a:lnTo>
                <a:lnTo>
                  <a:pt x="65" y="0"/>
                </a:lnTo>
                <a:lnTo>
                  <a:pt x="80" y="2"/>
                </a:lnTo>
                <a:lnTo>
                  <a:pt x="96" y="9"/>
                </a:lnTo>
                <a:lnTo>
                  <a:pt x="109" y="18"/>
                </a:lnTo>
                <a:lnTo>
                  <a:pt x="119" y="31"/>
                </a:lnTo>
                <a:lnTo>
                  <a:pt x="126" y="46"/>
                </a:lnTo>
                <a:lnTo>
                  <a:pt x="128" y="60"/>
                </a:lnTo>
                <a:lnTo>
                  <a:pt x="126" y="76"/>
                </a:lnTo>
                <a:lnTo>
                  <a:pt x="119" y="91"/>
                </a:lnTo>
                <a:lnTo>
                  <a:pt x="109" y="103"/>
                </a:lnTo>
                <a:lnTo>
                  <a:pt x="96" y="113"/>
                </a:lnTo>
                <a:lnTo>
                  <a:pt x="80" y="119"/>
                </a:lnTo>
                <a:lnTo>
                  <a:pt x="65" y="122"/>
                </a:lnTo>
                <a:lnTo>
                  <a:pt x="48" y="119"/>
                </a:lnTo>
                <a:lnTo>
                  <a:pt x="32" y="113"/>
                </a:lnTo>
                <a:lnTo>
                  <a:pt x="19" y="103"/>
                </a:lnTo>
                <a:lnTo>
                  <a:pt x="9" y="91"/>
                </a:lnTo>
                <a:lnTo>
                  <a:pt x="2" y="76"/>
                </a:lnTo>
                <a:lnTo>
                  <a:pt x="0" y="60"/>
                </a:lnTo>
                <a:close/>
              </a:path>
            </a:pathLst>
          </a:custGeom>
          <a:solidFill>
            <a:srgbClr val="FFFFFF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6320" name="Rectangle 64"/>
          <p:cNvSpPr>
            <a:spLocks noChangeArrowheads="1"/>
          </p:cNvSpPr>
          <p:nvPr/>
        </p:nvSpPr>
        <p:spPr bwMode="auto">
          <a:xfrm>
            <a:off x="1462088" y="5294313"/>
            <a:ext cx="123825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800">
                <a:solidFill>
                  <a:srgbClr val="000000"/>
                </a:solidFill>
                <a:latin typeface="Arial" charset="0"/>
              </a:rPr>
              <a:t>FT</a:t>
            </a:r>
            <a:endParaRPr lang="en-US" sz="800"/>
          </a:p>
        </p:txBody>
      </p:sp>
      <p:sp>
        <p:nvSpPr>
          <p:cNvPr id="96321" name="Rectangle 65"/>
          <p:cNvSpPr>
            <a:spLocks noChangeArrowheads="1"/>
          </p:cNvSpPr>
          <p:nvPr/>
        </p:nvSpPr>
        <p:spPr bwMode="auto">
          <a:xfrm>
            <a:off x="1489075" y="5405438"/>
            <a:ext cx="57150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800">
                <a:solidFill>
                  <a:srgbClr val="000000"/>
                </a:solidFill>
                <a:latin typeface="Arial" charset="0"/>
              </a:rPr>
              <a:t>2</a:t>
            </a:r>
            <a:endParaRPr lang="en-US" sz="800"/>
          </a:p>
        </p:txBody>
      </p:sp>
      <p:sp>
        <p:nvSpPr>
          <p:cNvPr id="96322" name="Line 66"/>
          <p:cNvSpPr>
            <a:spLocks noChangeShapeType="1"/>
          </p:cNvSpPr>
          <p:nvPr/>
        </p:nvSpPr>
        <p:spPr bwMode="auto">
          <a:xfrm>
            <a:off x="2678113" y="3973513"/>
            <a:ext cx="350837" cy="4762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6323" name="Freeform 67"/>
          <p:cNvSpPr>
            <a:spLocks/>
          </p:cNvSpPr>
          <p:nvPr/>
        </p:nvSpPr>
        <p:spPr bwMode="auto">
          <a:xfrm>
            <a:off x="2566988" y="3851275"/>
            <a:ext cx="215900" cy="247650"/>
          </a:xfrm>
          <a:custGeom>
            <a:avLst/>
            <a:gdLst>
              <a:gd name="T0" fmla="*/ 0 w 129"/>
              <a:gd name="T1" fmla="*/ 61 h 122"/>
              <a:gd name="T2" fmla="*/ 3 w 129"/>
              <a:gd name="T3" fmla="*/ 46 h 122"/>
              <a:gd name="T4" fmla="*/ 9 w 129"/>
              <a:gd name="T5" fmla="*/ 31 h 122"/>
              <a:gd name="T6" fmla="*/ 20 w 129"/>
              <a:gd name="T7" fmla="*/ 19 h 122"/>
              <a:gd name="T8" fmla="*/ 33 w 129"/>
              <a:gd name="T9" fmla="*/ 9 h 122"/>
              <a:gd name="T10" fmla="*/ 48 w 129"/>
              <a:gd name="T11" fmla="*/ 3 h 122"/>
              <a:gd name="T12" fmla="*/ 65 w 129"/>
              <a:gd name="T13" fmla="*/ 0 h 122"/>
              <a:gd name="T14" fmla="*/ 81 w 129"/>
              <a:gd name="T15" fmla="*/ 3 h 122"/>
              <a:gd name="T16" fmla="*/ 96 w 129"/>
              <a:gd name="T17" fmla="*/ 9 h 122"/>
              <a:gd name="T18" fmla="*/ 109 w 129"/>
              <a:gd name="T19" fmla="*/ 19 h 122"/>
              <a:gd name="T20" fmla="*/ 120 w 129"/>
              <a:gd name="T21" fmla="*/ 31 h 122"/>
              <a:gd name="T22" fmla="*/ 126 w 129"/>
              <a:gd name="T23" fmla="*/ 46 h 122"/>
              <a:gd name="T24" fmla="*/ 129 w 129"/>
              <a:gd name="T25" fmla="*/ 61 h 122"/>
              <a:gd name="T26" fmla="*/ 126 w 129"/>
              <a:gd name="T27" fmla="*/ 77 h 122"/>
              <a:gd name="T28" fmla="*/ 120 w 129"/>
              <a:gd name="T29" fmla="*/ 92 h 122"/>
              <a:gd name="T30" fmla="*/ 109 w 129"/>
              <a:gd name="T31" fmla="*/ 104 h 122"/>
              <a:gd name="T32" fmla="*/ 96 w 129"/>
              <a:gd name="T33" fmla="*/ 114 h 122"/>
              <a:gd name="T34" fmla="*/ 81 w 129"/>
              <a:gd name="T35" fmla="*/ 120 h 122"/>
              <a:gd name="T36" fmla="*/ 65 w 129"/>
              <a:gd name="T37" fmla="*/ 122 h 122"/>
              <a:gd name="T38" fmla="*/ 48 w 129"/>
              <a:gd name="T39" fmla="*/ 120 h 122"/>
              <a:gd name="T40" fmla="*/ 33 w 129"/>
              <a:gd name="T41" fmla="*/ 114 h 122"/>
              <a:gd name="T42" fmla="*/ 20 w 129"/>
              <a:gd name="T43" fmla="*/ 104 h 122"/>
              <a:gd name="T44" fmla="*/ 9 w 129"/>
              <a:gd name="T45" fmla="*/ 92 h 122"/>
              <a:gd name="T46" fmla="*/ 3 w 129"/>
              <a:gd name="T47" fmla="*/ 77 h 122"/>
              <a:gd name="T48" fmla="*/ 0 w 129"/>
              <a:gd name="T49" fmla="*/ 61 h 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29" h="122">
                <a:moveTo>
                  <a:pt x="0" y="61"/>
                </a:moveTo>
                <a:lnTo>
                  <a:pt x="3" y="46"/>
                </a:lnTo>
                <a:lnTo>
                  <a:pt x="9" y="31"/>
                </a:lnTo>
                <a:lnTo>
                  <a:pt x="20" y="19"/>
                </a:lnTo>
                <a:lnTo>
                  <a:pt x="33" y="9"/>
                </a:lnTo>
                <a:lnTo>
                  <a:pt x="48" y="3"/>
                </a:lnTo>
                <a:lnTo>
                  <a:pt x="65" y="0"/>
                </a:lnTo>
                <a:lnTo>
                  <a:pt x="81" y="3"/>
                </a:lnTo>
                <a:lnTo>
                  <a:pt x="96" y="9"/>
                </a:lnTo>
                <a:lnTo>
                  <a:pt x="109" y="19"/>
                </a:lnTo>
                <a:lnTo>
                  <a:pt x="120" y="31"/>
                </a:lnTo>
                <a:lnTo>
                  <a:pt x="126" y="46"/>
                </a:lnTo>
                <a:lnTo>
                  <a:pt x="129" y="61"/>
                </a:lnTo>
                <a:lnTo>
                  <a:pt x="126" y="77"/>
                </a:lnTo>
                <a:lnTo>
                  <a:pt x="120" y="92"/>
                </a:lnTo>
                <a:lnTo>
                  <a:pt x="109" y="104"/>
                </a:lnTo>
                <a:lnTo>
                  <a:pt x="96" y="114"/>
                </a:lnTo>
                <a:lnTo>
                  <a:pt x="81" y="120"/>
                </a:lnTo>
                <a:lnTo>
                  <a:pt x="65" y="122"/>
                </a:lnTo>
                <a:lnTo>
                  <a:pt x="48" y="120"/>
                </a:lnTo>
                <a:lnTo>
                  <a:pt x="33" y="114"/>
                </a:lnTo>
                <a:lnTo>
                  <a:pt x="20" y="104"/>
                </a:lnTo>
                <a:lnTo>
                  <a:pt x="9" y="92"/>
                </a:lnTo>
                <a:lnTo>
                  <a:pt x="3" y="77"/>
                </a:lnTo>
                <a:lnTo>
                  <a:pt x="0" y="61"/>
                </a:lnTo>
                <a:close/>
              </a:path>
            </a:pathLst>
          </a:custGeom>
          <a:solidFill>
            <a:srgbClr val="FFFFFF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6324" name="Rectangle 68"/>
          <p:cNvSpPr>
            <a:spLocks noChangeArrowheads="1"/>
          </p:cNvSpPr>
          <p:nvPr/>
        </p:nvSpPr>
        <p:spPr bwMode="auto">
          <a:xfrm>
            <a:off x="2624138" y="3863975"/>
            <a:ext cx="130175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800">
                <a:solidFill>
                  <a:srgbClr val="000000"/>
                </a:solidFill>
                <a:latin typeface="Arial" charset="0"/>
              </a:rPr>
              <a:t>PT</a:t>
            </a:r>
            <a:endParaRPr lang="en-US" sz="800"/>
          </a:p>
        </p:txBody>
      </p:sp>
      <p:sp>
        <p:nvSpPr>
          <p:cNvPr id="96325" name="Rectangle 69"/>
          <p:cNvSpPr>
            <a:spLocks noChangeArrowheads="1"/>
          </p:cNvSpPr>
          <p:nvPr/>
        </p:nvSpPr>
        <p:spPr bwMode="auto">
          <a:xfrm>
            <a:off x="2649538" y="3971925"/>
            <a:ext cx="57150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800">
                <a:solidFill>
                  <a:srgbClr val="000000"/>
                </a:solidFill>
                <a:latin typeface="Arial" charset="0"/>
              </a:rPr>
              <a:t>1</a:t>
            </a:r>
            <a:endParaRPr lang="en-US" sz="800"/>
          </a:p>
        </p:txBody>
      </p:sp>
      <p:sp>
        <p:nvSpPr>
          <p:cNvPr id="96326" name="Line 70"/>
          <p:cNvSpPr>
            <a:spLocks noChangeShapeType="1"/>
          </p:cNvSpPr>
          <p:nvPr/>
        </p:nvSpPr>
        <p:spPr bwMode="auto">
          <a:xfrm>
            <a:off x="3344863" y="1747838"/>
            <a:ext cx="242887" cy="6350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6327" name="Freeform 71"/>
          <p:cNvSpPr>
            <a:spLocks/>
          </p:cNvSpPr>
          <p:nvPr/>
        </p:nvSpPr>
        <p:spPr bwMode="auto">
          <a:xfrm>
            <a:off x="3235325" y="1627188"/>
            <a:ext cx="217488" cy="246062"/>
          </a:xfrm>
          <a:custGeom>
            <a:avLst/>
            <a:gdLst>
              <a:gd name="T0" fmla="*/ 0 w 128"/>
              <a:gd name="T1" fmla="*/ 61 h 121"/>
              <a:gd name="T2" fmla="*/ 2 w 128"/>
              <a:gd name="T3" fmla="*/ 45 h 121"/>
              <a:gd name="T4" fmla="*/ 9 w 128"/>
              <a:gd name="T5" fmla="*/ 30 h 121"/>
              <a:gd name="T6" fmla="*/ 19 w 128"/>
              <a:gd name="T7" fmla="*/ 18 h 121"/>
              <a:gd name="T8" fmla="*/ 32 w 128"/>
              <a:gd name="T9" fmla="*/ 8 h 121"/>
              <a:gd name="T10" fmla="*/ 48 w 128"/>
              <a:gd name="T11" fmla="*/ 2 h 121"/>
              <a:gd name="T12" fmla="*/ 63 w 128"/>
              <a:gd name="T13" fmla="*/ 0 h 121"/>
              <a:gd name="T14" fmla="*/ 80 w 128"/>
              <a:gd name="T15" fmla="*/ 2 h 121"/>
              <a:gd name="T16" fmla="*/ 96 w 128"/>
              <a:gd name="T17" fmla="*/ 8 h 121"/>
              <a:gd name="T18" fmla="*/ 109 w 128"/>
              <a:gd name="T19" fmla="*/ 18 h 121"/>
              <a:gd name="T20" fmla="*/ 119 w 128"/>
              <a:gd name="T21" fmla="*/ 30 h 121"/>
              <a:gd name="T22" fmla="*/ 125 w 128"/>
              <a:gd name="T23" fmla="*/ 45 h 121"/>
              <a:gd name="T24" fmla="*/ 128 w 128"/>
              <a:gd name="T25" fmla="*/ 61 h 121"/>
              <a:gd name="T26" fmla="*/ 125 w 128"/>
              <a:gd name="T27" fmla="*/ 77 h 121"/>
              <a:gd name="T28" fmla="*/ 119 w 128"/>
              <a:gd name="T29" fmla="*/ 90 h 121"/>
              <a:gd name="T30" fmla="*/ 109 w 128"/>
              <a:gd name="T31" fmla="*/ 104 h 121"/>
              <a:gd name="T32" fmla="*/ 96 w 128"/>
              <a:gd name="T33" fmla="*/ 112 h 121"/>
              <a:gd name="T34" fmla="*/ 80 w 128"/>
              <a:gd name="T35" fmla="*/ 119 h 121"/>
              <a:gd name="T36" fmla="*/ 63 w 128"/>
              <a:gd name="T37" fmla="*/ 121 h 121"/>
              <a:gd name="T38" fmla="*/ 48 w 128"/>
              <a:gd name="T39" fmla="*/ 119 h 121"/>
              <a:gd name="T40" fmla="*/ 32 w 128"/>
              <a:gd name="T41" fmla="*/ 112 h 121"/>
              <a:gd name="T42" fmla="*/ 19 w 128"/>
              <a:gd name="T43" fmla="*/ 104 h 121"/>
              <a:gd name="T44" fmla="*/ 9 w 128"/>
              <a:gd name="T45" fmla="*/ 90 h 121"/>
              <a:gd name="T46" fmla="*/ 2 w 128"/>
              <a:gd name="T47" fmla="*/ 77 h 121"/>
              <a:gd name="T48" fmla="*/ 0 w 128"/>
              <a:gd name="T49" fmla="*/ 61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28" h="121">
                <a:moveTo>
                  <a:pt x="0" y="61"/>
                </a:moveTo>
                <a:lnTo>
                  <a:pt x="2" y="45"/>
                </a:lnTo>
                <a:lnTo>
                  <a:pt x="9" y="30"/>
                </a:lnTo>
                <a:lnTo>
                  <a:pt x="19" y="18"/>
                </a:lnTo>
                <a:lnTo>
                  <a:pt x="32" y="8"/>
                </a:lnTo>
                <a:lnTo>
                  <a:pt x="48" y="2"/>
                </a:lnTo>
                <a:lnTo>
                  <a:pt x="63" y="0"/>
                </a:lnTo>
                <a:lnTo>
                  <a:pt x="80" y="2"/>
                </a:lnTo>
                <a:lnTo>
                  <a:pt x="96" y="8"/>
                </a:lnTo>
                <a:lnTo>
                  <a:pt x="109" y="18"/>
                </a:lnTo>
                <a:lnTo>
                  <a:pt x="119" y="30"/>
                </a:lnTo>
                <a:lnTo>
                  <a:pt x="125" y="45"/>
                </a:lnTo>
                <a:lnTo>
                  <a:pt x="128" y="61"/>
                </a:lnTo>
                <a:lnTo>
                  <a:pt x="125" y="77"/>
                </a:lnTo>
                <a:lnTo>
                  <a:pt x="119" y="90"/>
                </a:lnTo>
                <a:lnTo>
                  <a:pt x="109" y="104"/>
                </a:lnTo>
                <a:lnTo>
                  <a:pt x="96" y="112"/>
                </a:lnTo>
                <a:lnTo>
                  <a:pt x="80" y="119"/>
                </a:lnTo>
                <a:lnTo>
                  <a:pt x="63" y="121"/>
                </a:lnTo>
                <a:lnTo>
                  <a:pt x="48" y="119"/>
                </a:lnTo>
                <a:lnTo>
                  <a:pt x="32" y="112"/>
                </a:lnTo>
                <a:lnTo>
                  <a:pt x="19" y="104"/>
                </a:lnTo>
                <a:lnTo>
                  <a:pt x="9" y="90"/>
                </a:lnTo>
                <a:lnTo>
                  <a:pt x="2" y="77"/>
                </a:lnTo>
                <a:lnTo>
                  <a:pt x="0" y="61"/>
                </a:lnTo>
                <a:close/>
              </a:path>
            </a:pathLst>
          </a:custGeom>
          <a:solidFill>
            <a:srgbClr val="FFFFFF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6328" name="Line 72"/>
          <p:cNvSpPr>
            <a:spLocks noChangeShapeType="1"/>
          </p:cNvSpPr>
          <p:nvPr/>
        </p:nvSpPr>
        <p:spPr bwMode="auto">
          <a:xfrm>
            <a:off x="3235325" y="1747838"/>
            <a:ext cx="217488" cy="6350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6329" name="Rectangle 73"/>
          <p:cNvSpPr>
            <a:spLocks noChangeArrowheads="1"/>
          </p:cNvSpPr>
          <p:nvPr/>
        </p:nvSpPr>
        <p:spPr bwMode="auto">
          <a:xfrm>
            <a:off x="3302000" y="1630363"/>
            <a:ext cx="96838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800">
                <a:solidFill>
                  <a:srgbClr val="000000"/>
                </a:solidFill>
                <a:latin typeface="Arial" charset="0"/>
              </a:rPr>
              <a:t>PI</a:t>
            </a:r>
            <a:endParaRPr lang="en-US" sz="800"/>
          </a:p>
        </p:txBody>
      </p:sp>
      <p:sp>
        <p:nvSpPr>
          <p:cNvPr id="96330" name="Rectangle 74"/>
          <p:cNvSpPr>
            <a:spLocks noChangeArrowheads="1"/>
          </p:cNvSpPr>
          <p:nvPr/>
        </p:nvSpPr>
        <p:spPr bwMode="auto">
          <a:xfrm>
            <a:off x="3319463" y="1760538"/>
            <a:ext cx="57150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800">
                <a:solidFill>
                  <a:srgbClr val="000000"/>
                </a:solidFill>
                <a:latin typeface="Arial" charset="0"/>
              </a:rPr>
              <a:t>1</a:t>
            </a:r>
            <a:endParaRPr lang="en-US" sz="800"/>
          </a:p>
        </p:txBody>
      </p:sp>
      <p:sp>
        <p:nvSpPr>
          <p:cNvPr id="96331" name="Freeform 75"/>
          <p:cNvSpPr>
            <a:spLocks/>
          </p:cNvSpPr>
          <p:nvPr/>
        </p:nvSpPr>
        <p:spPr bwMode="auto">
          <a:xfrm>
            <a:off x="3540125" y="1687513"/>
            <a:ext cx="33338" cy="130175"/>
          </a:xfrm>
          <a:custGeom>
            <a:avLst/>
            <a:gdLst>
              <a:gd name="T0" fmla="*/ 21 w 21"/>
              <a:gd name="T1" fmla="*/ 64 h 64"/>
              <a:gd name="T2" fmla="*/ 13 w 21"/>
              <a:gd name="T3" fmla="*/ 60 h 64"/>
              <a:gd name="T4" fmla="*/ 6 w 21"/>
              <a:gd name="T5" fmla="*/ 54 h 64"/>
              <a:gd name="T6" fmla="*/ 1 w 21"/>
              <a:gd name="T7" fmla="*/ 43 h 64"/>
              <a:gd name="T8" fmla="*/ 0 w 21"/>
              <a:gd name="T9" fmla="*/ 32 h 64"/>
              <a:gd name="T10" fmla="*/ 1 w 21"/>
              <a:gd name="T11" fmla="*/ 21 h 64"/>
              <a:gd name="T12" fmla="*/ 6 w 21"/>
              <a:gd name="T13" fmla="*/ 10 h 64"/>
              <a:gd name="T14" fmla="*/ 13 w 21"/>
              <a:gd name="T15" fmla="*/ 4 h 64"/>
              <a:gd name="T16" fmla="*/ 21 w 21"/>
              <a:gd name="T17" fmla="*/ 0 h 64"/>
              <a:gd name="T18" fmla="*/ 21 w 21"/>
              <a:gd name="T19" fmla="*/ 64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1" h="64">
                <a:moveTo>
                  <a:pt x="21" y="64"/>
                </a:moveTo>
                <a:lnTo>
                  <a:pt x="13" y="60"/>
                </a:lnTo>
                <a:lnTo>
                  <a:pt x="6" y="54"/>
                </a:lnTo>
                <a:lnTo>
                  <a:pt x="1" y="43"/>
                </a:lnTo>
                <a:lnTo>
                  <a:pt x="0" y="32"/>
                </a:lnTo>
                <a:lnTo>
                  <a:pt x="1" y="21"/>
                </a:lnTo>
                <a:lnTo>
                  <a:pt x="6" y="10"/>
                </a:lnTo>
                <a:lnTo>
                  <a:pt x="13" y="4"/>
                </a:lnTo>
                <a:lnTo>
                  <a:pt x="21" y="0"/>
                </a:lnTo>
                <a:lnTo>
                  <a:pt x="21" y="64"/>
                </a:lnTo>
                <a:close/>
              </a:path>
            </a:pathLst>
          </a:custGeom>
          <a:solidFill>
            <a:srgbClr val="FFFFFF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6332" name="Line 76"/>
          <p:cNvSpPr>
            <a:spLocks noChangeShapeType="1"/>
          </p:cNvSpPr>
          <p:nvPr/>
        </p:nvSpPr>
        <p:spPr bwMode="auto">
          <a:xfrm>
            <a:off x="3573463" y="1754188"/>
            <a:ext cx="107950" cy="1587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6333" name="Line 77"/>
          <p:cNvSpPr>
            <a:spLocks noChangeShapeType="1"/>
          </p:cNvSpPr>
          <p:nvPr/>
        </p:nvSpPr>
        <p:spPr bwMode="auto">
          <a:xfrm>
            <a:off x="3327400" y="2278063"/>
            <a:ext cx="354013" cy="3175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6334" name="Freeform 78"/>
          <p:cNvSpPr>
            <a:spLocks/>
          </p:cNvSpPr>
          <p:nvPr/>
        </p:nvSpPr>
        <p:spPr bwMode="auto">
          <a:xfrm>
            <a:off x="3217863" y="2155825"/>
            <a:ext cx="217487" cy="242888"/>
          </a:xfrm>
          <a:custGeom>
            <a:avLst/>
            <a:gdLst>
              <a:gd name="T0" fmla="*/ 0 w 128"/>
              <a:gd name="T1" fmla="*/ 61 h 121"/>
              <a:gd name="T2" fmla="*/ 2 w 128"/>
              <a:gd name="T3" fmla="*/ 45 h 121"/>
              <a:gd name="T4" fmla="*/ 9 w 128"/>
              <a:gd name="T5" fmla="*/ 30 h 121"/>
              <a:gd name="T6" fmla="*/ 19 w 128"/>
              <a:gd name="T7" fmla="*/ 17 h 121"/>
              <a:gd name="T8" fmla="*/ 32 w 128"/>
              <a:gd name="T9" fmla="*/ 8 h 121"/>
              <a:gd name="T10" fmla="*/ 48 w 128"/>
              <a:gd name="T11" fmla="*/ 1 h 121"/>
              <a:gd name="T12" fmla="*/ 63 w 128"/>
              <a:gd name="T13" fmla="*/ 0 h 121"/>
              <a:gd name="T14" fmla="*/ 80 w 128"/>
              <a:gd name="T15" fmla="*/ 1 h 121"/>
              <a:gd name="T16" fmla="*/ 95 w 128"/>
              <a:gd name="T17" fmla="*/ 8 h 121"/>
              <a:gd name="T18" fmla="*/ 108 w 128"/>
              <a:gd name="T19" fmla="*/ 17 h 121"/>
              <a:gd name="T20" fmla="*/ 119 w 128"/>
              <a:gd name="T21" fmla="*/ 30 h 121"/>
              <a:gd name="T22" fmla="*/ 125 w 128"/>
              <a:gd name="T23" fmla="*/ 45 h 121"/>
              <a:gd name="T24" fmla="*/ 128 w 128"/>
              <a:gd name="T25" fmla="*/ 61 h 121"/>
              <a:gd name="T26" fmla="*/ 125 w 128"/>
              <a:gd name="T27" fmla="*/ 77 h 121"/>
              <a:gd name="T28" fmla="*/ 119 w 128"/>
              <a:gd name="T29" fmla="*/ 90 h 121"/>
              <a:gd name="T30" fmla="*/ 108 w 128"/>
              <a:gd name="T31" fmla="*/ 104 h 121"/>
              <a:gd name="T32" fmla="*/ 95 w 128"/>
              <a:gd name="T33" fmla="*/ 112 h 121"/>
              <a:gd name="T34" fmla="*/ 80 w 128"/>
              <a:gd name="T35" fmla="*/ 118 h 121"/>
              <a:gd name="T36" fmla="*/ 63 w 128"/>
              <a:gd name="T37" fmla="*/ 121 h 121"/>
              <a:gd name="T38" fmla="*/ 48 w 128"/>
              <a:gd name="T39" fmla="*/ 118 h 121"/>
              <a:gd name="T40" fmla="*/ 32 w 128"/>
              <a:gd name="T41" fmla="*/ 112 h 121"/>
              <a:gd name="T42" fmla="*/ 19 w 128"/>
              <a:gd name="T43" fmla="*/ 104 h 121"/>
              <a:gd name="T44" fmla="*/ 9 w 128"/>
              <a:gd name="T45" fmla="*/ 90 h 121"/>
              <a:gd name="T46" fmla="*/ 2 w 128"/>
              <a:gd name="T47" fmla="*/ 77 h 121"/>
              <a:gd name="T48" fmla="*/ 0 w 128"/>
              <a:gd name="T49" fmla="*/ 61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28" h="121">
                <a:moveTo>
                  <a:pt x="0" y="61"/>
                </a:moveTo>
                <a:lnTo>
                  <a:pt x="2" y="45"/>
                </a:lnTo>
                <a:lnTo>
                  <a:pt x="9" y="30"/>
                </a:lnTo>
                <a:lnTo>
                  <a:pt x="19" y="17"/>
                </a:lnTo>
                <a:lnTo>
                  <a:pt x="32" y="8"/>
                </a:lnTo>
                <a:lnTo>
                  <a:pt x="48" y="1"/>
                </a:lnTo>
                <a:lnTo>
                  <a:pt x="63" y="0"/>
                </a:lnTo>
                <a:lnTo>
                  <a:pt x="80" y="1"/>
                </a:lnTo>
                <a:lnTo>
                  <a:pt x="95" y="8"/>
                </a:lnTo>
                <a:lnTo>
                  <a:pt x="108" y="17"/>
                </a:lnTo>
                <a:lnTo>
                  <a:pt x="119" y="30"/>
                </a:lnTo>
                <a:lnTo>
                  <a:pt x="125" y="45"/>
                </a:lnTo>
                <a:lnTo>
                  <a:pt x="128" y="61"/>
                </a:lnTo>
                <a:lnTo>
                  <a:pt x="125" y="77"/>
                </a:lnTo>
                <a:lnTo>
                  <a:pt x="119" y="90"/>
                </a:lnTo>
                <a:lnTo>
                  <a:pt x="108" y="104"/>
                </a:lnTo>
                <a:lnTo>
                  <a:pt x="95" y="112"/>
                </a:lnTo>
                <a:lnTo>
                  <a:pt x="80" y="118"/>
                </a:lnTo>
                <a:lnTo>
                  <a:pt x="63" y="121"/>
                </a:lnTo>
                <a:lnTo>
                  <a:pt x="48" y="118"/>
                </a:lnTo>
                <a:lnTo>
                  <a:pt x="32" y="112"/>
                </a:lnTo>
                <a:lnTo>
                  <a:pt x="19" y="104"/>
                </a:lnTo>
                <a:lnTo>
                  <a:pt x="9" y="90"/>
                </a:lnTo>
                <a:lnTo>
                  <a:pt x="2" y="77"/>
                </a:lnTo>
                <a:lnTo>
                  <a:pt x="0" y="61"/>
                </a:lnTo>
                <a:close/>
              </a:path>
            </a:pathLst>
          </a:custGeom>
          <a:solidFill>
            <a:srgbClr val="FFFFFF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6335" name="Rectangle 79"/>
          <p:cNvSpPr>
            <a:spLocks noChangeArrowheads="1"/>
          </p:cNvSpPr>
          <p:nvPr/>
        </p:nvSpPr>
        <p:spPr bwMode="auto">
          <a:xfrm>
            <a:off x="3271838" y="2166938"/>
            <a:ext cx="101600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800">
                <a:solidFill>
                  <a:srgbClr val="000000"/>
                </a:solidFill>
                <a:latin typeface="Arial" charset="0"/>
              </a:rPr>
              <a:t>AI</a:t>
            </a:r>
            <a:endParaRPr lang="en-US" sz="800"/>
          </a:p>
        </p:txBody>
      </p:sp>
      <p:sp>
        <p:nvSpPr>
          <p:cNvPr id="96336" name="Rectangle 80"/>
          <p:cNvSpPr>
            <a:spLocks noChangeArrowheads="1"/>
          </p:cNvSpPr>
          <p:nvPr/>
        </p:nvSpPr>
        <p:spPr bwMode="auto">
          <a:xfrm>
            <a:off x="3305175" y="2278063"/>
            <a:ext cx="57150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800">
                <a:solidFill>
                  <a:srgbClr val="000000"/>
                </a:solidFill>
                <a:latin typeface="Arial" charset="0"/>
              </a:rPr>
              <a:t>1</a:t>
            </a:r>
            <a:endParaRPr lang="en-US" sz="800"/>
          </a:p>
        </p:txBody>
      </p:sp>
      <p:sp>
        <p:nvSpPr>
          <p:cNvPr id="96337" name="Line 81"/>
          <p:cNvSpPr>
            <a:spLocks noChangeShapeType="1"/>
          </p:cNvSpPr>
          <p:nvPr/>
        </p:nvSpPr>
        <p:spPr bwMode="auto">
          <a:xfrm>
            <a:off x="3108325" y="2697163"/>
            <a:ext cx="1588" cy="250825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6338" name="Freeform 82"/>
          <p:cNvSpPr>
            <a:spLocks/>
          </p:cNvSpPr>
          <p:nvPr/>
        </p:nvSpPr>
        <p:spPr bwMode="auto">
          <a:xfrm>
            <a:off x="3000375" y="2578100"/>
            <a:ext cx="214313" cy="246063"/>
          </a:xfrm>
          <a:custGeom>
            <a:avLst/>
            <a:gdLst>
              <a:gd name="T0" fmla="*/ 0 w 128"/>
              <a:gd name="T1" fmla="*/ 62 h 122"/>
              <a:gd name="T2" fmla="*/ 2 w 128"/>
              <a:gd name="T3" fmla="*/ 46 h 122"/>
              <a:gd name="T4" fmla="*/ 9 w 128"/>
              <a:gd name="T5" fmla="*/ 31 h 122"/>
              <a:gd name="T6" fmla="*/ 19 w 128"/>
              <a:gd name="T7" fmla="*/ 19 h 122"/>
              <a:gd name="T8" fmla="*/ 32 w 128"/>
              <a:gd name="T9" fmla="*/ 9 h 122"/>
              <a:gd name="T10" fmla="*/ 48 w 128"/>
              <a:gd name="T11" fmla="*/ 3 h 122"/>
              <a:gd name="T12" fmla="*/ 64 w 128"/>
              <a:gd name="T13" fmla="*/ 0 h 122"/>
              <a:gd name="T14" fmla="*/ 80 w 128"/>
              <a:gd name="T15" fmla="*/ 3 h 122"/>
              <a:gd name="T16" fmla="*/ 96 w 128"/>
              <a:gd name="T17" fmla="*/ 9 h 122"/>
              <a:gd name="T18" fmla="*/ 109 w 128"/>
              <a:gd name="T19" fmla="*/ 19 h 122"/>
              <a:gd name="T20" fmla="*/ 119 w 128"/>
              <a:gd name="T21" fmla="*/ 31 h 122"/>
              <a:gd name="T22" fmla="*/ 125 w 128"/>
              <a:gd name="T23" fmla="*/ 46 h 122"/>
              <a:gd name="T24" fmla="*/ 128 w 128"/>
              <a:gd name="T25" fmla="*/ 62 h 122"/>
              <a:gd name="T26" fmla="*/ 125 w 128"/>
              <a:gd name="T27" fmla="*/ 77 h 122"/>
              <a:gd name="T28" fmla="*/ 119 w 128"/>
              <a:gd name="T29" fmla="*/ 91 h 122"/>
              <a:gd name="T30" fmla="*/ 109 w 128"/>
              <a:gd name="T31" fmla="*/ 104 h 122"/>
              <a:gd name="T32" fmla="*/ 96 w 128"/>
              <a:gd name="T33" fmla="*/ 113 h 122"/>
              <a:gd name="T34" fmla="*/ 80 w 128"/>
              <a:gd name="T35" fmla="*/ 120 h 122"/>
              <a:gd name="T36" fmla="*/ 64 w 128"/>
              <a:gd name="T37" fmla="*/ 122 h 122"/>
              <a:gd name="T38" fmla="*/ 48 w 128"/>
              <a:gd name="T39" fmla="*/ 120 h 122"/>
              <a:gd name="T40" fmla="*/ 32 w 128"/>
              <a:gd name="T41" fmla="*/ 113 h 122"/>
              <a:gd name="T42" fmla="*/ 19 w 128"/>
              <a:gd name="T43" fmla="*/ 104 h 122"/>
              <a:gd name="T44" fmla="*/ 9 w 128"/>
              <a:gd name="T45" fmla="*/ 91 h 122"/>
              <a:gd name="T46" fmla="*/ 2 w 128"/>
              <a:gd name="T47" fmla="*/ 77 h 122"/>
              <a:gd name="T48" fmla="*/ 0 w 128"/>
              <a:gd name="T49" fmla="*/ 62 h 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28" h="122">
                <a:moveTo>
                  <a:pt x="0" y="62"/>
                </a:moveTo>
                <a:lnTo>
                  <a:pt x="2" y="46"/>
                </a:lnTo>
                <a:lnTo>
                  <a:pt x="9" y="31"/>
                </a:lnTo>
                <a:lnTo>
                  <a:pt x="19" y="19"/>
                </a:lnTo>
                <a:lnTo>
                  <a:pt x="32" y="9"/>
                </a:lnTo>
                <a:lnTo>
                  <a:pt x="48" y="3"/>
                </a:lnTo>
                <a:lnTo>
                  <a:pt x="64" y="0"/>
                </a:lnTo>
                <a:lnTo>
                  <a:pt x="80" y="3"/>
                </a:lnTo>
                <a:lnTo>
                  <a:pt x="96" y="9"/>
                </a:lnTo>
                <a:lnTo>
                  <a:pt x="109" y="19"/>
                </a:lnTo>
                <a:lnTo>
                  <a:pt x="119" y="31"/>
                </a:lnTo>
                <a:lnTo>
                  <a:pt x="125" y="46"/>
                </a:lnTo>
                <a:lnTo>
                  <a:pt x="128" y="62"/>
                </a:lnTo>
                <a:lnTo>
                  <a:pt x="125" y="77"/>
                </a:lnTo>
                <a:lnTo>
                  <a:pt x="119" y="91"/>
                </a:lnTo>
                <a:lnTo>
                  <a:pt x="109" y="104"/>
                </a:lnTo>
                <a:lnTo>
                  <a:pt x="96" y="113"/>
                </a:lnTo>
                <a:lnTo>
                  <a:pt x="80" y="120"/>
                </a:lnTo>
                <a:lnTo>
                  <a:pt x="64" y="122"/>
                </a:lnTo>
                <a:lnTo>
                  <a:pt x="48" y="120"/>
                </a:lnTo>
                <a:lnTo>
                  <a:pt x="32" y="113"/>
                </a:lnTo>
                <a:lnTo>
                  <a:pt x="19" y="104"/>
                </a:lnTo>
                <a:lnTo>
                  <a:pt x="9" y="91"/>
                </a:lnTo>
                <a:lnTo>
                  <a:pt x="2" y="77"/>
                </a:lnTo>
                <a:lnTo>
                  <a:pt x="0" y="62"/>
                </a:lnTo>
                <a:close/>
              </a:path>
            </a:pathLst>
          </a:custGeom>
          <a:solidFill>
            <a:srgbClr val="FFFFFF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6339" name="Rectangle 83"/>
          <p:cNvSpPr>
            <a:spLocks noChangeArrowheads="1"/>
          </p:cNvSpPr>
          <p:nvPr/>
        </p:nvSpPr>
        <p:spPr bwMode="auto">
          <a:xfrm>
            <a:off x="3070225" y="2582863"/>
            <a:ext cx="90488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800">
                <a:solidFill>
                  <a:srgbClr val="000000"/>
                </a:solidFill>
                <a:latin typeface="Arial" charset="0"/>
              </a:rPr>
              <a:t>TI</a:t>
            </a:r>
            <a:endParaRPr lang="en-US" sz="800"/>
          </a:p>
        </p:txBody>
      </p:sp>
      <p:sp>
        <p:nvSpPr>
          <p:cNvPr id="96340" name="Rectangle 84"/>
          <p:cNvSpPr>
            <a:spLocks noChangeArrowheads="1"/>
          </p:cNvSpPr>
          <p:nvPr/>
        </p:nvSpPr>
        <p:spPr bwMode="auto">
          <a:xfrm>
            <a:off x="3084513" y="2697163"/>
            <a:ext cx="57150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800">
                <a:solidFill>
                  <a:srgbClr val="000000"/>
                </a:solidFill>
                <a:latin typeface="Arial" charset="0"/>
              </a:rPr>
              <a:t>1</a:t>
            </a:r>
            <a:endParaRPr lang="en-US" sz="800"/>
          </a:p>
        </p:txBody>
      </p:sp>
      <p:sp>
        <p:nvSpPr>
          <p:cNvPr id="96341" name="Line 85"/>
          <p:cNvSpPr>
            <a:spLocks noChangeShapeType="1"/>
          </p:cNvSpPr>
          <p:nvPr/>
        </p:nvSpPr>
        <p:spPr bwMode="auto">
          <a:xfrm>
            <a:off x="2914650" y="3249613"/>
            <a:ext cx="193675" cy="6350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6342" name="Freeform 86"/>
          <p:cNvSpPr>
            <a:spLocks/>
          </p:cNvSpPr>
          <p:nvPr/>
        </p:nvSpPr>
        <p:spPr bwMode="auto">
          <a:xfrm>
            <a:off x="2801938" y="3130550"/>
            <a:ext cx="217487" cy="242888"/>
          </a:xfrm>
          <a:custGeom>
            <a:avLst/>
            <a:gdLst>
              <a:gd name="T0" fmla="*/ 0 w 129"/>
              <a:gd name="T1" fmla="*/ 61 h 121"/>
              <a:gd name="T2" fmla="*/ 3 w 129"/>
              <a:gd name="T3" fmla="*/ 45 h 121"/>
              <a:gd name="T4" fmla="*/ 9 w 129"/>
              <a:gd name="T5" fmla="*/ 30 h 121"/>
              <a:gd name="T6" fmla="*/ 20 w 129"/>
              <a:gd name="T7" fmla="*/ 18 h 121"/>
              <a:gd name="T8" fmla="*/ 33 w 129"/>
              <a:gd name="T9" fmla="*/ 8 h 121"/>
              <a:gd name="T10" fmla="*/ 48 w 129"/>
              <a:gd name="T11" fmla="*/ 2 h 121"/>
              <a:gd name="T12" fmla="*/ 65 w 129"/>
              <a:gd name="T13" fmla="*/ 0 h 121"/>
              <a:gd name="T14" fmla="*/ 81 w 129"/>
              <a:gd name="T15" fmla="*/ 2 h 121"/>
              <a:gd name="T16" fmla="*/ 96 w 129"/>
              <a:gd name="T17" fmla="*/ 8 h 121"/>
              <a:gd name="T18" fmla="*/ 109 w 129"/>
              <a:gd name="T19" fmla="*/ 18 h 121"/>
              <a:gd name="T20" fmla="*/ 120 w 129"/>
              <a:gd name="T21" fmla="*/ 30 h 121"/>
              <a:gd name="T22" fmla="*/ 126 w 129"/>
              <a:gd name="T23" fmla="*/ 45 h 121"/>
              <a:gd name="T24" fmla="*/ 129 w 129"/>
              <a:gd name="T25" fmla="*/ 61 h 121"/>
              <a:gd name="T26" fmla="*/ 126 w 129"/>
              <a:gd name="T27" fmla="*/ 77 h 121"/>
              <a:gd name="T28" fmla="*/ 120 w 129"/>
              <a:gd name="T29" fmla="*/ 90 h 121"/>
              <a:gd name="T30" fmla="*/ 109 w 129"/>
              <a:gd name="T31" fmla="*/ 104 h 121"/>
              <a:gd name="T32" fmla="*/ 96 w 129"/>
              <a:gd name="T33" fmla="*/ 112 h 121"/>
              <a:gd name="T34" fmla="*/ 81 w 129"/>
              <a:gd name="T35" fmla="*/ 119 h 121"/>
              <a:gd name="T36" fmla="*/ 65 w 129"/>
              <a:gd name="T37" fmla="*/ 121 h 121"/>
              <a:gd name="T38" fmla="*/ 48 w 129"/>
              <a:gd name="T39" fmla="*/ 119 h 121"/>
              <a:gd name="T40" fmla="*/ 33 w 129"/>
              <a:gd name="T41" fmla="*/ 112 h 121"/>
              <a:gd name="T42" fmla="*/ 20 w 129"/>
              <a:gd name="T43" fmla="*/ 104 h 121"/>
              <a:gd name="T44" fmla="*/ 9 w 129"/>
              <a:gd name="T45" fmla="*/ 90 h 121"/>
              <a:gd name="T46" fmla="*/ 3 w 129"/>
              <a:gd name="T47" fmla="*/ 77 h 121"/>
              <a:gd name="T48" fmla="*/ 0 w 129"/>
              <a:gd name="T49" fmla="*/ 61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29" h="121">
                <a:moveTo>
                  <a:pt x="0" y="61"/>
                </a:moveTo>
                <a:lnTo>
                  <a:pt x="3" y="45"/>
                </a:lnTo>
                <a:lnTo>
                  <a:pt x="9" y="30"/>
                </a:lnTo>
                <a:lnTo>
                  <a:pt x="20" y="18"/>
                </a:lnTo>
                <a:lnTo>
                  <a:pt x="33" y="8"/>
                </a:lnTo>
                <a:lnTo>
                  <a:pt x="48" y="2"/>
                </a:lnTo>
                <a:lnTo>
                  <a:pt x="65" y="0"/>
                </a:lnTo>
                <a:lnTo>
                  <a:pt x="81" y="2"/>
                </a:lnTo>
                <a:lnTo>
                  <a:pt x="96" y="8"/>
                </a:lnTo>
                <a:lnTo>
                  <a:pt x="109" y="18"/>
                </a:lnTo>
                <a:lnTo>
                  <a:pt x="120" y="30"/>
                </a:lnTo>
                <a:lnTo>
                  <a:pt x="126" y="45"/>
                </a:lnTo>
                <a:lnTo>
                  <a:pt x="129" y="61"/>
                </a:lnTo>
                <a:lnTo>
                  <a:pt x="126" y="77"/>
                </a:lnTo>
                <a:lnTo>
                  <a:pt x="120" y="90"/>
                </a:lnTo>
                <a:lnTo>
                  <a:pt x="109" y="104"/>
                </a:lnTo>
                <a:lnTo>
                  <a:pt x="96" y="112"/>
                </a:lnTo>
                <a:lnTo>
                  <a:pt x="81" y="119"/>
                </a:lnTo>
                <a:lnTo>
                  <a:pt x="65" y="121"/>
                </a:lnTo>
                <a:lnTo>
                  <a:pt x="48" y="119"/>
                </a:lnTo>
                <a:lnTo>
                  <a:pt x="33" y="112"/>
                </a:lnTo>
                <a:lnTo>
                  <a:pt x="20" y="104"/>
                </a:lnTo>
                <a:lnTo>
                  <a:pt x="9" y="90"/>
                </a:lnTo>
                <a:lnTo>
                  <a:pt x="3" y="77"/>
                </a:lnTo>
                <a:lnTo>
                  <a:pt x="0" y="61"/>
                </a:lnTo>
                <a:close/>
              </a:path>
            </a:pathLst>
          </a:custGeom>
          <a:solidFill>
            <a:srgbClr val="FFFFFF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6343" name="Rectangle 87"/>
          <p:cNvSpPr>
            <a:spLocks noChangeArrowheads="1"/>
          </p:cNvSpPr>
          <p:nvPr/>
        </p:nvSpPr>
        <p:spPr bwMode="auto">
          <a:xfrm>
            <a:off x="2878138" y="3132138"/>
            <a:ext cx="90487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800">
                <a:solidFill>
                  <a:srgbClr val="000000"/>
                </a:solidFill>
                <a:latin typeface="Arial" charset="0"/>
              </a:rPr>
              <a:t>TI</a:t>
            </a:r>
            <a:endParaRPr lang="en-US" sz="800"/>
          </a:p>
        </p:txBody>
      </p:sp>
      <p:sp>
        <p:nvSpPr>
          <p:cNvPr id="96344" name="Rectangle 88"/>
          <p:cNvSpPr>
            <a:spLocks noChangeArrowheads="1"/>
          </p:cNvSpPr>
          <p:nvPr/>
        </p:nvSpPr>
        <p:spPr bwMode="auto">
          <a:xfrm>
            <a:off x="2887663" y="3249613"/>
            <a:ext cx="57150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800">
                <a:solidFill>
                  <a:srgbClr val="000000"/>
                </a:solidFill>
                <a:latin typeface="Arial" charset="0"/>
              </a:rPr>
              <a:t>2</a:t>
            </a:r>
            <a:endParaRPr lang="en-US" sz="800"/>
          </a:p>
        </p:txBody>
      </p:sp>
      <p:sp>
        <p:nvSpPr>
          <p:cNvPr id="96345" name="Line 89"/>
          <p:cNvSpPr>
            <a:spLocks noChangeShapeType="1"/>
          </p:cNvSpPr>
          <p:nvPr/>
        </p:nvSpPr>
        <p:spPr bwMode="auto">
          <a:xfrm>
            <a:off x="2584450" y="4306888"/>
            <a:ext cx="195263" cy="3175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6346" name="Freeform 90"/>
          <p:cNvSpPr>
            <a:spLocks/>
          </p:cNvSpPr>
          <p:nvPr/>
        </p:nvSpPr>
        <p:spPr bwMode="auto">
          <a:xfrm>
            <a:off x="2474913" y="4183063"/>
            <a:ext cx="217487" cy="242887"/>
          </a:xfrm>
          <a:custGeom>
            <a:avLst/>
            <a:gdLst>
              <a:gd name="T0" fmla="*/ 0 w 128"/>
              <a:gd name="T1" fmla="*/ 60 h 121"/>
              <a:gd name="T2" fmla="*/ 2 w 128"/>
              <a:gd name="T3" fmla="*/ 44 h 121"/>
              <a:gd name="T4" fmla="*/ 9 w 128"/>
              <a:gd name="T5" fmla="*/ 30 h 121"/>
              <a:gd name="T6" fmla="*/ 19 w 128"/>
              <a:gd name="T7" fmla="*/ 17 h 121"/>
              <a:gd name="T8" fmla="*/ 32 w 128"/>
              <a:gd name="T9" fmla="*/ 7 h 121"/>
              <a:gd name="T10" fmla="*/ 48 w 128"/>
              <a:gd name="T11" fmla="*/ 1 h 121"/>
              <a:gd name="T12" fmla="*/ 65 w 128"/>
              <a:gd name="T13" fmla="*/ 0 h 121"/>
              <a:gd name="T14" fmla="*/ 80 w 128"/>
              <a:gd name="T15" fmla="*/ 1 h 121"/>
              <a:gd name="T16" fmla="*/ 96 w 128"/>
              <a:gd name="T17" fmla="*/ 7 h 121"/>
              <a:gd name="T18" fmla="*/ 109 w 128"/>
              <a:gd name="T19" fmla="*/ 17 h 121"/>
              <a:gd name="T20" fmla="*/ 119 w 128"/>
              <a:gd name="T21" fmla="*/ 30 h 121"/>
              <a:gd name="T22" fmla="*/ 126 w 128"/>
              <a:gd name="T23" fmla="*/ 44 h 121"/>
              <a:gd name="T24" fmla="*/ 128 w 128"/>
              <a:gd name="T25" fmla="*/ 60 h 121"/>
              <a:gd name="T26" fmla="*/ 126 w 128"/>
              <a:gd name="T27" fmla="*/ 75 h 121"/>
              <a:gd name="T28" fmla="*/ 119 w 128"/>
              <a:gd name="T29" fmla="*/ 90 h 121"/>
              <a:gd name="T30" fmla="*/ 109 w 128"/>
              <a:gd name="T31" fmla="*/ 104 h 121"/>
              <a:gd name="T32" fmla="*/ 96 w 128"/>
              <a:gd name="T33" fmla="*/ 112 h 121"/>
              <a:gd name="T34" fmla="*/ 80 w 128"/>
              <a:gd name="T35" fmla="*/ 118 h 121"/>
              <a:gd name="T36" fmla="*/ 65 w 128"/>
              <a:gd name="T37" fmla="*/ 121 h 121"/>
              <a:gd name="T38" fmla="*/ 48 w 128"/>
              <a:gd name="T39" fmla="*/ 118 h 121"/>
              <a:gd name="T40" fmla="*/ 32 w 128"/>
              <a:gd name="T41" fmla="*/ 112 h 121"/>
              <a:gd name="T42" fmla="*/ 19 w 128"/>
              <a:gd name="T43" fmla="*/ 104 h 121"/>
              <a:gd name="T44" fmla="*/ 9 w 128"/>
              <a:gd name="T45" fmla="*/ 90 h 121"/>
              <a:gd name="T46" fmla="*/ 2 w 128"/>
              <a:gd name="T47" fmla="*/ 75 h 121"/>
              <a:gd name="T48" fmla="*/ 0 w 128"/>
              <a:gd name="T49" fmla="*/ 60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28" h="121">
                <a:moveTo>
                  <a:pt x="0" y="60"/>
                </a:moveTo>
                <a:lnTo>
                  <a:pt x="2" y="44"/>
                </a:lnTo>
                <a:lnTo>
                  <a:pt x="9" y="30"/>
                </a:lnTo>
                <a:lnTo>
                  <a:pt x="19" y="17"/>
                </a:lnTo>
                <a:lnTo>
                  <a:pt x="32" y="7"/>
                </a:lnTo>
                <a:lnTo>
                  <a:pt x="48" y="1"/>
                </a:lnTo>
                <a:lnTo>
                  <a:pt x="65" y="0"/>
                </a:lnTo>
                <a:lnTo>
                  <a:pt x="80" y="1"/>
                </a:lnTo>
                <a:lnTo>
                  <a:pt x="96" y="7"/>
                </a:lnTo>
                <a:lnTo>
                  <a:pt x="109" y="17"/>
                </a:lnTo>
                <a:lnTo>
                  <a:pt x="119" y="30"/>
                </a:lnTo>
                <a:lnTo>
                  <a:pt x="126" y="44"/>
                </a:lnTo>
                <a:lnTo>
                  <a:pt x="128" y="60"/>
                </a:lnTo>
                <a:lnTo>
                  <a:pt x="126" y="75"/>
                </a:lnTo>
                <a:lnTo>
                  <a:pt x="119" y="90"/>
                </a:lnTo>
                <a:lnTo>
                  <a:pt x="109" y="104"/>
                </a:lnTo>
                <a:lnTo>
                  <a:pt x="96" y="112"/>
                </a:lnTo>
                <a:lnTo>
                  <a:pt x="80" y="118"/>
                </a:lnTo>
                <a:lnTo>
                  <a:pt x="65" y="121"/>
                </a:lnTo>
                <a:lnTo>
                  <a:pt x="48" y="118"/>
                </a:lnTo>
                <a:lnTo>
                  <a:pt x="32" y="112"/>
                </a:lnTo>
                <a:lnTo>
                  <a:pt x="19" y="104"/>
                </a:lnTo>
                <a:lnTo>
                  <a:pt x="9" y="90"/>
                </a:lnTo>
                <a:lnTo>
                  <a:pt x="2" y="75"/>
                </a:lnTo>
                <a:lnTo>
                  <a:pt x="0" y="60"/>
                </a:lnTo>
                <a:close/>
              </a:path>
            </a:pathLst>
          </a:custGeom>
          <a:solidFill>
            <a:srgbClr val="FFFFFF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6347" name="Rectangle 91"/>
          <p:cNvSpPr>
            <a:spLocks noChangeArrowheads="1"/>
          </p:cNvSpPr>
          <p:nvPr/>
        </p:nvSpPr>
        <p:spPr bwMode="auto">
          <a:xfrm>
            <a:off x="2544763" y="4191000"/>
            <a:ext cx="90487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800">
                <a:solidFill>
                  <a:srgbClr val="000000"/>
                </a:solidFill>
                <a:latin typeface="Arial" charset="0"/>
              </a:rPr>
              <a:t>TI</a:t>
            </a:r>
            <a:endParaRPr lang="en-US" sz="800"/>
          </a:p>
        </p:txBody>
      </p:sp>
      <p:sp>
        <p:nvSpPr>
          <p:cNvPr id="96348" name="Rectangle 92"/>
          <p:cNvSpPr>
            <a:spLocks noChangeArrowheads="1"/>
          </p:cNvSpPr>
          <p:nvPr/>
        </p:nvSpPr>
        <p:spPr bwMode="auto">
          <a:xfrm>
            <a:off x="2559050" y="4305300"/>
            <a:ext cx="57150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800">
                <a:solidFill>
                  <a:srgbClr val="000000"/>
                </a:solidFill>
                <a:latin typeface="Arial" charset="0"/>
              </a:rPr>
              <a:t>3</a:t>
            </a:r>
            <a:endParaRPr lang="en-US" sz="800"/>
          </a:p>
        </p:txBody>
      </p:sp>
      <p:sp>
        <p:nvSpPr>
          <p:cNvPr id="96349" name="Line 93"/>
          <p:cNvSpPr>
            <a:spLocks noChangeShapeType="1"/>
          </p:cNvSpPr>
          <p:nvPr/>
        </p:nvSpPr>
        <p:spPr bwMode="auto">
          <a:xfrm>
            <a:off x="2584450" y="4718050"/>
            <a:ext cx="195263" cy="3175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6350" name="Freeform 94"/>
          <p:cNvSpPr>
            <a:spLocks/>
          </p:cNvSpPr>
          <p:nvPr/>
        </p:nvSpPr>
        <p:spPr bwMode="auto">
          <a:xfrm>
            <a:off x="2474913" y="4594225"/>
            <a:ext cx="217487" cy="242888"/>
          </a:xfrm>
          <a:custGeom>
            <a:avLst/>
            <a:gdLst>
              <a:gd name="T0" fmla="*/ 0 w 128"/>
              <a:gd name="T1" fmla="*/ 60 h 121"/>
              <a:gd name="T2" fmla="*/ 2 w 128"/>
              <a:gd name="T3" fmla="*/ 44 h 121"/>
              <a:gd name="T4" fmla="*/ 9 w 128"/>
              <a:gd name="T5" fmla="*/ 30 h 121"/>
              <a:gd name="T6" fmla="*/ 19 w 128"/>
              <a:gd name="T7" fmla="*/ 17 h 121"/>
              <a:gd name="T8" fmla="*/ 32 w 128"/>
              <a:gd name="T9" fmla="*/ 7 h 121"/>
              <a:gd name="T10" fmla="*/ 48 w 128"/>
              <a:gd name="T11" fmla="*/ 1 h 121"/>
              <a:gd name="T12" fmla="*/ 65 w 128"/>
              <a:gd name="T13" fmla="*/ 0 h 121"/>
              <a:gd name="T14" fmla="*/ 80 w 128"/>
              <a:gd name="T15" fmla="*/ 1 h 121"/>
              <a:gd name="T16" fmla="*/ 96 w 128"/>
              <a:gd name="T17" fmla="*/ 7 h 121"/>
              <a:gd name="T18" fmla="*/ 109 w 128"/>
              <a:gd name="T19" fmla="*/ 17 h 121"/>
              <a:gd name="T20" fmla="*/ 119 w 128"/>
              <a:gd name="T21" fmla="*/ 30 h 121"/>
              <a:gd name="T22" fmla="*/ 126 w 128"/>
              <a:gd name="T23" fmla="*/ 44 h 121"/>
              <a:gd name="T24" fmla="*/ 128 w 128"/>
              <a:gd name="T25" fmla="*/ 60 h 121"/>
              <a:gd name="T26" fmla="*/ 126 w 128"/>
              <a:gd name="T27" fmla="*/ 76 h 121"/>
              <a:gd name="T28" fmla="*/ 119 w 128"/>
              <a:gd name="T29" fmla="*/ 90 h 121"/>
              <a:gd name="T30" fmla="*/ 109 w 128"/>
              <a:gd name="T31" fmla="*/ 103 h 121"/>
              <a:gd name="T32" fmla="*/ 96 w 128"/>
              <a:gd name="T33" fmla="*/ 112 h 121"/>
              <a:gd name="T34" fmla="*/ 80 w 128"/>
              <a:gd name="T35" fmla="*/ 118 h 121"/>
              <a:gd name="T36" fmla="*/ 65 w 128"/>
              <a:gd name="T37" fmla="*/ 121 h 121"/>
              <a:gd name="T38" fmla="*/ 48 w 128"/>
              <a:gd name="T39" fmla="*/ 118 h 121"/>
              <a:gd name="T40" fmla="*/ 32 w 128"/>
              <a:gd name="T41" fmla="*/ 112 h 121"/>
              <a:gd name="T42" fmla="*/ 19 w 128"/>
              <a:gd name="T43" fmla="*/ 103 h 121"/>
              <a:gd name="T44" fmla="*/ 9 w 128"/>
              <a:gd name="T45" fmla="*/ 90 h 121"/>
              <a:gd name="T46" fmla="*/ 2 w 128"/>
              <a:gd name="T47" fmla="*/ 76 h 121"/>
              <a:gd name="T48" fmla="*/ 0 w 128"/>
              <a:gd name="T49" fmla="*/ 60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28" h="121">
                <a:moveTo>
                  <a:pt x="0" y="60"/>
                </a:moveTo>
                <a:lnTo>
                  <a:pt x="2" y="44"/>
                </a:lnTo>
                <a:lnTo>
                  <a:pt x="9" y="30"/>
                </a:lnTo>
                <a:lnTo>
                  <a:pt x="19" y="17"/>
                </a:lnTo>
                <a:lnTo>
                  <a:pt x="32" y="7"/>
                </a:lnTo>
                <a:lnTo>
                  <a:pt x="48" y="1"/>
                </a:lnTo>
                <a:lnTo>
                  <a:pt x="65" y="0"/>
                </a:lnTo>
                <a:lnTo>
                  <a:pt x="80" y="1"/>
                </a:lnTo>
                <a:lnTo>
                  <a:pt x="96" y="7"/>
                </a:lnTo>
                <a:lnTo>
                  <a:pt x="109" y="17"/>
                </a:lnTo>
                <a:lnTo>
                  <a:pt x="119" y="30"/>
                </a:lnTo>
                <a:lnTo>
                  <a:pt x="126" y="44"/>
                </a:lnTo>
                <a:lnTo>
                  <a:pt x="128" y="60"/>
                </a:lnTo>
                <a:lnTo>
                  <a:pt x="126" y="76"/>
                </a:lnTo>
                <a:lnTo>
                  <a:pt x="119" y="90"/>
                </a:lnTo>
                <a:lnTo>
                  <a:pt x="109" y="103"/>
                </a:lnTo>
                <a:lnTo>
                  <a:pt x="96" y="112"/>
                </a:lnTo>
                <a:lnTo>
                  <a:pt x="80" y="118"/>
                </a:lnTo>
                <a:lnTo>
                  <a:pt x="65" y="121"/>
                </a:lnTo>
                <a:lnTo>
                  <a:pt x="48" y="118"/>
                </a:lnTo>
                <a:lnTo>
                  <a:pt x="32" y="112"/>
                </a:lnTo>
                <a:lnTo>
                  <a:pt x="19" y="103"/>
                </a:lnTo>
                <a:lnTo>
                  <a:pt x="9" y="90"/>
                </a:lnTo>
                <a:lnTo>
                  <a:pt x="2" y="76"/>
                </a:lnTo>
                <a:lnTo>
                  <a:pt x="0" y="60"/>
                </a:lnTo>
                <a:close/>
              </a:path>
            </a:pathLst>
          </a:custGeom>
          <a:solidFill>
            <a:srgbClr val="FFFFFF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6351" name="Rectangle 95"/>
          <p:cNvSpPr>
            <a:spLocks noChangeArrowheads="1"/>
          </p:cNvSpPr>
          <p:nvPr/>
        </p:nvSpPr>
        <p:spPr bwMode="auto">
          <a:xfrm>
            <a:off x="2544763" y="4602163"/>
            <a:ext cx="90487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800">
                <a:solidFill>
                  <a:srgbClr val="000000"/>
                </a:solidFill>
                <a:latin typeface="Arial" charset="0"/>
              </a:rPr>
              <a:t>TI</a:t>
            </a:r>
            <a:endParaRPr lang="en-US" sz="800"/>
          </a:p>
        </p:txBody>
      </p:sp>
      <p:sp>
        <p:nvSpPr>
          <p:cNvPr id="96352" name="Rectangle 96"/>
          <p:cNvSpPr>
            <a:spLocks noChangeArrowheads="1"/>
          </p:cNvSpPr>
          <p:nvPr/>
        </p:nvSpPr>
        <p:spPr bwMode="auto">
          <a:xfrm>
            <a:off x="2559050" y="4718050"/>
            <a:ext cx="57150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800">
                <a:solidFill>
                  <a:srgbClr val="000000"/>
                </a:solidFill>
                <a:latin typeface="Arial" charset="0"/>
              </a:rPr>
              <a:t>4</a:t>
            </a:r>
            <a:endParaRPr lang="en-US" sz="800"/>
          </a:p>
        </p:txBody>
      </p:sp>
      <p:sp>
        <p:nvSpPr>
          <p:cNvPr id="96353" name="Line 97"/>
          <p:cNvSpPr>
            <a:spLocks noChangeShapeType="1"/>
          </p:cNvSpPr>
          <p:nvPr/>
        </p:nvSpPr>
        <p:spPr bwMode="auto">
          <a:xfrm flipV="1">
            <a:off x="2914650" y="5756275"/>
            <a:ext cx="3175" cy="249238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6354" name="Freeform 98"/>
          <p:cNvSpPr>
            <a:spLocks/>
          </p:cNvSpPr>
          <p:nvPr/>
        </p:nvSpPr>
        <p:spPr bwMode="auto">
          <a:xfrm>
            <a:off x="2801938" y="5881688"/>
            <a:ext cx="217487" cy="250825"/>
          </a:xfrm>
          <a:custGeom>
            <a:avLst/>
            <a:gdLst>
              <a:gd name="T0" fmla="*/ 0 w 129"/>
              <a:gd name="T1" fmla="*/ 61 h 122"/>
              <a:gd name="T2" fmla="*/ 3 w 129"/>
              <a:gd name="T3" fmla="*/ 46 h 122"/>
              <a:gd name="T4" fmla="*/ 9 w 129"/>
              <a:gd name="T5" fmla="*/ 31 h 122"/>
              <a:gd name="T6" fmla="*/ 20 w 129"/>
              <a:gd name="T7" fmla="*/ 19 h 122"/>
              <a:gd name="T8" fmla="*/ 33 w 129"/>
              <a:gd name="T9" fmla="*/ 9 h 122"/>
              <a:gd name="T10" fmla="*/ 48 w 129"/>
              <a:gd name="T11" fmla="*/ 3 h 122"/>
              <a:gd name="T12" fmla="*/ 65 w 129"/>
              <a:gd name="T13" fmla="*/ 0 h 122"/>
              <a:gd name="T14" fmla="*/ 81 w 129"/>
              <a:gd name="T15" fmla="*/ 3 h 122"/>
              <a:gd name="T16" fmla="*/ 96 w 129"/>
              <a:gd name="T17" fmla="*/ 9 h 122"/>
              <a:gd name="T18" fmla="*/ 109 w 129"/>
              <a:gd name="T19" fmla="*/ 19 h 122"/>
              <a:gd name="T20" fmla="*/ 120 w 129"/>
              <a:gd name="T21" fmla="*/ 31 h 122"/>
              <a:gd name="T22" fmla="*/ 126 w 129"/>
              <a:gd name="T23" fmla="*/ 46 h 122"/>
              <a:gd name="T24" fmla="*/ 129 w 129"/>
              <a:gd name="T25" fmla="*/ 61 h 122"/>
              <a:gd name="T26" fmla="*/ 126 w 129"/>
              <a:gd name="T27" fmla="*/ 77 h 122"/>
              <a:gd name="T28" fmla="*/ 120 w 129"/>
              <a:gd name="T29" fmla="*/ 91 h 122"/>
              <a:gd name="T30" fmla="*/ 109 w 129"/>
              <a:gd name="T31" fmla="*/ 104 h 122"/>
              <a:gd name="T32" fmla="*/ 96 w 129"/>
              <a:gd name="T33" fmla="*/ 114 h 122"/>
              <a:gd name="T34" fmla="*/ 81 w 129"/>
              <a:gd name="T35" fmla="*/ 120 h 122"/>
              <a:gd name="T36" fmla="*/ 65 w 129"/>
              <a:gd name="T37" fmla="*/ 122 h 122"/>
              <a:gd name="T38" fmla="*/ 48 w 129"/>
              <a:gd name="T39" fmla="*/ 120 h 122"/>
              <a:gd name="T40" fmla="*/ 33 w 129"/>
              <a:gd name="T41" fmla="*/ 114 h 122"/>
              <a:gd name="T42" fmla="*/ 20 w 129"/>
              <a:gd name="T43" fmla="*/ 104 h 122"/>
              <a:gd name="T44" fmla="*/ 9 w 129"/>
              <a:gd name="T45" fmla="*/ 91 h 122"/>
              <a:gd name="T46" fmla="*/ 3 w 129"/>
              <a:gd name="T47" fmla="*/ 77 h 122"/>
              <a:gd name="T48" fmla="*/ 0 w 129"/>
              <a:gd name="T49" fmla="*/ 61 h 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29" h="122">
                <a:moveTo>
                  <a:pt x="0" y="61"/>
                </a:moveTo>
                <a:lnTo>
                  <a:pt x="3" y="46"/>
                </a:lnTo>
                <a:lnTo>
                  <a:pt x="9" y="31"/>
                </a:lnTo>
                <a:lnTo>
                  <a:pt x="20" y="19"/>
                </a:lnTo>
                <a:lnTo>
                  <a:pt x="33" y="9"/>
                </a:lnTo>
                <a:lnTo>
                  <a:pt x="48" y="3"/>
                </a:lnTo>
                <a:lnTo>
                  <a:pt x="65" y="0"/>
                </a:lnTo>
                <a:lnTo>
                  <a:pt x="81" y="3"/>
                </a:lnTo>
                <a:lnTo>
                  <a:pt x="96" y="9"/>
                </a:lnTo>
                <a:lnTo>
                  <a:pt x="109" y="19"/>
                </a:lnTo>
                <a:lnTo>
                  <a:pt x="120" y="31"/>
                </a:lnTo>
                <a:lnTo>
                  <a:pt x="126" y="46"/>
                </a:lnTo>
                <a:lnTo>
                  <a:pt x="129" y="61"/>
                </a:lnTo>
                <a:lnTo>
                  <a:pt x="126" y="77"/>
                </a:lnTo>
                <a:lnTo>
                  <a:pt x="120" y="91"/>
                </a:lnTo>
                <a:lnTo>
                  <a:pt x="109" y="104"/>
                </a:lnTo>
                <a:lnTo>
                  <a:pt x="96" y="114"/>
                </a:lnTo>
                <a:lnTo>
                  <a:pt x="81" y="120"/>
                </a:lnTo>
                <a:lnTo>
                  <a:pt x="65" y="122"/>
                </a:lnTo>
                <a:lnTo>
                  <a:pt x="48" y="120"/>
                </a:lnTo>
                <a:lnTo>
                  <a:pt x="33" y="114"/>
                </a:lnTo>
                <a:lnTo>
                  <a:pt x="20" y="104"/>
                </a:lnTo>
                <a:lnTo>
                  <a:pt x="9" y="91"/>
                </a:lnTo>
                <a:lnTo>
                  <a:pt x="3" y="77"/>
                </a:lnTo>
                <a:lnTo>
                  <a:pt x="0" y="61"/>
                </a:lnTo>
                <a:close/>
              </a:path>
            </a:pathLst>
          </a:custGeom>
          <a:solidFill>
            <a:srgbClr val="FFFFFF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6355" name="Rectangle 99"/>
          <p:cNvSpPr>
            <a:spLocks noChangeArrowheads="1"/>
          </p:cNvSpPr>
          <p:nvPr/>
        </p:nvSpPr>
        <p:spPr bwMode="auto">
          <a:xfrm>
            <a:off x="2871788" y="5889625"/>
            <a:ext cx="96837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800">
                <a:solidFill>
                  <a:srgbClr val="000000"/>
                </a:solidFill>
                <a:latin typeface="Arial" charset="0"/>
              </a:rPr>
              <a:t>PI</a:t>
            </a:r>
            <a:endParaRPr lang="en-US" sz="800"/>
          </a:p>
        </p:txBody>
      </p:sp>
      <p:sp>
        <p:nvSpPr>
          <p:cNvPr id="96356" name="Rectangle 100"/>
          <p:cNvSpPr>
            <a:spLocks noChangeArrowheads="1"/>
          </p:cNvSpPr>
          <p:nvPr/>
        </p:nvSpPr>
        <p:spPr bwMode="auto">
          <a:xfrm>
            <a:off x="2887663" y="6000750"/>
            <a:ext cx="57150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800">
                <a:solidFill>
                  <a:srgbClr val="000000"/>
                </a:solidFill>
                <a:latin typeface="Arial" charset="0"/>
              </a:rPr>
              <a:t>2</a:t>
            </a:r>
            <a:endParaRPr lang="en-US" sz="800"/>
          </a:p>
        </p:txBody>
      </p:sp>
      <p:sp>
        <p:nvSpPr>
          <p:cNvPr id="96357" name="Line 101"/>
          <p:cNvSpPr>
            <a:spLocks noChangeShapeType="1"/>
          </p:cNvSpPr>
          <p:nvPr/>
        </p:nvSpPr>
        <p:spPr bwMode="auto">
          <a:xfrm flipV="1">
            <a:off x="4287838" y="5756275"/>
            <a:ext cx="6350" cy="249238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6358" name="Freeform 102"/>
          <p:cNvSpPr>
            <a:spLocks/>
          </p:cNvSpPr>
          <p:nvPr/>
        </p:nvSpPr>
        <p:spPr bwMode="auto">
          <a:xfrm>
            <a:off x="4178300" y="5881688"/>
            <a:ext cx="217488" cy="250825"/>
          </a:xfrm>
          <a:custGeom>
            <a:avLst/>
            <a:gdLst>
              <a:gd name="T0" fmla="*/ 0 w 129"/>
              <a:gd name="T1" fmla="*/ 61 h 122"/>
              <a:gd name="T2" fmla="*/ 3 w 129"/>
              <a:gd name="T3" fmla="*/ 46 h 122"/>
              <a:gd name="T4" fmla="*/ 9 w 129"/>
              <a:gd name="T5" fmla="*/ 31 h 122"/>
              <a:gd name="T6" fmla="*/ 20 w 129"/>
              <a:gd name="T7" fmla="*/ 19 h 122"/>
              <a:gd name="T8" fmla="*/ 33 w 129"/>
              <a:gd name="T9" fmla="*/ 9 h 122"/>
              <a:gd name="T10" fmla="*/ 48 w 129"/>
              <a:gd name="T11" fmla="*/ 3 h 122"/>
              <a:gd name="T12" fmla="*/ 65 w 129"/>
              <a:gd name="T13" fmla="*/ 0 h 122"/>
              <a:gd name="T14" fmla="*/ 81 w 129"/>
              <a:gd name="T15" fmla="*/ 3 h 122"/>
              <a:gd name="T16" fmla="*/ 96 w 129"/>
              <a:gd name="T17" fmla="*/ 9 h 122"/>
              <a:gd name="T18" fmla="*/ 109 w 129"/>
              <a:gd name="T19" fmla="*/ 19 h 122"/>
              <a:gd name="T20" fmla="*/ 119 w 129"/>
              <a:gd name="T21" fmla="*/ 31 h 122"/>
              <a:gd name="T22" fmla="*/ 126 w 129"/>
              <a:gd name="T23" fmla="*/ 46 h 122"/>
              <a:gd name="T24" fmla="*/ 129 w 129"/>
              <a:gd name="T25" fmla="*/ 61 h 122"/>
              <a:gd name="T26" fmla="*/ 126 w 129"/>
              <a:gd name="T27" fmla="*/ 77 h 122"/>
              <a:gd name="T28" fmla="*/ 119 w 129"/>
              <a:gd name="T29" fmla="*/ 91 h 122"/>
              <a:gd name="T30" fmla="*/ 109 w 129"/>
              <a:gd name="T31" fmla="*/ 104 h 122"/>
              <a:gd name="T32" fmla="*/ 96 w 129"/>
              <a:gd name="T33" fmla="*/ 114 h 122"/>
              <a:gd name="T34" fmla="*/ 81 w 129"/>
              <a:gd name="T35" fmla="*/ 120 h 122"/>
              <a:gd name="T36" fmla="*/ 65 w 129"/>
              <a:gd name="T37" fmla="*/ 122 h 122"/>
              <a:gd name="T38" fmla="*/ 48 w 129"/>
              <a:gd name="T39" fmla="*/ 120 h 122"/>
              <a:gd name="T40" fmla="*/ 33 w 129"/>
              <a:gd name="T41" fmla="*/ 114 h 122"/>
              <a:gd name="T42" fmla="*/ 20 w 129"/>
              <a:gd name="T43" fmla="*/ 104 h 122"/>
              <a:gd name="T44" fmla="*/ 9 w 129"/>
              <a:gd name="T45" fmla="*/ 91 h 122"/>
              <a:gd name="T46" fmla="*/ 3 w 129"/>
              <a:gd name="T47" fmla="*/ 77 h 122"/>
              <a:gd name="T48" fmla="*/ 0 w 129"/>
              <a:gd name="T49" fmla="*/ 61 h 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29" h="122">
                <a:moveTo>
                  <a:pt x="0" y="61"/>
                </a:moveTo>
                <a:lnTo>
                  <a:pt x="3" y="46"/>
                </a:lnTo>
                <a:lnTo>
                  <a:pt x="9" y="31"/>
                </a:lnTo>
                <a:lnTo>
                  <a:pt x="20" y="19"/>
                </a:lnTo>
                <a:lnTo>
                  <a:pt x="33" y="9"/>
                </a:lnTo>
                <a:lnTo>
                  <a:pt x="48" y="3"/>
                </a:lnTo>
                <a:lnTo>
                  <a:pt x="65" y="0"/>
                </a:lnTo>
                <a:lnTo>
                  <a:pt x="81" y="3"/>
                </a:lnTo>
                <a:lnTo>
                  <a:pt x="96" y="9"/>
                </a:lnTo>
                <a:lnTo>
                  <a:pt x="109" y="19"/>
                </a:lnTo>
                <a:lnTo>
                  <a:pt x="119" y="31"/>
                </a:lnTo>
                <a:lnTo>
                  <a:pt x="126" y="46"/>
                </a:lnTo>
                <a:lnTo>
                  <a:pt x="129" y="61"/>
                </a:lnTo>
                <a:lnTo>
                  <a:pt x="126" y="77"/>
                </a:lnTo>
                <a:lnTo>
                  <a:pt x="119" y="91"/>
                </a:lnTo>
                <a:lnTo>
                  <a:pt x="109" y="104"/>
                </a:lnTo>
                <a:lnTo>
                  <a:pt x="96" y="114"/>
                </a:lnTo>
                <a:lnTo>
                  <a:pt x="81" y="120"/>
                </a:lnTo>
                <a:lnTo>
                  <a:pt x="65" y="122"/>
                </a:lnTo>
                <a:lnTo>
                  <a:pt x="48" y="120"/>
                </a:lnTo>
                <a:lnTo>
                  <a:pt x="33" y="114"/>
                </a:lnTo>
                <a:lnTo>
                  <a:pt x="20" y="104"/>
                </a:lnTo>
                <a:lnTo>
                  <a:pt x="9" y="91"/>
                </a:lnTo>
                <a:lnTo>
                  <a:pt x="3" y="77"/>
                </a:lnTo>
                <a:lnTo>
                  <a:pt x="0" y="61"/>
                </a:lnTo>
                <a:close/>
              </a:path>
            </a:pathLst>
          </a:custGeom>
          <a:solidFill>
            <a:srgbClr val="FFFFFF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6359" name="Rectangle 103"/>
          <p:cNvSpPr>
            <a:spLocks noChangeArrowheads="1"/>
          </p:cNvSpPr>
          <p:nvPr/>
        </p:nvSpPr>
        <p:spPr bwMode="auto">
          <a:xfrm>
            <a:off x="4249738" y="5889625"/>
            <a:ext cx="96837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800">
                <a:solidFill>
                  <a:srgbClr val="000000"/>
                </a:solidFill>
                <a:latin typeface="Arial" charset="0"/>
              </a:rPr>
              <a:t>PI</a:t>
            </a:r>
            <a:endParaRPr lang="en-US" sz="800"/>
          </a:p>
        </p:txBody>
      </p:sp>
      <p:sp>
        <p:nvSpPr>
          <p:cNvPr id="96360" name="Rectangle 104"/>
          <p:cNvSpPr>
            <a:spLocks noChangeArrowheads="1"/>
          </p:cNvSpPr>
          <p:nvPr/>
        </p:nvSpPr>
        <p:spPr bwMode="auto">
          <a:xfrm>
            <a:off x="4262438" y="6000750"/>
            <a:ext cx="57150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800">
                <a:solidFill>
                  <a:srgbClr val="000000"/>
                </a:solidFill>
                <a:latin typeface="Arial" charset="0"/>
              </a:rPr>
              <a:t>3</a:t>
            </a:r>
            <a:endParaRPr lang="en-US" sz="800"/>
          </a:p>
        </p:txBody>
      </p:sp>
      <p:sp>
        <p:nvSpPr>
          <p:cNvPr id="96361" name="Line 105"/>
          <p:cNvSpPr>
            <a:spLocks noChangeShapeType="1"/>
          </p:cNvSpPr>
          <p:nvPr/>
        </p:nvSpPr>
        <p:spPr bwMode="auto">
          <a:xfrm flipH="1">
            <a:off x="4254500" y="2278063"/>
            <a:ext cx="355600" cy="3175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6362" name="Freeform 106"/>
          <p:cNvSpPr>
            <a:spLocks/>
          </p:cNvSpPr>
          <p:nvPr/>
        </p:nvSpPr>
        <p:spPr bwMode="auto">
          <a:xfrm>
            <a:off x="4502150" y="2155825"/>
            <a:ext cx="215900" cy="242888"/>
          </a:xfrm>
          <a:custGeom>
            <a:avLst/>
            <a:gdLst>
              <a:gd name="T0" fmla="*/ 0 w 128"/>
              <a:gd name="T1" fmla="*/ 61 h 121"/>
              <a:gd name="T2" fmla="*/ 3 w 128"/>
              <a:gd name="T3" fmla="*/ 45 h 121"/>
              <a:gd name="T4" fmla="*/ 9 w 128"/>
              <a:gd name="T5" fmla="*/ 30 h 121"/>
              <a:gd name="T6" fmla="*/ 18 w 128"/>
              <a:gd name="T7" fmla="*/ 17 h 121"/>
              <a:gd name="T8" fmla="*/ 32 w 128"/>
              <a:gd name="T9" fmla="*/ 8 h 121"/>
              <a:gd name="T10" fmla="*/ 48 w 128"/>
              <a:gd name="T11" fmla="*/ 1 h 121"/>
              <a:gd name="T12" fmla="*/ 64 w 128"/>
              <a:gd name="T13" fmla="*/ 0 h 121"/>
              <a:gd name="T14" fmla="*/ 80 w 128"/>
              <a:gd name="T15" fmla="*/ 1 h 121"/>
              <a:gd name="T16" fmla="*/ 96 w 128"/>
              <a:gd name="T17" fmla="*/ 8 h 121"/>
              <a:gd name="T18" fmla="*/ 109 w 128"/>
              <a:gd name="T19" fmla="*/ 17 h 121"/>
              <a:gd name="T20" fmla="*/ 119 w 128"/>
              <a:gd name="T21" fmla="*/ 30 h 121"/>
              <a:gd name="T22" fmla="*/ 126 w 128"/>
              <a:gd name="T23" fmla="*/ 45 h 121"/>
              <a:gd name="T24" fmla="*/ 128 w 128"/>
              <a:gd name="T25" fmla="*/ 61 h 121"/>
              <a:gd name="T26" fmla="*/ 126 w 128"/>
              <a:gd name="T27" fmla="*/ 77 h 121"/>
              <a:gd name="T28" fmla="*/ 119 w 128"/>
              <a:gd name="T29" fmla="*/ 90 h 121"/>
              <a:gd name="T30" fmla="*/ 109 w 128"/>
              <a:gd name="T31" fmla="*/ 104 h 121"/>
              <a:gd name="T32" fmla="*/ 96 w 128"/>
              <a:gd name="T33" fmla="*/ 112 h 121"/>
              <a:gd name="T34" fmla="*/ 80 w 128"/>
              <a:gd name="T35" fmla="*/ 118 h 121"/>
              <a:gd name="T36" fmla="*/ 64 w 128"/>
              <a:gd name="T37" fmla="*/ 121 h 121"/>
              <a:gd name="T38" fmla="*/ 48 w 128"/>
              <a:gd name="T39" fmla="*/ 118 h 121"/>
              <a:gd name="T40" fmla="*/ 32 w 128"/>
              <a:gd name="T41" fmla="*/ 112 h 121"/>
              <a:gd name="T42" fmla="*/ 18 w 128"/>
              <a:gd name="T43" fmla="*/ 104 h 121"/>
              <a:gd name="T44" fmla="*/ 9 w 128"/>
              <a:gd name="T45" fmla="*/ 90 h 121"/>
              <a:gd name="T46" fmla="*/ 3 w 128"/>
              <a:gd name="T47" fmla="*/ 77 h 121"/>
              <a:gd name="T48" fmla="*/ 0 w 128"/>
              <a:gd name="T49" fmla="*/ 61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28" h="121">
                <a:moveTo>
                  <a:pt x="0" y="61"/>
                </a:moveTo>
                <a:lnTo>
                  <a:pt x="3" y="45"/>
                </a:lnTo>
                <a:lnTo>
                  <a:pt x="9" y="30"/>
                </a:lnTo>
                <a:lnTo>
                  <a:pt x="18" y="17"/>
                </a:lnTo>
                <a:lnTo>
                  <a:pt x="32" y="8"/>
                </a:lnTo>
                <a:lnTo>
                  <a:pt x="48" y="1"/>
                </a:lnTo>
                <a:lnTo>
                  <a:pt x="64" y="0"/>
                </a:lnTo>
                <a:lnTo>
                  <a:pt x="80" y="1"/>
                </a:lnTo>
                <a:lnTo>
                  <a:pt x="96" y="8"/>
                </a:lnTo>
                <a:lnTo>
                  <a:pt x="109" y="17"/>
                </a:lnTo>
                <a:lnTo>
                  <a:pt x="119" y="30"/>
                </a:lnTo>
                <a:lnTo>
                  <a:pt x="126" y="45"/>
                </a:lnTo>
                <a:lnTo>
                  <a:pt x="128" y="61"/>
                </a:lnTo>
                <a:lnTo>
                  <a:pt x="126" y="77"/>
                </a:lnTo>
                <a:lnTo>
                  <a:pt x="119" y="90"/>
                </a:lnTo>
                <a:lnTo>
                  <a:pt x="109" y="104"/>
                </a:lnTo>
                <a:lnTo>
                  <a:pt x="96" y="112"/>
                </a:lnTo>
                <a:lnTo>
                  <a:pt x="80" y="118"/>
                </a:lnTo>
                <a:lnTo>
                  <a:pt x="64" y="121"/>
                </a:lnTo>
                <a:lnTo>
                  <a:pt x="48" y="118"/>
                </a:lnTo>
                <a:lnTo>
                  <a:pt x="32" y="112"/>
                </a:lnTo>
                <a:lnTo>
                  <a:pt x="18" y="104"/>
                </a:lnTo>
                <a:lnTo>
                  <a:pt x="9" y="90"/>
                </a:lnTo>
                <a:lnTo>
                  <a:pt x="3" y="77"/>
                </a:lnTo>
                <a:lnTo>
                  <a:pt x="0" y="61"/>
                </a:lnTo>
                <a:close/>
              </a:path>
            </a:pathLst>
          </a:custGeom>
          <a:solidFill>
            <a:srgbClr val="FFFFFF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6363" name="Rectangle 107"/>
          <p:cNvSpPr>
            <a:spLocks noChangeArrowheads="1"/>
          </p:cNvSpPr>
          <p:nvPr/>
        </p:nvSpPr>
        <p:spPr bwMode="auto">
          <a:xfrm>
            <a:off x="4570413" y="2166938"/>
            <a:ext cx="96837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800">
                <a:solidFill>
                  <a:srgbClr val="000000"/>
                </a:solidFill>
                <a:latin typeface="Arial" charset="0"/>
              </a:rPr>
              <a:t>PI</a:t>
            </a:r>
            <a:endParaRPr lang="en-US" sz="800"/>
          </a:p>
        </p:txBody>
      </p:sp>
      <p:sp>
        <p:nvSpPr>
          <p:cNvPr id="96364" name="Rectangle 108"/>
          <p:cNvSpPr>
            <a:spLocks noChangeArrowheads="1"/>
          </p:cNvSpPr>
          <p:nvPr/>
        </p:nvSpPr>
        <p:spPr bwMode="auto">
          <a:xfrm>
            <a:off x="4587875" y="2278063"/>
            <a:ext cx="57150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800">
                <a:solidFill>
                  <a:srgbClr val="000000"/>
                </a:solidFill>
                <a:latin typeface="Arial" charset="0"/>
              </a:rPr>
              <a:t>4</a:t>
            </a:r>
            <a:endParaRPr lang="en-US" sz="800"/>
          </a:p>
        </p:txBody>
      </p:sp>
      <p:sp>
        <p:nvSpPr>
          <p:cNvPr id="96365" name="Line 109"/>
          <p:cNvSpPr>
            <a:spLocks noChangeShapeType="1"/>
          </p:cNvSpPr>
          <p:nvPr/>
        </p:nvSpPr>
        <p:spPr bwMode="auto">
          <a:xfrm flipH="1">
            <a:off x="4819650" y="3043238"/>
            <a:ext cx="190500" cy="4762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6366" name="Freeform 110"/>
          <p:cNvSpPr>
            <a:spLocks/>
          </p:cNvSpPr>
          <p:nvPr/>
        </p:nvSpPr>
        <p:spPr bwMode="auto">
          <a:xfrm>
            <a:off x="4903788" y="2922588"/>
            <a:ext cx="212725" cy="249237"/>
          </a:xfrm>
          <a:custGeom>
            <a:avLst/>
            <a:gdLst>
              <a:gd name="T0" fmla="*/ 0 w 127"/>
              <a:gd name="T1" fmla="*/ 61 h 121"/>
              <a:gd name="T2" fmla="*/ 3 w 127"/>
              <a:gd name="T3" fmla="*/ 45 h 121"/>
              <a:gd name="T4" fmla="*/ 8 w 127"/>
              <a:gd name="T5" fmla="*/ 30 h 121"/>
              <a:gd name="T6" fmla="*/ 18 w 127"/>
              <a:gd name="T7" fmla="*/ 18 h 121"/>
              <a:gd name="T8" fmla="*/ 31 w 127"/>
              <a:gd name="T9" fmla="*/ 8 h 121"/>
              <a:gd name="T10" fmla="*/ 47 w 127"/>
              <a:gd name="T11" fmla="*/ 2 h 121"/>
              <a:gd name="T12" fmla="*/ 64 w 127"/>
              <a:gd name="T13" fmla="*/ 0 h 121"/>
              <a:gd name="T14" fmla="*/ 81 w 127"/>
              <a:gd name="T15" fmla="*/ 2 h 121"/>
              <a:gd name="T16" fmla="*/ 96 w 127"/>
              <a:gd name="T17" fmla="*/ 8 h 121"/>
              <a:gd name="T18" fmla="*/ 109 w 127"/>
              <a:gd name="T19" fmla="*/ 18 h 121"/>
              <a:gd name="T20" fmla="*/ 119 w 127"/>
              <a:gd name="T21" fmla="*/ 30 h 121"/>
              <a:gd name="T22" fmla="*/ 126 w 127"/>
              <a:gd name="T23" fmla="*/ 45 h 121"/>
              <a:gd name="T24" fmla="*/ 127 w 127"/>
              <a:gd name="T25" fmla="*/ 61 h 121"/>
              <a:gd name="T26" fmla="*/ 126 w 127"/>
              <a:gd name="T27" fmla="*/ 77 h 121"/>
              <a:gd name="T28" fmla="*/ 119 w 127"/>
              <a:gd name="T29" fmla="*/ 90 h 121"/>
              <a:gd name="T30" fmla="*/ 109 w 127"/>
              <a:gd name="T31" fmla="*/ 104 h 121"/>
              <a:gd name="T32" fmla="*/ 96 w 127"/>
              <a:gd name="T33" fmla="*/ 112 h 121"/>
              <a:gd name="T34" fmla="*/ 81 w 127"/>
              <a:gd name="T35" fmla="*/ 119 h 121"/>
              <a:gd name="T36" fmla="*/ 64 w 127"/>
              <a:gd name="T37" fmla="*/ 121 h 121"/>
              <a:gd name="T38" fmla="*/ 47 w 127"/>
              <a:gd name="T39" fmla="*/ 119 h 121"/>
              <a:gd name="T40" fmla="*/ 31 w 127"/>
              <a:gd name="T41" fmla="*/ 112 h 121"/>
              <a:gd name="T42" fmla="*/ 18 w 127"/>
              <a:gd name="T43" fmla="*/ 104 h 121"/>
              <a:gd name="T44" fmla="*/ 8 w 127"/>
              <a:gd name="T45" fmla="*/ 90 h 121"/>
              <a:gd name="T46" fmla="*/ 3 w 127"/>
              <a:gd name="T47" fmla="*/ 77 h 121"/>
              <a:gd name="T48" fmla="*/ 0 w 127"/>
              <a:gd name="T49" fmla="*/ 61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27" h="121">
                <a:moveTo>
                  <a:pt x="0" y="61"/>
                </a:moveTo>
                <a:lnTo>
                  <a:pt x="3" y="45"/>
                </a:lnTo>
                <a:lnTo>
                  <a:pt x="8" y="30"/>
                </a:lnTo>
                <a:lnTo>
                  <a:pt x="18" y="18"/>
                </a:lnTo>
                <a:lnTo>
                  <a:pt x="31" y="8"/>
                </a:lnTo>
                <a:lnTo>
                  <a:pt x="47" y="2"/>
                </a:lnTo>
                <a:lnTo>
                  <a:pt x="64" y="0"/>
                </a:lnTo>
                <a:lnTo>
                  <a:pt x="81" y="2"/>
                </a:lnTo>
                <a:lnTo>
                  <a:pt x="96" y="8"/>
                </a:lnTo>
                <a:lnTo>
                  <a:pt x="109" y="18"/>
                </a:lnTo>
                <a:lnTo>
                  <a:pt x="119" y="30"/>
                </a:lnTo>
                <a:lnTo>
                  <a:pt x="126" y="45"/>
                </a:lnTo>
                <a:lnTo>
                  <a:pt x="127" y="61"/>
                </a:lnTo>
                <a:lnTo>
                  <a:pt x="126" y="77"/>
                </a:lnTo>
                <a:lnTo>
                  <a:pt x="119" y="90"/>
                </a:lnTo>
                <a:lnTo>
                  <a:pt x="109" y="104"/>
                </a:lnTo>
                <a:lnTo>
                  <a:pt x="96" y="112"/>
                </a:lnTo>
                <a:lnTo>
                  <a:pt x="81" y="119"/>
                </a:lnTo>
                <a:lnTo>
                  <a:pt x="64" y="121"/>
                </a:lnTo>
                <a:lnTo>
                  <a:pt x="47" y="119"/>
                </a:lnTo>
                <a:lnTo>
                  <a:pt x="31" y="112"/>
                </a:lnTo>
                <a:lnTo>
                  <a:pt x="18" y="104"/>
                </a:lnTo>
                <a:lnTo>
                  <a:pt x="8" y="90"/>
                </a:lnTo>
                <a:lnTo>
                  <a:pt x="3" y="77"/>
                </a:lnTo>
                <a:lnTo>
                  <a:pt x="0" y="61"/>
                </a:lnTo>
                <a:close/>
              </a:path>
            </a:pathLst>
          </a:custGeom>
          <a:solidFill>
            <a:srgbClr val="FFFFFF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6367" name="Rectangle 111"/>
          <p:cNvSpPr>
            <a:spLocks noChangeArrowheads="1"/>
          </p:cNvSpPr>
          <p:nvPr/>
        </p:nvSpPr>
        <p:spPr bwMode="auto">
          <a:xfrm>
            <a:off x="4972050" y="2933700"/>
            <a:ext cx="90488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800">
                <a:solidFill>
                  <a:srgbClr val="000000"/>
                </a:solidFill>
                <a:latin typeface="Arial" charset="0"/>
              </a:rPr>
              <a:t>TI</a:t>
            </a:r>
            <a:endParaRPr lang="en-US" sz="800"/>
          </a:p>
        </p:txBody>
      </p:sp>
      <p:sp>
        <p:nvSpPr>
          <p:cNvPr id="96368" name="Rectangle 112"/>
          <p:cNvSpPr>
            <a:spLocks noChangeArrowheads="1"/>
          </p:cNvSpPr>
          <p:nvPr/>
        </p:nvSpPr>
        <p:spPr bwMode="auto">
          <a:xfrm>
            <a:off x="4989513" y="3038475"/>
            <a:ext cx="57150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800">
                <a:solidFill>
                  <a:srgbClr val="000000"/>
                </a:solidFill>
                <a:latin typeface="Arial" charset="0"/>
              </a:rPr>
              <a:t>5</a:t>
            </a:r>
            <a:endParaRPr lang="en-US" sz="800"/>
          </a:p>
        </p:txBody>
      </p:sp>
      <p:sp>
        <p:nvSpPr>
          <p:cNvPr id="96369" name="Line 113"/>
          <p:cNvSpPr>
            <a:spLocks noChangeShapeType="1"/>
          </p:cNvSpPr>
          <p:nvPr/>
        </p:nvSpPr>
        <p:spPr bwMode="auto">
          <a:xfrm flipH="1">
            <a:off x="5243513" y="3786188"/>
            <a:ext cx="190500" cy="3175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6370" name="Freeform 114"/>
          <p:cNvSpPr>
            <a:spLocks/>
          </p:cNvSpPr>
          <p:nvPr/>
        </p:nvSpPr>
        <p:spPr bwMode="auto">
          <a:xfrm>
            <a:off x="5322888" y="3667125"/>
            <a:ext cx="217487" cy="246063"/>
          </a:xfrm>
          <a:custGeom>
            <a:avLst/>
            <a:gdLst>
              <a:gd name="T0" fmla="*/ 0 w 128"/>
              <a:gd name="T1" fmla="*/ 60 h 122"/>
              <a:gd name="T2" fmla="*/ 3 w 128"/>
              <a:gd name="T3" fmla="*/ 46 h 122"/>
              <a:gd name="T4" fmla="*/ 9 w 128"/>
              <a:gd name="T5" fmla="*/ 31 h 122"/>
              <a:gd name="T6" fmla="*/ 18 w 128"/>
              <a:gd name="T7" fmla="*/ 19 h 122"/>
              <a:gd name="T8" fmla="*/ 33 w 128"/>
              <a:gd name="T9" fmla="*/ 9 h 122"/>
              <a:gd name="T10" fmla="*/ 48 w 128"/>
              <a:gd name="T11" fmla="*/ 3 h 122"/>
              <a:gd name="T12" fmla="*/ 64 w 128"/>
              <a:gd name="T13" fmla="*/ 0 h 122"/>
              <a:gd name="T14" fmla="*/ 80 w 128"/>
              <a:gd name="T15" fmla="*/ 3 h 122"/>
              <a:gd name="T16" fmla="*/ 96 w 128"/>
              <a:gd name="T17" fmla="*/ 9 h 122"/>
              <a:gd name="T18" fmla="*/ 109 w 128"/>
              <a:gd name="T19" fmla="*/ 19 h 122"/>
              <a:gd name="T20" fmla="*/ 119 w 128"/>
              <a:gd name="T21" fmla="*/ 31 h 122"/>
              <a:gd name="T22" fmla="*/ 126 w 128"/>
              <a:gd name="T23" fmla="*/ 46 h 122"/>
              <a:gd name="T24" fmla="*/ 128 w 128"/>
              <a:gd name="T25" fmla="*/ 60 h 122"/>
              <a:gd name="T26" fmla="*/ 126 w 128"/>
              <a:gd name="T27" fmla="*/ 76 h 122"/>
              <a:gd name="T28" fmla="*/ 119 w 128"/>
              <a:gd name="T29" fmla="*/ 91 h 122"/>
              <a:gd name="T30" fmla="*/ 109 w 128"/>
              <a:gd name="T31" fmla="*/ 104 h 122"/>
              <a:gd name="T32" fmla="*/ 96 w 128"/>
              <a:gd name="T33" fmla="*/ 113 h 122"/>
              <a:gd name="T34" fmla="*/ 80 w 128"/>
              <a:gd name="T35" fmla="*/ 120 h 122"/>
              <a:gd name="T36" fmla="*/ 64 w 128"/>
              <a:gd name="T37" fmla="*/ 122 h 122"/>
              <a:gd name="T38" fmla="*/ 48 w 128"/>
              <a:gd name="T39" fmla="*/ 120 h 122"/>
              <a:gd name="T40" fmla="*/ 33 w 128"/>
              <a:gd name="T41" fmla="*/ 113 h 122"/>
              <a:gd name="T42" fmla="*/ 18 w 128"/>
              <a:gd name="T43" fmla="*/ 104 h 122"/>
              <a:gd name="T44" fmla="*/ 9 w 128"/>
              <a:gd name="T45" fmla="*/ 91 h 122"/>
              <a:gd name="T46" fmla="*/ 3 w 128"/>
              <a:gd name="T47" fmla="*/ 76 h 122"/>
              <a:gd name="T48" fmla="*/ 0 w 128"/>
              <a:gd name="T49" fmla="*/ 60 h 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28" h="122">
                <a:moveTo>
                  <a:pt x="0" y="60"/>
                </a:moveTo>
                <a:lnTo>
                  <a:pt x="3" y="46"/>
                </a:lnTo>
                <a:lnTo>
                  <a:pt x="9" y="31"/>
                </a:lnTo>
                <a:lnTo>
                  <a:pt x="18" y="19"/>
                </a:lnTo>
                <a:lnTo>
                  <a:pt x="33" y="9"/>
                </a:lnTo>
                <a:lnTo>
                  <a:pt x="48" y="3"/>
                </a:lnTo>
                <a:lnTo>
                  <a:pt x="64" y="0"/>
                </a:lnTo>
                <a:lnTo>
                  <a:pt x="80" y="3"/>
                </a:lnTo>
                <a:lnTo>
                  <a:pt x="96" y="9"/>
                </a:lnTo>
                <a:lnTo>
                  <a:pt x="109" y="19"/>
                </a:lnTo>
                <a:lnTo>
                  <a:pt x="119" y="31"/>
                </a:lnTo>
                <a:lnTo>
                  <a:pt x="126" y="46"/>
                </a:lnTo>
                <a:lnTo>
                  <a:pt x="128" y="60"/>
                </a:lnTo>
                <a:lnTo>
                  <a:pt x="126" y="76"/>
                </a:lnTo>
                <a:lnTo>
                  <a:pt x="119" y="91"/>
                </a:lnTo>
                <a:lnTo>
                  <a:pt x="109" y="104"/>
                </a:lnTo>
                <a:lnTo>
                  <a:pt x="96" y="113"/>
                </a:lnTo>
                <a:lnTo>
                  <a:pt x="80" y="120"/>
                </a:lnTo>
                <a:lnTo>
                  <a:pt x="64" y="122"/>
                </a:lnTo>
                <a:lnTo>
                  <a:pt x="48" y="120"/>
                </a:lnTo>
                <a:lnTo>
                  <a:pt x="33" y="113"/>
                </a:lnTo>
                <a:lnTo>
                  <a:pt x="18" y="104"/>
                </a:lnTo>
                <a:lnTo>
                  <a:pt x="9" y="91"/>
                </a:lnTo>
                <a:lnTo>
                  <a:pt x="3" y="76"/>
                </a:lnTo>
                <a:lnTo>
                  <a:pt x="0" y="60"/>
                </a:lnTo>
                <a:close/>
              </a:path>
            </a:pathLst>
          </a:custGeom>
          <a:solidFill>
            <a:srgbClr val="FFFFFF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6371" name="Rectangle 115"/>
          <p:cNvSpPr>
            <a:spLocks noChangeArrowheads="1"/>
          </p:cNvSpPr>
          <p:nvPr/>
        </p:nvSpPr>
        <p:spPr bwMode="auto">
          <a:xfrm>
            <a:off x="5392738" y="3671888"/>
            <a:ext cx="90487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800">
                <a:solidFill>
                  <a:srgbClr val="000000"/>
                </a:solidFill>
                <a:latin typeface="Arial" charset="0"/>
              </a:rPr>
              <a:t>TI</a:t>
            </a:r>
            <a:endParaRPr lang="en-US" sz="800"/>
          </a:p>
        </p:txBody>
      </p:sp>
      <p:sp>
        <p:nvSpPr>
          <p:cNvPr id="96372" name="Rectangle 116"/>
          <p:cNvSpPr>
            <a:spLocks noChangeArrowheads="1"/>
          </p:cNvSpPr>
          <p:nvPr/>
        </p:nvSpPr>
        <p:spPr bwMode="auto">
          <a:xfrm>
            <a:off x="5407025" y="3786188"/>
            <a:ext cx="57150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800">
                <a:solidFill>
                  <a:srgbClr val="000000"/>
                </a:solidFill>
                <a:latin typeface="Arial" charset="0"/>
              </a:rPr>
              <a:t>6</a:t>
            </a:r>
            <a:endParaRPr lang="en-US" sz="800"/>
          </a:p>
        </p:txBody>
      </p:sp>
      <p:sp>
        <p:nvSpPr>
          <p:cNvPr id="96373" name="Line 117"/>
          <p:cNvSpPr>
            <a:spLocks noChangeShapeType="1"/>
          </p:cNvSpPr>
          <p:nvPr/>
        </p:nvSpPr>
        <p:spPr bwMode="auto">
          <a:xfrm flipH="1">
            <a:off x="5243513" y="4503738"/>
            <a:ext cx="190500" cy="1587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6374" name="Freeform 118"/>
          <p:cNvSpPr>
            <a:spLocks/>
          </p:cNvSpPr>
          <p:nvPr/>
        </p:nvSpPr>
        <p:spPr bwMode="auto">
          <a:xfrm>
            <a:off x="5322888" y="4379913"/>
            <a:ext cx="217487" cy="249237"/>
          </a:xfrm>
          <a:custGeom>
            <a:avLst/>
            <a:gdLst>
              <a:gd name="T0" fmla="*/ 0 w 128"/>
              <a:gd name="T1" fmla="*/ 61 h 122"/>
              <a:gd name="T2" fmla="*/ 3 w 128"/>
              <a:gd name="T3" fmla="*/ 46 h 122"/>
              <a:gd name="T4" fmla="*/ 9 w 128"/>
              <a:gd name="T5" fmla="*/ 31 h 122"/>
              <a:gd name="T6" fmla="*/ 18 w 128"/>
              <a:gd name="T7" fmla="*/ 19 h 122"/>
              <a:gd name="T8" fmla="*/ 33 w 128"/>
              <a:gd name="T9" fmla="*/ 9 h 122"/>
              <a:gd name="T10" fmla="*/ 48 w 128"/>
              <a:gd name="T11" fmla="*/ 3 h 122"/>
              <a:gd name="T12" fmla="*/ 64 w 128"/>
              <a:gd name="T13" fmla="*/ 0 h 122"/>
              <a:gd name="T14" fmla="*/ 80 w 128"/>
              <a:gd name="T15" fmla="*/ 3 h 122"/>
              <a:gd name="T16" fmla="*/ 96 w 128"/>
              <a:gd name="T17" fmla="*/ 9 h 122"/>
              <a:gd name="T18" fmla="*/ 109 w 128"/>
              <a:gd name="T19" fmla="*/ 19 h 122"/>
              <a:gd name="T20" fmla="*/ 119 w 128"/>
              <a:gd name="T21" fmla="*/ 31 h 122"/>
              <a:gd name="T22" fmla="*/ 126 w 128"/>
              <a:gd name="T23" fmla="*/ 46 h 122"/>
              <a:gd name="T24" fmla="*/ 128 w 128"/>
              <a:gd name="T25" fmla="*/ 61 h 122"/>
              <a:gd name="T26" fmla="*/ 126 w 128"/>
              <a:gd name="T27" fmla="*/ 77 h 122"/>
              <a:gd name="T28" fmla="*/ 119 w 128"/>
              <a:gd name="T29" fmla="*/ 91 h 122"/>
              <a:gd name="T30" fmla="*/ 109 w 128"/>
              <a:gd name="T31" fmla="*/ 104 h 122"/>
              <a:gd name="T32" fmla="*/ 96 w 128"/>
              <a:gd name="T33" fmla="*/ 114 h 122"/>
              <a:gd name="T34" fmla="*/ 80 w 128"/>
              <a:gd name="T35" fmla="*/ 120 h 122"/>
              <a:gd name="T36" fmla="*/ 64 w 128"/>
              <a:gd name="T37" fmla="*/ 122 h 122"/>
              <a:gd name="T38" fmla="*/ 48 w 128"/>
              <a:gd name="T39" fmla="*/ 120 h 122"/>
              <a:gd name="T40" fmla="*/ 33 w 128"/>
              <a:gd name="T41" fmla="*/ 114 h 122"/>
              <a:gd name="T42" fmla="*/ 18 w 128"/>
              <a:gd name="T43" fmla="*/ 104 h 122"/>
              <a:gd name="T44" fmla="*/ 9 w 128"/>
              <a:gd name="T45" fmla="*/ 91 h 122"/>
              <a:gd name="T46" fmla="*/ 3 w 128"/>
              <a:gd name="T47" fmla="*/ 77 h 122"/>
              <a:gd name="T48" fmla="*/ 0 w 128"/>
              <a:gd name="T49" fmla="*/ 61 h 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28" h="122">
                <a:moveTo>
                  <a:pt x="0" y="61"/>
                </a:moveTo>
                <a:lnTo>
                  <a:pt x="3" y="46"/>
                </a:lnTo>
                <a:lnTo>
                  <a:pt x="9" y="31"/>
                </a:lnTo>
                <a:lnTo>
                  <a:pt x="18" y="19"/>
                </a:lnTo>
                <a:lnTo>
                  <a:pt x="33" y="9"/>
                </a:lnTo>
                <a:lnTo>
                  <a:pt x="48" y="3"/>
                </a:lnTo>
                <a:lnTo>
                  <a:pt x="64" y="0"/>
                </a:lnTo>
                <a:lnTo>
                  <a:pt x="80" y="3"/>
                </a:lnTo>
                <a:lnTo>
                  <a:pt x="96" y="9"/>
                </a:lnTo>
                <a:lnTo>
                  <a:pt x="109" y="19"/>
                </a:lnTo>
                <a:lnTo>
                  <a:pt x="119" y="31"/>
                </a:lnTo>
                <a:lnTo>
                  <a:pt x="126" y="46"/>
                </a:lnTo>
                <a:lnTo>
                  <a:pt x="128" y="61"/>
                </a:lnTo>
                <a:lnTo>
                  <a:pt x="126" y="77"/>
                </a:lnTo>
                <a:lnTo>
                  <a:pt x="119" y="91"/>
                </a:lnTo>
                <a:lnTo>
                  <a:pt x="109" y="104"/>
                </a:lnTo>
                <a:lnTo>
                  <a:pt x="96" y="114"/>
                </a:lnTo>
                <a:lnTo>
                  <a:pt x="80" y="120"/>
                </a:lnTo>
                <a:lnTo>
                  <a:pt x="64" y="122"/>
                </a:lnTo>
                <a:lnTo>
                  <a:pt x="48" y="120"/>
                </a:lnTo>
                <a:lnTo>
                  <a:pt x="33" y="114"/>
                </a:lnTo>
                <a:lnTo>
                  <a:pt x="18" y="104"/>
                </a:lnTo>
                <a:lnTo>
                  <a:pt x="9" y="91"/>
                </a:lnTo>
                <a:lnTo>
                  <a:pt x="3" y="77"/>
                </a:lnTo>
                <a:lnTo>
                  <a:pt x="0" y="61"/>
                </a:lnTo>
                <a:close/>
              </a:path>
            </a:pathLst>
          </a:custGeom>
          <a:solidFill>
            <a:srgbClr val="FFFFFF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6375" name="Rectangle 119"/>
          <p:cNvSpPr>
            <a:spLocks noChangeArrowheads="1"/>
          </p:cNvSpPr>
          <p:nvPr/>
        </p:nvSpPr>
        <p:spPr bwMode="auto">
          <a:xfrm>
            <a:off x="5392738" y="4389438"/>
            <a:ext cx="90487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800">
                <a:solidFill>
                  <a:srgbClr val="000000"/>
                </a:solidFill>
                <a:latin typeface="Arial" charset="0"/>
              </a:rPr>
              <a:t>TI</a:t>
            </a:r>
            <a:endParaRPr lang="en-US" sz="800"/>
          </a:p>
        </p:txBody>
      </p:sp>
      <p:sp>
        <p:nvSpPr>
          <p:cNvPr id="96376" name="Rectangle 120"/>
          <p:cNvSpPr>
            <a:spLocks noChangeArrowheads="1"/>
          </p:cNvSpPr>
          <p:nvPr/>
        </p:nvSpPr>
        <p:spPr bwMode="auto">
          <a:xfrm>
            <a:off x="5407025" y="4502150"/>
            <a:ext cx="57150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800">
                <a:solidFill>
                  <a:srgbClr val="000000"/>
                </a:solidFill>
                <a:latin typeface="Arial" charset="0"/>
              </a:rPr>
              <a:t>7</a:t>
            </a:r>
            <a:endParaRPr lang="en-US" sz="800"/>
          </a:p>
        </p:txBody>
      </p:sp>
      <p:sp>
        <p:nvSpPr>
          <p:cNvPr id="96377" name="Line 121"/>
          <p:cNvSpPr>
            <a:spLocks noChangeShapeType="1"/>
          </p:cNvSpPr>
          <p:nvPr/>
        </p:nvSpPr>
        <p:spPr bwMode="auto">
          <a:xfrm flipH="1">
            <a:off x="4914900" y="5370513"/>
            <a:ext cx="190500" cy="4762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6378" name="Freeform 122"/>
          <p:cNvSpPr>
            <a:spLocks/>
          </p:cNvSpPr>
          <p:nvPr/>
        </p:nvSpPr>
        <p:spPr bwMode="auto">
          <a:xfrm>
            <a:off x="4994275" y="5248275"/>
            <a:ext cx="219075" cy="247650"/>
          </a:xfrm>
          <a:custGeom>
            <a:avLst/>
            <a:gdLst>
              <a:gd name="T0" fmla="*/ 0 w 128"/>
              <a:gd name="T1" fmla="*/ 60 h 122"/>
              <a:gd name="T2" fmla="*/ 2 w 128"/>
              <a:gd name="T3" fmla="*/ 45 h 122"/>
              <a:gd name="T4" fmla="*/ 9 w 128"/>
              <a:gd name="T5" fmla="*/ 31 h 122"/>
              <a:gd name="T6" fmla="*/ 18 w 128"/>
              <a:gd name="T7" fmla="*/ 17 h 122"/>
              <a:gd name="T8" fmla="*/ 32 w 128"/>
              <a:gd name="T9" fmla="*/ 8 h 122"/>
              <a:gd name="T10" fmla="*/ 48 w 128"/>
              <a:gd name="T11" fmla="*/ 2 h 122"/>
              <a:gd name="T12" fmla="*/ 63 w 128"/>
              <a:gd name="T13" fmla="*/ 0 h 122"/>
              <a:gd name="T14" fmla="*/ 80 w 128"/>
              <a:gd name="T15" fmla="*/ 2 h 122"/>
              <a:gd name="T16" fmla="*/ 96 w 128"/>
              <a:gd name="T17" fmla="*/ 8 h 122"/>
              <a:gd name="T18" fmla="*/ 109 w 128"/>
              <a:gd name="T19" fmla="*/ 17 h 122"/>
              <a:gd name="T20" fmla="*/ 119 w 128"/>
              <a:gd name="T21" fmla="*/ 31 h 122"/>
              <a:gd name="T22" fmla="*/ 125 w 128"/>
              <a:gd name="T23" fmla="*/ 45 h 122"/>
              <a:gd name="T24" fmla="*/ 128 w 128"/>
              <a:gd name="T25" fmla="*/ 60 h 122"/>
              <a:gd name="T26" fmla="*/ 125 w 128"/>
              <a:gd name="T27" fmla="*/ 76 h 122"/>
              <a:gd name="T28" fmla="*/ 119 w 128"/>
              <a:gd name="T29" fmla="*/ 91 h 122"/>
              <a:gd name="T30" fmla="*/ 109 w 128"/>
              <a:gd name="T31" fmla="*/ 103 h 122"/>
              <a:gd name="T32" fmla="*/ 96 w 128"/>
              <a:gd name="T33" fmla="*/ 113 h 122"/>
              <a:gd name="T34" fmla="*/ 80 w 128"/>
              <a:gd name="T35" fmla="*/ 119 h 122"/>
              <a:gd name="T36" fmla="*/ 63 w 128"/>
              <a:gd name="T37" fmla="*/ 122 h 122"/>
              <a:gd name="T38" fmla="*/ 48 w 128"/>
              <a:gd name="T39" fmla="*/ 119 h 122"/>
              <a:gd name="T40" fmla="*/ 32 w 128"/>
              <a:gd name="T41" fmla="*/ 113 h 122"/>
              <a:gd name="T42" fmla="*/ 18 w 128"/>
              <a:gd name="T43" fmla="*/ 103 h 122"/>
              <a:gd name="T44" fmla="*/ 9 w 128"/>
              <a:gd name="T45" fmla="*/ 91 h 122"/>
              <a:gd name="T46" fmla="*/ 2 w 128"/>
              <a:gd name="T47" fmla="*/ 76 h 122"/>
              <a:gd name="T48" fmla="*/ 0 w 128"/>
              <a:gd name="T49" fmla="*/ 60 h 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28" h="122">
                <a:moveTo>
                  <a:pt x="0" y="60"/>
                </a:moveTo>
                <a:lnTo>
                  <a:pt x="2" y="45"/>
                </a:lnTo>
                <a:lnTo>
                  <a:pt x="9" y="31"/>
                </a:lnTo>
                <a:lnTo>
                  <a:pt x="18" y="17"/>
                </a:lnTo>
                <a:lnTo>
                  <a:pt x="32" y="8"/>
                </a:lnTo>
                <a:lnTo>
                  <a:pt x="48" y="2"/>
                </a:lnTo>
                <a:lnTo>
                  <a:pt x="63" y="0"/>
                </a:lnTo>
                <a:lnTo>
                  <a:pt x="80" y="2"/>
                </a:lnTo>
                <a:lnTo>
                  <a:pt x="96" y="8"/>
                </a:lnTo>
                <a:lnTo>
                  <a:pt x="109" y="17"/>
                </a:lnTo>
                <a:lnTo>
                  <a:pt x="119" y="31"/>
                </a:lnTo>
                <a:lnTo>
                  <a:pt x="125" y="45"/>
                </a:lnTo>
                <a:lnTo>
                  <a:pt x="128" y="60"/>
                </a:lnTo>
                <a:lnTo>
                  <a:pt x="125" y="76"/>
                </a:lnTo>
                <a:lnTo>
                  <a:pt x="119" y="91"/>
                </a:lnTo>
                <a:lnTo>
                  <a:pt x="109" y="103"/>
                </a:lnTo>
                <a:lnTo>
                  <a:pt x="96" y="113"/>
                </a:lnTo>
                <a:lnTo>
                  <a:pt x="80" y="119"/>
                </a:lnTo>
                <a:lnTo>
                  <a:pt x="63" y="122"/>
                </a:lnTo>
                <a:lnTo>
                  <a:pt x="48" y="119"/>
                </a:lnTo>
                <a:lnTo>
                  <a:pt x="32" y="113"/>
                </a:lnTo>
                <a:lnTo>
                  <a:pt x="18" y="103"/>
                </a:lnTo>
                <a:lnTo>
                  <a:pt x="9" y="91"/>
                </a:lnTo>
                <a:lnTo>
                  <a:pt x="2" y="76"/>
                </a:lnTo>
                <a:lnTo>
                  <a:pt x="0" y="60"/>
                </a:lnTo>
                <a:close/>
              </a:path>
            </a:pathLst>
          </a:custGeom>
          <a:solidFill>
            <a:srgbClr val="FFFFFF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6379" name="Rectangle 123"/>
          <p:cNvSpPr>
            <a:spLocks noChangeArrowheads="1"/>
          </p:cNvSpPr>
          <p:nvPr/>
        </p:nvSpPr>
        <p:spPr bwMode="auto">
          <a:xfrm>
            <a:off x="5065713" y="5253038"/>
            <a:ext cx="90487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800">
                <a:solidFill>
                  <a:srgbClr val="000000"/>
                </a:solidFill>
                <a:latin typeface="Arial" charset="0"/>
              </a:rPr>
              <a:t>TI</a:t>
            </a:r>
            <a:endParaRPr lang="en-US" sz="800"/>
          </a:p>
        </p:txBody>
      </p:sp>
      <p:sp>
        <p:nvSpPr>
          <p:cNvPr id="96380" name="Rectangle 124"/>
          <p:cNvSpPr>
            <a:spLocks noChangeArrowheads="1"/>
          </p:cNvSpPr>
          <p:nvPr/>
        </p:nvSpPr>
        <p:spPr bwMode="auto">
          <a:xfrm>
            <a:off x="5080000" y="5365750"/>
            <a:ext cx="57150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800">
                <a:solidFill>
                  <a:srgbClr val="000000"/>
                </a:solidFill>
                <a:latin typeface="Arial" charset="0"/>
              </a:rPr>
              <a:t>8</a:t>
            </a:r>
            <a:endParaRPr lang="en-US" sz="800"/>
          </a:p>
        </p:txBody>
      </p:sp>
      <p:sp>
        <p:nvSpPr>
          <p:cNvPr id="96381" name="Line 125"/>
          <p:cNvSpPr>
            <a:spLocks noChangeShapeType="1"/>
          </p:cNvSpPr>
          <p:nvPr/>
        </p:nvSpPr>
        <p:spPr bwMode="auto">
          <a:xfrm>
            <a:off x="6805613" y="5430838"/>
            <a:ext cx="6350" cy="334962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6382" name="Freeform 126"/>
          <p:cNvSpPr>
            <a:spLocks/>
          </p:cNvSpPr>
          <p:nvPr/>
        </p:nvSpPr>
        <p:spPr bwMode="auto">
          <a:xfrm>
            <a:off x="6699250" y="5311775"/>
            <a:ext cx="217488" cy="242888"/>
          </a:xfrm>
          <a:custGeom>
            <a:avLst/>
            <a:gdLst>
              <a:gd name="T0" fmla="*/ 0 w 128"/>
              <a:gd name="T1" fmla="*/ 61 h 121"/>
              <a:gd name="T2" fmla="*/ 3 w 128"/>
              <a:gd name="T3" fmla="*/ 45 h 121"/>
              <a:gd name="T4" fmla="*/ 9 w 128"/>
              <a:gd name="T5" fmla="*/ 30 h 121"/>
              <a:gd name="T6" fmla="*/ 19 w 128"/>
              <a:gd name="T7" fmla="*/ 18 h 121"/>
              <a:gd name="T8" fmla="*/ 32 w 128"/>
              <a:gd name="T9" fmla="*/ 8 h 121"/>
              <a:gd name="T10" fmla="*/ 48 w 128"/>
              <a:gd name="T11" fmla="*/ 2 h 121"/>
              <a:gd name="T12" fmla="*/ 64 w 128"/>
              <a:gd name="T13" fmla="*/ 0 h 121"/>
              <a:gd name="T14" fmla="*/ 80 w 128"/>
              <a:gd name="T15" fmla="*/ 2 h 121"/>
              <a:gd name="T16" fmla="*/ 96 w 128"/>
              <a:gd name="T17" fmla="*/ 8 h 121"/>
              <a:gd name="T18" fmla="*/ 109 w 128"/>
              <a:gd name="T19" fmla="*/ 18 h 121"/>
              <a:gd name="T20" fmla="*/ 119 w 128"/>
              <a:gd name="T21" fmla="*/ 30 h 121"/>
              <a:gd name="T22" fmla="*/ 126 w 128"/>
              <a:gd name="T23" fmla="*/ 45 h 121"/>
              <a:gd name="T24" fmla="*/ 128 w 128"/>
              <a:gd name="T25" fmla="*/ 61 h 121"/>
              <a:gd name="T26" fmla="*/ 126 w 128"/>
              <a:gd name="T27" fmla="*/ 75 h 121"/>
              <a:gd name="T28" fmla="*/ 119 w 128"/>
              <a:gd name="T29" fmla="*/ 90 h 121"/>
              <a:gd name="T30" fmla="*/ 109 w 128"/>
              <a:gd name="T31" fmla="*/ 104 h 121"/>
              <a:gd name="T32" fmla="*/ 96 w 128"/>
              <a:gd name="T33" fmla="*/ 112 h 121"/>
              <a:gd name="T34" fmla="*/ 80 w 128"/>
              <a:gd name="T35" fmla="*/ 119 h 121"/>
              <a:gd name="T36" fmla="*/ 64 w 128"/>
              <a:gd name="T37" fmla="*/ 121 h 121"/>
              <a:gd name="T38" fmla="*/ 48 w 128"/>
              <a:gd name="T39" fmla="*/ 119 h 121"/>
              <a:gd name="T40" fmla="*/ 32 w 128"/>
              <a:gd name="T41" fmla="*/ 112 h 121"/>
              <a:gd name="T42" fmla="*/ 19 w 128"/>
              <a:gd name="T43" fmla="*/ 104 h 121"/>
              <a:gd name="T44" fmla="*/ 9 w 128"/>
              <a:gd name="T45" fmla="*/ 90 h 121"/>
              <a:gd name="T46" fmla="*/ 3 w 128"/>
              <a:gd name="T47" fmla="*/ 75 h 121"/>
              <a:gd name="T48" fmla="*/ 0 w 128"/>
              <a:gd name="T49" fmla="*/ 61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28" h="121">
                <a:moveTo>
                  <a:pt x="0" y="61"/>
                </a:moveTo>
                <a:lnTo>
                  <a:pt x="3" y="45"/>
                </a:lnTo>
                <a:lnTo>
                  <a:pt x="9" y="30"/>
                </a:lnTo>
                <a:lnTo>
                  <a:pt x="19" y="18"/>
                </a:lnTo>
                <a:lnTo>
                  <a:pt x="32" y="8"/>
                </a:lnTo>
                <a:lnTo>
                  <a:pt x="48" y="2"/>
                </a:lnTo>
                <a:lnTo>
                  <a:pt x="64" y="0"/>
                </a:lnTo>
                <a:lnTo>
                  <a:pt x="80" y="2"/>
                </a:lnTo>
                <a:lnTo>
                  <a:pt x="96" y="8"/>
                </a:lnTo>
                <a:lnTo>
                  <a:pt x="109" y="18"/>
                </a:lnTo>
                <a:lnTo>
                  <a:pt x="119" y="30"/>
                </a:lnTo>
                <a:lnTo>
                  <a:pt x="126" y="45"/>
                </a:lnTo>
                <a:lnTo>
                  <a:pt x="128" y="61"/>
                </a:lnTo>
                <a:lnTo>
                  <a:pt x="126" y="75"/>
                </a:lnTo>
                <a:lnTo>
                  <a:pt x="119" y="90"/>
                </a:lnTo>
                <a:lnTo>
                  <a:pt x="109" y="104"/>
                </a:lnTo>
                <a:lnTo>
                  <a:pt x="96" y="112"/>
                </a:lnTo>
                <a:lnTo>
                  <a:pt x="80" y="119"/>
                </a:lnTo>
                <a:lnTo>
                  <a:pt x="64" y="121"/>
                </a:lnTo>
                <a:lnTo>
                  <a:pt x="48" y="119"/>
                </a:lnTo>
                <a:lnTo>
                  <a:pt x="32" y="112"/>
                </a:lnTo>
                <a:lnTo>
                  <a:pt x="19" y="104"/>
                </a:lnTo>
                <a:lnTo>
                  <a:pt x="9" y="90"/>
                </a:lnTo>
                <a:lnTo>
                  <a:pt x="3" y="75"/>
                </a:lnTo>
                <a:lnTo>
                  <a:pt x="0" y="61"/>
                </a:lnTo>
                <a:close/>
              </a:path>
            </a:pathLst>
          </a:custGeom>
          <a:solidFill>
            <a:srgbClr val="FFFFFF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6383" name="Rectangle 127"/>
          <p:cNvSpPr>
            <a:spLocks noChangeArrowheads="1"/>
          </p:cNvSpPr>
          <p:nvPr/>
        </p:nvSpPr>
        <p:spPr bwMode="auto">
          <a:xfrm>
            <a:off x="6770688" y="5311775"/>
            <a:ext cx="90487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800">
                <a:solidFill>
                  <a:srgbClr val="000000"/>
                </a:solidFill>
                <a:latin typeface="Arial" charset="0"/>
              </a:rPr>
              <a:t>FI</a:t>
            </a:r>
            <a:endParaRPr lang="en-US" sz="800"/>
          </a:p>
        </p:txBody>
      </p:sp>
      <p:sp>
        <p:nvSpPr>
          <p:cNvPr id="96384" name="Rectangle 128"/>
          <p:cNvSpPr>
            <a:spLocks noChangeArrowheads="1"/>
          </p:cNvSpPr>
          <p:nvPr/>
        </p:nvSpPr>
        <p:spPr bwMode="auto">
          <a:xfrm>
            <a:off x="6783388" y="5426075"/>
            <a:ext cx="57150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800">
                <a:solidFill>
                  <a:srgbClr val="000000"/>
                </a:solidFill>
                <a:latin typeface="Arial" charset="0"/>
              </a:rPr>
              <a:t>3</a:t>
            </a:r>
            <a:endParaRPr lang="en-US" sz="800"/>
          </a:p>
        </p:txBody>
      </p:sp>
      <p:sp>
        <p:nvSpPr>
          <p:cNvPr id="96385" name="Line 129"/>
          <p:cNvSpPr>
            <a:spLocks noChangeShapeType="1"/>
          </p:cNvSpPr>
          <p:nvPr/>
        </p:nvSpPr>
        <p:spPr bwMode="auto">
          <a:xfrm>
            <a:off x="7080250" y="4575175"/>
            <a:ext cx="3175" cy="246063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6386" name="Freeform 130"/>
          <p:cNvSpPr>
            <a:spLocks/>
          </p:cNvSpPr>
          <p:nvPr/>
        </p:nvSpPr>
        <p:spPr bwMode="auto">
          <a:xfrm>
            <a:off x="6969125" y="4449763"/>
            <a:ext cx="217488" cy="246062"/>
          </a:xfrm>
          <a:custGeom>
            <a:avLst/>
            <a:gdLst>
              <a:gd name="T0" fmla="*/ 0 w 128"/>
              <a:gd name="T1" fmla="*/ 61 h 122"/>
              <a:gd name="T2" fmla="*/ 2 w 128"/>
              <a:gd name="T3" fmla="*/ 45 h 122"/>
              <a:gd name="T4" fmla="*/ 9 w 128"/>
              <a:gd name="T5" fmla="*/ 31 h 122"/>
              <a:gd name="T6" fmla="*/ 19 w 128"/>
              <a:gd name="T7" fmla="*/ 18 h 122"/>
              <a:gd name="T8" fmla="*/ 32 w 128"/>
              <a:gd name="T9" fmla="*/ 8 h 122"/>
              <a:gd name="T10" fmla="*/ 48 w 128"/>
              <a:gd name="T11" fmla="*/ 2 h 122"/>
              <a:gd name="T12" fmla="*/ 65 w 128"/>
              <a:gd name="T13" fmla="*/ 0 h 122"/>
              <a:gd name="T14" fmla="*/ 80 w 128"/>
              <a:gd name="T15" fmla="*/ 2 h 122"/>
              <a:gd name="T16" fmla="*/ 96 w 128"/>
              <a:gd name="T17" fmla="*/ 8 h 122"/>
              <a:gd name="T18" fmla="*/ 109 w 128"/>
              <a:gd name="T19" fmla="*/ 18 h 122"/>
              <a:gd name="T20" fmla="*/ 119 w 128"/>
              <a:gd name="T21" fmla="*/ 31 h 122"/>
              <a:gd name="T22" fmla="*/ 125 w 128"/>
              <a:gd name="T23" fmla="*/ 45 h 122"/>
              <a:gd name="T24" fmla="*/ 128 w 128"/>
              <a:gd name="T25" fmla="*/ 61 h 122"/>
              <a:gd name="T26" fmla="*/ 125 w 128"/>
              <a:gd name="T27" fmla="*/ 76 h 122"/>
              <a:gd name="T28" fmla="*/ 119 w 128"/>
              <a:gd name="T29" fmla="*/ 91 h 122"/>
              <a:gd name="T30" fmla="*/ 109 w 128"/>
              <a:gd name="T31" fmla="*/ 103 h 122"/>
              <a:gd name="T32" fmla="*/ 96 w 128"/>
              <a:gd name="T33" fmla="*/ 113 h 122"/>
              <a:gd name="T34" fmla="*/ 80 w 128"/>
              <a:gd name="T35" fmla="*/ 119 h 122"/>
              <a:gd name="T36" fmla="*/ 65 w 128"/>
              <a:gd name="T37" fmla="*/ 122 h 122"/>
              <a:gd name="T38" fmla="*/ 48 w 128"/>
              <a:gd name="T39" fmla="*/ 119 h 122"/>
              <a:gd name="T40" fmla="*/ 32 w 128"/>
              <a:gd name="T41" fmla="*/ 113 h 122"/>
              <a:gd name="T42" fmla="*/ 19 w 128"/>
              <a:gd name="T43" fmla="*/ 103 h 122"/>
              <a:gd name="T44" fmla="*/ 9 w 128"/>
              <a:gd name="T45" fmla="*/ 91 h 122"/>
              <a:gd name="T46" fmla="*/ 2 w 128"/>
              <a:gd name="T47" fmla="*/ 76 h 122"/>
              <a:gd name="T48" fmla="*/ 0 w 128"/>
              <a:gd name="T49" fmla="*/ 61 h 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28" h="122">
                <a:moveTo>
                  <a:pt x="0" y="61"/>
                </a:moveTo>
                <a:lnTo>
                  <a:pt x="2" y="45"/>
                </a:lnTo>
                <a:lnTo>
                  <a:pt x="9" y="31"/>
                </a:lnTo>
                <a:lnTo>
                  <a:pt x="19" y="18"/>
                </a:lnTo>
                <a:lnTo>
                  <a:pt x="32" y="8"/>
                </a:lnTo>
                <a:lnTo>
                  <a:pt x="48" y="2"/>
                </a:lnTo>
                <a:lnTo>
                  <a:pt x="65" y="0"/>
                </a:lnTo>
                <a:lnTo>
                  <a:pt x="80" y="2"/>
                </a:lnTo>
                <a:lnTo>
                  <a:pt x="96" y="8"/>
                </a:lnTo>
                <a:lnTo>
                  <a:pt x="109" y="18"/>
                </a:lnTo>
                <a:lnTo>
                  <a:pt x="119" y="31"/>
                </a:lnTo>
                <a:lnTo>
                  <a:pt x="125" y="45"/>
                </a:lnTo>
                <a:lnTo>
                  <a:pt x="128" y="61"/>
                </a:lnTo>
                <a:lnTo>
                  <a:pt x="125" y="76"/>
                </a:lnTo>
                <a:lnTo>
                  <a:pt x="119" y="91"/>
                </a:lnTo>
                <a:lnTo>
                  <a:pt x="109" y="103"/>
                </a:lnTo>
                <a:lnTo>
                  <a:pt x="96" y="113"/>
                </a:lnTo>
                <a:lnTo>
                  <a:pt x="80" y="119"/>
                </a:lnTo>
                <a:lnTo>
                  <a:pt x="65" y="122"/>
                </a:lnTo>
                <a:lnTo>
                  <a:pt x="48" y="119"/>
                </a:lnTo>
                <a:lnTo>
                  <a:pt x="32" y="113"/>
                </a:lnTo>
                <a:lnTo>
                  <a:pt x="19" y="103"/>
                </a:lnTo>
                <a:lnTo>
                  <a:pt x="9" y="91"/>
                </a:lnTo>
                <a:lnTo>
                  <a:pt x="2" y="76"/>
                </a:lnTo>
                <a:lnTo>
                  <a:pt x="0" y="61"/>
                </a:lnTo>
                <a:close/>
              </a:path>
            </a:pathLst>
          </a:custGeom>
          <a:solidFill>
            <a:srgbClr val="FFFFFF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6387" name="Rectangle 131"/>
          <p:cNvSpPr>
            <a:spLocks noChangeArrowheads="1"/>
          </p:cNvSpPr>
          <p:nvPr/>
        </p:nvSpPr>
        <p:spPr bwMode="auto">
          <a:xfrm>
            <a:off x="7043738" y="4460875"/>
            <a:ext cx="90487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800">
                <a:solidFill>
                  <a:srgbClr val="000000"/>
                </a:solidFill>
                <a:latin typeface="Arial" charset="0"/>
              </a:rPr>
              <a:t>TI</a:t>
            </a:r>
            <a:endParaRPr lang="en-US" sz="800"/>
          </a:p>
        </p:txBody>
      </p:sp>
      <p:sp>
        <p:nvSpPr>
          <p:cNvPr id="96388" name="Rectangle 132"/>
          <p:cNvSpPr>
            <a:spLocks noChangeArrowheads="1"/>
          </p:cNvSpPr>
          <p:nvPr/>
        </p:nvSpPr>
        <p:spPr bwMode="auto">
          <a:xfrm>
            <a:off x="7032625" y="4575175"/>
            <a:ext cx="114300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800">
                <a:solidFill>
                  <a:srgbClr val="000000"/>
                </a:solidFill>
                <a:latin typeface="Arial" charset="0"/>
              </a:rPr>
              <a:t>10</a:t>
            </a:r>
            <a:endParaRPr lang="en-US" sz="800"/>
          </a:p>
        </p:txBody>
      </p:sp>
      <p:sp>
        <p:nvSpPr>
          <p:cNvPr id="96389" name="Line 133"/>
          <p:cNvSpPr>
            <a:spLocks noChangeShapeType="1"/>
          </p:cNvSpPr>
          <p:nvPr/>
        </p:nvSpPr>
        <p:spPr bwMode="auto">
          <a:xfrm>
            <a:off x="7381875" y="5513388"/>
            <a:ext cx="3175" cy="242887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6390" name="Freeform 134"/>
          <p:cNvSpPr>
            <a:spLocks/>
          </p:cNvSpPr>
          <p:nvPr/>
        </p:nvSpPr>
        <p:spPr bwMode="auto">
          <a:xfrm>
            <a:off x="7272338" y="5386388"/>
            <a:ext cx="217487" cy="249237"/>
          </a:xfrm>
          <a:custGeom>
            <a:avLst/>
            <a:gdLst>
              <a:gd name="T0" fmla="*/ 0 w 127"/>
              <a:gd name="T1" fmla="*/ 61 h 122"/>
              <a:gd name="T2" fmla="*/ 1 w 127"/>
              <a:gd name="T3" fmla="*/ 45 h 122"/>
              <a:gd name="T4" fmla="*/ 8 w 127"/>
              <a:gd name="T5" fmla="*/ 30 h 122"/>
              <a:gd name="T6" fmla="*/ 18 w 127"/>
              <a:gd name="T7" fmla="*/ 18 h 122"/>
              <a:gd name="T8" fmla="*/ 31 w 127"/>
              <a:gd name="T9" fmla="*/ 8 h 122"/>
              <a:gd name="T10" fmla="*/ 47 w 127"/>
              <a:gd name="T11" fmla="*/ 2 h 122"/>
              <a:gd name="T12" fmla="*/ 63 w 127"/>
              <a:gd name="T13" fmla="*/ 0 h 122"/>
              <a:gd name="T14" fmla="*/ 80 w 127"/>
              <a:gd name="T15" fmla="*/ 2 h 122"/>
              <a:gd name="T16" fmla="*/ 96 w 127"/>
              <a:gd name="T17" fmla="*/ 8 h 122"/>
              <a:gd name="T18" fmla="*/ 109 w 127"/>
              <a:gd name="T19" fmla="*/ 18 h 122"/>
              <a:gd name="T20" fmla="*/ 119 w 127"/>
              <a:gd name="T21" fmla="*/ 30 h 122"/>
              <a:gd name="T22" fmla="*/ 124 w 127"/>
              <a:gd name="T23" fmla="*/ 45 h 122"/>
              <a:gd name="T24" fmla="*/ 127 w 127"/>
              <a:gd name="T25" fmla="*/ 61 h 122"/>
              <a:gd name="T26" fmla="*/ 124 w 127"/>
              <a:gd name="T27" fmla="*/ 76 h 122"/>
              <a:gd name="T28" fmla="*/ 119 w 127"/>
              <a:gd name="T29" fmla="*/ 91 h 122"/>
              <a:gd name="T30" fmla="*/ 109 w 127"/>
              <a:gd name="T31" fmla="*/ 103 h 122"/>
              <a:gd name="T32" fmla="*/ 96 w 127"/>
              <a:gd name="T33" fmla="*/ 113 h 122"/>
              <a:gd name="T34" fmla="*/ 80 w 127"/>
              <a:gd name="T35" fmla="*/ 119 h 122"/>
              <a:gd name="T36" fmla="*/ 63 w 127"/>
              <a:gd name="T37" fmla="*/ 122 h 122"/>
              <a:gd name="T38" fmla="*/ 47 w 127"/>
              <a:gd name="T39" fmla="*/ 119 h 122"/>
              <a:gd name="T40" fmla="*/ 31 w 127"/>
              <a:gd name="T41" fmla="*/ 113 h 122"/>
              <a:gd name="T42" fmla="*/ 18 w 127"/>
              <a:gd name="T43" fmla="*/ 103 h 122"/>
              <a:gd name="T44" fmla="*/ 8 w 127"/>
              <a:gd name="T45" fmla="*/ 91 h 122"/>
              <a:gd name="T46" fmla="*/ 1 w 127"/>
              <a:gd name="T47" fmla="*/ 76 h 122"/>
              <a:gd name="T48" fmla="*/ 0 w 127"/>
              <a:gd name="T49" fmla="*/ 61 h 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27" h="122">
                <a:moveTo>
                  <a:pt x="0" y="61"/>
                </a:moveTo>
                <a:lnTo>
                  <a:pt x="1" y="45"/>
                </a:lnTo>
                <a:lnTo>
                  <a:pt x="8" y="30"/>
                </a:lnTo>
                <a:lnTo>
                  <a:pt x="18" y="18"/>
                </a:lnTo>
                <a:lnTo>
                  <a:pt x="31" y="8"/>
                </a:lnTo>
                <a:lnTo>
                  <a:pt x="47" y="2"/>
                </a:lnTo>
                <a:lnTo>
                  <a:pt x="63" y="0"/>
                </a:lnTo>
                <a:lnTo>
                  <a:pt x="80" y="2"/>
                </a:lnTo>
                <a:lnTo>
                  <a:pt x="96" y="8"/>
                </a:lnTo>
                <a:lnTo>
                  <a:pt x="109" y="18"/>
                </a:lnTo>
                <a:lnTo>
                  <a:pt x="119" y="30"/>
                </a:lnTo>
                <a:lnTo>
                  <a:pt x="124" y="45"/>
                </a:lnTo>
                <a:lnTo>
                  <a:pt x="127" y="61"/>
                </a:lnTo>
                <a:lnTo>
                  <a:pt x="124" y="76"/>
                </a:lnTo>
                <a:lnTo>
                  <a:pt x="119" y="91"/>
                </a:lnTo>
                <a:lnTo>
                  <a:pt x="109" y="103"/>
                </a:lnTo>
                <a:lnTo>
                  <a:pt x="96" y="113"/>
                </a:lnTo>
                <a:lnTo>
                  <a:pt x="80" y="119"/>
                </a:lnTo>
                <a:lnTo>
                  <a:pt x="63" y="122"/>
                </a:lnTo>
                <a:lnTo>
                  <a:pt x="47" y="119"/>
                </a:lnTo>
                <a:lnTo>
                  <a:pt x="31" y="113"/>
                </a:lnTo>
                <a:lnTo>
                  <a:pt x="18" y="103"/>
                </a:lnTo>
                <a:lnTo>
                  <a:pt x="8" y="91"/>
                </a:lnTo>
                <a:lnTo>
                  <a:pt x="1" y="76"/>
                </a:lnTo>
                <a:lnTo>
                  <a:pt x="0" y="61"/>
                </a:lnTo>
                <a:close/>
              </a:path>
            </a:pathLst>
          </a:custGeom>
          <a:solidFill>
            <a:srgbClr val="FFFFFF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6391" name="Rectangle 135"/>
          <p:cNvSpPr>
            <a:spLocks noChangeArrowheads="1"/>
          </p:cNvSpPr>
          <p:nvPr/>
        </p:nvSpPr>
        <p:spPr bwMode="auto">
          <a:xfrm>
            <a:off x="7343775" y="5399088"/>
            <a:ext cx="90488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800">
                <a:solidFill>
                  <a:srgbClr val="000000"/>
                </a:solidFill>
                <a:latin typeface="Arial" charset="0"/>
              </a:rPr>
              <a:t>TI</a:t>
            </a:r>
            <a:endParaRPr lang="en-US" sz="800"/>
          </a:p>
        </p:txBody>
      </p:sp>
      <p:sp>
        <p:nvSpPr>
          <p:cNvPr id="96392" name="Rectangle 136"/>
          <p:cNvSpPr>
            <a:spLocks noChangeArrowheads="1"/>
          </p:cNvSpPr>
          <p:nvPr/>
        </p:nvSpPr>
        <p:spPr bwMode="auto">
          <a:xfrm>
            <a:off x="7337425" y="5510213"/>
            <a:ext cx="114300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800">
                <a:solidFill>
                  <a:srgbClr val="000000"/>
                </a:solidFill>
                <a:latin typeface="Arial" charset="0"/>
              </a:rPr>
              <a:t>11</a:t>
            </a:r>
            <a:endParaRPr lang="en-US" sz="800"/>
          </a:p>
        </p:txBody>
      </p:sp>
      <p:sp>
        <p:nvSpPr>
          <p:cNvPr id="96393" name="Line 137"/>
          <p:cNvSpPr>
            <a:spLocks noChangeShapeType="1"/>
          </p:cNvSpPr>
          <p:nvPr/>
        </p:nvSpPr>
        <p:spPr bwMode="auto">
          <a:xfrm flipH="1">
            <a:off x="4587875" y="2760663"/>
            <a:ext cx="268288" cy="3175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6394" name="Freeform 138"/>
          <p:cNvSpPr>
            <a:spLocks/>
          </p:cNvSpPr>
          <p:nvPr/>
        </p:nvSpPr>
        <p:spPr bwMode="auto">
          <a:xfrm>
            <a:off x="4749800" y="2635250"/>
            <a:ext cx="217488" cy="244475"/>
          </a:xfrm>
          <a:custGeom>
            <a:avLst/>
            <a:gdLst>
              <a:gd name="T0" fmla="*/ 0 w 127"/>
              <a:gd name="T1" fmla="*/ 60 h 120"/>
              <a:gd name="T2" fmla="*/ 1 w 127"/>
              <a:gd name="T3" fmla="*/ 44 h 120"/>
              <a:gd name="T4" fmla="*/ 7 w 127"/>
              <a:gd name="T5" fmla="*/ 29 h 120"/>
              <a:gd name="T6" fmla="*/ 18 w 127"/>
              <a:gd name="T7" fmla="*/ 17 h 120"/>
              <a:gd name="T8" fmla="*/ 31 w 127"/>
              <a:gd name="T9" fmla="*/ 7 h 120"/>
              <a:gd name="T10" fmla="*/ 46 w 127"/>
              <a:gd name="T11" fmla="*/ 1 h 120"/>
              <a:gd name="T12" fmla="*/ 63 w 127"/>
              <a:gd name="T13" fmla="*/ 0 h 120"/>
              <a:gd name="T14" fmla="*/ 80 w 127"/>
              <a:gd name="T15" fmla="*/ 1 h 120"/>
              <a:gd name="T16" fmla="*/ 94 w 127"/>
              <a:gd name="T17" fmla="*/ 7 h 120"/>
              <a:gd name="T18" fmla="*/ 108 w 127"/>
              <a:gd name="T19" fmla="*/ 17 h 120"/>
              <a:gd name="T20" fmla="*/ 117 w 127"/>
              <a:gd name="T21" fmla="*/ 29 h 120"/>
              <a:gd name="T22" fmla="*/ 124 w 127"/>
              <a:gd name="T23" fmla="*/ 44 h 120"/>
              <a:gd name="T24" fmla="*/ 127 w 127"/>
              <a:gd name="T25" fmla="*/ 60 h 120"/>
              <a:gd name="T26" fmla="*/ 124 w 127"/>
              <a:gd name="T27" fmla="*/ 76 h 120"/>
              <a:gd name="T28" fmla="*/ 117 w 127"/>
              <a:gd name="T29" fmla="*/ 91 h 120"/>
              <a:gd name="T30" fmla="*/ 108 w 127"/>
              <a:gd name="T31" fmla="*/ 103 h 120"/>
              <a:gd name="T32" fmla="*/ 94 w 127"/>
              <a:gd name="T33" fmla="*/ 113 h 120"/>
              <a:gd name="T34" fmla="*/ 80 w 127"/>
              <a:gd name="T35" fmla="*/ 119 h 120"/>
              <a:gd name="T36" fmla="*/ 63 w 127"/>
              <a:gd name="T37" fmla="*/ 120 h 120"/>
              <a:gd name="T38" fmla="*/ 46 w 127"/>
              <a:gd name="T39" fmla="*/ 119 h 120"/>
              <a:gd name="T40" fmla="*/ 31 w 127"/>
              <a:gd name="T41" fmla="*/ 113 h 120"/>
              <a:gd name="T42" fmla="*/ 18 w 127"/>
              <a:gd name="T43" fmla="*/ 103 h 120"/>
              <a:gd name="T44" fmla="*/ 7 w 127"/>
              <a:gd name="T45" fmla="*/ 91 h 120"/>
              <a:gd name="T46" fmla="*/ 1 w 127"/>
              <a:gd name="T47" fmla="*/ 76 h 120"/>
              <a:gd name="T48" fmla="*/ 0 w 127"/>
              <a:gd name="T49" fmla="*/ 60 h 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27" h="120">
                <a:moveTo>
                  <a:pt x="0" y="60"/>
                </a:moveTo>
                <a:lnTo>
                  <a:pt x="1" y="44"/>
                </a:lnTo>
                <a:lnTo>
                  <a:pt x="7" y="29"/>
                </a:lnTo>
                <a:lnTo>
                  <a:pt x="18" y="17"/>
                </a:lnTo>
                <a:lnTo>
                  <a:pt x="31" y="7"/>
                </a:lnTo>
                <a:lnTo>
                  <a:pt x="46" y="1"/>
                </a:lnTo>
                <a:lnTo>
                  <a:pt x="63" y="0"/>
                </a:lnTo>
                <a:lnTo>
                  <a:pt x="80" y="1"/>
                </a:lnTo>
                <a:lnTo>
                  <a:pt x="94" y="7"/>
                </a:lnTo>
                <a:lnTo>
                  <a:pt x="108" y="17"/>
                </a:lnTo>
                <a:lnTo>
                  <a:pt x="117" y="29"/>
                </a:lnTo>
                <a:lnTo>
                  <a:pt x="124" y="44"/>
                </a:lnTo>
                <a:lnTo>
                  <a:pt x="127" y="60"/>
                </a:lnTo>
                <a:lnTo>
                  <a:pt x="124" y="76"/>
                </a:lnTo>
                <a:lnTo>
                  <a:pt x="117" y="91"/>
                </a:lnTo>
                <a:lnTo>
                  <a:pt x="108" y="103"/>
                </a:lnTo>
                <a:lnTo>
                  <a:pt x="94" y="113"/>
                </a:lnTo>
                <a:lnTo>
                  <a:pt x="80" y="119"/>
                </a:lnTo>
                <a:lnTo>
                  <a:pt x="63" y="120"/>
                </a:lnTo>
                <a:lnTo>
                  <a:pt x="46" y="119"/>
                </a:lnTo>
                <a:lnTo>
                  <a:pt x="31" y="113"/>
                </a:lnTo>
                <a:lnTo>
                  <a:pt x="18" y="103"/>
                </a:lnTo>
                <a:lnTo>
                  <a:pt x="7" y="91"/>
                </a:lnTo>
                <a:lnTo>
                  <a:pt x="1" y="76"/>
                </a:lnTo>
                <a:lnTo>
                  <a:pt x="0" y="60"/>
                </a:lnTo>
                <a:close/>
              </a:path>
            </a:pathLst>
          </a:custGeom>
          <a:solidFill>
            <a:srgbClr val="FFFFFF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6395" name="Rectangle 139"/>
          <p:cNvSpPr>
            <a:spLocks noChangeArrowheads="1"/>
          </p:cNvSpPr>
          <p:nvPr/>
        </p:nvSpPr>
        <p:spPr bwMode="auto">
          <a:xfrm>
            <a:off x="4816475" y="2646363"/>
            <a:ext cx="96838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800">
                <a:solidFill>
                  <a:srgbClr val="000000"/>
                </a:solidFill>
                <a:latin typeface="Arial" charset="0"/>
              </a:rPr>
              <a:t>PI</a:t>
            </a:r>
            <a:endParaRPr lang="en-US" sz="800"/>
          </a:p>
        </p:txBody>
      </p:sp>
      <p:sp>
        <p:nvSpPr>
          <p:cNvPr id="96396" name="Rectangle 140"/>
          <p:cNvSpPr>
            <a:spLocks noChangeArrowheads="1"/>
          </p:cNvSpPr>
          <p:nvPr/>
        </p:nvSpPr>
        <p:spPr bwMode="auto">
          <a:xfrm>
            <a:off x="4833938" y="2754313"/>
            <a:ext cx="57150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800">
                <a:solidFill>
                  <a:srgbClr val="000000"/>
                </a:solidFill>
                <a:latin typeface="Arial" charset="0"/>
              </a:rPr>
              <a:t>5</a:t>
            </a:r>
            <a:endParaRPr lang="en-US" sz="800"/>
          </a:p>
        </p:txBody>
      </p:sp>
      <p:sp>
        <p:nvSpPr>
          <p:cNvPr id="96397" name="Line 141"/>
          <p:cNvSpPr>
            <a:spLocks noChangeShapeType="1"/>
          </p:cNvSpPr>
          <p:nvPr/>
        </p:nvSpPr>
        <p:spPr bwMode="auto">
          <a:xfrm flipV="1">
            <a:off x="7088188" y="5756275"/>
            <a:ext cx="3175" cy="249238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6398" name="Freeform 142"/>
          <p:cNvSpPr>
            <a:spLocks/>
          </p:cNvSpPr>
          <p:nvPr/>
        </p:nvSpPr>
        <p:spPr bwMode="auto">
          <a:xfrm>
            <a:off x="6981825" y="5881688"/>
            <a:ext cx="217488" cy="250825"/>
          </a:xfrm>
          <a:custGeom>
            <a:avLst/>
            <a:gdLst>
              <a:gd name="T0" fmla="*/ 0 w 129"/>
              <a:gd name="T1" fmla="*/ 61 h 122"/>
              <a:gd name="T2" fmla="*/ 3 w 129"/>
              <a:gd name="T3" fmla="*/ 46 h 122"/>
              <a:gd name="T4" fmla="*/ 9 w 129"/>
              <a:gd name="T5" fmla="*/ 31 h 122"/>
              <a:gd name="T6" fmla="*/ 20 w 129"/>
              <a:gd name="T7" fmla="*/ 19 h 122"/>
              <a:gd name="T8" fmla="*/ 33 w 129"/>
              <a:gd name="T9" fmla="*/ 9 h 122"/>
              <a:gd name="T10" fmla="*/ 48 w 129"/>
              <a:gd name="T11" fmla="*/ 3 h 122"/>
              <a:gd name="T12" fmla="*/ 64 w 129"/>
              <a:gd name="T13" fmla="*/ 0 h 122"/>
              <a:gd name="T14" fmla="*/ 81 w 129"/>
              <a:gd name="T15" fmla="*/ 3 h 122"/>
              <a:gd name="T16" fmla="*/ 96 w 129"/>
              <a:gd name="T17" fmla="*/ 9 h 122"/>
              <a:gd name="T18" fmla="*/ 109 w 129"/>
              <a:gd name="T19" fmla="*/ 19 h 122"/>
              <a:gd name="T20" fmla="*/ 119 w 129"/>
              <a:gd name="T21" fmla="*/ 31 h 122"/>
              <a:gd name="T22" fmla="*/ 126 w 129"/>
              <a:gd name="T23" fmla="*/ 46 h 122"/>
              <a:gd name="T24" fmla="*/ 129 w 129"/>
              <a:gd name="T25" fmla="*/ 61 h 122"/>
              <a:gd name="T26" fmla="*/ 126 w 129"/>
              <a:gd name="T27" fmla="*/ 77 h 122"/>
              <a:gd name="T28" fmla="*/ 119 w 129"/>
              <a:gd name="T29" fmla="*/ 91 h 122"/>
              <a:gd name="T30" fmla="*/ 109 w 129"/>
              <a:gd name="T31" fmla="*/ 104 h 122"/>
              <a:gd name="T32" fmla="*/ 96 w 129"/>
              <a:gd name="T33" fmla="*/ 114 h 122"/>
              <a:gd name="T34" fmla="*/ 81 w 129"/>
              <a:gd name="T35" fmla="*/ 120 h 122"/>
              <a:gd name="T36" fmla="*/ 64 w 129"/>
              <a:gd name="T37" fmla="*/ 122 h 122"/>
              <a:gd name="T38" fmla="*/ 48 w 129"/>
              <a:gd name="T39" fmla="*/ 120 h 122"/>
              <a:gd name="T40" fmla="*/ 33 w 129"/>
              <a:gd name="T41" fmla="*/ 114 h 122"/>
              <a:gd name="T42" fmla="*/ 20 w 129"/>
              <a:gd name="T43" fmla="*/ 104 h 122"/>
              <a:gd name="T44" fmla="*/ 9 w 129"/>
              <a:gd name="T45" fmla="*/ 91 h 122"/>
              <a:gd name="T46" fmla="*/ 3 w 129"/>
              <a:gd name="T47" fmla="*/ 77 h 122"/>
              <a:gd name="T48" fmla="*/ 0 w 129"/>
              <a:gd name="T49" fmla="*/ 61 h 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29" h="122">
                <a:moveTo>
                  <a:pt x="0" y="61"/>
                </a:moveTo>
                <a:lnTo>
                  <a:pt x="3" y="46"/>
                </a:lnTo>
                <a:lnTo>
                  <a:pt x="9" y="31"/>
                </a:lnTo>
                <a:lnTo>
                  <a:pt x="20" y="19"/>
                </a:lnTo>
                <a:lnTo>
                  <a:pt x="33" y="9"/>
                </a:lnTo>
                <a:lnTo>
                  <a:pt x="48" y="3"/>
                </a:lnTo>
                <a:lnTo>
                  <a:pt x="64" y="0"/>
                </a:lnTo>
                <a:lnTo>
                  <a:pt x="81" y="3"/>
                </a:lnTo>
                <a:lnTo>
                  <a:pt x="96" y="9"/>
                </a:lnTo>
                <a:lnTo>
                  <a:pt x="109" y="19"/>
                </a:lnTo>
                <a:lnTo>
                  <a:pt x="119" y="31"/>
                </a:lnTo>
                <a:lnTo>
                  <a:pt x="126" y="46"/>
                </a:lnTo>
                <a:lnTo>
                  <a:pt x="129" y="61"/>
                </a:lnTo>
                <a:lnTo>
                  <a:pt x="126" y="77"/>
                </a:lnTo>
                <a:lnTo>
                  <a:pt x="119" y="91"/>
                </a:lnTo>
                <a:lnTo>
                  <a:pt x="109" y="104"/>
                </a:lnTo>
                <a:lnTo>
                  <a:pt x="96" y="114"/>
                </a:lnTo>
                <a:lnTo>
                  <a:pt x="81" y="120"/>
                </a:lnTo>
                <a:lnTo>
                  <a:pt x="64" y="122"/>
                </a:lnTo>
                <a:lnTo>
                  <a:pt x="48" y="120"/>
                </a:lnTo>
                <a:lnTo>
                  <a:pt x="33" y="114"/>
                </a:lnTo>
                <a:lnTo>
                  <a:pt x="20" y="104"/>
                </a:lnTo>
                <a:lnTo>
                  <a:pt x="9" y="91"/>
                </a:lnTo>
                <a:lnTo>
                  <a:pt x="3" y="77"/>
                </a:lnTo>
                <a:lnTo>
                  <a:pt x="0" y="61"/>
                </a:lnTo>
                <a:close/>
              </a:path>
            </a:pathLst>
          </a:custGeom>
          <a:solidFill>
            <a:srgbClr val="FFFFFF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6399" name="Rectangle 143"/>
          <p:cNvSpPr>
            <a:spLocks noChangeArrowheads="1"/>
          </p:cNvSpPr>
          <p:nvPr/>
        </p:nvSpPr>
        <p:spPr bwMode="auto">
          <a:xfrm>
            <a:off x="7050088" y="5889625"/>
            <a:ext cx="96837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800">
                <a:solidFill>
                  <a:srgbClr val="000000"/>
                </a:solidFill>
                <a:latin typeface="Arial" charset="0"/>
              </a:rPr>
              <a:t>PI</a:t>
            </a:r>
            <a:endParaRPr lang="en-US" sz="800"/>
          </a:p>
        </p:txBody>
      </p:sp>
      <p:sp>
        <p:nvSpPr>
          <p:cNvPr id="96400" name="Rectangle 144"/>
          <p:cNvSpPr>
            <a:spLocks noChangeArrowheads="1"/>
          </p:cNvSpPr>
          <p:nvPr/>
        </p:nvSpPr>
        <p:spPr bwMode="auto">
          <a:xfrm>
            <a:off x="7065963" y="6000750"/>
            <a:ext cx="57150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800">
                <a:solidFill>
                  <a:srgbClr val="000000"/>
                </a:solidFill>
                <a:latin typeface="Arial" charset="0"/>
              </a:rPr>
              <a:t>6</a:t>
            </a:r>
            <a:endParaRPr lang="en-US" sz="800"/>
          </a:p>
        </p:txBody>
      </p:sp>
      <p:sp>
        <p:nvSpPr>
          <p:cNvPr id="96402" name="Oval 146"/>
          <p:cNvSpPr>
            <a:spLocks noChangeArrowheads="1"/>
          </p:cNvSpPr>
          <p:nvPr/>
        </p:nvSpPr>
        <p:spPr bwMode="auto">
          <a:xfrm>
            <a:off x="6477000" y="4343400"/>
            <a:ext cx="358775" cy="3587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800"/>
              <a:t>TC</a:t>
            </a:r>
          </a:p>
        </p:txBody>
      </p:sp>
      <p:sp>
        <p:nvSpPr>
          <p:cNvPr id="96403" name="Freeform 147"/>
          <p:cNvSpPr>
            <a:spLocks/>
          </p:cNvSpPr>
          <p:nvPr/>
        </p:nvSpPr>
        <p:spPr bwMode="auto">
          <a:xfrm>
            <a:off x="5972175" y="4591050"/>
            <a:ext cx="3175" cy="1020763"/>
          </a:xfrm>
          <a:custGeom>
            <a:avLst/>
            <a:gdLst>
              <a:gd name="T0" fmla="*/ 2 w 2"/>
              <a:gd name="T1" fmla="*/ 643 h 643"/>
              <a:gd name="T2" fmla="*/ 0 w 2"/>
              <a:gd name="T3" fmla="*/ 0 h 64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" h="643">
                <a:moveTo>
                  <a:pt x="2" y="643"/>
                </a:moveTo>
                <a:lnTo>
                  <a:pt x="0" y="0"/>
                </a:lnTo>
              </a:path>
            </a:pathLst>
          </a:cu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6404" name="Line 148"/>
          <p:cNvSpPr>
            <a:spLocks noChangeShapeType="1"/>
          </p:cNvSpPr>
          <p:nvPr/>
        </p:nvSpPr>
        <p:spPr bwMode="auto">
          <a:xfrm>
            <a:off x="6019800" y="4572000"/>
            <a:ext cx="436563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6405" name="Line 149"/>
          <p:cNvSpPr>
            <a:spLocks noChangeShapeType="1"/>
          </p:cNvSpPr>
          <p:nvPr/>
        </p:nvSpPr>
        <p:spPr bwMode="auto">
          <a:xfrm>
            <a:off x="6645275" y="4721225"/>
            <a:ext cx="0" cy="123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6408" name="Text Box 152"/>
          <p:cNvSpPr txBox="1">
            <a:spLocks noChangeArrowheads="1"/>
          </p:cNvSpPr>
          <p:nvPr/>
        </p:nvSpPr>
        <p:spPr bwMode="auto">
          <a:xfrm>
            <a:off x="7620000" y="5562600"/>
            <a:ext cx="4699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fuel</a:t>
            </a:r>
          </a:p>
        </p:txBody>
      </p:sp>
      <p:sp>
        <p:nvSpPr>
          <p:cNvPr id="96409" name="Text Box 153"/>
          <p:cNvSpPr txBox="1">
            <a:spLocks noChangeArrowheads="1"/>
          </p:cNvSpPr>
          <p:nvPr/>
        </p:nvSpPr>
        <p:spPr bwMode="auto">
          <a:xfrm>
            <a:off x="381000" y="5715000"/>
            <a:ext cx="4016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air</a:t>
            </a:r>
          </a:p>
        </p:txBody>
      </p:sp>
      <p:sp>
        <p:nvSpPr>
          <p:cNvPr id="96410" name="Text Box 154"/>
          <p:cNvSpPr txBox="1">
            <a:spLocks noChangeArrowheads="1"/>
          </p:cNvSpPr>
          <p:nvPr/>
        </p:nvSpPr>
        <p:spPr bwMode="auto">
          <a:xfrm>
            <a:off x="762000" y="3352800"/>
            <a:ext cx="762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feed</a:t>
            </a:r>
          </a:p>
        </p:txBody>
      </p:sp>
      <p:sp>
        <p:nvSpPr>
          <p:cNvPr id="96411" name="Text Box 155"/>
          <p:cNvSpPr txBox="1">
            <a:spLocks noChangeArrowheads="1"/>
          </p:cNvSpPr>
          <p:nvPr/>
        </p:nvSpPr>
        <p:spPr bwMode="auto">
          <a:xfrm>
            <a:off x="7543800" y="4648200"/>
            <a:ext cx="914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product</a:t>
            </a:r>
          </a:p>
        </p:txBody>
      </p:sp>
      <p:graphicFrame>
        <p:nvGraphicFramePr>
          <p:cNvPr id="96412" name="Object 156"/>
          <p:cNvGraphicFramePr>
            <a:graphicFrameLocks noChangeAspect="1"/>
          </p:cNvGraphicFramePr>
          <p:nvPr/>
        </p:nvGraphicFramePr>
        <p:xfrm flipH="1">
          <a:off x="7696200" y="3429000"/>
          <a:ext cx="365125" cy="88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422" name="Clip" r:id="rId4" imgW="1621800" imgH="3934080" progId="MS_ClipArt_Gallery.5">
                  <p:embed/>
                </p:oleObj>
              </mc:Choice>
              <mc:Fallback>
                <p:oleObj name="Clip" r:id="rId4" imgW="1621800" imgH="3934080" progId="MS_ClipArt_Gallery.5">
                  <p:embed/>
                  <p:pic>
                    <p:nvPicPr>
                      <p:cNvPr id="0" name="Object 1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 flipH="1">
                        <a:off x="7696200" y="3429000"/>
                        <a:ext cx="365125" cy="885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6413" name="AutoShape 157"/>
          <p:cNvSpPr>
            <a:spLocks noChangeArrowheads="1"/>
          </p:cNvSpPr>
          <p:nvPr/>
        </p:nvSpPr>
        <p:spPr bwMode="auto">
          <a:xfrm>
            <a:off x="5486400" y="1600200"/>
            <a:ext cx="3352800" cy="1600200"/>
          </a:xfrm>
          <a:prstGeom prst="wedgeRoundRectCallout">
            <a:avLst>
              <a:gd name="adj1" fmla="val 15625"/>
              <a:gd name="adj2" fmla="val 67065"/>
              <a:gd name="adj3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/>
            <a:r>
              <a:rPr lang="en-US" sz="1600"/>
              <a:t>Usually, accuracy improves with </a:t>
            </a:r>
          </a:p>
          <a:p>
            <a:pPr algn="l"/>
            <a:r>
              <a:rPr lang="en-US" sz="1600"/>
              <a:t>smaller sensor range.</a:t>
            </a:r>
          </a:p>
          <a:p>
            <a:pPr algn="l"/>
            <a:endParaRPr lang="en-US" sz="1600"/>
          </a:p>
          <a:p>
            <a:pPr algn="l"/>
            <a:r>
              <a:rPr lang="en-US" sz="1600"/>
              <a:t>How do we select the best range </a:t>
            </a:r>
          </a:p>
          <a:p>
            <a:pPr algn="l"/>
            <a:r>
              <a:rPr lang="en-US" sz="1600"/>
              <a:t>for these sensors?</a:t>
            </a:r>
          </a:p>
        </p:txBody>
      </p:sp>
      <p:sp>
        <p:nvSpPr>
          <p:cNvPr id="96414" name="Line 158"/>
          <p:cNvSpPr>
            <a:spLocks noChangeShapeType="1"/>
          </p:cNvSpPr>
          <p:nvPr/>
        </p:nvSpPr>
        <p:spPr bwMode="auto">
          <a:xfrm>
            <a:off x="1524000" y="25908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6415" name="Line 159"/>
          <p:cNvSpPr>
            <a:spLocks noChangeShapeType="1"/>
          </p:cNvSpPr>
          <p:nvPr/>
        </p:nvSpPr>
        <p:spPr bwMode="auto">
          <a:xfrm>
            <a:off x="1933575" y="25908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Text Box 2"/>
          <p:cNvSpPr txBox="1">
            <a:spLocks noChangeArrowheads="1"/>
          </p:cNvSpPr>
          <p:nvPr/>
        </p:nvSpPr>
        <p:spPr bwMode="auto">
          <a:xfrm>
            <a:off x="685800" y="228600"/>
            <a:ext cx="7848600" cy="528638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FF0000"/>
                </a:solidFill>
              </a:rPr>
              <a:t>CHAPTER 12: PRACTICAL ISSUES</a:t>
            </a:r>
            <a:endParaRPr lang="en-US" sz="3200" b="0"/>
          </a:p>
        </p:txBody>
      </p:sp>
      <p:sp>
        <p:nvSpPr>
          <p:cNvPr id="97283" name="Text Box 3"/>
          <p:cNvSpPr txBox="1">
            <a:spLocks noChangeArrowheads="1"/>
          </p:cNvSpPr>
          <p:nvPr/>
        </p:nvSpPr>
        <p:spPr bwMode="auto">
          <a:xfrm>
            <a:off x="2133600" y="914400"/>
            <a:ext cx="48006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Input - </a:t>
            </a:r>
            <a:r>
              <a:rPr lang="en-US" u="sng">
                <a:solidFill>
                  <a:schemeClr val="accent2"/>
                </a:solidFill>
              </a:rPr>
              <a:t>Sensor</a:t>
            </a:r>
            <a:r>
              <a:rPr lang="en-US"/>
              <a:t> and Pre-calculations</a:t>
            </a:r>
            <a:endParaRPr lang="en-US" b="0"/>
          </a:p>
        </p:txBody>
      </p:sp>
      <p:sp>
        <p:nvSpPr>
          <p:cNvPr id="97284" name="Line 4"/>
          <p:cNvSpPr>
            <a:spLocks noChangeShapeType="1"/>
          </p:cNvSpPr>
          <p:nvPr/>
        </p:nvSpPr>
        <p:spPr bwMode="auto">
          <a:xfrm>
            <a:off x="3681413" y="1447800"/>
            <a:ext cx="3175" cy="925513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7285" name="Line 5"/>
          <p:cNvSpPr>
            <a:spLocks noChangeShapeType="1"/>
          </p:cNvSpPr>
          <p:nvPr/>
        </p:nvSpPr>
        <p:spPr bwMode="auto">
          <a:xfrm>
            <a:off x="4254500" y="1447800"/>
            <a:ext cx="6350" cy="925513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7286" name="Line 6"/>
          <p:cNvSpPr>
            <a:spLocks noChangeShapeType="1"/>
          </p:cNvSpPr>
          <p:nvPr/>
        </p:nvSpPr>
        <p:spPr bwMode="auto">
          <a:xfrm flipH="1">
            <a:off x="3352800" y="2373313"/>
            <a:ext cx="328613" cy="377825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7287" name="Line 7"/>
          <p:cNvSpPr>
            <a:spLocks noChangeShapeType="1"/>
          </p:cNvSpPr>
          <p:nvPr/>
        </p:nvSpPr>
        <p:spPr bwMode="auto">
          <a:xfrm>
            <a:off x="4254500" y="2373313"/>
            <a:ext cx="333375" cy="377825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7288" name="Line 8"/>
          <p:cNvSpPr>
            <a:spLocks noChangeShapeType="1"/>
          </p:cNvSpPr>
          <p:nvPr/>
        </p:nvSpPr>
        <p:spPr bwMode="auto">
          <a:xfrm>
            <a:off x="3352800" y="2741613"/>
            <a:ext cx="3175" cy="858837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7289" name="Line 9"/>
          <p:cNvSpPr>
            <a:spLocks noChangeShapeType="1"/>
          </p:cNvSpPr>
          <p:nvPr/>
        </p:nvSpPr>
        <p:spPr bwMode="auto">
          <a:xfrm>
            <a:off x="4587875" y="2741613"/>
            <a:ext cx="3175" cy="858837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7290" name="Line 10"/>
          <p:cNvSpPr>
            <a:spLocks noChangeShapeType="1"/>
          </p:cNvSpPr>
          <p:nvPr/>
        </p:nvSpPr>
        <p:spPr bwMode="auto">
          <a:xfrm flipH="1">
            <a:off x="3025775" y="3600450"/>
            <a:ext cx="327025" cy="373063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7291" name="Line 11"/>
          <p:cNvSpPr>
            <a:spLocks noChangeShapeType="1"/>
          </p:cNvSpPr>
          <p:nvPr/>
        </p:nvSpPr>
        <p:spPr bwMode="auto">
          <a:xfrm>
            <a:off x="4587875" y="3600450"/>
            <a:ext cx="327025" cy="373063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7292" name="Rectangle 12"/>
          <p:cNvSpPr>
            <a:spLocks noChangeArrowheads="1"/>
          </p:cNvSpPr>
          <p:nvPr/>
        </p:nvSpPr>
        <p:spPr bwMode="auto">
          <a:xfrm>
            <a:off x="3025775" y="3973513"/>
            <a:ext cx="1889125" cy="1501775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7293" name="Freeform 13"/>
          <p:cNvSpPr>
            <a:spLocks/>
          </p:cNvSpPr>
          <p:nvPr/>
        </p:nvSpPr>
        <p:spPr bwMode="auto">
          <a:xfrm>
            <a:off x="2779713" y="2947988"/>
            <a:ext cx="2871787" cy="1873250"/>
          </a:xfrm>
          <a:custGeom>
            <a:avLst/>
            <a:gdLst>
              <a:gd name="T0" fmla="*/ 1167 w 1701"/>
              <a:gd name="T1" fmla="*/ 0 h 924"/>
              <a:gd name="T2" fmla="*/ 1195 w 1701"/>
              <a:gd name="T3" fmla="*/ 9 h 924"/>
              <a:gd name="T4" fmla="*/ 1212 w 1701"/>
              <a:gd name="T5" fmla="*/ 32 h 924"/>
              <a:gd name="T6" fmla="*/ 1214 w 1701"/>
              <a:gd name="T7" fmla="*/ 57 h 924"/>
              <a:gd name="T8" fmla="*/ 1205 w 1701"/>
              <a:gd name="T9" fmla="*/ 84 h 924"/>
              <a:gd name="T10" fmla="*/ 1181 w 1701"/>
              <a:gd name="T11" fmla="*/ 100 h 924"/>
              <a:gd name="T12" fmla="*/ 242 w 1701"/>
              <a:gd name="T13" fmla="*/ 103 h 924"/>
              <a:gd name="T14" fmla="*/ 214 w 1701"/>
              <a:gd name="T15" fmla="*/ 111 h 924"/>
              <a:gd name="T16" fmla="*/ 196 w 1701"/>
              <a:gd name="T17" fmla="*/ 135 h 924"/>
              <a:gd name="T18" fmla="*/ 194 w 1701"/>
              <a:gd name="T19" fmla="*/ 159 h 924"/>
              <a:gd name="T20" fmla="*/ 204 w 1701"/>
              <a:gd name="T21" fmla="*/ 186 h 924"/>
              <a:gd name="T22" fmla="*/ 227 w 1701"/>
              <a:gd name="T23" fmla="*/ 204 h 924"/>
              <a:gd name="T24" fmla="*/ 1409 w 1701"/>
              <a:gd name="T25" fmla="*/ 206 h 924"/>
              <a:gd name="T26" fmla="*/ 1437 w 1701"/>
              <a:gd name="T27" fmla="*/ 215 h 924"/>
              <a:gd name="T28" fmla="*/ 1456 w 1701"/>
              <a:gd name="T29" fmla="*/ 238 h 924"/>
              <a:gd name="T30" fmla="*/ 1458 w 1701"/>
              <a:gd name="T31" fmla="*/ 569 h 924"/>
              <a:gd name="T32" fmla="*/ 1448 w 1701"/>
              <a:gd name="T33" fmla="*/ 598 h 924"/>
              <a:gd name="T34" fmla="*/ 1424 w 1701"/>
              <a:gd name="T35" fmla="*/ 614 h 924"/>
              <a:gd name="T36" fmla="*/ 48 w 1701"/>
              <a:gd name="T37" fmla="*/ 616 h 924"/>
              <a:gd name="T38" fmla="*/ 20 w 1701"/>
              <a:gd name="T39" fmla="*/ 625 h 924"/>
              <a:gd name="T40" fmla="*/ 1 w 1701"/>
              <a:gd name="T41" fmla="*/ 648 h 924"/>
              <a:gd name="T42" fmla="*/ 0 w 1701"/>
              <a:gd name="T43" fmla="*/ 673 h 924"/>
              <a:gd name="T44" fmla="*/ 9 w 1701"/>
              <a:gd name="T45" fmla="*/ 700 h 924"/>
              <a:gd name="T46" fmla="*/ 32 w 1701"/>
              <a:gd name="T47" fmla="*/ 716 h 924"/>
              <a:gd name="T48" fmla="*/ 1409 w 1701"/>
              <a:gd name="T49" fmla="*/ 718 h 924"/>
              <a:gd name="T50" fmla="*/ 1437 w 1701"/>
              <a:gd name="T51" fmla="*/ 727 h 924"/>
              <a:gd name="T52" fmla="*/ 1456 w 1701"/>
              <a:gd name="T53" fmla="*/ 750 h 924"/>
              <a:gd name="T54" fmla="*/ 1458 w 1701"/>
              <a:gd name="T55" fmla="*/ 775 h 924"/>
              <a:gd name="T56" fmla="*/ 1448 w 1701"/>
              <a:gd name="T57" fmla="*/ 802 h 924"/>
              <a:gd name="T58" fmla="*/ 1424 w 1701"/>
              <a:gd name="T59" fmla="*/ 819 h 924"/>
              <a:gd name="T60" fmla="*/ 48 w 1701"/>
              <a:gd name="T61" fmla="*/ 822 h 924"/>
              <a:gd name="T62" fmla="*/ 20 w 1701"/>
              <a:gd name="T63" fmla="*/ 831 h 924"/>
              <a:gd name="T64" fmla="*/ 1 w 1701"/>
              <a:gd name="T65" fmla="*/ 854 h 924"/>
              <a:gd name="T66" fmla="*/ 0 w 1701"/>
              <a:gd name="T67" fmla="*/ 877 h 924"/>
              <a:gd name="T68" fmla="*/ 9 w 1701"/>
              <a:gd name="T69" fmla="*/ 906 h 924"/>
              <a:gd name="T70" fmla="*/ 32 w 1701"/>
              <a:gd name="T71" fmla="*/ 922 h 924"/>
              <a:gd name="T72" fmla="*/ 1701 w 1701"/>
              <a:gd name="T73" fmla="*/ 924 h 9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701" h="924">
                <a:moveTo>
                  <a:pt x="194" y="0"/>
                </a:moveTo>
                <a:lnTo>
                  <a:pt x="1167" y="0"/>
                </a:lnTo>
                <a:lnTo>
                  <a:pt x="1181" y="3"/>
                </a:lnTo>
                <a:lnTo>
                  <a:pt x="1195" y="9"/>
                </a:lnTo>
                <a:lnTo>
                  <a:pt x="1205" y="19"/>
                </a:lnTo>
                <a:lnTo>
                  <a:pt x="1212" y="32"/>
                </a:lnTo>
                <a:lnTo>
                  <a:pt x="1214" y="46"/>
                </a:lnTo>
                <a:lnTo>
                  <a:pt x="1214" y="57"/>
                </a:lnTo>
                <a:lnTo>
                  <a:pt x="1212" y="71"/>
                </a:lnTo>
                <a:lnTo>
                  <a:pt x="1205" y="84"/>
                </a:lnTo>
                <a:lnTo>
                  <a:pt x="1195" y="94"/>
                </a:lnTo>
                <a:lnTo>
                  <a:pt x="1181" y="100"/>
                </a:lnTo>
                <a:lnTo>
                  <a:pt x="1167" y="103"/>
                </a:lnTo>
                <a:lnTo>
                  <a:pt x="242" y="103"/>
                </a:lnTo>
                <a:lnTo>
                  <a:pt x="227" y="105"/>
                </a:lnTo>
                <a:lnTo>
                  <a:pt x="214" y="111"/>
                </a:lnTo>
                <a:lnTo>
                  <a:pt x="204" y="122"/>
                </a:lnTo>
                <a:lnTo>
                  <a:pt x="196" y="135"/>
                </a:lnTo>
                <a:lnTo>
                  <a:pt x="194" y="149"/>
                </a:lnTo>
                <a:lnTo>
                  <a:pt x="194" y="159"/>
                </a:lnTo>
                <a:lnTo>
                  <a:pt x="196" y="174"/>
                </a:lnTo>
                <a:lnTo>
                  <a:pt x="204" y="186"/>
                </a:lnTo>
                <a:lnTo>
                  <a:pt x="214" y="196"/>
                </a:lnTo>
                <a:lnTo>
                  <a:pt x="227" y="204"/>
                </a:lnTo>
                <a:lnTo>
                  <a:pt x="242" y="206"/>
                </a:lnTo>
                <a:lnTo>
                  <a:pt x="1409" y="206"/>
                </a:lnTo>
                <a:lnTo>
                  <a:pt x="1424" y="207"/>
                </a:lnTo>
                <a:lnTo>
                  <a:pt x="1437" y="215"/>
                </a:lnTo>
                <a:lnTo>
                  <a:pt x="1448" y="225"/>
                </a:lnTo>
                <a:lnTo>
                  <a:pt x="1456" y="238"/>
                </a:lnTo>
                <a:lnTo>
                  <a:pt x="1458" y="252"/>
                </a:lnTo>
                <a:lnTo>
                  <a:pt x="1458" y="569"/>
                </a:lnTo>
                <a:lnTo>
                  <a:pt x="1456" y="584"/>
                </a:lnTo>
                <a:lnTo>
                  <a:pt x="1448" y="598"/>
                </a:lnTo>
                <a:lnTo>
                  <a:pt x="1437" y="608"/>
                </a:lnTo>
                <a:lnTo>
                  <a:pt x="1424" y="614"/>
                </a:lnTo>
                <a:lnTo>
                  <a:pt x="1409" y="616"/>
                </a:lnTo>
                <a:lnTo>
                  <a:pt x="48" y="616"/>
                </a:lnTo>
                <a:lnTo>
                  <a:pt x="32" y="619"/>
                </a:lnTo>
                <a:lnTo>
                  <a:pt x="20" y="625"/>
                </a:lnTo>
                <a:lnTo>
                  <a:pt x="9" y="635"/>
                </a:lnTo>
                <a:lnTo>
                  <a:pt x="1" y="648"/>
                </a:lnTo>
                <a:lnTo>
                  <a:pt x="0" y="662"/>
                </a:lnTo>
                <a:lnTo>
                  <a:pt x="0" y="673"/>
                </a:lnTo>
                <a:lnTo>
                  <a:pt x="1" y="686"/>
                </a:lnTo>
                <a:lnTo>
                  <a:pt x="9" y="700"/>
                </a:lnTo>
                <a:lnTo>
                  <a:pt x="20" y="710"/>
                </a:lnTo>
                <a:lnTo>
                  <a:pt x="32" y="716"/>
                </a:lnTo>
                <a:lnTo>
                  <a:pt x="48" y="718"/>
                </a:lnTo>
                <a:lnTo>
                  <a:pt x="1409" y="718"/>
                </a:lnTo>
                <a:lnTo>
                  <a:pt x="1424" y="721"/>
                </a:lnTo>
                <a:lnTo>
                  <a:pt x="1437" y="727"/>
                </a:lnTo>
                <a:lnTo>
                  <a:pt x="1448" y="738"/>
                </a:lnTo>
                <a:lnTo>
                  <a:pt x="1456" y="750"/>
                </a:lnTo>
                <a:lnTo>
                  <a:pt x="1458" y="765"/>
                </a:lnTo>
                <a:lnTo>
                  <a:pt x="1458" y="775"/>
                </a:lnTo>
                <a:lnTo>
                  <a:pt x="1456" y="790"/>
                </a:lnTo>
                <a:lnTo>
                  <a:pt x="1448" y="802"/>
                </a:lnTo>
                <a:lnTo>
                  <a:pt x="1437" y="812"/>
                </a:lnTo>
                <a:lnTo>
                  <a:pt x="1424" y="819"/>
                </a:lnTo>
                <a:lnTo>
                  <a:pt x="1409" y="822"/>
                </a:lnTo>
                <a:lnTo>
                  <a:pt x="48" y="822"/>
                </a:lnTo>
                <a:lnTo>
                  <a:pt x="32" y="823"/>
                </a:lnTo>
                <a:lnTo>
                  <a:pt x="20" y="831"/>
                </a:lnTo>
                <a:lnTo>
                  <a:pt x="9" y="840"/>
                </a:lnTo>
                <a:lnTo>
                  <a:pt x="1" y="854"/>
                </a:lnTo>
                <a:lnTo>
                  <a:pt x="0" y="867"/>
                </a:lnTo>
                <a:lnTo>
                  <a:pt x="0" y="877"/>
                </a:lnTo>
                <a:lnTo>
                  <a:pt x="1" y="892"/>
                </a:lnTo>
                <a:lnTo>
                  <a:pt x="9" y="906"/>
                </a:lnTo>
                <a:lnTo>
                  <a:pt x="20" y="915"/>
                </a:lnTo>
                <a:lnTo>
                  <a:pt x="32" y="922"/>
                </a:lnTo>
                <a:lnTo>
                  <a:pt x="48" y="924"/>
                </a:lnTo>
                <a:lnTo>
                  <a:pt x="1701" y="924"/>
                </a:lnTo>
              </a:path>
            </a:pathLst>
          </a:custGeom>
          <a:noFill/>
          <a:ln w="12700" cmpd="sng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7294" name="Rectangle 14"/>
          <p:cNvSpPr>
            <a:spLocks noChangeArrowheads="1"/>
          </p:cNvSpPr>
          <p:nvPr/>
        </p:nvSpPr>
        <p:spPr bwMode="auto">
          <a:xfrm>
            <a:off x="3925888" y="5410200"/>
            <a:ext cx="100012" cy="128588"/>
          </a:xfrm>
          <a:prstGeom prst="rect">
            <a:avLst/>
          </a:prstGeom>
          <a:solidFill>
            <a:srgbClr val="FFFFFF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7295" name="Line 15"/>
          <p:cNvSpPr>
            <a:spLocks noChangeShapeType="1"/>
          </p:cNvSpPr>
          <p:nvPr/>
        </p:nvSpPr>
        <p:spPr bwMode="auto">
          <a:xfrm>
            <a:off x="4175125" y="5756275"/>
            <a:ext cx="3368675" cy="6350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7296" name="Line 16"/>
          <p:cNvSpPr>
            <a:spLocks noChangeShapeType="1"/>
          </p:cNvSpPr>
          <p:nvPr/>
        </p:nvSpPr>
        <p:spPr bwMode="auto">
          <a:xfrm flipH="1" flipV="1">
            <a:off x="4044950" y="5613400"/>
            <a:ext cx="130175" cy="142875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7297" name="Freeform 17"/>
          <p:cNvSpPr>
            <a:spLocks/>
          </p:cNvSpPr>
          <p:nvPr/>
        </p:nvSpPr>
        <p:spPr bwMode="auto">
          <a:xfrm>
            <a:off x="4008438" y="5568950"/>
            <a:ext cx="65087" cy="73025"/>
          </a:xfrm>
          <a:custGeom>
            <a:avLst/>
            <a:gdLst>
              <a:gd name="T0" fmla="*/ 13 w 38"/>
              <a:gd name="T1" fmla="*/ 35 h 35"/>
              <a:gd name="T2" fmla="*/ 0 w 38"/>
              <a:gd name="T3" fmla="*/ 0 h 35"/>
              <a:gd name="T4" fmla="*/ 38 w 38"/>
              <a:gd name="T5" fmla="*/ 12 h 35"/>
              <a:gd name="T6" fmla="*/ 13 w 38"/>
              <a:gd name="T7" fmla="*/ 35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8" h="35">
                <a:moveTo>
                  <a:pt x="13" y="35"/>
                </a:moveTo>
                <a:lnTo>
                  <a:pt x="0" y="0"/>
                </a:lnTo>
                <a:lnTo>
                  <a:pt x="38" y="12"/>
                </a:lnTo>
                <a:lnTo>
                  <a:pt x="13" y="35"/>
                </a:lnTo>
                <a:close/>
              </a:path>
            </a:pathLst>
          </a:custGeom>
          <a:solidFill>
            <a:srgbClr val="000000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7298" name="Line 18"/>
          <p:cNvSpPr>
            <a:spLocks noChangeShapeType="1"/>
          </p:cNvSpPr>
          <p:nvPr/>
        </p:nvSpPr>
        <p:spPr bwMode="auto">
          <a:xfrm flipH="1">
            <a:off x="1312863" y="5756275"/>
            <a:ext cx="2466975" cy="6350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7299" name="Line 19"/>
          <p:cNvSpPr>
            <a:spLocks noChangeShapeType="1"/>
          </p:cNvSpPr>
          <p:nvPr/>
        </p:nvSpPr>
        <p:spPr bwMode="auto">
          <a:xfrm flipV="1">
            <a:off x="3779838" y="5613400"/>
            <a:ext cx="123825" cy="142875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7300" name="Freeform 20"/>
          <p:cNvSpPr>
            <a:spLocks/>
          </p:cNvSpPr>
          <p:nvPr/>
        </p:nvSpPr>
        <p:spPr bwMode="auto">
          <a:xfrm>
            <a:off x="3879850" y="5568950"/>
            <a:ext cx="61913" cy="73025"/>
          </a:xfrm>
          <a:custGeom>
            <a:avLst/>
            <a:gdLst>
              <a:gd name="T0" fmla="*/ 0 w 37"/>
              <a:gd name="T1" fmla="*/ 12 h 35"/>
              <a:gd name="T2" fmla="*/ 37 w 37"/>
              <a:gd name="T3" fmla="*/ 0 h 35"/>
              <a:gd name="T4" fmla="*/ 24 w 37"/>
              <a:gd name="T5" fmla="*/ 35 h 35"/>
              <a:gd name="T6" fmla="*/ 0 w 37"/>
              <a:gd name="T7" fmla="*/ 12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7" h="35">
                <a:moveTo>
                  <a:pt x="0" y="12"/>
                </a:moveTo>
                <a:lnTo>
                  <a:pt x="37" y="0"/>
                </a:lnTo>
                <a:lnTo>
                  <a:pt x="24" y="35"/>
                </a:lnTo>
                <a:lnTo>
                  <a:pt x="0" y="12"/>
                </a:lnTo>
                <a:close/>
              </a:path>
            </a:pathLst>
          </a:custGeom>
          <a:solidFill>
            <a:srgbClr val="000000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7301" name="Line 21"/>
          <p:cNvSpPr>
            <a:spLocks noChangeShapeType="1"/>
          </p:cNvSpPr>
          <p:nvPr/>
        </p:nvSpPr>
        <p:spPr bwMode="auto">
          <a:xfrm flipH="1">
            <a:off x="1279525" y="2947988"/>
            <a:ext cx="1847850" cy="15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7302" name="Line 22"/>
          <p:cNvSpPr>
            <a:spLocks noChangeShapeType="1"/>
          </p:cNvSpPr>
          <p:nvPr/>
        </p:nvSpPr>
        <p:spPr bwMode="auto">
          <a:xfrm>
            <a:off x="5630863" y="4821238"/>
            <a:ext cx="1884362" cy="63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7303" name="Freeform 23"/>
          <p:cNvSpPr>
            <a:spLocks/>
          </p:cNvSpPr>
          <p:nvPr/>
        </p:nvSpPr>
        <p:spPr bwMode="auto">
          <a:xfrm>
            <a:off x="2100263" y="5692775"/>
            <a:ext cx="227012" cy="128588"/>
          </a:xfrm>
          <a:custGeom>
            <a:avLst/>
            <a:gdLst>
              <a:gd name="T0" fmla="*/ 0 w 134"/>
              <a:gd name="T1" fmla="*/ 0 h 64"/>
              <a:gd name="T2" fmla="*/ 134 w 134"/>
              <a:gd name="T3" fmla="*/ 64 h 64"/>
              <a:gd name="T4" fmla="*/ 134 w 134"/>
              <a:gd name="T5" fmla="*/ 0 h 64"/>
              <a:gd name="T6" fmla="*/ 0 w 134"/>
              <a:gd name="T7" fmla="*/ 64 h 64"/>
              <a:gd name="T8" fmla="*/ 0 w 134"/>
              <a:gd name="T9" fmla="*/ 0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" h="64">
                <a:moveTo>
                  <a:pt x="0" y="0"/>
                </a:moveTo>
                <a:lnTo>
                  <a:pt x="134" y="64"/>
                </a:lnTo>
                <a:lnTo>
                  <a:pt x="134" y="0"/>
                </a:lnTo>
                <a:lnTo>
                  <a:pt x="0" y="6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7304" name="Freeform 24"/>
          <p:cNvSpPr>
            <a:spLocks/>
          </p:cNvSpPr>
          <p:nvPr/>
        </p:nvSpPr>
        <p:spPr bwMode="auto">
          <a:xfrm>
            <a:off x="2165350" y="5622925"/>
            <a:ext cx="95250" cy="19050"/>
          </a:xfrm>
          <a:custGeom>
            <a:avLst/>
            <a:gdLst>
              <a:gd name="T0" fmla="*/ 0 w 54"/>
              <a:gd name="T1" fmla="*/ 11 h 11"/>
              <a:gd name="T2" fmla="*/ 6 w 54"/>
              <a:gd name="T3" fmla="*/ 5 h 11"/>
              <a:gd name="T4" fmla="*/ 16 w 54"/>
              <a:gd name="T5" fmla="*/ 1 h 11"/>
              <a:gd name="T6" fmla="*/ 28 w 54"/>
              <a:gd name="T7" fmla="*/ 0 h 11"/>
              <a:gd name="T8" fmla="*/ 39 w 54"/>
              <a:gd name="T9" fmla="*/ 1 h 11"/>
              <a:gd name="T10" fmla="*/ 48 w 54"/>
              <a:gd name="T11" fmla="*/ 5 h 11"/>
              <a:gd name="T12" fmla="*/ 54 w 54"/>
              <a:gd name="T13" fmla="*/ 11 h 11"/>
              <a:gd name="T14" fmla="*/ 0 w 54"/>
              <a:gd name="T15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4" h="11">
                <a:moveTo>
                  <a:pt x="0" y="11"/>
                </a:moveTo>
                <a:lnTo>
                  <a:pt x="6" y="5"/>
                </a:lnTo>
                <a:lnTo>
                  <a:pt x="16" y="1"/>
                </a:lnTo>
                <a:lnTo>
                  <a:pt x="28" y="0"/>
                </a:lnTo>
                <a:lnTo>
                  <a:pt x="39" y="1"/>
                </a:lnTo>
                <a:lnTo>
                  <a:pt x="48" y="5"/>
                </a:lnTo>
                <a:lnTo>
                  <a:pt x="54" y="11"/>
                </a:lnTo>
                <a:lnTo>
                  <a:pt x="0" y="11"/>
                </a:lnTo>
                <a:close/>
              </a:path>
            </a:pathLst>
          </a:custGeom>
          <a:solidFill>
            <a:srgbClr val="FFFFFF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7305" name="Line 25"/>
          <p:cNvSpPr>
            <a:spLocks noChangeShapeType="1"/>
          </p:cNvSpPr>
          <p:nvPr/>
        </p:nvSpPr>
        <p:spPr bwMode="auto">
          <a:xfrm flipV="1">
            <a:off x="2214563" y="5641975"/>
            <a:ext cx="3175" cy="114300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7306" name="Freeform 26"/>
          <p:cNvSpPr>
            <a:spLocks/>
          </p:cNvSpPr>
          <p:nvPr/>
        </p:nvSpPr>
        <p:spPr bwMode="auto">
          <a:xfrm>
            <a:off x="6218238" y="5692775"/>
            <a:ext cx="227012" cy="128588"/>
          </a:xfrm>
          <a:custGeom>
            <a:avLst/>
            <a:gdLst>
              <a:gd name="T0" fmla="*/ 0 w 135"/>
              <a:gd name="T1" fmla="*/ 0 h 64"/>
              <a:gd name="T2" fmla="*/ 135 w 135"/>
              <a:gd name="T3" fmla="*/ 64 h 64"/>
              <a:gd name="T4" fmla="*/ 135 w 135"/>
              <a:gd name="T5" fmla="*/ 0 h 64"/>
              <a:gd name="T6" fmla="*/ 0 w 135"/>
              <a:gd name="T7" fmla="*/ 64 h 64"/>
              <a:gd name="T8" fmla="*/ 0 w 135"/>
              <a:gd name="T9" fmla="*/ 0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5" h="64">
                <a:moveTo>
                  <a:pt x="0" y="0"/>
                </a:moveTo>
                <a:lnTo>
                  <a:pt x="135" y="64"/>
                </a:lnTo>
                <a:lnTo>
                  <a:pt x="135" y="0"/>
                </a:lnTo>
                <a:lnTo>
                  <a:pt x="0" y="6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7307" name="Freeform 27"/>
          <p:cNvSpPr>
            <a:spLocks/>
          </p:cNvSpPr>
          <p:nvPr/>
        </p:nvSpPr>
        <p:spPr bwMode="auto">
          <a:xfrm>
            <a:off x="6286500" y="5622925"/>
            <a:ext cx="90488" cy="19050"/>
          </a:xfrm>
          <a:custGeom>
            <a:avLst/>
            <a:gdLst>
              <a:gd name="T0" fmla="*/ 0 w 55"/>
              <a:gd name="T1" fmla="*/ 11 h 11"/>
              <a:gd name="T2" fmla="*/ 7 w 55"/>
              <a:gd name="T3" fmla="*/ 5 h 11"/>
              <a:gd name="T4" fmla="*/ 16 w 55"/>
              <a:gd name="T5" fmla="*/ 1 h 11"/>
              <a:gd name="T6" fmla="*/ 28 w 55"/>
              <a:gd name="T7" fmla="*/ 0 h 11"/>
              <a:gd name="T8" fmla="*/ 39 w 55"/>
              <a:gd name="T9" fmla="*/ 1 h 11"/>
              <a:gd name="T10" fmla="*/ 48 w 55"/>
              <a:gd name="T11" fmla="*/ 5 h 11"/>
              <a:gd name="T12" fmla="*/ 55 w 55"/>
              <a:gd name="T13" fmla="*/ 11 h 11"/>
              <a:gd name="T14" fmla="*/ 0 w 55"/>
              <a:gd name="T15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5" h="11">
                <a:moveTo>
                  <a:pt x="0" y="11"/>
                </a:moveTo>
                <a:lnTo>
                  <a:pt x="7" y="5"/>
                </a:lnTo>
                <a:lnTo>
                  <a:pt x="16" y="1"/>
                </a:lnTo>
                <a:lnTo>
                  <a:pt x="28" y="0"/>
                </a:lnTo>
                <a:lnTo>
                  <a:pt x="39" y="1"/>
                </a:lnTo>
                <a:lnTo>
                  <a:pt x="48" y="5"/>
                </a:lnTo>
                <a:lnTo>
                  <a:pt x="55" y="11"/>
                </a:lnTo>
                <a:lnTo>
                  <a:pt x="0" y="1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7308" name="Freeform 28"/>
          <p:cNvSpPr>
            <a:spLocks/>
          </p:cNvSpPr>
          <p:nvPr/>
        </p:nvSpPr>
        <p:spPr bwMode="auto">
          <a:xfrm>
            <a:off x="5503863" y="5692775"/>
            <a:ext cx="223837" cy="128588"/>
          </a:xfrm>
          <a:custGeom>
            <a:avLst/>
            <a:gdLst>
              <a:gd name="T0" fmla="*/ 0 w 134"/>
              <a:gd name="T1" fmla="*/ 0 h 64"/>
              <a:gd name="T2" fmla="*/ 134 w 134"/>
              <a:gd name="T3" fmla="*/ 64 h 64"/>
              <a:gd name="T4" fmla="*/ 134 w 134"/>
              <a:gd name="T5" fmla="*/ 0 h 64"/>
              <a:gd name="T6" fmla="*/ 0 w 134"/>
              <a:gd name="T7" fmla="*/ 64 h 64"/>
              <a:gd name="T8" fmla="*/ 0 w 134"/>
              <a:gd name="T9" fmla="*/ 0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" h="64">
                <a:moveTo>
                  <a:pt x="0" y="0"/>
                </a:moveTo>
                <a:lnTo>
                  <a:pt x="134" y="64"/>
                </a:lnTo>
                <a:lnTo>
                  <a:pt x="134" y="0"/>
                </a:lnTo>
                <a:lnTo>
                  <a:pt x="0" y="6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7309" name="Freeform 29"/>
          <p:cNvSpPr>
            <a:spLocks/>
          </p:cNvSpPr>
          <p:nvPr/>
        </p:nvSpPr>
        <p:spPr bwMode="auto">
          <a:xfrm>
            <a:off x="5572125" y="5622925"/>
            <a:ext cx="90488" cy="19050"/>
          </a:xfrm>
          <a:custGeom>
            <a:avLst/>
            <a:gdLst>
              <a:gd name="T0" fmla="*/ 0 w 55"/>
              <a:gd name="T1" fmla="*/ 11 h 11"/>
              <a:gd name="T2" fmla="*/ 7 w 55"/>
              <a:gd name="T3" fmla="*/ 5 h 11"/>
              <a:gd name="T4" fmla="*/ 16 w 55"/>
              <a:gd name="T5" fmla="*/ 1 h 11"/>
              <a:gd name="T6" fmla="*/ 27 w 55"/>
              <a:gd name="T7" fmla="*/ 0 h 11"/>
              <a:gd name="T8" fmla="*/ 39 w 55"/>
              <a:gd name="T9" fmla="*/ 1 h 11"/>
              <a:gd name="T10" fmla="*/ 48 w 55"/>
              <a:gd name="T11" fmla="*/ 5 h 11"/>
              <a:gd name="T12" fmla="*/ 55 w 55"/>
              <a:gd name="T13" fmla="*/ 11 h 11"/>
              <a:gd name="T14" fmla="*/ 0 w 55"/>
              <a:gd name="T15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5" h="11">
                <a:moveTo>
                  <a:pt x="0" y="11"/>
                </a:moveTo>
                <a:lnTo>
                  <a:pt x="7" y="5"/>
                </a:lnTo>
                <a:lnTo>
                  <a:pt x="16" y="1"/>
                </a:lnTo>
                <a:lnTo>
                  <a:pt x="27" y="0"/>
                </a:lnTo>
                <a:lnTo>
                  <a:pt x="39" y="1"/>
                </a:lnTo>
                <a:lnTo>
                  <a:pt x="48" y="5"/>
                </a:lnTo>
                <a:lnTo>
                  <a:pt x="55" y="11"/>
                </a:lnTo>
                <a:lnTo>
                  <a:pt x="0" y="1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7310" name="Rectangle 30"/>
          <p:cNvSpPr>
            <a:spLocks noChangeArrowheads="1"/>
          </p:cNvSpPr>
          <p:nvPr/>
        </p:nvSpPr>
        <p:spPr bwMode="auto">
          <a:xfrm>
            <a:off x="5407025" y="5756275"/>
            <a:ext cx="1150938" cy="279400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7311" name="Freeform 31"/>
          <p:cNvSpPr>
            <a:spLocks/>
          </p:cNvSpPr>
          <p:nvPr/>
        </p:nvSpPr>
        <p:spPr bwMode="auto">
          <a:xfrm>
            <a:off x="5870575" y="5970588"/>
            <a:ext cx="227013" cy="133350"/>
          </a:xfrm>
          <a:custGeom>
            <a:avLst/>
            <a:gdLst>
              <a:gd name="T0" fmla="*/ 0 w 134"/>
              <a:gd name="T1" fmla="*/ 0 h 63"/>
              <a:gd name="T2" fmla="*/ 134 w 134"/>
              <a:gd name="T3" fmla="*/ 63 h 63"/>
              <a:gd name="T4" fmla="*/ 134 w 134"/>
              <a:gd name="T5" fmla="*/ 0 h 63"/>
              <a:gd name="T6" fmla="*/ 0 w 134"/>
              <a:gd name="T7" fmla="*/ 63 h 63"/>
              <a:gd name="T8" fmla="*/ 0 w 134"/>
              <a:gd name="T9" fmla="*/ 0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" h="63">
                <a:moveTo>
                  <a:pt x="0" y="0"/>
                </a:moveTo>
                <a:lnTo>
                  <a:pt x="134" y="63"/>
                </a:lnTo>
                <a:lnTo>
                  <a:pt x="134" y="0"/>
                </a:lnTo>
                <a:lnTo>
                  <a:pt x="0" y="63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7312" name="Freeform 32"/>
          <p:cNvSpPr>
            <a:spLocks/>
          </p:cNvSpPr>
          <p:nvPr/>
        </p:nvSpPr>
        <p:spPr bwMode="auto">
          <a:xfrm>
            <a:off x="5938838" y="5905500"/>
            <a:ext cx="90487" cy="17463"/>
          </a:xfrm>
          <a:custGeom>
            <a:avLst/>
            <a:gdLst>
              <a:gd name="T0" fmla="*/ 0 w 53"/>
              <a:gd name="T1" fmla="*/ 11 h 11"/>
              <a:gd name="T2" fmla="*/ 5 w 53"/>
              <a:gd name="T3" fmla="*/ 5 h 11"/>
              <a:gd name="T4" fmla="*/ 16 w 53"/>
              <a:gd name="T5" fmla="*/ 1 h 11"/>
              <a:gd name="T6" fmla="*/ 28 w 53"/>
              <a:gd name="T7" fmla="*/ 0 h 11"/>
              <a:gd name="T8" fmla="*/ 39 w 53"/>
              <a:gd name="T9" fmla="*/ 1 h 11"/>
              <a:gd name="T10" fmla="*/ 48 w 53"/>
              <a:gd name="T11" fmla="*/ 5 h 11"/>
              <a:gd name="T12" fmla="*/ 53 w 53"/>
              <a:gd name="T13" fmla="*/ 11 h 11"/>
              <a:gd name="T14" fmla="*/ 0 w 53"/>
              <a:gd name="T15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3" h="11">
                <a:moveTo>
                  <a:pt x="0" y="11"/>
                </a:moveTo>
                <a:lnTo>
                  <a:pt x="5" y="5"/>
                </a:lnTo>
                <a:lnTo>
                  <a:pt x="16" y="1"/>
                </a:lnTo>
                <a:lnTo>
                  <a:pt x="28" y="0"/>
                </a:lnTo>
                <a:lnTo>
                  <a:pt x="39" y="1"/>
                </a:lnTo>
                <a:lnTo>
                  <a:pt x="48" y="5"/>
                </a:lnTo>
                <a:lnTo>
                  <a:pt x="53" y="11"/>
                </a:lnTo>
                <a:lnTo>
                  <a:pt x="0" y="1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7313" name="Freeform 33"/>
          <p:cNvSpPr>
            <a:spLocks noEditPoints="1"/>
          </p:cNvSpPr>
          <p:nvPr/>
        </p:nvSpPr>
        <p:spPr bwMode="auto">
          <a:xfrm>
            <a:off x="1119188" y="5756275"/>
            <a:ext cx="211137" cy="268288"/>
          </a:xfrm>
          <a:custGeom>
            <a:avLst/>
            <a:gdLst>
              <a:gd name="T0" fmla="*/ 0 w 127"/>
              <a:gd name="T1" fmla="*/ 59 h 132"/>
              <a:gd name="T2" fmla="*/ 3 w 127"/>
              <a:gd name="T3" fmla="*/ 42 h 132"/>
              <a:gd name="T4" fmla="*/ 10 w 127"/>
              <a:gd name="T5" fmla="*/ 27 h 132"/>
              <a:gd name="T6" fmla="*/ 22 w 127"/>
              <a:gd name="T7" fmla="*/ 14 h 132"/>
              <a:gd name="T8" fmla="*/ 38 w 127"/>
              <a:gd name="T9" fmla="*/ 5 h 132"/>
              <a:gd name="T10" fmla="*/ 54 w 127"/>
              <a:gd name="T11" fmla="*/ 0 h 132"/>
              <a:gd name="T12" fmla="*/ 73 w 127"/>
              <a:gd name="T13" fmla="*/ 0 h 132"/>
              <a:gd name="T14" fmla="*/ 89 w 127"/>
              <a:gd name="T15" fmla="*/ 5 h 132"/>
              <a:gd name="T16" fmla="*/ 105 w 127"/>
              <a:gd name="T17" fmla="*/ 14 h 132"/>
              <a:gd name="T18" fmla="*/ 117 w 127"/>
              <a:gd name="T19" fmla="*/ 27 h 132"/>
              <a:gd name="T20" fmla="*/ 124 w 127"/>
              <a:gd name="T21" fmla="*/ 42 h 132"/>
              <a:gd name="T22" fmla="*/ 127 w 127"/>
              <a:gd name="T23" fmla="*/ 59 h 132"/>
              <a:gd name="T24" fmla="*/ 124 w 127"/>
              <a:gd name="T25" fmla="*/ 76 h 132"/>
              <a:gd name="T26" fmla="*/ 117 w 127"/>
              <a:gd name="T27" fmla="*/ 91 h 132"/>
              <a:gd name="T28" fmla="*/ 105 w 127"/>
              <a:gd name="T29" fmla="*/ 105 h 132"/>
              <a:gd name="T30" fmla="*/ 89 w 127"/>
              <a:gd name="T31" fmla="*/ 113 h 132"/>
              <a:gd name="T32" fmla="*/ 73 w 127"/>
              <a:gd name="T33" fmla="*/ 118 h 132"/>
              <a:gd name="T34" fmla="*/ 54 w 127"/>
              <a:gd name="T35" fmla="*/ 118 h 132"/>
              <a:gd name="T36" fmla="*/ 38 w 127"/>
              <a:gd name="T37" fmla="*/ 113 h 132"/>
              <a:gd name="T38" fmla="*/ 22 w 127"/>
              <a:gd name="T39" fmla="*/ 105 h 132"/>
              <a:gd name="T40" fmla="*/ 10 w 127"/>
              <a:gd name="T41" fmla="*/ 91 h 132"/>
              <a:gd name="T42" fmla="*/ 3 w 127"/>
              <a:gd name="T43" fmla="*/ 76 h 132"/>
              <a:gd name="T44" fmla="*/ 0 w 127"/>
              <a:gd name="T45" fmla="*/ 59 h 132"/>
              <a:gd name="T46" fmla="*/ 32 w 127"/>
              <a:gd name="T47" fmla="*/ 111 h 132"/>
              <a:gd name="T48" fmla="*/ 0 w 127"/>
              <a:gd name="T49" fmla="*/ 132 h 132"/>
              <a:gd name="T50" fmla="*/ 127 w 127"/>
              <a:gd name="T51" fmla="*/ 132 h 132"/>
              <a:gd name="T52" fmla="*/ 95 w 127"/>
              <a:gd name="T53" fmla="*/ 111 h 132"/>
              <a:gd name="T54" fmla="*/ 80 w 127"/>
              <a:gd name="T55" fmla="*/ 117 h 132"/>
              <a:gd name="T56" fmla="*/ 64 w 127"/>
              <a:gd name="T57" fmla="*/ 119 h 132"/>
              <a:gd name="T58" fmla="*/ 47 w 127"/>
              <a:gd name="T59" fmla="*/ 117 h 132"/>
              <a:gd name="T60" fmla="*/ 32 w 127"/>
              <a:gd name="T61" fmla="*/ 111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27" h="132">
                <a:moveTo>
                  <a:pt x="0" y="59"/>
                </a:moveTo>
                <a:lnTo>
                  <a:pt x="3" y="42"/>
                </a:lnTo>
                <a:lnTo>
                  <a:pt x="10" y="27"/>
                </a:lnTo>
                <a:lnTo>
                  <a:pt x="22" y="14"/>
                </a:lnTo>
                <a:lnTo>
                  <a:pt x="38" y="5"/>
                </a:lnTo>
                <a:lnTo>
                  <a:pt x="54" y="0"/>
                </a:lnTo>
                <a:lnTo>
                  <a:pt x="73" y="0"/>
                </a:lnTo>
                <a:lnTo>
                  <a:pt x="89" y="5"/>
                </a:lnTo>
                <a:lnTo>
                  <a:pt x="105" y="14"/>
                </a:lnTo>
                <a:lnTo>
                  <a:pt x="117" y="27"/>
                </a:lnTo>
                <a:lnTo>
                  <a:pt x="124" y="42"/>
                </a:lnTo>
                <a:lnTo>
                  <a:pt x="127" y="59"/>
                </a:lnTo>
                <a:lnTo>
                  <a:pt x="124" y="76"/>
                </a:lnTo>
                <a:lnTo>
                  <a:pt x="117" y="91"/>
                </a:lnTo>
                <a:lnTo>
                  <a:pt x="105" y="105"/>
                </a:lnTo>
                <a:lnTo>
                  <a:pt x="89" y="113"/>
                </a:lnTo>
                <a:lnTo>
                  <a:pt x="73" y="118"/>
                </a:lnTo>
                <a:lnTo>
                  <a:pt x="54" y="118"/>
                </a:lnTo>
                <a:lnTo>
                  <a:pt x="38" y="113"/>
                </a:lnTo>
                <a:lnTo>
                  <a:pt x="22" y="105"/>
                </a:lnTo>
                <a:lnTo>
                  <a:pt x="10" y="91"/>
                </a:lnTo>
                <a:lnTo>
                  <a:pt x="3" y="76"/>
                </a:lnTo>
                <a:lnTo>
                  <a:pt x="0" y="59"/>
                </a:lnTo>
                <a:close/>
                <a:moveTo>
                  <a:pt x="32" y="111"/>
                </a:moveTo>
                <a:lnTo>
                  <a:pt x="0" y="132"/>
                </a:lnTo>
                <a:lnTo>
                  <a:pt x="127" y="132"/>
                </a:lnTo>
                <a:lnTo>
                  <a:pt x="95" y="111"/>
                </a:lnTo>
                <a:lnTo>
                  <a:pt x="80" y="117"/>
                </a:lnTo>
                <a:lnTo>
                  <a:pt x="64" y="119"/>
                </a:lnTo>
                <a:lnTo>
                  <a:pt x="47" y="117"/>
                </a:lnTo>
                <a:lnTo>
                  <a:pt x="32" y="111"/>
                </a:lnTo>
                <a:close/>
              </a:path>
            </a:pathLst>
          </a:custGeom>
          <a:solidFill>
            <a:srgbClr val="FFFFFF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7314" name="Line 34"/>
          <p:cNvSpPr>
            <a:spLocks noChangeShapeType="1"/>
          </p:cNvSpPr>
          <p:nvPr/>
        </p:nvSpPr>
        <p:spPr bwMode="auto">
          <a:xfrm>
            <a:off x="765175" y="5880100"/>
            <a:ext cx="457200" cy="1588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7315" name="Line 35"/>
          <p:cNvSpPr>
            <a:spLocks noChangeShapeType="1"/>
          </p:cNvSpPr>
          <p:nvPr/>
        </p:nvSpPr>
        <p:spPr bwMode="auto">
          <a:xfrm>
            <a:off x="1222375" y="5756275"/>
            <a:ext cx="214313" cy="6350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7316" name="Freeform 36"/>
          <p:cNvSpPr>
            <a:spLocks noEditPoints="1"/>
          </p:cNvSpPr>
          <p:nvPr/>
        </p:nvSpPr>
        <p:spPr bwMode="auto">
          <a:xfrm>
            <a:off x="1109663" y="2947988"/>
            <a:ext cx="214312" cy="268287"/>
          </a:xfrm>
          <a:custGeom>
            <a:avLst/>
            <a:gdLst>
              <a:gd name="T0" fmla="*/ 0 w 127"/>
              <a:gd name="T1" fmla="*/ 60 h 132"/>
              <a:gd name="T2" fmla="*/ 3 w 127"/>
              <a:gd name="T3" fmla="*/ 42 h 132"/>
              <a:gd name="T4" fmla="*/ 11 w 127"/>
              <a:gd name="T5" fmla="*/ 28 h 132"/>
              <a:gd name="T6" fmla="*/ 22 w 127"/>
              <a:gd name="T7" fmla="*/ 14 h 132"/>
              <a:gd name="T8" fmla="*/ 38 w 127"/>
              <a:gd name="T9" fmla="*/ 5 h 132"/>
              <a:gd name="T10" fmla="*/ 55 w 127"/>
              <a:gd name="T11" fmla="*/ 0 h 132"/>
              <a:gd name="T12" fmla="*/ 73 w 127"/>
              <a:gd name="T13" fmla="*/ 0 h 132"/>
              <a:gd name="T14" fmla="*/ 90 w 127"/>
              <a:gd name="T15" fmla="*/ 5 h 132"/>
              <a:gd name="T16" fmla="*/ 105 w 127"/>
              <a:gd name="T17" fmla="*/ 14 h 132"/>
              <a:gd name="T18" fmla="*/ 117 w 127"/>
              <a:gd name="T19" fmla="*/ 28 h 132"/>
              <a:gd name="T20" fmla="*/ 125 w 127"/>
              <a:gd name="T21" fmla="*/ 42 h 132"/>
              <a:gd name="T22" fmla="*/ 127 w 127"/>
              <a:gd name="T23" fmla="*/ 60 h 132"/>
              <a:gd name="T24" fmla="*/ 125 w 127"/>
              <a:gd name="T25" fmla="*/ 77 h 132"/>
              <a:gd name="T26" fmla="*/ 117 w 127"/>
              <a:gd name="T27" fmla="*/ 92 h 132"/>
              <a:gd name="T28" fmla="*/ 105 w 127"/>
              <a:gd name="T29" fmla="*/ 105 h 132"/>
              <a:gd name="T30" fmla="*/ 90 w 127"/>
              <a:gd name="T31" fmla="*/ 114 h 132"/>
              <a:gd name="T32" fmla="*/ 73 w 127"/>
              <a:gd name="T33" fmla="*/ 119 h 132"/>
              <a:gd name="T34" fmla="*/ 55 w 127"/>
              <a:gd name="T35" fmla="*/ 119 h 132"/>
              <a:gd name="T36" fmla="*/ 38 w 127"/>
              <a:gd name="T37" fmla="*/ 114 h 132"/>
              <a:gd name="T38" fmla="*/ 22 w 127"/>
              <a:gd name="T39" fmla="*/ 105 h 132"/>
              <a:gd name="T40" fmla="*/ 11 w 127"/>
              <a:gd name="T41" fmla="*/ 92 h 132"/>
              <a:gd name="T42" fmla="*/ 3 w 127"/>
              <a:gd name="T43" fmla="*/ 77 h 132"/>
              <a:gd name="T44" fmla="*/ 0 w 127"/>
              <a:gd name="T45" fmla="*/ 60 h 132"/>
              <a:gd name="T46" fmla="*/ 31 w 127"/>
              <a:gd name="T47" fmla="*/ 111 h 132"/>
              <a:gd name="T48" fmla="*/ 0 w 127"/>
              <a:gd name="T49" fmla="*/ 132 h 132"/>
              <a:gd name="T50" fmla="*/ 127 w 127"/>
              <a:gd name="T51" fmla="*/ 132 h 132"/>
              <a:gd name="T52" fmla="*/ 95 w 127"/>
              <a:gd name="T53" fmla="*/ 111 h 132"/>
              <a:gd name="T54" fmla="*/ 81 w 127"/>
              <a:gd name="T55" fmla="*/ 117 h 132"/>
              <a:gd name="T56" fmla="*/ 64 w 127"/>
              <a:gd name="T57" fmla="*/ 120 h 132"/>
              <a:gd name="T58" fmla="*/ 47 w 127"/>
              <a:gd name="T59" fmla="*/ 117 h 132"/>
              <a:gd name="T60" fmla="*/ 31 w 127"/>
              <a:gd name="T61" fmla="*/ 111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27" h="132">
                <a:moveTo>
                  <a:pt x="0" y="60"/>
                </a:moveTo>
                <a:lnTo>
                  <a:pt x="3" y="42"/>
                </a:lnTo>
                <a:lnTo>
                  <a:pt x="11" y="28"/>
                </a:lnTo>
                <a:lnTo>
                  <a:pt x="22" y="14"/>
                </a:lnTo>
                <a:lnTo>
                  <a:pt x="38" y="5"/>
                </a:lnTo>
                <a:lnTo>
                  <a:pt x="55" y="0"/>
                </a:lnTo>
                <a:lnTo>
                  <a:pt x="73" y="0"/>
                </a:lnTo>
                <a:lnTo>
                  <a:pt x="90" y="5"/>
                </a:lnTo>
                <a:lnTo>
                  <a:pt x="105" y="14"/>
                </a:lnTo>
                <a:lnTo>
                  <a:pt x="117" y="28"/>
                </a:lnTo>
                <a:lnTo>
                  <a:pt x="125" y="42"/>
                </a:lnTo>
                <a:lnTo>
                  <a:pt x="127" y="60"/>
                </a:lnTo>
                <a:lnTo>
                  <a:pt x="125" y="77"/>
                </a:lnTo>
                <a:lnTo>
                  <a:pt x="117" y="92"/>
                </a:lnTo>
                <a:lnTo>
                  <a:pt x="105" y="105"/>
                </a:lnTo>
                <a:lnTo>
                  <a:pt x="90" y="114"/>
                </a:lnTo>
                <a:lnTo>
                  <a:pt x="73" y="119"/>
                </a:lnTo>
                <a:lnTo>
                  <a:pt x="55" y="119"/>
                </a:lnTo>
                <a:lnTo>
                  <a:pt x="38" y="114"/>
                </a:lnTo>
                <a:lnTo>
                  <a:pt x="22" y="105"/>
                </a:lnTo>
                <a:lnTo>
                  <a:pt x="11" y="92"/>
                </a:lnTo>
                <a:lnTo>
                  <a:pt x="3" y="77"/>
                </a:lnTo>
                <a:lnTo>
                  <a:pt x="0" y="60"/>
                </a:lnTo>
                <a:close/>
                <a:moveTo>
                  <a:pt x="31" y="111"/>
                </a:moveTo>
                <a:lnTo>
                  <a:pt x="0" y="132"/>
                </a:lnTo>
                <a:lnTo>
                  <a:pt x="127" y="132"/>
                </a:lnTo>
                <a:lnTo>
                  <a:pt x="95" y="111"/>
                </a:lnTo>
                <a:lnTo>
                  <a:pt x="81" y="117"/>
                </a:lnTo>
                <a:lnTo>
                  <a:pt x="64" y="120"/>
                </a:lnTo>
                <a:lnTo>
                  <a:pt x="47" y="117"/>
                </a:lnTo>
                <a:lnTo>
                  <a:pt x="31" y="111"/>
                </a:lnTo>
                <a:close/>
              </a:path>
            </a:pathLst>
          </a:custGeom>
          <a:solidFill>
            <a:srgbClr val="FFFFFF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7317" name="Line 37"/>
          <p:cNvSpPr>
            <a:spLocks noChangeShapeType="1"/>
          </p:cNvSpPr>
          <p:nvPr/>
        </p:nvSpPr>
        <p:spPr bwMode="auto">
          <a:xfrm>
            <a:off x="762000" y="3063875"/>
            <a:ext cx="452438" cy="31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7318" name="Line 38"/>
          <p:cNvSpPr>
            <a:spLocks noChangeShapeType="1"/>
          </p:cNvSpPr>
          <p:nvPr/>
        </p:nvSpPr>
        <p:spPr bwMode="auto">
          <a:xfrm>
            <a:off x="1214438" y="2943225"/>
            <a:ext cx="217487" cy="4763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7319" name="Line 39"/>
          <p:cNvSpPr>
            <a:spLocks noChangeShapeType="1"/>
          </p:cNvSpPr>
          <p:nvPr/>
        </p:nvSpPr>
        <p:spPr bwMode="auto">
          <a:xfrm>
            <a:off x="3663950" y="1747838"/>
            <a:ext cx="304800" cy="6350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7320" name="Freeform 40"/>
          <p:cNvSpPr>
            <a:spLocks/>
          </p:cNvSpPr>
          <p:nvPr/>
        </p:nvSpPr>
        <p:spPr bwMode="auto">
          <a:xfrm>
            <a:off x="3956050" y="1728788"/>
            <a:ext cx="33338" cy="34925"/>
          </a:xfrm>
          <a:custGeom>
            <a:avLst/>
            <a:gdLst>
              <a:gd name="T0" fmla="*/ 0 w 21"/>
              <a:gd name="T1" fmla="*/ 8 h 17"/>
              <a:gd name="T2" fmla="*/ 3 w 21"/>
              <a:gd name="T3" fmla="*/ 4 h 17"/>
              <a:gd name="T4" fmla="*/ 8 w 21"/>
              <a:gd name="T5" fmla="*/ 0 h 17"/>
              <a:gd name="T6" fmla="*/ 14 w 21"/>
              <a:gd name="T7" fmla="*/ 0 h 17"/>
              <a:gd name="T8" fmla="*/ 19 w 21"/>
              <a:gd name="T9" fmla="*/ 4 h 17"/>
              <a:gd name="T10" fmla="*/ 21 w 21"/>
              <a:gd name="T11" fmla="*/ 8 h 17"/>
              <a:gd name="T12" fmla="*/ 19 w 21"/>
              <a:gd name="T13" fmla="*/ 13 h 17"/>
              <a:gd name="T14" fmla="*/ 14 w 21"/>
              <a:gd name="T15" fmla="*/ 17 h 17"/>
              <a:gd name="T16" fmla="*/ 8 w 21"/>
              <a:gd name="T17" fmla="*/ 17 h 17"/>
              <a:gd name="T18" fmla="*/ 3 w 21"/>
              <a:gd name="T19" fmla="*/ 13 h 17"/>
              <a:gd name="T20" fmla="*/ 0 w 21"/>
              <a:gd name="T21" fmla="*/ 8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1" h="17">
                <a:moveTo>
                  <a:pt x="0" y="8"/>
                </a:moveTo>
                <a:lnTo>
                  <a:pt x="3" y="4"/>
                </a:lnTo>
                <a:lnTo>
                  <a:pt x="8" y="0"/>
                </a:lnTo>
                <a:lnTo>
                  <a:pt x="14" y="0"/>
                </a:lnTo>
                <a:lnTo>
                  <a:pt x="19" y="4"/>
                </a:lnTo>
                <a:lnTo>
                  <a:pt x="21" y="8"/>
                </a:lnTo>
                <a:lnTo>
                  <a:pt x="19" y="13"/>
                </a:lnTo>
                <a:lnTo>
                  <a:pt x="14" y="17"/>
                </a:lnTo>
                <a:lnTo>
                  <a:pt x="8" y="17"/>
                </a:lnTo>
                <a:lnTo>
                  <a:pt x="3" y="13"/>
                </a:lnTo>
                <a:lnTo>
                  <a:pt x="0" y="8"/>
                </a:lnTo>
                <a:close/>
              </a:path>
            </a:pathLst>
          </a:custGeom>
          <a:solidFill>
            <a:srgbClr val="000000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7321" name="Line 41"/>
          <p:cNvSpPr>
            <a:spLocks noChangeShapeType="1"/>
          </p:cNvSpPr>
          <p:nvPr/>
        </p:nvSpPr>
        <p:spPr bwMode="auto">
          <a:xfrm flipV="1">
            <a:off x="3751263" y="1573213"/>
            <a:ext cx="427037" cy="344487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7322" name="Freeform 42"/>
          <p:cNvSpPr>
            <a:spLocks/>
          </p:cNvSpPr>
          <p:nvPr/>
        </p:nvSpPr>
        <p:spPr bwMode="auto">
          <a:xfrm>
            <a:off x="1822450" y="2878138"/>
            <a:ext cx="228600" cy="128587"/>
          </a:xfrm>
          <a:custGeom>
            <a:avLst/>
            <a:gdLst>
              <a:gd name="T0" fmla="*/ 0 w 133"/>
              <a:gd name="T1" fmla="*/ 0 h 64"/>
              <a:gd name="T2" fmla="*/ 133 w 133"/>
              <a:gd name="T3" fmla="*/ 64 h 64"/>
              <a:gd name="T4" fmla="*/ 133 w 133"/>
              <a:gd name="T5" fmla="*/ 0 h 64"/>
              <a:gd name="T6" fmla="*/ 0 w 133"/>
              <a:gd name="T7" fmla="*/ 64 h 64"/>
              <a:gd name="T8" fmla="*/ 0 w 133"/>
              <a:gd name="T9" fmla="*/ 0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3" h="64">
                <a:moveTo>
                  <a:pt x="0" y="0"/>
                </a:moveTo>
                <a:lnTo>
                  <a:pt x="133" y="64"/>
                </a:lnTo>
                <a:lnTo>
                  <a:pt x="133" y="0"/>
                </a:lnTo>
                <a:lnTo>
                  <a:pt x="0" y="6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7323" name="Freeform 43"/>
          <p:cNvSpPr>
            <a:spLocks/>
          </p:cNvSpPr>
          <p:nvPr/>
        </p:nvSpPr>
        <p:spPr bwMode="auto">
          <a:xfrm>
            <a:off x="1889125" y="2808288"/>
            <a:ext cx="88900" cy="22225"/>
          </a:xfrm>
          <a:custGeom>
            <a:avLst/>
            <a:gdLst>
              <a:gd name="T0" fmla="*/ 0 w 53"/>
              <a:gd name="T1" fmla="*/ 11 h 11"/>
              <a:gd name="T2" fmla="*/ 5 w 53"/>
              <a:gd name="T3" fmla="*/ 5 h 11"/>
              <a:gd name="T4" fmla="*/ 14 w 53"/>
              <a:gd name="T5" fmla="*/ 1 h 11"/>
              <a:gd name="T6" fmla="*/ 26 w 53"/>
              <a:gd name="T7" fmla="*/ 0 h 11"/>
              <a:gd name="T8" fmla="*/ 37 w 53"/>
              <a:gd name="T9" fmla="*/ 1 h 11"/>
              <a:gd name="T10" fmla="*/ 48 w 53"/>
              <a:gd name="T11" fmla="*/ 5 h 11"/>
              <a:gd name="T12" fmla="*/ 53 w 53"/>
              <a:gd name="T13" fmla="*/ 11 h 11"/>
              <a:gd name="T14" fmla="*/ 0 w 53"/>
              <a:gd name="T15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3" h="11">
                <a:moveTo>
                  <a:pt x="0" y="11"/>
                </a:moveTo>
                <a:lnTo>
                  <a:pt x="5" y="5"/>
                </a:lnTo>
                <a:lnTo>
                  <a:pt x="14" y="1"/>
                </a:lnTo>
                <a:lnTo>
                  <a:pt x="26" y="0"/>
                </a:lnTo>
                <a:lnTo>
                  <a:pt x="37" y="1"/>
                </a:lnTo>
                <a:lnTo>
                  <a:pt x="48" y="5"/>
                </a:lnTo>
                <a:lnTo>
                  <a:pt x="53" y="11"/>
                </a:lnTo>
                <a:lnTo>
                  <a:pt x="0" y="11"/>
                </a:lnTo>
                <a:close/>
              </a:path>
            </a:pathLst>
          </a:custGeom>
          <a:solidFill>
            <a:srgbClr val="FFFFFF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7324" name="Line 44"/>
          <p:cNvSpPr>
            <a:spLocks noChangeShapeType="1"/>
          </p:cNvSpPr>
          <p:nvPr/>
        </p:nvSpPr>
        <p:spPr bwMode="auto">
          <a:xfrm flipV="1">
            <a:off x="1935163" y="2830513"/>
            <a:ext cx="1587" cy="112712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7325" name="Freeform 45"/>
          <p:cNvSpPr>
            <a:spLocks/>
          </p:cNvSpPr>
          <p:nvPr/>
        </p:nvSpPr>
        <p:spPr bwMode="auto">
          <a:xfrm>
            <a:off x="5870575" y="5692775"/>
            <a:ext cx="227013" cy="128588"/>
          </a:xfrm>
          <a:custGeom>
            <a:avLst/>
            <a:gdLst>
              <a:gd name="T0" fmla="*/ 0 w 134"/>
              <a:gd name="T1" fmla="*/ 0 h 64"/>
              <a:gd name="T2" fmla="*/ 134 w 134"/>
              <a:gd name="T3" fmla="*/ 64 h 64"/>
              <a:gd name="T4" fmla="*/ 134 w 134"/>
              <a:gd name="T5" fmla="*/ 0 h 64"/>
              <a:gd name="T6" fmla="*/ 0 w 134"/>
              <a:gd name="T7" fmla="*/ 64 h 64"/>
              <a:gd name="T8" fmla="*/ 0 w 134"/>
              <a:gd name="T9" fmla="*/ 0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" h="64">
                <a:moveTo>
                  <a:pt x="0" y="0"/>
                </a:moveTo>
                <a:lnTo>
                  <a:pt x="134" y="64"/>
                </a:lnTo>
                <a:lnTo>
                  <a:pt x="134" y="0"/>
                </a:lnTo>
                <a:lnTo>
                  <a:pt x="0" y="6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7326" name="Freeform 46"/>
          <p:cNvSpPr>
            <a:spLocks/>
          </p:cNvSpPr>
          <p:nvPr/>
        </p:nvSpPr>
        <p:spPr bwMode="auto">
          <a:xfrm>
            <a:off x="5938838" y="5622925"/>
            <a:ext cx="90487" cy="19050"/>
          </a:xfrm>
          <a:custGeom>
            <a:avLst/>
            <a:gdLst>
              <a:gd name="T0" fmla="*/ 0 w 53"/>
              <a:gd name="T1" fmla="*/ 11 h 11"/>
              <a:gd name="T2" fmla="*/ 5 w 53"/>
              <a:gd name="T3" fmla="*/ 5 h 11"/>
              <a:gd name="T4" fmla="*/ 16 w 53"/>
              <a:gd name="T5" fmla="*/ 1 h 11"/>
              <a:gd name="T6" fmla="*/ 28 w 53"/>
              <a:gd name="T7" fmla="*/ 0 h 11"/>
              <a:gd name="T8" fmla="*/ 39 w 53"/>
              <a:gd name="T9" fmla="*/ 1 h 11"/>
              <a:gd name="T10" fmla="*/ 48 w 53"/>
              <a:gd name="T11" fmla="*/ 5 h 11"/>
              <a:gd name="T12" fmla="*/ 53 w 53"/>
              <a:gd name="T13" fmla="*/ 11 h 11"/>
              <a:gd name="T14" fmla="*/ 0 w 53"/>
              <a:gd name="T15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3" h="11">
                <a:moveTo>
                  <a:pt x="0" y="11"/>
                </a:moveTo>
                <a:lnTo>
                  <a:pt x="5" y="5"/>
                </a:lnTo>
                <a:lnTo>
                  <a:pt x="16" y="1"/>
                </a:lnTo>
                <a:lnTo>
                  <a:pt x="28" y="0"/>
                </a:lnTo>
                <a:lnTo>
                  <a:pt x="39" y="1"/>
                </a:lnTo>
                <a:lnTo>
                  <a:pt x="48" y="5"/>
                </a:lnTo>
                <a:lnTo>
                  <a:pt x="53" y="11"/>
                </a:lnTo>
                <a:lnTo>
                  <a:pt x="0" y="11"/>
                </a:lnTo>
                <a:close/>
              </a:path>
            </a:pathLst>
          </a:custGeom>
          <a:solidFill>
            <a:srgbClr val="FFFFFF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7327" name="Line 47"/>
          <p:cNvSpPr>
            <a:spLocks noChangeShapeType="1"/>
          </p:cNvSpPr>
          <p:nvPr/>
        </p:nvSpPr>
        <p:spPr bwMode="auto">
          <a:xfrm flipV="1">
            <a:off x="5986463" y="5641975"/>
            <a:ext cx="3175" cy="114300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7328" name="Line 48"/>
          <p:cNvSpPr>
            <a:spLocks noChangeShapeType="1"/>
          </p:cNvSpPr>
          <p:nvPr/>
        </p:nvSpPr>
        <p:spPr bwMode="auto">
          <a:xfrm>
            <a:off x="1385888" y="2592388"/>
            <a:ext cx="3175" cy="357187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7329" name="Freeform 49"/>
          <p:cNvSpPr>
            <a:spLocks/>
          </p:cNvSpPr>
          <p:nvPr/>
        </p:nvSpPr>
        <p:spPr bwMode="auto">
          <a:xfrm>
            <a:off x="1279525" y="2470150"/>
            <a:ext cx="214313" cy="249238"/>
          </a:xfrm>
          <a:custGeom>
            <a:avLst/>
            <a:gdLst>
              <a:gd name="T0" fmla="*/ 0 w 129"/>
              <a:gd name="T1" fmla="*/ 61 h 122"/>
              <a:gd name="T2" fmla="*/ 3 w 129"/>
              <a:gd name="T3" fmla="*/ 46 h 122"/>
              <a:gd name="T4" fmla="*/ 9 w 129"/>
              <a:gd name="T5" fmla="*/ 31 h 122"/>
              <a:gd name="T6" fmla="*/ 20 w 129"/>
              <a:gd name="T7" fmla="*/ 19 h 122"/>
              <a:gd name="T8" fmla="*/ 33 w 129"/>
              <a:gd name="T9" fmla="*/ 9 h 122"/>
              <a:gd name="T10" fmla="*/ 48 w 129"/>
              <a:gd name="T11" fmla="*/ 3 h 122"/>
              <a:gd name="T12" fmla="*/ 64 w 129"/>
              <a:gd name="T13" fmla="*/ 0 h 122"/>
              <a:gd name="T14" fmla="*/ 81 w 129"/>
              <a:gd name="T15" fmla="*/ 3 h 122"/>
              <a:gd name="T16" fmla="*/ 96 w 129"/>
              <a:gd name="T17" fmla="*/ 9 h 122"/>
              <a:gd name="T18" fmla="*/ 109 w 129"/>
              <a:gd name="T19" fmla="*/ 19 h 122"/>
              <a:gd name="T20" fmla="*/ 119 w 129"/>
              <a:gd name="T21" fmla="*/ 31 h 122"/>
              <a:gd name="T22" fmla="*/ 126 w 129"/>
              <a:gd name="T23" fmla="*/ 46 h 122"/>
              <a:gd name="T24" fmla="*/ 129 w 129"/>
              <a:gd name="T25" fmla="*/ 61 h 122"/>
              <a:gd name="T26" fmla="*/ 126 w 129"/>
              <a:gd name="T27" fmla="*/ 77 h 122"/>
              <a:gd name="T28" fmla="*/ 119 w 129"/>
              <a:gd name="T29" fmla="*/ 92 h 122"/>
              <a:gd name="T30" fmla="*/ 109 w 129"/>
              <a:gd name="T31" fmla="*/ 104 h 122"/>
              <a:gd name="T32" fmla="*/ 96 w 129"/>
              <a:gd name="T33" fmla="*/ 114 h 122"/>
              <a:gd name="T34" fmla="*/ 81 w 129"/>
              <a:gd name="T35" fmla="*/ 120 h 122"/>
              <a:gd name="T36" fmla="*/ 64 w 129"/>
              <a:gd name="T37" fmla="*/ 122 h 122"/>
              <a:gd name="T38" fmla="*/ 48 w 129"/>
              <a:gd name="T39" fmla="*/ 120 h 122"/>
              <a:gd name="T40" fmla="*/ 33 w 129"/>
              <a:gd name="T41" fmla="*/ 114 h 122"/>
              <a:gd name="T42" fmla="*/ 20 w 129"/>
              <a:gd name="T43" fmla="*/ 104 h 122"/>
              <a:gd name="T44" fmla="*/ 9 w 129"/>
              <a:gd name="T45" fmla="*/ 92 h 122"/>
              <a:gd name="T46" fmla="*/ 3 w 129"/>
              <a:gd name="T47" fmla="*/ 77 h 122"/>
              <a:gd name="T48" fmla="*/ 0 w 129"/>
              <a:gd name="T49" fmla="*/ 61 h 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29" h="122">
                <a:moveTo>
                  <a:pt x="0" y="61"/>
                </a:moveTo>
                <a:lnTo>
                  <a:pt x="3" y="46"/>
                </a:lnTo>
                <a:lnTo>
                  <a:pt x="9" y="31"/>
                </a:lnTo>
                <a:lnTo>
                  <a:pt x="20" y="19"/>
                </a:lnTo>
                <a:lnTo>
                  <a:pt x="33" y="9"/>
                </a:lnTo>
                <a:lnTo>
                  <a:pt x="48" y="3"/>
                </a:lnTo>
                <a:lnTo>
                  <a:pt x="64" y="0"/>
                </a:lnTo>
                <a:lnTo>
                  <a:pt x="81" y="3"/>
                </a:lnTo>
                <a:lnTo>
                  <a:pt x="96" y="9"/>
                </a:lnTo>
                <a:lnTo>
                  <a:pt x="109" y="19"/>
                </a:lnTo>
                <a:lnTo>
                  <a:pt x="119" y="31"/>
                </a:lnTo>
                <a:lnTo>
                  <a:pt x="126" y="46"/>
                </a:lnTo>
                <a:lnTo>
                  <a:pt x="129" y="61"/>
                </a:lnTo>
                <a:lnTo>
                  <a:pt x="126" y="77"/>
                </a:lnTo>
                <a:lnTo>
                  <a:pt x="119" y="92"/>
                </a:lnTo>
                <a:lnTo>
                  <a:pt x="109" y="104"/>
                </a:lnTo>
                <a:lnTo>
                  <a:pt x="96" y="114"/>
                </a:lnTo>
                <a:lnTo>
                  <a:pt x="81" y="120"/>
                </a:lnTo>
                <a:lnTo>
                  <a:pt x="64" y="122"/>
                </a:lnTo>
                <a:lnTo>
                  <a:pt x="48" y="120"/>
                </a:lnTo>
                <a:lnTo>
                  <a:pt x="33" y="114"/>
                </a:lnTo>
                <a:lnTo>
                  <a:pt x="20" y="104"/>
                </a:lnTo>
                <a:lnTo>
                  <a:pt x="9" y="92"/>
                </a:lnTo>
                <a:lnTo>
                  <a:pt x="3" y="77"/>
                </a:lnTo>
                <a:lnTo>
                  <a:pt x="0" y="61"/>
                </a:lnTo>
                <a:close/>
              </a:path>
            </a:pathLst>
          </a:custGeom>
          <a:solidFill>
            <a:srgbClr val="FFFFFF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7330" name="Rectangle 50"/>
          <p:cNvSpPr>
            <a:spLocks noChangeArrowheads="1"/>
          </p:cNvSpPr>
          <p:nvPr/>
        </p:nvSpPr>
        <p:spPr bwMode="auto">
          <a:xfrm>
            <a:off x="1336675" y="2479675"/>
            <a:ext cx="123825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800">
                <a:solidFill>
                  <a:srgbClr val="000000"/>
                </a:solidFill>
                <a:latin typeface="Arial" charset="0"/>
              </a:rPr>
              <a:t>FT</a:t>
            </a:r>
            <a:endParaRPr lang="en-US" sz="800"/>
          </a:p>
        </p:txBody>
      </p:sp>
      <p:sp>
        <p:nvSpPr>
          <p:cNvPr id="97331" name="Rectangle 51"/>
          <p:cNvSpPr>
            <a:spLocks noChangeArrowheads="1"/>
          </p:cNvSpPr>
          <p:nvPr/>
        </p:nvSpPr>
        <p:spPr bwMode="auto">
          <a:xfrm>
            <a:off x="1363663" y="2592388"/>
            <a:ext cx="57150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800">
                <a:solidFill>
                  <a:srgbClr val="000000"/>
                </a:solidFill>
                <a:latin typeface="Arial" charset="0"/>
              </a:rPr>
              <a:t>1</a:t>
            </a:r>
            <a:endParaRPr lang="en-US" sz="800"/>
          </a:p>
        </p:txBody>
      </p:sp>
      <p:sp>
        <p:nvSpPr>
          <p:cNvPr id="97332" name="Line 52"/>
          <p:cNvSpPr>
            <a:spLocks noChangeShapeType="1"/>
          </p:cNvSpPr>
          <p:nvPr/>
        </p:nvSpPr>
        <p:spPr bwMode="auto">
          <a:xfrm>
            <a:off x="1511300" y="5410200"/>
            <a:ext cx="4763" cy="355600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7333" name="Freeform 53"/>
          <p:cNvSpPr>
            <a:spLocks/>
          </p:cNvSpPr>
          <p:nvPr/>
        </p:nvSpPr>
        <p:spPr bwMode="auto">
          <a:xfrm>
            <a:off x="1401763" y="5281613"/>
            <a:ext cx="219075" cy="247650"/>
          </a:xfrm>
          <a:custGeom>
            <a:avLst/>
            <a:gdLst>
              <a:gd name="T0" fmla="*/ 0 w 128"/>
              <a:gd name="T1" fmla="*/ 60 h 122"/>
              <a:gd name="T2" fmla="*/ 2 w 128"/>
              <a:gd name="T3" fmla="*/ 46 h 122"/>
              <a:gd name="T4" fmla="*/ 9 w 128"/>
              <a:gd name="T5" fmla="*/ 31 h 122"/>
              <a:gd name="T6" fmla="*/ 19 w 128"/>
              <a:gd name="T7" fmla="*/ 18 h 122"/>
              <a:gd name="T8" fmla="*/ 32 w 128"/>
              <a:gd name="T9" fmla="*/ 9 h 122"/>
              <a:gd name="T10" fmla="*/ 48 w 128"/>
              <a:gd name="T11" fmla="*/ 2 h 122"/>
              <a:gd name="T12" fmla="*/ 65 w 128"/>
              <a:gd name="T13" fmla="*/ 0 h 122"/>
              <a:gd name="T14" fmla="*/ 80 w 128"/>
              <a:gd name="T15" fmla="*/ 2 h 122"/>
              <a:gd name="T16" fmla="*/ 96 w 128"/>
              <a:gd name="T17" fmla="*/ 9 h 122"/>
              <a:gd name="T18" fmla="*/ 109 w 128"/>
              <a:gd name="T19" fmla="*/ 18 h 122"/>
              <a:gd name="T20" fmla="*/ 119 w 128"/>
              <a:gd name="T21" fmla="*/ 31 h 122"/>
              <a:gd name="T22" fmla="*/ 126 w 128"/>
              <a:gd name="T23" fmla="*/ 46 h 122"/>
              <a:gd name="T24" fmla="*/ 128 w 128"/>
              <a:gd name="T25" fmla="*/ 60 h 122"/>
              <a:gd name="T26" fmla="*/ 126 w 128"/>
              <a:gd name="T27" fmla="*/ 76 h 122"/>
              <a:gd name="T28" fmla="*/ 119 w 128"/>
              <a:gd name="T29" fmla="*/ 91 h 122"/>
              <a:gd name="T30" fmla="*/ 109 w 128"/>
              <a:gd name="T31" fmla="*/ 103 h 122"/>
              <a:gd name="T32" fmla="*/ 96 w 128"/>
              <a:gd name="T33" fmla="*/ 113 h 122"/>
              <a:gd name="T34" fmla="*/ 80 w 128"/>
              <a:gd name="T35" fmla="*/ 119 h 122"/>
              <a:gd name="T36" fmla="*/ 65 w 128"/>
              <a:gd name="T37" fmla="*/ 122 h 122"/>
              <a:gd name="T38" fmla="*/ 48 w 128"/>
              <a:gd name="T39" fmla="*/ 119 h 122"/>
              <a:gd name="T40" fmla="*/ 32 w 128"/>
              <a:gd name="T41" fmla="*/ 113 h 122"/>
              <a:gd name="T42" fmla="*/ 19 w 128"/>
              <a:gd name="T43" fmla="*/ 103 h 122"/>
              <a:gd name="T44" fmla="*/ 9 w 128"/>
              <a:gd name="T45" fmla="*/ 91 h 122"/>
              <a:gd name="T46" fmla="*/ 2 w 128"/>
              <a:gd name="T47" fmla="*/ 76 h 122"/>
              <a:gd name="T48" fmla="*/ 0 w 128"/>
              <a:gd name="T49" fmla="*/ 60 h 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28" h="122">
                <a:moveTo>
                  <a:pt x="0" y="60"/>
                </a:moveTo>
                <a:lnTo>
                  <a:pt x="2" y="46"/>
                </a:lnTo>
                <a:lnTo>
                  <a:pt x="9" y="31"/>
                </a:lnTo>
                <a:lnTo>
                  <a:pt x="19" y="18"/>
                </a:lnTo>
                <a:lnTo>
                  <a:pt x="32" y="9"/>
                </a:lnTo>
                <a:lnTo>
                  <a:pt x="48" y="2"/>
                </a:lnTo>
                <a:lnTo>
                  <a:pt x="65" y="0"/>
                </a:lnTo>
                <a:lnTo>
                  <a:pt x="80" y="2"/>
                </a:lnTo>
                <a:lnTo>
                  <a:pt x="96" y="9"/>
                </a:lnTo>
                <a:lnTo>
                  <a:pt x="109" y="18"/>
                </a:lnTo>
                <a:lnTo>
                  <a:pt x="119" y="31"/>
                </a:lnTo>
                <a:lnTo>
                  <a:pt x="126" y="46"/>
                </a:lnTo>
                <a:lnTo>
                  <a:pt x="128" y="60"/>
                </a:lnTo>
                <a:lnTo>
                  <a:pt x="126" y="76"/>
                </a:lnTo>
                <a:lnTo>
                  <a:pt x="119" y="91"/>
                </a:lnTo>
                <a:lnTo>
                  <a:pt x="109" y="103"/>
                </a:lnTo>
                <a:lnTo>
                  <a:pt x="96" y="113"/>
                </a:lnTo>
                <a:lnTo>
                  <a:pt x="80" y="119"/>
                </a:lnTo>
                <a:lnTo>
                  <a:pt x="65" y="122"/>
                </a:lnTo>
                <a:lnTo>
                  <a:pt x="48" y="119"/>
                </a:lnTo>
                <a:lnTo>
                  <a:pt x="32" y="113"/>
                </a:lnTo>
                <a:lnTo>
                  <a:pt x="19" y="103"/>
                </a:lnTo>
                <a:lnTo>
                  <a:pt x="9" y="91"/>
                </a:lnTo>
                <a:lnTo>
                  <a:pt x="2" y="76"/>
                </a:lnTo>
                <a:lnTo>
                  <a:pt x="0" y="60"/>
                </a:lnTo>
                <a:close/>
              </a:path>
            </a:pathLst>
          </a:custGeom>
          <a:solidFill>
            <a:srgbClr val="FFFFFF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7334" name="Rectangle 54"/>
          <p:cNvSpPr>
            <a:spLocks noChangeArrowheads="1"/>
          </p:cNvSpPr>
          <p:nvPr/>
        </p:nvSpPr>
        <p:spPr bwMode="auto">
          <a:xfrm>
            <a:off x="1462088" y="5294313"/>
            <a:ext cx="123825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800">
                <a:solidFill>
                  <a:srgbClr val="000000"/>
                </a:solidFill>
                <a:latin typeface="Arial" charset="0"/>
              </a:rPr>
              <a:t>FT</a:t>
            </a:r>
            <a:endParaRPr lang="en-US" sz="800"/>
          </a:p>
        </p:txBody>
      </p:sp>
      <p:sp>
        <p:nvSpPr>
          <p:cNvPr id="97335" name="Rectangle 55"/>
          <p:cNvSpPr>
            <a:spLocks noChangeArrowheads="1"/>
          </p:cNvSpPr>
          <p:nvPr/>
        </p:nvSpPr>
        <p:spPr bwMode="auto">
          <a:xfrm>
            <a:off x="1489075" y="5405438"/>
            <a:ext cx="57150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800">
                <a:solidFill>
                  <a:srgbClr val="000000"/>
                </a:solidFill>
                <a:latin typeface="Arial" charset="0"/>
              </a:rPr>
              <a:t>2</a:t>
            </a:r>
            <a:endParaRPr lang="en-US" sz="800"/>
          </a:p>
        </p:txBody>
      </p:sp>
      <p:sp>
        <p:nvSpPr>
          <p:cNvPr id="97336" name="Line 56"/>
          <p:cNvSpPr>
            <a:spLocks noChangeShapeType="1"/>
          </p:cNvSpPr>
          <p:nvPr/>
        </p:nvSpPr>
        <p:spPr bwMode="auto">
          <a:xfrm>
            <a:off x="2678113" y="3973513"/>
            <a:ext cx="350837" cy="4762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7337" name="Freeform 57"/>
          <p:cNvSpPr>
            <a:spLocks/>
          </p:cNvSpPr>
          <p:nvPr/>
        </p:nvSpPr>
        <p:spPr bwMode="auto">
          <a:xfrm>
            <a:off x="2566988" y="3851275"/>
            <a:ext cx="215900" cy="247650"/>
          </a:xfrm>
          <a:custGeom>
            <a:avLst/>
            <a:gdLst>
              <a:gd name="T0" fmla="*/ 0 w 129"/>
              <a:gd name="T1" fmla="*/ 61 h 122"/>
              <a:gd name="T2" fmla="*/ 3 w 129"/>
              <a:gd name="T3" fmla="*/ 46 h 122"/>
              <a:gd name="T4" fmla="*/ 9 w 129"/>
              <a:gd name="T5" fmla="*/ 31 h 122"/>
              <a:gd name="T6" fmla="*/ 20 w 129"/>
              <a:gd name="T7" fmla="*/ 19 h 122"/>
              <a:gd name="T8" fmla="*/ 33 w 129"/>
              <a:gd name="T9" fmla="*/ 9 h 122"/>
              <a:gd name="T10" fmla="*/ 48 w 129"/>
              <a:gd name="T11" fmla="*/ 3 h 122"/>
              <a:gd name="T12" fmla="*/ 65 w 129"/>
              <a:gd name="T13" fmla="*/ 0 h 122"/>
              <a:gd name="T14" fmla="*/ 81 w 129"/>
              <a:gd name="T15" fmla="*/ 3 h 122"/>
              <a:gd name="T16" fmla="*/ 96 w 129"/>
              <a:gd name="T17" fmla="*/ 9 h 122"/>
              <a:gd name="T18" fmla="*/ 109 w 129"/>
              <a:gd name="T19" fmla="*/ 19 h 122"/>
              <a:gd name="T20" fmla="*/ 120 w 129"/>
              <a:gd name="T21" fmla="*/ 31 h 122"/>
              <a:gd name="T22" fmla="*/ 126 w 129"/>
              <a:gd name="T23" fmla="*/ 46 h 122"/>
              <a:gd name="T24" fmla="*/ 129 w 129"/>
              <a:gd name="T25" fmla="*/ 61 h 122"/>
              <a:gd name="T26" fmla="*/ 126 w 129"/>
              <a:gd name="T27" fmla="*/ 77 h 122"/>
              <a:gd name="T28" fmla="*/ 120 w 129"/>
              <a:gd name="T29" fmla="*/ 92 h 122"/>
              <a:gd name="T30" fmla="*/ 109 w 129"/>
              <a:gd name="T31" fmla="*/ 104 h 122"/>
              <a:gd name="T32" fmla="*/ 96 w 129"/>
              <a:gd name="T33" fmla="*/ 114 h 122"/>
              <a:gd name="T34" fmla="*/ 81 w 129"/>
              <a:gd name="T35" fmla="*/ 120 h 122"/>
              <a:gd name="T36" fmla="*/ 65 w 129"/>
              <a:gd name="T37" fmla="*/ 122 h 122"/>
              <a:gd name="T38" fmla="*/ 48 w 129"/>
              <a:gd name="T39" fmla="*/ 120 h 122"/>
              <a:gd name="T40" fmla="*/ 33 w 129"/>
              <a:gd name="T41" fmla="*/ 114 h 122"/>
              <a:gd name="T42" fmla="*/ 20 w 129"/>
              <a:gd name="T43" fmla="*/ 104 h 122"/>
              <a:gd name="T44" fmla="*/ 9 w 129"/>
              <a:gd name="T45" fmla="*/ 92 h 122"/>
              <a:gd name="T46" fmla="*/ 3 w 129"/>
              <a:gd name="T47" fmla="*/ 77 h 122"/>
              <a:gd name="T48" fmla="*/ 0 w 129"/>
              <a:gd name="T49" fmla="*/ 61 h 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29" h="122">
                <a:moveTo>
                  <a:pt x="0" y="61"/>
                </a:moveTo>
                <a:lnTo>
                  <a:pt x="3" y="46"/>
                </a:lnTo>
                <a:lnTo>
                  <a:pt x="9" y="31"/>
                </a:lnTo>
                <a:lnTo>
                  <a:pt x="20" y="19"/>
                </a:lnTo>
                <a:lnTo>
                  <a:pt x="33" y="9"/>
                </a:lnTo>
                <a:lnTo>
                  <a:pt x="48" y="3"/>
                </a:lnTo>
                <a:lnTo>
                  <a:pt x="65" y="0"/>
                </a:lnTo>
                <a:lnTo>
                  <a:pt x="81" y="3"/>
                </a:lnTo>
                <a:lnTo>
                  <a:pt x="96" y="9"/>
                </a:lnTo>
                <a:lnTo>
                  <a:pt x="109" y="19"/>
                </a:lnTo>
                <a:lnTo>
                  <a:pt x="120" y="31"/>
                </a:lnTo>
                <a:lnTo>
                  <a:pt x="126" y="46"/>
                </a:lnTo>
                <a:lnTo>
                  <a:pt x="129" y="61"/>
                </a:lnTo>
                <a:lnTo>
                  <a:pt x="126" y="77"/>
                </a:lnTo>
                <a:lnTo>
                  <a:pt x="120" y="92"/>
                </a:lnTo>
                <a:lnTo>
                  <a:pt x="109" y="104"/>
                </a:lnTo>
                <a:lnTo>
                  <a:pt x="96" y="114"/>
                </a:lnTo>
                <a:lnTo>
                  <a:pt x="81" y="120"/>
                </a:lnTo>
                <a:lnTo>
                  <a:pt x="65" y="122"/>
                </a:lnTo>
                <a:lnTo>
                  <a:pt x="48" y="120"/>
                </a:lnTo>
                <a:lnTo>
                  <a:pt x="33" y="114"/>
                </a:lnTo>
                <a:lnTo>
                  <a:pt x="20" y="104"/>
                </a:lnTo>
                <a:lnTo>
                  <a:pt x="9" y="92"/>
                </a:lnTo>
                <a:lnTo>
                  <a:pt x="3" y="77"/>
                </a:lnTo>
                <a:lnTo>
                  <a:pt x="0" y="61"/>
                </a:lnTo>
                <a:close/>
              </a:path>
            </a:pathLst>
          </a:custGeom>
          <a:solidFill>
            <a:srgbClr val="FFFFFF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7338" name="Rectangle 58"/>
          <p:cNvSpPr>
            <a:spLocks noChangeArrowheads="1"/>
          </p:cNvSpPr>
          <p:nvPr/>
        </p:nvSpPr>
        <p:spPr bwMode="auto">
          <a:xfrm>
            <a:off x="2624138" y="3863975"/>
            <a:ext cx="130175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800">
                <a:solidFill>
                  <a:srgbClr val="000000"/>
                </a:solidFill>
                <a:latin typeface="Arial" charset="0"/>
              </a:rPr>
              <a:t>PT</a:t>
            </a:r>
            <a:endParaRPr lang="en-US" sz="800"/>
          </a:p>
        </p:txBody>
      </p:sp>
      <p:sp>
        <p:nvSpPr>
          <p:cNvPr id="97339" name="Rectangle 59"/>
          <p:cNvSpPr>
            <a:spLocks noChangeArrowheads="1"/>
          </p:cNvSpPr>
          <p:nvPr/>
        </p:nvSpPr>
        <p:spPr bwMode="auto">
          <a:xfrm>
            <a:off x="2649538" y="3971925"/>
            <a:ext cx="57150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800">
                <a:solidFill>
                  <a:srgbClr val="000000"/>
                </a:solidFill>
                <a:latin typeface="Arial" charset="0"/>
              </a:rPr>
              <a:t>1</a:t>
            </a:r>
            <a:endParaRPr lang="en-US" sz="800"/>
          </a:p>
        </p:txBody>
      </p:sp>
      <p:sp>
        <p:nvSpPr>
          <p:cNvPr id="97340" name="Line 60"/>
          <p:cNvSpPr>
            <a:spLocks noChangeShapeType="1"/>
          </p:cNvSpPr>
          <p:nvPr/>
        </p:nvSpPr>
        <p:spPr bwMode="auto">
          <a:xfrm>
            <a:off x="3344863" y="1747838"/>
            <a:ext cx="242887" cy="6350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7341" name="Freeform 61"/>
          <p:cNvSpPr>
            <a:spLocks/>
          </p:cNvSpPr>
          <p:nvPr/>
        </p:nvSpPr>
        <p:spPr bwMode="auto">
          <a:xfrm>
            <a:off x="3235325" y="1627188"/>
            <a:ext cx="217488" cy="246062"/>
          </a:xfrm>
          <a:custGeom>
            <a:avLst/>
            <a:gdLst>
              <a:gd name="T0" fmla="*/ 0 w 128"/>
              <a:gd name="T1" fmla="*/ 61 h 121"/>
              <a:gd name="T2" fmla="*/ 2 w 128"/>
              <a:gd name="T3" fmla="*/ 45 h 121"/>
              <a:gd name="T4" fmla="*/ 9 w 128"/>
              <a:gd name="T5" fmla="*/ 30 h 121"/>
              <a:gd name="T6" fmla="*/ 19 w 128"/>
              <a:gd name="T7" fmla="*/ 18 h 121"/>
              <a:gd name="T8" fmla="*/ 32 w 128"/>
              <a:gd name="T9" fmla="*/ 8 h 121"/>
              <a:gd name="T10" fmla="*/ 48 w 128"/>
              <a:gd name="T11" fmla="*/ 2 h 121"/>
              <a:gd name="T12" fmla="*/ 63 w 128"/>
              <a:gd name="T13" fmla="*/ 0 h 121"/>
              <a:gd name="T14" fmla="*/ 80 w 128"/>
              <a:gd name="T15" fmla="*/ 2 h 121"/>
              <a:gd name="T16" fmla="*/ 96 w 128"/>
              <a:gd name="T17" fmla="*/ 8 h 121"/>
              <a:gd name="T18" fmla="*/ 109 w 128"/>
              <a:gd name="T19" fmla="*/ 18 h 121"/>
              <a:gd name="T20" fmla="*/ 119 w 128"/>
              <a:gd name="T21" fmla="*/ 30 h 121"/>
              <a:gd name="T22" fmla="*/ 125 w 128"/>
              <a:gd name="T23" fmla="*/ 45 h 121"/>
              <a:gd name="T24" fmla="*/ 128 w 128"/>
              <a:gd name="T25" fmla="*/ 61 h 121"/>
              <a:gd name="T26" fmla="*/ 125 w 128"/>
              <a:gd name="T27" fmla="*/ 77 h 121"/>
              <a:gd name="T28" fmla="*/ 119 w 128"/>
              <a:gd name="T29" fmla="*/ 90 h 121"/>
              <a:gd name="T30" fmla="*/ 109 w 128"/>
              <a:gd name="T31" fmla="*/ 104 h 121"/>
              <a:gd name="T32" fmla="*/ 96 w 128"/>
              <a:gd name="T33" fmla="*/ 112 h 121"/>
              <a:gd name="T34" fmla="*/ 80 w 128"/>
              <a:gd name="T35" fmla="*/ 119 h 121"/>
              <a:gd name="T36" fmla="*/ 63 w 128"/>
              <a:gd name="T37" fmla="*/ 121 h 121"/>
              <a:gd name="T38" fmla="*/ 48 w 128"/>
              <a:gd name="T39" fmla="*/ 119 h 121"/>
              <a:gd name="T40" fmla="*/ 32 w 128"/>
              <a:gd name="T41" fmla="*/ 112 h 121"/>
              <a:gd name="T42" fmla="*/ 19 w 128"/>
              <a:gd name="T43" fmla="*/ 104 h 121"/>
              <a:gd name="T44" fmla="*/ 9 w 128"/>
              <a:gd name="T45" fmla="*/ 90 h 121"/>
              <a:gd name="T46" fmla="*/ 2 w 128"/>
              <a:gd name="T47" fmla="*/ 77 h 121"/>
              <a:gd name="T48" fmla="*/ 0 w 128"/>
              <a:gd name="T49" fmla="*/ 61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28" h="121">
                <a:moveTo>
                  <a:pt x="0" y="61"/>
                </a:moveTo>
                <a:lnTo>
                  <a:pt x="2" y="45"/>
                </a:lnTo>
                <a:lnTo>
                  <a:pt x="9" y="30"/>
                </a:lnTo>
                <a:lnTo>
                  <a:pt x="19" y="18"/>
                </a:lnTo>
                <a:lnTo>
                  <a:pt x="32" y="8"/>
                </a:lnTo>
                <a:lnTo>
                  <a:pt x="48" y="2"/>
                </a:lnTo>
                <a:lnTo>
                  <a:pt x="63" y="0"/>
                </a:lnTo>
                <a:lnTo>
                  <a:pt x="80" y="2"/>
                </a:lnTo>
                <a:lnTo>
                  <a:pt x="96" y="8"/>
                </a:lnTo>
                <a:lnTo>
                  <a:pt x="109" y="18"/>
                </a:lnTo>
                <a:lnTo>
                  <a:pt x="119" y="30"/>
                </a:lnTo>
                <a:lnTo>
                  <a:pt x="125" y="45"/>
                </a:lnTo>
                <a:lnTo>
                  <a:pt x="128" y="61"/>
                </a:lnTo>
                <a:lnTo>
                  <a:pt x="125" y="77"/>
                </a:lnTo>
                <a:lnTo>
                  <a:pt x="119" y="90"/>
                </a:lnTo>
                <a:lnTo>
                  <a:pt x="109" y="104"/>
                </a:lnTo>
                <a:lnTo>
                  <a:pt x="96" y="112"/>
                </a:lnTo>
                <a:lnTo>
                  <a:pt x="80" y="119"/>
                </a:lnTo>
                <a:lnTo>
                  <a:pt x="63" y="121"/>
                </a:lnTo>
                <a:lnTo>
                  <a:pt x="48" y="119"/>
                </a:lnTo>
                <a:lnTo>
                  <a:pt x="32" y="112"/>
                </a:lnTo>
                <a:lnTo>
                  <a:pt x="19" y="104"/>
                </a:lnTo>
                <a:lnTo>
                  <a:pt x="9" y="90"/>
                </a:lnTo>
                <a:lnTo>
                  <a:pt x="2" y="77"/>
                </a:lnTo>
                <a:lnTo>
                  <a:pt x="0" y="61"/>
                </a:lnTo>
                <a:close/>
              </a:path>
            </a:pathLst>
          </a:custGeom>
          <a:solidFill>
            <a:srgbClr val="FFFFFF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7342" name="Line 62"/>
          <p:cNvSpPr>
            <a:spLocks noChangeShapeType="1"/>
          </p:cNvSpPr>
          <p:nvPr/>
        </p:nvSpPr>
        <p:spPr bwMode="auto">
          <a:xfrm>
            <a:off x="3235325" y="1747838"/>
            <a:ext cx="217488" cy="6350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7343" name="Rectangle 63"/>
          <p:cNvSpPr>
            <a:spLocks noChangeArrowheads="1"/>
          </p:cNvSpPr>
          <p:nvPr/>
        </p:nvSpPr>
        <p:spPr bwMode="auto">
          <a:xfrm>
            <a:off x="3302000" y="1630363"/>
            <a:ext cx="96838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800">
                <a:solidFill>
                  <a:srgbClr val="000000"/>
                </a:solidFill>
                <a:latin typeface="Arial" charset="0"/>
              </a:rPr>
              <a:t>PI</a:t>
            </a:r>
            <a:endParaRPr lang="en-US" sz="800"/>
          </a:p>
        </p:txBody>
      </p:sp>
      <p:sp>
        <p:nvSpPr>
          <p:cNvPr id="97344" name="Rectangle 64"/>
          <p:cNvSpPr>
            <a:spLocks noChangeArrowheads="1"/>
          </p:cNvSpPr>
          <p:nvPr/>
        </p:nvSpPr>
        <p:spPr bwMode="auto">
          <a:xfrm>
            <a:off x="3319463" y="1760538"/>
            <a:ext cx="57150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800">
                <a:solidFill>
                  <a:srgbClr val="000000"/>
                </a:solidFill>
                <a:latin typeface="Arial" charset="0"/>
              </a:rPr>
              <a:t>1</a:t>
            </a:r>
            <a:endParaRPr lang="en-US" sz="800"/>
          </a:p>
        </p:txBody>
      </p:sp>
      <p:sp>
        <p:nvSpPr>
          <p:cNvPr id="97345" name="Freeform 65"/>
          <p:cNvSpPr>
            <a:spLocks/>
          </p:cNvSpPr>
          <p:nvPr/>
        </p:nvSpPr>
        <p:spPr bwMode="auto">
          <a:xfrm>
            <a:off x="3540125" y="1687513"/>
            <a:ext cx="33338" cy="130175"/>
          </a:xfrm>
          <a:custGeom>
            <a:avLst/>
            <a:gdLst>
              <a:gd name="T0" fmla="*/ 21 w 21"/>
              <a:gd name="T1" fmla="*/ 64 h 64"/>
              <a:gd name="T2" fmla="*/ 13 w 21"/>
              <a:gd name="T3" fmla="*/ 60 h 64"/>
              <a:gd name="T4" fmla="*/ 6 w 21"/>
              <a:gd name="T5" fmla="*/ 54 h 64"/>
              <a:gd name="T6" fmla="*/ 1 w 21"/>
              <a:gd name="T7" fmla="*/ 43 h 64"/>
              <a:gd name="T8" fmla="*/ 0 w 21"/>
              <a:gd name="T9" fmla="*/ 32 h 64"/>
              <a:gd name="T10" fmla="*/ 1 w 21"/>
              <a:gd name="T11" fmla="*/ 21 h 64"/>
              <a:gd name="T12" fmla="*/ 6 w 21"/>
              <a:gd name="T13" fmla="*/ 10 h 64"/>
              <a:gd name="T14" fmla="*/ 13 w 21"/>
              <a:gd name="T15" fmla="*/ 4 h 64"/>
              <a:gd name="T16" fmla="*/ 21 w 21"/>
              <a:gd name="T17" fmla="*/ 0 h 64"/>
              <a:gd name="T18" fmla="*/ 21 w 21"/>
              <a:gd name="T19" fmla="*/ 64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1" h="64">
                <a:moveTo>
                  <a:pt x="21" y="64"/>
                </a:moveTo>
                <a:lnTo>
                  <a:pt x="13" y="60"/>
                </a:lnTo>
                <a:lnTo>
                  <a:pt x="6" y="54"/>
                </a:lnTo>
                <a:lnTo>
                  <a:pt x="1" y="43"/>
                </a:lnTo>
                <a:lnTo>
                  <a:pt x="0" y="32"/>
                </a:lnTo>
                <a:lnTo>
                  <a:pt x="1" y="21"/>
                </a:lnTo>
                <a:lnTo>
                  <a:pt x="6" y="10"/>
                </a:lnTo>
                <a:lnTo>
                  <a:pt x="13" y="4"/>
                </a:lnTo>
                <a:lnTo>
                  <a:pt x="21" y="0"/>
                </a:lnTo>
                <a:lnTo>
                  <a:pt x="21" y="64"/>
                </a:lnTo>
                <a:close/>
              </a:path>
            </a:pathLst>
          </a:custGeom>
          <a:solidFill>
            <a:srgbClr val="FFFFFF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7346" name="Line 66"/>
          <p:cNvSpPr>
            <a:spLocks noChangeShapeType="1"/>
          </p:cNvSpPr>
          <p:nvPr/>
        </p:nvSpPr>
        <p:spPr bwMode="auto">
          <a:xfrm>
            <a:off x="3573463" y="1754188"/>
            <a:ext cx="107950" cy="1587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7347" name="Line 67"/>
          <p:cNvSpPr>
            <a:spLocks noChangeShapeType="1"/>
          </p:cNvSpPr>
          <p:nvPr/>
        </p:nvSpPr>
        <p:spPr bwMode="auto">
          <a:xfrm>
            <a:off x="3327400" y="2278063"/>
            <a:ext cx="354013" cy="3175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7348" name="Freeform 68"/>
          <p:cNvSpPr>
            <a:spLocks/>
          </p:cNvSpPr>
          <p:nvPr/>
        </p:nvSpPr>
        <p:spPr bwMode="auto">
          <a:xfrm>
            <a:off x="3217863" y="2155825"/>
            <a:ext cx="217487" cy="242888"/>
          </a:xfrm>
          <a:custGeom>
            <a:avLst/>
            <a:gdLst>
              <a:gd name="T0" fmla="*/ 0 w 128"/>
              <a:gd name="T1" fmla="*/ 61 h 121"/>
              <a:gd name="T2" fmla="*/ 2 w 128"/>
              <a:gd name="T3" fmla="*/ 45 h 121"/>
              <a:gd name="T4" fmla="*/ 9 w 128"/>
              <a:gd name="T5" fmla="*/ 30 h 121"/>
              <a:gd name="T6" fmla="*/ 19 w 128"/>
              <a:gd name="T7" fmla="*/ 17 h 121"/>
              <a:gd name="T8" fmla="*/ 32 w 128"/>
              <a:gd name="T9" fmla="*/ 8 h 121"/>
              <a:gd name="T10" fmla="*/ 48 w 128"/>
              <a:gd name="T11" fmla="*/ 1 h 121"/>
              <a:gd name="T12" fmla="*/ 63 w 128"/>
              <a:gd name="T13" fmla="*/ 0 h 121"/>
              <a:gd name="T14" fmla="*/ 80 w 128"/>
              <a:gd name="T15" fmla="*/ 1 h 121"/>
              <a:gd name="T16" fmla="*/ 95 w 128"/>
              <a:gd name="T17" fmla="*/ 8 h 121"/>
              <a:gd name="T18" fmla="*/ 108 w 128"/>
              <a:gd name="T19" fmla="*/ 17 h 121"/>
              <a:gd name="T20" fmla="*/ 119 w 128"/>
              <a:gd name="T21" fmla="*/ 30 h 121"/>
              <a:gd name="T22" fmla="*/ 125 w 128"/>
              <a:gd name="T23" fmla="*/ 45 h 121"/>
              <a:gd name="T24" fmla="*/ 128 w 128"/>
              <a:gd name="T25" fmla="*/ 61 h 121"/>
              <a:gd name="T26" fmla="*/ 125 w 128"/>
              <a:gd name="T27" fmla="*/ 77 h 121"/>
              <a:gd name="T28" fmla="*/ 119 w 128"/>
              <a:gd name="T29" fmla="*/ 90 h 121"/>
              <a:gd name="T30" fmla="*/ 108 w 128"/>
              <a:gd name="T31" fmla="*/ 104 h 121"/>
              <a:gd name="T32" fmla="*/ 95 w 128"/>
              <a:gd name="T33" fmla="*/ 112 h 121"/>
              <a:gd name="T34" fmla="*/ 80 w 128"/>
              <a:gd name="T35" fmla="*/ 118 h 121"/>
              <a:gd name="T36" fmla="*/ 63 w 128"/>
              <a:gd name="T37" fmla="*/ 121 h 121"/>
              <a:gd name="T38" fmla="*/ 48 w 128"/>
              <a:gd name="T39" fmla="*/ 118 h 121"/>
              <a:gd name="T40" fmla="*/ 32 w 128"/>
              <a:gd name="T41" fmla="*/ 112 h 121"/>
              <a:gd name="T42" fmla="*/ 19 w 128"/>
              <a:gd name="T43" fmla="*/ 104 h 121"/>
              <a:gd name="T44" fmla="*/ 9 w 128"/>
              <a:gd name="T45" fmla="*/ 90 h 121"/>
              <a:gd name="T46" fmla="*/ 2 w 128"/>
              <a:gd name="T47" fmla="*/ 77 h 121"/>
              <a:gd name="T48" fmla="*/ 0 w 128"/>
              <a:gd name="T49" fmla="*/ 61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28" h="121">
                <a:moveTo>
                  <a:pt x="0" y="61"/>
                </a:moveTo>
                <a:lnTo>
                  <a:pt x="2" y="45"/>
                </a:lnTo>
                <a:lnTo>
                  <a:pt x="9" y="30"/>
                </a:lnTo>
                <a:lnTo>
                  <a:pt x="19" y="17"/>
                </a:lnTo>
                <a:lnTo>
                  <a:pt x="32" y="8"/>
                </a:lnTo>
                <a:lnTo>
                  <a:pt x="48" y="1"/>
                </a:lnTo>
                <a:lnTo>
                  <a:pt x="63" y="0"/>
                </a:lnTo>
                <a:lnTo>
                  <a:pt x="80" y="1"/>
                </a:lnTo>
                <a:lnTo>
                  <a:pt x="95" y="8"/>
                </a:lnTo>
                <a:lnTo>
                  <a:pt x="108" y="17"/>
                </a:lnTo>
                <a:lnTo>
                  <a:pt x="119" y="30"/>
                </a:lnTo>
                <a:lnTo>
                  <a:pt x="125" y="45"/>
                </a:lnTo>
                <a:lnTo>
                  <a:pt x="128" y="61"/>
                </a:lnTo>
                <a:lnTo>
                  <a:pt x="125" y="77"/>
                </a:lnTo>
                <a:lnTo>
                  <a:pt x="119" y="90"/>
                </a:lnTo>
                <a:lnTo>
                  <a:pt x="108" y="104"/>
                </a:lnTo>
                <a:lnTo>
                  <a:pt x="95" y="112"/>
                </a:lnTo>
                <a:lnTo>
                  <a:pt x="80" y="118"/>
                </a:lnTo>
                <a:lnTo>
                  <a:pt x="63" y="121"/>
                </a:lnTo>
                <a:lnTo>
                  <a:pt x="48" y="118"/>
                </a:lnTo>
                <a:lnTo>
                  <a:pt x="32" y="112"/>
                </a:lnTo>
                <a:lnTo>
                  <a:pt x="19" y="104"/>
                </a:lnTo>
                <a:lnTo>
                  <a:pt x="9" y="90"/>
                </a:lnTo>
                <a:lnTo>
                  <a:pt x="2" y="77"/>
                </a:lnTo>
                <a:lnTo>
                  <a:pt x="0" y="61"/>
                </a:lnTo>
                <a:close/>
              </a:path>
            </a:pathLst>
          </a:custGeom>
          <a:solidFill>
            <a:srgbClr val="FFFFFF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7349" name="Rectangle 69"/>
          <p:cNvSpPr>
            <a:spLocks noChangeArrowheads="1"/>
          </p:cNvSpPr>
          <p:nvPr/>
        </p:nvSpPr>
        <p:spPr bwMode="auto">
          <a:xfrm>
            <a:off x="3271838" y="2166938"/>
            <a:ext cx="101600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800">
                <a:solidFill>
                  <a:srgbClr val="000000"/>
                </a:solidFill>
                <a:latin typeface="Arial" charset="0"/>
              </a:rPr>
              <a:t>AI</a:t>
            </a:r>
            <a:endParaRPr lang="en-US" sz="800"/>
          </a:p>
        </p:txBody>
      </p:sp>
      <p:sp>
        <p:nvSpPr>
          <p:cNvPr id="97350" name="Rectangle 70"/>
          <p:cNvSpPr>
            <a:spLocks noChangeArrowheads="1"/>
          </p:cNvSpPr>
          <p:nvPr/>
        </p:nvSpPr>
        <p:spPr bwMode="auto">
          <a:xfrm>
            <a:off x="3305175" y="2278063"/>
            <a:ext cx="57150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800">
                <a:solidFill>
                  <a:srgbClr val="000000"/>
                </a:solidFill>
                <a:latin typeface="Arial" charset="0"/>
              </a:rPr>
              <a:t>1</a:t>
            </a:r>
            <a:endParaRPr lang="en-US" sz="800"/>
          </a:p>
        </p:txBody>
      </p:sp>
      <p:sp>
        <p:nvSpPr>
          <p:cNvPr id="97351" name="Line 71"/>
          <p:cNvSpPr>
            <a:spLocks noChangeShapeType="1"/>
          </p:cNvSpPr>
          <p:nvPr/>
        </p:nvSpPr>
        <p:spPr bwMode="auto">
          <a:xfrm>
            <a:off x="3108325" y="2697163"/>
            <a:ext cx="1588" cy="250825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7352" name="Freeform 72"/>
          <p:cNvSpPr>
            <a:spLocks/>
          </p:cNvSpPr>
          <p:nvPr/>
        </p:nvSpPr>
        <p:spPr bwMode="auto">
          <a:xfrm>
            <a:off x="3000375" y="2578100"/>
            <a:ext cx="214313" cy="246063"/>
          </a:xfrm>
          <a:custGeom>
            <a:avLst/>
            <a:gdLst>
              <a:gd name="T0" fmla="*/ 0 w 128"/>
              <a:gd name="T1" fmla="*/ 62 h 122"/>
              <a:gd name="T2" fmla="*/ 2 w 128"/>
              <a:gd name="T3" fmla="*/ 46 h 122"/>
              <a:gd name="T4" fmla="*/ 9 w 128"/>
              <a:gd name="T5" fmla="*/ 31 h 122"/>
              <a:gd name="T6" fmla="*/ 19 w 128"/>
              <a:gd name="T7" fmla="*/ 19 h 122"/>
              <a:gd name="T8" fmla="*/ 32 w 128"/>
              <a:gd name="T9" fmla="*/ 9 h 122"/>
              <a:gd name="T10" fmla="*/ 48 w 128"/>
              <a:gd name="T11" fmla="*/ 3 h 122"/>
              <a:gd name="T12" fmla="*/ 64 w 128"/>
              <a:gd name="T13" fmla="*/ 0 h 122"/>
              <a:gd name="T14" fmla="*/ 80 w 128"/>
              <a:gd name="T15" fmla="*/ 3 h 122"/>
              <a:gd name="T16" fmla="*/ 96 w 128"/>
              <a:gd name="T17" fmla="*/ 9 h 122"/>
              <a:gd name="T18" fmla="*/ 109 w 128"/>
              <a:gd name="T19" fmla="*/ 19 h 122"/>
              <a:gd name="T20" fmla="*/ 119 w 128"/>
              <a:gd name="T21" fmla="*/ 31 h 122"/>
              <a:gd name="T22" fmla="*/ 125 w 128"/>
              <a:gd name="T23" fmla="*/ 46 h 122"/>
              <a:gd name="T24" fmla="*/ 128 w 128"/>
              <a:gd name="T25" fmla="*/ 62 h 122"/>
              <a:gd name="T26" fmla="*/ 125 w 128"/>
              <a:gd name="T27" fmla="*/ 77 h 122"/>
              <a:gd name="T28" fmla="*/ 119 w 128"/>
              <a:gd name="T29" fmla="*/ 91 h 122"/>
              <a:gd name="T30" fmla="*/ 109 w 128"/>
              <a:gd name="T31" fmla="*/ 104 h 122"/>
              <a:gd name="T32" fmla="*/ 96 w 128"/>
              <a:gd name="T33" fmla="*/ 113 h 122"/>
              <a:gd name="T34" fmla="*/ 80 w 128"/>
              <a:gd name="T35" fmla="*/ 120 h 122"/>
              <a:gd name="T36" fmla="*/ 64 w 128"/>
              <a:gd name="T37" fmla="*/ 122 h 122"/>
              <a:gd name="T38" fmla="*/ 48 w 128"/>
              <a:gd name="T39" fmla="*/ 120 h 122"/>
              <a:gd name="T40" fmla="*/ 32 w 128"/>
              <a:gd name="T41" fmla="*/ 113 h 122"/>
              <a:gd name="T42" fmla="*/ 19 w 128"/>
              <a:gd name="T43" fmla="*/ 104 h 122"/>
              <a:gd name="T44" fmla="*/ 9 w 128"/>
              <a:gd name="T45" fmla="*/ 91 h 122"/>
              <a:gd name="T46" fmla="*/ 2 w 128"/>
              <a:gd name="T47" fmla="*/ 77 h 122"/>
              <a:gd name="T48" fmla="*/ 0 w 128"/>
              <a:gd name="T49" fmla="*/ 62 h 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28" h="122">
                <a:moveTo>
                  <a:pt x="0" y="62"/>
                </a:moveTo>
                <a:lnTo>
                  <a:pt x="2" y="46"/>
                </a:lnTo>
                <a:lnTo>
                  <a:pt x="9" y="31"/>
                </a:lnTo>
                <a:lnTo>
                  <a:pt x="19" y="19"/>
                </a:lnTo>
                <a:lnTo>
                  <a:pt x="32" y="9"/>
                </a:lnTo>
                <a:lnTo>
                  <a:pt x="48" y="3"/>
                </a:lnTo>
                <a:lnTo>
                  <a:pt x="64" y="0"/>
                </a:lnTo>
                <a:lnTo>
                  <a:pt x="80" y="3"/>
                </a:lnTo>
                <a:lnTo>
                  <a:pt x="96" y="9"/>
                </a:lnTo>
                <a:lnTo>
                  <a:pt x="109" y="19"/>
                </a:lnTo>
                <a:lnTo>
                  <a:pt x="119" y="31"/>
                </a:lnTo>
                <a:lnTo>
                  <a:pt x="125" y="46"/>
                </a:lnTo>
                <a:lnTo>
                  <a:pt x="128" y="62"/>
                </a:lnTo>
                <a:lnTo>
                  <a:pt x="125" y="77"/>
                </a:lnTo>
                <a:lnTo>
                  <a:pt x="119" y="91"/>
                </a:lnTo>
                <a:lnTo>
                  <a:pt x="109" y="104"/>
                </a:lnTo>
                <a:lnTo>
                  <a:pt x="96" y="113"/>
                </a:lnTo>
                <a:lnTo>
                  <a:pt x="80" y="120"/>
                </a:lnTo>
                <a:lnTo>
                  <a:pt x="64" y="122"/>
                </a:lnTo>
                <a:lnTo>
                  <a:pt x="48" y="120"/>
                </a:lnTo>
                <a:lnTo>
                  <a:pt x="32" y="113"/>
                </a:lnTo>
                <a:lnTo>
                  <a:pt x="19" y="104"/>
                </a:lnTo>
                <a:lnTo>
                  <a:pt x="9" y="91"/>
                </a:lnTo>
                <a:lnTo>
                  <a:pt x="2" y="77"/>
                </a:lnTo>
                <a:lnTo>
                  <a:pt x="0" y="62"/>
                </a:lnTo>
                <a:close/>
              </a:path>
            </a:pathLst>
          </a:custGeom>
          <a:solidFill>
            <a:srgbClr val="FFFFFF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7353" name="Rectangle 73"/>
          <p:cNvSpPr>
            <a:spLocks noChangeArrowheads="1"/>
          </p:cNvSpPr>
          <p:nvPr/>
        </p:nvSpPr>
        <p:spPr bwMode="auto">
          <a:xfrm>
            <a:off x="3070225" y="2582863"/>
            <a:ext cx="90488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800">
                <a:solidFill>
                  <a:srgbClr val="000000"/>
                </a:solidFill>
                <a:latin typeface="Arial" charset="0"/>
              </a:rPr>
              <a:t>TI</a:t>
            </a:r>
            <a:endParaRPr lang="en-US" sz="800"/>
          </a:p>
        </p:txBody>
      </p:sp>
      <p:sp>
        <p:nvSpPr>
          <p:cNvPr id="97354" name="Rectangle 74"/>
          <p:cNvSpPr>
            <a:spLocks noChangeArrowheads="1"/>
          </p:cNvSpPr>
          <p:nvPr/>
        </p:nvSpPr>
        <p:spPr bwMode="auto">
          <a:xfrm>
            <a:off x="3084513" y="2697163"/>
            <a:ext cx="57150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800">
                <a:solidFill>
                  <a:srgbClr val="000000"/>
                </a:solidFill>
                <a:latin typeface="Arial" charset="0"/>
              </a:rPr>
              <a:t>1</a:t>
            </a:r>
            <a:endParaRPr lang="en-US" sz="800"/>
          </a:p>
        </p:txBody>
      </p:sp>
      <p:sp>
        <p:nvSpPr>
          <p:cNvPr id="97355" name="Line 75"/>
          <p:cNvSpPr>
            <a:spLocks noChangeShapeType="1"/>
          </p:cNvSpPr>
          <p:nvPr/>
        </p:nvSpPr>
        <p:spPr bwMode="auto">
          <a:xfrm>
            <a:off x="2914650" y="3249613"/>
            <a:ext cx="193675" cy="6350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7356" name="Freeform 76"/>
          <p:cNvSpPr>
            <a:spLocks/>
          </p:cNvSpPr>
          <p:nvPr/>
        </p:nvSpPr>
        <p:spPr bwMode="auto">
          <a:xfrm>
            <a:off x="2801938" y="3130550"/>
            <a:ext cx="217487" cy="242888"/>
          </a:xfrm>
          <a:custGeom>
            <a:avLst/>
            <a:gdLst>
              <a:gd name="T0" fmla="*/ 0 w 129"/>
              <a:gd name="T1" fmla="*/ 61 h 121"/>
              <a:gd name="T2" fmla="*/ 3 w 129"/>
              <a:gd name="T3" fmla="*/ 45 h 121"/>
              <a:gd name="T4" fmla="*/ 9 w 129"/>
              <a:gd name="T5" fmla="*/ 30 h 121"/>
              <a:gd name="T6" fmla="*/ 20 w 129"/>
              <a:gd name="T7" fmla="*/ 18 h 121"/>
              <a:gd name="T8" fmla="*/ 33 w 129"/>
              <a:gd name="T9" fmla="*/ 8 h 121"/>
              <a:gd name="T10" fmla="*/ 48 w 129"/>
              <a:gd name="T11" fmla="*/ 2 h 121"/>
              <a:gd name="T12" fmla="*/ 65 w 129"/>
              <a:gd name="T13" fmla="*/ 0 h 121"/>
              <a:gd name="T14" fmla="*/ 81 w 129"/>
              <a:gd name="T15" fmla="*/ 2 h 121"/>
              <a:gd name="T16" fmla="*/ 96 w 129"/>
              <a:gd name="T17" fmla="*/ 8 h 121"/>
              <a:gd name="T18" fmla="*/ 109 w 129"/>
              <a:gd name="T19" fmla="*/ 18 h 121"/>
              <a:gd name="T20" fmla="*/ 120 w 129"/>
              <a:gd name="T21" fmla="*/ 30 h 121"/>
              <a:gd name="T22" fmla="*/ 126 w 129"/>
              <a:gd name="T23" fmla="*/ 45 h 121"/>
              <a:gd name="T24" fmla="*/ 129 w 129"/>
              <a:gd name="T25" fmla="*/ 61 h 121"/>
              <a:gd name="T26" fmla="*/ 126 w 129"/>
              <a:gd name="T27" fmla="*/ 77 h 121"/>
              <a:gd name="T28" fmla="*/ 120 w 129"/>
              <a:gd name="T29" fmla="*/ 90 h 121"/>
              <a:gd name="T30" fmla="*/ 109 w 129"/>
              <a:gd name="T31" fmla="*/ 104 h 121"/>
              <a:gd name="T32" fmla="*/ 96 w 129"/>
              <a:gd name="T33" fmla="*/ 112 h 121"/>
              <a:gd name="T34" fmla="*/ 81 w 129"/>
              <a:gd name="T35" fmla="*/ 119 h 121"/>
              <a:gd name="T36" fmla="*/ 65 w 129"/>
              <a:gd name="T37" fmla="*/ 121 h 121"/>
              <a:gd name="T38" fmla="*/ 48 w 129"/>
              <a:gd name="T39" fmla="*/ 119 h 121"/>
              <a:gd name="T40" fmla="*/ 33 w 129"/>
              <a:gd name="T41" fmla="*/ 112 h 121"/>
              <a:gd name="T42" fmla="*/ 20 w 129"/>
              <a:gd name="T43" fmla="*/ 104 h 121"/>
              <a:gd name="T44" fmla="*/ 9 w 129"/>
              <a:gd name="T45" fmla="*/ 90 h 121"/>
              <a:gd name="T46" fmla="*/ 3 w 129"/>
              <a:gd name="T47" fmla="*/ 77 h 121"/>
              <a:gd name="T48" fmla="*/ 0 w 129"/>
              <a:gd name="T49" fmla="*/ 61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29" h="121">
                <a:moveTo>
                  <a:pt x="0" y="61"/>
                </a:moveTo>
                <a:lnTo>
                  <a:pt x="3" y="45"/>
                </a:lnTo>
                <a:lnTo>
                  <a:pt x="9" y="30"/>
                </a:lnTo>
                <a:lnTo>
                  <a:pt x="20" y="18"/>
                </a:lnTo>
                <a:lnTo>
                  <a:pt x="33" y="8"/>
                </a:lnTo>
                <a:lnTo>
                  <a:pt x="48" y="2"/>
                </a:lnTo>
                <a:lnTo>
                  <a:pt x="65" y="0"/>
                </a:lnTo>
                <a:lnTo>
                  <a:pt x="81" y="2"/>
                </a:lnTo>
                <a:lnTo>
                  <a:pt x="96" y="8"/>
                </a:lnTo>
                <a:lnTo>
                  <a:pt x="109" y="18"/>
                </a:lnTo>
                <a:lnTo>
                  <a:pt x="120" y="30"/>
                </a:lnTo>
                <a:lnTo>
                  <a:pt x="126" y="45"/>
                </a:lnTo>
                <a:lnTo>
                  <a:pt x="129" y="61"/>
                </a:lnTo>
                <a:lnTo>
                  <a:pt x="126" y="77"/>
                </a:lnTo>
                <a:lnTo>
                  <a:pt x="120" y="90"/>
                </a:lnTo>
                <a:lnTo>
                  <a:pt x="109" y="104"/>
                </a:lnTo>
                <a:lnTo>
                  <a:pt x="96" y="112"/>
                </a:lnTo>
                <a:lnTo>
                  <a:pt x="81" y="119"/>
                </a:lnTo>
                <a:lnTo>
                  <a:pt x="65" y="121"/>
                </a:lnTo>
                <a:lnTo>
                  <a:pt x="48" y="119"/>
                </a:lnTo>
                <a:lnTo>
                  <a:pt x="33" y="112"/>
                </a:lnTo>
                <a:lnTo>
                  <a:pt x="20" y="104"/>
                </a:lnTo>
                <a:lnTo>
                  <a:pt x="9" y="90"/>
                </a:lnTo>
                <a:lnTo>
                  <a:pt x="3" y="77"/>
                </a:lnTo>
                <a:lnTo>
                  <a:pt x="0" y="61"/>
                </a:lnTo>
                <a:close/>
              </a:path>
            </a:pathLst>
          </a:custGeom>
          <a:solidFill>
            <a:srgbClr val="FFFFFF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7357" name="Rectangle 77"/>
          <p:cNvSpPr>
            <a:spLocks noChangeArrowheads="1"/>
          </p:cNvSpPr>
          <p:nvPr/>
        </p:nvSpPr>
        <p:spPr bwMode="auto">
          <a:xfrm>
            <a:off x="2878138" y="3132138"/>
            <a:ext cx="90487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800">
                <a:solidFill>
                  <a:srgbClr val="000000"/>
                </a:solidFill>
                <a:latin typeface="Arial" charset="0"/>
              </a:rPr>
              <a:t>TI</a:t>
            </a:r>
            <a:endParaRPr lang="en-US" sz="800"/>
          </a:p>
        </p:txBody>
      </p:sp>
      <p:sp>
        <p:nvSpPr>
          <p:cNvPr id="97358" name="Rectangle 78"/>
          <p:cNvSpPr>
            <a:spLocks noChangeArrowheads="1"/>
          </p:cNvSpPr>
          <p:nvPr/>
        </p:nvSpPr>
        <p:spPr bwMode="auto">
          <a:xfrm>
            <a:off x="2887663" y="3249613"/>
            <a:ext cx="57150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800">
                <a:solidFill>
                  <a:srgbClr val="000000"/>
                </a:solidFill>
                <a:latin typeface="Arial" charset="0"/>
              </a:rPr>
              <a:t>2</a:t>
            </a:r>
            <a:endParaRPr lang="en-US" sz="800"/>
          </a:p>
        </p:txBody>
      </p:sp>
      <p:sp>
        <p:nvSpPr>
          <p:cNvPr id="97359" name="Line 79"/>
          <p:cNvSpPr>
            <a:spLocks noChangeShapeType="1"/>
          </p:cNvSpPr>
          <p:nvPr/>
        </p:nvSpPr>
        <p:spPr bwMode="auto">
          <a:xfrm>
            <a:off x="2584450" y="4306888"/>
            <a:ext cx="195263" cy="3175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7360" name="Freeform 80"/>
          <p:cNvSpPr>
            <a:spLocks/>
          </p:cNvSpPr>
          <p:nvPr/>
        </p:nvSpPr>
        <p:spPr bwMode="auto">
          <a:xfrm>
            <a:off x="2474913" y="4183063"/>
            <a:ext cx="217487" cy="242887"/>
          </a:xfrm>
          <a:custGeom>
            <a:avLst/>
            <a:gdLst>
              <a:gd name="T0" fmla="*/ 0 w 128"/>
              <a:gd name="T1" fmla="*/ 60 h 121"/>
              <a:gd name="T2" fmla="*/ 2 w 128"/>
              <a:gd name="T3" fmla="*/ 44 h 121"/>
              <a:gd name="T4" fmla="*/ 9 w 128"/>
              <a:gd name="T5" fmla="*/ 30 h 121"/>
              <a:gd name="T6" fmla="*/ 19 w 128"/>
              <a:gd name="T7" fmla="*/ 17 h 121"/>
              <a:gd name="T8" fmla="*/ 32 w 128"/>
              <a:gd name="T9" fmla="*/ 7 h 121"/>
              <a:gd name="T10" fmla="*/ 48 w 128"/>
              <a:gd name="T11" fmla="*/ 1 h 121"/>
              <a:gd name="T12" fmla="*/ 65 w 128"/>
              <a:gd name="T13" fmla="*/ 0 h 121"/>
              <a:gd name="T14" fmla="*/ 80 w 128"/>
              <a:gd name="T15" fmla="*/ 1 h 121"/>
              <a:gd name="T16" fmla="*/ 96 w 128"/>
              <a:gd name="T17" fmla="*/ 7 h 121"/>
              <a:gd name="T18" fmla="*/ 109 w 128"/>
              <a:gd name="T19" fmla="*/ 17 h 121"/>
              <a:gd name="T20" fmla="*/ 119 w 128"/>
              <a:gd name="T21" fmla="*/ 30 h 121"/>
              <a:gd name="T22" fmla="*/ 126 w 128"/>
              <a:gd name="T23" fmla="*/ 44 h 121"/>
              <a:gd name="T24" fmla="*/ 128 w 128"/>
              <a:gd name="T25" fmla="*/ 60 h 121"/>
              <a:gd name="T26" fmla="*/ 126 w 128"/>
              <a:gd name="T27" fmla="*/ 75 h 121"/>
              <a:gd name="T28" fmla="*/ 119 w 128"/>
              <a:gd name="T29" fmla="*/ 90 h 121"/>
              <a:gd name="T30" fmla="*/ 109 w 128"/>
              <a:gd name="T31" fmla="*/ 104 h 121"/>
              <a:gd name="T32" fmla="*/ 96 w 128"/>
              <a:gd name="T33" fmla="*/ 112 h 121"/>
              <a:gd name="T34" fmla="*/ 80 w 128"/>
              <a:gd name="T35" fmla="*/ 118 h 121"/>
              <a:gd name="T36" fmla="*/ 65 w 128"/>
              <a:gd name="T37" fmla="*/ 121 h 121"/>
              <a:gd name="T38" fmla="*/ 48 w 128"/>
              <a:gd name="T39" fmla="*/ 118 h 121"/>
              <a:gd name="T40" fmla="*/ 32 w 128"/>
              <a:gd name="T41" fmla="*/ 112 h 121"/>
              <a:gd name="T42" fmla="*/ 19 w 128"/>
              <a:gd name="T43" fmla="*/ 104 h 121"/>
              <a:gd name="T44" fmla="*/ 9 w 128"/>
              <a:gd name="T45" fmla="*/ 90 h 121"/>
              <a:gd name="T46" fmla="*/ 2 w 128"/>
              <a:gd name="T47" fmla="*/ 75 h 121"/>
              <a:gd name="T48" fmla="*/ 0 w 128"/>
              <a:gd name="T49" fmla="*/ 60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28" h="121">
                <a:moveTo>
                  <a:pt x="0" y="60"/>
                </a:moveTo>
                <a:lnTo>
                  <a:pt x="2" y="44"/>
                </a:lnTo>
                <a:lnTo>
                  <a:pt x="9" y="30"/>
                </a:lnTo>
                <a:lnTo>
                  <a:pt x="19" y="17"/>
                </a:lnTo>
                <a:lnTo>
                  <a:pt x="32" y="7"/>
                </a:lnTo>
                <a:lnTo>
                  <a:pt x="48" y="1"/>
                </a:lnTo>
                <a:lnTo>
                  <a:pt x="65" y="0"/>
                </a:lnTo>
                <a:lnTo>
                  <a:pt x="80" y="1"/>
                </a:lnTo>
                <a:lnTo>
                  <a:pt x="96" y="7"/>
                </a:lnTo>
                <a:lnTo>
                  <a:pt x="109" y="17"/>
                </a:lnTo>
                <a:lnTo>
                  <a:pt x="119" y="30"/>
                </a:lnTo>
                <a:lnTo>
                  <a:pt x="126" y="44"/>
                </a:lnTo>
                <a:lnTo>
                  <a:pt x="128" y="60"/>
                </a:lnTo>
                <a:lnTo>
                  <a:pt x="126" y="75"/>
                </a:lnTo>
                <a:lnTo>
                  <a:pt x="119" y="90"/>
                </a:lnTo>
                <a:lnTo>
                  <a:pt x="109" y="104"/>
                </a:lnTo>
                <a:lnTo>
                  <a:pt x="96" y="112"/>
                </a:lnTo>
                <a:lnTo>
                  <a:pt x="80" y="118"/>
                </a:lnTo>
                <a:lnTo>
                  <a:pt x="65" y="121"/>
                </a:lnTo>
                <a:lnTo>
                  <a:pt x="48" y="118"/>
                </a:lnTo>
                <a:lnTo>
                  <a:pt x="32" y="112"/>
                </a:lnTo>
                <a:lnTo>
                  <a:pt x="19" y="104"/>
                </a:lnTo>
                <a:lnTo>
                  <a:pt x="9" y="90"/>
                </a:lnTo>
                <a:lnTo>
                  <a:pt x="2" y="75"/>
                </a:lnTo>
                <a:lnTo>
                  <a:pt x="0" y="60"/>
                </a:lnTo>
                <a:close/>
              </a:path>
            </a:pathLst>
          </a:custGeom>
          <a:solidFill>
            <a:srgbClr val="FFFFFF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7361" name="Rectangle 81"/>
          <p:cNvSpPr>
            <a:spLocks noChangeArrowheads="1"/>
          </p:cNvSpPr>
          <p:nvPr/>
        </p:nvSpPr>
        <p:spPr bwMode="auto">
          <a:xfrm>
            <a:off x="2544763" y="4191000"/>
            <a:ext cx="90487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800">
                <a:solidFill>
                  <a:srgbClr val="000000"/>
                </a:solidFill>
                <a:latin typeface="Arial" charset="0"/>
              </a:rPr>
              <a:t>TI</a:t>
            </a:r>
            <a:endParaRPr lang="en-US" sz="800"/>
          </a:p>
        </p:txBody>
      </p:sp>
      <p:sp>
        <p:nvSpPr>
          <p:cNvPr id="97362" name="Rectangle 82"/>
          <p:cNvSpPr>
            <a:spLocks noChangeArrowheads="1"/>
          </p:cNvSpPr>
          <p:nvPr/>
        </p:nvSpPr>
        <p:spPr bwMode="auto">
          <a:xfrm>
            <a:off x="2559050" y="4305300"/>
            <a:ext cx="57150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800">
                <a:solidFill>
                  <a:srgbClr val="000000"/>
                </a:solidFill>
                <a:latin typeface="Arial" charset="0"/>
              </a:rPr>
              <a:t>3</a:t>
            </a:r>
            <a:endParaRPr lang="en-US" sz="800"/>
          </a:p>
        </p:txBody>
      </p:sp>
      <p:sp>
        <p:nvSpPr>
          <p:cNvPr id="97363" name="Line 83"/>
          <p:cNvSpPr>
            <a:spLocks noChangeShapeType="1"/>
          </p:cNvSpPr>
          <p:nvPr/>
        </p:nvSpPr>
        <p:spPr bwMode="auto">
          <a:xfrm>
            <a:off x="2584450" y="4718050"/>
            <a:ext cx="195263" cy="3175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7364" name="Freeform 84"/>
          <p:cNvSpPr>
            <a:spLocks/>
          </p:cNvSpPr>
          <p:nvPr/>
        </p:nvSpPr>
        <p:spPr bwMode="auto">
          <a:xfrm>
            <a:off x="2474913" y="4594225"/>
            <a:ext cx="217487" cy="242888"/>
          </a:xfrm>
          <a:custGeom>
            <a:avLst/>
            <a:gdLst>
              <a:gd name="T0" fmla="*/ 0 w 128"/>
              <a:gd name="T1" fmla="*/ 60 h 121"/>
              <a:gd name="T2" fmla="*/ 2 w 128"/>
              <a:gd name="T3" fmla="*/ 44 h 121"/>
              <a:gd name="T4" fmla="*/ 9 w 128"/>
              <a:gd name="T5" fmla="*/ 30 h 121"/>
              <a:gd name="T6" fmla="*/ 19 w 128"/>
              <a:gd name="T7" fmla="*/ 17 h 121"/>
              <a:gd name="T8" fmla="*/ 32 w 128"/>
              <a:gd name="T9" fmla="*/ 7 h 121"/>
              <a:gd name="T10" fmla="*/ 48 w 128"/>
              <a:gd name="T11" fmla="*/ 1 h 121"/>
              <a:gd name="T12" fmla="*/ 65 w 128"/>
              <a:gd name="T13" fmla="*/ 0 h 121"/>
              <a:gd name="T14" fmla="*/ 80 w 128"/>
              <a:gd name="T15" fmla="*/ 1 h 121"/>
              <a:gd name="T16" fmla="*/ 96 w 128"/>
              <a:gd name="T17" fmla="*/ 7 h 121"/>
              <a:gd name="T18" fmla="*/ 109 w 128"/>
              <a:gd name="T19" fmla="*/ 17 h 121"/>
              <a:gd name="T20" fmla="*/ 119 w 128"/>
              <a:gd name="T21" fmla="*/ 30 h 121"/>
              <a:gd name="T22" fmla="*/ 126 w 128"/>
              <a:gd name="T23" fmla="*/ 44 h 121"/>
              <a:gd name="T24" fmla="*/ 128 w 128"/>
              <a:gd name="T25" fmla="*/ 60 h 121"/>
              <a:gd name="T26" fmla="*/ 126 w 128"/>
              <a:gd name="T27" fmla="*/ 76 h 121"/>
              <a:gd name="T28" fmla="*/ 119 w 128"/>
              <a:gd name="T29" fmla="*/ 90 h 121"/>
              <a:gd name="T30" fmla="*/ 109 w 128"/>
              <a:gd name="T31" fmla="*/ 103 h 121"/>
              <a:gd name="T32" fmla="*/ 96 w 128"/>
              <a:gd name="T33" fmla="*/ 112 h 121"/>
              <a:gd name="T34" fmla="*/ 80 w 128"/>
              <a:gd name="T35" fmla="*/ 118 h 121"/>
              <a:gd name="T36" fmla="*/ 65 w 128"/>
              <a:gd name="T37" fmla="*/ 121 h 121"/>
              <a:gd name="T38" fmla="*/ 48 w 128"/>
              <a:gd name="T39" fmla="*/ 118 h 121"/>
              <a:gd name="T40" fmla="*/ 32 w 128"/>
              <a:gd name="T41" fmla="*/ 112 h 121"/>
              <a:gd name="T42" fmla="*/ 19 w 128"/>
              <a:gd name="T43" fmla="*/ 103 h 121"/>
              <a:gd name="T44" fmla="*/ 9 w 128"/>
              <a:gd name="T45" fmla="*/ 90 h 121"/>
              <a:gd name="T46" fmla="*/ 2 w 128"/>
              <a:gd name="T47" fmla="*/ 76 h 121"/>
              <a:gd name="T48" fmla="*/ 0 w 128"/>
              <a:gd name="T49" fmla="*/ 60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28" h="121">
                <a:moveTo>
                  <a:pt x="0" y="60"/>
                </a:moveTo>
                <a:lnTo>
                  <a:pt x="2" y="44"/>
                </a:lnTo>
                <a:lnTo>
                  <a:pt x="9" y="30"/>
                </a:lnTo>
                <a:lnTo>
                  <a:pt x="19" y="17"/>
                </a:lnTo>
                <a:lnTo>
                  <a:pt x="32" y="7"/>
                </a:lnTo>
                <a:lnTo>
                  <a:pt x="48" y="1"/>
                </a:lnTo>
                <a:lnTo>
                  <a:pt x="65" y="0"/>
                </a:lnTo>
                <a:lnTo>
                  <a:pt x="80" y="1"/>
                </a:lnTo>
                <a:lnTo>
                  <a:pt x="96" y="7"/>
                </a:lnTo>
                <a:lnTo>
                  <a:pt x="109" y="17"/>
                </a:lnTo>
                <a:lnTo>
                  <a:pt x="119" y="30"/>
                </a:lnTo>
                <a:lnTo>
                  <a:pt x="126" y="44"/>
                </a:lnTo>
                <a:lnTo>
                  <a:pt x="128" y="60"/>
                </a:lnTo>
                <a:lnTo>
                  <a:pt x="126" y="76"/>
                </a:lnTo>
                <a:lnTo>
                  <a:pt x="119" y="90"/>
                </a:lnTo>
                <a:lnTo>
                  <a:pt x="109" y="103"/>
                </a:lnTo>
                <a:lnTo>
                  <a:pt x="96" y="112"/>
                </a:lnTo>
                <a:lnTo>
                  <a:pt x="80" y="118"/>
                </a:lnTo>
                <a:lnTo>
                  <a:pt x="65" y="121"/>
                </a:lnTo>
                <a:lnTo>
                  <a:pt x="48" y="118"/>
                </a:lnTo>
                <a:lnTo>
                  <a:pt x="32" y="112"/>
                </a:lnTo>
                <a:lnTo>
                  <a:pt x="19" y="103"/>
                </a:lnTo>
                <a:lnTo>
                  <a:pt x="9" y="90"/>
                </a:lnTo>
                <a:lnTo>
                  <a:pt x="2" y="76"/>
                </a:lnTo>
                <a:lnTo>
                  <a:pt x="0" y="60"/>
                </a:lnTo>
                <a:close/>
              </a:path>
            </a:pathLst>
          </a:custGeom>
          <a:solidFill>
            <a:srgbClr val="FFFFFF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7365" name="Rectangle 85"/>
          <p:cNvSpPr>
            <a:spLocks noChangeArrowheads="1"/>
          </p:cNvSpPr>
          <p:nvPr/>
        </p:nvSpPr>
        <p:spPr bwMode="auto">
          <a:xfrm>
            <a:off x="2544763" y="4602163"/>
            <a:ext cx="90487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800">
                <a:solidFill>
                  <a:srgbClr val="000000"/>
                </a:solidFill>
                <a:latin typeface="Arial" charset="0"/>
              </a:rPr>
              <a:t>TI</a:t>
            </a:r>
            <a:endParaRPr lang="en-US" sz="800"/>
          </a:p>
        </p:txBody>
      </p:sp>
      <p:sp>
        <p:nvSpPr>
          <p:cNvPr id="97366" name="Rectangle 86"/>
          <p:cNvSpPr>
            <a:spLocks noChangeArrowheads="1"/>
          </p:cNvSpPr>
          <p:nvPr/>
        </p:nvSpPr>
        <p:spPr bwMode="auto">
          <a:xfrm>
            <a:off x="2559050" y="4718050"/>
            <a:ext cx="57150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800">
                <a:solidFill>
                  <a:srgbClr val="000000"/>
                </a:solidFill>
                <a:latin typeface="Arial" charset="0"/>
              </a:rPr>
              <a:t>4</a:t>
            </a:r>
            <a:endParaRPr lang="en-US" sz="800"/>
          </a:p>
        </p:txBody>
      </p:sp>
      <p:sp>
        <p:nvSpPr>
          <p:cNvPr id="97367" name="Line 87"/>
          <p:cNvSpPr>
            <a:spLocks noChangeShapeType="1"/>
          </p:cNvSpPr>
          <p:nvPr/>
        </p:nvSpPr>
        <p:spPr bwMode="auto">
          <a:xfrm flipV="1">
            <a:off x="2914650" y="5756275"/>
            <a:ext cx="3175" cy="249238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7368" name="Freeform 88"/>
          <p:cNvSpPr>
            <a:spLocks/>
          </p:cNvSpPr>
          <p:nvPr/>
        </p:nvSpPr>
        <p:spPr bwMode="auto">
          <a:xfrm>
            <a:off x="2801938" y="5881688"/>
            <a:ext cx="217487" cy="250825"/>
          </a:xfrm>
          <a:custGeom>
            <a:avLst/>
            <a:gdLst>
              <a:gd name="T0" fmla="*/ 0 w 129"/>
              <a:gd name="T1" fmla="*/ 61 h 122"/>
              <a:gd name="T2" fmla="*/ 3 w 129"/>
              <a:gd name="T3" fmla="*/ 46 h 122"/>
              <a:gd name="T4" fmla="*/ 9 w 129"/>
              <a:gd name="T5" fmla="*/ 31 h 122"/>
              <a:gd name="T6" fmla="*/ 20 w 129"/>
              <a:gd name="T7" fmla="*/ 19 h 122"/>
              <a:gd name="T8" fmla="*/ 33 w 129"/>
              <a:gd name="T9" fmla="*/ 9 h 122"/>
              <a:gd name="T10" fmla="*/ 48 w 129"/>
              <a:gd name="T11" fmla="*/ 3 h 122"/>
              <a:gd name="T12" fmla="*/ 65 w 129"/>
              <a:gd name="T13" fmla="*/ 0 h 122"/>
              <a:gd name="T14" fmla="*/ 81 w 129"/>
              <a:gd name="T15" fmla="*/ 3 h 122"/>
              <a:gd name="T16" fmla="*/ 96 w 129"/>
              <a:gd name="T17" fmla="*/ 9 h 122"/>
              <a:gd name="T18" fmla="*/ 109 w 129"/>
              <a:gd name="T19" fmla="*/ 19 h 122"/>
              <a:gd name="T20" fmla="*/ 120 w 129"/>
              <a:gd name="T21" fmla="*/ 31 h 122"/>
              <a:gd name="T22" fmla="*/ 126 w 129"/>
              <a:gd name="T23" fmla="*/ 46 h 122"/>
              <a:gd name="T24" fmla="*/ 129 w 129"/>
              <a:gd name="T25" fmla="*/ 61 h 122"/>
              <a:gd name="T26" fmla="*/ 126 w 129"/>
              <a:gd name="T27" fmla="*/ 77 h 122"/>
              <a:gd name="T28" fmla="*/ 120 w 129"/>
              <a:gd name="T29" fmla="*/ 91 h 122"/>
              <a:gd name="T30" fmla="*/ 109 w 129"/>
              <a:gd name="T31" fmla="*/ 104 h 122"/>
              <a:gd name="T32" fmla="*/ 96 w 129"/>
              <a:gd name="T33" fmla="*/ 114 h 122"/>
              <a:gd name="T34" fmla="*/ 81 w 129"/>
              <a:gd name="T35" fmla="*/ 120 h 122"/>
              <a:gd name="T36" fmla="*/ 65 w 129"/>
              <a:gd name="T37" fmla="*/ 122 h 122"/>
              <a:gd name="T38" fmla="*/ 48 w 129"/>
              <a:gd name="T39" fmla="*/ 120 h 122"/>
              <a:gd name="T40" fmla="*/ 33 w 129"/>
              <a:gd name="T41" fmla="*/ 114 h 122"/>
              <a:gd name="T42" fmla="*/ 20 w 129"/>
              <a:gd name="T43" fmla="*/ 104 h 122"/>
              <a:gd name="T44" fmla="*/ 9 w 129"/>
              <a:gd name="T45" fmla="*/ 91 h 122"/>
              <a:gd name="T46" fmla="*/ 3 w 129"/>
              <a:gd name="T47" fmla="*/ 77 h 122"/>
              <a:gd name="T48" fmla="*/ 0 w 129"/>
              <a:gd name="T49" fmla="*/ 61 h 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29" h="122">
                <a:moveTo>
                  <a:pt x="0" y="61"/>
                </a:moveTo>
                <a:lnTo>
                  <a:pt x="3" y="46"/>
                </a:lnTo>
                <a:lnTo>
                  <a:pt x="9" y="31"/>
                </a:lnTo>
                <a:lnTo>
                  <a:pt x="20" y="19"/>
                </a:lnTo>
                <a:lnTo>
                  <a:pt x="33" y="9"/>
                </a:lnTo>
                <a:lnTo>
                  <a:pt x="48" y="3"/>
                </a:lnTo>
                <a:lnTo>
                  <a:pt x="65" y="0"/>
                </a:lnTo>
                <a:lnTo>
                  <a:pt x="81" y="3"/>
                </a:lnTo>
                <a:lnTo>
                  <a:pt x="96" y="9"/>
                </a:lnTo>
                <a:lnTo>
                  <a:pt x="109" y="19"/>
                </a:lnTo>
                <a:lnTo>
                  <a:pt x="120" y="31"/>
                </a:lnTo>
                <a:lnTo>
                  <a:pt x="126" y="46"/>
                </a:lnTo>
                <a:lnTo>
                  <a:pt x="129" y="61"/>
                </a:lnTo>
                <a:lnTo>
                  <a:pt x="126" y="77"/>
                </a:lnTo>
                <a:lnTo>
                  <a:pt x="120" y="91"/>
                </a:lnTo>
                <a:lnTo>
                  <a:pt x="109" y="104"/>
                </a:lnTo>
                <a:lnTo>
                  <a:pt x="96" y="114"/>
                </a:lnTo>
                <a:lnTo>
                  <a:pt x="81" y="120"/>
                </a:lnTo>
                <a:lnTo>
                  <a:pt x="65" y="122"/>
                </a:lnTo>
                <a:lnTo>
                  <a:pt x="48" y="120"/>
                </a:lnTo>
                <a:lnTo>
                  <a:pt x="33" y="114"/>
                </a:lnTo>
                <a:lnTo>
                  <a:pt x="20" y="104"/>
                </a:lnTo>
                <a:lnTo>
                  <a:pt x="9" y="91"/>
                </a:lnTo>
                <a:lnTo>
                  <a:pt x="3" y="77"/>
                </a:lnTo>
                <a:lnTo>
                  <a:pt x="0" y="61"/>
                </a:lnTo>
                <a:close/>
              </a:path>
            </a:pathLst>
          </a:custGeom>
          <a:solidFill>
            <a:srgbClr val="FFFFFF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7369" name="Rectangle 89"/>
          <p:cNvSpPr>
            <a:spLocks noChangeArrowheads="1"/>
          </p:cNvSpPr>
          <p:nvPr/>
        </p:nvSpPr>
        <p:spPr bwMode="auto">
          <a:xfrm>
            <a:off x="2871788" y="5889625"/>
            <a:ext cx="96837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800">
                <a:solidFill>
                  <a:srgbClr val="000000"/>
                </a:solidFill>
                <a:latin typeface="Arial" charset="0"/>
              </a:rPr>
              <a:t>PI</a:t>
            </a:r>
            <a:endParaRPr lang="en-US" sz="800"/>
          </a:p>
        </p:txBody>
      </p:sp>
      <p:sp>
        <p:nvSpPr>
          <p:cNvPr id="97370" name="Rectangle 90"/>
          <p:cNvSpPr>
            <a:spLocks noChangeArrowheads="1"/>
          </p:cNvSpPr>
          <p:nvPr/>
        </p:nvSpPr>
        <p:spPr bwMode="auto">
          <a:xfrm>
            <a:off x="2887663" y="6000750"/>
            <a:ext cx="57150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800">
                <a:solidFill>
                  <a:srgbClr val="000000"/>
                </a:solidFill>
                <a:latin typeface="Arial" charset="0"/>
              </a:rPr>
              <a:t>2</a:t>
            </a:r>
            <a:endParaRPr lang="en-US" sz="800"/>
          </a:p>
        </p:txBody>
      </p:sp>
      <p:sp>
        <p:nvSpPr>
          <p:cNvPr id="97371" name="Line 91"/>
          <p:cNvSpPr>
            <a:spLocks noChangeShapeType="1"/>
          </p:cNvSpPr>
          <p:nvPr/>
        </p:nvSpPr>
        <p:spPr bwMode="auto">
          <a:xfrm flipV="1">
            <a:off x="4287838" y="5756275"/>
            <a:ext cx="6350" cy="249238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7372" name="Freeform 92"/>
          <p:cNvSpPr>
            <a:spLocks/>
          </p:cNvSpPr>
          <p:nvPr/>
        </p:nvSpPr>
        <p:spPr bwMode="auto">
          <a:xfrm>
            <a:off x="4178300" y="5881688"/>
            <a:ext cx="217488" cy="250825"/>
          </a:xfrm>
          <a:custGeom>
            <a:avLst/>
            <a:gdLst>
              <a:gd name="T0" fmla="*/ 0 w 129"/>
              <a:gd name="T1" fmla="*/ 61 h 122"/>
              <a:gd name="T2" fmla="*/ 3 w 129"/>
              <a:gd name="T3" fmla="*/ 46 h 122"/>
              <a:gd name="T4" fmla="*/ 9 w 129"/>
              <a:gd name="T5" fmla="*/ 31 h 122"/>
              <a:gd name="T6" fmla="*/ 20 w 129"/>
              <a:gd name="T7" fmla="*/ 19 h 122"/>
              <a:gd name="T8" fmla="*/ 33 w 129"/>
              <a:gd name="T9" fmla="*/ 9 h 122"/>
              <a:gd name="T10" fmla="*/ 48 w 129"/>
              <a:gd name="T11" fmla="*/ 3 h 122"/>
              <a:gd name="T12" fmla="*/ 65 w 129"/>
              <a:gd name="T13" fmla="*/ 0 h 122"/>
              <a:gd name="T14" fmla="*/ 81 w 129"/>
              <a:gd name="T15" fmla="*/ 3 h 122"/>
              <a:gd name="T16" fmla="*/ 96 w 129"/>
              <a:gd name="T17" fmla="*/ 9 h 122"/>
              <a:gd name="T18" fmla="*/ 109 w 129"/>
              <a:gd name="T19" fmla="*/ 19 h 122"/>
              <a:gd name="T20" fmla="*/ 119 w 129"/>
              <a:gd name="T21" fmla="*/ 31 h 122"/>
              <a:gd name="T22" fmla="*/ 126 w 129"/>
              <a:gd name="T23" fmla="*/ 46 h 122"/>
              <a:gd name="T24" fmla="*/ 129 w 129"/>
              <a:gd name="T25" fmla="*/ 61 h 122"/>
              <a:gd name="T26" fmla="*/ 126 w 129"/>
              <a:gd name="T27" fmla="*/ 77 h 122"/>
              <a:gd name="T28" fmla="*/ 119 w 129"/>
              <a:gd name="T29" fmla="*/ 91 h 122"/>
              <a:gd name="T30" fmla="*/ 109 w 129"/>
              <a:gd name="T31" fmla="*/ 104 h 122"/>
              <a:gd name="T32" fmla="*/ 96 w 129"/>
              <a:gd name="T33" fmla="*/ 114 h 122"/>
              <a:gd name="T34" fmla="*/ 81 w 129"/>
              <a:gd name="T35" fmla="*/ 120 h 122"/>
              <a:gd name="T36" fmla="*/ 65 w 129"/>
              <a:gd name="T37" fmla="*/ 122 h 122"/>
              <a:gd name="T38" fmla="*/ 48 w 129"/>
              <a:gd name="T39" fmla="*/ 120 h 122"/>
              <a:gd name="T40" fmla="*/ 33 w 129"/>
              <a:gd name="T41" fmla="*/ 114 h 122"/>
              <a:gd name="T42" fmla="*/ 20 w 129"/>
              <a:gd name="T43" fmla="*/ 104 h 122"/>
              <a:gd name="T44" fmla="*/ 9 w 129"/>
              <a:gd name="T45" fmla="*/ 91 h 122"/>
              <a:gd name="T46" fmla="*/ 3 w 129"/>
              <a:gd name="T47" fmla="*/ 77 h 122"/>
              <a:gd name="T48" fmla="*/ 0 w 129"/>
              <a:gd name="T49" fmla="*/ 61 h 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29" h="122">
                <a:moveTo>
                  <a:pt x="0" y="61"/>
                </a:moveTo>
                <a:lnTo>
                  <a:pt x="3" y="46"/>
                </a:lnTo>
                <a:lnTo>
                  <a:pt x="9" y="31"/>
                </a:lnTo>
                <a:lnTo>
                  <a:pt x="20" y="19"/>
                </a:lnTo>
                <a:lnTo>
                  <a:pt x="33" y="9"/>
                </a:lnTo>
                <a:lnTo>
                  <a:pt x="48" y="3"/>
                </a:lnTo>
                <a:lnTo>
                  <a:pt x="65" y="0"/>
                </a:lnTo>
                <a:lnTo>
                  <a:pt x="81" y="3"/>
                </a:lnTo>
                <a:lnTo>
                  <a:pt x="96" y="9"/>
                </a:lnTo>
                <a:lnTo>
                  <a:pt x="109" y="19"/>
                </a:lnTo>
                <a:lnTo>
                  <a:pt x="119" y="31"/>
                </a:lnTo>
                <a:lnTo>
                  <a:pt x="126" y="46"/>
                </a:lnTo>
                <a:lnTo>
                  <a:pt x="129" y="61"/>
                </a:lnTo>
                <a:lnTo>
                  <a:pt x="126" y="77"/>
                </a:lnTo>
                <a:lnTo>
                  <a:pt x="119" y="91"/>
                </a:lnTo>
                <a:lnTo>
                  <a:pt x="109" y="104"/>
                </a:lnTo>
                <a:lnTo>
                  <a:pt x="96" y="114"/>
                </a:lnTo>
                <a:lnTo>
                  <a:pt x="81" y="120"/>
                </a:lnTo>
                <a:lnTo>
                  <a:pt x="65" y="122"/>
                </a:lnTo>
                <a:lnTo>
                  <a:pt x="48" y="120"/>
                </a:lnTo>
                <a:lnTo>
                  <a:pt x="33" y="114"/>
                </a:lnTo>
                <a:lnTo>
                  <a:pt x="20" y="104"/>
                </a:lnTo>
                <a:lnTo>
                  <a:pt x="9" y="91"/>
                </a:lnTo>
                <a:lnTo>
                  <a:pt x="3" y="77"/>
                </a:lnTo>
                <a:lnTo>
                  <a:pt x="0" y="61"/>
                </a:lnTo>
                <a:close/>
              </a:path>
            </a:pathLst>
          </a:custGeom>
          <a:solidFill>
            <a:srgbClr val="FFFFFF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7373" name="Rectangle 93"/>
          <p:cNvSpPr>
            <a:spLocks noChangeArrowheads="1"/>
          </p:cNvSpPr>
          <p:nvPr/>
        </p:nvSpPr>
        <p:spPr bwMode="auto">
          <a:xfrm>
            <a:off x="4249738" y="5889625"/>
            <a:ext cx="96837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800">
                <a:solidFill>
                  <a:srgbClr val="000000"/>
                </a:solidFill>
                <a:latin typeface="Arial" charset="0"/>
              </a:rPr>
              <a:t>PI</a:t>
            </a:r>
            <a:endParaRPr lang="en-US" sz="800"/>
          </a:p>
        </p:txBody>
      </p:sp>
      <p:sp>
        <p:nvSpPr>
          <p:cNvPr id="97374" name="Rectangle 94"/>
          <p:cNvSpPr>
            <a:spLocks noChangeArrowheads="1"/>
          </p:cNvSpPr>
          <p:nvPr/>
        </p:nvSpPr>
        <p:spPr bwMode="auto">
          <a:xfrm>
            <a:off x="4262438" y="6000750"/>
            <a:ext cx="57150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800">
                <a:solidFill>
                  <a:srgbClr val="000000"/>
                </a:solidFill>
                <a:latin typeface="Arial" charset="0"/>
              </a:rPr>
              <a:t>3</a:t>
            </a:r>
            <a:endParaRPr lang="en-US" sz="800"/>
          </a:p>
        </p:txBody>
      </p:sp>
      <p:sp>
        <p:nvSpPr>
          <p:cNvPr id="97375" name="Line 95"/>
          <p:cNvSpPr>
            <a:spLocks noChangeShapeType="1"/>
          </p:cNvSpPr>
          <p:nvPr/>
        </p:nvSpPr>
        <p:spPr bwMode="auto">
          <a:xfrm flipH="1">
            <a:off x="4254500" y="2278063"/>
            <a:ext cx="355600" cy="3175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7376" name="Freeform 96"/>
          <p:cNvSpPr>
            <a:spLocks/>
          </p:cNvSpPr>
          <p:nvPr/>
        </p:nvSpPr>
        <p:spPr bwMode="auto">
          <a:xfrm>
            <a:off x="4502150" y="2155825"/>
            <a:ext cx="215900" cy="242888"/>
          </a:xfrm>
          <a:custGeom>
            <a:avLst/>
            <a:gdLst>
              <a:gd name="T0" fmla="*/ 0 w 128"/>
              <a:gd name="T1" fmla="*/ 61 h 121"/>
              <a:gd name="T2" fmla="*/ 3 w 128"/>
              <a:gd name="T3" fmla="*/ 45 h 121"/>
              <a:gd name="T4" fmla="*/ 9 w 128"/>
              <a:gd name="T5" fmla="*/ 30 h 121"/>
              <a:gd name="T6" fmla="*/ 18 w 128"/>
              <a:gd name="T7" fmla="*/ 17 h 121"/>
              <a:gd name="T8" fmla="*/ 32 w 128"/>
              <a:gd name="T9" fmla="*/ 8 h 121"/>
              <a:gd name="T10" fmla="*/ 48 w 128"/>
              <a:gd name="T11" fmla="*/ 1 h 121"/>
              <a:gd name="T12" fmla="*/ 64 w 128"/>
              <a:gd name="T13" fmla="*/ 0 h 121"/>
              <a:gd name="T14" fmla="*/ 80 w 128"/>
              <a:gd name="T15" fmla="*/ 1 h 121"/>
              <a:gd name="T16" fmla="*/ 96 w 128"/>
              <a:gd name="T17" fmla="*/ 8 h 121"/>
              <a:gd name="T18" fmla="*/ 109 w 128"/>
              <a:gd name="T19" fmla="*/ 17 h 121"/>
              <a:gd name="T20" fmla="*/ 119 w 128"/>
              <a:gd name="T21" fmla="*/ 30 h 121"/>
              <a:gd name="T22" fmla="*/ 126 w 128"/>
              <a:gd name="T23" fmla="*/ 45 h 121"/>
              <a:gd name="T24" fmla="*/ 128 w 128"/>
              <a:gd name="T25" fmla="*/ 61 h 121"/>
              <a:gd name="T26" fmla="*/ 126 w 128"/>
              <a:gd name="T27" fmla="*/ 77 h 121"/>
              <a:gd name="T28" fmla="*/ 119 w 128"/>
              <a:gd name="T29" fmla="*/ 90 h 121"/>
              <a:gd name="T30" fmla="*/ 109 w 128"/>
              <a:gd name="T31" fmla="*/ 104 h 121"/>
              <a:gd name="T32" fmla="*/ 96 w 128"/>
              <a:gd name="T33" fmla="*/ 112 h 121"/>
              <a:gd name="T34" fmla="*/ 80 w 128"/>
              <a:gd name="T35" fmla="*/ 118 h 121"/>
              <a:gd name="T36" fmla="*/ 64 w 128"/>
              <a:gd name="T37" fmla="*/ 121 h 121"/>
              <a:gd name="T38" fmla="*/ 48 w 128"/>
              <a:gd name="T39" fmla="*/ 118 h 121"/>
              <a:gd name="T40" fmla="*/ 32 w 128"/>
              <a:gd name="T41" fmla="*/ 112 h 121"/>
              <a:gd name="T42" fmla="*/ 18 w 128"/>
              <a:gd name="T43" fmla="*/ 104 h 121"/>
              <a:gd name="T44" fmla="*/ 9 w 128"/>
              <a:gd name="T45" fmla="*/ 90 h 121"/>
              <a:gd name="T46" fmla="*/ 3 w 128"/>
              <a:gd name="T47" fmla="*/ 77 h 121"/>
              <a:gd name="T48" fmla="*/ 0 w 128"/>
              <a:gd name="T49" fmla="*/ 61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28" h="121">
                <a:moveTo>
                  <a:pt x="0" y="61"/>
                </a:moveTo>
                <a:lnTo>
                  <a:pt x="3" y="45"/>
                </a:lnTo>
                <a:lnTo>
                  <a:pt x="9" y="30"/>
                </a:lnTo>
                <a:lnTo>
                  <a:pt x="18" y="17"/>
                </a:lnTo>
                <a:lnTo>
                  <a:pt x="32" y="8"/>
                </a:lnTo>
                <a:lnTo>
                  <a:pt x="48" y="1"/>
                </a:lnTo>
                <a:lnTo>
                  <a:pt x="64" y="0"/>
                </a:lnTo>
                <a:lnTo>
                  <a:pt x="80" y="1"/>
                </a:lnTo>
                <a:lnTo>
                  <a:pt x="96" y="8"/>
                </a:lnTo>
                <a:lnTo>
                  <a:pt x="109" y="17"/>
                </a:lnTo>
                <a:lnTo>
                  <a:pt x="119" y="30"/>
                </a:lnTo>
                <a:lnTo>
                  <a:pt x="126" y="45"/>
                </a:lnTo>
                <a:lnTo>
                  <a:pt x="128" y="61"/>
                </a:lnTo>
                <a:lnTo>
                  <a:pt x="126" y="77"/>
                </a:lnTo>
                <a:lnTo>
                  <a:pt x="119" y="90"/>
                </a:lnTo>
                <a:lnTo>
                  <a:pt x="109" y="104"/>
                </a:lnTo>
                <a:lnTo>
                  <a:pt x="96" y="112"/>
                </a:lnTo>
                <a:lnTo>
                  <a:pt x="80" y="118"/>
                </a:lnTo>
                <a:lnTo>
                  <a:pt x="64" y="121"/>
                </a:lnTo>
                <a:lnTo>
                  <a:pt x="48" y="118"/>
                </a:lnTo>
                <a:lnTo>
                  <a:pt x="32" y="112"/>
                </a:lnTo>
                <a:lnTo>
                  <a:pt x="18" y="104"/>
                </a:lnTo>
                <a:lnTo>
                  <a:pt x="9" y="90"/>
                </a:lnTo>
                <a:lnTo>
                  <a:pt x="3" y="77"/>
                </a:lnTo>
                <a:lnTo>
                  <a:pt x="0" y="61"/>
                </a:lnTo>
                <a:close/>
              </a:path>
            </a:pathLst>
          </a:custGeom>
          <a:solidFill>
            <a:srgbClr val="FFFFFF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7377" name="Rectangle 97"/>
          <p:cNvSpPr>
            <a:spLocks noChangeArrowheads="1"/>
          </p:cNvSpPr>
          <p:nvPr/>
        </p:nvSpPr>
        <p:spPr bwMode="auto">
          <a:xfrm>
            <a:off x="4570413" y="2166938"/>
            <a:ext cx="96837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800">
                <a:solidFill>
                  <a:srgbClr val="000000"/>
                </a:solidFill>
                <a:latin typeface="Arial" charset="0"/>
              </a:rPr>
              <a:t>PI</a:t>
            </a:r>
            <a:endParaRPr lang="en-US" sz="800"/>
          </a:p>
        </p:txBody>
      </p:sp>
      <p:sp>
        <p:nvSpPr>
          <p:cNvPr id="97378" name="Rectangle 98"/>
          <p:cNvSpPr>
            <a:spLocks noChangeArrowheads="1"/>
          </p:cNvSpPr>
          <p:nvPr/>
        </p:nvSpPr>
        <p:spPr bwMode="auto">
          <a:xfrm>
            <a:off x="4587875" y="2278063"/>
            <a:ext cx="57150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800">
                <a:solidFill>
                  <a:srgbClr val="000000"/>
                </a:solidFill>
                <a:latin typeface="Arial" charset="0"/>
              </a:rPr>
              <a:t>4</a:t>
            </a:r>
            <a:endParaRPr lang="en-US" sz="800"/>
          </a:p>
        </p:txBody>
      </p:sp>
      <p:sp>
        <p:nvSpPr>
          <p:cNvPr id="97379" name="Line 99"/>
          <p:cNvSpPr>
            <a:spLocks noChangeShapeType="1"/>
          </p:cNvSpPr>
          <p:nvPr/>
        </p:nvSpPr>
        <p:spPr bwMode="auto">
          <a:xfrm flipH="1">
            <a:off x="4819650" y="3043238"/>
            <a:ext cx="190500" cy="4762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7380" name="Freeform 100"/>
          <p:cNvSpPr>
            <a:spLocks/>
          </p:cNvSpPr>
          <p:nvPr/>
        </p:nvSpPr>
        <p:spPr bwMode="auto">
          <a:xfrm>
            <a:off x="4903788" y="2922588"/>
            <a:ext cx="212725" cy="249237"/>
          </a:xfrm>
          <a:custGeom>
            <a:avLst/>
            <a:gdLst>
              <a:gd name="T0" fmla="*/ 0 w 127"/>
              <a:gd name="T1" fmla="*/ 61 h 121"/>
              <a:gd name="T2" fmla="*/ 3 w 127"/>
              <a:gd name="T3" fmla="*/ 45 h 121"/>
              <a:gd name="T4" fmla="*/ 8 w 127"/>
              <a:gd name="T5" fmla="*/ 30 h 121"/>
              <a:gd name="T6" fmla="*/ 18 w 127"/>
              <a:gd name="T7" fmla="*/ 18 h 121"/>
              <a:gd name="T8" fmla="*/ 31 w 127"/>
              <a:gd name="T9" fmla="*/ 8 h 121"/>
              <a:gd name="T10" fmla="*/ 47 w 127"/>
              <a:gd name="T11" fmla="*/ 2 h 121"/>
              <a:gd name="T12" fmla="*/ 64 w 127"/>
              <a:gd name="T13" fmla="*/ 0 h 121"/>
              <a:gd name="T14" fmla="*/ 81 w 127"/>
              <a:gd name="T15" fmla="*/ 2 h 121"/>
              <a:gd name="T16" fmla="*/ 96 w 127"/>
              <a:gd name="T17" fmla="*/ 8 h 121"/>
              <a:gd name="T18" fmla="*/ 109 w 127"/>
              <a:gd name="T19" fmla="*/ 18 h 121"/>
              <a:gd name="T20" fmla="*/ 119 w 127"/>
              <a:gd name="T21" fmla="*/ 30 h 121"/>
              <a:gd name="T22" fmla="*/ 126 w 127"/>
              <a:gd name="T23" fmla="*/ 45 h 121"/>
              <a:gd name="T24" fmla="*/ 127 w 127"/>
              <a:gd name="T25" fmla="*/ 61 h 121"/>
              <a:gd name="T26" fmla="*/ 126 w 127"/>
              <a:gd name="T27" fmla="*/ 77 h 121"/>
              <a:gd name="T28" fmla="*/ 119 w 127"/>
              <a:gd name="T29" fmla="*/ 90 h 121"/>
              <a:gd name="T30" fmla="*/ 109 w 127"/>
              <a:gd name="T31" fmla="*/ 104 h 121"/>
              <a:gd name="T32" fmla="*/ 96 w 127"/>
              <a:gd name="T33" fmla="*/ 112 h 121"/>
              <a:gd name="T34" fmla="*/ 81 w 127"/>
              <a:gd name="T35" fmla="*/ 119 h 121"/>
              <a:gd name="T36" fmla="*/ 64 w 127"/>
              <a:gd name="T37" fmla="*/ 121 h 121"/>
              <a:gd name="T38" fmla="*/ 47 w 127"/>
              <a:gd name="T39" fmla="*/ 119 h 121"/>
              <a:gd name="T40" fmla="*/ 31 w 127"/>
              <a:gd name="T41" fmla="*/ 112 h 121"/>
              <a:gd name="T42" fmla="*/ 18 w 127"/>
              <a:gd name="T43" fmla="*/ 104 h 121"/>
              <a:gd name="T44" fmla="*/ 8 w 127"/>
              <a:gd name="T45" fmla="*/ 90 h 121"/>
              <a:gd name="T46" fmla="*/ 3 w 127"/>
              <a:gd name="T47" fmla="*/ 77 h 121"/>
              <a:gd name="T48" fmla="*/ 0 w 127"/>
              <a:gd name="T49" fmla="*/ 61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27" h="121">
                <a:moveTo>
                  <a:pt x="0" y="61"/>
                </a:moveTo>
                <a:lnTo>
                  <a:pt x="3" y="45"/>
                </a:lnTo>
                <a:lnTo>
                  <a:pt x="8" y="30"/>
                </a:lnTo>
                <a:lnTo>
                  <a:pt x="18" y="18"/>
                </a:lnTo>
                <a:lnTo>
                  <a:pt x="31" y="8"/>
                </a:lnTo>
                <a:lnTo>
                  <a:pt x="47" y="2"/>
                </a:lnTo>
                <a:lnTo>
                  <a:pt x="64" y="0"/>
                </a:lnTo>
                <a:lnTo>
                  <a:pt x="81" y="2"/>
                </a:lnTo>
                <a:lnTo>
                  <a:pt x="96" y="8"/>
                </a:lnTo>
                <a:lnTo>
                  <a:pt x="109" y="18"/>
                </a:lnTo>
                <a:lnTo>
                  <a:pt x="119" y="30"/>
                </a:lnTo>
                <a:lnTo>
                  <a:pt x="126" y="45"/>
                </a:lnTo>
                <a:lnTo>
                  <a:pt x="127" y="61"/>
                </a:lnTo>
                <a:lnTo>
                  <a:pt x="126" y="77"/>
                </a:lnTo>
                <a:lnTo>
                  <a:pt x="119" y="90"/>
                </a:lnTo>
                <a:lnTo>
                  <a:pt x="109" y="104"/>
                </a:lnTo>
                <a:lnTo>
                  <a:pt x="96" y="112"/>
                </a:lnTo>
                <a:lnTo>
                  <a:pt x="81" y="119"/>
                </a:lnTo>
                <a:lnTo>
                  <a:pt x="64" y="121"/>
                </a:lnTo>
                <a:lnTo>
                  <a:pt x="47" y="119"/>
                </a:lnTo>
                <a:lnTo>
                  <a:pt x="31" y="112"/>
                </a:lnTo>
                <a:lnTo>
                  <a:pt x="18" y="104"/>
                </a:lnTo>
                <a:lnTo>
                  <a:pt x="8" y="90"/>
                </a:lnTo>
                <a:lnTo>
                  <a:pt x="3" y="77"/>
                </a:lnTo>
                <a:lnTo>
                  <a:pt x="0" y="61"/>
                </a:lnTo>
                <a:close/>
              </a:path>
            </a:pathLst>
          </a:custGeom>
          <a:solidFill>
            <a:srgbClr val="FFFFFF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7381" name="Rectangle 101"/>
          <p:cNvSpPr>
            <a:spLocks noChangeArrowheads="1"/>
          </p:cNvSpPr>
          <p:nvPr/>
        </p:nvSpPr>
        <p:spPr bwMode="auto">
          <a:xfrm>
            <a:off x="4972050" y="2933700"/>
            <a:ext cx="90488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800">
                <a:solidFill>
                  <a:srgbClr val="000000"/>
                </a:solidFill>
                <a:latin typeface="Arial" charset="0"/>
              </a:rPr>
              <a:t>TI</a:t>
            </a:r>
            <a:endParaRPr lang="en-US" sz="800"/>
          </a:p>
        </p:txBody>
      </p:sp>
      <p:sp>
        <p:nvSpPr>
          <p:cNvPr id="97382" name="Rectangle 102"/>
          <p:cNvSpPr>
            <a:spLocks noChangeArrowheads="1"/>
          </p:cNvSpPr>
          <p:nvPr/>
        </p:nvSpPr>
        <p:spPr bwMode="auto">
          <a:xfrm>
            <a:off x="4989513" y="3038475"/>
            <a:ext cx="57150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800">
                <a:solidFill>
                  <a:srgbClr val="000000"/>
                </a:solidFill>
                <a:latin typeface="Arial" charset="0"/>
              </a:rPr>
              <a:t>5</a:t>
            </a:r>
            <a:endParaRPr lang="en-US" sz="800"/>
          </a:p>
        </p:txBody>
      </p:sp>
      <p:sp>
        <p:nvSpPr>
          <p:cNvPr id="97383" name="Line 103"/>
          <p:cNvSpPr>
            <a:spLocks noChangeShapeType="1"/>
          </p:cNvSpPr>
          <p:nvPr/>
        </p:nvSpPr>
        <p:spPr bwMode="auto">
          <a:xfrm flipH="1">
            <a:off x="5243513" y="3786188"/>
            <a:ext cx="190500" cy="3175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7384" name="Freeform 104"/>
          <p:cNvSpPr>
            <a:spLocks/>
          </p:cNvSpPr>
          <p:nvPr/>
        </p:nvSpPr>
        <p:spPr bwMode="auto">
          <a:xfrm>
            <a:off x="5322888" y="3667125"/>
            <a:ext cx="217487" cy="246063"/>
          </a:xfrm>
          <a:custGeom>
            <a:avLst/>
            <a:gdLst>
              <a:gd name="T0" fmla="*/ 0 w 128"/>
              <a:gd name="T1" fmla="*/ 60 h 122"/>
              <a:gd name="T2" fmla="*/ 3 w 128"/>
              <a:gd name="T3" fmla="*/ 46 h 122"/>
              <a:gd name="T4" fmla="*/ 9 w 128"/>
              <a:gd name="T5" fmla="*/ 31 h 122"/>
              <a:gd name="T6" fmla="*/ 18 w 128"/>
              <a:gd name="T7" fmla="*/ 19 h 122"/>
              <a:gd name="T8" fmla="*/ 33 w 128"/>
              <a:gd name="T9" fmla="*/ 9 h 122"/>
              <a:gd name="T10" fmla="*/ 48 w 128"/>
              <a:gd name="T11" fmla="*/ 3 h 122"/>
              <a:gd name="T12" fmla="*/ 64 w 128"/>
              <a:gd name="T13" fmla="*/ 0 h 122"/>
              <a:gd name="T14" fmla="*/ 80 w 128"/>
              <a:gd name="T15" fmla="*/ 3 h 122"/>
              <a:gd name="T16" fmla="*/ 96 w 128"/>
              <a:gd name="T17" fmla="*/ 9 h 122"/>
              <a:gd name="T18" fmla="*/ 109 w 128"/>
              <a:gd name="T19" fmla="*/ 19 h 122"/>
              <a:gd name="T20" fmla="*/ 119 w 128"/>
              <a:gd name="T21" fmla="*/ 31 h 122"/>
              <a:gd name="T22" fmla="*/ 126 w 128"/>
              <a:gd name="T23" fmla="*/ 46 h 122"/>
              <a:gd name="T24" fmla="*/ 128 w 128"/>
              <a:gd name="T25" fmla="*/ 60 h 122"/>
              <a:gd name="T26" fmla="*/ 126 w 128"/>
              <a:gd name="T27" fmla="*/ 76 h 122"/>
              <a:gd name="T28" fmla="*/ 119 w 128"/>
              <a:gd name="T29" fmla="*/ 91 h 122"/>
              <a:gd name="T30" fmla="*/ 109 w 128"/>
              <a:gd name="T31" fmla="*/ 104 h 122"/>
              <a:gd name="T32" fmla="*/ 96 w 128"/>
              <a:gd name="T33" fmla="*/ 113 h 122"/>
              <a:gd name="T34" fmla="*/ 80 w 128"/>
              <a:gd name="T35" fmla="*/ 120 h 122"/>
              <a:gd name="T36" fmla="*/ 64 w 128"/>
              <a:gd name="T37" fmla="*/ 122 h 122"/>
              <a:gd name="T38" fmla="*/ 48 w 128"/>
              <a:gd name="T39" fmla="*/ 120 h 122"/>
              <a:gd name="T40" fmla="*/ 33 w 128"/>
              <a:gd name="T41" fmla="*/ 113 h 122"/>
              <a:gd name="T42" fmla="*/ 18 w 128"/>
              <a:gd name="T43" fmla="*/ 104 h 122"/>
              <a:gd name="T44" fmla="*/ 9 w 128"/>
              <a:gd name="T45" fmla="*/ 91 h 122"/>
              <a:gd name="T46" fmla="*/ 3 w 128"/>
              <a:gd name="T47" fmla="*/ 76 h 122"/>
              <a:gd name="T48" fmla="*/ 0 w 128"/>
              <a:gd name="T49" fmla="*/ 60 h 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28" h="122">
                <a:moveTo>
                  <a:pt x="0" y="60"/>
                </a:moveTo>
                <a:lnTo>
                  <a:pt x="3" y="46"/>
                </a:lnTo>
                <a:lnTo>
                  <a:pt x="9" y="31"/>
                </a:lnTo>
                <a:lnTo>
                  <a:pt x="18" y="19"/>
                </a:lnTo>
                <a:lnTo>
                  <a:pt x="33" y="9"/>
                </a:lnTo>
                <a:lnTo>
                  <a:pt x="48" y="3"/>
                </a:lnTo>
                <a:lnTo>
                  <a:pt x="64" y="0"/>
                </a:lnTo>
                <a:lnTo>
                  <a:pt x="80" y="3"/>
                </a:lnTo>
                <a:lnTo>
                  <a:pt x="96" y="9"/>
                </a:lnTo>
                <a:lnTo>
                  <a:pt x="109" y="19"/>
                </a:lnTo>
                <a:lnTo>
                  <a:pt x="119" y="31"/>
                </a:lnTo>
                <a:lnTo>
                  <a:pt x="126" y="46"/>
                </a:lnTo>
                <a:lnTo>
                  <a:pt x="128" y="60"/>
                </a:lnTo>
                <a:lnTo>
                  <a:pt x="126" y="76"/>
                </a:lnTo>
                <a:lnTo>
                  <a:pt x="119" y="91"/>
                </a:lnTo>
                <a:lnTo>
                  <a:pt x="109" y="104"/>
                </a:lnTo>
                <a:lnTo>
                  <a:pt x="96" y="113"/>
                </a:lnTo>
                <a:lnTo>
                  <a:pt x="80" y="120"/>
                </a:lnTo>
                <a:lnTo>
                  <a:pt x="64" y="122"/>
                </a:lnTo>
                <a:lnTo>
                  <a:pt x="48" y="120"/>
                </a:lnTo>
                <a:lnTo>
                  <a:pt x="33" y="113"/>
                </a:lnTo>
                <a:lnTo>
                  <a:pt x="18" y="104"/>
                </a:lnTo>
                <a:lnTo>
                  <a:pt x="9" y="91"/>
                </a:lnTo>
                <a:lnTo>
                  <a:pt x="3" y="76"/>
                </a:lnTo>
                <a:lnTo>
                  <a:pt x="0" y="60"/>
                </a:lnTo>
                <a:close/>
              </a:path>
            </a:pathLst>
          </a:custGeom>
          <a:solidFill>
            <a:srgbClr val="FFFFFF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7385" name="Rectangle 105"/>
          <p:cNvSpPr>
            <a:spLocks noChangeArrowheads="1"/>
          </p:cNvSpPr>
          <p:nvPr/>
        </p:nvSpPr>
        <p:spPr bwMode="auto">
          <a:xfrm>
            <a:off x="5392738" y="3671888"/>
            <a:ext cx="90487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800">
                <a:solidFill>
                  <a:srgbClr val="000000"/>
                </a:solidFill>
                <a:latin typeface="Arial" charset="0"/>
              </a:rPr>
              <a:t>TI</a:t>
            </a:r>
            <a:endParaRPr lang="en-US" sz="800"/>
          </a:p>
        </p:txBody>
      </p:sp>
      <p:sp>
        <p:nvSpPr>
          <p:cNvPr id="97386" name="Rectangle 106"/>
          <p:cNvSpPr>
            <a:spLocks noChangeArrowheads="1"/>
          </p:cNvSpPr>
          <p:nvPr/>
        </p:nvSpPr>
        <p:spPr bwMode="auto">
          <a:xfrm>
            <a:off x="5407025" y="3786188"/>
            <a:ext cx="57150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800">
                <a:solidFill>
                  <a:srgbClr val="000000"/>
                </a:solidFill>
                <a:latin typeface="Arial" charset="0"/>
              </a:rPr>
              <a:t>6</a:t>
            </a:r>
            <a:endParaRPr lang="en-US" sz="800"/>
          </a:p>
        </p:txBody>
      </p:sp>
      <p:sp>
        <p:nvSpPr>
          <p:cNvPr id="97387" name="Line 107"/>
          <p:cNvSpPr>
            <a:spLocks noChangeShapeType="1"/>
          </p:cNvSpPr>
          <p:nvPr/>
        </p:nvSpPr>
        <p:spPr bwMode="auto">
          <a:xfrm flipH="1">
            <a:off x="5243513" y="4503738"/>
            <a:ext cx="190500" cy="1587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7388" name="Freeform 108"/>
          <p:cNvSpPr>
            <a:spLocks/>
          </p:cNvSpPr>
          <p:nvPr/>
        </p:nvSpPr>
        <p:spPr bwMode="auto">
          <a:xfrm>
            <a:off x="5322888" y="4379913"/>
            <a:ext cx="217487" cy="249237"/>
          </a:xfrm>
          <a:custGeom>
            <a:avLst/>
            <a:gdLst>
              <a:gd name="T0" fmla="*/ 0 w 128"/>
              <a:gd name="T1" fmla="*/ 61 h 122"/>
              <a:gd name="T2" fmla="*/ 3 w 128"/>
              <a:gd name="T3" fmla="*/ 46 h 122"/>
              <a:gd name="T4" fmla="*/ 9 w 128"/>
              <a:gd name="T5" fmla="*/ 31 h 122"/>
              <a:gd name="T6" fmla="*/ 18 w 128"/>
              <a:gd name="T7" fmla="*/ 19 h 122"/>
              <a:gd name="T8" fmla="*/ 33 w 128"/>
              <a:gd name="T9" fmla="*/ 9 h 122"/>
              <a:gd name="T10" fmla="*/ 48 w 128"/>
              <a:gd name="T11" fmla="*/ 3 h 122"/>
              <a:gd name="T12" fmla="*/ 64 w 128"/>
              <a:gd name="T13" fmla="*/ 0 h 122"/>
              <a:gd name="T14" fmla="*/ 80 w 128"/>
              <a:gd name="T15" fmla="*/ 3 h 122"/>
              <a:gd name="T16" fmla="*/ 96 w 128"/>
              <a:gd name="T17" fmla="*/ 9 h 122"/>
              <a:gd name="T18" fmla="*/ 109 w 128"/>
              <a:gd name="T19" fmla="*/ 19 h 122"/>
              <a:gd name="T20" fmla="*/ 119 w 128"/>
              <a:gd name="T21" fmla="*/ 31 h 122"/>
              <a:gd name="T22" fmla="*/ 126 w 128"/>
              <a:gd name="T23" fmla="*/ 46 h 122"/>
              <a:gd name="T24" fmla="*/ 128 w 128"/>
              <a:gd name="T25" fmla="*/ 61 h 122"/>
              <a:gd name="T26" fmla="*/ 126 w 128"/>
              <a:gd name="T27" fmla="*/ 77 h 122"/>
              <a:gd name="T28" fmla="*/ 119 w 128"/>
              <a:gd name="T29" fmla="*/ 91 h 122"/>
              <a:gd name="T30" fmla="*/ 109 w 128"/>
              <a:gd name="T31" fmla="*/ 104 h 122"/>
              <a:gd name="T32" fmla="*/ 96 w 128"/>
              <a:gd name="T33" fmla="*/ 114 h 122"/>
              <a:gd name="T34" fmla="*/ 80 w 128"/>
              <a:gd name="T35" fmla="*/ 120 h 122"/>
              <a:gd name="T36" fmla="*/ 64 w 128"/>
              <a:gd name="T37" fmla="*/ 122 h 122"/>
              <a:gd name="T38" fmla="*/ 48 w 128"/>
              <a:gd name="T39" fmla="*/ 120 h 122"/>
              <a:gd name="T40" fmla="*/ 33 w 128"/>
              <a:gd name="T41" fmla="*/ 114 h 122"/>
              <a:gd name="T42" fmla="*/ 18 w 128"/>
              <a:gd name="T43" fmla="*/ 104 h 122"/>
              <a:gd name="T44" fmla="*/ 9 w 128"/>
              <a:gd name="T45" fmla="*/ 91 h 122"/>
              <a:gd name="T46" fmla="*/ 3 w 128"/>
              <a:gd name="T47" fmla="*/ 77 h 122"/>
              <a:gd name="T48" fmla="*/ 0 w 128"/>
              <a:gd name="T49" fmla="*/ 61 h 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28" h="122">
                <a:moveTo>
                  <a:pt x="0" y="61"/>
                </a:moveTo>
                <a:lnTo>
                  <a:pt x="3" y="46"/>
                </a:lnTo>
                <a:lnTo>
                  <a:pt x="9" y="31"/>
                </a:lnTo>
                <a:lnTo>
                  <a:pt x="18" y="19"/>
                </a:lnTo>
                <a:lnTo>
                  <a:pt x="33" y="9"/>
                </a:lnTo>
                <a:lnTo>
                  <a:pt x="48" y="3"/>
                </a:lnTo>
                <a:lnTo>
                  <a:pt x="64" y="0"/>
                </a:lnTo>
                <a:lnTo>
                  <a:pt x="80" y="3"/>
                </a:lnTo>
                <a:lnTo>
                  <a:pt x="96" y="9"/>
                </a:lnTo>
                <a:lnTo>
                  <a:pt x="109" y="19"/>
                </a:lnTo>
                <a:lnTo>
                  <a:pt x="119" y="31"/>
                </a:lnTo>
                <a:lnTo>
                  <a:pt x="126" y="46"/>
                </a:lnTo>
                <a:lnTo>
                  <a:pt x="128" y="61"/>
                </a:lnTo>
                <a:lnTo>
                  <a:pt x="126" y="77"/>
                </a:lnTo>
                <a:lnTo>
                  <a:pt x="119" y="91"/>
                </a:lnTo>
                <a:lnTo>
                  <a:pt x="109" y="104"/>
                </a:lnTo>
                <a:lnTo>
                  <a:pt x="96" y="114"/>
                </a:lnTo>
                <a:lnTo>
                  <a:pt x="80" y="120"/>
                </a:lnTo>
                <a:lnTo>
                  <a:pt x="64" y="122"/>
                </a:lnTo>
                <a:lnTo>
                  <a:pt x="48" y="120"/>
                </a:lnTo>
                <a:lnTo>
                  <a:pt x="33" y="114"/>
                </a:lnTo>
                <a:lnTo>
                  <a:pt x="18" y="104"/>
                </a:lnTo>
                <a:lnTo>
                  <a:pt x="9" y="91"/>
                </a:lnTo>
                <a:lnTo>
                  <a:pt x="3" y="77"/>
                </a:lnTo>
                <a:lnTo>
                  <a:pt x="0" y="61"/>
                </a:lnTo>
                <a:close/>
              </a:path>
            </a:pathLst>
          </a:custGeom>
          <a:solidFill>
            <a:srgbClr val="FFFFFF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7389" name="Rectangle 109"/>
          <p:cNvSpPr>
            <a:spLocks noChangeArrowheads="1"/>
          </p:cNvSpPr>
          <p:nvPr/>
        </p:nvSpPr>
        <p:spPr bwMode="auto">
          <a:xfrm>
            <a:off x="5392738" y="4389438"/>
            <a:ext cx="90487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800">
                <a:solidFill>
                  <a:srgbClr val="000000"/>
                </a:solidFill>
                <a:latin typeface="Arial" charset="0"/>
              </a:rPr>
              <a:t>TI</a:t>
            </a:r>
            <a:endParaRPr lang="en-US" sz="800"/>
          </a:p>
        </p:txBody>
      </p:sp>
      <p:sp>
        <p:nvSpPr>
          <p:cNvPr id="97390" name="Rectangle 110"/>
          <p:cNvSpPr>
            <a:spLocks noChangeArrowheads="1"/>
          </p:cNvSpPr>
          <p:nvPr/>
        </p:nvSpPr>
        <p:spPr bwMode="auto">
          <a:xfrm>
            <a:off x="5407025" y="4502150"/>
            <a:ext cx="57150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800">
                <a:solidFill>
                  <a:srgbClr val="000000"/>
                </a:solidFill>
                <a:latin typeface="Arial" charset="0"/>
              </a:rPr>
              <a:t>7</a:t>
            </a:r>
            <a:endParaRPr lang="en-US" sz="800"/>
          </a:p>
        </p:txBody>
      </p:sp>
      <p:sp>
        <p:nvSpPr>
          <p:cNvPr id="97391" name="Line 111"/>
          <p:cNvSpPr>
            <a:spLocks noChangeShapeType="1"/>
          </p:cNvSpPr>
          <p:nvPr/>
        </p:nvSpPr>
        <p:spPr bwMode="auto">
          <a:xfrm flipH="1">
            <a:off x="4914900" y="5370513"/>
            <a:ext cx="190500" cy="4762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7392" name="Freeform 112"/>
          <p:cNvSpPr>
            <a:spLocks/>
          </p:cNvSpPr>
          <p:nvPr/>
        </p:nvSpPr>
        <p:spPr bwMode="auto">
          <a:xfrm>
            <a:off x="4994275" y="5248275"/>
            <a:ext cx="219075" cy="247650"/>
          </a:xfrm>
          <a:custGeom>
            <a:avLst/>
            <a:gdLst>
              <a:gd name="T0" fmla="*/ 0 w 128"/>
              <a:gd name="T1" fmla="*/ 60 h 122"/>
              <a:gd name="T2" fmla="*/ 2 w 128"/>
              <a:gd name="T3" fmla="*/ 45 h 122"/>
              <a:gd name="T4" fmla="*/ 9 w 128"/>
              <a:gd name="T5" fmla="*/ 31 h 122"/>
              <a:gd name="T6" fmla="*/ 18 w 128"/>
              <a:gd name="T7" fmla="*/ 17 h 122"/>
              <a:gd name="T8" fmla="*/ 32 w 128"/>
              <a:gd name="T9" fmla="*/ 8 h 122"/>
              <a:gd name="T10" fmla="*/ 48 w 128"/>
              <a:gd name="T11" fmla="*/ 2 h 122"/>
              <a:gd name="T12" fmla="*/ 63 w 128"/>
              <a:gd name="T13" fmla="*/ 0 h 122"/>
              <a:gd name="T14" fmla="*/ 80 w 128"/>
              <a:gd name="T15" fmla="*/ 2 h 122"/>
              <a:gd name="T16" fmla="*/ 96 w 128"/>
              <a:gd name="T17" fmla="*/ 8 h 122"/>
              <a:gd name="T18" fmla="*/ 109 w 128"/>
              <a:gd name="T19" fmla="*/ 17 h 122"/>
              <a:gd name="T20" fmla="*/ 119 w 128"/>
              <a:gd name="T21" fmla="*/ 31 h 122"/>
              <a:gd name="T22" fmla="*/ 125 w 128"/>
              <a:gd name="T23" fmla="*/ 45 h 122"/>
              <a:gd name="T24" fmla="*/ 128 w 128"/>
              <a:gd name="T25" fmla="*/ 60 h 122"/>
              <a:gd name="T26" fmla="*/ 125 w 128"/>
              <a:gd name="T27" fmla="*/ 76 h 122"/>
              <a:gd name="T28" fmla="*/ 119 w 128"/>
              <a:gd name="T29" fmla="*/ 91 h 122"/>
              <a:gd name="T30" fmla="*/ 109 w 128"/>
              <a:gd name="T31" fmla="*/ 103 h 122"/>
              <a:gd name="T32" fmla="*/ 96 w 128"/>
              <a:gd name="T33" fmla="*/ 113 h 122"/>
              <a:gd name="T34" fmla="*/ 80 w 128"/>
              <a:gd name="T35" fmla="*/ 119 h 122"/>
              <a:gd name="T36" fmla="*/ 63 w 128"/>
              <a:gd name="T37" fmla="*/ 122 h 122"/>
              <a:gd name="T38" fmla="*/ 48 w 128"/>
              <a:gd name="T39" fmla="*/ 119 h 122"/>
              <a:gd name="T40" fmla="*/ 32 w 128"/>
              <a:gd name="T41" fmla="*/ 113 h 122"/>
              <a:gd name="T42" fmla="*/ 18 w 128"/>
              <a:gd name="T43" fmla="*/ 103 h 122"/>
              <a:gd name="T44" fmla="*/ 9 w 128"/>
              <a:gd name="T45" fmla="*/ 91 h 122"/>
              <a:gd name="T46" fmla="*/ 2 w 128"/>
              <a:gd name="T47" fmla="*/ 76 h 122"/>
              <a:gd name="T48" fmla="*/ 0 w 128"/>
              <a:gd name="T49" fmla="*/ 60 h 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28" h="122">
                <a:moveTo>
                  <a:pt x="0" y="60"/>
                </a:moveTo>
                <a:lnTo>
                  <a:pt x="2" y="45"/>
                </a:lnTo>
                <a:lnTo>
                  <a:pt x="9" y="31"/>
                </a:lnTo>
                <a:lnTo>
                  <a:pt x="18" y="17"/>
                </a:lnTo>
                <a:lnTo>
                  <a:pt x="32" y="8"/>
                </a:lnTo>
                <a:lnTo>
                  <a:pt x="48" y="2"/>
                </a:lnTo>
                <a:lnTo>
                  <a:pt x="63" y="0"/>
                </a:lnTo>
                <a:lnTo>
                  <a:pt x="80" y="2"/>
                </a:lnTo>
                <a:lnTo>
                  <a:pt x="96" y="8"/>
                </a:lnTo>
                <a:lnTo>
                  <a:pt x="109" y="17"/>
                </a:lnTo>
                <a:lnTo>
                  <a:pt x="119" y="31"/>
                </a:lnTo>
                <a:lnTo>
                  <a:pt x="125" y="45"/>
                </a:lnTo>
                <a:lnTo>
                  <a:pt x="128" y="60"/>
                </a:lnTo>
                <a:lnTo>
                  <a:pt x="125" y="76"/>
                </a:lnTo>
                <a:lnTo>
                  <a:pt x="119" y="91"/>
                </a:lnTo>
                <a:lnTo>
                  <a:pt x="109" y="103"/>
                </a:lnTo>
                <a:lnTo>
                  <a:pt x="96" y="113"/>
                </a:lnTo>
                <a:lnTo>
                  <a:pt x="80" y="119"/>
                </a:lnTo>
                <a:lnTo>
                  <a:pt x="63" y="122"/>
                </a:lnTo>
                <a:lnTo>
                  <a:pt x="48" y="119"/>
                </a:lnTo>
                <a:lnTo>
                  <a:pt x="32" y="113"/>
                </a:lnTo>
                <a:lnTo>
                  <a:pt x="18" y="103"/>
                </a:lnTo>
                <a:lnTo>
                  <a:pt x="9" y="91"/>
                </a:lnTo>
                <a:lnTo>
                  <a:pt x="2" y="76"/>
                </a:lnTo>
                <a:lnTo>
                  <a:pt x="0" y="60"/>
                </a:lnTo>
                <a:close/>
              </a:path>
            </a:pathLst>
          </a:custGeom>
          <a:solidFill>
            <a:srgbClr val="FFFFFF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7393" name="Rectangle 113"/>
          <p:cNvSpPr>
            <a:spLocks noChangeArrowheads="1"/>
          </p:cNvSpPr>
          <p:nvPr/>
        </p:nvSpPr>
        <p:spPr bwMode="auto">
          <a:xfrm>
            <a:off x="5065713" y="5253038"/>
            <a:ext cx="90487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800">
                <a:solidFill>
                  <a:srgbClr val="000000"/>
                </a:solidFill>
                <a:latin typeface="Arial" charset="0"/>
              </a:rPr>
              <a:t>TI</a:t>
            </a:r>
            <a:endParaRPr lang="en-US" sz="800"/>
          </a:p>
        </p:txBody>
      </p:sp>
      <p:sp>
        <p:nvSpPr>
          <p:cNvPr id="97394" name="Rectangle 114"/>
          <p:cNvSpPr>
            <a:spLocks noChangeArrowheads="1"/>
          </p:cNvSpPr>
          <p:nvPr/>
        </p:nvSpPr>
        <p:spPr bwMode="auto">
          <a:xfrm>
            <a:off x="5080000" y="5365750"/>
            <a:ext cx="57150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800">
                <a:solidFill>
                  <a:srgbClr val="000000"/>
                </a:solidFill>
                <a:latin typeface="Arial" charset="0"/>
              </a:rPr>
              <a:t>8</a:t>
            </a:r>
            <a:endParaRPr lang="en-US" sz="800"/>
          </a:p>
        </p:txBody>
      </p:sp>
      <p:sp>
        <p:nvSpPr>
          <p:cNvPr id="97395" name="Line 115"/>
          <p:cNvSpPr>
            <a:spLocks noChangeShapeType="1"/>
          </p:cNvSpPr>
          <p:nvPr/>
        </p:nvSpPr>
        <p:spPr bwMode="auto">
          <a:xfrm>
            <a:off x="6805613" y="5430838"/>
            <a:ext cx="6350" cy="334962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7396" name="Freeform 116"/>
          <p:cNvSpPr>
            <a:spLocks/>
          </p:cNvSpPr>
          <p:nvPr/>
        </p:nvSpPr>
        <p:spPr bwMode="auto">
          <a:xfrm>
            <a:off x="6699250" y="5311775"/>
            <a:ext cx="217488" cy="242888"/>
          </a:xfrm>
          <a:custGeom>
            <a:avLst/>
            <a:gdLst>
              <a:gd name="T0" fmla="*/ 0 w 128"/>
              <a:gd name="T1" fmla="*/ 61 h 121"/>
              <a:gd name="T2" fmla="*/ 3 w 128"/>
              <a:gd name="T3" fmla="*/ 45 h 121"/>
              <a:gd name="T4" fmla="*/ 9 w 128"/>
              <a:gd name="T5" fmla="*/ 30 h 121"/>
              <a:gd name="T6" fmla="*/ 19 w 128"/>
              <a:gd name="T7" fmla="*/ 18 h 121"/>
              <a:gd name="T8" fmla="*/ 32 w 128"/>
              <a:gd name="T9" fmla="*/ 8 h 121"/>
              <a:gd name="T10" fmla="*/ 48 w 128"/>
              <a:gd name="T11" fmla="*/ 2 h 121"/>
              <a:gd name="T12" fmla="*/ 64 w 128"/>
              <a:gd name="T13" fmla="*/ 0 h 121"/>
              <a:gd name="T14" fmla="*/ 80 w 128"/>
              <a:gd name="T15" fmla="*/ 2 h 121"/>
              <a:gd name="T16" fmla="*/ 96 w 128"/>
              <a:gd name="T17" fmla="*/ 8 h 121"/>
              <a:gd name="T18" fmla="*/ 109 w 128"/>
              <a:gd name="T19" fmla="*/ 18 h 121"/>
              <a:gd name="T20" fmla="*/ 119 w 128"/>
              <a:gd name="T21" fmla="*/ 30 h 121"/>
              <a:gd name="T22" fmla="*/ 126 w 128"/>
              <a:gd name="T23" fmla="*/ 45 h 121"/>
              <a:gd name="T24" fmla="*/ 128 w 128"/>
              <a:gd name="T25" fmla="*/ 61 h 121"/>
              <a:gd name="T26" fmla="*/ 126 w 128"/>
              <a:gd name="T27" fmla="*/ 75 h 121"/>
              <a:gd name="T28" fmla="*/ 119 w 128"/>
              <a:gd name="T29" fmla="*/ 90 h 121"/>
              <a:gd name="T30" fmla="*/ 109 w 128"/>
              <a:gd name="T31" fmla="*/ 104 h 121"/>
              <a:gd name="T32" fmla="*/ 96 w 128"/>
              <a:gd name="T33" fmla="*/ 112 h 121"/>
              <a:gd name="T34" fmla="*/ 80 w 128"/>
              <a:gd name="T35" fmla="*/ 119 h 121"/>
              <a:gd name="T36" fmla="*/ 64 w 128"/>
              <a:gd name="T37" fmla="*/ 121 h 121"/>
              <a:gd name="T38" fmla="*/ 48 w 128"/>
              <a:gd name="T39" fmla="*/ 119 h 121"/>
              <a:gd name="T40" fmla="*/ 32 w 128"/>
              <a:gd name="T41" fmla="*/ 112 h 121"/>
              <a:gd name="T42" fmla="*/ 19 w 128"/>
              <a:gd name="T43" fmla="*/ 104 h 121"/>
              <a:gd name="T44" fmla="*/ 9 w 128"/>
              <a:gd name="T45" fmla="*/ 90 h 121"/>
              <a:gd name="T46" fmla="*/ 3 w 128"/>
              <a:gd name="T47" fmla="*/ 75 h 121"/>
              <a:gd name="T48" fmla="*/ 0 w 128"/>
              <a:gd name="T49" fmla="*/ 61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28" h="121">
                <a:moveTo>
                  <a:pt x="0" y="61"/>
                </a:moveTo>
                <a:lnTo>
                  <a:pt x="3" y="45"/>
                </a:lnTo>
                <a:lnTo>
                  <a:pt x="9" y="30"/>
                </a:lnTo>
                <a:lnTo>
                  <a:pt x="19" y="18"/>
                </a:lnTo>
                <a:lnTo>
                  <a:pt x="32" y="8"/>
                </a:lnTo>
                <a:lnTo>
                  <a:pt x="48" y="2"/>
                </a:lnTo>
                <a:lnTo>
                  <a:pt x="64" y="0"/>
                </a:lnTo>
                <a:lnTo>
                  <a:pt x="80" y="2"/>
                </a:lnTo>
                <a:lnTo>
                  <a:pt x="96" y="8"/>
                </a:lnTo>
                <a:lnTo>
                  <a:pt x="109" y="18"/>
                </a:lnTo>
                <a:lnTo>
                  <a:pt x="119" y="30"/>
                </a:lnTo>
                <a:lnTo>
                  <a:pt x="126" y="45"/>
                </a:lnTo>
                <a:lnTo>
                  <a:pt x="128" y="61"/>
                </a:lnTo>
                <a:lnTo>
                  <a:pt x="126" y="75"/>
                </a:lnTo>
                <a:lnTo>
                  <a:pt x="119" y="90"/>
                </a:lnTo>
                <a:lnTo>
                  <a:pt x="109" y="104"/>
                </a:lnTo>
                <a:lnTo>
                  <a:pt x="96" y="112"/>
                </a:lnTo>
                <a:lnTo>
                  <a:pt x="80" y="119"/>
                </a:lnTo>
                <a:lnTo>
                  <a:pt x="64" y="121"/>
                </a:lnTo>
                <a:lnTo>
                  <a:pt x="48" y="119"/>
                </a:lnTo>
                <a:lnTo>
                  <a:pt x="32" y="112"/>
                </a:lnTo>
                <a:lnTo>
                  <a:pt x="19" y="104"/>
                </a:lnTo>
                <a:lnTo>
                  <a:pt x="9" y="90"/>
                </a:lnTo>
                <a:lnTo>
                  <a:pt x="3" y="75"/>
                </a:lnTo>
                <a:lnTo>
                  <a:pt x="0" y="61"/>
                </a:lnTo>
                <a:close/>
              </a:path>
            </a:pathLst>
          </a:custGeom>
          <a:solidFill>
            <a:srgbClr val="FFFFFF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7397" name="Rectangle 117"/>
          <p:cNvSpPr>
            <a:spLocks noChangeArrowheads="1"/>
          </p:cNvSpPr>
          <p:nvPr/>
        </p:nvSpPr>
        <p:spPr bwMode="auto">
          <a:xfrm>
            <a:off x="6770688" y="5311775"/>
            <a:ext cx="90487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800">
                <a:solidFill>
                  <a:srgbClr val="000000"/>
                </a:solidFill>
                <a:latin typeface="Arial" charset="0"/>
              </a:rPr>
              <a:t>FI</a:t>
            </a:r>
            <a:endParaRPr lang="en-US" sz="800"/>
          </a:p>
        </p:txBody>
      </p:sp>
      <p:sp>
        <p:nvSpPr>
          <p:cNvPr id="97398" name="Rectangle 118"/>
          <p:cNvSpPr>
            <a:spLocks noChangeArrowheads="1"/>
          </p:cNvSpPr>
          <p:nvPr/>
        </p:nvSpPr>
        <p:spPr bwMode="auto">
          <a:xfrm>
            <a:off x="6783388" y="5426075"/>
            <a:ext cx="57150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800">
                <a:solidFill>
                  <a:srgbClr val="000000"/>
                </a:solidFill>
                <a:latin typeface="Arial" charset="0"/>
              </a:rPr>
              <a:t>3</a:t>
            </a:r>
            <a:endParaRPr lang="en-US" sz="800"/>
          </a:p>
        </p:txBody>
      </p:sp>
      <p:sp>
        <p:nvSpPr>
          <p:cNvPr id="97399" name="Line 119"/>
          <p:cNvSpPr>
            <a:spLocks noChangeShapeType="1"/>
          </p:cNvSpPr>
          <p:nvPr/>
        </p:nvSpPr>
        <p:spPr bwMode="auto">
          <a:xfrm>
            <a:off x="7080250" y="4575175"/>
            <a:ext cx="3175" cy="246063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7400" name="Freeform 120"/>
          <p:cNvSpPr>
            <a:spLocks/>
          </p:cNvSpPr>
          <p:nvPr/>
        </p:nvSpPr>
        <p:spPr bwMode="auto">
          <a:xfrm>
            <a:off x="6969125" y="4449763"/>
            <a:ext cx="217488" cy="246062"/>
          </a:xfrm>
          <a:custGeom>
            <a:avLst/>
            <a:gdLst>
              <a:gd name="T0" fmla="*/ 0 w 128"/>
              <a:gd name="T1" fmla="*/ 61 h 122"/>
              <a:gd name="T2" fmla="*/ 2 w 128"/>
              <a:gd name="T3" fmla="*/ 45 h 122"/>
              <a:gd name="T4" fmla="*/ 9 w 128"/>
              <a:gd name="T5" fmla="*/ 31 h 122"/>
              <a:gd name="T6" fmla="*/ 19 w 128"/>
              <a:gd name="T7" fmla="*/ 18 h 122"/>
              <a:gd name="T8" fmla="*/ 32 w 128"/>
              <a:gd name="T9" fmla="*/ 8 h 122"/>
              <a:gd name="T10" fmla="*/ 48 w 128"/>
              <a:gd name="T11" fmla="*/ 2 h 122"/>
              <a:gd name="T12" fmla="*/ 65 w 128"/>
              <a:gd name="T13" fmla="*/ 0 h 122"/>
              <a:gd name="T14" fmla="*/ 80 w 128"/>
              <a:gd name="T15" fmla="*/ 2 h 122"/>
              <a:gd name="T16" fmla="*/ 96 w 128"/>
              <a:gd name="T17" fmla="*/ 8 h 122"/>
              <a:gd name="T18" fmla="*/ 109 w 128"/>
              <a:gd name="T19" fmla="*/ 18 h 122"/>
              <a:gd name="T20" fmla="*/ 119 w 128"/>
              <a:gd name="T21" fmla="*/ 31 h 122"/>
              <a:gd name="T22" fmla="*/ 125 w 128"/>
              <a:gd name="T23" fmla="*/ 45 h 122"/>
              <a:gd name="T24" fmla="*/ 128 w 128"/>
              <a:gd name="T25" fmla="*/ 61 h 122"/>
              <a:gd name="T26" fmla="*/ 125 w 128"/>
              <a:gd name="T27" fmla="*/ 76 h 122"/>
              <a:gd name="T28" fmla="*/ 119 w 128"/>
              <a:gd name="T29" fmla="*/ 91 h 122"/>
              <a:gd name="T30" fmla="*/ 109 w 128"/>
              <a:gd name="T31" fmla="*/ 103 h 122"/>
              <a:gd name="T32" fmla="*/ 96 w 128"/>
              <a:gd name="T33" fmla="*/ 113 h 122"/>
              <a:gd name="T34" fmla="*/ 80 w 128"/>
              <a:gd name="T35" fmla="*/ 119 h 122"/>
              <a:gd name="T36" fmla="*/ 65 w 128"/>
              <a:gd name="T37" fmla="*/ 122 h 122"/>
              <a:gd name="T38" fmla="*/ 48 w 128"/>
              <a:gd name="T39" fmla="*/ 119 h 122"/>
              <a:gd name="T40" fmla="*/ 32 w 128"/>
              <a:gd name="T41" fmla="*/ 113 h 122"/>
              <a:gd name="T42" fmla="*/ 19 w 128"/>
              <a:gd name="T43" fmla="*/ 103 h 122"/>
              <a:gd name="T44" fmla="*/ 9 w 128"/>
              <a:gd name="T45" fmla="*/ 91 h 122"/>
              <a:gd name="T46" fmla="*/ 2 w 128"/>
              <a:gd name="T47" fmla="*/ 76 h 122"/>
              <a:gd name="T48" fmla="*/ 0 w 128"/>
              <a:gd name="T49" fmla="*/ 61 h 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28" h="122">
                <a:moveTo>
                  <a:pt x="0" y="61"/>
                </a:moveTo>
                <a:lnTo>
                  <a:pt x="2" y="45"/>
                </a:lnTo>
                <a:lnTo>
                  <a:pt x="9" y="31"/>
                </a:lnTo>
                <a:lnTo>
                  <a:pt x="19" y="18"/>
                </a:lnTo>
                <a:lnTo>
                  <a:pt x="32" y="8"/>
                </a:lnTo>
                <a:lnTo>
                  <a:pt x="48" y="2"/>
                </a:lnTo>
                <a:lnTo>
                  <a:pt x="65" y="0"/>
                </a:lnTo>
                <a:lnTo>
                  <a:pt x="80" y="2"/>
                </a:lnTo>
                <a:lnTo>
                  <a:pt x="96" y="8"/>
                </a:lnTo>
                <a:lnTo>
                  <a:pt x="109" y="18"/>
                </a:lnTo>
                <a:lnTo>
                  <a:pt x="119" y="31"/>
                </a:lnTo>
                <a:lnTo>
                  <a:pt x="125" y="45"/>
                </a:lnTo>
                <a:lnTo>
                  <a:pt x="128" y="61"/>
                </a:lnTo>
                <a:lnTo>
                  <a:pt x="125" y="76"/>
                </a:lnTo>
                <a:lnTo>
                  <a:pt x="119" y="91"/>
                </a:lnTo>
                <a:lnTo>
                  <a:pt x="109" y="103"/>
                </a:lnTo>
                <a:lnTo>
                  <a:pt x="96" y="113"/>
                </a:lnTo>
                <a:lnTo>
                  <a:pt x="80" y="119"/>
                </a:lnTo>
                <a:lnTo>
                  <a:pt x="65" y="122"/>
                </a:lnTo>
                <a:lnTo>
                  <a:pt x="48" y="119"/>
                </a:lnTo>
                <a:lnTo>
                  <a:pt x="32" y="113"/>
                </a:lnTo>
                <a:lnTo>
                  <a:pt x="19" y="103"/>
                </a:lnTo>
                <a:lnTo>
                  <a:pt x="9" y="91"/>
                </a:lnTo>
                <a:lnTo>
                  <a:pt x="2" y="76"/>
                </a:lnTo>
                <a:lnTo>
                  <a:pt x="0" y="61"/>
                </a:lnTo>
                <a:close/>
              </a:path>
            </a:pathLst>
          </a:custGeom>
          <a:solidFill>
            <a:srgbClr val="FFFFFF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7401" name="Rectangle 121"/>
          <p:cNvSpPr>
            <a:spLocks noChangeArrowheads="1"/>
          </p:cNvSpPr>
          <p:nvPr/>
        </p:nvSpPr>
        <p:spPr bwMode="auto">
          <a:xfrm>
            <a:off x="7043738" y="4460875"/>
            <a:ext cx="90487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800">
                <a:solidFill>
                  <a:srgbClr val="000000"/>
                </a:solidFill>
                <a:latin typeface="Arial" charset="0"/>
              </a:rPr>
              <a:t>TI</a:t>
            </a:r>
            <a:endParaRPr lang="en-US" sz="800"/>
          </a:p>
        </p:txBody>
      </p:sp>
      <p:sp>
        <p:nvSpPr>
          <p:cNvPr id="97402" name="Rectangle 122"/>
          <p:cNvSpPr>
            <a:spLocks noChangeArrowheads="1"/>
          </p:cNvSpPr>
          <p:nvPr/>
        </p:nvSpPr>
        <p:spPr bwMode="auto">
          <a:xfrm>
            <a:off x="7032625" y="4575175"/>
            <a:ext cx="114300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800">
                <a:solidFill>
                  <a:srgbClr val="000000"/>
                </a:solidFill>
                <a:latin typeface="Arial" charset="0"/>
              </a:rPr>
              <a:t>10</a:t>
            </a:r>
            <a:endParaRPr lang="en-US" sz="800"/>
          </a:p>
        </p:txBody>
      </p:sp>
      <p:sp>
        <p:nvSpPr>
          <p:cNvPr id="97403" name="Line 123"/>
          <p:cNvSpPr>
            <a:spLocks noChangeShapeType="1"/>
          </p:cNvSpPr>
          <p:nvPr/>
        </p:nvSpPr>
        <p:spPr bwMode="auto">
          <a:xfrm>
            <a:off x="7381875" y="5513388"/>
            <a:ext cx="3175" cy="242887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7404" name="Freeform 124"/>
          <p:cNvSpPr>
            <a:spLocks/>
          </p:cNvSpPr>
          <p:nvPr/>
        </p:nvSpPr>
        <p:spPr bwMode="auto">
          <a:xfrm>
            <a:off x="7272338" y="5386388"/>
            <a:ext cx="217487" cy="249237"/>
          </a:xfrm>
          <a:custGeom>
            <a:avLst/>
            <a:gdLst>
              <a:gd name="T0" fmla="*/ 0 w 127"/>
              <a:gd name="T1" fmla="*/ 61 h 122"/>
              <a:gd name="T2" fmla="*/ 1 w 127"/>
              <a:gd name="T3" fmla="*/ 45 h 122"/>
              <a:gd name="T4" fmla="*/ 8 w 127"/>
              <a:gd name="T5" fmla="*/ 30 h 122"/>
              <a:gd name="T6" fmla="*/ 18 w 127"/>
              <a:gd name="T7" fmla="*/ 18 h 122"/>
              <a:gd name="T8" fmla="*/ 31 w 127"/>
              <a:gd name="T9" fmla="*/ 8 h 122"/>
              <a:gd name="T10" fmla="*/ 47 w 127"/>
              <a:gd name="T11" fmla="*/ 2 h 122"/>
              <a:gd name="T12" fmla="*/ 63 w 127"/>
              <a:gd name="T13" fmla="*/ 0 h 122"/>
              <a:gd name="T14" fmla="*/ 80 w 127"/>
              <a:gd name="T15" fmla="*/ 2 h 122"/>
              <a:gd name="T16" fmla="*/ 96 w 127"/>
              <a:gd name="T17" fmla="*/ 8 h 122"/>
              <a:gd name="T18" fmla="*/ 109 w 127"/>
              <a:gd name="T19" fmla="*/ 18 h 122"/>
              <a:gd name="T20" fmla="*/ 119 w 127"/>
              <a:gd name="T21" fmla="*/ 30 h 122"/>
              <a:gd name="T22" fmla="*/ 124 w 127"/>
              <a:gd name="T23" fmla="*/ 45 h 122"/>
              <a:gd name="T24" fmla="*/ 127 w 127"/>
              <a:gd name="T25" fmla="*/ 61 h 122"/>
              <a:gd name="T26" fmla="*/ 124 w 127"/>
              <a:gd name="T27" fmla="*/ 76 h 122"/>
              <a:gd name="T28" fmla="*/ 119 w 127"/>
              <a:gd name="T29" fmla="*/ 91 h 122"/>
              <a:gd name="T30" fmla="*/ 109 w 127"/>
              <a:gd name="T31" fmla="*/ 103 h 122"/>
              <a:gd name="T32" fmla="*/ 96 w 127"/>
              <a:gd name="T33" fmla="*/ 113 h 122"/>
              <a:gd name="T34" fmla="*/ 80 w 127"/>
              <a:gd name="T35" fmla="*/ 119 h 122"/>
              <a:gd name="T36" fmla="*/ 63 w 127"/>
              <a:gd name="T37" fmla="*/ 122 h 122"/>
              <a:gd name="T38" fmla="*/ 47 w 127"/>
              <a:gd name="T39" fmla="*/ 119 h 122"/>
              <a:gd name="T40" fmla="*/ 31 w 127"/>
              <a:gd name="T41" fmla="*/ 113 h 122"/>
              <a:gd name="T42" fmla="*/ 18 w 127"/>
              <a:gd name="T43" fmla="*/ 103 h 122"/>
              <a:gd name="T44" fmla="*/ 8 w 127"/>
              <a:gd name="T45" fmla="*/ 91 h 122"/>
              <a:gd name="T46" fmla="*/ 1 w 127"/>
              <a:gd name="T47" fmla="*/ 76 h 122"/>
              <a:gd name="T48" fmla="*/ 0 w 127"/>
              <a:gd name="T49" fmla="*/ 61 h 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27" h="122">
                <a:moveTo>
                  <a:pt x="0" y="61"/>
                </a:moveTo>
                <a:lnTo>
                  <a:pt x="1" y="45"/>
                </a:lnTo>
                <a:lnTo>
                  <a:pt x="8" y="30"/>
                </a:lnTo>
                <a:lnTo>
                  <a:pt x="18" y="18"/>
                </a:lnTo>
                <a:lnTo>
                  <a:pt x="31" y="8"/>
                </a:lnTo>
                <a:lnTo>
                  <a:pt x="47" y="2"/>
                </a:lnTo>
                <a:lnTo>
                  <a:pt x="63" y="0"/>
                </a:lnTo>
                <a:lnTo>
                  <a:pt x="80" y="2"/>
                </a:lnTo>
                <a:lnTo>
                  <a:pt x="96" y="8"/>
                </a:lnTo>
                <a:lnTo>
                  <a:pt x="109" y="18"/>
                </a:lnTo>
                <a:lnTo>
                  <a:pt x="119" y="30"/>
                </a:lnTo>
                <a:lnTo>
                  <a:pt x="124" y="45"/>
                </a:lnTo>
                <a:lnTo>
                  <a:pt x="127" y="61"/>
                </a:lnTo>
                <a:lnTo>
                  <a:pt x="124" y="76"/>
                </a:lnTo>
                <a:lnTo>
                  <a:pt x="119" y="91"/>
                </a:lnTo>
                <a:lnTo>
                  <a:pt x="109" y="103"/>
                </a:lnTo>
                <a:lnTo>
                  <a:pt x="96" y="113"/>
                </a:lnTo>
                <a:lnTo>
                  <a:pt x="80" y="119"/>
                </a:lnTo>
                <a:lnTo>
                  <a:pt x="63" y="122"/>
                </a:lnTo>
                <a:lnTo>
                  <a:pt x="47" y="119"/>
                </a:lnTo>
                <a:lnTo>
                  <a:pt x="31" y="113"/>
                </a:lnTo>
                <a:lnTo>
                  <a:pt x="18" y="103"/>
                </a:lnTo>
                <a:lnTo>
                  <a:pt x="8" y="91"/>
                </a:lnTo>
                <a:lnTo>
                  <a:pt x="1" y="76"/>
                </a:lnTo>
                <a:lnTo>
                  <a:pt x="0" y="61"/>
                </a:lnTo>
                <a:close/>
              </a:path>
            </a:pathLst>
          </a:custGeom>
          <a:solidFill>
            <a:srgbClr val="FFFFFF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7405" name="Rectangle 125"/>
          <p:cNvSpPr>
            <a:spLocks noChangeArrowheads="1"/>
          </p:cNvSpPr>
          <p:nvPr/>
        </p:nvSpPr>
        <p:spPr bwMode="auto">
          <a:xfrm>
            <a:off x="7343775" y="5399088"/>
            <a:ext cx="90488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800">
                <a:solidFill>
                  <a:srgbClr val="000000"/>
                </a:solidFill>
                <a:latin typeface="Arial" charset="0"/>
              </a:rPr>
              <a:t>TI</a:t>
            </a:r>
            <a:endParaRPr lang="en-US" sz="800"/>
          </a:p>
        </p:txBody>
      </p:sp>
      <p:sp>
        <p:nvSpPr>
          <p:cNvPr id="97406" name="Rectangle 126"/>
          <p:cNvSpPr>
            <a:spLocks noChangeArrowheads="1"/>
          </p:cNvSpPr>
          <p:nvPr/>
        </p:nvSpPr>
        <p:spPr bwMode="auto">
          <a:xfrm>
            <a:off x="7337425" y="5510213"/>
            <a:ext cx="114300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800">
                <a:solidFill>
                  <a:srgbClr val="000000"/>
                </a:solidFill>
                <a:latin typeface="Arial" charset="0"/>
              </a:rPr>
              <a:t>11</a:t>
            </a:r>
            <a:endParaRPr lang="en-US" sz="800"/>
          </a:p>
        </p:txBody>
      </p:sp>
      <p:sp>
        <p:nvSpPr>
          <p:cNvPr id="97407" name="Line 127"/>
          <p:cNvSpPr>
            <a:spLocks noChangeShapeType="1"/>
          </p:cNvSpPr>
          <p:nvPr/>
        </p:nvSpPr>
        <p:spPr bwMode="auto">
          <a:xfrm flipH="1">
            <a:off x="4587875" y="2760663"/>
            <a:ext cx="268288" cy="3175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7408" name="Freeform 128"/>
          <p:cNvSpPr>
            <a:spLocks/>
          </p:cNvSpPr>
          <p:nvPr/>
        </p:nvSpPr>
        <p:spPr bwMode="auto">
          <a:xfrm>
            <a:off x="4749800" y="2635250"/>
            <a:ext cx="217488" cy="244475"/>
          </a:xfrm>
          <a:custGeom>
            <a:avLst/>
            <a:gdLst>
              <a:gd name="T0" fmla="*/ 0 w 127"/>
              <a:gd name="T1" fmla="*/ 60 h 120"/>
              <a:gd name="T2" fmla="*/ 1 w 127"/>
              <a:gd name="T3" fmla="*/ 44 h 120"/>
              <a:gd name="T4" fmla="*/ 7 w 127"/>
              <a:gd name="T5" fmla="*/ 29 h 120"/>
              <a:gd name="T6" fmla="*/ 18 w 127"/>
              <a:gd name="T7" fmla="*/ 17 h 120"/>
              <a:gd name="T8" fmla="*/ 31 w 127"/>
              <a:gd name="T9" fmla="*/ 7 h 120"/>
              <a:gd name="T10" fmla="*/ 46 w 127"/>
              <a:gd name="T11" fmla="*/ 1 h 120"/>
              <a:gd name="T12" fmla="*/ 63 w 127"/>
              <a:gd name="T13" fmla="*/ 0 h 120"/>
              <a:gd name="T14" fmla="*/ 80 w 127"/>
              <a:gd name="T15" fmla="*/ 1 h 120"/>
              <a:gd name="T16" fmla="*/ 94 w 127"/>
              <a:gd name="T17" fmla="*/ 7 h 120"/>
              <a:gd name="T18" fmla="*/ 108 w 127"/>
              <a:gd name="T19" fmla="*/ 17 h 120"/>
              <a:gd name="T20" fmla="*/ 117 w 127"/>
              <a:gd name="T21" fmla="*/ 29 h 120"/>
              <a:gd name="T22" fmla="*/ 124 w 127"/>
              <a:gd name="T23" fmla="*/ 44 h 120"/>
              <a:gd name="T24" fmla="*/ 127 w 127"/>
              <a:gd name="T25" fmla="*/ 60 h 120"/>
              <a:gd name="T26" fmla="*/ 124 w 127"/>
              <a:gd name="T27" fmla="*/ 76 h 120"/>
              <a:gd name="T28" fmla="*/ 117 w 127"/>
              <a:gd name="T29" fmla="*/ 91 h 120"/>
              <a:gd name="T30" fmla="*/ 108 w 127"/>
              <a:gd name="T31" fmla="*/ 103 h 120"/>
              <a:gd name="T32" fmla="*/ 94 w 127"/>
              <a:gd name="T33" fmla="*/ 113 h 120"/>
              <a:gd name="T34" fmla="*/ 80 w 127"/>
              <a:gd name="T35" fmla="*/ 119 h 120"/>
              <a:gd name="T36" fmla="*/ 63 w 127"/>
              <a:gd name="T37" fmla="*/ 120 h 120"/>
              <a:gd name="T38" fmla="*/ 46 w 127"/>
              <a:gd name="T39" fmla="*/ 119 h 120"/>
              <a:gd name="T40" fmla="*/ 31 w 127"/>
              <a:gd name="T41" fmla="*/ 113 h 120"/>
              <a:gd name="T42" fmla="*/ 18 w 127"/>
              <a:gd name="T43" fmla="*/ 103 h 120"/>
              <a:gd name="T44" fmla="*/ 7 w 127"/>
              <a:gd name="T45" fmla="*/ 91 h 120"/>
              <a:gd name="T46" fmla="*/ 1 w 127"/>
              <a:gd name="T47" fmla="*/ 76 h 120"/>
              <a:gd name="T48" fmla="*/ 0 w 127"/>
              <a:gd name="T49" fmla="*/ 60 h 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27" h="120">
                <a:moveTo>
                  <a:pt x="0" y="60"/>
                </a:moveTo>
                <a:lnTo>
                  <a:pt x="1" y="44"/>
                </a:lnTo>
                <a:lnTo>
                  <a:pt x="7" y="29"/>
                </a:lnTo>
                <a:lnTo>
                  <a:pt x="18" y="17"/>
                </a:lnTo>
                <a:lnTo>
                  <a:pt x="31" y="7"/>
                </a:lnTo>
                <a:lnTo>
                  <a:pt x="46" y="1"/>
                </a:lnTo>
                <a:lnTo>
                  <a:pt x="63" y="0"/>
                </a:lnTo>
                <a:lnTo>
                  <a:pt x="80" y="1"/>
                </a:lnTo>
                <a:lnTo>
                  <a:pt x="94" y="7"/>
                </a:lnTo>
                <a:lnTo>
                  <a:pt x="108" y="17"/>
                </a:lnTo>
                <a:lnTo>
                  <a:pt x="117" y="29"/>
                </a:lnTo>
                <a:lnTo>
                  <a:pt x="124" y="44"/>
                </a:lnTo>
                <a:lnTo>
                  <a:pt x="127" y="60"/>
                </a:lnTo>
                <a:lnTo>
                  <a:pt x="124" y="76"/>
                </a:lnTo>
                <a:lnTo>
                  <a:pt x="117" y="91"/>
                </a:lnTo>
                <a:lnTo>
                  <a:pt x="108" y="103"/>
                </a:lnTo>
                <a:lnTo>
                  <a:pt x="94" y="113"/>
                </a:lnTo>
                <a:lnTo>
                  <a:pt x="80" y="119"/>
                </a:lnTo>
                <a:lnTo>
                  <a:pt x="63" y="120"/>
                </a:lnTo>
                <a:lnTo>
                  <a:pt x="46" y="119"/>
                </a:lnTo>
                <a:lnTo>
                  <a:pt x="31" y="113"/>
                </a:lnTo>
                <a:lnTo>
                  <a:pt x="18" y="103"/>
                </a:lnTo>
                <a:lnTo>
                  <a:pt x="7" y="91"/>
                </a:lnTo>
                <a:lnTo>
                  <a:pt x="1" y="76"/>
                </a:lnTo>
                <a:lnTo>
                  <a:pt x="0" y="60"/>
                </a:lnTo>
                <a:close/>
              </a:path>
            </a:pathLst>
          </a:custGeom>
          <a:solidFill>
            <a:srgbClr val="FFFFFF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7409" name="Rectangle 129"/>
          <p:cNvSpPr>
            <a:spLocks noChangeArrowheads="1"/>
          </p:cNvSpPr>
          <p:nvPr/>
        </p:nvSpPr>
        <p:spPr bwMode="auto">
          <a:xfrm>
            <a:off x="4816475" y="2646363"/>
            <a:ext cx="96838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800">
                <a:solidFill>
                  <a:srgbClr val="000000"/>
                </a:solidFill>
                <a:latin typeface="Arial" charset="0"/>
              </a:rPr>
              <a:t>PI</a:t>
            </a:r>
            <a:endParaRPr lang="en-US" sz="800"/>
          </a:p>
        </p:txBody>
      </p:sp>
      <p:sp>
        <p:nvSpPr>
          <p:cNvPr id="97410" name="Rectangle 130"/>
          <p:cNvSpPr>
            <a:spLocks noChangeArrowheads="1"/>
          </p:cNvSpPr>
          <p:nvPr/>
        </p:nvSpPr>
        <p:spPr bwMode="auto">
          <a:xfrm>
            <a:off x="4833938" y="2754313"/>
            <a:ext cx="57150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800">
                <a:solidFill>
                  <a:srgbClr val="000000"/>
                </a:solidFill>
                <a:latin typeface="Arial" charset="0"/>
              </a:rPr>
              <a:t>5</a:t>
            </a:r>
            <a:endParaRPr lang="en-US" sz="800"/>
          </a:p>
        </p:txBody>
      </p:sp>
      <p:sp>
        <p:nvSpPr>
          <p:cNvPr id="97411" name="Line 131"/>
          <p:cNvSpPr>
            <a:spLocks noChangeShapeType="1"/>
          </p:cNvSpPr>
          <p:nvPr/>
        </p:nvSpPr>
        <p:spPr bwMode="auto">
          <a:xfrm flipV="1">
            <a:off x="7088188" y="5756275"/>
            <a:ext cx="3175" cy="249238"/>
          </a:xfrm>
          <a:prstGeom prst="line">
            <a:avLst/>
          </a:prstGeom>
          <a:noFill/>
          <a:ln w="158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7412" name="Freeform 132"/>
          <p:cNvSpPr>
            <a:spLocks/>
          </p:cNvSpPr>
          <p:nvPr/>
        </p:nvSpPr>
        <p:spPr bwMode="auto">
          <a:xfrm>
            <a:off x="6981825" y="5881688"/>
            <a:ext cx="217488" cy="250825"/>
          </a:xfrm>
          <a:custGeom>
            <a:avLst/>
            <a:gdLst>
              <a:gd name="T0" fmla="*/ 0 w 129"/>
              <a:gd name="T1" fmla="*/ 61 h 122"/>
              <a:gd name="T2" fmla="*/ 3 w 129"/>
              <a:gd name="T3" fmla="*/ 46 h 122"/>
              <a:gd name="T4" fmla="*/ 9 w 129"/>
              <a:gd name="T5" fmla="*/ 31 h 122"/>
              <a:gd name="T6" fmla="*/ 20 w 129"/>
              <a:gd name="T7" fmla="*/ 19 h 122"/>
              <a:gd name="T8" fmla="*/ 33 w 129"/>
              <a:gd name="T9" fmla="*/ 9 h 122"/>
              <a:gd name="T10" fmla="*/ 48 w 129"/>
              <a:gd name="T11" fmla="*/ 3 h 122"/>
              <a:gd name="T12" fmla="*/ 64 w 129"/>
              <a:gd name="T13" fmla="*/ 0 h 122"/>
              <a:gd name="T14" fmla="*/ 81 w 129"/>
              <a:gd name="T15" fmla="*/ 3 h 122"/>
              <a:gd name="T16" fmla="*/ 96 w 129"/>
              <a:gd name="T17" fmla="*/ 9 h 122"/>
              <a:gd name="T18" fmla="*/ 109 w 129"/>
              <a:gd name="T19" fmla="*/ 19 h 122"/>
              <a:gd name="T20" fmla="*/ 119 w 129"/>
              <a:gd name="T21" fmla="*/ 31 h 122"/>
              <a:gd name="T22" fmla="*/ 126 w 129"/>
              <a:gd name="T23" fmla="*/ 46 h 122"/>
              <a:gd name="T24" fmla="*/ 129 w 129"/>
              <a:gd name="T25" fmla="*/ 61 h 122"/>
              <a:gd name="T26" fmla="*/ 126 w 129"/>
              <a:gd name="T27" fmla="*/ 77 h 122"/>
              <a:gd name="T28" fmla="*/ 119 w 129"/>
              <a:gd name="T29" fmla="*/ 91 h 122"/>
              <a:gd name="T30" fmla="*/ 109 w 129"/>
              <a:gd name="T31" fmla="*/ 104 h 122"/>
              <a:gd name="T32" fmla="*/ 96 w 129"/>
              <a:gd name="T33" fmla="*/ 114 h 122"/>
              <a:gd name="T34" fmla="*/ 81 w 129"/>
              <a:gd name="T35" fmla="*/ 120 h 122"/>
              <a:gd name="T36" fmla="*/ 64 w 129"/>
              <a:gd name="T37" fmla="*/ 122 h 122"/>
              <a:gd name="T38" fmla="*/ 48 w 129"/>
              <a:gd name="T39" fmla="*/ 120 h 122"/>
              <a:gd name="T40" fmla="*/ 33 w 129"/>
              <a:gd name="T41" fmla="*/ 114 h 122"/>
              <a:gd name="T42" fmla="*/ 20 w 129"/>
              <a:gd name="T43" fmla="*/ 104 h 122"/>
              <a:gd name="T44" fmla="*/ 9 w 129"/>
              <a:gd name="T45" fmla="*/ 91 h 122"/>
              <a:gd name="T46" fmla="*/ 3 w 129"/>
              <a:gd name="T47" fmla="*/ 77 h 122"/>
              <a:gd name="T48" fmla="*/ 0 w 129"/>
              <a:gd name="T49" fmla="*/ 61 h 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29" h="122">
                <a:moveTo>
                  <a:pt x="0" y="61"/>
                </a:moveTo>
                <a:lnTo>
                  <a:pt x="3" y="46"/>
                </a:lnTo>
                <a:lnTo>
                  <a:pt x="9" y="31"/>
                </a:lnTo>
                <a:lnTo>
                  <a:pt x="20" y="19"/>
                </a:lnTo>
                <a:lnTo>
                  <a:pt x="33" y="9"/>
                </a:lnTo>
                <a:lnTo>
                  <a:pt x="48" y="3"/>
                </a:lnTo>
                <a:lnTo>
                  <a:pt x="64" y="0"/>
                </a:lnTo>
                <a:lnTo>
                  <a:pt x="81" y="3"/>
                </a:lnTo>
                <a:lnTo>
                  <a:pt x="96" y="9"/>
                </a:lnTo>
                <a:lnTo>
                  <a:pt x="109" y="19"/>
                </a:lnTo>
                <a:lnTo>
                  <a:pt x="119" y="31"/>
                </a:lnTo>
                <a:lnTo>
                  <a:pt x="126" y="46"/>
                </a:lnTo>
                <a:lnTo>
                  <a:pt x="129" y="61"/>
                </a:lnTo>
                <a:lnTo>
                  <a:pt x="126" y="77"/>
                </a:lnTo>
                <a:lnTo>
                  <a:pt x="119" y="91"/>
                </a:lnTo>
                <a:lnTo>
                  <a:pt x="109" y="104"/>
                </a:lnTo>
                <a:lnTo>
                  <a:pt x="96" y="114"/>
                </a:lnTo>
                <a:lnTo>
                  <a:pt x="81" y="120"/>
                </a:lnTo>
                <a:lnTo>
                  <a:pt x="64" y="122"/>
                </a:lnTo>
                <a:lnTo>
                  <a:pt x="48" y="120"/>
                </a:lnTo>
                <a:lnTo>
                  <a:pt x="33" y="114"/>
                </a:lnTo>
                <a:lnTo>
                  <a:pt x="20" y="104"/>
                </a:lnTo>
                <a:lnTo>
                  <a:pt x="9" y="91"/>
                </a:lnTo>
                <a:lnTo>
                  <a:pt x="3" y="77"/>
                </a:lnTo>
                <a:lnTo>
                  <a:pt x="0" y="61"/>
                </a:lnTo>
                <a:close/>
              </a:path>
            </a:pathLst>
          </a:custGeom>
          <a:solidFill>
            <a:srgbClr val="FFFFFF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7413" name="Rectangle 133"/>
          <p:cNvSpPr>
            <a:spLocks noChangeArrowheads="1"/>
          </p:cNvSpPr>
          <p:nvPr/>
        </p:nvSpPr>
        <p:spPr bwMode="auto">
          <a:xfrm>
            <a:off x="7050088" y="5889625"/>
            <a:ext cx="96837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800">
                <a:solidFill>
                  <a:srgbClr val="000000"/>
                </a:solidFill>
                <a:latin typeface="Arial" charset="0"/>
              </a:rPr>
              <a:t>PI</a:t>
            </a:r>
            <a:endParaRPr lang="en-US" sz="800"/>
          </a:p>
        </p:txBody>
      </p:sp>
      <p:sp>
        <p:nvSpPr>
          <p:cNvPr id="97414" name="Rectangle 134"/>
          <p:cNvSpPr>
            <a:spLocks noChangeArrowheads="1"/>
          </p:cNvSpPr>
          <p:nvPr/>
        </p:nvSpPr>
        <p:spPr bwMode="auto">
          <a:xfrm>
            <a:off x="7065963" y="6000750"/>
            <a:ext cx="57150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800">
                <a:solidFill>
                  <a:srgbClr val="000000"/>
                </a:solidFill>
                <a:latin typeface="Arial" charset="0"/>
              </a:rPr>
              <a:t>6</a:t>
            </a:r>
            <a:endParaRPr lang="en-US" sz="800"/>
          </a:p>
        </p:txBody>
      </p:sp>
      <p:sp>
        <p:nvSpPr>
          <p:cNvPr id="97415" name="Oval 135"/>
          <p:cNvSpPr>
            <a:spLocks noChangeArrowheads="1"/>
          </p:cNvSpPr>
          <p:nvPr/>
        </p:nvSpPr>
        <p:spPr bwMode="auto">
          <a:xfrm>
            <a:off x="6477000" y="4343400"/>
            <a:ext cx="358775" cy="3587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800"/>
              <a:t>TC</a:t>
            </a:r>
          </a:p>
        </p:txBody>
      </p:sp>
      <p:sp>
        <p:nvSpPr>
          <p:cNvPr id="97416" name="Freeform 136"/>
          <p:cNvSpPr>
            <a:spLocks/>
          </p:cNvSpPr>
          <p:nvPr/>
        </p:nvSpPr>
        <p:spPr bwMode="auto">
          <a:xfrm>
            <a:off x="5972175" y="4591050"/>
            <a:ext cx="3175" cy="1020763"/>
          </a:xfrm>
          <a:custGeom>
            <a:avLst/>
            <a:gdLst>
              <a:gd name="T0" fmla="*/ 2 w 2"/>
              <a:gd name="T1" fmla="*/ 643 h 643"/>
              <a:gd name="T2" fmla="*/ 0 w 2"/>
              <a:gd name="T3" fmla="*/ 0 h 64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" h="643">
                <a:moveTo>
                  <a:pt x="2" y="643"/>
                </a:moveTo>
                <a:lnTo>
                  <a:pt x="0" y="0"/>
                </a:lnTo>
              </a:path>
            </a:pathLst>
          </a:cu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7417" name="Line 137"/>
          <p:cNvSpPr>
            <a:spLocks noChangeShapeType="1"/>
          </p:cNvSpPr>
          <p:nvPr/>
        </p:nvSpPr>
        <p:spPr bwMode="auto">
          <a:xfrm>
            <a:off x="6019800" y="4572000"/>
            <a:ext cx="436563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7418" name="Line 138"/>
          <p:cNvSpPr>
            <a:spLocks noChangeShapeType="1"/>
          </p:cNvSpPr>
          <p:nvPr/>
        </p:nvSpPr>
        <p:spPr bwMode="auto">
          <a:xfrm>
            <a:off x="6645275" y="4721225"/>
            <a:ext cx="0" cy="123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7420" name="Text Box 140"/>
          <p:cNvSpPr txBox="1">
            <a:spLocks noChangeArrowheads="1"/>
          </p:cNvSpPr>
          <p:nvPr/>
        </p:nvSpPr>
        <p:spPr bwMode="auto">
          <a:xfrm>
            <a:off x="7620000" y="5562600"/>
            <a:ext cx="4699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fuel</a:t>
            </a:r>
          </a:p>
        </p:txBody>
      </p:sp>
      <p:sp>
        <p:nvSpPr>
          <p:cNvPr id="97421" name="Text Box 141"/>
          <p:cNvSpPr txBox="1">
            <a:spLocks noChangeArrowheads="1"/>
          </p:cNvSpPr>
          <p:nvPr/>
        </p:nvSpPr>
        <p:spPr bwMode="auto">
          <a:xfrm>
            <a:off x="381000" y="5715000"/>
            <a:ext cx="4016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air</a:t>
            </a:r>
          </a:p>
        </p:txBody>
      </p:sp>
      <p:sp>
        <p:nvSpPr>
          <p:cNvPr id="97422" name="Text Box 142"/>
          <p:cNvSpPr txBox="1">
            <a:spLocks noChangeArrowheads="1"/>
          </p:cNvSpPr>
          <p:nvPr/>
        </p:nvSpPr>
        <p:spPr bwMode="auto">
          <a:xfrm>
            <a:off x="762000" y="3352800"/>
            <a:ext cx="762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feed</a:t>
            </a:r>
          </a:p>
        </p:txBody>
      </p:sp>
      <p:sp>
        <p:nvSpPr>
          <p:cNvPr id="97423" name="Text Box 143"/>
          <p:cNvSpPr txBox="1">
            <a:spLocks noChangeArrowheads="1"/>
          </p:cNvSpPr>
          <p:nvPr/>
        </p:nvSpPr>
        <p:spPr bwMode="auto">
          <a:xfrm>
            <a:off x="7543800" y="4648200"/>
            <a:ext cx="914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product</a:t>
            </a:r>
          </a:p>
        </p:txBody>
      </p:sp>
      <p:sp>
        <p:nvSpPr>
          <p:cNvPr id="97427" name="AutoShape 147"/>
          <p:cNvSpPr>
            <a:spLocks/>
          </p:cNvSpPr>
          <p:nvPr/>
        </p:nvSpPr>
        <p:spPr bwMode="auto">
          <a:xfrm>
            <a:off x="7543800" y="2936875"/>
            <a:ext cx="1209675" cy="1379538"/>
          </a:xfrm>
          <a:prstGeom prst="borderCallout2">
            <a:avLst>
              <a:gd name="adj1" fmla="val 8287"/>
              <a:gd name="adj2" fmla="val -6301"/>
              <a:gd name="adj3" fmla="val 8287"/>
              <a:gd name="adj4" fmla="val -6301"/>
              <a:gd name="adj5" fmla="val 109551"/>
              <a:gd name="adj6" fmla="val -37796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l"/>
            <a:r>
              <a:rPr lang="en-US" sz="1200"/>
              <a:t>This monitor should cover the entire range for startup and disturbances, e.g., 0 - 600 C</a:t>
            </a:r>
          </a:p>
        </p:txBody>
      </p:sp>
      <p:sp>
        <p:nvSpPr>
          <p:cNvPr id="97429" name="Text Box 149"/>
          <p:cNvSpPr txBox="1">
            <a:spLocks noChangeArrowheads="1"/>
          </p:cNvSpPr>
          <p:nvPr/>
        </p:nvSpPr>
        <p:spPr bwMode="auto">
          <a:xfrm>
            <a:off x="6248400" y="1657350"/>
            <a:ext cx="1547813" cy="10144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/>
              <a:t>This sensor for control needs good accuracy within the normal operation, e.g., 350 - 450 C</a:t>
            </a:r>
          </a:p>
        </p:txBody>
      </p:sp>
      <p:sp>
        <p:nvSpPr>
          <p:cNvPr id="97430" name="Line 150"/>
          <p:cNvSpPr>
            <a:spLocks noChangeShapeType="1"/>
          </p:cNvSpPr>
          <p:nvPr/>
        </p:nvSpPr>
        <p:spPr bwMode="auto">
          <a:xfrm flipH="1">
            <a:off x="6705600" y="2743200"/>
            <a:ext cx="228600" cy="160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7431" name="Text Box 151"/>
          <p:cNvSpPr txBox="1">
            <a:spLocks noChangeArrowheads="1"/>
          </p:cNvSpPr>
          <p:nvPr/>
        </p:nvSpPr>
        <p:spPr bwMode="auto">
          <a:xfrm>
            <a:off x="914400" y="1338263"/>
            <a:ext cx="1739900" cy="831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marL="114300" indent="-1143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/>
              <a:t>Analyzer measures the excess oxygen; </a:t>
            </a:r>
          </a:p>
          <a:p>
            <a:pPr>
              <a:buFontTx/>
              <a:buChar char="•"/>
            </a:pPr>
            <a:r>
              <a:rPr lang="en-US" sz="1200"/>
              <a:t>typical value 2%,</a:t>
            </a:r>
          </a:p>
          <a:p>
            <a:pPr>
              <a:buFontTx/>
              <a:buChar char="•"/>
            </a:pPr>
            <a:r>
              <a:rPr lang="en-US" sz="1200"/>
              <a:t>range  0 - 10%</a:t>
            </a:r>
          </a:p>
        </p:txBody>
      </p:sp>
      <p:sp>
        <p:nvSpPr>
          <p:cNvPr id="97432" name="Line 152"/>
          <p:cNvSpPr>
            <a:spLocks noChangeShapeType="1"/>
          </p:cNvSpPr>
          <p:nvPr/>
        </p:nvSpPr>
        <p:spPr bwMode="auto">
          <a:xfrm>
            <a:off x="2667000" y="1752600"/>
            <a:ext cx="533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7433" name="Text Box 153"/>
          <p:cNvSpPr txBox="1">
            <a:spLocks noChangeArrowheads="1"/>
          </p:cNvSpPr>
          <p:nvPr/>
        </p:nvSpPr>
        <p:spPr bwMode="auto">
          <a:xfrm>
            <a:off x="304800" y="3957638"/>
            <a:ext cx="1905000" cy="831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200"/>
              <a:t>Feed flow control needs accuracy.  Maximum range should be about 1.3 times design value</a:t>
            </a:r>
          </a:p>
        </p:txBody>
      </p:sp>
      <p:sp>
        <p:nvSpPr>
          <p:cNvPr id="97434" name="Line 154"/>
          <p:cNvSpPr>
            <a:spLocks noChangeShapeType="1"/>
          </p:cNvSpPr>
          <p:nvPr/>
        </p:nvSpPr>
        <p:spPr bwMode="auto">
          <a:xfrm flipV="1">
            <a:off x="381000" y="2743200"/>
            <a:ext cx="30480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7435" name="Line 155"/>
          <p:cNvSpPr>
            <a:spLocks noChangeShapeType="1"/>
          </p:cNvSpPr>
          <p:nvPr/>
        </p:nvSpPr>
        <p:spPr bwMode="auto">
          <a:xfrm flipV="1">
            <a:off x="685800" y="2667000"/>
            <a:ext cx="5334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7436" name="Line 156"/>
          <p:cNvSpPr>
            <a:spLocks noChangeShapeType="1"/>
          </p:cNvSpPr>
          <p:nvPr/>
        </p:nvSpPr>
        <p:spPr bwMode="auto">
          <a:xfrm>
            <a:off x="1524000" y="25908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7437" name="Line 157"/>
          <p:cNvSpPr>
            <a:spLocks noChangeShapeType="1"/>
          </p:cNvSpPr>
          <p:nvPr/>
        </p:nvSpPr>
        <p:spPr bwMode="auto">
          <a:xfrm>
            <a:off x="1933575" y="25908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7438" name="Text Box 158"/>
          <p:cNvSpPr txBox="1">
            <a:spLocks noChangeArrowheads="1"/>
          </p:cNvSpPr>
          <p:nvPr/>
        </p:nvSpPr>
        <p:spPr bwMode="auto">
          <a:xfrm>
            <a:off x="762000" y="6019800"/>
            <a:ext cx="1524000" cy="6492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200"/>
              <a:t>The pressure is low here.  Do not have large range.</a:t>
            </a:r>
          </a:p>
        </p:txBody>
      </p:sp>
      <p:sp>
        <p:nvSpPr>
          <p:cNvPr id="97439" name="Line 159"/>
          <p:cNvSpPr>
            <a:spLocks noChangeShapeType="1"/>
          </p:cNvSpPr>
          <p:nvPr/>
        </p:nvSpPr>
        <p:spPr bwMode="auto">
          <a:xfrm flipV="1">
            <a:off x="2286000" y="6096000"/>
            <a:ext cx="533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Text Box 2"/>
          <p:cNvSpPr txBox="1">
            <a:spLocks noChangeArrowheads="1"/>
          </p:cNvSpPr>
          <p:nvPr/>
        </p:nvSpPr>
        <p:spPr bwMode="auto">
          <a:xfrm>
            <a:off x="685800" y="228600"/>
            <a:ext cx="7848600" cy="528638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FF0000"/>
                </a:solidFill>
              </a:rPr>
              <a:t>CHAPTER 12: PRACTICAL ISSUES</a:t>
            </a:r>
            <a:endParaRPr lang="en-US" sz="3200" b="0"/>
          </a:p>
        </p:txBody>
      </p:sp>
      <p:sp>
        <p:nvSpPr>
          <p:cNvPr id="99331" name="Text Box 3"/>
          <p:cNvSpPr txBox="1">
            <a:spLocks noChangeArrowheads="1"/>
          </p:cNvSpPr>
          <p:nvPr/>
        </p:nvSpPr>
        <p:spPr bwMode="auto">
          <a:xfrm>
            <a:off x="2133600" y="914400"/>
            <a:ext cx="48006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Input - Sensor and </a:t>
            </a:r>
            <a:r>
              <a:rPr lang="en-US" u="sng">
                <a:solidFill>
                  <a:schemeClr val="accent2"/>
                </a:solidFill>
              </a:rPr>
              <a:t>Pre-calculations</a:t>
            </a:r>
            <a:endParaRPr lang="en-US" b="0"/>
          </a:p>
        </p:txBody>
      </p:sp>
      <p:sp>
        <p:nvSpPr>
          <p:cNvPr id="99332" name="Text Box 4"/>
          <p:cNvSpPr txBox="1">
            <a:spLocks noChangeArrowheads="1"/>
          </p:cNvSpPr>
          <p:nvPr/>
        </p:nvSpPr>
        <p:spPr bwMode="auto">
          <a:xfrm>
            <a:off x="304800" y="2224088"/>
            <a:ext cx="896938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sz="1600"/>
              <a:t>Process</a:t>
            </a:r>
          </a:p>
          <a:p>
            <a:r>
              <a:rPr lang="en-US" sz="1600"/>
              <a:t>variable</a:t>
            </a:r>
            <a:endParaRPr lang="en-US"/>
          </a:p>
        </p:txBody>
      </p:sp>
      <p:sp>
        <p:nvSpPr>
          <p:cNvPr id="99334" name="Oval 6"/>
          <p:cNvSpPr>
            <a:spLocks noChangeArrowheads="1"/>
          </p:cNvSpPr>
          <p:nvPr/>
        </p:nvSpPr>
        <p:spPr bwMode="auto">
          <a:xfrm>
            <a:off x="1343025" y="2343150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336" name="Text Box 8"/>
          <p:cNvSpPr txBox="1">
            <a:spLocks noChangeArrowheads="1"/>
          </p:cNvSpPr>
          <p:nvPr/>
        </p:nvSpPr>
        <p:spPr bwMode="auto">
          <a:xfrm>
            <a:off x="1828800" y="2209800"/>
            <a:ext cx="896938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sz="1600"/>
              <a:t>Sensor signal</a:t>
            </a:r>
            <a:endParaRPr lang="en-US"/>
          </a:p>
        </p:txBody>
      </p:sp>
      <p:sp>
        <p:nvSpPr>
          <p:cNvPr id="99337" name="Text Box 9"/>
          <p:cNvSpPr txBox="1">
            <a:spLocks noChangeArrowheads="1"/>
          </p:cNvSpPr>
          <p:nvPr/>
        </p:nvSpPr>
        <p:spPr bwMode="auto">
          <a:xfrm>
            <a:off x="2819400" y="2209800"/>
            <a:ext cx="949325" cy="5905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Analog filter</a:t>
            </a:r>
            <a:endParaRPr lang="en-US"/>
          </a:p>
        </p:txBody>
      </p:sp>
      <p:sp>
        <p:nvSpPr>
          <p:cNvPr id="99338" name="Text Box 10"/>
          <p:cNvSpPr txBox="1">
            <a:spLocks noChangeArrowheads="1"/>
          </p:cNvSpPr>
          <p:nvPr/>
        </p:nvSpPr>
        <p:spPr bwMode="auto">
          <a:xfrm>
            <a:off x="4038600" y="2209800"/>
            <a:ext cx="949325" cy="5905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A/D </a:t>
            </a:r>
          </a:p>
          <a:p>
            <a:r>
              <a:rPr lang="en-US" sz="1600"/>
              <a:t>convert</a:t>
            </a:r>
            <a:endParaRPr lang="en-US"/>
          </a:p>
        </p:txBody>
      </p:sp>
      <p:sp>
        <p:nvSpPr>
          <p:cNvPr id="99339" name="Text Box 11"/>
          <p:cNvSpPr txBox="1">
            <a:spLocks noChangeArrowheads="1"/>
          </p:cNvSpPr>
          <p:nvPr/>
        </p:nvSpPr>
        <p:spPr bwMode="auto">
          <a:xfrm>
            <a:off x="5334000" y="2209800"/>
            <a:ext cx="873125" cy="5905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Digital</a:t>
            </a:r>
          </a:p>
          <a:p>
            <a:r>
              <a:rPr lang="en-US" sz="1600"/>
              <a:t>filter</a:t>
            </a:r>
            <a:endParaRPr lang="en-US"/>
          </a:p>
        </p:txBody>
      </p:sp>
      <p:sp>
        <p:nvSpPr>
          <p:cNvPr id="99340" name="Text Box 12"/>
          <p:cNvSpPr txBox="1">
            <a:spLocks noChangeArrowheads="1"/>
          </p:cNvSpPr>
          <p:nvPr/>
        </p:nvSpPr>
        <p:spPr bwMode="auto">
          <a:xfrm>
            <a:off x="6486525" y="2333625"/>
            <a:ext cx="1371600" cy="346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Lineariztion</a:t>
            </a:r>
            <a:endParaRPr lang="en-US"/>
          </a:p>
        </p:txBody>
      </p:sp>
      <p:sp>
        <p:nvSpPr>
          <p:cNvPr id="99341" name="Line 13"/>
          <p:cNvSpPr>
            <a:spLocks noChangeShapeType="1"/>
          </p:cNvSpPr>
          <p:nvPr/>
        </p:nvSpPr>
        <p:spPr bwMode="auto">
          <a:xfrm>
            <a:off x="304800" y="2514600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342" name="Line 14"/>
          <p:cNvSpPr>
            <a:spLocks noChangeShapeType="1"/>
          </p:cNvSpPr>
          <p:nvPr/>
        </p:nvSpPr>
        <p:spPr bwMode="auto">
          <a:xfrm>
            <a:off x="1752600" y="2514600"/>
            <a:ext cx="106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343" name="Line 15"/>
          <p:cNvSpPr>
            <a:spLocks noChangeShapeType="1"/>
          </p:cNvSpPr>
          <p:nvPr/>
        </p:nvSpPr>
        <p:spPr bwMode="auto">
          <a:xfrm>
            <a:off x="3810000" y="25146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344" name="Line 16"/>
          <p:cNvSpPr>
            <a:spLocks noChangeShapeType="1"/>
          </p:cNvSpPr>
          <p:nvPr/>
        </p:nvSpPr>
        <p:spPr bwMode="auto">
          <a:xfrm>
            <a:off x="5029200" y="25146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345" name="Line 17"/>
          <p:cNvSpPr>
            <a:spLocks noChangeShapeType="1"/>
          </p:cNvSpPr>
          <p:nvPr/>
        </p:nvSpPr>
        <p:spPr bwMode="auto">
          <a:xfrm>
            <a:off x="6248400" y="25146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346" name="Line 18"/>
          <p:cNvSpPr>
            <a:spLocks noChangeShapeType="1"/>
          </p:cNvSpPr>
          <p:nvPr/>
        </p:nvSpPr>
        <p:spPr bwMode="auto">
          <a:xfrm>
            <a:off x="7848600" y="25146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347" name="Line 19"/>
          <p:cNvSpPr>
            <a:spLocks noChangeShapeType="1"/>
          </p:cNvSpPr>
          <p:nvPr/>
        </p:nvSpPr>
        <p:spPr bwMode="auto">
          <a:xfrm>
            <a:off x="4876800" y="1905000"/>
            <a:ext cx="0" cy="1371600"/>
          </a:xfrm>
          <a:prstGeom prst="line">
            <a:avLst/>
          </a:prstGeom>
          <a:noFill/>
          <a:ln w="19050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348" name="Text Box 20"/>
          <p:cNvSpPr txBox="1">
            <a:spLocks noChangeArrowheads="1"/>
          </p:cNvSpPr>
          <p:nvPr/>
        </p:nvSpPr>
        <p:spPr bwMode="auto">
          <a:xfrm>
            <a:off x="5410200" y="2971800"/>
            <a:ext cx="14716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solidFill>
                  <a:srgbClr val="FF0000"/>
                </a:solidFill>
              </a:rPr>
              <a:t>Digital computer</a:t>
            </a:r>
            <a:endParaRPr lang="en-US"/>
          </a:p>
        </p:txBody>
      </p:sp>
      <p:sp>
        <p:nvSpPr>
          <p:cNvPr id="99349" name="Line 21"/>
          <p:cNvSpPr>
            <a:spLocks noChangeShapeType="1"/>
          </p:cNvSpPr>
          <p:nvPr/>
        </p:nvSpPr>
        <p:spPr bwMode="auto">
          <a:xfrm>
            <a:off x="4876800" y="3124200"/>
            <a:ext cx="5334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350" name="AutoShape 22"/>
          <p:cNvSpPr>
            <a:spLocks/>
          </p:cNvSpPr>
          <p:nvPr/>
        </p:nvSpPr>
        <p:spPr bwMode="auto">
          <a:xfrm rot="5400000">
            <a:off x="4457700" y="1943100"/>
            <a:ext cx="304800" cy="3429000"/>
          </a:xfrm>
          <a:prstGeom prst="rightBrace">
            <a:avLst>
              <a:gd name="adj1" fmla="val 9375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351" name="Text Box 23"/>
          <p:cNvSpPr txBox="1">
            <a:spLocks noChangeArrowheads="1"/>
          </p:cNvSpPr>
          <p:nvPr/>
        </p:nvSpPr>
        <p:spPr bwMode="auto">
          <a:xfrm>
            <a:off x="8162925" y="2257425"/>
            <a:ext cx="709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PID</a:t>
            </a:r>
          </a:p>
        </p:txBody>
      </p:sp>
      <p:grpSp>
        <p:nvGrpSpPr>
          <p:cNvPr id="99418" name="Group 90"/>
          <p:cNvGrpSpPr>
            <a:grpSpLocks/>
          </p:cNvGrpSpPr>
          <p:nvPr/>
        </p:nvGrpSpPr>
        <p:grpSpPr bwMode="auto">
          <a:xfrm>
            <a:off x="304800" y="4191000"/>
            <a:ext cx="6126163" cy="2224088"/>
            <a:chOff x="192" y="2640"/>
            <a:chExt cx="3859" cy="1401"/>
          </a:xfrm>
        </p:grpSpPr>
        <p:sp>
          <p:nvSpPr>
            <p:cNvPr id="99353" name="Rectangle 25"/>
            <p:cNvSpPr>
              <a:spLocks noChangeArrowheads="1"/>
            </p:cNvSpPr>
            <p:nvPr/>
          </p:nvSpPr>
          <p:spPr bwMode="auto">
            <a:xfrm>
              <a:off x="438" y="2688"/>
              <a:ext cx="3566" cy="118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354" name="Rectangle 26"/>
            <p:cNvSpPr>
              <a:spLocks noChangeArrowheads="1"/>
            </p:cNvSpPr>
            <p:nvPr/>
          </p:nvSpPr>
          <p:spPr bwMode="auto">
            <a:xfrm>
              <a:off x="438" y="2688"/>
              <a:ext cx="3566" cy="1185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355" name="Line 27"/>
            <p:cNvSpPr>
              <a:spLocks noChangeShapeType="1"/>
            </p:cNvSpPr>
            <p:nvPr/>
          </p:nvSpPr>
          <p:spPr bwMode="auto">
            <a:xfrm>
              <a:off x="438" y="2688"/>
              <a:ext cx="356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356" name="Freeform 28"/>
            <p:cNvSpPr>
              <a:spLocks/>
            </p:cNvSpPr>
            <p:nvPr/>
          </p:nvSpPr>
          <p:spPr bwMode="auto">
            <a:xfrm>
              <a:off x="438" y="2688"/>
              <a:ext cx="3566" cy="1185"/>
            </a:xfrm>
            <a:custGeom>
              <a:avLst/>
              <a:gdLst>
                <a:gd name="T0" fmla="*/ 0 w 595"/>
                <a:gd name="T1" fmla="*/ 198 h 198"/>
                <a:gd name="T2" fmla="*/ 595 w 595"/>
                <a:gd name="T3" fmla="*/ 198 h 198"/>
                <a:gd name="T4" fmla="*/ 595 w 595"/>
                <a:gd name="T5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5" h="198">
                  <a:moveTo>
                    <a:pt x="0" y="198"/>
                  </a:moveTo>
                  <a:lnTo>
                    <a:pt x="595" y="198"/>
                  </a:lnTo>
                  <a:lnTo>
                    <a:pt x="59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357" name="Line 29"/>
            <p:cNvSpPr>
              <a:spLocks noChangeShapeType="1"/>
            </p:cNvSpPr>
            <p:nvPr/>
          </p:nvSpPr>
          <p:spPr bwMode="auto">
            <a:xfrm flipV="1">
              <a:off x="438" y="2688"/>
              <a:ext cx="1" cy="118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358" name="Line 30"/>
            <p:cNvSpPr>
              <a:spLocks noChangeShapeType="1"/>
            </p:cNvSpPr>
            <p:nvPr/>
          </p:nvSpPr>
          <p:spPr bwMode="auto">
            <a:xfrm>
              <a:off x="438" y="3873"/>
              <a:ext cx="356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359" name="Line 31"/>
            <p:cNvSpPr>
              <a:spLocks noChangeShapeType="1"/>
            </p:cNvSpPr>
            <p:nvPr/>
          </p:nvSpPr>
          <p:spPr bwMode="auto">
            <a:xfrm flipV="1">
              <a:off x="438" y="2688"/>
              <a:ext cx="1" cy="118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360" name="Line 32"/>
            <p:cNvSpPr>
              <a:spLocks noChangeShapeType="1"/>
            </p:cNvSpPr>
            <p:nvPr/>
          </p:nvSpPr>
          <p:spPr bwMode="auto">
            <a:xfrm flipV="1">
              <a:off x="438" y="3837"/>
              <a:ext cx="1" cy="3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361" name="Line 33"/>
            <p:cNvSpPr>
              <a:spLocks noChangeShapeType="1"/>
            </p:cNvSpPr>
            <p:nvPr/>
          </p:nvSpPr>
          <p:spPr bwMode="auto">
            <a:xfrm>
              <a:off x="438" y="2688"/>
              <a:ext cx="1" cy="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362" name="Rectangle 34"/>
            <p:cNvSpPr>
              <a:spLocks noChangeArrowheads="1"/>
            </p:cNvSpPr>
            <p:nvPr/>
          </p:nvSpPr>
          <p:spPr bwMode="auto">
            <a:xfrm>
              <a:off x="420" y="3891"/>
              <a:ext cx="44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000" b="0">
                  <a:solidFill>
                    <a:srgbClr val="000000"/>
                  </a:solidFill>
                  <a:latin typeface="Helvetica" pitchFamily="34" charset="0"/>
                </a:rPr>
                <a:t>0</a:t>
              </a:r>
              <a:endParaRPr lang="en-US"/>
            </a:p>
          </p:txBody>
        </p:sp>
        <p:sp>
          <p:nvSpPr>
            <p:cNvPr id="99363" name="Line 35"/>
            <p:cNvSpPr>
              <a:spLocks noChangeShapeType="1"/>
            </p:cNvSpPr>
            <p:nvPr/>
          </p:nvSpPr>
          <p:spPr bwMode="auto">
            <a:xfrm flipV="1">
              <a:off x="792" y="3837"/>
              <a:ext cx="1" cy="3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364" name="Line 36"/>
            <p:cNvSpPr>
              <a:spLocks noChangeShapeType="1"/>
            </p:cNvSpPr>
            <p:nvPr/>
          </p:nvSpPr>
          <p:spPr bwMode="auto">
            <a:xfrm>
              <a:off x="792" y="2688"/>
              <a:ext cx="1" cy="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365" name="Rectangle 37"/>
            <p:cNvSpPr>
              <a:spLocks noChangeArrowheads="1"/>
            </p:cNvSpPr>
            <p:nvPr/>
          </p:nvSpPr>
          <p:spPr bwMode="auto">
            <a:xfrm>
              <a:off x="774" y="3891"/>
              <a:ext cx="44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000" b="0">
                  <a:solidFill>
                    <a:srgbClr val="000000"/>
                  </a:solidFill>
                  <a:latin typeface="Helvetica" pitchFamily="34" charset="0"/>
                </a:rPr>
                <a:t>5</a:t>
              </a:r>
              <a:endParaRPr lang="en-US"/>
            </a:p>
          </p:txBody>
        </p:sp>
        <p:sp>
          <p:nvSpPr>
            <p:cNvPr id="99366" name="Line 38"/>
            <p:cNvSpPr>
              <a:spLocks noChangeShapeType="1"/>
            </p:cNvSpPr>
            <p:nvPr/>
          </p:nvSpPr>
          <p:spPr bwMode="auto">
            <a:xfrm flipV="1">
              <a:off x="1152" y="3837"/>
              <a:ext cx="1" cy="3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367" name="Line 39"/>
            <p:cNvSpPr>
              <a:spLocks noChangeShapeType="1"/>
            </p:cNvSpPr>
            <p:nvPr/>
          </p:nvSpPr>
          <p:spPr bwMode="auto">
            <a:xfrm>
              <a:off x="1152" y="2688"/>
              <a:ext cx="1" cy="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368" name="Rectangle 40"/>
            <p:cNvSpPr>
              <a:spLocks noChangeArrowheads="1"/>
            </p:cNvSpPr>
            <p:nvPr/>
          </p:nvSpPr>
          <p:spPr bwMode="auto">
            <a:xfrm>
              <a:off x="1110" y="3891"/>
              <a:ext cx="88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000" b="0">
                  <a:solidFill>
                    <a:srgbClr val="000000"/>
                  </a:solidFill>
                  <a:latin typeface="Helvetica" pitchFamily="34" charset="0"/>
                </a:rPr>
                <a:t>10</a:t>
              </a:r>
              <a:endParaRPr lang="en-US"/>
            </a:p>
          </p:txBody>
        </p:sp>
        <p:sp>
          <p:nvSpPr>
            <p:cNvPr id="99369" name="Line 41"/>
            <p:cNvSpPr>
              <a:spLocks noChangeShapeType="1"/>
            </p:cNvSpPr>
            <p:nvPr/>
          </p:nvSpPr>
          <p:spPr bwMode="auto">
            <a:xfrm flipV="1">
              <a:off x="1505" y="3837"/>
              <a:ext cx="1" cy="3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370" name="Line 42"/>
            <p:cNvSpPr>
              <a:spLocks noChangeShapeType="1"/>
            </p:cNvSpPr>
            <p:nvPr/>
          </p:nvSpPr>
          <p:spPr bwMode="auto">
            <a:xfrm>
              <a:off x="1505" y="2688"/>
              <a:ext cx="1" cy="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371" name="Rectangle 43"/>
            <p:cNvSpPr>
              <a:spLocks noChangeArrowheads="1"/>
            </p:cNvSpPr>
            <p:nvPr/>
          </p:nvSpPr>
          <p:spPr bwMode="auto">
            <a:xfrm>
              <a:off x="1463" y="3891"/>
              <a:ext cx="88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000" b="0">
                  <a:solidFill>
                    <a:srgbClr val="000000"/>
                  </a:solidFill>
                  <a:latin typeface="Helvetica" pitchFamily="34" charset="0"/>
                </a:rPr>
                <a:t>15</a:t>
              </a:r>
              <a:endParaRPr lang="en-US"/>
            </a:p>
          </p:txBody>
        </p:sp>
        <p:sp>
          <p:nvSpPr>
            <p:cNvPr id="99372" name="Line 44"/>
            <p:cNvSpPr>
              <a:spLocks noChangeShapeType="1"/>
            </p:cNvSpPr>
            <p:nvPr/>
          </p:nvSpPr>
          <p:spPr bwMode="auto">
            <a:xfrm flipV="1">
              <a:off x="1865" y="3837"/>
              <a:ext cx="1" cy="3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373" name="Line 45"/>
            <p:cNvSpPr>
              <a:spLocks noChangeShapeType="1"/>
            </p:cNvSpPr>
            <p:nvPr/>
          </p:nvSpPr>
          <p:spPr bwMode="auto">
            <a:xfrm>
              <a:off x="1865" y="2688"/>
              <a:ext cx="1" cy="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374" name="Rectangle 46"/>
            <p:cNvSpPr>
              <a:spLocks noChangeArrowheads="1"/>
            </p:cNvSpPr>
            <p:nvPr/>
          </p:nvSpPr>
          <p:spPr bwMode="auto">
            <a:xfrm>
              <a:off x="1823" y="3891"/>
              <a:ext cx="88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000" b="0">
                  <a:solidFill>
                    <a:srgbClr val="000000"/>
                  </a:solidFill>
                  <a:latin typeface="Helvetica" pitchFamily="34" charset="0"/>
                </a:rPr>
                <a:t>20</a:t>
              </a:r>
              <a:endParaRPr lang="en-US"/>
            </a:p>
          </p:txBody>
        </p:sp>
        <p:sp>
          <p:nvSpPr>
            <p:cNvPr id="99375" name="Line 47"/>
            <p:cNvSpPr>
              <a:spLocks noChangeShapeType="1"/>
            </p:cNvSpPr>
            <p:nvPr/>
          </p:nvSpPr>
          <p:spPr bwMode="auto">
            <a:xfrm flipV="1">
              <a:off x="2218" y="3837"/>
              <a:ext cx="1" cy="3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376" name="Line 48"/>
            <p:cNvSpPr>
              <a:spLocks noChangeShapeType="1"/>
            </p:cNvSpPr>
            <p:nvPr/>
          </p:nvSpPr>
          <p:spPr bwMode="auto">
            <a:xfrm>
              <a:off x="2218" y="2688"/>
              <a:ext cx="1" cy="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377" name="Rectangle 49"/>
            <p:cNvSpPr>
              <a:spLocks noChangeArrowheads="1"/>
            </p:cNvSpPr>
            <p:nvPr/>
          </p:nvSpPr>
          <p:spPr bwMode="auto">
            <a:xfrm>
              <a:off x="2176" y="3891"/>
              <a:ext cx="88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000" b="0">
                  <a:solidFill>
                    <a:srgbClr val="000000"/>
                  </a:solidFill>
                  <a:latin typeface="Helvetica" pitchFamily="34" charset="0"/>
                </a:rPr>
                <a:t>25</a:t>
              </a:r>
              <a:endParaRPr lang="en-US"/>
            </a:p>
          </p:txBody>
        </p:sp>
        <p:sp>
          <p:nvSpPr>
            <p:cNvPr id="99378" name="Line 50"/>
            <p:cNvSpPr>
              <a:spLocks noChangeShapeType="1"/>
            </p:cNvSpPr>
            <p:nvPr/>
          </p:nvSpPr>
          <p:spPr bwMode="auto">
            <a:xfrm flipV="1">
              <a:off x="2578" y="3837"/>
              <a:ext cx="1" cy="3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379" name="Line 51"/>
            <p:cNvSpPr>
              <a:spLocks noChangeShapeType="1"/>
            </p:cNvSpPr>
            <p:nvPr/>
          </p:nvSpPr>
          <p:spPr bwMode="auto">
            <a:xfrm>
              <a:off x="2578" y="2688"/>
              <a:ext cx="1" cy="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380" name="Rectangle 52"/>
            <p:cNvSpPr>
              <a:spLocks noChangeArrowheads="1"/>
            </p:cNvSpPr>
            <p:nvPr/>
          </p:nvSpPr>
          <p:spPr bwMode="auto">
            <a:xfrm>
              <a:off x="2536" y="3891"/>
              <a:ext cx="88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000" b="0">
                  <a:solidFill>
                    <a:srgbClr val="000000"/>
                  </a:solidFill>
                  <a:latin typeface="Helvetica" pitchFamily="34" charset="0"/>
                </a:rPr>
                <a:t>30</a:t>
              </a:r>
              <a:endParaRPr lang="en-US"/>
            </a:p>
          </p:txBody>
        </p:sp>
        <p:sp>
          <p:nvSpPr>
            <p:cNvPr id="99381" name="Line 53"/>
            <p:cNvSpPr>
              <a:spLocks noChangeShapeType="1"/>
            </p:cNvSpPr>
            <p:nvPr/>
          </p:nvSpPr>
          <p:spPr bwMode="auto">
            <a:xfrm flipV="1">
              <a:off x="2932" y="3837"/>
              <a:ext cx="1" cy="3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382" name="Line 54"/>
            <p:cNvSpPr>
              <a:spLocks noChangeShapeType="1"/>
            </p:cNvSpPr>
            <p:nvPr/>
          </p:nvSpPr>
          <p:spPr bwMode="auto">
            <a:xfrm>
              <a:off x="2932" y="2688"/>
              <a:ext cx="1" cy="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383" name="Rectangle 55"/>
            <p:cNvSpPr>
              <a:spLocks noChangeArrowheads="1"/>
            </p:cNvSpPr>
            <p:nvPr/>
          </p:nvSpPr>
          <p:spPr bwMode="auto">
            <a:xfrm>
              <a:off x="2890" y="3891"/>
              <a:ext cx="88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000" b="0">
                  <a:solidFill>
                    <a:srgbClr val="000000"/>
                  </a:solidFill>
                  <a:latin typeface="Helvetica" pitchFamily="34" charset="0"/>
                </a:rPr>
                <a:t>35</a:t>
              </a:r>
              <a:endParaRPr lang="en-US"/>
            </a:p>
          </p:txBody>
        </p:sp>
        <p:sp>
          <p:nvSpPr>
            <p:cNvPr id="99384" name="Line 56"/>
            <p:cNvSpPr>
              <a:spLocks noChangeShapeType="1"/>
            </p:cNvSpPr>
            <p:nvPr/>
          </p:nvSpPr>
          <p:spPr bwMode="auto">
            <a:xfrm flipV="1">
              <a:off x="3291" y="3837"/>
              <a:ext cx="1" cy="3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385" name="Line 57"/>
            <p:cNvSpPr>
              <a:spLocks noChangeShapeType="1"/>
            </p:cNvSpPr>
            <p:nvPr/>
          </p:nvSpPr>
          <p:spPr bwMode="auto">
            <a:xfrm>
              <a:off x="3291" y="2688"/>
              <a:ext cx="1" cy="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386" name="Rectangle 58"/>
            <p:cNvSpPr>
              <a:spLocks noChangeArrowheads="1"/>
            </p:cNvSpPr>
            <p:nvPr/>
          </p:nvSpPr>
          <p:spPr bwMode="auto">
            <a:xfrm>
              <a:off x="3249" y="3891"/>
              <a:ext cx="88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000" b="0">
                  <a:solidFill>
                    <a:srgbClr val="000000"/>
                  </a:solidFill>
                  <a:latin typeface="Helvetica" pitchFamily="34" charset="0"/>
                </a:rPr>
                <a:t>40</a:t>
              </a:r>
              <a:endParaRPr lang="en-US"/>
            </a:p>
          </p:txBody>
        </p:sp>
        <p:sp>
          <p:nvSpPr>
            <p:cNvPr id="99387" name="Line 59"/>
            <p:cNvSpPr>
              <a:spLocks noChangeShapeType="1"/>
            </p:cNvSpPr>
            <p:nvPr/>
          </p:nvSpPr>
          <p:spPr bwMode="auto">
            <a:xfrm flipV="1">
              <a:off x="3645" y="3837"/>
              <a:ext cx="1" cy="3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388" name="Line 60"/>
            <p:cNvSpPr>
              <a:spLocks noChangeShapeType="1"/>
            </p:cNvSpPr>
            <p:nvPr/>
          </p:nvSpPr>
          <p:spPr bwMode="auto">
            <a:xfrm>
              <a:off x="3645" y="2688"/>
              <a:ext cx="1" cy="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389" name="Rectangle 61"/>
            <p:cNvSpPr>
              <a:spLocks noChangeArrowheads="1"/>
            </p:cNvSpPr>
            <p:nvPr/>
          </p:nvSpPr>
          <p:spPr bwMode="auto">
            <a:xfrm>
              <a:off x="3603" y="3891"/>
              <a:ext cx="88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000" b="0">
                  <a:solidFill>
                    <a:srgbClr val="000000"/>
                  </a:solidFill>
                  <a:latin typeface="Helvetica" pitchFamily="34" charset="0"/>
                </a:rPr>
                <a:t>45</a:t>
              </a:r>
              <a:endParaRPr lang="en-US"/>
            </a:p>
          </p:txBody>
        </p:sp>
        <p:sp>
          <p:nvSpPr>
            <p:cNvPr id="99390" name="Line 62"/>
            <p:cNvSpPr>
              <a:spLocks noChangeShapeType="1"/>
            </p:cNvSpPr>
            <p:nvPr/>
          </p:nvSpPr>
          <p:spPr bwMode="auto">
            <a:xfrm flipV="1">
              <a:off x="4004" y="3837"/>
              <a:ext cx="1" cy="3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391" name="Line 63"/>
            <p:cNvSpPr>
              <a:spLocks noChangeShapeType="1"/>
            </p:cNvSpPr>
            <p:nvPr/>
          </p:nvSpPr>
          <p:spPr bwMode="auto">
            <a:xfrm>
              <a:off x="4004" y="2688"/>
              <a:ext cx="1" cy="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392" name="Rectangle 64"/>
            <p:cNvSpPr>
              <a:spLocks noChangeArrowheads="1"/>
            </p:cNvSpPr>
            <p:nvPr/>
          </p:nvSpPr>
          <p:spPr bwMode="auto">
            <a:xfrm>
              <a:off x="3963" y="3891"/>
              <a:ext cx="88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000" b="0">
                  <a:solidFill>
                    <a:srgbClr val="000000"/>
                  </a:solidFill>
                  <a:latin typeface="Helvetica" pitchFamily="34" charset="0"/>
                </a:rPr>
                <a:t>50</a:t>
              </a:r>
              <a:endParaRPr lang="en-US"/>
            </a:p>
          </p:txBody>
        </p:sp>
        <p:sp>
          <p:nvSpPr>
            <p:cNvPr id="99393" name="Line 65"/>
            <p:cNvSpPr>
              <a:spLocks noChangeShapeType="1"/>
            </p:cNvSpPr>
            <p:nvPr/>
          </p:nvSpPr>
          <p:spPr bwMode="auto">
            <a:xfrm>
              <a:off x="438" y="3873"/>
              <a:ext cx="3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394" name="Line 66"/>
            <p:cNvSpPr>
              <a:spLocks noChangeShapeType="1"/>
            </p:cNvSpPr>
            <p:nvPr/>
          </p:nvSpPr>
          <p:spPr bwMode="auto">
            <a:xfrm flipH="1">
              <a:off x="3969" y="3873"/>
              <a:ext cx="3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395" name="Rectangle 67"/>
            <p:cNvSpPr>
              <a:spLocks noChangeArrowheads="1"/>
            </p:cNvSpPr>
            <p:nvPr/>
          </p:nvSpPr>
          <p:spPr bwMode="auto">
            <a:xfrm>
              <a:off x="348" y="3825"/>
              <a:ext cx="71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000" b="0">
                  <a:solidFill>
                    <a:srgbClr val="000000"/>
                  </a:solidFill>
                  <a:latin typeface="Helvetica" pitchFamily="34" charset="0"/>
                </a:rPr>
                <a:t>-5</a:t>
              </a:r>
              <a:endParaRPr lang="en-US"/>
            </a:p>
          </p:txBody>
        </p:sp>
        <p:sp>
          <p:nvSpPr>
            <p:cNvPr id="99396" name="Line 68"/>
            <p:cNvSpPr>
              <a:spLocks noChangeShapeType="1"/>
            </p:cNvSpPr>
            <p:nvPr/>
          </p:nvSpPr>
          <p:spPr bwMode="auto">
            <a:xfrm>
              <a:off x="438" y="3634"/>
              <a:ext cx="3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397" name="Line 69"/>
            <p:cNvSpPr>
              <a:spLocks noChangeShapeType="1"/>
            </p:cNvSpPr>
            <p:nvPr/>
          </p:nvSpPr>
          <p:spPr bwMode="auto">
            <a:xfrm flipH="1">
              <a:off x="3969" y="3634"/>
              <a:ext cx="3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398" name="Rectangle 70"/>
            <p:cNvSpPr>
              <a:spLocks noChangeArrowheads="1"/>
            </p:cNvSpPr>
            <p:nvPr/>
          </p:nvSpPr>
          <p:spPr bwMode="auto">
            <a:xfrm>
              <a:off x="372" y="3586"/>
              <a:ext cx="44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000" b="0">
                  <a:solidFill>
                    <a:srgbClr val="000000"/>
                  </a:solidFill>
                  <a:latin typeface="Helvetica" pitchFamily="34" charset="0"/>
                </a:rPr>
                <a:t>0</a:t>
              </a:r>
              <a:endParaRPr lang="en-US"/>
            </a:p>
          </p:txBody>
        </p:sp>
        <p:sp>
          <p:nvSpPr>
            <p:cNvPr id="99399" name="Line 71"/>
            <p:cNvSpPr>
              <a:spLocks noChangeShapeType="1"/>
            </p:cNvSpPr>
            <p:nvPr/>
          </p:nvSpPr>
          <p:spPr bwMode="auto">
            <a:xfrm>
              <a:off x="438" y="3394"/>
              <a:ext cx="3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400" name="Line 72"/>
            <p:cNvSpPr>
              <a:spLocks noChangeShapeType="1"/>
            </p:cNvSpPr>
            <p:nvPr/>
          </p:nvSpPr>
          <p:spPr bwMode="auto">
            <a:xfrm flipH="1">
              <a:off x="3969" y="3394"/>
              <a:ext cx="3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401" name="Rectangle 73"/>
            <p:cNvSpPr>
              <a:spLocks noChangeArrowheads="1"/>
            </p:cNvSpPr>
            <p:nvPr/>
          </p:nvSpPr>
          <p:spPr bwMode="auto">
            <a:xfrm>
              <a:off x="372" y="3346"/>
              <a:ext cx="44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000" b="0">
                  <a:solidFill>
                    <a:srgbClr val="000000"/>
                  </a:solidFill>
                  <a:latin typeface="Helvetica" pitchFamily="34" charset="0"/>
                </a:rPr>
                <a:t>5</a:t>
              </a:r>
              <a:endParaRPr lang="en-US"/>
            </a:p>
          </p:txBody>
        </p:sp>
        <p:sp>
          <p:nvSpPr>
            <p:cNvPr id="99402" name="Line 74"/>
            <p:cNvSpPr>
              <a:spLocks noChangeShapeType="1"/>
            </p:cNvSpPr>
            <p:nvPr/>
          </p:nvSpPr>
          <p:spPr bwMode="auto">
            <a:xfrm>
              <a:off x="438" y="3161"/>
              <a:ext cx="3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403" name="Line 75"/>
            <p:cNvSpPr>
              <a:spLocks noChangeShapeType="1"/>
            </p:cNvSpPr>
            <p:nvPr/>
          </p:nvSpPr>
          <p:spPr bwMode="auto">
            <a:xfrm flipH="1">
              <a:off x="3969" y="3161"/>
              <a:ext cx="3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404" name="Rectangle 76"/>
            <p:cNvSpPr>
              <a:spLocks noChangeArrowheads="1"/>
            </p:cNvSpPr>
            <p:nvPr/>
          </p:nvSpPr>
          <p:spPr bwMode="auto">
            <a:xfrm>
              <a:off x="330" y="3113"/>
              <a:ext cx="88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000" b="0">
                  <a:solidFill>
                    <a:srgbClr val="000000"/>
                  </a:solidFill>
                  <a:latin typeface="Helvetica" pitchFamily="34" charset="0"/>
                </a:rPr>
                <a:t>10</a:t>
              </a:r>
              <a:endParaRPr lang="en-US"/>
            </a:p>
          </p:txBody>
        </p:sp>
        <p:sp>
          <p:nvSpPr>
            <p:cNvPr id="99405" name="Line 77"/>
            <p:cNvSpPr>
              <a:spLocks noChangeShapeType="1"/>
            </p:cNvSpPr>
            <p:nvPr/>
          </p:nvSpPr>
          <p:spPr bwMode="auto">
            <a:xfrm>
              <a:off x="438" y="2922"/>
              <a:ext cx="3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406" name="Line 78"/>
            <p:cNvSpPr>
              <a:spLocks noChangeShapeType="1"/>
            </p:cNvSpPr>
            <p:nvPr/>
          </p:nvSpPr>
          <p:spPr bwMode="auto">
            <a:xfrm flipH="1">
              <a:off x="3969" y="2922"/>
              <a:ext cx="3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407" name="Rectangle 79"/>
            <p:cNvSpPr>
              <a:spLocks noChangeArrowheads="1"/>
            </p:cNvSpPr>
            <p:nvPr/>
          </p:nvSpPr>
          <p:spPr bwMode="auto">
            <a:xfrm>
              <a:off x="330" y="2874"/>
              <a:ext cx="88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000" b="0">
                  <a:solidFill>
                    <a:srgbClr val="000000"/>
                  </a:solidFill>
                  <a:latin typeface="Helvetica" pitchFamily="34" charset="0"/>
                </a:rPr>
                <a:t>15</a:t>
              </a:r>
              <a:endParaRPr lang="en-US"/>
            </a:p>
          </p:txBody>
        </p:sp>
        <p:sp>
          <p:nvSpPr>
            <p:cNvPr id="99408" name="Line 80"/>
            <p:cNvSpPr>
              <a:spLocks noChangeShapeType="1"/>
            </p:cNvSpPr>
            <p:nvPr/>
          </p:nvSpPr>
          <p:spPr bwMode="auto">
            <a:xfrm>
              <a:off x="438" y="2688"/>
              <a:ext cx="3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409" name="Line 81"/>
            <p:cNvSpPr>
              <a:spLocks noChangeShapeType="1"/>
            </p:cNvSpPr>
            <p:nvPr/>
          </p:nvSpPr>
          <p:spPr bwMode="auto">
            <a:xfrm flipH="1">
              <a:off x="3969" y="2688"/>
              <a:ext cx="3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410" name="Rectangle 82"/>
            <p:cNvSpPr>
              <a:spLocks noChangeArrowheads="1"/>
            </p:cNvSpPr>
            <p:nvPr/>
          </p:nvSpPr>
          <p:spPr bwMode="auto">
            <a:xfrm>
              <a:off x="330" y="2640"/>
              <a:ext cx="88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000" b="0">
                  <a:solidFill>
                    <a:srgbClr val="000000"/>
                  </a:solidFill>
                  <a:latin typeface="Helvetica" pitchFamily="34" charset="0"/>
                </a:rPr>
                <a:t>20</a:t>
              </a:r>
              <a:endParaRPr lang="en-US"/>
            </a:p>
          </p:txBody>
        </p:sp>
        <p:sp>
          <p:nvSpPr>
            <p:cNvPr id="99411" name="Line 83"/>
            <p:cNvSpPr>
              <a:spLocks noChangeShapeType="1"/>
            </p:cNvSpPr>
            <p:nvPr/>
          </p:nvSpPr>
          <p:spPr bwMode="auto">
            <a:xfrm>
              <a:off x="438" y="2688"/>
              <a:ext cx="356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412" name="Freeform 84"/>
            <p:cNvSpPr>
              <a:spLocks/>
            </p:cNvSpPr>
            <p:nvPr/>
          </p:nvSpPr>
          <p:spPr bwMode="auto">
            <a:xfrm>
              <a:off x="438" y="2688"/>
              <a:ext cx="3566" cy="1185"/>
            </a:xfrm>
            <a:custGeom>
              <a:avLst/>
              <a:gdLst>
                <a:gd name="T0" fmla="*/ 0 w 595"/>
                <a:gd name="T1" fmla="*/ 198 h 198"/>
                <a:gd name="T2" fmla="*/ 595 w 595"/>
                <a:gd name="T3" fmla="*/ 198 h 198"/>
                <a:gd name="T4" fmla="*/ 595 w 595"/>
                <a:gd name="T5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5" h="198">
                  <a:moveTo>
                    <a:pt x="0" y="198"/>
                  </a:moveTo>
                  <a:lnTo>
                    <a:pt x="595" y="198"/>
                  </a:lnTo>
                  <a:lnTo>
                    <a:pt x="59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413" name="Line 85"/>
            <p:cNvSpPr>
              <a:spLocks noChangeShapeType="1"/>
            </p:cNvSpPr>
            <p:nvPr/>
          </p:nvSpPr>
          <p:spPr bwMode="auto">
            <a:xfrm flipV="1">
              <a:off x="438" y="2688"/>
              <a:ext cx="1" cy="118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414" name="Freeform 86"/>
            <p:cNvSpPr>
              <a:spLocks/>
            </p:cNvSpPr>
            <p:nvPr/>
          </p:nvSpPr>
          <p:spPr bwMode="auto">
            <a:xfrm>
              <a:off x="438" y="2922"/>
              <a:ext cx="1810" cy="903"/>
            </a:xfrm>
            <a:custGeom>
              <a:avLst/>
              <a:gdLst>
                <a:gd name="T0" fmla="*/ 24 w 1810"/>
                <a:gd name="T1" fmla="*/ 598 h 903"/>
                <a:gd name="T2" fmla="*/ 66 w 1810"/>
                <a:gd name="T3" fmla="*/ 741 h 903"/>
                <a:gd name="T4" fmla="*/ 114 w 1810"/>
                <a:gd name="T5" fmla="*/ 502 h 903"/>
                <a:gd name="T6" fmla="*/ 156 w 1810"/>
                <a:gd name="T7" fmla="*/ 771 h 903"/>
                <a:gd name="T8" fmla="*/ 198 w 1810"/>
                <a:gd name="T9" fmla="*/ 735 h 903"/>
                <a:gd name="T10" fmla="*/ 240 w 1810"/>
                <a:gd name="T11" fmla="*/ 729 h 903"/>
                <a:gd name="T12" fmla="*/ 282 w 1810"/>
                <a:gd name="T13" fmla="*/ 712 h 903"/>
                <a:gd name="T14" fmla="*/ 324 w 1810"/>
                <a:gd name="T15" fmla="*/ 825 h 903"/>
                <a:gd name="T16" fmla="*/ 366 w 1810"/>
                <a:gd name="T17" fmla="*/ 658 h 903"/>
                <a:gd name="T18" fmla="*/ 414 w 1810"/>
                <a:gd name="T19" fmla="*/ 622 h 903"/>
                <a:gd name="T20" fmla="*/ 456 w 1810"/>
                <a:gd name="T21" fmla="*/ 610 h 903"/>
                <a:gd name="T22" fmla="*/ 498 w 1810"/>
                <a:gd name="T23" fmla="*/ 819 h 903"/>
                <a:gd name="T24" fmla="*/ 540 w 1810"/>
                <a:gd name="T25" fmla="*/ 765 h 903"/>
                <a:gd name="T26" fmla="*/ 582 w 1810"/>
                <a:gd name="T27" fmla="*/ 526 h 903"/>
                <a:gd name="T28" fmla="*/ 624 w 1810"/>
                <a:gd name="T29" fmla="*/ 652 h 903"/>
                <a:gd name="T30" fmla="*/ 666 w 1810"/>
                <a:gd name="T31" fmla="*/ 640 h 903"/>
                <a:gd name="T32" fmla="*/ 708 w 1810"/>
                <a:gd name="T33" fmla="*/ 700 h 903"/>
                <a:gd name="T34" fmla="*/ 756 w 1810"/>
                <a:gd name="T35" fmla="*/ 442 h 903"/>
                <a:gd name="T36" fmla="*/ 797 w 1810"/>
                <a:gd name="T37" fmla="*/ 550 h 903"/>
                <a:gd name="T38" fmla="*/ 839 w 1810"/>
                <a:gd name="T39" fmla="*/ 323 h 903"/>
                <a:gd name="T40" fmla="*/ 881 w 1810"/>
                <a:gd name="T41" fmla="*/ 335 h 903"/>
                <a:gd name="T42" fmla="*/ 923 w 1810"/>
                <a:gd name="T43" fmla="*/ 478 h 903"/>
                <a:gd name="T44" fmla="*/ 965 w 1810"/>
                <a:gd name="T45" fmla="*/ 365 h 903"/>
                <a:gd name="T46" fmla="*/ 1007 w 1810"/>
                <a:gd name="T47" fmla="*/ 269 h 903"/>
                <a:gd name="T48" fmla="*/ 1055 w 1810"/>
                <a:gd name="T49" fmla="*/ 311 h 903"/>
                <a:gd name="T50" fmla="*/ 1097 w 1810"/>
                <a:gd name="T51" fmla="*/ 418 h 903"/>
                <a:gd name="T52" fmla="*/ 1139 w 1810"/>
                <a:gd name="T53" fmla="*/ 329 h 903"/>
                <a:gd name="T54" fmla="*/ 1181 w 1810"/>
                <a:gd name="T55" fmla="*/ 197 h 903"/>
                <a:gd name="T56" fmla="*/ 1223 w 1810"/>
                <a:gd name="T57" fmla="*/ 281 h 903"/>
                <a:gd name="T58" fmla="*/ 1265 w 1810"/>
                <a:gd name="T59" fmla="*/ 341 h 903"/>
                <a:gd name="T60" fmla="*/ 1307 w 1810"/>
                <a:gd name="T61" fmla="*/ 544 h 903"/>
                <a:gd name="T62" fmla="*/ 1355 w 1810"/>
                <a:gd name="T63" fmla="*/ 233 h 903"/>
                <a:gd name="T64" fmla="*/ 1397 w 1810"/>
                <a:gd name="T65" fmla="*/ 185 h 903"/>
                <a:gd name="T66" fmla="*/ 1439 w 1810"/>
                <a:gd name="T67" fmla="*/ 257 h 903"/>
                <a:gd name="T68" fmla="*/ 1481 w 1810"/>
                <a:gd name="T69" fmla="*/ 376 h 903"/>
                <a:gd name="T70" fmla="*/ 1523 w 1810"/>
                <a:gd name="T71" fmla="*/ 257 h 903"/>
                <a:gd name="T72" fmla="*/ 1565 w 1810"/>
                <a:gd name="T73" fmla="*/ 394 h 903"/>
                <a:gd name="T74" fmla="*/ 1607 w 1810"/>
                <a:gd name="T75" fmla="*/ 143 h 903"/>
                <a:gd name="T76" fmla="*/ 1655 w 1810"/>
                <a:gd name="T77" fmla="*/ 161 h 903"/>
                <a:gd name="T78" fmla="*/ 1697 w 1810"/>
                <a:gd name="T79" fmla="*/ 173 h 903"/>
                <a:gd name="T80" fmla="*/ 1738 w 1810"/>
                <a:gd name="T81" fmla="*/ 317 h 903"/>
                <a:gd name="T82" fmla="*/ 1780 w 1810"/>
                <a:gd name="T83" fmla="*/ 275 h 9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810" h="903">
                  <a:moveTo>
                    <a:pt x="0" y="712"/>
                  </a:moveTo>
                  <a:lnTo>
                    <a:pt x="12" y="598"/>
                  </a:lnTo>
                  <a:lnTo>
                    <a:pt x="24" y="598"/>
                  </a:lnTo>
                  <a:lnTo>
                    <a:pt x="42" y="646"/>
                  </a:lnTo>
                  <a:lnTo>
                    <a:pt x="54" y="646"/>
                  </a:lnTo>
                  <a:lnTo>
                    <a:pt x="66" y="741"/>
                  </a:lnTo>
                  <a:lnTo>
                    <a:pt x="84" y="568"/>
                  </a:lnTo>
                  <a:lnTo>
                    <a:pt x="96" y="634"/>
                  </a:lnTo>
                  <a:lnTo>
                    <a:pt x="114" y="502"/>
                  </a:lnTo>
                  <a:lnTo>
                    <a:pt x="126" y="580"/>
                  </a:lnTo>
                  <a:lnTo>
                    <a:pt x="138" y="562"/>
                  </a:lnTo>
                  <a:lnTo>
                    <a:pt x="156" y="771"/>
                  </a:lnTo>
                  <a:lnTo>
                    <a:pt x="168" y="807"/>
                  </a:lnTo>
                  <a:lnTo>
                    <a:pt x="180" y="640"/>
                  </a:lnTo>
                  <a:lnTo>
                    <a:pt x="198" y="735"/>
                  </a:lnTo>
                  <a:lnTo>
                    <a:pt x="210" y="670"/>
                  </a:lnTo>
                  <a:lnTo>
                    <a:pt x="228" y="723"/>
                  </a:lnTo>
                  <a:lnTo>
                    <a:pt x="240" y="729"/>
                  </a:lnTo>
                  <a:lnTo>
                    <a:pt x="252" y="849"/>
                  </a:lnTo>
                  <a:lnTo>
                    <a:pt x="270" y="903"/>
                  </a:lnTo>
                  <a:lnTo>
                    <a:pt x="282" y="712"/>
                  </a:lnTo>
                  <a:lnTo>
                    <a:pt x="294" y="717"/>
                  </a:lnTo>
                  <a:lnTo>
                    <a:pt x="312" y="789"/>
                  </a:lnTo>
                  <a:lnTo>
                    <a:pt x="324" y="825"/>
                  </a:lnTo>
                  <a:lnTo>
                    <a:pt x="342" y="688"/>
                  </a:lnTo>
                  <a:lnTo>
                    <a:pt x="354" y="706"/>
                  </a:lnTo>
                  <a:lnTo>
                    <a:pt x="366" y="658"/>
                  </a:lnTo>
                  <a:lnTo>
                    <a:pt x="384" y="646"/>
                  </a:lnTo>
                  <a:lnTo>
                    <a:pt x="396" y="610"/>
                  </a:lnTo>
                  <a:lnTo>
                    <a:pt x="414" y="622"/>
                  </a:lnTo>
                  <a:lnTo>
                    <a:pt x="426" y="795"/>
                  </a:lnTo>
                  <a:lnTo>
                    <a:pt x="438" y="717"/>
                  </a:lnTo>
                  <a:lnTo>
                    <a:pt x="456" y="610"/>
                  </a:lnTo>
                  <a:lnTo>
                    <a:pt x="468" y="592"/>
                  </a:lnTo>
                  <a:lnTo>
                    <a:pt x="480" y="873"/>
                  </a:lnTo>
                  <a:lnTo>
                    <a:pt x="498" y="819"/>
                  </a:lnTo>
                  <a:lnTo>
                    <a:pt x="510" y="795"/>
                  </a:lnTo>
                  <a:lnTo>
                    <a:pt x="528" y="723"/>
                  </a:lnTo>
                  <a:lnTo>
                    <a:pt x="540" y="765"/>
                  </a:lnTo>
                  <a:lnTo>
                    <a:pt x="552" y="735"/>
                  </a:lnTo>
                  <a:lnTo>
                    <a:pt x="570" y="556"/>
                  </a:lnTo>
                  <a:lnTo>
                    <a:pt x="582" y="526"/>
                  </a:lnTo>
                  <a:lnTo>
                    <a:pt x="594" y="556"/>
                  </a:lnTo>
                  <a:lnTo>
                    <a:pt x="612" y="676"/>
                  </a:lnTo>
                  <a:lnTo>
                    <a:pt x="624" y="652"/>
                  </a:lnTo>
                  <a:lnTo>
                    <a:pt x="642" y="610"/>
                  </a:lnTo>
                  <a:lnTo>
                    <a:pt x="654" y="646"/>
                  </a:lnTo>
                  <a:lnTo>
                    <a:pt x="666" y="640"/>
                  </a:lnTo>
                  <a:lnTo>
                    <a:pt x="684" y="556"/>
                  </a:lnTo>
                  <a:lnTo>
                    <a:pt x="696" y="400"/>
                  </a:lnTo>
                  <a:lnTo>
                    <a:pt x="708" y="700"/>
                  </a:lnTo>
                  <a:lnTo>
                    <a:pt x="726" y="712"/>
                  </a:lnTo>
                  <a:lnTo>
                    <a:pt x="738" y="502"/>
                  </a:lnTo>
                  <a:lnTo>
                    <a:pt x="756" y="442"/>
                  </a:lnTo>
                  <a:lnTo>
                    <a:pt x="768" y="490"/>
                  </a:lnTo>
                  <a:lnTo>
                    <a:pt x="780" y="442"/>
                  </a:lnTo>
                  <a:lnTo>
                    <a:pt x="797" y="550"/>
                  </a:lnTo>
                  <a:lnTo>
                    <a:pt x="809" y="598"/>
                  </a:lnTo>
                  <a:lnTo>
                    <a:pt x="827" y="496"/>
                  </a:lnTo>
                  <a:lnTo>
                    <a:pt x="839" y="323"/>
                  </a:lnTo>
                  <a:lnTo>
                    <a:pt x="851" y="311"/>
                  </a:lnTo>
                  <a:lnTo>
                    <a:pt x="869" y="412"/>
                  </a:lnTo>
                  <a:lnTo>
                    <a:pt x="881" y="335"/>
                  </a:lnTo>
                  <a:lnTo>
                    <a:pt x="893" y="394"/>
                  </a:lnTo>
                  <a:lnTo>
                    <a:pt x="911" y="466"/>
                  </a:lnTo>
                  <a:lnTo>
                    <a:pt x="923" y="478"/>
                  </a:lnTo>
                  <a:lnTo>
                    <a:pt x="941" y="490"/>
                  </a:lnTo>
                  <a:lnTo>
                    <a:pt x="953" y="460"/>
                  </a:lnTo>
                  <a:lnTo>
                    <a:pt x="965" y="365"/>
                  </a:lnTo>
                  <a:lnTo>
                    <a:pt x="983" y="472"/>
                  </a:lnTo>
                  <a:lnTo>
                    <a:pt x="995" y="388"/>
                  </a:lnTo>
                  <a:lnTo>
                    <a:pt x="1007" y="269"/>
                  </a:lnTo>
                  <a:lnTo>
                    <a:pt x="1025" y="299"/>
                  </a:lnTo>
                  <a:lnTo>
                    <a:pt x="1037" y="257"/>
                  </a:lnTo>
                  <a:lnTo>
                    <a:pt x="1055" y="311"/>
                  </a:lnTo>
                  <a:lnTo>
                    <a:pt x="1067" y="137"/>
                  </a:lnTo>
                  <a:lnTo>
                    <a:pt x="1079" y="149"/>
                  </a:lnTo>
                  <a:lnTo>
                    <a:pt x="1097" y="418"/>
                  </a:lnTo>
                  <a:lnTo>
                    <a:pt x="1109" y="371"/>
                  </a:lnTo>
                  <a:lnTo>
                    <a:pt x="1127" y="520"/>
                  </a:lnTo>
                  <a:lnTo>
                    <a:pt x="1139" y="329"/>
                  </a:lnTo>
                  <a:lnTo>
                    <a:pt x="1151" y="287"/>
                  </a:lnTo>
                  <a:lnTo>
                    <a:pt x="1169" y="239"/>
                  </a:lnTo>
                  <a:lnTo>
                    <a:pt x="1181" y="197"/>
                  </a:lnTo>
                  <a:lnTo>
                    <a:pt x="1193" y="89"/>
                  </a:lnTo>
                  <a:lnTo>
                    <a:pt x="1211" y="227"/>
                  </a:lnTo>
                  <a:lnTo>
                    <a:pt x="1223" y="281"/>
                  </a:lnTo>
                  <a:lnTo>
                    <a:pt x="1241" y="233"/>
                  </a:lnTo>
                  <a:lnTo>
                    <a:pt x="1253" y="173"/>
                  </a:lnTo>
                  <a:lnTo>
                    <a:pt x="1265" y="341"/>
                  </a:lnTo>
                  <a:lnTo>
                    <a:pt x="1283" y="371"/>
                  </a:lnTo>
                  <a:lnTo>
                    <a:pt x="1295" y="329"/>
                  </a:lnTo>
                  <a:lnTo>
                    <a:pt x="1307" y="544"/>
                  </a:lnTo>
                  <a:lnTo>
                    <a:pt x="1325" y="311"/>
                  </a:lnTo>
                  <a:lnTo>
                    <a:pt x="1337" y="394"/>
                  </a:lnTo>
                  <a:lnTo>
                    <a:pt x="1355" y="233"/>
                  </a:lnTo>
                  <a:lnTo>
                    <a:pt x="1367" y="335"/>
                  </a:lnTo>
                  <a:lnTo>
                    <a:pt x="1379" y="245"/>
                  </a:lnTo>
                  <a:lnTo>
                    <a:pt x="1397" y="185"/>
                  </a:lnTo>
                  <a:lnTo>
                    <a:pt x="1409" y="251"/>
                  </a:lnTo>
                  <a:lnTo>
                    <a:pt x="1421" y="209"/>
                  </a:lnTo>
                  <a:lnTo>
                    <a:pt x="1439" y="257"/>
                  </a:lnTo>
                  <a:lnTo>
                    <a:pt x="1451" y="209"/>
                  </a:lnTo>
                  <a:lnTo>
                    <a:pt x="1469" y="347"/>
                  </a:lnTo>
                  <a:lnTo>
                    <a:pt x="1481" y="376"/>
                  </a:lnTo>
                  <a:lnTo>
                    <a:pt x="1493" y="191"/>
                  </a:lnTo>
                  <a:lnTo>
                    <a:pt x="1511" y="287"/>
                  </a:lnTo>
                  <a:lnTo>
                    <a:pt x="1523" y="257"/>
                  </a:lnTo>
                  <a:lnTo>
                    <a:pt x="1541" y="412"/>
                  </a:lnTo>
                  <a:lnTo>
                    <a:pt x="1553" y="376"/>
                  </a:lnTo>
                  <a:lnTo>
                    <a:pt x="1565" y="394"/>
                  </a:lnTo>
                  <a:lnTo>
                    <a:pt x="1583" y="353"/>
                  </a:lnTo>
                  <a:lnTo>
                    <a:pt x="1595" y="215"/>
                  </a:lnTo>
                  <a:lnTo>
                    <a:pt x="1607" y="143"/>
                  </a:lnTo>
                  <a:lnTo>
                    <a:pt x="1625" y="89"/>
                  </a:lnTo>
                  <a:lnTo>
                    <a:pt x="1637" y="161"/>
                  </a:lnTo>
                  <a:lnTo>
                    <a:pt x="1655" y="161"/>
                  </a:lnTo>
                  <a:lnTo>
                    <a:pt x="1667" y="311"/>
                  </a:lnTo>
                  <a:lnTo>
                    <a:pt x="1679" y="323"/>
                  </a:lnTo>
                  <a:lnTo>
                    <a:pt x="1697" y="173"/>
                  </a:lnTo>
                  <a:lnTo>
                    <a:pt x="1708" y="125"/>
                  </a:lnTo>
                  <a:lnTo>
                    <a:pt x="1720" y="149"/>
                  </a:lnTo>
                  <a:lnTo>
                    <a:pt x="1738" y="317"/>
                  </a:lnTo>
                  <a:lnTo>
                    <a:pt x="1750" y="257"/>
                  </a:lnTo>
                  <a:lnTo>
                    <a:pt x="1768" y="215"/>
                  </a:lnTo>
                  <a:lnTo>
                    <a:pt x="1780" y="275"/>
                  </a:lnTo>
                  <a:lnTo>
                    <a:pt x="1792" y="233"/>
                  </a:lnTo>
                  <a:lnTo>
                    <a:pt x="1810" y="0"/>
                  </a:lnTo>
                </a:path>
              </a:pathLst>
            </a:custGeom>
            <a:noFill/>
            <a:ln w="19050" cmpd="sng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415" name="Freeform 87"/>
            <p:cNvSpPr>
              <a:spLocks/>
            </p:cNvSpPr>
            <p:nvPr/>
          </p:nvSpPr>
          <p:spPr bwMode="auto">
            <a:xfrm>
              <a:off x="2248" y="2916"/>
              <a:ext cx="1685" cy="562"/>
            </a:xfrm>
            <a:custGeom>
              <a:avLst/>
              <a:gdLst>
                <a:gd name="T0" fmla="*/ 12 w 1685"/>
                <a:gd name="T1" fmla="*/ 173 h 562"/>
                <a:gd name="T2" fmla="*/ 42 w 1685"/>
                <a:gd name="T3" fmla="*/ 562 h 562"/>
                <a:gd name="T4" fmla="*/ 72 w 1685"/>
                <a:gd name="T5" fmla="*/ 430 h 562"/>
                <a:gd name="T6" fmla="*/ 96 w 1685"/>
                <a:gd name="T7" fmla="*/ 161 h 562"/>
                <a:gd name="T8" fmla="*/ 126 w 1685"/>
                <a:gd name="T9" fmla="*/ 119 h 562"/>
                <a:gd name="T10" fmla="*/ 156 w 1685"/>
                <a:gd name="T11" fmla="*/ 472 h 562"/>
                <a:gd name="T12" fmla="*/ 186 w 1685"/>
                <a:gd name="T13" fmla="*/ 221 h 562"/>
                <a:gd name="T14" fmla="*/ 210 w 1685"/>
                <a:gd name="T15" fmla="*/ 478 h 562"/>
                <a:gd name="T16" fmla="*/ 240 w 1685"/>
                <a:gd name="T17" fmla="*/ 107 h 562"/>
                <a:gd name="T18" fmla="*/ 270 w 1685"/>
                <a:gd name="T19" fmla="*/ 113 h 562"/>
                <a:gd name="T20" fmla="*/ 300 w 1685"/>
                <a:gd name="T21" fmla="*/ 125 h 562"/>
                <a:gd name="T22" fmla="*/ 324 w 1685"/>
                <a:gd name="T23" fmla="*/ 197 h 562"/>
                <a:gd name="T24" fmla="*/ 354 w 1685"/>
                <a:gd name="T25" fmla="*/ 227 h 562"/>
                <a:gd name="T26" fmla="*/ 384 w 1685"/>
                <a:gd name="T27" fmla="*/ 83 h 562"/>
                <a:gd name="T28" fmla="*/ 414 w 1685"/>
                <a:gd name="T29" fmla="*/ 119 h 562"/>
                <a:gd name="T30" fmla="*/ 444 w 1685"/>
                <a:gd name="T31" fmla="*/ 167 h 562"/>
                <a:gd name="T32" fmla="*/ 468 w 1685"/>
                <a:gd name="T33" fmla="*/ 197 h 562"/>
                <a:gd name="T34" fmla="*/ 498 w 1685"/>
                <a:gd name="T35" fmla="*/ 371 h 562"/>
                <a:gd name="T36" fmla="*/ 528 w 1685"/>
                <a:gd name="T37" fmla="*/ 317 h 562"/>
                <a:gd name="T38" fmla="*/ 558 w 1685"/>
                <a:gd name="T39" fmla="*/ 400 h 562"/>
                <a:gd name="T40" fmla="*/ 582 w 1685"/>
                <a:gd name="T41" fmla="*/ 311 h 562"/>
                <a:gd name="T42" fmla="*/ 612 w 1685"/>
                <a:gd name="T43" fmla="*/ 149 h 562"/>
                <a:gd name="T44" fmla="*/ 642 w 1685"/>
                <a:gd name="T45" fmla="*/ 203 h 562"/>
                <a:gd name="T46" fmla="*/ 672 w 1685"/>
                <a:gd name="T47" fmla="*/ 287 h 562"/>
                <a:gd name="T48" fmla="*/ 696 w 1685"/>
                <a:gd name="T49" fmla="*/ 197 h 562"/>
                <a:gd name="T50" fmla="*/ 726 w 1685"/>
                <a:gd name="T51" fmla="*/ 137 h 562"/>
                <a:gd name="T52" fmla="*/ 756 w 1685"/>
                <a:gd name="T53" fmla="*/ 227 h 562"/>
                <a:gd name="T54" fmla="*/ 786 w 1685"/>
                <a:gd name="T55" fmla="*/ 311 h 562"/>
                <a:gd name="T56" fmla="*/ 810 w 1685"/>
                <a:gd name="T57" fmla="*/ 143 h 562"/>
                <a:gd name="T58" fmla="*/ 839 w 1685"/>
                <a:gd name="T59" fmla="*/ 203 h 562"/>
                <a:gd name="T60" fmla="*/ 869 w 1685"/>
                <a:gd name="T61" fmla="*/ 245 h 562"/>
                <a:gd name="T62" fmla="*/ 899 w 1685"/>
                <a:gd name="T63" fmla="*/ 311 h 562"/>
                <a:gd name="T64" fmla="*/ 923 w 1685"/>
                <a:gd name="T65" fmla="*/ 269 h 562"/>
                <a:gd name="T66" fmla="*/ 953 w 1685"/>
                <a:gd name="T67" fmla="*/ 161 h 562"/>
                <a:gd name="T68" fmla="*/ 983 w 1685"/>
                <a:gd name="T69" fmla="*/ 95 h 562"/>
                <a:gd name="T70" fmla="*/ 1013 w 1685"/>
                <a:gd name="T71" fmla="*/ 131 h 562"/>
                <a:gd name="T72" fmla="*/ 1043 w 1685"/>
                <a:gd name="T73" fmla="*/ 359 h 562"/>
                <a:gd name="T74" fmla="*/ 1067 w 1685"/>
                <a:gd name="T75" fmla="*/ 275 h 562"/>
                <a:gd name="T76" fmla="*/ 1097 w 1685"/>
                <a:gd name="T77" fmla="*/ 197 h 562"/>
                <a:gd name="T78" fmla="*/ 1127 w 1685"/>
                <a:gd name="T79" fmla="*/ 71 h 562"/>
                <a:gd name="T80" fmla="*/ 1157 w 1685"/>
                <a:gd name="T81" fmla="*/ 221 h 562"/>
                <a:gd name="T82" fmla="*/ 1181 w 1685"/>
                <a:gd name="T83" fmla="*/ 233 h 562"/>
                <a:gd name="T84" fmla="*/ 1211 w 1685"/>
                <a:gd name="T85" fmla="*/ 269 h 562"/>
                <a:gd name="T86" fmla="*/ 1241 w 1685"/>
                <a:gd name="T87" fmla="*/ 311 h 562"/>
                <a:gd name="T88" fmla="*/ 1271 w 1685"/>
                <a:gd name="T89" fmla="*/ 430 h 562"/>
                <a:gd name="T90" fmla="*/ 1295 w 1685"/>
                <a:gd name="T91" fmla="*/ 472 h 562"/>
                <a:gd name="T92" fmla="*/ 1325 w 1685"/>
                <a:gd name="T93" fmla="*/ 245 h 562"/>
                <a:gd name="T94" fmla="*/ 1355 w 1685"/>
                <a:gd name="T95" fmla="*/ 107 h 562"/>
                <a:gd name="T96" fmla="*/ 1385 w 1685"/>
                <a:gd name="T97" fmla="*/ 406 h 562"/>
                <a:gd name="T98" fmla="*/ 1409 w 1685"/>
                <a:gd name="T99" fmla="*/ 532 h 562"/>
                <a:gd name="T100" fmla="*/ 1439 w 1685"/>
                <a:gd name="T101" fmla="*/ 388 h 562"/>
                <a:gd name="T102" fmla="*/ 1469 w 1685"/>
                <a:gd name="T103" fmla="*/ 209 h 562"/>
                <a:gd name="T104" fmla="*/ 1499 w 1685"/>
                <a:gd name="T105" fmla="*/ 209 h 562"/>
                <a:gd name="T106" fmla="*/ 1523 w 1685"/>
                <a:gd name="T107" fmla="*/ 107 h 562"/>
                <a:gd name="T108" fmla="*/ 1553 w 1685"/>
                <a:gd name="T109" fmla="*/ 161 h 562"/>
                <a:gd name="T110" fmla="*/ 1583 w 1685"/>
                <a:gd name="T111" fmla="*/ 305 h 562"/>
                <a:gd name="T112" fmla="*/ 1613 w 1685"/>
                <a:gd name="T113" fmla="*/ 185 h 562"/>
                <a:gd name="T114" fmla="*/ 1637 w 1685"/>
                <a:gd name="T115" fmla="*/ 245 h 562"/>
                <a:gd name="T116" fmla="*/ 1667 w 1685"/>
                <a:gd name="T117" fmla="*/ 299 h 5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685" h="562">
                  <a:moveTo>
                    <a:pt x="0" y="6"/>
                  </a:moveTo>
                  <a:lnTo>
                    <a:pt x="12" y="173"/>
                  </a:lnTo>
                  <a:lnTo>
                    <a:pt x="30" y="365"/>
                  </a:lnTo>
                  <a:lnTo>
                    <a:pt x="42" y="562"/>
                  </a:lnTo>
                  <a:lnTo>
                    <a:pt x="54" y="484"/>
                  </a:lnTo>
                  <a:lnTo>
                    <a:pt x="72" y="430"/>
                  </a:lnTo>
                  <a:lnTo>
                    <a:pt x="84" y="454"/>
                  </a:lnTo>
                  <a:lnTo>
                    <a:pt x="96" y="161"/>
                  </a:lnTo>
                  <a:lnTo>
                    <a:pt x="114" y="113"/>
                  </a:lnTo>
                  <a:lnTo>
                    <a:pt x="126" y="119"/>
                  </a:lnTo>
                  <a:lnTo>
                    <a:pt x="144" y="149"/>
                  </a:lnTo>
                  <a:lnTo>
                    <a:pt x="156" y="472"/>
                  </a:lnTo>
                  <a:lnTo>
                    <a:pt x="168" y="203"/>
                  </a:lnTo>
                  <a:lnTo>
                    <a:pt x="186" y="221"/>
                  </a:lnTo>
                  <a:lnTo>
                    <a:pt x="198" y="323"/>
                  </a:lnTo>
                  <a:lnTo>
                    <a:pt x="210" y="478"/>
                  </a:lnTo>
                  <a:lnTo>
                    <a:pt x="228" y="359"/>
                  </a:lnTo>
                  <a:lnTo>
                    <a:pt x="240" y="107"/>
                  </a:lnTo>
                  <a:lnTo>
                    <a:pt x="258" y="143"/>
                  </a:lnTo>
                  <a:lnTo>
                    <a:pt x="270" y="113"/>
                  </a:lnTo>
                  <a:lnTo>
                    <a:pt x="282" y="203"/>
                  </a:lnTo>
                  <a:lnTo>
                    <a:pt x="300" y="125"/>
                  </a:lnTo>
                  <a:lnTo>
                    <a:pt x="312" y="335"/>
                  </a:lnTo>
                  <a:lnTo>
                    <a:pt x="324" y="197"/>
                  </a:lnTo>
                  <a:lnTo>
                    <a:pt x="342" y="173"/>
                  </a:lnTo>
                  <a:lnTo>
                    <a:pt x="354" y="227"/>
                  </a:lnTo>
                  <a:lnTo>
                    <a:pt x="372" y="221"/>
                  </a:lnTo>
                  <a:lnTo>
                    <a:pt x="384" y="83"/>
                  </a:lnTo>
                  <a:lnTo>
                    <a:pt x="396" y="161"/>
                  </a:lnTo>
                  <a:lnTo>
                    <a:pt x="414" y="119"/>
                  </a:lnTo>
                  <a:lnTo>
                    <a:pt x="426" y="305"/>
                  </a:lnTo>
                  <a:lnTo>
                    <a:pt x="444" y="167"/>
                  </a:lnTo>
                  <a:lnTo>
                    <a:pt x="456" y="35"/>
                  </a:lnTo>
                  <a:lnTo>
                    <a:pt x="468" y="197"/>
                  </a:lnTo>
                  <a:lnTo>
                    <a:pt x="486" y="317"/>
                  </a:lnTo>
                  <a:lnTo>
                    <a:pt x="498" y="371"/>
                  </a:lnTo>
                  <a:lnTo>
                    <a:pt x="510" y="245"/>
                  </a:lnTo>
                  <a:lnTo>
                    <a:pt x="528" y="317"/>
                  </a:lnTo>
                  <a:lnTo>
                    <a:pt x="540" y="293"/>
                  </a:lnTo>
                  <a:lnTo>
                    <a:pt x="558" y="400"/>
                  </a:lnTo>
                  <a:lnTo>
                    <a:pt x="570" y="227"/>
                  </a:lnTo>
                  <a:lnTo>
                    <a:pt x="582" y="311"/>
                  </a:lnTo>
                  <a:lnTo>
                    <a:pt x="600" y="191"/>
                  </a:lnTo>
                  <a:lnTo>
                    <a:pt x="612" y="149"/>
                  </a:lnTo>
                  <a:lnTo>
                    <a:pt x="624" y="215"/>
                  </a:lnTo>
                  <a:lnTo>
                    <a:pt x="642" y="203"/>
                  </a:lnTo>
                  <a:lnTo>
                    <a:pt x="654" y="251"/>
                  </a:lnTo>
                  <a:lnTo>
                    <a:pt x="672" y="287"/>
                  </a:lnTo>
                  <a:lnTo>
                    <a:pt x="684" y="155"/>
                  </a:lnTo>
                  <a:lnTo>
                    <a:pt x="696" y="197"/>
                  </a:lnTo>
                  <a:lnTo>
                    <a:pt x="714" y="323"/>
                  </a:lnTo>
                  <a:lnTo>
                    <a:pt x="726" y="137"/>
                  </a:lnTo>
                  <a:lnTo>
                    <a:pt x="744" y="293"/>
                  </a:lnTo>
                  <a:lnTo>
                    <a:pt x="756" y="227"/>
                  </a:lnTo>
                  <a:lnTo>
                    <a:pt x="768" y="317"/>
                  </a:lnTo>
                  <a:lnTo>
                    <a:pt x="786" y="311"/>
                  </a:lnTo>
                  <a:lnTo>
                    <a:pt x="798" y="239"/>
                  </a:lnTo>
                  <a:lnTo>
                    <a:pt x="810" y="143"/>
                  </a:lnTo>
                  <a:lnTo>
                    <a:pt x="827" y="227"/>
                  </a:lnTo>
                  <a:lnTo>
                    <a:pt x="839" y="203"/>
                  </a:lnTo>
                  <a:lnTo>
                    <a:pt x="857" y="245"/>
                  </a:lnTo>
                  <a:lnTo>
                    <a:pt x="869" y="245"/>
                  </a:lnTo>
                  <a:lnTo>
                    <a:pt x="881" y="359"/>
                  </a:lnTo>
                  <a:lnTo>
                    <a:pt x="899" y="311"/>
                  </a:lnTo>
                  <a:lnTo>
                    <a:pt x="911" y="137"/>
                  </a:lnTo>
                  <a:lnTo>
                    <a:pt x="923" y="269"/>
                  </a:lnTo>
                  <a:lnTo>
                    <a:pt x="941" y="382"/>
                  </a:lnTo>
                  <a:lnTo>
                    <a:pt x="953" y="161"/>
                  </a:lnTo>
                  <a:lnTo>
                    <a:pt x="971" y="95"/>
                  </a:lnTo>
                  <a:lnTo>
                    <a:pt x="983" y="95"/>
                  </a:lnTo>
                  <a:lnTo>
                    <a:pt x="995" y="305"/>
                  </a:lnTo>
                  <a:lnTo>
                    <a:pt x="1013" y="131"/>
                  </a:lnTo>
                  <a:lnTo>
                    <a:pt x="1025" y="245"/>
                  </a:lnTo>
                  <a:lnTo>
                    <a:pt x="1043" y="359"/>
                  </a:lnTo>
                  <a:lnTo>
                    <a:pt x="1055" y="365"/>
                  </a:lnTo>
                  <a:lnTo>
                    <a:pt x="1067" y="275"/>
                  </a:lnTo>
                  <a:lnTo>
                    <a:pt x="1085" y="197"/>
                  </a:lnTo>
                  <a:lnTo>
                    <a:pt x="1097" y="197"/>
                  </a:lnTo>
                  <a:lnTo>
                    <a:pt x="1109" y="245"/>
                  </a:lnTo>
                  <a:lnTo>
                    <a:pt x="1127" y="71"/>
                  </a:lnTo>
                  <a:lnTo>
                    <a:pt x="1139" y="221"/>
                  </a:lnTo>
                  <a:lnTo>
                    <a:pt x="1157" y="221"/>
                  </a:lnTo>
                  <a:lnTo>
                    <a:pt x="1169" y="299"/>
                  </a:lnTo>
                  <a:lnTo>
                    <a:pt x="1181" y="233"/>
                  </a:lnTo>
                  <a:lnTo>
                    <a:pt x="1199" y="418"/>
                  </a:lnTo>
                  <a:lnTo>
                    <a:pt x="1211" y="269"/>
                  </a:lnTo>
                  <a:lnTo>
                    <a:pt x="1223" y="359"/>
                  </a:lnTo>
                  <a:lnTo>
                    <a:pt x="1241" y="311"/>
                  </a:lnTo>
                  <a:lnTo>
                    <a:pt x="1253" y="377"/>
                  </a:lnTo>
                  <a:lnTo>
                    <a:pt x="1271" y="430"/>
                  </a:lnTo>
                  <a:lnTo>
                    <a:pt x="1283" y="514"/>
                  </a:lnTo>
                  <a:lnTo>
                    <a:pt x="1295" y="472"/>
                  </a:lnTo>
                  <a:lnTo>
                    <a:pt x="1313" y="335"/>
                  </a:lnTo>
                  <a:lnTo>
                    <a:pt x="1325" y="245"/>
                  </a:lnTo>
                  <a:lnTo>
                    <a:pt x="1337" y="95"/>
                  </a:lnTo>
                  <a:lnTo>
                    <a:pt x="1355" y="107"/>
                  </a:lnTo>
                  <a:lnTo>
                    <a:pt x="1367" y="382"/>
                  </a:lnTo>
                  <a:lnTo>
                    <a:pt x="1385" y="406"/>
                  </a:lnTo>
                  <a:lnTo>
                    <a:pt x="1397" y="341"/>
                  </a:lnTo>
                  <a:lnTo>
                    <a:pt x="1409" y="532"/>
                  </a:lnTo>
                  <a:lnTo>
                    <a:pt x="1427" y="418"/>
                  </a:lnTo>
                  <a:lnTo>
                    <a:pt x="1439" y="388"/>
                  </a:lnTo>
                  <a:lnTo>
                    <a:pt x="1457" y="281"/>
                  </a:lnTo>
                  <a:lnTo>
                    <a:pt x="1469" y="209"/>
                  </a:lnTo>
                  <a:lnTo>
                    <a:pt x="1481" y="143"/>
                  </a:lnTo>
                  <a:lnTo>
                    <a:pt x="1499" y="209"/>
                  </a:lnTo>
                  <a:lnTo>
                    <a:pt x="1511" y="251"/>
                  </a:lnTo>
                  <a:lnTo>
                    <a:pt x="1523" y="107"/>
                  </a:lnTo>
                  <a:lnTo>
                    <a:pt x="1541" y="0"/>
                  </a:lnTo>
                  <a:lnTo>
                    <a:pt x="1553" y="161"/>
                  </a:lnTo>
                  <a:lnTo>
                    <a:pt x="1571" y="185"/>
                  </a:lnTo>
                  <a:lnTo>
                    <a:pt x="1583" y="305"/>
                  </a:lnTo>
                  <a:lnTo>
                    <a:pt x="1595" y="269"/>
                  </a:lnTo>
                  <a:lnTo>
                    <a:pt x="1613" y="185"/>
                  </a:lnTo>
                  <a:lnTo>
                    <a:pt x="1625" y="269"/>
                  </a:lnTo>
                  <a:lnTo>
                    <a:pt x="1637" y="245"/>
                  </a:lnTo>
                  <a:lnTo>
                    <a:pt x="1655" y="239"/>
                  </a:lnTo>
                  <a:lnTo>
                    <a:pt x="1667" y="299"/>
                  </a:lnTo>
                  <a:lnTo>
                    <a:pt x="1685" y="323"/>
                  </a:lnTo>
                </a:path>
              </a:pathLst>
            </a:custGeom>
            <a:noFill/>
            <a:ln w="19050" cmpd="sng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416" name="Rectangle 88"/>
            <p:cNvSpPr>
              <a:spLocks noChangeArrowheads="1"/>
            </p:cNvSpPr>
            <p:nvPr/>
          </p:nvSpPr>
          <p:spPr bwMode="auto">
            <a:xfrm>
              <a:off x="2027" y="3945"/>
              <a:ext cx="384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000" b="0">
                  <a:solidFill>
                    <a:srgbClr val="000000"/>
                  </a:solidFill>
                  <a:latin typeface="Helvetica" pitchFamily="34" charset="0"/>
                </a:rPr>
                <a:t>Time (min)</a:t>
              </a:r>
              <a:endParaRPr lang="en-US"/>
            </a:p>
          </p:txBody>
        </p:sp>
        <p:sp>
          <p:nvSpPr>
            <p:cNvPr id="99417" name="Rectangle 89"/>
            <p:cNvSpPr>
              <a:spLocks noChangeArrowheads="1"/>
            </p:cNvSpPr>
            <p:nvPr/>
          </p:nvSpPr>
          <p:spPr bwMode="auto">
            <a:xfrm rot="16200000">
              <a:off x="11" y="3223"/>
              <a:ext cx="457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000" b="0">
                  <a:solidFill>
                    <a:srgbClr val="000000"/>
                  </a:solidFill>
                  <a:latin typeface="Helvetica" pitchFamily="34" charset="0"/>
                </a:rPr>
                <a:t>Temperature</a:t>
              </a:r>
              <a:endParaRPr lang="en-US"/>
            </a:p>
          </p:txBody>
        </p:sp>
      </p:grpSp>
      <p:grpSp>
        <p:nvGrpSpPr>
          <p:cNvPr id="99426" name="Group 98"/>
          <p:cNvGrpSpPr>
            <a:grpSpLocks/>
          </p:cNvGrpSpPr>
          <p:nvPr/>
        </p:nvGrpSpPr>
        <p:grpSpPr bwMode="auto">
          <a:xfrm flipH="1">
            <a:off x="7086600" y="5486400"/>
            <a:ext cx="622300" cy="893763"/>
            <a:chOff x="4465" y="2833"/>
            <a:chExt cx="775" cy="946"/>
          </a:xfrm>
        </p:grpSpPr>
        <p:sp>
          <p:nvSpPr>
            <p:cNvPr id="99420" name="Freeform 92"/>
            <p:cNvSpPr>
              <a:spLocks/>
            </p:cNvSpPr>
            <p:nvPr/>
          </p:nvSpPr>
          <p:spPr bwMode="auto">
            <a:xfrm>
              <a:off x="4681" y="2833"/>
              <a:ext cx="225" cy="218"/>
            </a:xfrm>
            <a:custGeom>
              <a:avLst/>
              <a:gdLst>
                <a:gd name="T0" fmla="*/ 139 w 675"/>
                <a:gd name="T1" fmla="*/ 30 h 655"/>
                <a:gd name="T2" fmla="*/ 214 w 675"/>
                <a:gd name="T3" fmla="*/ 0 h 655"/>
                <a:gd name="T4" fmla="*/ 268 w 675"/>
                <a:gd name="T5" fmla="*/ 22 h 655"/>
                <a:gd name="T6" fmla="*/ 326 w 675"/>
                <a:gd name="T7" fmla="*/ 93 h 655"/>
                <a:gd name="T8" fmla="*/ 363 w 675"/>
                <a:gd name="T9" fmla="*/ 195 h 655"/>
                <a:gd name="T10" fmla="*/ 367 w 675"/>
                <a:gd name="T11" fmla="*/ 267 h 655"/>
                <a:gd name="T12" fmla="*/ 371 w 675"/>
                <a:gd name="T13" fmla="*/ 360 h 655"/>
                <a:gd name="T14" fmla="*/ 612 w 675"/>
                <a:gd name="T15" fmla="*/ 356 h 655"/>
                <a:gd name="T16" fmla="*/ 675 w 675"/>
                <a:gd name="T17" fmla="*/ 370 h 655"/>
                <a:gd name="T18" fmla="*/ 667 w 675"/>
                <a:gd name="T19" fmla="*/ 413 h 655"/>
                <a:gd name="T20" fmla="*/ 537 w 675"/>
                <a:gd name="T21" fmla="*/ 395 h 655"/>
                <a:gd name="T22" fmla="*/ 367 w 675"/>
                <a:gd name="T23" fmla="*/ 423 h 655"/>
                <a:gd name="T24" fmla="*/ 331 w 675"/>
                <a:gd name="T25" fmla="*/ 516 h 655"/>
                <a:gd name="T26" fmla="*/ 282 w 675"/>
                <a:gd name="T27" fmla="*/ 596 h 655"/>
                <a:gd name="T28" fmla="*/ 223 w 675"/>
                <a:gd name="T29" fmla="*/ 627 h 655"/>
                <a:gd name="T30" fmla="*/ 161 w 675"/>
                <a:gd name="T31" fmla="*/ 655 h 655"/>
                <a:gd name="T32" fmla="*/ 116 w 675"/>
                <a:gd name="T33" fmla="*/ 637 h 655"/>
                <a:gd name="T34" fmla="*/ 53 w 675"/>
                <a:gd name="T35" fmla="*/ 565 h 655"/>
                <a:gd name="T36" fmla="*/ 9 w 675"/>
                <a:gd name="T37" fmla="*/ 476 h 655"/>
                <a:gd name="T38" fmla="*/ 0 w 675"/>
                <a:gd name="T39" fmla="*/ 401 h 655"/>
                <a:gd name="T40" fmla="*/ 23 w 675"/>
                <a:gd name="T41" fmla="*/ 248 h 655"/>
                <a:gd name="T42" fmla="*/ 76 w 675"/>
                <a:gd name="T43" fmla="*/ 133 h 655"/>
                <a:gd name="T44" fmla="*/ 116 w 675"/>
                <a:gd name="T45" fmla="*/ 67 h 655"/>
                <a:gd name="T46" fmla="*/ 165 w 675"/>
                <a:gd name="T47" fmla="*/ 26 h 655"/>
                <a:gd name="T48" fmla="*/ 139 w 675"/>
                <a:gd name="T49" fmla="*/ 30 h 6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75" h="655">
                  <a:moveTo>
                    <a:pt x="139" y="30"/>
                  </a:moveTo>
                  <a:lnTo>
                    <a:pt x="214" y="0"/>
                  </a:lnTo>
                  <a:lnTo>
                    <a:pt x="268" y="22"/>
                  </a:lnTo>
                  <a:lnTo>
                    <a:pt x="326" y="93"/>
                  </a:lnTo>
                  <a:lnTo>
                    <a:pt x="363" y="195"/>
                  </a:lnTo>
                  <a:lnTo>
                    <a:pt x="367" y="267"/>
                  </a:lnTo>
                  <a:lnTo>
                    <a:pt x="371" y="360"/>
                  </a:lnTo>
                  <a:lnTo>
                    <a:pt x="612" y="356"/>
                  </a:lnTo>
                  <a:lnTo>
                    <a:pt x="675" y="370"/>
                  </a:lnTo>
                  <a:lnTo>
                    <a:pt x="667" y="413"/>
                  </a:lnTo>
                  <a:lnTo>
                    <a:pt x="537" y="395"/>
                  </a:lnTo>
                  <a:lnTo>
                    <a:pt x="367" y="423"/>
                  </a:lnTo>
                  <a:lnTo>
                    <a:pt x="331" y="516"/>
                  </a:lnTo>
                  <a:lnTo>
                    <a:pt x="282" y="596"/>
                  </a:lnTo>
                  <a:lnTo>
                    <a:pt x="223" y="627"/>
                  </a:lnTo>
                  <a:lnTo>
                    <a:pt x="161" y="655"/>
                  </a:lnTo>
                  <a:lnTo>
                    <a:pt x="116" y="637"/>
                  </a:lnTo>
                  <a:lnTo>
                    <a:pt x="53" y="565"/>
                  </a:lnTo>
                  <a:lnTo>
                    <a:pt x="9" y="476"/>
                  </a:lnTo>
                  <a:lnTo>
                    <a:pt x="0" y="401"/>
                  </a:lnTo>
                  <a:lnTo>
                    <a:pt x="23" y="248"/>
                  </a:lnTo>
                  <a:lnTo>
                    <a:pt x="76" y="133"/>
                  </a:lnTo>
                  <a:lnTo>
                    <a:pt x="116" y="67"/>
                  </a:lnTo>
                  <a:lnTo>
                    <a:pt x="165" y="26"/>
                  </a:lnTo>
                  <a:lnTo>
                    <a:pt x="139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421" name="Freeform 93"/>
            <p:cNvSpPr>
              <a:spLocks/>
            </p:cNvSpPr>
            <p:nvPr/>
          </p:nvSpPr>
          <p:spPr bwMode="auto">
            <a:xfrm>
              <a:off x="4779" y="3042"/>
              <a:ext cx="461" cy="82"/>
            </a:xfrm>
            <a:custGeom>
              <a:avLst/>
              <a:gdLst>
                <a:gd name="T0" fmla="*/ 0 w 1382"/>
                <a:gd name="T1" fmla="*/ 156 h 245"/>
                <a:gd name="T2" fmla="*/ 116 w 1382"/>
                <a:gd name="T3" fmla="*/ 116 h 245"/>
                <a:gd name="T4" fmla="*/ 363 w 1382"/>
                <a:gd name="T5" fmla="*/ 99 h 245"/>
                <a:gd name="T6" fmla="*/ 567 w 1382"/>
                <a:gd name="T7" fmla="*/ 81 h 245"/>
                <a:gd name="T8" fmla="*/ 797 w 1382"/>
                <a:gd name="T9" fmla="*/ 45 h 245"/>
                <a:gd name="T10" fmla="*/ 966 w 1382"/>
                <a:gd name="T11" fmla="*/ 40 h 245"/>
                <a:gd name="T12" fmla="*/ 1190 w 1382"/>
                <a:gd name="T13" fmla="*/ 14 h 245"/>
                <a:gd name="T14" fmla="*/ 1378 w 1382"/>
                <a:gd name="T15" fmla="*/ 0 h 245"/>
                <a:gd name="T16" fmla="*/ 1382 w 1382"/>
                <a:gd name="T17" fmla="*/ 28 h 245"/>
                <a:gd name="T18" fmla="*/ 1337 w 1382"/>
                <a:gd name="T19" fmla="*/ 63 h 245"/>
                <a:gd name="T20" fmla="*/ 1168 w 1382"/>
                <a:gd name="T21" fmla="*/ 63 h 245"/>
                <a:gd name="T22" fmla="*/ 1181 w 1382"/>
                <a:gd name="T23" fmla="*/ 107 h 245"/>
                <a:gd name="T24" fmla="*/ 1158 w 1382"/>
                <a:gd name="T25" fmla="*/ 160 h 245"/>
                <a:gd name="T26" fmla="*/ 1113 w 1382"/>
                <a:gd name="T27" fmla="*/ 196 h 245"/>
                <a:gd name="T28" fmla="*/ 1042 w 1382"/>
                <a:gd name="T29" fmla="*/ 196 h 245"/>
                <a:gd name="T30" fmla="*/ 984 w 1382"/>
                <a:gd name="T31" fmla="*/ 178 h 245"/>
                <a:gd name="T32" fmla="*/ 962 w 1382"/>
                <a:gd name="T33" fmla="*/ 121 h 245"/>
                <a:gd name="T34" fmla="*/ 962 w 1382"/>
                <a:gd name="T35" fmla="*/ 85 h 245"/>
                <a:gd name="T36" fmla="*/ 801 w 1382"/>
                <a:gd name="T37" fmla="*/ 89 h 245"/>
                <a:gd name="T38" fmla="*/ 734 w 1382"/>
                <a:gd name="T39" fmla="*/ 107 h 245"/>
                <a:gd name="T40" fmla="*/ 599 w 1382"/>
                <a:gd name="T41" fmla="*/ 142 h 245"/>
                <a:gd name="T42" fmla="*/ 406 w 1382"/>
                <a:gd name="T43" fmla="*/ 166 h 245"/>
                <a:gd name="T44" fmla="*/ 245 w 1382"/>
                <a:gd name="T45" fmla="*/ 170 h 245"/>
                <a:gd name="T46" fmla="*/ 139 w 1382"/>
                <a:gd name="T47" fmla="*/ 191 h 245"/>
                <a:gd name="T48" fmla="*/ 41 w 1382"/>
                <a:gd name="T49" fmla="*/ 245 h 245"/>
                <a:gd name="T50" fmla="*/ 0 w 1382"/>
                <a:gd name="T51" fmla="*/ 191 h 245"/>
                <a:gd name="T52" fmla="*/ 27 w 1382"/>
                <a:gd name="T53" fmla="*/ 142 h 245"/>
                <a:gd name="T54" fmla="*/ 49 w 1382"/>
                <a:gd name="T55" fmla="*/ 130 h 245"/>
                <a:gd name="T56" fmla="*/ 0 w 1382"/>
                <a:gd name="T57" fmla="*/ 156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382" h="245">
                  <a:moveTo>
                    <a:pt x="0" y="156"/>
                  </a:moveTo>
                  <a:lnTo>
                    <a:pt x="116" y="116"/>
                  </a:lnTo>
                  <a:lnTo>
                    <a:pt x="363" y="99"/>
                  </a:lnTo>
                  <a:lnTo>
                    <a:pt x="567" y="81"/>
                  </a:lnTo>
                  <a:lnTo>
                    <a:pt x="797" y="45"/>
                  </a:lnTo>
                  <a:lnTo>
                    <a:pt x="966" y="40"/>
                  </a:lnTo>
                  <a:lnTo>
                    <a:pt x="1190" y="14"/>
                  </a:lnTo>
                  <a:lnTo>
                    <a:pt x="1378" y="0"/>
                  </a:lnTo>
                  <a:lnTo>
                    <a:pt x="1382" y="28"/>
                  </a:lnTo>
                  <a:lnTo>
                    <a:pt x="1337" y="63"/>
                  </a:lnTo>
                  <a:lnTo>
                    <a:pt x="1168" y="63"/>
                  </a:lnTo>
                  <a:lnTo>
                    <a:pt x="1181" y="107"/>
                  </a:lnTo>
                  <a:lnTo>
                    <a:pt x="1158" y="160"/>
                  </a:lnTo>
                  <a:lnTo>
                    <a:pt x="1113" y="196"/>
                  </a:lnTo>
                  <a:lnTo>
                    <a:pt x="1042" y="196"/>
                  </a:lnTo>
                  <a:lnTo>
                    <a:pt x="984" y="178"/>
                  </a:lnTo>
                  <a:lnTo>
                    <a:pt x="962" y="121"/>
                  </a:lnTo>
                  <a:lnTo>
                    <a:pt x="962" y="85"/>
                  </a:lnTo>
                  <a:lnTo>
                    <a:pt x="801" y="89"/>
                  </a:lnTo>
                  <a:lnTo>
                    <a:pt x="734" y="107"/>
                  </a:lnTo>
                  <a:lnTo>
                    <a:pt x="599" y="142"/>
                  </a:lnTo>
                  <a:lnTo>
                    <a:pt x="406" y="166"/>
                  </a:lnTo>
                  <a:lnTo>
                    <a:pt x="245" y="170"/>
                  </a:lnTo>
                  <a:lnTo>
                    <a:pt x="139" y="191"/>
                  </a:lnTo>
                  <a:lnTo>
                    <a:pt x="41" y="245"/>
                  </a:lnTo>
                  <a:lnTo>
                    <a:pt x="0" y="191"/>
                  </a:lnTo>
                  <a:lnTo>
                    <a:pt x="27" y="142"/>
                  </a:lnTo>
                  <a:lnTo>
                    <a:pt x="49" y="130"/>
                  </a:lnTo>
                  <a:lnTo>
                    <a:pt x="0" y="1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422" name="Freeform 94"/>
            <p:cNvSpPr>
              <a:spLocks/>
            </p:cNvSpPr>
            <p:nvPr/>
          </p:nvSpPr>
          <p:spPr bwMode="auto">
            <a:xfrm>
              <a:off x="4635" y="3061"/>
              <a:ext cx="180" cy="374"/>
            </a:xfrm>
            <a:custGeom>
              <a:avLst/>
              <a:gdLst>
                <a:gd name="T0" fmla="*/ 240 w 540"/>
                <a:gd name="T1" fmla="*/ 0 h 1123"/>
                <a:gd name="T2" fmla="*/ 307 w 540"/>
                <a:gd name="T3" fmla="*/ 13 h 1123"/>
                <a:gd name="T4" fmla="*/ 388 w 540"/>
                <a:gd name="T5" fmla="*/ 13 h 1123"/>
                <a:gd name="T6" fmla="*/ 495 w 540"/>
                <a:gd name="T7" fmla="*/ 66 h 1123"/>
                <a:gd name="T8" fmla="*/ 535 w 540"/>
                <a:gd name="T9" fmla="*/ 174 h 1123"/>
                <a:gd name="T10" fmla="*/ 540 w 540"/>
                <a:gd name="T11" fmla="*/ 321 h 1123"/>
                <a:gd name="T12" fmla="*/ 500 w 540"/>
                <a:gd name="T13" fmla="*/ 485 h 1123"/>
                <a:gd name="T14" fmla="*/ 429 w 540"/>
                <a:gd name="T15" fmla="*/ 642 h 1123"/>
                <a:gd name="T16" fmla="*/ 375 w 540"/>
                <a:gd name="T17" fmla="*/ 775 h 1123"/>
                <a:gd name="T18" fmla="*/ 321 w 540"/>
                <a:gd name="T19" fmla="*/ 962 h 1123"/>
                <a:gd name="T20" fmla="*/ 258 w 540"/>
                <a:gd name="T21" fmla="*/ 1074 h 1123"/>
                <a:gd name="T22" fmla="*/ 179 w 540"/>
                <a:gd name="T23" fmla="*/ 1123 h 1123"/>
                <a:gd name="T24" fmla="*/ 111 w 540"/>
                <a:gd name="T25" fmla="*/ 1123 h 1123"/>
                <a:gd name="T26" fmla="*/ 31 w 540"/>
                <a:gd name="T27" fmla="*/ 1074 h 1123"/>
                <a:gd name="T28" fmla="*/ 0 w 540"/>
                <a:gd name="T29" fmla="*/ 1002 h 1123"/>
                <a:gd name="T30" fmla="*/ 0 w 540"/>
                <a:gd name="T31" fmla="*/ 886 h 1123"/>
                <a:gd name="T32" fmla="*/ 44 w 540"/>
                <a:gd name="T33" fmla="*/ 735 h 1123"/>
                <a:gd name="T34" fmla="*/ 81 w 540"/>
                <a:gd name="T35" fmla="*/ 526 h 1123"/>
                <a:gd name="T36" fmla="*/ 93 w 540"/>
                <a:gd name="T37" fmla="*/ 266 h 1123"/>
                <a:gd name="T38" fmla="*/ 71 w 540"/>
                <a:gd name="T39" fmla="*/ 71 h 1123"/>
                <a:gd name="T40" fmla="*/ 138 w 540"/>
                <a:gd name="T41" fmla="*/ 4 h 1123"/>
                <a:gd name="T42" fmla="*/ 240 w 540"/>
                <a:gd name="T43" fmla="*/ 0 h 1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40" h="1123">
                  <a:moveTo>
                    <a:pt x="240" y="0"/>
                  </a:moveTo>
                  <a:lnTo>
                    <a:pt x="307" y="13"/>
                  </a:lnTo>
                  <a:lnTo>
                    <a:pt x="388" y="13"/>
                  </a:lnTo>
                  <a:lnTo>
                    <a:pt x="495" y="66"/>
                  </a:lnTo>
                  <a:lnTo>
                    <a:pt x="535" y="174"/>
                  </a:lnTo>
                  <a:lnTo>
                    <a:pt x="540" y="321"/>
                  </a:lnTo>
                  <a:lnTo>
                    <a:pt x="500" y="485"/>
                  </a:lnTo>
                  <a:lnTo>
                    <a:pt x="429" y="642"/>
                  </a:lnTo>
                  <a:lnTo>
                    <a:pt x="375" y="775"/>
                  </a:lnTo>
                  <a:lnTo>
                    <a:pt x="321" y="962"/>
                  </a:lnTo>
                  <a:lnTo>
                    <a:pt x="258" y="1074"/>
                  </a:lnTo>
                  <a:lnTo>
                    <a:pt x="179" y="1123"/>
                  </a:lnTo>
                  <a:lnTo>
                    <a:pt x="111" y="1123"/>
                  </a:lnTo>
                  <a:lnTo>
                    <a:pt x="31" y="1074"/>
                  </a:lnTo>
                  <a:lnTo>
                    <a:pt x="0" y="1002"/>
                  </a:lnTo>
                  <a:lnTo>
                    <a:pt x="0" y="886"/>
                  </a:lnTo>
                  <a:lnTo>
                    <a:pt x="44" y="735"/>
                  </a:lnTo>
                  <a:lnTo>
                    <a:pt x="81" y="526"/>
                  </a:lnTo>
                  <a:lnTo>
                    <a:pt x="93" y="266"/>
                  </a:lnTo>
                  <a:lnTo>
                    <a:pt x="71" y="71"/>
                  </a:lnTo>
                  <a:lnTo>
                    <a:pt x="138" y="4"/>
                  </a:lnTo>
                  <a:lnTo>
                    <a:pt x="24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423" name="Freeform 95"/>
            <p:cNvSpPr>
              <a:spLocks/>
            </p:cNvSpPr>
            <p:nvPr/>
          </p:nvSpPr>
          <p:spPr bwMode="auto">
            <a:xfrm>
              <a:off x="4474" y="3076"/>
              <a:ext cx="206" cy="335"/>
            </a:xfrm>
            <a:custGeom>
              <a:avLst/>
              <a:gdLst>
                <a:gd name="T0" fmla="*/ 470 w 617"/>
                <a:gd name="T1" fmla="*/ 39 h 1004"/>
                <a:gd name="T2" fmla="*/ 537 w 617"/>
                <a:gd name="T3" fmla="*/ 0 h 1004"/>
                <a:gd name="T4" fmla="*/ 586 w 617"/>
                <a:gd name="T5" fmla="*/ 0 h 1004"/>
                <a:gd name="T6" fmla="*/ 617 w 617"/>
                <a:gd name="T7" fmla="*/ 31 h 1004"/>
                <a:gd name="T8" fmla="*/ 599 w 617"/>
                <a:gd name="T9" fmla="*/ 93 h 1004"/>
                <a:gd name="T10" fmla="*/ 559 w 617"/>
                <a:gd name="T11" fmla="*/ 133 h 1004"/>
                <a:gd name="T12" fmla="*/ 483 w 617"/>
                <a:gd name="T13" fmla="*/ 173 h 1004"/>
                <a:gd name="T14" fmla="*/ 336 w 617"/>
                <a:gd name="T15" fmla="*/ 232 h 1004"/>
                <a:gd name="T16" fmla="*/ 148 w 617"/>
                <a:gd name="T17" fmla="*/ 334 h 1004"/>
                <a:gd name="T18" fmla="*/ 77 w 617"/>
                <a:gd name="T19" fmla="*/ 338 h 1004"/>
                <a:gd name="T20" fmla="*/ 116 w 617"/>
                <a:gd name="T21" fmla="*/ 432 h 1004"/>
                <a:gd name="T22" fmla="*/ 197 w 617"/>
                <a:gd name="T23" fmla="*/ 535 h 1004"/>
                <a:gd name="T24" fmla="*/ 264 w 617"/>
                <a:gd name="T25" fmla="*/ 660 h 1004"/>
                <a:gd name="T26" fmla="*/ 291 w 617"/>
                <a:gd name="T27" fmla="*/ 790 h 1004"/>
                <a:gd name="T28" fmla="*/ 277 w 617"/>
                <a:gd name="T29" fmla="*/ 829 h 1004"/>
                <a:gd name="T30" fmla="*/ 238 w 617"/>
                <a:gd name="T31" fmla="*/ 857 h 1004"/>
                <a:gd name="T32" fmla="*/ 183 w 617"/>
                <a:gd name="T33" fmla="*/ 874 h 1004"/>
                <a:gd name="T34" fmla="*/ 130 w 617"/>
                <a:gd name="T35" fmla="*/ 914 h 1004"/>
                <a:gd name="T36" fmla="*/ 108 w 617"/>
                <a:gd name="T37" fmla="*/ 955 h 1004"/>
                <a:gd name="T38" fmla="*/ 95 w 617"/>
                <a:gd name="T39" fmla="*/ 1004 h 1004"/>
                <a:gd name="T40" fmla="*/ 54 w 617"/>
                <a:gd name="T41" fmla="*/ 1004 h 1004"/>
                <a:gd name="T42" fmla="*/ 40 w 617"/>
                <a:gd name="T43" fmla="*/ 967 h 1004"/>
                <a:gd name="T44" fmla="*/ 67 w 617"/>
                <a:gd name="T45" fmla="*/ 910 h 1004"/>
                <a:gd name="T46" fmla="*/ 144 w 617"/>
                <a:gd name="T47" fmla="*/ 870 h 1004"/>
                <a:gd name="T48" fmla="*/ 189 w 617"/>
                <a:gd name="T49" fmla="*/ 829 h 1004"/>
                <a:gd name="T50" fmla="*/ 228 w 617"/>
                <a:gd name="T51" fmla="*/ 808 h 1004"/>
                <a:gd name="T52" fmla="*/ 242 w 617"/>
                <a:gd name="T53" fmla="*/ 767 h 1004"/>
                <a:gd name="T54" fmla="*/ 224 w 617"/>
                <a:gd name="T55" fmla="*/ 660 h 1004"/>
                <a:gd name="T56" fmla="*/ 161 w 617"/>
                <a:gd name="T57" fmla="*/ 580 h 1004"/>
                <a:gd name="T58" fmla="*/ 108 w 617"/>
                <a:gd name="T59" fmla="*/ 509 h 1004"/>
                <a:gd name="T60" fmla="*/ 40 w 617"/>
                <a:gd name="T61" fmla="*/ 428 h 1004"/>
                <a:gd name="T62" fmla="*/ 0 w 617"/>
                <a:gd name="T63" fmla="*/ 352 h 1004"/>
                <a:gd name="T64" fmla="*/ 0 w 617"/>
                <a:gd name="T65" fmla="*/ 307 h 1004"/>
                <a:gd name="T66" fmla="*/ 36 w 617"/>
                <a:gd name="T67" fmla="*/ 285 h 1004"/>
                <a:gd name="T68" fmla="*/ 175 w 617"/>
                <a:gd name="T69" fmla="*/ 204 h 1004"/>
                <a:gd name="T70" fmla="*/ 309 w 617"/>
                <a:gd name="T71" fmla="*/ 133 h 1004"/>
                <a:gd name="T72" fmla="*/ 443 w 617"/>
                <a:gd name="T73" fmla="*/ 67 h 1004"/>
                <a:gd name="T74" fmla="*/ 470 w 617"/>
                <a:gd name="T75" fmla="*/ 39 h 10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17" h="1004">
                  <a:moveTo>
                    <a:pt x="470" y="39"/>
                  </a:moveTo>
                  <a:lnTo>
                    <a:pt x="537" y="0"/>
                  </a:lnTo>
                  <a:lnTo>
                    <a:pt x="586" y="0"/>
                  </a:lnTo>
                  <a:lnTo>
                    <a:pt x="617" y="31"/>
                  </a:lnTo>
                  <a:lnTo>
                    <a:pt x="599" y="93"/>
                  </a:lnTo>
                  <a:lnTo>
                    <a:pt x="559" y="133"/>
                  </a:lnTo>
                  <a:lnTo>
                    <a:pt x="483" y="173"/>
                  </a:lnTo>
                  <a:lnTo>
                    <a:pt x="336" y="232"/>
                  </a:lnTo>
                  <a:lnTo>
                    <a:pt x="148" y="334"/>
                  </a:lnTo>
                  <a:lnTo>
                    <a:pt x="77" y="338"/>
                  </a:lnTo>
                  <a:lnTo>
                    <a:pt x="116" y="432"/>
                  </a:lnTo>
                  <a:lnTo>
                    <a:pt x="197" y="535"/>
                  </a:lnTo>
                  <a:lnTo>
                    <a:pt x="264" y="660"/>
                  </a:lnTo>
                  <a:lnTo>
                    <a:pt x="291" y="790"/>
                  </a:lnTo>
                  <a:lnTo>
                    <a:pt x="277" y="829"/>
                  </a:lnTo>
                  <a:lnTo>
                    <a:pt x="238" y="857"/>
                  </a:lnTo>
                  <a:lnTo>
                    <a:pt x="183" y="874"/>
                  </a:lnTo>
                  <a:lnTo>
                    <a:pt x="130" y="914"/>
                  </a:lnTo>
                  <a:lnTo>
                    <a:pt x="108" y="955"/>
                  </a:lnTo>
                  <a:lnTo>
                    <a:pt x="95" y="1004"/>
                  </a:lnTo>
                  <a:lnTo>
                    <a:pt x="54" y="1004"/>
                  </a:lnTo>
                  <a:lnTo>
                    <a:pt x="40" y="967"/>
                  </a:lnTo>
                  <a:lnTo>
                    <a:pt x="67" y="910"/>
                  </a:lnTo>
                  <a:lnTo>
                    <a:pt x="144" y="870"/>
                  </a:lnTo>
                  <a:lnTo>
                    <a:pt x="189" y="829"/>
                  </a:lnTo>
                  <a:lnTo>
                    <a:pt x="228" y="808"/>
                  </a:lnTo>
                  <a:lnTo>
                    <a:pt x="242" y="767"/>
                  </a:lnTo>
                  <a:lnTo>
                    <a:pt x="224" y="660"/>
                  </a:lnTo>
                  <a:lnTo>
                    <a:pt x="161" y="580"/>
                  </a:lnTo>
                  <a:lnTo>
                    <a:pt x="108" y="509"/>
                  </a:lnTo>
                  <a:lnTo>
                    <a:pt x="40" y="428"/>
                  </a:lnTo>
                  <a:lnTo>
                    <a:pt x="0" y="352"/>
                  </a:lnTo>
                  <a:lnTo>
                    <a:pt x="0" y="307"/>
                  </a:lnTo>
                  <a:lnTo>
                    <a:pt x="36" y="285"/>
                  </a:lnTo>
                  <a:lnTo>
                    <a:pt x="175" y="204"/>
                  </a:lnTo>
                  <a:lnTo>
                    <a:pt x="309" y="133"/>
                  </a:lnTo>
                  <a:lnTo>
                    <a:pt x="443" y="67"/>
                  </a:lnTo>
                  <a:lnTo>
                    <a:pt x="470" y="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424" name="Freeform 96"/>
            <p:cNvSpPr>
              <a:spLocks/>
            </p:cNvSpPr>
            <p:nvPr/>
          </p:nvSpPr>
          <p:spPr bwMode="auto">
            <a:xfrm>
              <a:off x="4676" y="3404"/>
              <a:ext cx="136" cy="362"/>
            </a:xfrm>
            <a:custGeom>
              <a:avLst/>
              <a:gdLst>
                <a:gd name="T0" fmla="*/ 76 w 410"/>
                <a:gd name="T1" fmla="*/ 126 h 1088"/>
                <a:gd name="T2" fmla="*/ 23 w 410"/>
                <a:gd name="T3" fmla="*/ 55 h 1088"/>
                <a:gd name="T4" fmla="*/ 40 w 410"/>
                <a:gd name="T5" fmla="*/ 0 h 1088"/>
                <a:gd name="T6" fmla="*/ 94 w 410"/>
                <a:gd name="T7" fmla="*/ 0 h 1088"/>
                <a:gd name="T8" fmla="*/ 156 w 410"/>
                <a:gd name="T9" fmla="*/ 59 h 1088"/>
                <a:gd name="T10" fmla="*/ 237 w 410"/>
                <a:gd name="T11" fmla="*/ 179 h 1088"/>
                <a:gd name="T12" fmla="*/ 282 w 410"/>
                <a:gd name="T13" fmla="*/ 295 h 1088"/>
                <a:gd name="T14" fmla="*/ 322 w 410"/>
                <a:gd name="T15" fmla="*/ 407 h 1088"/>
                <a:gd name="T16" fmla="*/ 335 w 410"/>
                <a:gd name="T17" fmla="*/ 509 h 1088"/>
                <a:gd name="T18" fmla="*/ 331 w 410"/>
                <a:gd name="T19" fmla="*/ 562 h 1088"/>
                <a:gd name="T20" fmla="*/ 290 w 410"/>
                <a:gd name="T21" fmla="*/ 629 h 1088"/>
                <a:gd name="T22" fmla="*/ 223 w 410"/>
                <a:gd name="T23" fmla="*/ 808 h 1088"/>
                <a:gd name="T24" fmla="*/ 147 w 410"/>
                <a:gd name="T25" fmla="*/ 910 h 1088"/>
                <a:gd name="T26" fmla="*/ 129 w 410"/>
                <a:gd name="T27" fmla="*/ 955 h 1088"/>
                <a:gd name="T28" fmla="*/ 201 w 410"/>
                <a:gd name="T29" fmla="*/ 964 h 1088"/>
                <a:gd name="T30" fmla="*/ 294 w 410"/>
                <a:gd name="T31" fmla="*/ 964 h 1088"/>
                <a:gd name="T32" fmla="*/ 410 w 410"/>
                <a:gd name="T33" fmla="*/ 1003 h 1088"/>
                <a:gd name="T34" fmla="*/ 402 w 410"/>
                <a:gd name="T35" fmla="*/ 1035 h 1088"/>
                <a:gd name="T36" fmla="*/ 384 w 410"/>
                <a:gd name="T37" fmla="*/ 1070 h 1088"/>
                <a:gd name="T38" fmla="*/ 349 w 410"/>
                <a:gd name="T39" fmla="*/ 1088 h 1088"/>
                <a:gd name="T40" fmla="*/ 277 w 410"/>
                <a:gd name="T41" fmla="*/ 1062 h 1088"/>
                <a:gd name="T42" fmla="*/ 201 w 410"/>
                <a:gd name="T43" fmla="*/ 1022 h 1088"/>
                <a:gd name="T44" fmla="*/ 94 w 410"/>
                <a:gd name="T45" fmla="*/ 1017 h 1088"/>
                <a:gd name="T46" fmla="*/ 27 w 410"/>
                <a:gd name="T47" fmla="*/ 1030 h 1088"/>
                <a:gd name="T48" fmla="*/ 0 w 410"/>
                <a:gd name="T49" fmla="*/ 1009 h 1088"/>
                <a:gd name="T50" fmla="*/ 0 w 410"/>
                <a:gd name="T51" fmla="*/ 977 h 1088"/>
                <a:gd name="T52" fmla="*/ 36 w 410"/>
                <a:gd name="T53" fmla="*/ 942 h 1088"/>
                <a:gd name="T54" fmla="*/ 94 w 410"/>
                <a:gd name="T55" fmla="*/ 883 h 1088"/>
                <a:gd name="T56" fmla="*/ 196 w 410"/>
                <a:gd name="T57" fmla="*/ 736 h 1088"/>
                <a:gd name="T58" fmla="*/ 241 w 410"/>
                <a:gd name="T59" fmla="*/ 607 h 1088"/>
                <a:gd name="T60" fmla="*/ 255 w 410"/>
                <a:gd name="T61" fmla="*/ 482 h 1088"/>
                <a:gd name="T62" fmla="*/ 251 w 410"/>
                <a:gd name="T63" fmla="*/ 415 h 1088"/>
                <a:gd name="T64" fmla="*/ 215 w 410"/>
                <a:gd name="T65" fmla="*/ 295 h 1088"/>
                <a:gd name="T66" fmla="*/ 121 w 410"/>
                <a:gd name="T67" fmla="*/ 165 h 1088"/>
                <a:gd name="T68" fmla="*/ 54 w 410"/>
                <a:gd name="T69" fmla="*/ 98 h 1088"/>
                <a:gd name="T70" fmla="*/ 76 w 410"/>
                <a:gd name="T71" fmla="*/ 126 h 10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10" h="1088">
                  <a:moveTo>
                    <a:pt x="76" y="126"/>
                  </a:moveTo>
                  <a:lnTo>
                    <a:pt x="23" y="55"/>
                  </a:lnTo>
                  <a:lnTo>
                    <a:pt x="40" y="0"/>
                  </a:lnTo>
                  <a:lnTo>
                    <a:pt x="94" y="0"/>
                  </a:lnTo>
                  <a:lnTo>
                    <a:pt x="156" y="59"/>
                  </a:lnTo>
                  <a:lnTo>
                    <a:pt x="237" y="179"/>
                  </a:lnTo>
                  <a:lnTo>
                    <a:pt x="282" y="295"/>
                  </a:lnTo>
                  <a:lnTo>
                    <a:pt x="322" y="407"/>
                  </a:lnTo>
                  <a:lnTo>
                    <a:pt x="335" y="509"/>
                  </a:lnTo>
                  <a:lnTo>
                    <a:pt x="331" y="562"/>
                  </a:lnTo>
                  <a:lnTo>
                    <a:pt x="290" y="629"/>
                  </a:lnTo>
                  <a:lnTo>
                    <a:pt x="223" y="808"/>
                  </a:lnTo>
                  <a:lnTo>
                    <a:pt x="147" y="910"/>
                  </a:lnTo>
                  <a:lnTo>
                    <a:pt x="129" y="955"/>
                  </a:lnTo>
                  <a:lnTo>
                    <a:pt x="201" y="964"/>
                  </a:lnTo>
                  <a:lnTo>
                    <a:pt x="294" y="964"/>
                  </a:lnTo>
                  <a:lnTo>
                    <a:pt x="410" y="1003"/>
                  </a:lnTo>
                  <a:lnTo>
                    <a:pt x="402" y="1035"/>
                  </a:lnTo>
                  <a:lnTo>
                    <a:pt x="384" y="1070"/>
                  </a:lnTo>
                  <a:lnTo>
                    <a:pt x="349" y="1088"/>
                  </a:lnTo>
                  <a:lnTo>
                    <a:pt x="277" y="1062"/>
                  </a:lnTo>
                  <a:lnTo>
                    <a:pt x="201" y="1022"/>
                  </a:lnTo>
                  <a:lnTo>
                    <a:pt x="94" y="1017"/>
                  </a:lnTo>
                  <a:lnTo>
                    <a:pt x="27" y="1030"/>
                  </a:lnTo>
                  <a:lnTo>
                    <a:pt x="0" y="1009"/>
                  </a:lnTo>
                  <a:lnTo>
                    <a:pt x="0" y="977"/>
                  </a:lnTo>
                  <a:lnTo>
                    <a:pt x="36" y="942"/>
                  </a:lnTo>
                  <a:lnTo>
                    <a:pt x="94" y="883"/>
                  </a:lnTo>
                  <a:lnTo>
                    <a:pt x="196" y="736"/>
                  </a:lnTo>
                  <a:lnTo>
                    <a:pt x="241" y="607"/>
                  </a:lnTo>
                  <a:lnTo>
                    <a:pt x="255" y="482"/>
                  </a:lnTo>
                  <a:lnTo>
                    <a:pt x="251" y="415"/>
                  </a:lnTo>
                  <a:lnTo>
                    <a:pt x="215" y="295"/>
                  </a:lnTo>
                  <a:lnTo>
                    <a:pt x="121" y="165"/>
                  </a:lnTo>
                  <a:lnTo>
                    <a:pt x="54" y="98"/>
                  </a:lnTo>
                  <a:lnTo>
                    <a:pt x="76" y="1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425" name="Freeform 97"/>
            <p:cNvSpPr>
              <a:spLocks/>
            </p:cNvSpPr>
            <p:nvPr/>
          </p:nvSpPr>
          <p:spPr bwMode="auto">
            <a:xfrm>
              <a:off x="4465" y="3379"/>
              <a:ext cx="201" cy="400"/>
            </a:xfrm>
            <a:custGeom>
              <a:avLst/>
              <a:gdLst>
                <a:gd name="T0" fmla="*/ 352 w 603"/>
                <a:gd name="T1" fmla="*/ 210 h 1199"/>
                <a:gd name="T2" fmla="*/ 442 w 603"/>
                <a:gd name="T3" fmla="*/ 94 h 1199"/>
                <a:gd name="T4" fmla="*/ 522 w 603"/>
                <a:gd name="T5" fmla="*/ 0 h 1199"/>
                <a:gd name="T6" fmla="*/ 576 w 603"/>
                <a:gd name="T7" fmla="*/ 9 h 1199"/>
                <a:gd name="T8" fmla="*/ 603 w 603"/>
                <a:gd name="T9" fmla="*/ 49 h 1199"/>
                <a:gd name="T10" fmla="*/ 603 w 603"/>
                <a:gd name="T11" fmla="*/ 120 h 1199"/>
                <a:gd name="T12" fmla="*/ 554 w 603"/>
                <a:gd name="T13" fmla="*/ 161 h 1199"/>
                <a:gd name="T14" fmla="*/ 468 w 603"/>
                <a:gd name="T15" fmla="*/ 214 h 1199"/>
                <a:gd name="T16" fmla="*/ 401 w 603"/>
                <a:gd name="T17" fmla="*/ 281 h 1199"/>
                <a:gd name="T18" fmla="*/ 326 w 603"/>
                <a:gd name="T19" fmla="*/ 369 h 1199"/>
                <a:gd name="T20" fmla="*/ 294 w 603"/>
                <a:gd name="T21" fmla="*/ 436 h 1199"/>
                <a:gd name="T22" fmla="*/ 259 w 603"/>
                <a:gd name="T23" fmla="*/ 517 h 1199"/>
                <a:gd name="T24" fmla="*/ 240 w 603"/>
                <a:gd name="T25" fmla="*/ 625 h 1199"/>
                <a:gd name="T26" fmla="*/ 240 w 603"/>
                <a:gd name="T27" fmla="*/ 721 h 1199"/>
                <a:gd name="T28" fmla="*/ 259 w 603"/>
                <a:gd name="T29" fmla="*/ 843 h 1199"/>
                <a:gd name="T30" fmla="*/ 308 w 603"/>
                <a:gd name="T31" fmla="*/ 959 h 1199"/>
                <a:gd name="T32" fmla="*/ 348 w 603"/>
                <a:gd name="T33" fmla="*/ 1026 h 1199"/>
                <a:gd name="T34" fmla="*/ 375 w 603"/>
                <a:gd name="T35" fmla="*/ 1069 h 1199"/>
                <a:gd name="T36" fmla="*/ 375 w 603"/>
                <a:gd name="T37" fmla="*/ 1106 h 1199"/>
                <a:gd name="T38" fmla="*/ 348 w 603"/>
                <a:gd name="T39" fmla="*/ 1118 h 1199"/>
                <a:gd name="T40" fmla="*/ 285 w 603"/>
                <a:gd name="T41" fmla="*/ 1118 h 1199"/>
                <a:gd name="T42" fmla="*/ 187 w 603"/>
                <a:gd name="T43" fmla="*/ 1136 h 1199"/>
                <a:gd name="T44" fmla="*/ 110 w 603"/>
                <a:gd name="T45" fmla="*/ 1164 h 1199"/>
                <a:gd name="T46" fmla="*/ 67 w 603"/>
                <a:gd name="T47" fmla="*/ 1199 h 1199"/>
                <a:gd name="T48" fmla="*/ 26 w 603"/>
                <a:gd name="T49" fmla="*/ 1185 h 1199"/>
                <a:gd name="T50" fmla="*/ 0 w 603"/>
                <a:gd name="T51" fmla="*/ 1136 h 1199"/>
                <a:gd name="T52" fmla="*/ 4 w 603"/>
                <a:gd name="T53" fmla="*/ 1097 h 1199"/>
                <a:gd name="T54" fmla="*/ 80 w 603"/>
                <a:gd name="T55" fmla="*/ 1065 h 1199"/>
                <a:gd name="T56" fmla="*/ 200 w 603"/>
                <a:gd name="T57" fmla="*/ 1057 h 1199"/>
                <a:gd name="T58" fmla="*/ 312 w 603"/>
                <a:gd name="T59" fmla="*/ 1057 h 1199"/>
                <a:gd name="T60" fmla="*/ 267 w 603"/>
                <a:gd name="T61" fmla="*/ 1003 h 1199"/>
                <a:gd name="T62" fmla="*/ 245 w 603"/>
                <a:gd name="T63" fmla="*/ 936 h 1199"/>
                <a:gd name="T64" fmla="*/ 214 w 603"/>
                <a:gd name="T65" fmla="*/ 843 h 1199"/>
                <a:gd name="T66" fmla="*/ 178 w 603"/>
                <a:gd name="T67" fmla="*/ 745 h 1199"/>
                <a:gd name="T68" fmla="*/ 178 w 603"/>
                <a:gd name="T69" fmla="*/ 629 h 1199"/>
                <a:gd name="T70" fmla="*/ 187 w 603"/>
                <a:gd name="T71" fmla="*/ 517 h 1199"/>
                <a:gd name="T72" fmla="*/ 228 w 603"/>
                <a:gd name="T73" fmla="*/ 414 h 1199"/>
                <a:gd name="T74" fmla="*/ 299 w 603"/>
                <a:gd name="T75" fmla="*/ 281 h 1199"/>
                <a:gd name="T76" fmla="*/ 352 w 603"/>
                <a:gd name="T77" fmla="*/ 210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603" h="1199">
                  <a:moveTo>
                    <a:pt x="352" y="210"/>
                  </a:moveTo>
                  <a:lnTo>
                    <a:pt x="442" y="94"/>
                  </a:lnTo>
                  <a:lnTo>
                    <a:pt x="522" y="0"/>
                  </a:lnTo>
                  <a:lnTo>
                    <a:pt x="576" y="9"/>
                  </a:lnTo>
                  <a:lnTo>
                    <a:pt x="603" y="49"/>
                  </a:lnTo>
                  <a:lnTo>
                    <a:pt x="603" y="120"/>
                  </a:lnTo>
                  <a:lnTo>
                    <a:pt x="554" y="161"/>
                  </a:lnTo>
                  <a:lnTo>
                    <a:pt x="468" y="214"/>
                  </a:lnTo>
                  <a:lnTo>
                    <a:pt x="401" y="281"/>
                  </a:lnTo>
                  <a:lnTo>
                    <a:pt x="326" y="369"/>
                  </a:lnTo>
                  <a:lnTo>
                    <a:pt x="294" y="436"/>
                  </a:lnTo>
                  <a:lnTo>
                    <a:pt x="259" y="517"/>
                  </a:lnTo>
                  <a:lnTo>
                    <a:pt x="240" y="625"/>
                  </a:lnTo>
                  <a:lnTo>
                    <a:pt x="240" y="721"/>
                  </a:lnTo>
                  <a:lnTo>
                    <a:pt x="259" y="843"/>
                  </a:lnTo>
                  <a:lnTo>
                    <a:pt x="308" y="959"/>
                  </a:lnTo>
                  <a:lnTo>
                    <a:pt x="348" y="1026"/>
                  </a:lnTo>
                  <a:lnTo>
                    <a:pt x="375" y="1069"/>
                  </a:lnTo>
                  <a:lnTo>
                    <a:pt x="375" y="1106"/>
                  </a:lnTo>
                  <a:lnTo>
                    <a:pt x="348" y="1118"/>
                  </a:lnTo>
                  <a:lnTo>
                    <a:pt x="285" y="1118"/>
                  </a:lnTo>
                  <a:lnTo>
                    <a:pt x="187" y="1136"/>
                  </a:lnTo>
                  <a:lnTo>
                    <a:pt x="110" y="1164"/>
                  </a:lnTo>
                  <a:lnTo>
                    <a:pt x="67" y="1199"/>
                  </a:lnTo>
                  <a:lnTo>
                    <a:pt x="26" y="1185"/>
                  </a:lnTo>
                  <a:lnTo>
                    <a:pt x="0" y="1136"/>
                  </a:lnTo>
                  <a:lnTo>
                    <a:pt x="4" y="1097"/>
                  </a:lnTo>
                  <a:lnTo>
                    <a:pt x="80" y="1065"/>
                  </a:lnTo>
                  <a:lnTo>
                    <a:pt x="200" y="1057"/>
                  </a:lnTo>
                  <a:lnTo>
                    <a:pt x="312" y="1057"/>
                  </a:lnTo>
                  <a:lnTo>
                    <a:pt x="267" y="1003"/>
                  </a:lnTo>
                  <a:lnTo>
                    <a:pt x="245" y="936"/>
                  </a:lnTo>
                  <a:lnTo>
                    <a:pt x="214" y="843"/>
                  </a:lnTo>
                  <a:lnTo>
                    <a:pt x="178" y="745"/>
                  </a:lnTo>
                  <a:lnTo>
                    <a:pt x="178" y="629"/>
                  </a:lnTo>
                  <a:lnTo>
                    <a:pt x="187" y="517"/>
                  </a:lnTo>
                  <a:lnTo>
                    <a:pt x="228" y="414"/>
                  </a:lnTo>
                  <a:lnTo>
                    <a:pt x="299" y="281"/>
                  </a:lnTo>
                  <a:lnTo>
                    <a:pt x="352" y="2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9428" name="AutoShape 100"/>
          <p:cNvSpPr>
            <a:spLocks noChangeArrowheads="1"/>
          </p:cNvSpPr>
          <p:nvPr/>
        </p:nvSpPr>
        <p:spPr bwMode="auto">
          <a:xfrm>
            <a:off x="6705600" y="3505200"/>
            <a:ext cx="1905000" cy="1447800"/>
          </a:xfrm>
          <a:prstGeom prst="wedgeRoundRectCallout">
            <a:avLst>
              <a:gd name="adj1" fmla="val -10250"/>
              <a:gd name="adj2" fmla="val 83773"/>
              <a:gd name="adj3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171450" indent="-171450" algn="l">
              <a:buFontTx/>
              <a:buChar char="•"/>
            </a:pPr>
            <a:r>
              <a:rPr lang="en-US" sz="1800"/>
              <a:t>What is noise? </a:t>
            </a:r>
          </a:p>
          <a:p>
            <a:pPr marL="171450" indent="-171450" algn="l">
              <a:buFontTx/>
              <a:buChar char="•"/>
            </a:pPr>
            <a:endParaRPr lang="en-US" sz="1800"/>
          </a:p>
          <a:p>
            <a:pPr marL="171450" indent="-171450" algn="l">
              <a:buFontTx/>
              <a:buChar char="•"/>
            </a:pPr>
            <a:r>
              <a:rPr lang="en-US" sz="1800"/>
              <a:t>Why reduce </a:t>
            </a:r>
          </a:p>
          <a:p>
            <a:pPr marL="171450" indent="-171450" algn="l"/>
            <a:r>
              <a:rPr lang="en-US" sz="1800"/>
              <a:t>	noise using a </a:t>
            </a:r>
          </a:p>
          <a:p>
            <a:pPr marL="171450" indent="-171450" algn="l"/>
            <a:r>
              <a:rPr lang="en-US" sz="1800"/>
              <a:t>	filter?</a:t>
            </a:r>
          </a:p>
        </p:txBody>
      </p:sp>
      <p:sp>
        <p:nvSpPr>
          <p:cNvPr id="99429" name="Text Box 101"/>
          <p:cNvSpPr txBox="1">
            <a:spLocks noChangeArrowheads="1"/>
          </p:cNvSpPr>
          <p:nvPr/>
        </p:nvSpPr>
        <p:spPr bwMode="auto">
          <a:xfrm>
            <a:off x="1143000" y="1676400"/>
            <a:ext cx="2895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chemeClr val="accent2"/>
                </a:solidFill>
              </a:rPr>
              <a:t>Typically, analog signal</a:t>
            </a:r>
          </a:p>
        </p:txBody>
      </p:sp>
      <p:sp>
        <p:nvSpPr>
          <p:cNvPr id="99430" name="Text Box 102"/>
          <p:cNvSpPr txBox="1">
            <a:spLocks noChangeArrowheads="1"/>
          </p:cNvSpPr>
          <p:nvPr/>
        </p:nvSpPr>
        <p:spPr bwMode="auto">
          <a:xfrm>
            <a:off x="5257800" y="1676400"/>
            <a:ext cx="2895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chemeClr val="accent2"/>
                </a:solidFill>
              </a:rPr>
              <a:t>Digital signal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Text Box 2"/>
          <p:cNvSpPr txBox="1">
            <a:spLocks noChangeArrowheads="1"/>
          </p:cNvSpPr>
          <p:nvPr/>
        </p:nvSpPr>
        <p:spPr bwMode="auto">
          <a:xfrm>
            <a:off x="685800" y="228600"/>
            <a:ext cx="7848600" cy="528638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FF0000"/>
                </a:solidFill>
              </a:rPr>
              <a:t>CHAPTER 12: PRACTICAL ISSUES</a:t>
            </a:r>
            <a:endParaRPr lang="en-US" sz="3200" b="0"/>
          </a:p>
        </p:txBody>
      </p:sp>
      <p:sp>
        <p:nvSpPr>
          <p:cNvPr id="103427" name="Text Box 3"/>
          <p:cNvSpPr txBox="1">
            <a:spLocks noChangeArrowheads="1"/>
          </p:cNvSpPr>
          <p:nvPr/>
        </p:nvSpPr>
        <p:spPr bwMode="auto">
          <a:xfrm>
            <a:off x="2133600" y="914400"/>
            <a:ext cx="48006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Input - Sensor and </a:t>
            </a:r>
            <a:r>
              <a:rPr lang="en-US" u="sng">
                <a:solidFill>
                  <a:schemeClr val="accent2"/>
                </a:solidFill>
              </a:rPr>
              <a:t>Pre-calculations</a:t>
            </a:r>
            <a:endParaRPr lang="en-US" b="0"/>
          </a:p>
        </p:txBody>
      </p:sp>
      <p:grpSp>
        <p:nvGrpSpPr>
          <p:cNvPr id="103690" name="Group 266"/>
          <p:cNvGrpSpPr>
            <a:grpSpLocks/>
          </p:cNvGrpSpPr>
          <p:nvPr/>
        </p:nvGrpSpPr>
        <p:grpSpPr bwMode="auto">
          <a:xfrm>
            <a:off x="5181600" y="1828800"/>
            <a:ext cx="3559175" cy="2109788"/>
            <a:chOff x="864" y="1152"/>
            <a:chExt cx="3586" cy="2529"/>
          </a:xfrm>
        </p:grpSpPr>
        <p:grpSp>
          <p:nvGrpSpPr>
            <p:cNvPr id="103554" name="Group 130"/>
            <p:cNvGrpSpPr>
              <a:grpSpLocks/>
            </p:cNvGrpSpPr>
            <p:nvPr/>
          </p:nvGrpSpPr>
          <p:grpSpPr bwMode="auto">
            <a:xfrm>
              <a:off x="864" y="2496"/>
              <a:ext cx="3567" cy="1185"/>
              <a:chOff x="1223" y="1131"/>
              <a:chExt cx="3567" cy="1185"/>
            </a:xfrm>
          </p:grpSpPr>
          <p:sp>
            <p:nvSpPr>
              <p:cNvPr id="103429" name="Rectangle 5"/>
              <p:cNvSpPr>
                <a:spLocks noChangeArrowheads="1"/>
              </p:cNvSpPr>
              <p:nvPr/>
            </p:nvSpPr>
            <p:spPr bwMode="auto">
              <a:xfrm>
                <a:off x="1223" y="1131"/>
                <a:ext cx="3566" cy="118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430" name="Rectangle 6"/>
              <p:cNvSpPr>
                <a:spLocks noChangeArrowheads="1"/>
              </p:cNvSpPr>
              <p:nvPr/>
            </p:nvSpPr>
            <p:spPr bwMode="auto">
              <a:xfrm>
                <a:off x="1223" y="1131"/>
                <a:ext cx="3566" cy="1185"/>
              </a:xfrm>
              <a:prstGeom prst="rect">
                <a:avLst/>
              </a:prstGeom>
              <a:noFill/>
              <a:ln w="0">
                <a:solidFill>
                  <a:srgbClr val="FF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433" name="Line 9"/>
              <p:cNvSpPr>
                <a:spLocks noChangeShapeType="1"/>
              </p:cNvSpPr>
              <p:nvPr/>
            </p:nvSpPr>
            <p:spPr bwMode="auto">
              <a:xfrm flipV="1">
                <a:off x="4789" y="1131"/>
                <a:ext cx="1" cy="1185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474" name="Line 50"/>
              <p:cNvSpPr>
                <a:spLocks noChangeShapeType="1"/>
              </p:cNvSpPr>
              <p:nvPr/>
            </p:nvSpPr>
            <p:spPr bwMode="auto">
              <a:xfrm flipH="1">
                <a:off x="4754" y="2017"/>
                <a:ext cx="35" cy="1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477" name="Line 53"/>
              <p:cNvSpPr>
                <a:spLocks noChangeShapeType="1"/>
              </p:cNvSpPr>
              <p:nvPr/>
            </p:nvSpPr>
            <p:spPr bwMode="auto">
              <a:xfrm flipH="1">
                <a:off x="4754" y="1724"/>
                <a:ext cx="35" cy="1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480" name="Line 56"/>
              <p:cNvSpPr>
                <a:spLocks noChangeShapeType="1"/>
              </p:cNvSpPr>
              <p:nvPr/>
            </p:nvSpPr>
            <p:spPr bwMode="auto">
              <a:xfrm flipH="1">
                <a:off x="4754" y="1424"/>
                <a:ext cx="35" cy="1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487" name="Line 63"/>
              <p:cNvSpPr>
                <a:spLocks noChangeShapeType="1"/>
              </p:cNvSpPr>
              <p:nvPr/>
            </p:nvSpPr>
            <p:spPr bwMode="auto">
              <a:xfrm flipV="1">
                <a:off x="4789" y="1131"/>
                <a:ext cx="1" cy="1185"/>
              </a:xfrm>
              <a:prstGeom prst="line">
                <a:avLst/>
              </a:pr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489" name="Freeform 65"/>
              <p:cNvSpPr>
                <a:spLocks/>
              </p:cNvSpPr>
              <p:nvPr/>
            </p:nvSpPr>
            <p:spPr bwMode="auto">
              <a:xfrm>
                <a:off x="1223" y="1406"/>
                <a:ext cx="1810" cy="629"/>
              </a:xfrm>
              <a:custGeom>
                <a:avLst/>
                <a:gdLst>
                  <a:gd name="T0" fmla="*/ 24 w 1810"/>
                  <a:gd name="T1" fmla="*/ 174 h 629"/>
                  <a:gd name="T2" fmla="*/ 66 w 1810"/>
                  <a:gd name="T3" fmla="*/ 353 h 629"/>
                  <a:gd name="T4" fmla="*/ 114 w 1810"/>
                  <a:gd name="T5" fmla="*/ 54 h 629"/>
                  <a:gd name="T6" fmla="*/ 156 w 1810"/>
                  <a:gd name="T7" fmla="*/ 395 h 629"/>
                  <a:gd name="T8" fmla="*/ 198 w 1810"/>
                  <a:gd name="T9" fmla="*/ 347 h 629"/>
                  <a:gd name="T10" fmla="*/ 240 w 1810"/>
                  <a:gd name="T11" fmla="*/ 341 h 629"/>
                  <a:gd name="T12" fmla="*/ 282 w 1810"/>
                  <a:gd name="T13" fmla="*/ 318 h 629"/>
                  <a:gd name="T14" fmla="*/ 324 w 1810"/>
                  <a:gd name="T15" fmla="*/ 455 h 629"/>
                  <a:gd name="T16" fmla="*/ 366 w 1810"/>
                  <a:gd name="T17" fmla="*/ 252 h 629"/>
                  <a:gd name="T18" fmla="*/ 414 w 1810"/>
                  <a:gd name="T19" fmla="*/ 204 h 629"/>
                  <a:gd name="T20" fmla="*/ 456 w 1810"/>
                  <a:gd name="T21" fmla="*/ 186 h 629"/>
                  <a:gd name="T22" fmla="*/ 498 w 1810"/>
                  <a:gd name="T23" fmla="*/ 449 h 629"/>
                  <a:gd name="T24" fmla="*/ 540 w 1810"/>
                  <a:gd name="T25" fmla="*/ 383 h 629"/>
                  <a:gd name="T26" fmla="*/ 582 w 1810"/>
                  <a:gd name="T27" fmla="*/ 126 h 629"/>
                  <a:gd name="T28" fmla="*/ 624 w 1810"/>
                  <a:gd name="T29" fmla="*/ 347 h 629"/>
                  <a:gd name="T30" fmla="*/ 666 w 1810"/>
                  <a:gd name="T31" fmla="*/ 389 h 629"/>
                  <a:gd name="T32" fmla="*/ 708 w 1810"/>
                  <a:gd name="T33" fmla="*/ 509 h 629"/>
                  <a:gd name="T34" fmla="*/ 756 w 1810"/>
                  <a:gd name="T35" fmla="*/ 234 h 629"/>
                  <a:gd name="T36" fmla="*/ 797 w 1810"/>
                  <a:gd name="T37" fmla="*/ 401 h 629"/>
                  <a:gd name="T38" fmla="*/ 839 w 1810"/>
                  <a:gd name="T39" fmla="*/ 156 h 629"/>
                  <a:gd name="T40" fmla="*/ 881 w 1810"/>
                  <a:gd name="T41" fmla="*/ 198 h 629"/>
                  <a:gd name="T42" fmla="*/ 923 w 1810"/>
                  <a:gd name="T43" fmla="*/ 401 h 629"/>
                  <a:gd name="T44" fmla="*/ 965 w 1810"/>
                  <a:gd name="T45" fmla="*/ 288 h 629"/>
                  <a:gd name="T46" fmla="*/ 1007 w 1810"/>
                  <a:gd name="T47" fmla="*/ 186 h 629"/>
                  <a:gd name="T48" fmla="*/ 1055 w 1810"/>
                  <a:gd name="T49" fmla="*/ 258 h 629"/>
                  <a:gd name="T50" fmla="*/ 1097 w 1810"/>
                  <a:gd name="T51" fmla="*/ 407 h 629"/>
                  <a:gd name="T52" fmla="*/ 1139 w 1810"/>
                  <a:gd name="T53" fmla="*/ 312 h 629"/>
                  <a:gd name="T54" fmla="*/ 1181 w 1810"/>
                  <a:gd name="T55" fmla="*/ 162 h 629"/>
                  <a:gd name="T56" fmla="*/ 1223 w 1810"/>
                  <a:gd name="T57" fmla="*/ 282 h 629"/>
                  <a:gd name="T58" fmla="*/ 1265 w 1810"/>
                  <a:gd name="T59" fmla="*/ 365 h 629"/>
                  <a:gd name="T60" fmla="*/ 1307 w 1810"/>
                  <a:gd name="T61" fmla="*/ 629 h 629"/>
                  <a:gd name="T62" fmla="*/ 1355 w 1810"/>
                  <a:gd name="T63" fmla="*/ 246 h 629"/>
                  <a:gd name="T64" fmla="*/ 1397 w 1810"/>
                  <a:gd name="T65" fmla="*/ 192 h 629"/>
                  <a:gd name="T66" fmla="*/ 1439 w 1810"/>
                  <a:gd name="T67" fmla="*/ 288 h 629"/>
                  <a:gd name="T68" fmla="*/ 1481 w 1810"/>
                  <a:gd name="T69" fmla="*/ 449 h 629"/>
                  <a:gd name="T70" fmla="*/ 1523 w 1810"/>
                  <a:gd name="T71" fmla="*/ 300 h 629"/>
                  <a:gd name="T72" fmla="*/ 1565 w 1810"/>
                  <a:gd name="T73" fmla="*/ 473 h 629"/>
                  <a:gd name="T74" fmla="*/ 1607 w 1810"/>
                  <a:gd name="T75" fmla="*/ 168 h 629"/>
                  <a:gd name="T76" fmla="*/ 1655 w 1810"/>
                  <a:gd name="T77" fmla="*/ 192 h 629"/>
                  <a:gd name="T78" fmla="*/ 1697 w 1810"/>
                  <a:gd name="T79" fmla="*/ 204 h 629"/>
                  <a:gd name="T80" fmla="*/ 1738 w 1810"/>
                  <a:gd name="T81" fmla="*/ 395 h 629"/>
                  <a:gd name="T82" fmla="*/ 1780 w 1810"/>
                  <a:gd name="T83" fmla="*/ 341 h 6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810" h="629">
                    <a:moveTo>
                      <a:pt x="0" y="318"/>
                    </a:moveTo>
                    <a:lnTo>
                      <a:pt x="12" y="174"/>
                    </a:lnTo>
                    <a:lnTo>
                      <a:pt x="24" y="174"/>
                    </a:lnTo>
                    <a:lnTo>
                      <a:pt x="42" y="234"/>
                    </a:lnTo>
                    <a:lnTo>
                      <a:pt x="54" y="234"/>
                    </a:lnTo>
                    <a:lnTo>
                      <a:pt x="66" y="353"/>
                    </a:lnTo>
                    <a:lnTo>
                      <a:pt x="84" y="132"/>
                    </a:lnTo>
                    <a:lnTo>
                      <a:pt x="96" y="216"/>
                    </a:lnTo>
                    <a:lnTo>
                      <a:pt x="114" y="54"/>
                    </a:lnTo>
                    <a:lnTo>
                      <a:pt x="126" y="150"/>
                    </a:lnTo>
                    <a:lnTo>
                      <a:pt x="138" y="132"/>
                    </a:lnTo>
                    <a:lnTo>
                      <a:pt x="156" y="395"/>
                    </a:lnTo>
                    <a:lnTo>
                      <a:pt x="168" y="437"/>
                    </a:lnTo>
                    <a:lnTo>
                      <a:pt x="180" y="228"/>
                    </a:lnTo>
                    <a:lnTo>
                      <a:pt x="198" y="347"/>
                    </a:lnTo>
                    <a:lnTo>
                      <a:pt x="210" y="264"/>
                    </a:lnTo>
                    <a:lnTo>
                      <a:pt x="228" y="330"/>
                    </a:lnTo>
                    <a:lnTo>
                      <a:pt x="240" y="341"/>
                    </a:lnTo>
                    <a:lnTo>
                      <a:pt x="252" y="485"/>
                    </a:lnTo>
                    <a:lnTo>
                      <a:pt x="270" y="551"/>
                    </a:lnTo>
                    <a:lnTo>
                      <a:pt x="282" y="318"/>
                    </a:lnTo>
                    <a:lnTo>
                      <a:pt x="294" y="324"/>
                    </a:lnTo>
                    <a:lnTo>
                      <a:pt x="312" y="413"/>
                    </a:lnTo>
                    <a:lnTo>
                      <a:pt x="324" y="455"/>
                    </a:lnTo>
                    <a:lnTo>
                      <a:pt x="342" y="282"/>
                    </a:lnTo>
                    <a:lnTo>
                      <a:pt x="354" y="306"/>
                    </a:lnTo>
                    <a:lnTo>
                      <a:pt x="366" y="252"/>
                    </a:lnTo>
                    <a:lnTo>
                      <a:pt x="384" y="234"/>
                    </a:lnTo>
                    <a:lnTo>
                      <a:pt x="396" y="186"/>
                    </a:lnTo>
                    <a:lnTo>
                      <a:pt x="414" y="204"/>
                    </a:lnTo>
                    <a:lnTo>
                      <a:pt x="426" y="419"/>
                    </a:lnTo>
                    <a:lnTo>
                      <a:pt x="438" y="324"/>
                    </a:lnTo>
                    <a:lnTo>
                      <a:pt x="456" y="186"/>
                    </a:lnTo>
                    <a:lnTo>
                      <a:pt x="468" y="162"/>
                    </a:lnTo>
                    <a:lnTo>
                      <a:pt x="480" y="521"/>
                    </a:lnTo>
                    <a:lnTo>
                      <a:pt x="498" y="449"/>
                    </a:lnTo>
                    <a:lnTo>
                      <a:pt x="510" y="419"/>
                    </a:lnTo>
                    <a:lnTo>
                      <a:pt x="528" y="330"/>
                    </a:lnTo>
                    <a:lnTo>
                      <a:pt x="540" y="383"/>
                    </a:lnTo>
                    <a:lnTo>
                      <a:pt x="552" y="347"/>
                    </a:lnTo>
                    <a:lnTo>
                      <a:pt x="570" y="144"/>
                    </a:lnTo>
                    <a:lnTo>
                      <a:pt x="582" y="126"/>
                    </a:lnTo>
                    <a:lnTo>
                      <a:pt x="594" y="192"/>
                    </a:lnTo>
                    <a:lnTo>
                      <a:pt x="612" y="359"/>
                    </a:lnTo>
                    <a:lnTo>
                      <a:pt x="624" y="347"/>
                    </a:lnTo>
                    <a:lnTo>
                      <a:pt x="642" y="312"/>
                    </a:lnTo>
                    <a:lnTo>
                      <a:pt x="654" y="377"/>
                    </a:lnTo>
                    <a:lnTo>
                      <a:pt x="666" y="389"/>
                    </a:lnTo>
                    <a:lnTo>
                      <a:pt x="684" y="300"/>
                    </a:lnTo>
                    <a:lnTo>
                      <a:pt x="696" y="126"/>
                    </a:lnTo>
                    <a:lnTo>
                      <a:pt x="708" y="509"/>
                    </a:lnTo>
                    <a:lnTo>
                      <a:pt x="726" y="539"/>
                    </a:lnTo>
                    <a:lnTo>
                      <a:pt x="738" y="294"/>
                    </a:lnTo>
                    <a:lnTo>
                      <a:pt x="756" y="234"/>
                    </a:lnTo>
                    <a:lnTo>
                      <a:pt x="768" y="306"/>
                    </a:lnTo>
                    <a:lnTo>
                      <a:pt x="780" y="264"/>
                    </a:lnTo>
                    <a:lnTo>
                      <a:pt x="797" y="401"/>
                    </a:lnTo>
                    <a:lnTo>
                      <a:pt x="809" y="479"/>
                    </a:lnTo>
                    <a:lnTo>
                      <a:pt x="827" y="359"/>
                    </a:lnTo>
                    <a:lnTo>
                      <a:pt x="839" y="156"/>
                    </a:lnTo>
                    <a:lnTo>
                      <a:pt x="851" y="150"/>
                    </a:lnTo>
                    <a:lnTo>
                      <a:pt x="869" y="294"/>
                    </a:lnTo>
                    <a:lnTo>
                      <a:pt x="881" y="198"/>
                    </a:lnTo>
                    <a:lnTo>
                      <a:pt x="893" y="288"/>
                    </a:lnTo>
                    <a:lnTo>
                      <a:pt x="911" y="383"/>
                    </a:lnTo>
                    <a:lnTo>
                      <a:pt x="923" y="401"/>
                    </a:lnTo>
                    <a:lnTo>
                      <a:pt x="941" y="431"/>
                    </a:lnTo>
                    <a:lnTo>
                      <a:pt x="953" y="395"/>
                    </a:lnTo>
                    <a:lnTo>
                      <a:pt x="965" y="288"/>
                    </a:lnTo>
                    <a:lnTo>
                      <a:pt x="983" y="425"/>
                    </a:lnTo>
                    <a:lnTo>
                      <a:pt x="995" y="330"/>
                    </a:lnTo>
                    <a:lnTo>
                      <a:pt x="1007" y="186"/>
                    </a:lnTo>
                    <a:lnTo>
                      <a:pt x="1025" y="234"/>
                    </a:lnTo>
                    <a:lnTo>
                      <a:pt x="1037" y="192"/>
                    </a:lnTo>
                    <a:lnTo>
                      <a:pt x="1055" y="258"/>
                    </a:lnTo>
                    <a:lnTo>
                      <a:pt x="1067" y="48"/>
                    </a:lnTo>
                    <a:lnTo>
                      <a:pt x="1079" y="72"/>
                    </a:lnTo>
                    <a:lnTo>
                      <a:pt x="1097" y="407"/>
                    </a:lnTo>
                    <a:lnTo>
                      <a:pt x="1109" y="359"/>
                    </a:lnTo>
                    <a:lnTo>
                      <a:pt x="1127" y="551"/>
                    </a:lnTo>
                    <a:lnTo>
                      <a:pt x="1139" y="312"/>
                    </a:lnTo>
                    <a:lnTo>
                      <a:pt x="1151" y="264"/>
                    </a:lnTo>
                    <a:lnTo>
                      <a:pt x="1169" y="216"/>
                    </a:lnTo>
                    <a:lnTo>
                      <a:pt x="1181" y="162"/>
                    </a:lnTo>
                    <a:lnTo>
                      <a:pt x="1193" y="30"/>
                    </a:lnTo>
                    <a:lnTo>
                      <a:pt x="1211" y="210"/>
                    </a:lnTo>
                    <a:lnTo>
                      <a:pt x="1223" y="282"/>
                    </a:lnTo>
                    <a:lnTo>
                      <a:pt x="1241" y="222"/>
                    </a:lnTo>
                    <a:lnTo>
                      <a:pt x="1253" y="156"/>
                    </a:lnTo>
                    <a:lnTo>
                      <a:pt x="1265" y="365"/>
                    </a:lnTo>
                    <a:lnTo>
                      <a:pt x="1283" y="407"/>
                    </a:lnTo>
                    <a:lnTo>
                      <a:pt x="1295" y="353"/>
                    </a:lnTo>
                    <a:lnTo>
                      <a:pt x="1307" y="629"/>
                    </a:lnTo>
                    <a:lnTo>
                      <a:pt x="1325" y="335"/>
                    </a:lnTo>
                    <a:lnTo>
                      <a:pt x="1337" y="443"/>
                    </a:lnTo>
                    <a:lnTo>
                      <a:pt x="1355" y="246"/>
                    </a:lnTo>
                    <a:lnTo>
                      <a:pt x="1367" y="371"/>
                    </a:lnTo>
                    <a:lnTo>
                      <a:pt x="1379" y="270"/>
                    </a:lnTo>
                    <a:lnTo>
                      <a:pt x="1397" y="192"/>
                    </a:lnTo>
                    <a:lnTo>
                      <a:pt x="1409" y="276"/>
                    </a:lnTo>
                    <a:lnTo>
                      <a:pt x="1421" y="228"/>
                    </a:lnTo>
                    <a:lnTo>
                      <a:pt x="1439" y="288"/>
                    </a:lnTo>
                    <a:lnTo>
                      <a:pt x="1451" y="234"/>
                    </a:lnTo>
                    <a:lnTo>
                      <a:pt x="1469" y="407"/>
                    </a:lnTo>
                    <a:lnTo>
                      <a:pt x="1481" y="449"/>
                    </a:lnTo>
                    <a:lnTo>
                      <a:pt x="1493" y="216"/>
                    </a:lnTo>
                    <a:lnTo>
                      <a:pt x="1511" y="335"/>
                    </a:lnTo>
                    <a:lnTo>
                      <a:pt x="1523" y="300"/>
                    </a:lnTo>
                    <a:lnTo>
                      <a:pt x="1541" y="497"/>
                    </a:lnTo>
                    <a:lnTo>
                      <a:pt x="1553" y="449"/>
                    </a:lnTo>
                    <a:lnTo>
                      <a:pt x="1565" y="473"/>
                    </a:lnTo>
                    <a:lnTo>
                      <a:pt x="1583" y="425"/>
                    </a:lnTo>
                    <a:lnTo>
                      <a:pt x="1595" y="252"/>
                    </a:lnTo>
                    <a:lnTo>
                      <a:pt x="1607" y="168"/>
                    </a:lnTo>
                    <a:lnTo>
                      <a:pt x="1625" y="102"/>
                    </a:lnTo>
                    <a:lnTo>
                      <a:pt x="1637" y="192"/>
                    </a:lnTo>
                    <a:lnTo>
                      <a:pt x="1655" y="192"/>
                    </a:lnTo>
                    <a:lnTo>
                      <a:pt x="1667" y="377"/>
                    </a:lnTo>
                    <a:lnTo>
                      <a:pt x="1679" y="401"/>
                    </a:lnTo>
                    <a:lnTo>
                      <a:pt x="1697" y="204"/>
                    </a:lnTo>
                    <a:lnTo>
                      <a:pt x="1708" y="156"/>
                    </a:lnTo>
                    <a:lnTo>
                      <a:pt x="1720" y="180"/>
                    </a:lnTo>
                    <a:lnTo>
                      <a:pt x="1738" y="395"/>
                    </a:lnTo>
                    <a:lnTo>
                      <a:pt x="1750" y="318"/>
                    </a:lnTo>
                    <a:lnTo>
                      <a:pt x="1768" y="270"/>
                    </a:lnTo>
                    <a:lnTo>
                      <a:pt x="1780" y="341"/>
                    </a:lnTo>
                    <a:lnTo>
                      <a:pt x="1792" y="294"/>
                    </a:lnTo>
                    <a:lnTo>
                      <a:pt x="1810" y="0"/>
                    </a:lnTo>
                  </a:path>
                </a:pathLst>
              </a:custGeom>
              <a:noFill/>
              <a:ln w="1905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490" name="Freeform 66"/>
              <p:cNvSpPr>
                <a:spLocks/>
              </p:cNvSpPr>
              <p:nvPr/>
            </p:nvSpPr>
            <p:spPr bwMode="auto">
              <a:xfrm>
                <a:off x="3033" y="1406"/>
                <a:ext cx="1685" cy="700"/>
              </a:xfrm>
              <a:custGeom>
                <a:avLst/>
                <a:gdLst>
                  <a:gd name="T0" fmla="*/ 12 w 1685"/>
                  <a:gd name="T1" fmla="*/ 210 h 700"/>
                  <a:gd name="T2" fmla="*/ 42 w 1685"/>
                  <a:gd name="T3" fmla="*/ 700 h 700"/>
                  <a:gd name="T4" fmla="*/ 72 w 1685"/>
                  <a:gd name="T5" fmla="*/ 539 h 700"/>
                  <a:gd name="T6" fmla="*/ 96 w 1685"/>
                  <a:gd name="T7" fmla="*/ 198 h 700"/>
                  <a:gd name="T8" fmla="*/ 126 w 1685"/>
                  <a:gd name="T9" fmla="*/ 150 h 700"/>
                  <a:gd name="T10" fmla="*/ 156 w 1685"/>
                  <a:gd name="T11" fmla="*/ 587 h 700"/>
                  <a:gd name="T12" fmla="*/ 186 w 1685"/>
                  <a:gd name="T13" fmla="*/ 282 h 700"/>
                  <a:gd name="T14" fmla="*/ 210 w 1685"/>
                  <a:gd name="T15" fmla="*/ 605 h 700"/>
                  <a:gd name="T16" fmla="*/ 240 w 1685"/>
                  <a:gd name="T17" fmla="*/ 132 h 700"/>
                  <a:gd name="T18" fmla="*/ 270 w 1685"/>
                  <a:gd name="T19" fmla="*/ 150 h 700"/>
                  <a:gd name="T20" fmla="*/ 300 w 1685"/>
                  <a:gd name="T21" fmla="*/ 162 h 700"/>
                  <a:gd name="T22" fmla="*/ 324 w 1685"/>
                  <a:gd name="T23" fmla="*/ 252 h 700"/>
                  <a:gd name="T24" fmla="*/ 354 w 1685"/>
                  <a:gd name="T25" fmla="*/ 288 h 700"/>
                  <a:gd name="T26" fmla="*/ 384 w 1685"/>
                  <a:gd name="T27" fmla="*/ 108 h 700"/>
                  <a:gd name="T28" fmla="*/ 414 w 1685"/>
                  <a:gd name="T29" fmla="*/ 156 h 700"/>
                  <a:gd name="T30" fmla="*/ 444 w 1685"/>
                  <a:gd name="T31" fmla="*/ 210 h 700"/>
                  <a:gd name="T32" fmla="*/ 468 w 1685"/>
                  <a:gd name="T33" fmla="*/ 252 h 700"/>
                  <a:gd name="T34" fmla="*/ 498 w 1685"/>
                  <a:gd name="T35" fmla="*/ 473 h 700"/>
                  <a:gd name="T36" fmla="*/ 528 w 1685"/>
                  <a:gd name="T37" fmla="*/ 401 h 700"/>
                  <a:gd name="T38" fmla="*/ 558 w 1685"/>
                  <a:gd name="T39" fmla="*/ 509 h 700"/>
                  <a:gd name="T40" fmla="*/ 582 w 1685"/>
                  <a:gd name="T41" fmla="*/ 389 h 700"/>
                  <a:gd name="T42" fmla="*/ 612 w 1685"/>
                  <a:gd name="T43" fmla="*/ 192 h 700"/>
                  <a:gd name="T44" fmla="*/ 642 w 1685"/>
                  <a:gd name="T45" fmla="*/ 258 h 700"/>
                  <a:gd name="T46" fmla="*/ 672 w 1685"/>
                  <a:gd name="T47" fmla="*/ 365 h 700"/>
                  <a:gd name="T48" fmla="*/ 696 w 1685"/>
                  <a:gd name="T49" fmla="*/ 252 h 700"/>
                  <a:gd name="T50" fmla="*/ 726 w 1685"/>
                  <a:gd name="T51" fmla="*/ 180 h 700"/>
                  <a:gd name="T52" fmla="*/ 756 w 1685"/>
                  <a:gd name="T53" fmla="*/ 294 h 700"/>
                  <a:gd name="T54" fmla="*/ 786 w 1685"/>
                  <a:gd name="T55" fmla="*/ 395 h 700"/>
                  <a:gd name="T56" fmla="*/ 810 w 1685"/>
                  <a:gd name="T57" fmla="*/ 186 h 700"/>
                  <a:gd name="T58" fmla="*/ 839 w 1685"/>
                  <a:gd name="T59" fmla="*/ 264 h 700"/>
                  <a:gd name="T60" fmla="*/ 869 w 1685"/>
                  <a:gd name="T61" fmla="*/ 312 h 700"/>
                  <a:gd name="T62" fmla="*/ 899 w 1685"/>
                  <a:gd name="T63" fmla="*/ 401 h 700"/>
                  <a:gd name="T64" fmla="*/ 923 w 1685"/>
                  <a:gd name="T65" fmla="*/ 347 h 700"/>
                  <a:gd name="T66" fmla="*/ 953 w 1685"/>
                  <a:gd name="T67" fmla="*/ 216 h 700"/>
                  <a:gd name="T68" fmla="*/ 983 w 1685"/>
                  <a:gd name="T69" fmla="*/ 126 h 700"/>
                  <a:gd name="T70" fmla="*/ 1013 w 1685"/>
                  <a:gd name="T71" fmla="*/ 168 h 700"/>
                  <a:gd name="T72" fmla="*/ 1043 w 1685"/>
                  <a:gd name="T73" fmla="*/ 455 h 700"/>
                  <a:gd name="T74" fmla="*/ 1067 w 1685"/>
                  <a:gd name="T75" fmla="*/ 347 h 700"/>
                  <a:gd name="T76" fmla="*/ 1097 w 1685"/>
                  <a:gd name="T77" fmla="*/ 258 h 700"/>
                  <a:gd name="T78" fmla="*/ 1127 w 1685"/>
                  <a:gd name="T79" fmla="*/ 102 h 700"/>
                  <a:gd name="T80" fmla="*/ 1157 w 1685"/>
                  <a:gd name="T81" fmla="*/ 288 h 700"/>
                  <a:gd name="T82" fmla="*/ 1181 w 1685"/>
                  <a:gd name="T83" fmla="*/ 300 h 700"/>
                  <a:gd name="T84" fmla="*/ 1211 w 1685"/>
                  <a:gd name="T85" fmla="*/ 347 h 700"/>
                  <a:gd name="T86" fmla="*/ 1241 w 1685"/>
                  <a:gd name="T87" fmla="*/ 401 h 700"/>
                  <a:gd name="T88" fmla="*/ 1271 w 1685"/>
                  <a:gd name="T89" fmla="*/ 545 h 700"/>
                  <a:gd name="T90" fmla="*/ 1295 w 1685"/>
                  <a:gd name="T91" fmla="*/ 599 h 700"/>
                  <a:gd name="T92" fmla="*/ 1325 w 1685"/>
                  <a:gd name="T93" fmla="*/ 318 h 700"/>
                  <a:gd name="T94" fmla="*/ 1355 w 1685"/>
                  <a:gd name="T95" fmla="*/ 144 h 700"/>
                  <a:gd name="T96" fmla="*/ 1385 w 1685"/>
                  <a:gd name="T97" fmla="*/ 521 h 700"/>
                  <a:gd name="T98" fmla="*/ 1409 w 1685"/>
                  <a:gd name="T99" fmla="*/ 676 h 700"/>
                  <a:gd name="T100" fmla="*/ 1439 w 1685"/>
                  <a:gd name="T101" fmla="*/ 491 h 700"/>
                  <a:gd name="T102" fmla="*/ 1469 w 1685"/>
                  <a:gd name="T103" fmla="*/ 276 h 700"/>
                  <a:gd name="T104" fmla="*/ 1499 w 1685"/>
                  <a:gd name="T105" fmla="*/ 276 h 700"/>
                  <a:gd name="T106" fmla="*/ 1523 w 1685"/>
                  <a:gd name="T107" fmla="*/ 144 h 700"/>
                  <a:gd name="T108" fmla="*/ 1553 w 1685"/>
                  <a:gd name="T109" fmla="*/ 210 h 700"/>
                  <a:gd name="T110" fmla="*/ 1583 w 1685"/>
                  <a:gd name="T111" fmla="*/ 395 h 700"/>
                  <a:gd name="T112" fmla="*/ 1613 w 1685"/>
                  <a:gd name="T113" fmla="*/ 240 h 700"/>
                  <a:gd name="T114" fmla="*/ 1637 w 1685"/>
                  <a:gd name="T115" fmla="*/ 318 h 700"/>
                  <a:gd name="T116" fmla="*/ 1667 w 1685"/>
                  <a:gd name="T117" fmla="*/ 389 h 7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685" h="700">
                    <a:moveTo>
                      <a:pt x="0" y="0"/>
                    </a:moveTo>
                    <a:lnTo>
                      <a:pt x="12" y="210"/>
                    </a:lnTo>
                    <a:lnTo>
                      <a:pt x="30" y="455"/>
                    </a:lnTo>
                    <a:lnTo>
                      <a:pt x="42" y="700"/>
                    </a:lnTo>
                    <a:lnTo>
                      <a:pt x="54" y="599"/>
                    </a:lnTo>
                    <a:lnTo>
                      <a:pt x="72" y="539"/>
                    </a:lnTo>
                    <a:lnTo>
                      <a:pt x="84" y="563"/>
                    </a:lnTo>
                    <a:lnTo>
                      <a:pt x="96" y="198"/>
                    </a:lnTo>
                    <a:lnTo>
                      <a:pt x="114" y="144"/>
                    </a:lnTo>
                    <a:lnTo>
                      <a:pt x="126" y="150"/>
                    </a:lnTo>
                    <a:lnTo>
                      <a:pt x="144" y="180"/>
                    </a:lnTo>
                    <a:lnTo>
                      <a:pt x="156" y="587"/>
                    </a:lnTo>
                    <a:lnTo>
                      <a:pt x="168" y="252"/>
                    </a:lnTo>
                    <a:lnTo>
                      <a:pt x="186" y="282"/>
                    </a:lnTo>
                    <a:lnTo>
                      <a:pt x="198" y="401"/>
                    </a:lnTo>
                    <a:lnTo>
                      <a:pt x="210" y="605"/>
                    </a:lnTo>
                    <a:lnTo>
                      <a:pt x="228" y="449"/>
                    </a:lnTo>
                    <a:lnTo>
                      <a:pt x="240" y="132"/>
                    </a:lnTo>
                    <a:lnTo>
                      <a:pt x="258" y="180"/>
                    </a:lnTo>
                    <a:lnTo>
                      <a:pt x="270" y="150"/>
                    </a:lnTo>
                    <a:lnTo>
                      <a:pt x="282" y="252"/>
                    </a:lnTo>
                    <a:lnTo>
                      <a:pt x="300" y="162"/>
                    </a:lnTo>
                    <a:lnTo>
                      <a:pt x="312" y="419"/>
                    </a:lnTo>
                    <a:lnTo>
                      <a:pt x="324" y="252"/>
                    </a:lnTo>
                    <a:lnTo>
                      <a:pt x="342" y="222"/>
                    </a:lnTo>
                    <a:lnTo>
                      <a:pt x="354" y="288"/>
                    </a:lnTo>
                    <a:lnTo>
                      <a:pt x="372" y="276"/>
                    </a:lnTo>
                    <a:lnTo>
                      <a:pt x="384" y="108"/>
                    </a:lnTo>
                    <a:lnTo>
                      <a:pt x="396" y="210"/>
                    </a:lnTo>
                    <a:lnTo>
                      <a:pt x="414" y="156"/>
                    </a:lnTo>
                    <a:lnTo>
                      <a:pt x="426" y="389"/>
                    </a:lnTo>
                    <a:lnTo>
                      <a:pt x="444" y="210"/>
                    </a:lnTo>
                    <a:lnTo>
                      <a:pt x="456" y="48"/>
                    </a:lnTo>
                    <a:lnTo>
                      <a:pt x="468" y="252"/>
                    </a:lnTo>
                    <a:lnTo>
                      <a:pt x="486" y="401"/>
                    </a:lnTo>
                    <a:lnTo>
                      <a:pt x="498" y="473"/>
                    </a:lnTo>
                    <a:lnTo>
                      <a:pt x="510" y="312"/>
                    </a:lnTo>
                    <a:lnTo>
                      <a:pt x="528" y="401"/>
                    </a:lnTo>
                    <a:lnTo>
                      <a:pt x="540" y="371"/>
                    </a:lnTo>
                    <a:lnTo>
                      <a:pt x="558" y="509"/>
                    </a:lnTo>
                    <a:lnTo>
                      <a:pt x="570" y="288"/>
                    </a:lnTo>
                    <a:lnTo>
                      <a:pt x="582" y="389"/>
                    </a:lnTo>
                    <a:lnTo>
                      <a:pt x="600" y="252"/>
                    </a:lnTo>
                    <a:lnTo>
                      <a:pt x="612" y="192"/>
                    </a:lnTo>
                    <a:lnTo>
                      <a:pt x="624" y="276"/>
                    </a:lnTo>
                    <a:lnTo>
                      <a:pt x="642" y="258"/>
                    </a:lnTo>
                    <a:lnTo>
                      <a:pt x="654" y="324"/>
                    </a:lnTo>
                    <a:lnTo>
                      <a:pt x="672" y="365"/>
                    </a:lnTo>
                    <a:lnTo>
                      <a:pt x="684" y="204"/>
                    </a:lnTo>
                    <a:lnTo>
                      <a:pt x="696" y="252"/>
                    </a:lnTo>
                    <a:lnTo>
                      <a:pt x="714" y="413"/>
                    </a:lnTo>
                    <a:lnTo>
                      <a:pt x="726" y="180"/>
                    </a:lnTo>
                    <a:lnTo>
                      <a:pt x="744" y="371"/>
                    </a:lnTo>
                    <a:lnTo>
                      <a:pt x="756" y="294"/>
                    </a:lnTo>
                    <a:lnTo>
                      <a:pt x="768" y="401"/>
                    </a:lnTo>
                    <a:lnTo>
                      <a:pt x="786" y="395"/>
                    </a:lnTo>
                    <a:lnTo>
                      <a:pt x="798" y="306"/>
                    </a:lnTo>
                    <a:lnTo>
                      <a:pt x="810" y="186"/>
                    </a:lnTo>
                    <a:lnTo>
                      <a:pt x="827" y="294"/>
                    </a:lnTo>
                    <a:lnTo>
                      <a:pt x="839" y="264"/>
                    </a:lnTo>
                    <a:lnTo>
                      <a:pt x="857" y="318"/>
                    </a:lnTo>
                    <a:lnTo>
                      <a:pt x="869" y="312"/>
                    </a:lnTo>
                    <a:lnTo>
                      <a:pt x="881" y="455"/>
                    </a:lnTo>
                    <a:lnTo>
                      <a:pt x="899" y="401"/>
                    </a:lnTo>
                    <a:lnTo>
                      <a:pt x="911" y="180"/>
                    </a:lnTo>
                    <a:lnTo>
                      <a:pt x="923" y="347"/>
                    </a:lnTo>
                    <a:lnTo>
                      <a:pt x="941" y="485"/>
                    </a:lnTo>
                    <a:lnTo>
                      <a:pt x="953" y="216"/>
                    </a:lnTo>
                    <a:lnTo>
                      <a:pt x="971" y="126"/>
                    </a:lnTo>
                    <a:lnTo>
                      <a:pt x="983" y="126"/>
                    </a:lnTo>
                    <a:lnTo>
                      <a:pt x="995" y="395"/>
                    </a:lnTo>
                    <a:lnTo>
                      <a:pt x="1013" y="168"/>
                    </a:lnTo>
                    <a:lnTo>
                      <a:pt x="1025" y="312"/>
                    </a:lnTo>
                    <a:lnTo>
                      <a:pt x="1043" y="455"/>
                    </a:lnTo>
                    <a:lnTo>
                      <a:pt x="1055" y="467"/>
                    </a:lnTo>
                    <a:lnTo>
                      <a:pt x="1067" y="347"/>
                    </a:lnTo>
                    <a:lnTo>
                      <a:pt x="1085" y="258"/>
                    </a:lnTo>
                    <a:lnTo>
                      <a:pt x="1097" y="258"/>
                    </a:lnTo>
                    <a:lnTo>
                      <a:pt x="1109" y="318"/>
                    </a:lnTo>
                    <a:lnTo>
                      <a:pt x="1127" y="102"/>
                    </a:lnTo>
                    <a:lnTo>
                      <a:pt x="1139" y="288"/>
                    </a:lnTo>
                    <a:lnTo>
                      <a:pt x="1157" y="288"/>
                    </a:lnTo>
                    <a:lnTo>
                      <a:pt x="1169" y="383"/>
                    </a:lnTo>
                    <a:lnTo>
                      <a:pt x="1181" y="300"/>
                    </a:lnTo>
                    <a:lnTo>
                      <a:pt x="1199" y="539"/>
                    </a:lnTo>
                    <a:lnTo>
                      <a:pt x="1211" y="347"/>
                    </a:lnTo>
                    <a:lnTo>
                      <a:pt x="1223" y="461"/>
                    </a:lnTo>
                    <a:lnTo>
                      <a:pt x="1241" y="401"/>
                    </a:lnTo>
                    <a:lnTo>
                      <a:pt x="1253" y="485"/>
                    </a:lnTo>
                    <a:lnTo>
                      <a:pt x="1271" y="545"/>
                    </a:lnTo>
                    <a:lnTo>
                      <a:pt x="1283" y="653"/>
                    </a:lnTo>
                    <a:lnTo>
                      <a:pt x="1295" y="599"/>
                    </a:lnTo>
                    <a:lnTo>
                      <a:pt x="1313" y="431"/>
                    </a:lnTo>
                    <a:lnTo>
                      <a:pt x="1325" y="318"/>
                    </a:lnTo>
                    <a:lnTo>
                      <a:pt x="1337" y="132"/>
                    </a:lnTo>
                    <a:lnTo>
                      <a:pt x="1355" y="144"/>
                    </a:lnTo>
                    <a:lnTo>
                      <a:pt x="1367" y="485"/>
                    </a:lnTo>
                    <a:lnTo>
                      <a:pt x="1385" y="521"/>
                    </a:lnTo>
                    <a:lnTo>
                      <a:pt x="1397" y="437"/>
                    </a:lnTo>
                    <a:lnTo>
                      <a:pt x="1409" y="676"/>
                    </a:lnTo>
                    <a:lnTo>
                      <a:pt x="1427" y="533"/>
                    </a:lnTo>
                    <a:lnTo>
                      <a:pt x="1439" y="491"/>
                    </a:lnTo>
                    <a:lnTo>
                      <a:pt x="1457" y="365"/>
                    </a:lnTo>
                    <a:lnTo>
                      <a:pt x="1469" y="276"/>
                    </a:lnTo>
                    <a:lnTo>
                      <a:pt x="1481" y="186"/>
                    </a:lnTo>
                    <a:lnTo>
                      <a:pt x="1499" y="276"/>
                    </a:lnTo>
                    <a:lnTo>
                      <a:pt x="1511" y="324"/>
                    </a:lnTo>
                    <a:lnTo>
                      <a:pt x="1523" y="144"/>
                    </a:lnTo>
                    <a:lnTo>
                      <a:pt x="1541" y="12"/>
                    </a:lnTo>
                    <a:lnTo>
                      <a:pt x="1553" y="210"/>
                    </a:lnTo>
                    <a:lnTo>
                      <a:pt x="1571" y="246"/>
                    </a:lnTo>
                    <a:lnTo>
                      <a:pt x="1583" y="395"/>
                    </a:lnTo>
                    <a:lnTo>
                      <a:pt x="1595" y="347"/>
                    </a:lnTo>
                    <a:lnTo>
                      <a:pt x="1613" y="240"/>
                    </a:lnTo>
                    <a:lnTo>
                      <a:pt x="1625" y="347"/>
                    </a:lnTo>
                    <a:lnTo>
                      <a:pt x="1637" y="318"/>
                    </a:lnTo>
                    <a:lnTo>
                      <a:pt x="1655" y="312"/>
                    </a:lnTo>
                    <a:lnTo>
                      <a:pt x="1667" y="389"/>
                    </a:lnTo>
                    <a:lnTo>
                      <a:pt x="1685" y="413"/>
                    </a:lnTo>
                  </a:path>
                </a:pathLst>
              </a:custGeom>
              <a:noFill/>
              <a:ln w="1905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3689" name="Group 265"/>
            <p:cNvGrpSpPr>
              <a:grpSpLocks/>
            </p:cNvGrpSpPr>
            <p:nvPr/>
          </p:nvGrpSpPr>
          <p:grpSpPr bwMode="auto">
            <a:xfrm>
              <a:off x="960" y="1152"/>
              <a:ext cx="3490" cy="1181"/>
              <a:chOff x="864" y="1222"/>
              <a:chExt cx="3490" cy="1181"/>
            </a:xfrm>
          </p:grpSpPr>
          <p:sp>
            <p:nvSpPr>
              <p:cNvPr id="103617" name="Freeform 193"/>
              <p:cNvSpPr>
                <a:spLocks/>
              </p:cNvSpPr>
              <p:nvPr/>
            </p:nvSpPr>
            <p:spPr bwMode="auto">
              <a:xfrm>
                <a:off x="864" y="1248"/>
                <a:ext cx="1810" cy="1155"/>
              </a:xfrm>
              <a:custGeom>
                <a:avLst/>
                <a:gdLst>
                  <a:gd name="T0" fmla="*/ 24 w 1810"/>
                  <a:gd name="T1" fmla="*/ 1155 h 1155"/>
                  <a:gd name="T2" fmla="*/ 66 w 1810"/>
                  <a:gd name="T3" fmla="*/ 1155 h 1155"/>
                  <a:gd name="T4" fmla="*/ 114 w 1810"/>
                  <a:gd name="T5" fmla="*/ 1155 h 1155"/>
                  <a:gd name="T6" fmla="*/ 156 w 1810"/>
                  <a:gd name="T7" fmla="*/ 1155 h 1155"/>
                  <a:gd name="T8" fmla="*/ 198 w 1810"/>
                  <a:gd name="T9" fmla="*/ 1155 h 1155"/>
                  <a:gd name="T10" fmla="*/ 240 w 1810"/>
                  <a:gd name="T11" fmla="*/ 1155 h 1155"/>
                  <a:gd name="T12" fmla="*/ 282 w 1810"/>
                  <a:gd name="T13" fmla="*/ 1155 h 1155"/>
                  <a:gd name="T14" fmla="*/ 324 w 1810"/>
                  <a:gd name="T15" fmla="*/ 1155 h 1155"/>
                  <a:gd name="T16" fmla="*/ 366 w 1810"/>
                  <a:gd name="T17" fmla="*/ 1155 h 1155"/>
                  <a:gd name="T18" fmla="*/ 414 w 1810"/>
                  <a:gd name="T19" fmla="*/ 1155 h 1155"/>
                  <a:gd name="T20" fmla="*/ 456 w 1810"/>
                  <a:gd name="T21" fmla="*/ 1155 h 1155"/>
                  <a:gd name="T22" fmla="*/ 498 w 1810"/>
                  <a:gd name="T23" fmla="*/ 1155 h 1155"/>
                  <a:gd name="T24" fmla="*/ 540 w 1810"/>
                  <a:gd name="T25" fmla="*/ 1155 h 1155"/>
                  <a:gd name="T26" fmla="*/ 582 w 1810"/>
                  <a:gd name="T27" fmla="*/ 1059 h 1155"/>
                  <a:gd name="T28" fmla="*/ 624 w 1810"/>
                  <a:gd name="T29" fmla="*/ 939 h 1155"/>
                  <a:gd name="T30" fmla="*/ 666 w 1810"/>
                  <a:gd name="T31" fmla="*/ 826 h 1155"/>
                  <a:gd name="T32" fmla="*/ 708 w 1810"/>
                  <a:gd name="T33" fmla="*/ 730 h 1155"/>
                  <a:gd name="T34" fmla="*/ 756 w 1810"/>
                  <a:gd name="T35" fmla="*/ 646 h 1155"/>
                  <a:gd name="T36" fmla="*/ 797 w 1810"/>
                  <a:gd name="T37" fmla="*/ 569 h 1155"/>
                  <a:gd name="T38" fmla="*/ 839 w 1810"/>
                  <a:gd name="T39" fmla="*/ 497 h 1155"/>
                  <a:gd name="T40" fmla="*/ 881 w 1810"/>
                  <a:gd name="T41" fmla="*/ 437 h 1155"/>
                  <a:gd name="T42" fmla="*/ 923 w 1810"/>
                  <a:gd name="T43" fmla="*/ 383 h 1155"/>
                  <a:gd name="T44" fmla="*/ 965 w 1810"/>
                  <a:gd name="T45" fmla="*/ 341 h 1155"/>
                  <a:gd name="T46" fmla="*/ 1007 w 1810"/>
                  <a:gd name="T47" fmla="*/ 299 h 1155"/>
                  <a:gd name="T48" fmla="*/ 1055 w 1810"/>
                  <a:gd name="T49" fmla="*/ 257 h 1155"/>
                  <a:gd name="T50" fmla="*/ 1097 w 1810"/>
                  <a:gd name="T51" fmla="*/ 228 h 1155"/>
                  <a:gd name="T52" fmla="*/ 1139 w 1810"/>
                  <a:gd name="T53" fmla="*/ 198 h 1155"/>
                  <a:gd name="T54" fmla="*/ 1181 w 1810"/>
                  <a:gd name="T55" fmla="*/ 174 h 1155"/>
                  <a:gd name="T56" fmla="*/ 1223 w 1810"/>
                  <a:gd name="T57" fmla="*/ 150 h 1155"/>
                  <a:gd name="T58" fmla="*/ 1265 w 1810"/>
                  <a:gd name="T59" fmla="*/ 126 h 1155"/>
                  <a:gd name="T60" fmla="*/ 1307 w 1810"/>
                  <a:gd name="T61" fmla="*/ 108 h 1155"/>
                  <a:gd name="T62" fmla="*/ 1355 w 1810"/>
                  <a:gd name="T63" fmla="*/ 96 h 1155"/>
                  <a:gd name="T64" fmla="*/ 1397 w 1810"/>
                  <a:gd name="T65" fmla="*/ 78 h 1155"/>
                  <a:gd name="T66" fmla="*/ 1439 w 1810"/>
                  <a:gd name="T67" fmla="*/ 66 h 1155"/>
                  <a:gd name="T68" fmla="*/ 1481 w 1810"/>
                  <a:gd name="T69" fmla="*/ 54 h 1155"/>
                  <a:gd name="T70" fmla="*/ 1523 w 1810"/>
                  <a:gd name="T71" fmla="*/ 48 h 1155"/>
                  <a:gd name="T72" fmla="*/ 1565 w 1810"/>
                  <a:gd name="T73" fmla="*/ 36 h 1155"/>
                  <a:gd name="T74" fmla="*/ 1607 w 1810"/>
                  <a:gd name="T75" fmla="*/ 30 h 1155"/>
                  <a:gd name="T76" fmla="*/ 1655 w 1810"/>
                  <a:gd name="T77" fmla="*/ 24 h 1155"/>
                  <a:gd name="T78" fmla="*/ 1697 w 1810"/>
                  <a:gd name="T79" fmla="*/ 18 h 1155"/>
                  <a:gd name="T80" fmla="*/ 1738 w 1810"/>
                  <a:gd name="T81" fmla="*/ 12 h 1155"/>
                  <a:gd name="T82" fmla="*/ 1780 w 1810"/>
                  <a:gd name="T83" fmla="*/ 6 h 1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810" h="1155">
                    <a:moveTo>
                      <a:pt x="0" y="1155"/>
                    </a:moveTo>
                    <a:lnTo>
                      <a:pt x="12" y="1155"/>
                    </a:lnTo>
                    <a:lnTo>
                      <a:pt x="24" y="1155"/>
                    </a:lnTo>
                    <a:lnTo>
                      <a:pt x="42" y="1155"/>
                    </a:lnTo>
                    <a:lnTo>
                      <a:pt x="54" y="1155"/>
                    </a:lnTo>
                    <a:lnTo>
                      <a:pt x="66" y="1155"/>
                    </a:lnTo>
                    <a:lnTo>
                      <a:pt x="84" y="1155"/>
                    </a:lnTo>
                    <a:lnTo>
                      <a:pt x="96" y="1155"/>
                    </a:lnTo>
                    <a:lnTo>
                      <a:pt x="114" y="1155"/>
                    </a:lnTo>
                    <a:lnTo>
                      <a:pt x="126" y="1155"/>
                    </a:lnTo>
                    <a:lnTo>
                      <a:pt x="138" y="1155"/>
                    </a:lnTo>
                    <a:lnTo>
                      <a:pt x="156" y="1155"/>
                    </a:lnTo>
                    <a:lnTo>
                      <a:pt x="168" y="1155"/>
                    </a:lnTo>
                    <a:lnTo>
                      <a:pt x="180" y="1155"/>
                    </a:lnTo>
                    <a:lnTo>
                      <a:pt x="198" y="1155"/>
                    </a:lnTo>
                    <a:lnTo>
                      <a:pt x="210" y="1155"/>
                    </a:lnTo>
                    <a:lnTo>
                      <a:pt x="228" y="1155"/>
                    </a:lnTo>
                    <a:lnTo>
                      <a:pt x="240" y="1155"/>
                    </a:lnTo>
                    <a:lnTo>
                      <a:pt x="252" y="1155"/>
                    </a:lnTo>
                    <a:lnTo>
                      <a:pt x="270" y="1155"/>
                    </a:lnTo>
                    <a:lnTo>
                      <a:pt x="282" y="1155"/>
                    </a:lnTo>
                    <a:lnTo>
                      <a:pt x="294" y="1155"/>
                    </a:lnTo>
                    <a:lnTo>
                      <a:pt x="312" y="1155"/>
                    </a:lnTo>
                    <a:lnTo>
                      <a:pt x="324" y="1155"/>
                    </a:lnTo>
                    <a:lnTo>
                      <a:pt x="342" y="1155"/>
                    </a:lnTo>
                    <a:lnTo>
                      <a:pt x="354" y="1155"/>
                    </a:lnTo>
                    <a:lnTo>
                      <a:pt x="366" y="1155"/>
                    </a:lnTo>
                    <a:lnTo>
                      <a:pt x="384" y="1155"/>
                    </a:lnTo>
                    <a:lnTo>
                      <a:pt x="396" y="1155"/>
                    </a:lnTo>
                    <a:lnTo>
                      <a:pt x="414" y="1155"/>
                    </a:lnTo>
                    <a:lnTo>
                      <a:pt x="426" y="1155"/>
                    </a:lnTo>
                    <a:lnTo>
                      <a:pt x="438" y="1155"/>
                    </a:lnTo>
                    <a:lnTo>
                      <a:pt x="456" y="1155"/>
                    </a:lnTo>
                    <a:lnTo>
                      <a:pt x="468" y="1155"/>
                    </a:lnTo>
                    <a:lnTo>
                      <a:pt x="480" y="1155"/>
                    </a:lnTo>
                    <a:lnTo>
                      <a:pt x="498" y="1155"/>
                    </a:lnTo>
                    <a:lnTo>
                      <a:pt x="510" y="1155"/>
                    </a:lnTo>
                    <a:lnTo>
                      <a:pt x="528" y="1155"/>
                    </a:lnTo>
                    <a:lnTo>
                      <a:pt x="540" y="1155"/>
                    </a:lnTo>
                    <a:lnTo>
                      <a:pt x="552" y="1155"/>
                    </a:lnTo>
                    <a:lnTo>
                      <a:pt x="570" y="1107"/>
                    </a:lnTo>
                    <a:lnTo>
                      <a:pt x="582" y="1059"/>
                    </a:lnTo>
                    <a:lnTo>
                      <a:pt x="594" y="1017"/>
                    </a:lnTo>
                    <a:lnTo>
                      <a:pt x="612" y="975"/>
                    </a:lnTo>
                    <a:lnTo>
                      <a:pt x="624" y="939"/>
                    </a:lnTo>
                    <a:lnTo>
                      <a:pt x="642" y="898"/>
                    </a:lnTo>
                    <a:lnTo>
                      <a:pt x="654" y="862"/>
                    </a:lnTo>
                    <a:lnTo>
                      <a:pt x="666" y="826"/>
                    </a:lnTo>
                    <a:lnTo>
                      <a:pt x="684" y="796"/>
                    </a:lnTo>
                    <a:lnTo>
                      <a:pt x="696" y="760"/>
                    </a:lnTo>
                    <a:lnTo>
                      <a:pt x="708" y="730"/>
                    </a:lnTo>
                    <a:lnTo>
                      <a:pt x="726" y="700"/>
                    </a:lnTo>
                    <a:lnTo>
                      <a:pt x="738" y="670"/>
                    </a:lnTo>
                    <a:lnTo>
                      <a:pt x="756" y="646"/>
                    </a:lnTo>
                    <a:lnTo>
                      <a:pt x="768" y="616"/>
                    </a:lnTo>
                    <a:lnTo>
                      <a:pt x="780" y="592"/>
                    </a:lnTo>
                    <a:lnTo>
                      <a:pt x="797" y="569"/>
                    </a:lnTo>
                    <a:lnTo>
                      <a:pt x="809" y="545"/>
                    </a:lnTo>
                    <a:lnTo>
                      <a:pt x="827" y="521"/>
                    </a:lnTo>
                    <a:lnTo>
                      <a:pt x="839" y="497"/>
                    </a:lnTo>
                    <a:lnTo>
                      <a:pt x="851" y="479"/>
                    </a:lnTo>
                    <a:lnTo>
                      <a:pt x="869" y="461"/>
                    </a:lnTo>
                    <a:lnTo>
                      <a:pt x="881" y="437"/>
                    </a:lnTo>
                    <a:lnTo>
                      <a:pt x="893" y="419"/>
                    </a:lnTo>
                    <a:lnTo>
                      <a:pt x="911" y="401"/>
                    </a:lnTo>
                    <a:lnTo>
                      <a:pt x="923" y="383"/>
                    </a:lnTo>
                    <a:lnTo>
                      <a:pt x="941" y="371"/>
                    </a:lnTo>
                    <a:lnTo>
                      <a:pt x="953" y="353"/>
                    </a:lnTo>
                    <a:lnTo>
                      <a:pt x="965" y="341"/>
                    </a:lnTo>
                    <a:lnTo>
                      <a:pt x="983" y="323"/>
                    </a:lnTo>
                    <a:lnTo>
                      <a:pt x="995" y="311"/>
                    </a:lnTo>
                    <a:lnTo>
                      <a:pt x="1007" y="299"/>
                    </a:lnTo>
                    <a:lnTo>
                      <a:pt x="1025" y="281"/>
                    </a:lnTo>
                    <a:lnTo>
                      <a:pt x="1037" y="269"/>
                    </a:lnTo>
                    <a:lnTo>
                      <a:pt x="1055" y="257"/>
                    </a:lnTo>
                    <a:lnTo>
                      <a:pt x="1067" y="245"/>
                    </a:lnTo>
                    <a:lnTo>
                      <a:pt x="1079" y="239"/>
                    </a:lnTo>
                    <a:lnTo>
                      <a:pt x="1097" y="228"/>
                    </a:lnTo>
                    <a:lnTo>
                      <a:pt x="1109" y="216"/>
                    </a:lnTo>
                    <a:lnTo>
                      <a:pt x="1127" y="204"/>
                    </a:lnTo>
                    <a:lnTo>
                      <a:pt x="1139" y="198"/>
                    </a:lnTo>
                    <a:lnTo>
                      <a:pt x="1151" y="186"/>
                    </a:lnTo>
                    <a:lnTo>
                      <a:pt x="1169" y="180"/>
                    </a:lnTo>
                    <a:lnTo>
                      <a:pt x="1181" y="174"/>
                    </a:lnTo>
                    <a:lnTo>
                      <a:pt x="1193" y="162"/>
                    </a:lnTo>
                    <a:lnTo>
                      <a:pt x="1211" y="156"/>
                    </a:lnTo>
                    <a:lnTo>
                      <a:pt x="1223" y="150"/>
                    </a:lnTo>
                    <a:lnTo>
                      <a:pt x="1241" y="144"/>
                    </a:lnTo>
                    <a:lnTo>
                      <a:pt x="1253" y="132"/>
                    </a:lnTo>
                    <a:lnTo>
                      <a:pt x="1265" y="126"/>
                    </a:lnTo>
                    <a:lnTo>
                      <a:pt x="1283" y="120"/>
                    </a:lnTo>
                    <a:lnTo>
                      <a:pt x="1295" y="114"/>
                    </a:lnTo>
                    <a:lnTo>
                      <a:pt x="1307" y="108"/>
                    </a:lnTo>
                    <a:lnTo>
                      <a:pt x="1325" y="102"/>
                    </a:lnTo>
                    <a:lnTo>
                      <a:pt x="1337" y="96"/>
                    </a:lnTo>
                    <a:lnTo>
                      <a:pt x="1355" y="96"/>
                    </a:lnTo>
                    <a:lnTo>
                      <a:pt x="1367" y="90"/>
                    </a:lnTo>
                    <a:lnTo>
                      <a:pt x="1379" y="84"/>
                    </a:lnTo>
                    <a:lnTo>
                      <a:pt x="1397" y="78"/>
                    </a:lnTo>
                    <a:lnTo>
                      <a:pt x="1409" y="72"/>
                    </a:lnTo>
                    <a:lnTo>
                      <a:pt x="1421" y="72"/>
                    </a:lnTo>
                    <a:lnTo>
                      <a:pt x="1439" y="66"/>
                    </a:lnTo>
                    <a:lnTo>
                      <a:pt x="1451" y="60"/>
                    </a:lnTo>
                    <a:lnTo>
                      <a:pt x="1469" y="60"/>
                    </a:lnTo>
                    <a:lnTo>
                      <a:pt x="1481" y="54"/>
                    </a:lnTo>
                    <a:lnTo>
                      <a:pt x="1493" y="54"/>
                    </a:lnTo>
                    <a:lnTo>
                      <a:pt x="1511" y="48"/>
                    </a:lnTo>
                    <a:lnTo>
                      <a:pt x="1523" y="48"/>
                    </a:lnTo>
                    <a:lnTo>
                      <a:pt x="1541" y="42"/>
                    </a:lnTo>
                    <a:lnTo>
                      <a:pt x="1553" y="42"/>
                    </a:lnTo>
                    <a:lnTo>
                      <a:pt x="1565" y="36"/>
                    </a:lnTo>
                    <a:lnTo>
                      <a:pt x="1583" y="36"/>
                    </a:lnTo>
                    <a:lnTo>
                      <a:pt x="1595" y="30"/>
                    </a:lnTo>
                    <a:lnTo>
                      <a:pt x="1607" y="30"/>
                    </a:lnTo>
                    <a:lnTo>
                      <a:pt x="1625" y="24"/>
                    </a:lnTo>
                    <a:lnTo>
                      <a:pt x="1637" y="24"/>
                    </a:lnTo>
                    <a:lnTo>
                      <a:pt x="1655" y="24"/>
                    </a:lnTo>
                    <a:lnTo>
                      <a:pt x="1667" y="18"/>
                    </a:lnTo>
                    <a:lnTo>
                      <a:pt x="1679" y="18"/>
                    </a:lnTo>
                    <a:lnTo>
                      <a:pt x="1697" y="18"/>
                    </a:lnTo>
                    <a:lnTo>
                      <a:pt x="1708" y="12"/>
                    </a:lnTo>
                    <a:lnTo>
                      <a:pt x="1720" y="12"/>
                    </a:lnTo>
                    <a:lnTo>
                      <a:pt x="1738" y="12"/>
                    </a:lnTo>
                    <a:lnTo>
                      <a:pt x="1750" y="6"/>
                    </a:lnTo>
                    <a:lnTo>
                      <a:pt x="1768" y="6"/>
                    </a:lnTo>
                    <a:lnTo>
                      <a:pt x="1780" y="6"/>
                    </a:lnTo>
                    <a:lnTo>
                      <a:pt x="1792" y="6"/>
                    </a:lnTo>
                    <a:lnTo>
                      <a:pt x="1810" y="0"/>
                    </a:lnTo>
                  </a:path>
                </a:pathLst>
              </a:custGeom>
              <a:noFill/>
              <a:ln w="1905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618" name="Freeform 194"/>
              <p:cNvSpPr>
                <a:spLocks/>
              </p:cNvSpPr>
              <p:nvPr/>
            </p:nvSpPr>
            <p:spPr bwMode="auto">
              <a:xfrm>
                <a:off x="2669" y="1222"/>
                <a:ext cx="1685" cy="30"/>
              </a:xfrm>
              <a:custGeom>
                <a:avLst/>
                <a:gdLst>
                  <a:gd name="T0" fmla="*/ 12 w 1685"/>
                  <a:gd name="T1" fmla="*/ 30 h 30"/>
                  <a:gd name="T2" fmla="*/ 42 w 1685"/>
                  <a:gd name="T3" fmla="*/ 30 h 30"/>
                  <a:gd name="T4" fmla="*/ 72 w 1685"/>
                  <a:gd name="T5" fmla="*/ 24 h 30"/>
                  <a:gd name="T6" fmla="*/ 96 w 1685"/>
                  <a:gd name="T7" fmla="*/ 24 h 30"/>
                  <a:gd name="T8" fmla="*/ 126 w 1685"/>
                  <a:gd name="T9" fmla="*/ 24 h 30"/>
                  <a:gd name="T10" fmla="*/ 156 w 1685"/>
                  <a:gd name="T11" fmla="*/ 18 h 30"/>
                  <a:gd name="T12" fmla="*/ 186 w 1685"/>
                  <a:gd name="T13" fmla="*/ 18 h 30"/>
                  <a:gd name="T14" fmla="*/ 210 w 1685"/>
                  <a:gd name="T15" fmla="*/ 18 h 30"/>
                  <a:gd name="T16" fmla="*/ 240 w 1685"/>
                  <a:gd name="T17" fmla="*/ 12 h 30"/>
                  <a:gd name="T18" fmla="*/ 270 w 1685"/>
                  <a:gd name="T19" fmla="*/ 12 h 30"/>
                  <a:gd name="T20" fmla="*/ 300 w 1685"/>
                  <a:gd name="T21" fmla="*/ 12 h 30"/>
                  <a:gd name="T22" fmla="*/ 324 w 1685"/>
                  <a:gd name="T23" fmla="*/ 12 h 30"/>
                  <a:gd name="T24" fmla="*/ 354 w 1685"/>
                  <a:gd name="T25" fmla="*/ 12 h 30"/>
                  <a:gd name="T26" fmla="*/ 384 w 1685"/>
                  <a:gd name="T27" fmla="*/ 6 h 30"/>
                  <a:gd name="T28" fmla="*/ 414 w 1685"/>
                  <a:gd name="T29" fmla="*/ 6 h 30"/>
                  <a:gd name="T30" fmla="*/ 444 w 1685"/>
                  <a:gd name="T31" fmla="*/ 6 h 30"/>
                  <a:gd name="T32" fmla="*/ 468 w 1685"/>
                  <a:gd name="T33" fmla="*/ 6 h 30"/>
                  <a:gd name="T34" fmla="*/ 498 w 1685"/>
                  <a:gd name="T35" fmla="*/ 6 h 30"/>
                  <a:gd name="T36" fmla="*/ 528 w 1685"/>
                  <a:gd name="T37" fmla="*/ 6 h 30"/>
                  <a:gd name="T38" fmla="*/ 558 w 1685"/>
                  <a:gd name="T39" fmla="*/ 6 h 30"/>
                  <a:gd name="T40" fmla="*/ 582 w 1685"/>
                  <a:gd name="T41" fmla="*/ 6 h 30"/>
                  <a:gd name="T42" fmla="*/ 612 w 1685"/>
                  <a:gd name="T43" fmla="*/ 6 h 30"/>
                  <a:gd name="T44" fmla="*/ 642 w 1685"/>
                  <a:gd name="T45" fmla="*/ 0 h 30"/>
                  <a:gd name="T46" fmla="*/ 672 w 1685"/>
                  <a:gd name="T47" fmla="*/ 0 h 30"/>
                  <a:gd name="T48" fmla="*/ 696 w 1685"/>
                  <a:gd name="T49" fmla="*/ 0 h 30"/>
                  <a:gd name="T50" fmla="*/ 726 w 1685"/>
                  <a:gd name="T51" fmla="*/ 0 h 30"/>
                  <a:gd name="T52" fmla="*/ 756 w 1685"/>
                  <a:gd name="T53" fmla="*/ 0 h 30"/>
                  <a:gd name="T54" fmla="*/ 786 w 1685"/>
                  <a:gd name="T55" fmla="*/ 0 h 30"/>
                  <a:gd name="T56" fmla="*/ 810 w 1685"/>
                  <a:gd name="T57" fmla="*/ 0 h 30"/>
                  <a:gd name="T58" fmla="*/ 839 w 1685"/>
                  <a:gd name="T59" fmla="*/ 0 h 30"/>
                  <a:gd name="T60" fmla="*/ 869 w 1685"/>
                  <a:gd name="T61" fmla="*/ 0 h 30"/>
                  <a:gd name="T62" fmla="*/ 899 w 1685"/>
                  <a:gd name="T63" fmla="*/ 0 h 30"/>
                  <a:gd name="T64" fmla="*/ 923 w 1685"/>
                  <a:gd name="T65" fmla="*/ 0 h 30"/>
                  <a:gd name="T66" fmla="*/ 953 w 1685"/>
                  <a:gd name="T67" fmla="*/ 0 h 30"/>
                  <a:gd name="T68" fmla="*/ 983 w 1685"/>
                  <a:gd name="T69" fmla="*/ 0 h 30"/>
                  <a:gd name="T70" fmla="*/ 1013 w 1685"/>
                  <a:gd name="T71" fmla="*/ 0 h 30"/>
                  <a:gd name="T72" fmla="*/ 1043 w 1685"/>
                  <a:gd name="T73" fmla="*/ 0 h 30"/>
                  <a:gd name="T74" fmla="*/ 1067 w 1685"/>
                  <a:gd name="T75" fmla="*/ 0 h 30"/>
                  <a:gd name="T76" fmla="*/ 1097 w 1685"/>
                  <a:gd name="T77" fmla="*/ 0 h 30"/>
                  <a:gd name="T78" fmla="*/ 1127 w 1685"/>
                  <a:gd name="T79" fmla="*/ 0 h 30"/>
                  <a:gd name="T80" fmla="*/ 1157 w 1685"/>
                  <a:gd name="T81" fmla="*/ 0 h 30"/>
                  <a:gd name="T82" fmla="*/ 1181 w 1685"/>
                  <a:gd name="T83" fmla="*/ 0 h 30"/>
                  <a:gd name="T84" fmla="*/ 1211 w 1685"/>
                  <a:gd name="T85" fmla="*/ 0 h 30"/>
                  <a:gd name="T86" fmla="*/ 1241 w 1685"/>
                  <a:gd name="T87" fmla="*/ 0 h 30"/>
                  <a:gd name="T88" fmla="*/ 1271 w 1685"/>
                  <a:gd name="T89" fmla="*/ 0 h 30"/>
                  <a:gd name="T90" fmla="*/ 1295 w 1685"/>
                  <a:gd name="T91" fmla="*/ 0 h 30"/>
                  <a:gd name="T92" fmla="*/ 1325 w 1685"/>
                  <a:gd name="T93" fmla="*/ 0 h 30"/>
                  <a:gd name="T94" fmla="*/ 1355 w 1685"/>
                  <a:gd name="T95" fmla="*/ 0 h 30"/>
                  <a:gd name="T96" fmla="*/ 1385 w 1685"/>
                  <a:gd name="T97" fmla="*/ 0 h 30"/>
                  <a:gd name="T98" fmla="*/ 1409 w 1685"/>
                  <a:gd name="T99" fmla="*/ 0 h 30"/>
                  <a:gd name="T100" fmla="*/ 1439 w 1685"/>
                  <a:gd name="T101" fmla="*/ 0 h 30"/>
                  <a:gd name="T102" fmla="*/ 1469 w 1685"/>
                  <a:gd name="T103" fmla="*/ 0 h 30"/>
                  <a:gd name="T104" fmla="*/ 1499 w 1685"/>
                  <a:gd name="T105" fmla="*/ 0 h 30"/>
                  <a:gd name="T106" fmla="*/ 1523 w 1685"/>
                  <a:gd name="T107" fmla="*/ 0 h 30"/>
                  <a:gd name="T108" fmla="*/ 1553 w 1685"/>
                  <a:gd name="T109" fmla="*/ 0 h 30"/>
                  <a:gd name="T110" fmla="*/ 1583 w 1685"/>
                  <a:gd name="T111" fmla="*/ 0 h 30"/>
                  <a:gd name="T112" fmla="*/ 1613 w 1685"/>
                  <a:gd name="T113" fmla="*/ 0 h 30"/>
                  <a:gd name="T114" fmla="*/ 1637 w 1685"/>
                  <a:gd name="T115" fmla="*/ 0 h 30"/>
                  <a:gd name="T116" fmla="*/ 1667 w 1685"/>
                  <a:gd name="T117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685" h="30">
                    <a:moveTo>
                      <a:pt x="0" y="30"/>
                    </a:moveTo>
                    <a:lnTo>
                      <a:pt x="12" y="30"/>
                    </a:lnTo>
                    <a:lnTo>
                      <a:pt x="30" y="30"/>
                    </a:lnTo>
                    <a:lnTo>
                      <a:pt x="42" y="30"/>
                    </a:lnTo>
                    <a:lnTo>
                      <a:pt x="54" y="24"/>
                    </a:lnTo>
                    <a:lnTo>
                      <a:pt x="72" y="24"/>
                    </a:lnTo>
                    <a:lnTo>
                      <a:pt x="84" y="24"/>
                    </a:lnTo>
                    <a:lnTo>
                      <a:pt x="96" y="24"/>
                    </a:lnTo>
                    <a:lnTo>
                      <a:pt x="114" y="24"/>
                    </a:lnTo>
                    <a:lnTo>
                      <a:pt x="126" y="24"/>
                    </a:lnTo>
                    <a:lnTo>
                      <a:pt x="144" y="18"/>
                    </a:lnTo>
                    <a:lnTo>
                      <a:pt x="156" y="18"/>
                    </a:lnTo>
                    <a:lnTo>
                      <a:pt x="168" y="18"/>
                    </a:lnTo>
                    <a:lnTo>
                      <a:pt x="186" y="18"/>
                    </a:lnTo>
                    <a:lnTo>
                      <a:pt x="198" y="18"/>
                    </a:lnTo>
                    <a:lnTo>
                      <a:pt x="210" y="18"/>
                    </a:lnTo>
                    <a:lnTo>
                      <a:pt x="228" y="18"/>
                    </a:lnTo>
                    <a:lnTo>
                      <a:pt x="240" y="12"/>
                    </a:lnTo>
                    <a:lnTo>
                      <a:pt x="258" y="12"/>
                    </a:lnTo>
                    <a:lnTo>
                      <a:pt x="270" y="12"/>
                    </a:lnTo>
                    <a:lnTo>
                      <a:pt x="282" y="12"/>
                    </a:lnTo>
                    <a:lnTo>
                      <a:pt x="300" y="12"/>
                    </a:lnTo>
                    <a:lnTo>
                      <a:pt x="312" y="12"/>
                    </a:lnTo>
                    <a:lnTo>
                      <a:pt x="324" y="12"/>
                    </a:lnTo>
                    <a:lnTo>
                      <a:pt x="342" y="12"/>
                    </a:lnTo>
                    <a:lnTo>
                      <a:pt x="354" y="12"/>
                    </a:lnTo>
                    <a:lnTo>
                      <a:pt x="372" y="12"/>
                    </a:lnTo>
                    <a:lnTo>
                      <a:pt x="384" y="6"/>
                    </a:lnTo>
                    <a:lnTo>
                      <a:pt x="396" y="6"/>
                    </a:lnTo>
                    <a:lnTo>
                      <a:pt x="414" y="6"/>
                    </a:lnTo>
                    <a:lnTo>
                      <a:pt x="426" y="6"/>
                    </a:lnTo>
                    <a:lnTo>
                      <a:pt x="444" y="6"/>
                    </a:lnTo>
                    <a:lnTo>
                      <a:pt x="456" y="6"/>
                    </a:lnTo>
                    <a:lnTo>
                      <a:pt x="468" y="6"/>
                    </a:lnTo>
                    <a:lnTo>
                      <a:pt x="486" y="6"/>
                    </a:lnTo>
                    <a:lnTo>
                      <a:pt x="498" y="6"/>
                    </a:lnTo>
                    <a:lnTo>
                      <a:pt x="510" y="6"/>
                    </a:lnTo>
                    <a:lnTo>
                      <a:pt x="528" y="6"/>
                    </a:lnTo>
                    <a:lnTo>
                      <a:pt x="540" y="6"/>
                    </a:lnTo>
                    <a:lnTo>
                      <a:pt x="558" y="6"/>
                    </a:lnTo>
                    <a:lnTo>
                      <a:pt x="570" y="6"/>
                    </a:lnTo>
                    <a:lnTo>
                      <a:pt x="582" y="6"/>
                    </a:lnTo>
                    <a:lnTo>
                      <a:pt x="600" y="6"/>
                    </a:lnTo>
                    <a:lnTo>
                      <a:pt x="612" y="6"/>
                    </a:lnTo>
                    <a:lnTo>
                      <a:pt x="624" y="6"/>
                    </a:lnTo>
                    <a:lnTo>
                      <a:pt x="642" y="0"/>
                    </a:lnTo>
                    <a:lnTo>
                      <a:pt x="654" y="0"/>
                    </a:lnTo>
                    <a:lnTo>
                      <a:pt x="672" y="0"/>
                    </a:lnTo>
                    <a:lnTo>
                      <a:pt x="684" y="0"/>
                    </a:lnTo>
                    <a:lnTo>
                      <a:pt x="696" y="0"/>
                    </a:lnTo>
                    <a:lnTo>
                      <a:pt x="714" y="0"/>
                    </a:lnTo>
                    <a:lnTo>
                      <a:pt x="726" y="0"/>
                    </a:lnTo>
                    <a:lnTo>
                      <a:pt x="744" y="0"/>
                    </a:lnTo>
                    <a:lnTo>
                      <a:pt x="756" y="0"/>
                    </a:lnTo>
                    <a:lnTo>
                      <a:pt x="768" y="0"/>
                    </a:lnTo>
                    <a:lnTo>
                      <a:pt x="786" y="0"/>
                    </a:lnTo>
                    <a:lnTo>
                      <a:pt x="798" y="0"/>
                    </a:lnTo>
                    <a:lnTo>
                      <a:pt x="810" y="0"/>
                    </a:lnTo>
                    <a:lnTo>
                      <a:pt x="827" y="0"/>
                    </a:lnTo>
                    <a:lnTo>
                      <a:pt x="839" y="0"/>
                    </a:lnTo>
                    <a:lnTo>
                      <a:pt x="857" y="0"/>
                    </a:lnTo>
                    <a:lnTo>
                      <a:pt x="869" y="0"/>
                    </a:lnTo>
                    <a:lnTo>
                      <a:pt x="881" y="0"/>
                    </a:lnTo>
                    <a:lnTo>
                      <a:pt x="899" y="0"/>
                    </a:lnTo>
                    <a:lnTo>
                      <a:pt x="911" y="0"/>
                    </a:lnTo>
                    <a:lnTo>
                      <a:pt x="923" y="0"/>
                    </a:lnTo>
                    <a:lnTo>
                      <a:pt x="941" y="0"/>
                    </a:lnTo>
                    <a:lnTo>
                      <a:pt x="953" y="0"/>
                    </a:lnTo>
                    <a:lnTo>
                      <a:pt x="971" y="0"/>
                    </a:lnTo>
                    <a:lnTo>
                      <a:pt x="983" y="0"/>
                    </a:lnTo>
                    <a:lnTo>
                      <a:pt x="995" y="0"/>
                    </a:lnTo>
                    <a:lnTo>
                      <a:pt x="1013" y="0"/>
                    </a:lnTo>
                    <a:lnTo>
                      <a:pt x="1025" y="0"/>
                    </a:lnTo>
                    <a:lnTo>
                      <a:pt x="1043" y="0"/>
                    </a:lnTo>
                    <a:lnTo>
                      <a:pt x="1055" y="0"/>
                    </a:lnTo>
                    <a:lnTo>
                      <a:pt x="1067" y="0"/>
                    </a:lnTo>
                    <a:lnTo>
                      <a:pt x="1085" y="0"/>
                    </a:lnTo>
                    <a:lnTo>
                      <a:pt x="1097" y="0"/>
                    </a:lnTo>
                    <a:lnTo>
                      <a:pt x="1109" y="0"/>
                    </a:lnTo>
                    <a:lnTo>
                      <a:pt x="1127" y="0"/>
                    </a:lnTo>
                    <a:lnTo>
                      <a:pt x="1139" y="0"/>
                    </a:lnTo>
                    <a:lnTo>
                      <a:pt x="1157" y="0"/>
                    </a:lnTo>
                    <a:lnTo>
                      <a:pt x="1169" y="0"/>
                    </a:lnTo>
                    <a:lnTo>
                      <a:pt x="1181" y="0"/>
                    </a:lnTo>
                    <a:lnTo>
                      <a:pt x="1199" y="0"/>
                    </a:lnTo>
                    <a:lnTo>
                      <a:pt x="1211" y="0"/>
                    </a:lnTo>
                    <a:lnTo>
                      <a:pt x="1223" y="0"/>
                    </a:lnTo>
                    <a:lnTo>
                      <a:pt x="1241" y="0"/>
                    </a:lnTo>
                    <a:lnTo>
                      <a:pt x="1253" y="0"/>
                    </a:lnTo>
                    <a:lnTo>
                      <a:pt x="1271" y="0"/>
                    </a:lnTo>
                    <a:lnTo>
                      <a:pt x="1283" y="0"/>
                    </a:lnTo>
                    <a:lnTo>
                      <a:pt x="1295" y="0"/>
                    </a:lnTo>
                    <a:lnTo>
                      <a:pt x="1313" y="0"/>
                    </a:lnTo>
                    <a:lnTo>
                      <a:pt x="1325" y="0"/>
                    </a:lnTo>
                    <a:lnTo>
                      <a:pt x="1337" y="0"/>
                    </a:lnTo>
                    <a:lnTo>
                      <a:pt x="1355" y="0"/>
                    </a:lnTo>
                    <a:lnTo>
                      <a:pt x="1367" y="0"/>
                    </a:lnTo>
                    <a:lnTo>
                      <a:pt x="1385" y="0"/>
                    </a:lnTo>
                    <a:lnTo>
                      <a:pt x="1397" y="0"/>
                    </a:lnTo>
                    <a:lnTo>
                      <a:pt x="1409" y="0"/>
                    </a:lnTo>
                    <a:lnTo>
                      <a:pt x="1427" y="0"/>
                    </a:lnTo>
                    <a:lnTo>
                      <a:pt x="1439" y="0"/>
                    </a:lnTo>
                    <a:lnTo>
                      <a:pt x="1457" y="0"/>
                    </a:lnTo>
                    <a:lnTo>
                      <a:pt x="1469" y="0"/>
                    </a:lnTo>
                    <a:lnTo>
                      <a:pt x="1481" y="0"/>
                    </a:lnTo>
                    <a:lnTo>
                      <a:pt x="1499" y="0"/>
                    </a:lnTo>
                    <a:lnTo>
                      <a:pt x="1511" y="0"/>
                    </a:lnTo>
                    <a:lnTo>
                      <a:pt x="1523" y="0"/>
                    </a:lnTo>
                    <a:lnTo>
                      <a:pt x="1541" y="0"/>
                    </a:lnTo>
                    <a:lnTo>
                      <a:pt x="1553" y="0"/>
                    </a:lnTo>
                    <a:lnTo>
                      <a:pt x="1571" y="0"/>
                    </a:lnTo>
                    <a:lnTo>
                      <a:pt x="1583" y="0"/>
                    </a:lnTo>
                    <a:lnTo>
                      <a:pt x="1595" y="0"/>
                    </a:lnTo>
                    <a:lnTo>
                      <a:pt x="1613" y="0"/>
                    </a:lnTo>
                    <a:lnTo>
                      <a:pt x="1625" y="0"/>
                    </a:lnTo>
                    <a:lnTo>
                      <a:pt x="1637" y="0"/>
                    </a:lnTo>
                    <a:lnTo>
                      <a:pt x="1655" y="0"/>
                    </a:lnTo>
                    <a:lnTo>
                      <a:pt x="1667" y="0"/>
                    </a:lnTo>
                    <a:lnTo>
                      <a:pt x="1685" y="0"/>
                    </a:lnTo>
                  </a:path>
                </a:pathLst>
              </a:custGeom>
              <a:noFill/>
              <a:ln w="1905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03691" name="Group 267"/>
          <p:cNvGrpSpPr>
            <a:grpSpLocks/>
          </p:cNvGrpSpPr>
          <p:nvPr/>
        </p:nvGrpSpPr>
        <p:grpSpPr bwMode="auto">
          <a:xfrm>
            <a:off x="457200" y="1981200"/>
            <a:ext cx="3937000" cy="2068513"/>
            <a:chOff x="192" y="2640"/>
            <a:chExt cx="3909" cy="1409"/>
          </a:xfrm>
        </p:grpSpPr>
        <p:sp>
          <p:nvSpPr>
            <p:cNvPr id="103692" name="Rectangle 268"/>
            <p:cNvSpPr>
              <a:spLocks noChangeArrowheads="1"/>
            </p:cNvSpPr>
            <p:nvPr/>
          </p:nvSpPr>
          <p:spPr bwMode="auto">
            <a:xfrm>
              <a:off x="438" y="2688"/>
              <a:ext cx="3566" cy="118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693" name="Rectangle 269"/>
            <p:cNvSpPr>
              <a:spLocks noChangeArrowheads="1"/>
            </p:cNvSpPr>
            <p:nvPr/>
          </p:nvSpPr>
          <p:spPr bwMode="auto">
            <a:xfrm>
              <a:off x="438" y="2688"/>
              <a:ext cx="3566" cy="1185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694" name="Line 270"/>
            <p:cNvSpPr>
              <a:spLocks noChangeShapeType="1"/>
            </p:cNvSpPr>
            <p:nvPr/>
          </p:nvSpPr>
          <p:spPr bwMode="auto">
            <a:xfrm>
              <a:off x="438" y="2688"/>
              <a:ext cx="356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695" name="Freeform 271"/>
            <p:cNvSpPr>
              <a:spLocks/>
            </p:cNvSpPr>
            <p:nvPr/>
          </p:nvSpPr>
          <p:spPr bwMode="auto">
            <a:xfrm>
              <a:off x="438" y="2688"/>
              <a:ext cx="3566" cy="1185"/>
            </a:xfrm>
            <a:custGeom>
              <a:avLst/>
              <a:gdLst>
                <a:gd name="T0" fmla="*/ 0 w 595"/>
                <a:gd name="T1" fmla="*/ 198 h 198"/>
                <a:gd name="T2" fmla="*/ 595 w 595"/>
                <a:gd name="T3" fmla="*/ 198 h 198"/>
                <a:gd name="T4" fmla="*/ 595 w 595"/>
                <a:gd name="T5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5" h="198">
                  <a:moveTo>
                    <a:pt x="0" y="198"/>
                  </a:moveTo>
                  <a:lnTo>
                    <a:pt x="595" y="198"/>
                  </a:lnTo>
                  <a:lnTo>
                    <a:pt x="59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696" name="Line 272"/>
            <p:cNvSpPr>
              <a:spLocks noChangeShapeType="1"/>
            </p:cNvSpPr>
            <p:nvPr/>
          </p:nvSpPr>
          <p:spPr bwMode="auto">
            <a:xfrm flipV="1">
              <a:off x="438" y="2688"/>
              <a:ext cx="1" cy="118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697" name="Line 273"/>
            <p:cNvSpPr>
              <a:spLocks noChangeShapeType="1"/>
            </p:cNvSpPr>
            <p:nvPr/>
          </p:nvSpPr>
          <p:spPr bwMode="auto">
            <a:xfrm>
              <a:off x="438" y="3873"/>
              <a:ext cx="356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698" name="Line 274"/>
            <p:cNvSpPr>
              <a:spLocks noChangeShapeType="1"/>
            </p:cNvSpPr>
            <p:nvPr/>
          </p:nvSpPr>
          <p:spPr bwMode="auto">
            <a:xfrm flipV="1">
              <a:off x="438" y="2688"/>
              <a:ext cx="1" cy="118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699" name="Line 275"/>
            <p:cNvSpPr>
              <a:spLocks noChangeShapeType="1"/>
            </p:cNvSpPr>
            <p:nvPr/>
          </p:nvSpPr>
          <p:spPr bwMode="auto">
            <a:xfrm flipV="1">
              <a:off x="438" y="3837"/>
              <a:ext cx="1" cy="3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700" name="Line 276"/>
            <p:cNvSpPr>
              <a:spLocks noChangeShapeType="1"/>
            </p:cNvSpPr>
            <p:nvPr/>
          </p:nvSpPr>
          <p:spPr bwMode="auto">
            <a:xfrm>
              <a:off x="438" y="2688"/>
              <a:ext cx="1" cy="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701" name="Rectangle 277"/>
            <p:cNvSpPr>
              <a:spLocks noChangeArrowheads="1"/>
            </p:cNvSpPr>
            <p:nvPr/>
          </p:nvSpPr>
          <p:spPr bwMode="auto">
            <a:xfrm>
              <a:off x="421" y="3891"/>
              <a:ext cx="69" cy="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000" b="0">
                  <a:solidFill>
                    <a:srgbClr val="000000"/>
                  </a:solidFill>
                  <a:latin typeface="Helvetica" pitchFamily="34" charset="0"/>
                </a:rPr>
                <a:t>0</a:t>
              </a:r>
              <a:endParaRPr lang="en-US"/>
            </a:p>
          </p:txBody>
        </p:sp>
        <p:sp>
          <p:nvSpPr>
            <p:cNvPr id="103702" name="Line 278"/>
            <p:cNvSpPr>
              <a:spLocks noChangeShapeType="1"/>
            </p:cNvSpPr>
            <p:nvPr/>
          </p:nvSpPr>
          <p:spPr bwMode="auto">
            <a:xfrm flipV="1">
              <a:off x="792" y="3837"/>
              <a:ext cx="1" cy="3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703" name="Line 279"/>
            <p:cNvSpPr>
              <a:spLocks noChangeShapeType="1"/>
            </p:cNvSpPr>
            <p:nvPr/>
          </p:nvSpPr>
          <p:spPr bwMode="auto">
            <a:xfrm>
              <a:off x="792" y="2688"/>
              <a:ext cx="1" cy="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704" name="Rectangle 280"/>
            <p:cNvSpPr>
              <a:spLocks noChangeArrowheads="1"/>
            </p:cNvSpPr>
            <p:nvPr/>
          </p:nvSpPr>
          <p:spPr bwMode="auto">
            <a:xfrm>
              <a:off x="774" y="3891"/>
              <a:ext cx="69" cy="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000" b="0">
                  <a:solidFill>
                    <a:srgbClr val="000000"/>
                  </a:solidFill>
                  <a:latin typeface="Helvetica" pitchFamily="34" charset="0"/>
                </a:rPr>
                <a:t>5</a:t>
              </a:r>
              <a:endParaRPr lang="en-US"/>
            </a:p>
          </p:txBody>
        </p:sp>
        <p:sp>
          <p:nvSpPr>
            <p:cNvPr id="103705" name="Line 281"/>
            <p:cNvSpPr>
              <a:spLocks noChangeShapeType="1"/>
            </p:cNvSpPr>
            <p:nvPr/>
          </p:nvSpPr>
          <p:spPr bwMode="auto">
            <a:xfrm flipV="1">
              <a:off x="1152" y="3837"/>
              <a:ext cx="1" cy="3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706" name="Line 282"/>
            <p:cNvSpPr>
              <a:spLocks noChangeShapeType="1"/>
            </p:cNvSpPr>
            <p:nvPr/>
          </p:nvSpPr>
          <p:spPr bwMode="auto">
            <a:xfrm>
              <a:off x="1152" y="2688"/>
              <a:ext cx="1" cy="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707" name="Rectangle 283"/>
            <p:cNvSpPr>
              <a:spLocks noChangeArrowheads="1"/>
            </p:cNvSpPr>
            <p:nvPr/>
          </p:nvSpPr>
          <p:spPr bwMode="auto">
            <a:xfrm>
              <a:off x="1109" y="3891"/>
              <a:ext cx="139" cy="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000" b="0">
                  <a:solidFill>
                    <a:srgbClr val="000000"/>
                  </a:solidFill>
                  <a:latin typeface="Helvetica" pitchFamily="34" charset="0"/>
                </a:rPr>
                <a:t>10</a:t>
              </a:r>
              <a:endParaRPr lang="en-US"/>
            </a:p>
          </p:txBody>
        </p:sp>
        <p:sp>
          <p:nvSpPr>
            <p:cNvPr id="103708" name="Line 284"/>
            <p:cNvSpPr>
              <a:spLocks noChangeShapeType="1"/>
            </p:cNvSpPr>
            <p:nvPr/>
          </p:nvSpPr>
          <p:spPr bwMode="auto">
            <a:xfrm flipV="1">
              <a:off x="1505" y="3837"/>
              <a:ext cx="1" cy="3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709" name="Line 285"/>
            <p:cNvSpPr>
              <a:spLocks noChangeShapeType="1"/>
            </p:cNvSpPr>
            <p:nvPr/>
          </p:nvSpPr>
          <p:spPr bwMode="auto">
            <a:xfrm>
              <a:off x="1505" y="2688"/>
              <a:ext cx="1" cy="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710" name="Rectangle 286"/>
            <p:cNvSpPr>
              <a:spLocks noChangeArrowheads="1"/>
            </p:cNvSpPr>
            <p:nvPr/>
          </p:nvSpPr>
          <p:spPr bwMode="auto">
            <a:xfrm>
              <a:off x="1462" y="3891"/>
              <a:ext cx="139" cy="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000" b="0">
                  <a:solidFill>
                    <a:srgbClr val="000000"/>
                  </a:solidFill>
                  <a:latin typeface="Helvetica" pitchFamily="34" charset="0"/>
                </a:rPr>
                <a:t>15</a:t>
              </a:r>
              <a:endParaRPr lang="en-US"/>
            </a:p>
          </p:txBody>
        </p:sp>
        <p:sp>
          <p:nvSpPr>
            <p:cNvPr id="103711" name="Line 287"/>
            <p:cNvSpPr>
              <a:spLocks noChangeShapeType="1"/>
            </p:cNvSpPr>
            <p:nvPr/>
          </p:nvSpPr>
          <p:spPr bwMode="auto">
            <a:xfrm flipV="1">
              <a:off x="1865" y="3837"/>
              <a:ext cx="1" cy="3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712" name="Line 288"/>
            <p:cNvSpPr>
              <a:spLocks noChangeShapeType="1"/>
            </p:cNvSpPr>
            <p:nvPr/>
          </p:nvSpPr>
          <p:spPr bwMode="auto">
            <a:xfrm>
              <a:off x="1865" y="2688"/>
              <a:ext cx="1" cy="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713" name="Rectangle 289"/>
            <p:cNvSpPr>
              <a:spLocks noChangeArrowheads="1"/>
            </p:cNvSpPr>
            <p:nvPr/>
          </p:nvSpPr>
          <p:spPr bwMode="auto">
            <a:xfrm>
              <a:off x="1823" y="3891"/>
              <a:ext cx="139" cy="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000" b="0">
                  <a:solidFill>
                    <a:srgbClr val="000000"/>
                  </a:solidFill>
                  <a:latin typeface="Helvetica" pitchFamily="34" charset="0"/>
                </a:rPr>
                <a:t>20</a:t>
              </a:r>
              <a:endParaRPr lang="en-US"/>
            </a:p>
          </p:txBody>
        </p:sp>
        <p:sp>
          <p:nvSpPr>
            <p:cNvPr id="103714" name="Line 290"/>
            <p:cNvSpPr>
              <a:spLocks noChangeShapeType="1"/>
            </p:cNvSpPr>
            <p:nvPr/>
          </p:nvSpPr>
          <p:spPr bwMode="auto">
            <a:xfrm flipV="1">
              <a:off x="2218" y="3837"/>
              <a:ext cx="1" cy="3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715" name="Line 291"/>
            <p:cNvSpPr>
              <a:spLocks noChangeShapeType="1"/>
            </p:cNvSpPr>
            <p:nvPr/>
          </p:nvSpPr>
          <p:spPr bwMode="auto">
            <a:xfrm>
              <a:off x="2218" y="2688"/>
              <a:ext cx="1" cy="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716" name="Rectangle 292"/>
            <p:cNvSpPr>
              <a:spLocks noChangeArrowheads="1"/>
            </p:cNvSpPr>
            <p:nvPr/>
          </p:nvSpPr>
          <p:spPr bwMode="auto">
            <a:xfrm>
              <a:off x="2176" y="3891"/>
              <a:ext cx="139" cy="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000" b="0">
                  <a:solidFill>
                    <a:srgbClr val="000000"/>
                  </a:solidFill>
                  <a:latin typeface="Helvetica" pitchFamily="34" charset="0"/>
                </a:rPr>
                <a:t>25</a:t>
              </a:r>
              <a:endParaRPr lang="en-US"/>
            </a:p>
          </p:txBody>
        </p:sp>
        <p:sp>
          <p:nvSpPr>
            <p:cNvPr id="103717" name="Line 293"/>
            <p:cNvSpPr>
              <a:spLocks noChangeShapeType="1"/>
            </p:cNvSpPr>
            <p:nvPr/>
          </p:nvSpPr>
          <p:spPr bwMode="auto">
            <a:xfrm flipV="1">
              <a:off x="2578" y="3837"/>
              <a:ext cx="1" cy="3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718" name="Line 294"/>
            <p:cNvSpPr>
              <a:spLocks noChangeShapeType="1"/>
            </p:cNvSpPr>
            <p:nvPr/>
          </p:nvSpPr>
          <p:spPr bwMode="auto">
            <a:xfrm>
              <a:off x="2578" y="2688"/>
              <a:ext cx="1" cy="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719" name="Rectangle 295"/>
            <p:cNvSpPr>
              <a:spLocks noChangeArrowheads="1"/>
            </p:cNvSpPr>
            <p:nvPr/>
          </p:nvSpPr>
          <p:spPr bwMode="auto">
            <a:xfrm>
              <a:off x="2536" y="3891"/>
              <a:ext cx="139" cy="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000" b="0">
                  <a:solidFill>
                    <a:srgbClr val="000000"/>
                  </a:solidFill>
                  <a:latin typeface="Helvetica" pitchFamily="34" charset="0"/>
                </a:rPr>
                <a:t>30</a:t>
              </a:r>
              <a:endParaRPr lang="en-US"/>
            </a:p>
          </p:txBody>
        </p:sp>
        <p:sp>
          <p:nvSpPr>
            <p:cNvPr id="103720" name="Line 296"/>
            <p:cNvSpPr>
              <a:spLocks noChangeShapeType="1"/>
            </p:cNvSpPr>
            <p:nvPr/>
          </p:nvSpPr>
          <p:spPr bwMode="auto">
            <a:xfrm flipV="1">
              <a:off x="2932" y="3837"/>
              <a:ext cx="1" cy="3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721" name="Line 297"/>
            <p:cNvSpPr>
              <a:spLocks noChangeShapeType="1"/>
            </p:cNvSpPr>
            <p:nvPr/>
          </p:nvSpPr>
          <p:spPr bwMode="auto">
            <a:xfrm>
              <a:off x="2932" y="2688"/>
              <a:ext cx="1" cy="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722" name="Rectangle 298"/>
            <p:cNvSpPr>
              <a:spLocks noChangeArrowheads="1"/>
            </p:cNvSpPr>
            <p:nvPr/>
          </p:nvSpPr>
          <p:spPr bwMode="auto">
            <a:xfrm>
              <a:off x="2890" y="3891"/>
              <a:ext cx="139" cy="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000" b="0">
                  <a:solidFill>
                    <a:srgbClr val="000000"/>
                  </a:solidFill>
                  <a:latin typeface="Helvetica" pitchFamily="34" charset="0"/>
                </a:rPr>
                <a:t>35</a:t>
              </a:r>
              <a:endParaRPr lang="en-US"/>
            </a:p>
          </p:txBody>
        </p:sp>
        <p:sp>
          <p:nvSpPr>
            <p:cNvPr id="103723" name="Line 299"/>
            <p:cNvSpPr>
              <a:spLocks noChangeShapeType="1"/>
            </p:cNvSpPr>
            <p:nvPr/>
          </p:nvSpPr>
          <p:spPr bwMode="auto">
            <a:xfrm flipV="1">
              <a:off x="3291" y="3837"/>
              <a:ext cx="1" cy="3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724" name="Line 300"/>
            <p:cNvSpPr>
              <a:spLocks noChangeShapeType="1"/>
            </p:cNvSpPr>
            <p:nvPr/>
          </p:nvSpPr>
          <p:spPr bwMode="auto">
            <a:xfrm>
              <a:off x="3291" y="2688"/>
              <a:ext cx="1" cy="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725" name="Rectangle 301"/>
            <p:cNvSpPr>
              <a:spLocks noChangeArrowheads="1"/>
            </p:cNvSpPr>
            <p:nvPr/>
          </p:nvSpPr>
          <p:spPr bwMode="auto">
            <a:xfrm>
              <a:off x="3248" y="3891"/>
              <a:ext cx="139" cy="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000" b="0">
                  <a:solidFill>
                    <a:srgbClr val="000000"/>
                  </a:solidFill>
                  <a:latin typeface="Helvetica" pitchFamily="34" charset="0"/>
                </a:rPr>
                <a:t>40</a:t>
              </a:r>
              <a:endParaRPr lang="en-US"/>
            </a:p>
          </p:txBody>
        </p:sp>
        <p:sp>
          <p:nvSpPr>
            <p:cNvPr id="103726" name="Line 302"/>
            <p:cNvSpPr>
              <a:spLocks noChangeShapeType="1"/>
            </p:cNvSpPr>
            <p:nvPr/>
          </p:nvSpPr>
          <p:spPr bwMode="auto">
            <a:xfrm flipV="1">
              <a:off x="3645" y="3837"/>
              <a:ext cx="1" cy="3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727" name="Line 303"/>
            <p:cNvSpPr>
              <a:spLocks noChangeShapeType="1"/>
            </p:cNvSpPr>
            <p:nvPr/>
          </p:nvSpPr>
          <p:spPr bwMode="auto">
            <a:xfrm>
              <a:off x="3645" y="2688"/>
              <a:ext cx="1" cy="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728" name="Rectangle 304"/>
            <p:cNvSpPr>
              <a:spLocks noChangeArrowheads="1"/>
            </p:cNvSpPr>
            <p:nvPr/>
          </p:nvSpPr>
          <p:spPr bwMode="auto">
            <a:xfrm>
              <a:off x="3603" y="3891"/>
              <a:ext cx="139" cy="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000" b="0">
                  <a:solidFill>
                    <a:srgbClr val="000000"/>
                  </a:solidFill>
                  <a:latin typeface="Helvetica" pitchFamily="34" charset="0"/>
                </a:rPr>
                <a:t>45</a:t>
              </a:r>
              <a:endParaRPr lang="en-US"/>
            </a:p>
          </p:txBody>
        </p:sp>
        <p:sp>
          <p:nvSpPr>
            <p:cNvPr id="103729" name="Line 305"/>
            <p:cNvSpPr>
              <a:spLocks noChangeShapeType="1"/>
            </p:cNvSpPr>
            <p:nvPr/>
          </p:nvSpPr>
          <p:spPr bwMode="auto">
            <a:xfrm flipV="1">
              <a:off x="4004" y="3837"/>
              <a:ext cx="1" cy="3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730" name="Line 306"/>
            <p:cNvSpPr>
              <a:spLocks noChangeShapeType="1"/>
            </p:cNvSpPr>
            <p:nvPr/>
          </p:nvSpPr>
          <p:spPr bwMode="auto">
            <a:xfrm>
              <a:off x="4004" y="2688"/>
              <a:ext cx="1" cy="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731" name="Rectangle 307"/>
            <p:cNvSpPr>
              <a:spLocks noChangeArrowheads="1"/>
            </p:cNvSpPr>
            <p:nvPr/>
          </p:nvSpPr>
          <p:spPr bwMode="auto">
            <a:xfrm>
              <a:off x="3963" y="3891"/>
              <a:ext cx="138" cy="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000" b="0">
                  <a:solidFill>
                    <a:srgbClr val="000000"/>
                  </a:solidFill>
                  <a:latin typeface="Helvetica" pitchFamily="34" charset="0"/>
                </a:rPr>
                <a:t>50</a:t>
              </a:r>
              <a:endParaRPr lang="en-US"/>
            </a:p>
          </p:txBody>
        </p:sp>
        <p:sp>
          <p:nvSpPr>
            <p:cNvPr id="103732" name="Line 308"/>
            <p:cNvSpPr>
              <a:spLocks noChangeShapeType="1"/>
            </p:cNvSpPr>
            <p:nvPr/>
          </p:nvSpPr>
          <p:spPr bwMode="auto">
            <a:xfrm>
              <a:off x="438" y="3873"/>
              <a:ext cx="3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733" name="Line 309"/>
            <p:cNvSpPr>
              <a:spLocks noChangeShapeType="1"/>
            </p:cNvSpPr>
            <p:nvPr/>
          </p:nvSpPr>
          <p:spPr bwMode="auto">
            <a:xfrm flipH="1">
              <a:off x="3969" y="3873"/>
              <a:ext cx="3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734" name="Rectangle 310"/>
            <p:cNvSpPr>
              <a:spLocks noChangeArrowheads="1"/>
            </p:cNvSpPr>
            <p:nvPr/>
          </p:nvSpPr>
          <p:spPr bwMode="auto">
            <a:xfrm>
              <a:off x="348" y="3825"/>
              <a:ext cx="112" cy="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000" b="0">
                  <a:solidFill>
                    <a:srgbClr val="000000"/>
                  </a:solidFill>
                  <a:latin typeface="Helvetica" pitchFamily="34" charset="0"/>
                </a:rPr>
                <a:t>-5</a:t>
              </a:r>
              <a:endParaRPr lang="en-US"/>
            </a:p>
          </p:txBody>
        </p:sp>
        <p:sp>
          <p:nvSpPr>
            <p:cNvPr id="103735" name="Line 311"/>
            <p:cNvSpPr>
              <a:spLocks noChangeShapeType="1"/>
            </p:cNvSpPr>
            <p:nvPr/>
          </p:nvSpPr>
          <p:spPr bwMode="auto">
            <a:xfrm>
              <a:off x="438" y="3634"/>
              <a:ext cx="3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736" name="Line 312"/>
            <p:cNvSpPr>
              <a:spLocks noChangeShapeType="1"/>
            </p:cNvSpPr>
            <p:nvPr/>
          </p:nvSpPr>
          <p:spPr bwMode="auto">
            <a:xfrm flipH="1">
              <a:off x="3969" y="3634"/>
              <a:ext cx="3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737" name="Rectangle 313"/>
            <p:cNvSpPr>
              <a:spLocks noChangeArrowheads="1"/>
            </p:cNvSpPr>
            <p:nvPr/>
          </p:nvSpPr>
          <p:spPr bwMode="auto">
            <a:xfrm>
              <a:off x="372" y="3586"/>
              <a:ext cx="69" cy="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000" b="0">
                  <a:solidFill>
                    <a:srgbClr val="000000"/>
                  </a:solidFill>
                  <a:latin typeface="Helvetica" pitchFamily="34" charset="0"/>
                </a:rPr>
                <a:t>0</a:t>
              </a:r>
              <a:endParaRPr lang="en-US"/>
            </a:p>
          </p:txBody>
        </p:sp>
        <p:sp>
          <p:nvSpPr>
            <p:cNvPr id="103738" name="Line 314"/>
            <p:cNvSpPr>
              <a:spLocks noChangeShapeType="1"/>
            </p:cNvSpPr>
            <p:nvPr/>
          </p:nvSpPr>
          <p:spPr bwMode="auto">
            <a:xfrm>
              <a:off x="438" y="3394"/>
              <a:ext cx="3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739" name="Line 315"/>
            <p:cNvSpPr>
              <a:spLocks noChangeShapeType="1"/>
            </p:cNvSpPr>
            <p:nvPr/>
          </p:nvSpPr>
          <p:spPr bwMode="auto">
            <a:xfrm flipH="1">
              <a:off x="3969" y="3394"/>
              <a:ext cx="3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740" name="Rectangle 316"/>
            <p:cNvSpPr>
              <a:spLocks noChangeArrowheads="1"/>
            </p:cNvSpPr>
            <p:nvPr/>
          </p:nvSpPr>
          <p:spPr bwMode="auto">
            <a:xfrm>
              <a:off x="372" y="3346"/>
              <a:ext cx="69" cy="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000" b="0">
                  <a:solidFill>
                    <a:srgbClr val="000000"/>
                  </a:solidFill>
                  <a:latin typeface="Helvetica" pitchFamily="34" charset="0"/>
                </a:rPr>
                <a:t>5</a:t>
              </a:r>
              <a:endParaRPr lang="en-US"/>
            </a:p>
          </p:txBody>
        </p:sp>
        <p:sp>
          <p:nvSpPr>
            <p:cNvPr id="103741" name="Line 317"/>
            <p:cNvSpPr>
              <a:spLocks noChangeShapeType="1"/>
            </p:cNvSpPr>
            <p:nvPr/>
          </p:nvSpPr>
          <p:spPr bwMode="auto">
            <a:xfrm>
              <a:off x="438" y="3161"/>
              <a:ext cx="3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742" name="Line 318"/>
            <p:cNvSpPr>
              <a:spLocks noChangeShapeType="1"/>
            </p:cNvSpPr>
            <p:nvPr/>
          </p:nvSpPr>
          <p:spPr bwMode="auto">
            <a:xfrm flipH="1">
              <a:off x="3969" y="3161"/>
              <a:ext cx="3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743" name="Rectangle 319"/>
            <p:cNvSpPr>
              <a:spLocks noChangeArrowheads="1"/>
            </p:cNvSpPr>
            <p:nvPr/>
          </p:nvSpPr>
          <p:spPr bwMode="auto">
            <a:xfrm>
              <a:off x="331" y="3114"/>
              <a:ext cx="138" cy="1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000" b="0">
                  <a:solidFill>
                    <a:srgbClr val="000000"/>
                  </a:solidFill>
                  <a:latin typeface="Helvetica" pitchFamily="34" charset="0"/>
                </a:rPr>
                <a:t>10</a:t>
              </a:r>
              <a:endParaRPr lang="en-US"/>
            </a:p>
          </p:txBody>
        </p:sp>
        <p:sp>
          <p:nvSpPr>
            <p:cNvPr id="103744" name="Line 320"/>
            <p:cNvSpPr>
              <a:spLocks noChangeShapeType="1"/>
            </p:cNvSpPr>
            <p:nvPr/>
          </p:nvSpPr>
          <p:spPr bwMode="auto">
            <a:xfrm>
              <a:off x="438" y="2922"/>
              <a:ext cx="3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745" name="Line 321"/>
            <p:cNvSpPr>
              <a:spLocks noChangeShapeType="1"/>
            </p:cNvSpPr>
            <p:nvPr/>
          </p:nvSpPr>
          <p:spPr bwMode="auto">
            <a:xfrm flipH="1">
              <a:off x="3969" y="2922"/>
              <a:ext cx="3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746" name="Rectangle 322"/>
            <p:cNvSpPr>
              <a:spLocks noChangeArrowheads="1"/>
            </p:cNvSpPr>
            <p:nvPr/>
          </p:nvSpPr>
          <p:spPr bwMode="auto">
            <a:xfrm>
              <a:off x="331" y="2874"/>
              <a:ext cx="138" cy="1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000" b="0">
                  <a:solidFill>
                    <a:srgbClr val="000000"/>
                  </a:solidFill>
                  <a:latin typeface="Helvetica" pitchFamily="34" charset="0"/>
                </a:rPr>
                <a:t>15</a:t>
              </a:r>
              <a:endParaRPr lang="en-US"/>
            </a:p>
          </p:txBody>
        </p:sp>
        <p:sp>
          <p:nvSpPr>
            <p:cNvPr id="103747" name="Line 323"/>
            <p:cNvSpPr>
              <a:spLocks noChangeShapeType="1"/>
            </p:cNvSpPr>
            <p:nvPr/>
          </p:nvSpPr>
          <p:spPr bwMode="auto">
            <a:xfrm>
              <a:off x="438" y="2688"/>
              <a:ext cx="3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748" name="Line 324"/>
            <p:cNvSpPr>
              <a:spLocks noChangeShapeType="1"/>
            </p:cNvSpPr>
            <p:nvPr/>
          </p:nvSpPr>
          <p:spPr bwMode="auto">
            <a:xfrm flipH="1">
              <a:off x="3969" y="2688"/>
              <a:ext cx="3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749" name="Rectangle 325"/>
            <p:cNvSpPr>
              <a:spLocks noChangeArrowheads="1"/>
            </p:cNvSpPr>
            <p:nvPr/>
          </p:nvSpPr>
          <p:spPr bwMode="auto">
            <a:xfrm>
              <a:off x="331" y="2640"/>
              <a:ext cx="138" cy="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000" b="0">
                  <a:solidFill>
                    <a:srgbClr val="000000"/>
                  </a:solidFill>
                  <a:latin typeface="Helvetica" pitchFamily="34" charset="0"/>
                </a:rPr>
                <a:t>20</a:t>
              </a:r>
              <a:endParaRPr lang="en-US"/>
            </a:p>
          </p:txBody>
        </p:sp>
        <p:sp>
          <p:nvSpPr>
            <p:cNvPr id="103750" name="Line 326"/>
            <p:cNvSpPr>
              <a:spLocks noChangeShapeType="1"/>
            </p:cNvSpPr>
            <p:nvPr/>
          </p:nvSpPr>
          <p:spPr bwMode="auto">
            <a:xfrm>
              <a:off x="438" y="2688"/>
              <a:ext cx="356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751" name="Freeform 327"/>
            <p:cNvSpPr>
              <a:spLocks/>
            </p:cNvSpPr>
            <p:nvPr/>
          </p:nvSpPr>
          <p:spPr bwMode="auto">
            <a:xfrm>
              <a:off x="438" y="2688"/>
              <a:ext cx="3566" cy="1185"/>
            </a:xfrm>
            <a:custGeom>
              <a:avLst/>
              <a:gdLst>
                <a:gd name="T0" fmla="*/ 0 w 595"/>
                <a:gd name="T1" fmla="*/ 198 h 198"/>
                <a:gd name="T2" fmla="*/ 595 w 595"/>
                <a:gd name="T3" fmla="*/ 198 h 198"/>
                <a:gd name="T4" fmla="*/ 595 w 595"/>
                <a:gd name="T5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5" h="198">
                  <a:moveTo>
                    <a:pt x="0" y="198"/>
                  </a:moveTo>
                  <a:lnTo>
                    <a:pt x="595" y="198"/>
                  </a:lnTo>
                  <a:lnTo>
                    <a:pt x="59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752" name="Line 328"/>
            <p:cNvSpPr>
              <a:spLocks noChangeShapeType="1"/>
            </p:cNvSpPr>
            <p:nvPr/>
          </p:nvSpPr>
          <p:spPr bwMode="auto">
            <a:xfrm flipV="1">
              <a:off x="438" y="2688"/>
              <a:ext cx="1" cy="118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753" name="Freeform 329"/>
            <p:cNvSpPr>
              <a:spLocks/>
            </p:cNvSpPr>
            <p:nvPr/>
          </p:nvSpPr>
          <p:spPr bwMode="auto">
            <a:xfrm>
              <a:off x="438" y="2922"/>
              <a:ext cx="1810" cy="903"/>
            </a:xfrm>
            <a:custGeom>
              <a:avLst/>
              <a:gdLst>
                <a:gd name="T0" fmla="*/ 24 w 1810"/>
                <a:gd name="T1" fmla="*/ 598 h 903"/>
                <a:gd name="T2" fmla="*/ 66 w 1810"/>
                <a:gd name="T3" fmla="*/ 741 h 903"/>
                <a:gd name="T4" fmla="*/ 114 w 1810"/>
                <a:gd name="T5" fmla="*/ 502 h 903"/>
                <a:gd name="T6" fmla="*/ 156 w 1810"/>
                <a:gd name="T7" fmla="*/ 771 h 903"/>
                <a:gd name="T8" fmla="*/ 198 w 1810"/>
                <a:gd name="T9" fmla="*/ 735 h 903"/>
                <a:gd name="T10" fmla="*/ 240 w 1810"/>
                <a:gd name="T11" fmla="*/ 729 h 903"/>
                <a:gd name="T12" fmla="*/ 282 w 1810"/>
                <a:gd name="T13" fmla="*/ 712 h 903"/>
                <a:gd name="T14" fmla="*/ 324 w 1810"/>
                <a:gd name="T15" fmla="*/ 825 h 903"/>
                <a:gd name="T16" fmla="*/ 366 w 1810"/>
                <a:gd name="T17" fmla="*/ 658 h 903"/>
                <a:gd name="T18" fmla="*/ 414 w 1810"/>
                <a:gd name="T19" fmla="*/ 622 h 903"/>
                <a:gd name="T20" fmla="*/ 456 w 1810"/>
                <a:gd name="T21" fmla="*/ 610 h 903"/>
                <a:gd name="T22" fmla="*/ 498 w 1810"/>
                <a:gd name="T23" fmla="*/ 819 h 903"/>
                <a:gd name="T24" fmla="*/ 540 w 1810"/>
                <a:gd name="T25" fmla="*/ 765 h 903"/>
                <a:gd name="T26" fmla="*/ 582 w 1810"/>
                <a:gd name="T27" fmla="*/ 526 h 903"/>
                <a:gd name="T28" fmla="*/ 624 w 1810"/>
                <a:gd name="T29" fmla="*/ 652 h 903"/>
                <a:gd name="T30" fmla="*/ 666 w 1810"/>
                <a:gd name="T31" fmla="*/ 640 h 903"/>
                <a:gd name="T32" fmla="*/ 708 w 1810"/>
                <a:gd name="T33" fmla="*/ 700 h 903"/>
                <a:gd name="T34" fmla="*/ 756 w 1810"/>
                <a:gd name="T35" fmla="*/ 442 h 903"/>
                <a:gd name="T36" fmla="*/ 797 w 1810"/>
                <a:gd name="T37" fmla="*/ 550 h 903"/>
                <a:gd name="T38" fmla="*/ 839 w 1810"/>
                <a:gd name="T39" fmla="*/ 323 h 903"/>
                <a:gd name="T40" fmla="*/ 881 w 1810"/>
                <a:gd name="T41" fmla="*/ 335 h 903"/>
                <a:gd name="T42" fmla="*/ 923 w 1810"/>
                <a:gd name="T43" fmla="*/ 478 h 903"/>
                <a:gd name="T44" fmla="*/ 965 w 1810"/>
                <a:gd name="T45" fmla="*/ 365 h 903"/>
                <a:gd name="T46" fmla="*/ 1007 w 1810"/>
                <a:gd name="T47" fmla="*/ 269 h 903"/>
                <a:gd name="T48" fmla="*/ 1055 w 1810"/>
                <a:gd name="T49" fmla="*/ 311 h 903"/>
                <a:gd name="T50" fmla="*/ 1097 w 1810"/>
                <a:gd name="T51" fmla="*/ 418 h 903"/>
                <a:gd name="T52" fmla="*/ 1139 w 1810"/>
                <a:gd name="T53" fmla="*/ 329 h 903"/>
                <a:gd name="T54" fmla="*/ 1181 w 1810"/>
                <a:gd name="T55" fmla="*/ 197 h 903"/>
                <a:gd name="T56" fmla="*/ 1223 w 1810"/>
                <a:gd name="T57" fmla="*/ 281 h 903"/>
                <a:gd name="T58" fmla="*/ 1265 w 1810"/>
                <a:gd name="T59" fmla="*/ 341 h 903"/>
                <a:gd name="T60" fmla="*/ 1307 w 1810"/>
                <a:gd name="T61" fmla="*/ 544 h 903"/>
                <a:gd name="T62" fmla="*/ 1355 w 1810"/>
                <a:gd name="T63" fmla="*/ 233 h 903"/>
                <a:gd name="T64" fmla="*/ 1397 w 1810"/>
                <a:gd name="T65" fmla="*/ 185 h 903"/>
                <a:gd name="T66" fmla="*/ 1439 w 1810"/>
                <a:gd name="T67" fmla="*/ 257 h 903"/>
                <a:gd name="T68" fmla="*/ 1481 w 1810"/>
                <a:gd name="T69" fmla="*/ 376 h 903"/>
                <a:gd name="T70" fmla="*/ 1523 w 1810"/>
                <a:gd name="T71" fmla="*/ 257 h 903"/>
                <a:gd name="T72" fmla="*/ 1565 w 1810"/>
                <a:gd name="T73" fmla="*/ 394 h 903"/>
                <a:gd name="T74" fmla="*/ 1607 w 1810"/>
                <a:gd name="T75" fmla="*/ 143 h 903"/>
                <a:gd name="T76" fmla="*/ 1655 w 1810"/>
                <a:gd name="T77" fmla="*/ 161 h 903"/>
                <a:gd name="T78" fmla="*/ 1697 w 1810"/>
                <a:gd name="T79" fmla="*/ 173 h 903"/>
                <a:gd name="T80" fmla="*/ 1738 w 1810"/>
                <a:gd name="T81" fmla="*/ 317 h 903"/>
                <a:gd name="T82" fmla="*/ 1780 w 1810"/>
                <a:gd name="T83" fmla="*/ 275 h 9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810" h="903">
                  <a:moveTo>
                    <a:pt x="0" y="712"/>
                  </a:moveTo>
                  <a:lnTo>
                    <a:pt x="12" y="598"/>
                  </a:lnTo>
                  <a:lnTo>
                    <a:pt x="24" y="598"/>
                  </a:lnTo>
                  <a:lnTo>
                    <a:pt x="42" y="646"/>
                  </a:lnTo>
                  <a:lnTo>
                    <a:pt x="54" y="646"/>
                  </a:lnTo>
                  <a:lnTo>
                    <a:pt x="66" y="741"/>
                  </a:lnTo>
                  <a:lnTo>
                    <a:pt x="84" y="568"/>
                  </a:lnTo>
                  <a:lnTo>
                    <a:pt x="96" y="634"/>
                  </a:lnTo>
                  <a:lnTo>
                    <a:pt x="114" y="502"/>
                  </a:lnTo>
                  <a:lnTo>
                    <a:pt x="126" y="580"/>
                  </a:lnTo>
                  <a:lnTo>
                    <a:pt x="138" y="562"/>
                  </a:lnTo>
                  <a:lnTo>
                    <a:pt x="156" y="771"/>
                  </a:lnTo>
                  <a:lnTo>
                    <a:pt x="168" y="807"/>
                  </a:lnTo>
                  <a:lnTo>
                    <a:pt x="180" y="640"/>
                  </a:lnTo>
                  <a:lnTo>
                    <a:pt x="198" y="735"/>
                  </a:lnTo>
                  <a:lnTo>
                    <a:pt x="210" y="670"/>
                  </a:lnTo>
                  <a:lnTo>
                    <a:pt x="228" y="723"/>
                  </a:lnTo>
                  <a:lnTo>
                    <a:pt x="240" y="729"/>
                  </a:lnTo>
                  <a:lnTo>
                    <a:pt x="252" y="849"/>
                  </a:lnTo>
                  <a:lnTo>
                    <a:pt x="270" y="903"/>
                  </a:lnTo>
                  <a:lnTo>
                    <a:pt x="282" y="712"/>
                  </a:lnTo>
                  <a:lnTo>
                    <a:pt x="294" y="717"/>
                  </a:lnTo>
                  <a:lnTo>
                    <a:pt x="312" y="789"/>
                  </a:lnTo>
                  <a:lnTo>
                    <a:pt x="324" y="825"/>
                  </a:lnTo>
                  <a:lnTo>
                    <a:pt x="342" y="688"/>
                  </a:lnTo>
                  <a:lnTo>
                    <a:pt x="354" y="706"/>
                  </a:lnTo>
                  <a:lnTo>
                    <a:pt x="366" y="658"/>
                  </a:lnTo>
                  <a:lnTo>
                    <a:pt x="384" y="646"/>
                  </a:lnTo>
                  <a:lnTo>
                    <a:pt x="396" y="610"/>
                  </a:lnTo>
                  <a:lnTo>
                    <a:pt x="414" y="622"/>
                  </a:lnTo>
                  <a:lnTo>
                    <a:pt x="426" y="795"/>
                  </a:lnTo>
                  <a:lnTo>
                    <a:pt x="438" y="717"/>
                  </a:lnTo>
                  <a:lnTo>
                    <a:pt x="456" y="610"/>
                  </a:lnTo>
                  <a:lnTo>
                    <a:pt x="468" y="592"/>
                  </a:lnTo>
                  <a:lnTo>
                    <a:pt x="480" y="873"/>
                  </a:lnTo>
                  <a:lnTo>
                    <a:pt x="498" y="819"/>
                  </a:lnTo>
                  <a:lnTo>
                    <a:pt x="510" y="795"/>
                  </a:lnTo>
                  <a:lnTo>
                    <a:pt x="528" y="723"/>
                  </a:lnTo>
                  <a:lnTo>
                    <a:pt x="540" y="765"/>
                  </a:lnTo>
                  <a:lnTo>
                    <a:pt x="552" y="735"/>
                  </a:lnTo>
                  <a:lnTo>
                    <a:pt x="570" y="556"/>
                  </a:lnTo>
                  <a:lnTo>
                    <a:pt x="582" y="526"/>
                  </a:lnTo>
                  <a:lnTo>
                    <a:pt x="594" y="556"/>
                  </a:lnTo>
                  <a:lnTo>
                    <a:pt x="612" y="676"/>
                  </a:lnTo>
                  <a:lnTo>
                    <a:pt x="624" y="652"/>
                  </a:lnTo>
                  <a:lnTo>
                    <a:pt x="642" y="610"/>
                  </a:lnTo>
                  <a:lnTo>
                    <a:pt x="654" y="646"/>
                  </a:lnTo>
                  <a:lnTo>
                    <a:pt x="666" y="640"/>
                  </a:lnTo>
                  <a:lnTo>
                    <a:pt x="684" y="556"/>
                  </a:lnTo>
                  <a:lnTo>
                    <a:pt x="696" y="400"/>
                  </a:lnTo>
                  <a:lnTo>
                    <a:pt x="708" y="700"/>
                  </a:lnTo>
                  <a:lnTo>
                    <a:pt x="726" y="712"/>
                  </a:lnTo>
                  <a:lnTo>
                    <a:pt x="738" y="502"/>
                  </a:lnTo>
                  <a:lnTo>
                    <a:pt x="756" y="442"/>
                  </a:lnTo>
                  <a:lnTo>
                    <a:pt x="768" y="490"/>
                  </a:lnTo>
                  <a:lnTo>
                    <a:pt x="780" y="442"/>
                  </a:lnTo>
                  <a:lnTo>
                    <a:pt x="797" y="550"/>
                  </a:lnTo>
                  <a:lnTo>
                    <a:pt x="809" y="598"/>
                  </a:lnTo>
                  <a:lnTo>
                    <a:pt x="827" y="496"/>
                  </a:lnTo>
                  <a:lnTo>
                    <a:pt x="839" y="323"/>
                  </a:lnTo>
                  <a:lnTo>
                    <a:pt x="851" y="311"/>
                  </a:lnTo>
                  <a:lnTo>
                    <a:pt x="869" y="412"/>
                  </a:lnTo>
                  <a:lnTo>
                    <a:pt x="881" y="335"/>
                  </a:lnTo>
                  <a:lnTo>
                    <a:pt x="893" y="394"/>
                  </a:lnTo>
                  <a:lnTo>
                    <a:pt x="911" y="466"/>
                  </a:lnTo>
                  <a:lnTo>
                    <a:pt x="923" y="478"/>
                  </a:lnTo>
                  <a:lnTo>
                    <a:pt x="941" y="490"/>
                  </a:lnTo>
                  <a:lnTo>
                    <a:pt x="953" y="460"/>
                  </a:lnTo>
                  <a:lnTo>
                    <a:pt x="965" y="365"/>
                  </a:lnTo>
                  <a:lnTo>
                    <a:pt x="983" y="472"/>
                  </a:lnTo>
                  <a:lnTo>
                    <a:pt x="995" y="388"/>
                  </a:lnTo>
                  <a:lnTo>
                    <a:pt x="1007" y="269"/>
                  </a:lnTo>
                  <a:lnTo>
                    <a:pt x="1025" y="299"/>
                  </a:lnTo>
                  <a:lnTo>
                    <a:pt x="1037" y="257"/>
                  </a:lnTo>
                  <a:lnTo>
                    <a:pt x="1055" y="311"/>
                  </a:lnTo>
                  <a:lnTo>
                    <a:pt x="1067" y="137"/>
                  </a:lnTo>
                  <a:lnTo>
                    <a:pt x="1079" y="149"/>
                  </a:lnTo>
                  <a:lnTo>
                    <a:pt x="1097" y="418"/>
                  </a:lnTo>
                  <a:lnTo>
                    <a:pt x="1109" y="371"/>
                  </a:lnTo>
                  <a:lnTo>
                    <a:pt x="1127" y="520"/>
                  </a:lnTo>
                  <a:lnTo>
                    <a:pt x="1139" y="329"/>
                  </a:lnTo>
                  <a:lnTo>
                    <a:pt x="1151" y="287"/>
                  </a:lnTo>
                  <a:lnTo>
                    <a:pt x="1169" y="239"/>
                  </a:lnTo>
                  <a:lnTo>
                    <a:pt x="1181" y="197"/>
                  </a:lnTo>
                  <a:lnTo>
                    <a:pt x="1193" y="89"/>
                  </a:lnTo>
                  <a:lnTo>
                    <a:pt x="1211" y="227"/>
                  </a:lnTo>
                  <a:lnTo>
                    <a:pt x="1223" y="281"/>
                  </a:lnTo>
                  <a:lnTo>
                    <a:pt x="1241" y="233"/>
                  </a:lnTo>
                  <a:lnTo>
                    <a:pt x="1253" y="173"/>
                  </a:lnTo>
                  <a:lnTo>
                    <a:pt x="1265" y="341"/>
                  </a:lnTo>
                  <a:lnTo>
                    <a:pt x="1283" y="371"/>
                  </a:lnTo>
                  <a:lnTo>
                    <a:pt x="1295" y="329"/>
                  </a:lnTo>
                  <a:lnTo>
                    <a:pt x="1307" y="544"/>
                  </a:lnTo>
                  <a:lnTo>
                    <a:pt x="1325" y="311"/>
                  </a:lnTo>
                  <a:lnTo>
                    <a:pt x="1337" y="394"/>
                  </a:lnTo>
                  <a:lnTo>
                    <a:pt x="1355" y="233"/>
                  </a:lnTo>
                  <a:lnTo>
                    <a:pt x="1367" y="335"/>
                  </a:lnTo>
                  <a:lnTo>
                    <a:pt x="1379" y="245"/>
                  </a:lnTo>
                  <a:lnTo>
                    <a:pt x="1397" y="185"/>
                  </a:lnTo>
                  <a:lnTo>
                    <a:pt x="1409" y="251"/>
                  </a:lnTo>
                  <a:lnTo>
                    <a:pt x="1421" y="209"/>
                  </a:lnTo>
                  <a:lnTo>
                    <a:pt x="1439" y="257"/>
                  </a:lnTo>
                  <a:lnTo>
                    <a:pt x="1451" y="209"/>
                  </a:lnTo>
                  <a:lnTo>
                    <a:pt x="1469" y="347"/>
                  </a:lnTo>
                  <a:lnTo>
                    <a:pt x="1481" y="376"/>
                  </a:lnTo>
                  <a:lnTo>
                    <a:pt x="1493" y="191"/>
                  </a:lnTo>
                  <a:lnTo>
                    <a:pt x="1511" y="287"/>
                  </a:lnTo>
                  <a:lnTo>
                    <a:pt x="1523" y="257"/>
                  </a:lnTo>
                  <a:lnTo>
                    <a:pt x="1541" y="412"/>
                  </a:lnTo>
                  <a:lnTo>
                    <a:pt x="1553" y="376"/>
                  </a:lnTo>
                  <a:lnTo>
                    <a:pt x="1565" y="394"/>
                  </a:lnTo>
                  <a:lnTo>
                    <a:pt x="1583" y="353"/>
                  </a:lnTo>
                  <a:lnTo>
                    <a:pt x="1595" y="215"/>
                  </a:lnTo>
                  <a:lnTo>
                    <a:pt x="1607" y="143"/>
                  </a:lnTo>
                  <a:lnTo>
                    <a:pt x="1625" y="89"/>
                  </a:lnTo>
                  <a:lnTo>
                    <a:pt x="1637" y="161"/>
                  </a:lnTo>
                  <a:lnTo>
                    <a:pt x="1655" y="161"/>
                  </a:lnTo>
                  <a:lnTo>
                    <a:pt x="1667" y="311"/>
                  </a:lnTo>
                  <a:lnTo>
                    <a:pt x="1679" y="323"/>
                  </a:lnTo>
                  <a:lnTo>
                    <a:pt x="1697" y="173"/>
                  </a:lnTo>
                  <a:lnTo>
                    <a:pt x="1708" y="125"/>
                  </a:lnTo>
                  <a:lnTo>
                    <a:pt x="1720" y="149"/>
                  </a:lnTo>
                  <a:lnTo>
                    <a:pt x="1738" y="317"/>
                  </a:lnTo>
                  <a:lnTo>
                    <a:pt x="1750" y="257"/>
                  </a:lnTo>
                  <a:lnTo>
                    <a:pt x="1768" y="215"/>
                  </a:lnTo>
                  <a:lnTo>
                    <a:pt x="1780" y="275"/>
                  </a:lnTo>
                  <a:lnTo>
                    <a:pt x="1792" y="233"/>
                  </a:lnTo>
                  <a:lnTo>
                    <a:pt x="1810" y="0"/>
                  </a:lnTo>
                </a:path>
              </a:pathLst>
            </a:custGeom>
            <a:noFill/>
            <a:ln w="19050" cmpd="sng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754" name="Freeform 330"/>
            <p:cNvSpPr>
              <a:spLocks/>
            </p:cNvSpPr>
            <p:nvPr/>
          </p:nvSpPr>
          <p:spPr bwMode="auto">
            <a:xfrm>
              <a:off x="2248" y="2916"/>
              <a:ext cx="1685" cy="562"/>
            </a:xfrm>
            <a:custGeom>
              <a:avLst/>
              <a:gdLst>
                <a:gd name="T0" fmla="*/ 12 w 1685"/>
                <a:gd name="T1" fmla="*/ 173 h 562"/>
                <a:gd name="T2" fmla="*/ 42 w 1685"/>
                <a:gd name="T3" fmla="*/ 562 h 562"/>
                <a:gd name="T4" fmla="*/ 72 w 1685"/>
                <a:gd name="T5" fmla="*/ 430 h 562"/>
                <a:gd name="T6" fmla="*/ 96 w 1685"/>
                <a:gd name="T7" fmla="*/ 161 h 562"/>
                <a:gd name="T8" fmla="*/ 126 w 1685"/>
                <a:gd name="T9" fmla="*/ 119 h 562"/>
                <a:gd name="T10" fmla="*/ 156 w 1685"/>
                <a:gd name="T11" fmla="*/ 472 h 562"/>
                <a:gd name="T12" fmla="*/ 186 w 1685"/>
                <a:gd name="T13" fmla="*/ 221 h 562"/>
                <a:gd name="T14" fmla="*/ 210 w 1685"/>
                <a:gd name="T15" fmla="*/ 478 h 562"/>
                <a:gd name="T16" fmla="*/ 240 w 1685"/>
                <a:gd name="T17" fmla="*/ 107 h 562"/>
                <a:gd name="T18" fmla="*/ 270 w 1685"/>
                <a:gd name="T19" fmla="*/ 113 h 562"/>
                <a:gd name="T20" fmla="*/ 300 w 1685"/>
                <a:gd name="T21" fmla="*/ 125 h 562"/>
                <a:gd name="T22" fmla="*/ 324 w 1685"/>
                <a:gd name="T23" fmla="*/ 197 h 562"/>
                <a:gd name="T24" fmla="*/ 354 w 1685"/>
                <a:gd name="T25" fmla="*/ 227 h 562"/>
                <a:gd name="T26" fmla="*/ 384 w 1685"/>
                <a:gd name="T27" fmla="*/ 83 h 562"/>
                <a:gd name="T28" fmla="*/ 414 w 1685"/>
                <a:gd name="T29" fmla="*/ 119 h 562"/>
                <a:gd name="T30" fmla="*/ 444 w 1685"/>
                <a:gd name="T31" fmla="*/ 167 h 562"/>
                <a:gd name="T32" fmla="*/ 468 w 1685"/>
                <a:gd name="T33" fmla="*/ 197 h 562"/>
                <a:gd name="T34" fmla="*/ 498 w 1685"/>
                <a:gd name="T35" fmla="*/ 371 h 562"/>
                <a:gd name="T36" fmla="*/ 528 w 1685"/>
                <a:gd name="T37" fmla="*/ 317 h 562"/>
                <a:gd name="T38" fmla="*/ 558 w 1685"/>
                <a:gd name="T39" fmla="*/ 400 h 562"/>
                <a:gd name="T40" fmla="*/ 582 w 1685"/>
                <a:gd name="T41" fmla="*/ 311 h 562"/>
                <a:gd name="T42" fmla="*/ 612 w 1685"/>
                <a:gd name="T43" fmla="*/ 149 h 562"/>
                <a:gd name="T44" fmla="*/ 642 w 1685"/>
                <a:gd name="T45" fmla="*/ 203 h 562"/>
                <a:gd name="T46" fmla="*/ 672 w 1685"/>
                <a:gd name="T47" fmla="*/ 287 h 562"/>
                <a:gd name="T48" fmla="*/ 696 w 1685"/>
                <a:gd name="T49" fmla="*/ 197 h 562"/>
                <a:gd name="T50" fmla="*/ 726 w 1685"/>
                <a:gd name="T51" fmla="*/ 137 h 562"/>
                <a:gd name="T52" fmla="*/ 756 w 1685"/>
                <a:gd name="T53" fmla="*/ 227 h 562"/>
                <a:gd name="T54" fmla="*/ 786 w 1685"/>
                <a:gd name="T55" fmla="*/ 311 h 562"/>
                <a:gd name="T56" fmla="*/ 810 w 1685"/>
                <a:gd name="T57" fmla="*/ 143 h 562"/>
                <a:gd name="T58" fmla="*/ 839 w 1685"/>
                <a:gd name="T59" fmla="*/ 203 h 562"/>
                <a:gd name="T60" fmla="*/ 869 w 1685"/>
                <a:gd name="T61" fmla="*/ 245 h 562"/>
                <a:gd name="T62" fmla="*/ 899 w 1685"/>
                <a:gd name="T63" fmla="*/ 311 h 562"/>
                <a:gd name="T64" fmla="*/ 923 w 1685"/>
                <a:gd name="T65" fmla="*/ 269 h 562"/>
                <a:gd name="T66" fmla="*/ 953 w 1685"/>
                <a:gd name="T67" fmla="*/ 161 h 562"/>
                <a:gd name="T68" fmla="*/ 983 w 1685"/>
                <a:gd name="T69" fmla="*/ 95 h 562"/>
                <a:gd name="T70" fmla="*/ 1013 w 1685"/>
                <a:gd name="T71" fmla="*/ 131 h 562"/>
                <a:gd name="T72" fmla="*/ 1043 w 1685"/>
                <a:gd name="T73" fmla="*/ 359 h 562"/>
                <a:gd name="T74" fmla="*/ 1067 w 1685"/>
                <a:gd name="T75" fmla="*/ 275 h 562"/>
                <a:gd name="T76" fmla="*/ 1097 w 1685"/>
                <a:gd name="T77" fmla="*/ 197 h 562"/>
                <a:gd name="T78" fmla="*/ 1127 w 1685"/>
                <a:gd name="T79" fmla="*/ 71 h 562"/>
                <a:gd name="T80" fmla="*/ 1157 w 1685"/>
                <a:gd name="T81" fmla="*/ 221 h 562"/>
                <a:gd name="T82" fmla="*/ 1181 w 1685"/>
                <a:gd name="T83" fmla="*/ 233 h 562"/>
                <a:gd name="T84" fmla="*/ 1211 w 1685"/>
                <a:gd name="T85" fmla="*/ 269 h 562"/>
                <a:gd name="T86" fmla="*/ 1241 w 1685"/>
                <a:gd name="T87" fmla="*/ 311 h 562"/>
                <a:gd name="T88" fmla="*/ 1271 w 1685"/>
                <a:gd name="T89" fmla="*/ 430 h 562"/>
                <a:gd name="T90" fmla="*/ 1295 w 1685"/>
                <a:gd name="T91" fmla="*/ 472 h 562"/>
                <a:gd name="T92" fmla="*/ 1325 w 1685"/>
                <a:gd name="T93" fmla="*/ 245 h 562"/>
                <a:gd name="T94" fmla="*/ 1355 w 1685"/>
                <a:gd name="T95" fmla="*/ 107 h 562"/>
                <a:gd name="T96" fmla="*/ 1385 w 1685"/>
                <a:gd name="T97" fmla="*/ 406 h 562"/>
                <a:gd name="T98" fmla="*/ 1409 w 1685"/>
                <a:gd name="T99" fmla="*/ 532 h 562"/>
                <a:gd name="T100" fmla="*/ 1439 w 1685"/>
                <a:gd name="T101" fmla="*/ 388 h 562"/>
                <a:gd name="T102" fmla="*/ 1469 w 1685"/>
                <a:gd name="T103" fmla="*/ 209 h 562"/>
                <a:gd name="T104" fmla="*/ 1499 w 1685"/>
                <a:gd name="T105" fmla="*/ 209 h 562"/>
                <a:gd name="T106" fmla="*/ 1523 w 1685"/>
                <a:gd name="T107" fmla="*/ 107 h 562"/>
                <a:gd name="T108" fmla="*/ 1553 w 1685"/>
                <a:gd name="T109" fmla="*/ 161 h 562"/>
                <a:gd name="T110" fmla="*/ 1583 w 1685"/>
                <a:gd name="T111" fmla="*/ 305 h 562"/>
                <a:gd name="T112" fmla="*/ 1613 w 1685"/>
                <a:gd name="T113" fmla="*/ 185 h 562"/>
                <a:gd name="T114" fmla="*/ 1637 w 1685"/>
                <a:gd name="T115" fmla="*/ 245 h 562"/>
                <a:gd name="T116" fmla="*/ 1667 w 1685"/>
                <a:gd name="T117" fmla="*/ 299 h 5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685" h="562">
                  <a:moveTo>
                    <a:pt x="0" y="6"/>
                  </a:moveTo>
                  <a:lnTo>
                    <a:pt x="12" y="173"/>
                  </a:lnTo>
                  <a:lnTo>
                    <a:pt x="30" y="365"/>
                  </a:lnTo>
                  <a:lnTo>
                    <a:pt x="42" y="562"/>
                  </a:lnTo>
                  <a:lnTo>
                    <a:pt x="54" y="484"/>
                  </a:lnTo>
                  <a:lnTo>
                    <a:pt x="72" y="430"/>
                  </a:lnTo>
                  <a:lnTo>
                    <a:pt x="84" y="454"/>
                  </a:lnTo>
                  <a:lnTo>
                    <a:pt x="96" y="161"/>
                  </a:lnTo>
                  <a:lnTo>
                    <a:pt x="114" y="113"/>
                  </a:lnTo>
                  <a:lnTo>
                    <a:pt x="126" y="119"/>
                  </a:lnTo>
                  <a:lnTo>
                    <a:pt x="144" y="149"/>
                  </a:lnTo>
                  <a:lnTo>
                    <a:pt x="156" y="472"/>
                  </a:lnTo>
                  <a:lnTo>
                    <a:pt x="168" y="203"/>
                  </a:lnTo>
                  <a:lnTo>
                    <a:pt x="186" y="221"/>
                  </a:lnTo>
                  <a:lnTo>
                    <a:pt x="198" y="323"/>
                  </a:lnTo>
                  <a:lnTo>
                    <a:pt x="210" y="478"/>
                  </a:lnTo>
                  <a:lnTo>
                    <a:pt x="228" y="359"/>
                  </a:lnTo>
                  <a:lnTo>
                    <a:pt x="240" y="107"/>
                  </a:lnTo>
                  <a:lnTo>
                    <a:pt x="258" y="143"/>
                  </a:lnTo>
                  <a:lnTo>
                    <a:pt x="270" y="113"/>
                  </a:lnTo>
                  <a:lnTo>
                    <a:pt x="282" y="203"/>
                  </a:lnTo>
                  <a:lnTo>
                    <a:pt x="300" y="125"/>
                  </a:lnTo>
                  <a:lnTo>
                    <a:pt x="312" y="335"/>
                  </a:lnTo>
                  <a:lnTo>
                    <a:pt x="324" y="197"/>
                  </a:lnTo>
                  <a:lnTo>
                    <a:pt x="342" y="173"/>
                  </a:lnTo>
                  <a:lnTo>
                    <a:pt x="354" y="227"/>
                  </a:lnTo>
                  <a:lnTo>
                    <a:pt x="372" y="221"/>
                  </a:lnTo>
                  <a:lnTo>
                    <a:pt x="384" y="83"/>
                  </a:lnTo>
                  <a:lnTo>
                    <a:pt x="396" y="161"/>
                  </a:lnTo>
                  <a:lnTo>
                    <a:pt x="414" y="119"/>
                  </a:lnTo>
                  <a:lnTo>
                    <a:pt x="426" y="305"/>
                  </a:lnTo>
                  <a:lnTo>
                    <a:pt x="444" y="167"/>
                  </a:lnTo>
                  <a:lnTo>
                    <a:pt x="456" y="35"/>
                  </a:lnTo>
                  <a:lnTo>
                    <a:pt x="468" y="197"/>
                  </a:lnTo>
                  <a:lnTo>
                    <a:pt x="486" y="317"/>
                  </a:lnTo>
                  <a:lnTo>
                    <a:pt x="498" y="371"/>
                  </a:lnTo>
                  <a:lnTo>
                    <a:pt x="510" y="245"/>
                  </a:lnTo>
                  <a:lnTo>
                    <a:pt x="528" y="317"/>
                  </a:lnTo>
                  <a:lnTo>
                    <a:pt x="540" y="293"/>
                  </a:lnTo>
                  <a:lnTo>
                    <a:pt x="558" y="400"/>
                  </a:lnTo>
                  <a:lnTo>
                    <a:pt x="570" y="227"/>
                  </a:lnTo>
                  <a:lnTo>
                    <a:pt x="582" y="311"/>
                  </a:lnTo>
                  <a:lnTo>
                    <a:pt x="600" y="191"/>
                  </a:lnTo>
                  <a:lnTo>
                    <a:pt x="612" y="149"/>
                  </a:lnTo>
                  <a:lnTo>
                    <a:pt x="624" y="215"/>
                  </a:lnTo>
                  <a:lnTo>
                    <a:pt x="642" y="203"/>
                  </a:lnTo>
                  <a:lnTo>
                    <a:pt x="654" y="251"/>
                  </a:lnTo>
                  <a:lnTo>
                    <a:pt x="672" y="287"/>
                  </a:lnTo>
                  <a:lnTo>
                    <a:pt x="684" y="155"/>
                  </a:lnTo>
                  <a:lnTo>
                    <a:pt x="696" y="197"/>
                  </a:lnTo>
                  <a:lnTo>
                    <a:pt x="714" y="323"/>
                  </a:lnTo>
                  <a:lnTo>
                    <a:pt x="726" y="137"/>
                  </a:lnTo>
                  <a:lnTo>
                    <a:pt x="744" y="293"/>
                  </a:lnTo>
                  <a:lnTo>
                    <a:pt x="756" y="227"/>
                  </a:lnTo>
                  <a:lnTo>
                    <a:pt x="768" y="317"/>
                  </a:lnTo>
                  <a:lnTo>
                    <a:pt x="786" y="311"/>
                  </a:lnTo>
                  <a:lnTo>
                    <a:pt x="798" y="239"/>
                  </a:lnTo>
                  <a:lnTo>
                    <a:pt x="810" y="143"/>
                  </a:lnTo>
                  <a:lnTo>
                    <a:pt x="827" y="227"/>
                  </a:lnTo>
                  <a:lnTo>
                    <a:pt x="839" y="203"/>
                  </a:lnTo>
                  <a:lnTo>
                    <a:pt x="857" y="245"/>
                  </a:lnTo>
                  <a:lnTo>
                    <a:pt x="869" y="245"/>
                  </a:lnTo>
                  <a:lnTo>
                    <a:pt x="881" y="359"/>
                  </a:lnTo>
                  <a:lnTo>
                    <a:pt x="899" y="311"/>
                  </a:lnTo>
                  <a:lnTo>
                    <a:pt x="911" y="137"/>
                  </a:lnTo>
                  <a:lnTo>
                    <a:pt x="923" y="269"/>
                  </a:lnTo>
                  <a:lnTo>
                    <a:pt x="941" y="382"/>
                  </a:lnTo>
                  <a:lnTo>
                    <a:pt x="953" y="161"/>
                  </a:lnTo>
                  <a:lnTo>
                    <a:pt x="971" y="95"/>
                  </a:lnTo>
                  <a:lnTo>
                    <a:pt x="983" y="95"/>
                  </a:lnTo>
                  <a:lnTo>
                    <a:pt x="995" y="305"/>
                  </a:lnTo>
                  <a:lnTo>
                    <a:pt x="1013" y="131"/>
                  </a:lnTo>
                  <a:lnTo>
                    <a:pt x="1025" y="245"/>
                  </a:lnTo>
                  <a:lnTo>
                    <a:pt x="1043" y="359"/>
                  </a:lnTo>
                  <a:lnTo>
                    <a:pt x="1055" y="365"/>
                  </a:lnTo>
                  <a:lnTo>
                    <a:pt x="1067" y="275"/>
                  </a:lnTo>
                  <a:lnTo>
                    <a:pt x="1085" y="197"/>
                  </a:lnTo>
                  <a:lnTo>
                    <a:pt x="1097" y="197"/>
                  </a:lnTo>
                  <a:lnTo>
                    <a:pt x="1109" y="245"/>
                  </a:lnTo>
                  <a:lnTo>
                    <a:pt x="1127" y="71"/>
                  </a:lnTo>
                  <a:lnTo>
                    <a:pt x="1139" y="221"/>
                  </a:lnTo>
                  <a:lnTo>
                    <a:pt x="1157" y="221"/>
                  </a:lnTo>
                  <a:lnTo>
                    <a:pt x="1169" y="299"/>
                  </a:lnTo>
                  <a:lnTo>
                    <a:pt x="1181" y="233"/>
                  </a:lnTo>
                  <a:lnTo>
                    <a:pt x="1199" y="418"/>
                  </a:lnTo>
                  <a:lnTo>
                    <a:pt x="1211" y="269"/>
                  </a:lnTo>
                  <a:lnTo>
                    <a:pt x="1223" y="359"/>
                  </a:lnTo>
                  <a:lnTo>
                    <a:pt x="1241" y="311"/>
                  </a:lnTo>
                  <a:lnTo>
                    <a:pt x="1253" y="377"/>
                  </a:lnTo>
                  <a:lnTo>
                    <a:pt x="1271" y="430"/>
                  </a:lnTo>
                  <a:lnTo>
                    <a:pt x="1283" y="514"/>
                  </a:lnTo>
                  <a:lnTo>
                    <a:pt x="1295" y="472"/>
                  </a:lnTo>
                  <a:lnTo>
                    <a:pt x="1313" y="335"/>
                  </a:lnTo>
                  <a:lnTo>
                    <a:pt x="1325" y="245"/>
                  </a:lnTo>
                  <a:lnTo>
                    <a:pt x="1337" y="95"/>
                  </a:lnTo>
                  <a:lnTo>
                    <a:pt x="1355" y="107"/>
                  </a:lnTo>
                  <a:lnTo>
                    <a:pt x="1367" y="382"/>
                  </a:lnTo>
                  <a:lnTo>
                    <a:pt x="1385" y="406"/>
                  </a:lnTo>
                  <a:lnTo>
                    <a:pt x="1397" y="341"/>
                  </a:lnTo>
                  <a:lnTo>
                    <a:pt x="1409" y="532"/>
                  </a:lnTo>
                  <a:lnTo>
                    <a:pt x="1427" y="418"/>
                  </a:lnTo>
                  <a:lnTo>
                    <a:pt x="1439" y="388"/>
                  </a:lnTo>
                  <a:lnTo>
                    <a:pt x="1457" y="281"/>
                  </a:lnTo>
                  <a:lnTo>
                    <a:pt x="1469" y="209"/>
                  </a:lnTo>
                  <a:lnTo>
                    <a:pt x="1481" y="143"/>
                  </a:lnTo>
                  <a:lnTo>
                    <a:pt x="1499" y="209"/>
                  </a:lnTo>
                  <a:lnTo>
                    <a:pt x="1511" y="251"/>
                  </a:lnTo>
                  <a:lnTo>
                    <a:pt x="1523" y="107"/>
                  </a:lnTo>
                  <a:lnTo>
                    <a:pt x="1541" y="0"/>
                  </a:lnTo>
                  <a:lnTo>
                    <a:pt x="1553" y="161"/>
                  </a:lnTo>
                  <a:lnTo>
                    <a:pt x="1571" y="185"/>
                  </a:lnTo>
                  <a:lnTo>
                    <a:pt x="1583" y="305"/>
                  </a:lnTo>
                  <a:lnTo>
                    <a:pt x="1595" y="269"/>
                  </a:lnTo>
                  <a:lnTo>
                    <a:pt x="1613" y="185"/>
                  </a:lnTo>
                  <a:lnTo>
                    <a:pt x="1625" y="269"/>
                  </a:lnTo>
                  <a:lnTo>
                    <a:pt x="1637" y="245"/>
                  </a:lnTo>
                  <a:lnTo>
                    <a:pt x="1655" y="239"/>
                  </a:lnTo>
                  <a:lnTo>
                    <a:pt x="1667" y="299"/>
                  </a:lnTo>
                  <a:lnTo>
                    <a:pt x="1685" y="323"/>
                  </a:lnTo>
                </a:path>
              </a:pathLst>
            </a:custGeom>
            <a:noFill/>
            <a:ln w="19050" cmpd="sng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755" name="Rectangle 331"/>
            <p:cNvSpPr>
              <a:spLocks noChangeArrowheads="1"/>
            </p:cNvSpPr>
            <p:nvPr/>
          </p:nvSpPr>
          <p:spPr bwMode="auto">
            <a:xfrm>
              <a:off x="2027" y="3945"/>
              <a:ext cx="605" cy="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000" b="0">
                  <a:solidFill>
                    <a:srgbClr val="000000"/>
                  </a:solidFill>
                  <a:latin typeface="Helvetica" pitchFamily="34" charset="0"/>
                </a:rPr>
                <a:t>Time (min)</a:t>
              </a:r>
              <a:endParaRPr lang="en-US"/>
            </a:p>
          </p:txBody>
        </p:sp>
        <p:sp>
          <p:nvSpPr>
            <p:cNvPr id="103756" name="Rectangle 332"/>
            <p:cNvSpPr>
              <a:spLocks noChangeArrowheads="1"/>
            </p:cNvSpPr>
            <p:nvPr/>
          </p:nvSpPr>
          <p:spPr bwMode="auto">
            <a:xfrm rot="16200000">
              <a:off x="21" y="3173"/>
              <a:ext cx="494" cy="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000" b="0">
                  <a:solidFill>
                    <a:srgbClr val="000000"/>
                  </a:solidFill>
                  <a:latin typeface="Helvetica" pitchFamily="34" charset="0"/>
                </a:rPr>
                <a:t>Temperature</a:t>
              </a:r>
              <a:endParaRPr lang="en-US"/>
            </a:p>
          </p:txBody>
        </p:sp>
      </p:grpSp>
      <p:sp>
        <p:nvSpPr>
          <p:cNvPr id="103757" name="AutoShape 333"/>
          <p:cNvSpPr>
            <a:spLocks noChangeArrowheads="1"/>
          </p:cNvSpPr>
          <p:nvPr/>
        </p:nvSpPr>
        <p:spPr bwMode="auto">
          <a:xfrm>
            <a:off x="4343400" y="2971800"/>
            <a:ext cx="457200" cy="228600"/>
          </a:xfrm>
          <a:prstGeom prst="rightArrow">
            <a:avLst>
              <a:gd name="adj1" fmla="val 83333"/>
              <a:gd name="adj2" fmla="val 0"/>
            </a:avLst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758" name="AutoShape 334"/>
          <p:cNvSpPr>
            <a:spLocks noChangeArrowheads="1"/>
          </p:cNvSpPr>
          <p:nvPr/>
        </p:nvSpPr>
        <p:spPr bwMode="auto">
          <a:xfrm rot="-1634549">
            <a:off x="4762500" y="2809875"/>
            <a:ext cx="457200" cy="304800"/>
          </a:xfrm>
          <a:prstGeom prst="rightArrow">
            <a:avLst>
              <a:gd name="adj1" fmla="val 50000"/>
              <a:gd name="adj2" fmla="val 37500"/>
            </a:avLst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759" name="AutoShape 335"/>
          <p:cNvSpPr>
            <a:spLocks noChangeArrowheads="1"/>
          </p:cNvSpPr>
          <p:nvPr/>
        </p:nvSpPr>
        <p:spPr bwMode="auto">
          <a:xfrm rot="1893996">
            <a:off x="4724400" y="3038475"/>
            <a:ext cx="457200" cy="304800"/>
          </a:xfrm>
          <a:prstGeom prst="rightArrow">
            <a:avLst>
              <a:gd name="adj1" fmla="val 50000"/>
              <a:gd name="adj2" fmla="val 37500"/>
            </a:avLst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760" name="Text Box 336"/>
          <p:cNvSpPr txBox="1">
            <a:spLocks noChangeArrowheads="1"/>
          </p:cNvSpPr>
          <p:nvPr/>
        </p:nvSpPr>
        <p:spPr bwMode="auto">
          <a:xfrm>
            <a:off x="7239000" y="1828800"/>
            <a:ext cx="1447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Signal?</a:t>
            </a:r>
          </a:p>
        </p:txBody>
      </p:sp>
      <p:sp>
        <p:nvSpPr>
          <p:cNvPr id="103761" name="Text Box 337"/>
          <p:cNvSpPr txBox="1">
            <a:spLocks noChangeArrowheads="1"/>
          </p:cNvSpPr>
          <p:nvPr/>
        </p:nvSpPr>
        <p:spPr bwMode="auto">
          <a:xfrm>
            <a:off x="7239000" y="2819400"/>
            <a:ext cx="1447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Noise?</a:t>
            </a:r>
          </a:p>
        </p:txBody>
      </p:sp>
      <p:sp>
        <p:nvSpPr>
          <p:cNvPr id="103762" name="Text Box 338"/>
          <p:cNvSpPr txBox="1">
            <a:spLocks noChangeArrowheads="1"/>
          </p:cNvSpPr>
          <p:nvPr/>
        </p:nvSpPr>
        <p:spPr bwMode="auto">
          <a:xfrm>
            <a:off x="609600" y="4419600"/>
            <a:ext cx="4800600" cy="2109788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>
                <a:solidFill>
                  <a:schemeClr val="accent2"/>
                </a:solidFill>
              </a:rPr>
              <a:t>Noise</a:t>
            </a:r>
            <a:r>
              <a:rPr lang="en-US"/>
              <a:t>: We think of noise as the non-repeatable component of the measurement.</a:t>
            </a:r>
          </a:p>
          <a:p>
            <a:pPr algn="l">
              <a:spcBef>
                <a:spcPct val="50000"/>
              </a:spcBef>
            </a:pPr>
            <a:r>
              <a:rPr lang="en-US">
                <a:solidFill>
                  <a:schemeClr val="accent2"/>
                </a:solidFill>
              </a:rPr>
              <a:t>Causes</a:t>
            </a:r>
            <a:r>
              <a:rPr lang="en-US"/>
              <a:t>: Electrical interference, imperfect mixing, turbulence, ...</a:t>
            </a:r>
          </a:p>
        </p:txBody>
      </p:sp>
      <p:graphicFrame>
        <p:nvGraphicFramePr>
          <p:cNvPr id="103763" name="Object 339"/>
          <p:cNvGraphicFramePr>
            <a:graphicFrameLocks noChangeAspect="1"/>
          </p:cNvGraphicFramePr>
          <p:nvPr/>
        </p:nvGraphicFramePr>
        <p:xfrm>
          <a:off x="5791200" y="4800600"/>
          <a:ext cx="501650" cy="1412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72" name="Clip" r:id="rId4" imgW="1395000" imgH="3926880" progId="MS_ClipArt_Gallery.5">
                  <p:embed/>
                </p:oleObj>
              </mc:Choice>
              <mc:Fallback>
                <p:oleObj name="Clip" r:id="rId4" imgW="1395000" imgH="3926880" progId="MS_ClipArt_Gallery.5">
                  <p:embed/>
                  <p:pic>
                    <p:nvPicPr>
                      <p:cNvPr id="0" name="Object 3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4800600"/>
                        <a:ext cx="501650" cy="1412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764" name="AutoShape 340"/>
          <p:cNvSpPr>
            <a:spLocks noChangeArrowheads="1"/>
          </p:cNvSpPr>
          <p:nvPr/>
        </p:nvSpPr>
        <p:spPr bwMode="auto">
          <a:xfrm>
            <a:off x="6858000" y="4572000"/>
            <a:ext cx="1905000" cy="1752600"/>
          </a:xfrm>
          <a:prstGeom prst="wedgeRoundRectCallout">
            <a:avLst>
              <a:gd name="adj1" fmla="val -81250"/>
              <a:gd name="adj2" fmla="val -12046"/>
              <a:gd name="adj3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/>
              <a:t>The distinction</a:t>
            </a:r>
          </a:p>
          <a:p>
            <a:r>
              <a:rPr lang="en-US" sz="1800"/>
              <a:t>is seldom as</a:t>
            </a:r>
          </a:p>
          <a:p>
            <a:r>
              <a:rPr lang="en-US" sz="1800"/>
              <a:t>clear-cut as</a:t>
            </a:r>
          </a:p>
          <a:p>
            <a:r>
              <a:rPr lang="en-US" sz="1800"/>
              <a:t>shown here!</a:t>
            </a:r>
          </a:p>
        </p:txBody>
      </p:sp>
      <p:sp>
        <p:nvSpPr>
          <p:cNvPr id="103765" name="Text Box 341"/>
          <p:cNvSpPr txBox="1">
            <a:spLocks noChangeArrowheads="1"/>
          </p:cNvSpPr>
          <p:nvPr/>
        </p:nvSpPr>
        <p:spPr bwMode="auto">
          <a:xfrm>
            <a:off x="1600200" y="1828800"/>
            <a:ext cx="1992313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Signal + noise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Text Box 2"/>
          <p:cNvSpPr txBox="1">
            <a:spLocks noChangeArrowheads="1"/>
          </p:cNvSpPr>
          <p:nvPr/>
        </p:nvSpPr>
        <p:spPr bwMode="auto">
          <a:xfrm>
            <a:off x="685800" y="228600"/>
            <a:ext cx="7848600" cy="528638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FF0000"/>
                </a:solidFill>
              </a:rPr>
              <a:t>CHAPTER 12: PRACTICAL ISSUES</a:t>
            </a:r>
            <a:endParaRPr lang="en-US" sz="3200" b="0"/>
          </a:p>
        </p:txBody>
      </p:sp>
      <p:sp>
        <p:nvSpPr>
          <p:cNvPr id="104451" name="Text Box 3"/>
          <p:cNvSpPr txBox="1">
            <a:spLocks noChangeArrowheads="1"/>
          </p:cNvSpPr>
          <p:nvPr/>
        </p:nvSpPr>
        <p:spPr bwMode="auto">
          <a:xfrm>
            <a:off x="2133600" y="914400"/>
            <a:ext cx="48006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Input - Sensor and </a:t>
            </a:r>
            <a:r>
              <a:rPr lang="en-US" u="sng">
                <a:solidFill>
                  <a:schemeClr val="accent2"/>
                </a:solidFill>
              </a:rPr>
              <a:t>Pre-calculations</a:t>
            </a:r>
            <a:endParaRPr lang="en-US" b="0"/>
          </a:p>
        </p:txBody>
      </p:sp>
      <p:sp>
        <p:nvSpPr>
          <p:cNvPr id="104452" name="Line 4"/>
          <p:cNvSpPr>
            <a:spLocks noChangeShapeType="1"/>
          </p:cNvSpPr>
          <p:nvPr/>
        </p:nvSpPr>
        <p:spPr bwMode="auto">
          <a:xfrm>
            <a:off x="1600200" y="1905000"/>
            <a:ext cx="0" cy="3733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4453" name="Line 5"/>
          <p:cNvSpPr>
            <a:spLocks noChangeShapeType="1"/>
          </p:cNvSpPr>
          <p:nvPr/>
        </p:nvSpPr>
        <p:spPr bwMode="auto">
          <a:xfrm>
            <a:off x="1600200" y="5638800"/>
            <a:ext cx="6400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4454" name="Rectangle 6" descr="Light downward diagonal"/>
          <p:cNvSpPr>
            <a:spLocks noChangeArrowheads="1"/>
          </p:cNvSpPr>
          <p:nvPr/>
        </p:nvSpPr>
        <p:spPr bwMode="auto">
          <a:xfrm>
            <a:off x="609600" y="2133600"/>
            <a:ext cx="2209800" cy="152400"/>
          </a:xfrm>
          <a:prstGeom prst="rect">
            <a:avLst/>
          </a:prstGeom>
          <a:pattFill prst="ltDnDiag">
            <a:fgClr>
              <a:srgbClr val="339933"/>
            </a:fgClr>
            <a:bgClr>
              <a:srgbClr val="FFFFFF"/>
            </a:bgClr>
          </a:pattFill>
          <a:ln w="9525">
            <a:solidFill>
              <a:srgbClr val="3399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4455" name="Rectangle 7" descr="Light downward diagonal"/>
          <p:cNvSpPr>
            <a:spLocks noChangeArrowheads="1"/>
          </p:cNvSpPr>
          <p:nvPr/>
        </p:nvSpPr>
        <p:spPr bwMode="auto">
          <a:xfrm>
            <a:off x="2667000" y="2971800"/>
            <a:ext cx="2209800" cy="152400"/>
          </a:xfrm>
          <a:prstGeom prst="rect">
            <a:avLst/>
          </a:prstGeom>
          <a:pattFill prst="ltDnDiag">
            <a:fgClr>
              <a:srgbClr val="339933"/>
            </a:fgClr>
            <a:bgClr>
              <a:srgbClr val="FFFFFF"/>
            </a:bgClr>
          </a:pattFill>
          <a:ln w="9525">
            <a:solidFill>
              <a:srgbClr val="3399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4456" name="Rectangle 8" descr="Light downward diagonal"/>
          <p:cNvSpPr>
            <a:spLocks noChangeArrowheads="1"/>
          </p:cNvSpPr>
          <p:nvPr/>
        </p:nvSpPr>
        <p:spPr bwMode="auto">
          <a:xfrm>
            <a:off x="4267200" y="3886200"/>
            <a:ext cx="2209800" cy="152400"/>
          </a:xfrm>
          <a:prstGeom prst="rect">
            <a:avLst/>
          </a:prstGeom>
          <a:pattFill prst="ltDnDiag">
            <a:fgClr>
              <a:srgbClr val="339933"/>
            </a:fgClr>
            <a:bgClr>
              <a:srgbClr val="FFFFFF"/>
            </a:bgClr>
          </a:pattFill>
          <a:ln w="9525">
            <a:solidFill>
              <a:srgbClr val="3399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4457" name="Rectangle 9" descr="Light downward diagonal"/>
          <p:cNvSpPr>
            <a:spLocks noChangeArrowheads="1"/>
          </p:cNvSpPr>
          <p:nvPr/>
        </p:nvSpPr>
        <p:spPr bwMode="auto">
          <a:xfrm>
            <a:off x="6248400" y="4648200"/>
            <a:ext cx="2209800" cy="152400"/>
          </a:xfrm>
          <a:prstGeom prst="rect">
            <a:avLst/>
          </a:prstGeom>
          <a:pattFill prst="ltDnDiag">
            <a:fgClr>
              <a:srgbClr val="339933"/>
            </a:fgClr>
            <a:bgClr>
              <a:srgbClr val="FFFFFF"/>
            </a:bgClr>
          </a:pattFill>
          <a:ln w="9525">
            <a:solidFill>
              <a:srgbClr val="3399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4458" name="Text Box 10"/>
          <p:cNvSpPr txBox="1">
            <a:spLocks noChangeArrowheads="1"/>
          </p:cNvSpPr>
          <p:nvPr/>
        </p:nvSpPr>
        <p:spPr bwMode="auto">
          <a:xfrm>
            <a:off x="381000" y="1752600"/>
            <a:ext cx="2667000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Controllable disturbances</a:t>
            </a:r>
          </a:p>
        </p:txBody>
      </p:sp>
      <p:sp>
        <p:nvSpPr>
          <p:cNvPr id="104459" name="Text Box 11"/>
          <p:cNvSpPr txBox="1">
            <a:spLocks noChangeArrowheads="1"/>
          </p:cNvSpPr>
          <p:nvPr/>
        </p:nvSpPr>
        <p:spPr bwMode="auto">
          <a:xfrm>
            <a:off x="2438400" y="2590800"/>
            <a:ext cx="2667000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Uncontrollable disturbances</a:t>
            </a:r>
          </a:p>
        </p:txBody>
      </p:sp>
      <p:sp>
        <p:nvSpPr>
          <p:cNvPr id="104460" name="Text Box 12"/>
          <p:cNvSpPr txBox="1">
            <a:spLocks noChangeArrowheads="1"/>
          </p:cNvSpPr>
          <p:nvPr/>
        </p:nvSpPr>
        <p:spPr bwMode="auto">
          <a:xfrm>
            <a:off x="4038600" y="3505200"/>
            <a:ext cx="2667000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Sensor noise</a:t>
            </a:r>
          </a:p>
        </p:txBody>
      </p:sp>
      <p:sp>
        <p:nvSpPr>
          <p:cNvPr id="104461" name="Text Box 13"/>
          <p:cNvSpPr txBox="1">
            <a:spLocks noChangeArrowheads="1"/>
          </p:cNvSpPr>
          <p:nvPr/>
        </p:nvSpPr>
        <p:spPr bwMode="auto">
          <a:xfrm>
            <a:off x="6019800" y="4267200"/>
            <a:ext cx="2667000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Noise, electrical interference</a:t>
            </a:r>
          </a:p>
        </p:txBody>
      </p:sp>
      <p:sp>
        <p:nvSpPr>
          <p:cNvPr id="104462" name="Text Box 14"/>
          <p:cNvSpPr txBox="1">
            <a:spLocks noChangeArrowheads="1"/>
          </p:cNvSpPr>
          <p:nvPr/>
        </p:nvSpPr>
        <p:spPr bwMode="auto">
          <a:xfrm>
            <a:off x="3276600" y="6019800"/>
            <a:ext cx="2667000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Frequency (Hz)</a:t>
            </a:r>
          </a:p>
        </p:txBody>
      </p:sp>
      <p:sp>
        <p:nvSpPr>
          <p:cNvPr id="104463" name="Text Box 15"/>
          <p:cNvSpPr txBox="1">
            <a:spLocks noChangeArrowheads="1"/>
          </p:cNvSpPr>
          <p:nvPr/>
        </p:nvSpPr>
        <p:spPr bwMode="auto">
          <a:xfrm>
            <a:off x="1295400" y="5715000"/>
            <a:ext cx="6553200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600"/>
              <a:t>10</a:t>
            </a:r>
            <a:r>
              <a:rPr lang="en-US" sz="1600" baseline="30000"/>
              <a:t>-4</a:t>
            </a:r>
            <a:r>
              <a:rPr lang="en-US" sz="1600"/>
              <a:t>                    10</a:t>
            </a:r>
            <a:r>
              <a:rPr lang="en-US" sz="1600" baseline="30000"/>
              <a:t>-2</a:t>
            </a:r>
            <a:r>
              <a:rPr lang="en-US" sz="1600"/>
              <a:t>                       1.0                                     10</a:t>
            </a:r>
            <a:r>
              <a:rPr lang="en-US" sz="1600" baseline="30000"/>
              <a:t>2</a:t>
            </a:r>
            <a:r>
              <a:rPr lang="en-US" sz="1600"/>
              <a:t>        </a:t>
            </a:r>
          </a:p>
        </p:txBody>
      </p:sp>
      <p:graphicFrame>
        <p:nvGraphicFramePr>
          <p:cNvPr id="104464" name="Object 16"/>
          <p:cNvGraphicFramePr>
            <a:graphicFrameLocks noChangeAspect="1"/>
          </p:cNvGraphicFramePr>
          <p:nvPr/>
        </p:nvGraphicFramePr>
        <p:xfrm>
          <a:off x="533400" y="2819400"/>
          <a:ext cx="366713" cy="1031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82" name="Clip" r:id="rId4" imgW="1395000" imgH="3926880" progId="MS_ClipArt_Gallery.5">
                  <p:embed/>
                </p:oleObj>
              </mc:Choice>
              <mc:Fallback>
                <p:oleObj name="Clip" r:id="rId4" imgW="1395000" imgH="3926880" progId="MS_ClipArt_Gallery.5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2819400"/>
                        <a:ext cx="366713" cy="1031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465" name="AutoShape 17"/>
          <p:cNvSpPr>
            <a:spLocks noChangeArrowheads="1"/>
          </p:cNvSpPr>
          <p:nvPr/>
        </p:nvSpPr>
        <p:spPr bwMode="auto">
          <a:xfrm>
            <a:off x="1143000" y="2971800"/>
            <a:ext cx="1143000" cy="914400"/>
          </a:xfrm>
          <a:prstGeom prst="wedgeRoundRectCallout">
            <a:avLst>
              <a:gd name="adj1" fmla="val -72917"/>
              <a:gd name="adj2" fmla="val -25866"/>
              <a:gd name="adj3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400"/>
              <a:t>Our plants are</a:t>
            </a:r>
          </a:p>
          <a:p>
            <a:r>
              <a:rPr lang="en-US" sz="1400"/>
              <a:t>relatively</a:t>
            </a:r>
          </a:p>
          <a:p>
            <a:r>
              <a:rPr lang="en-US" sz="1400"/>
              <a:t>slow</a:t>
            </a:r>
          </a:p>
        </p:txBody>
      </p:sp>
      <p:grpSp>
        <p:nvGrpSpPr>
          <p:cNvPr id="104473" name="Group 25"/>
          <p:cNvGrpSpPr>
            <a:grpSpLocks/>
          </p:cNvGrpSpPr>
          <p:nvPr/>
        </p:nvGrpSpPr>
        <p:grpSpPr bwMode="auto">
          <a:xfrm flipH="1">
            <a:off x="6553200" y="3124200"/>
            <a:ext cx="676275" cy="838200"/>
            <a:chOff x="4033" y="1200"/>
            <a:chExt cx="426" cy="528"/>
          </a:xfrm>
        </p:grpSpPr>
        <p:sp>
          <p:nvSpPr>
            <p:cNvPr id="104467" name="Freeform 19"/>
            <p:cNvSpPr>
              <a:spLocks/>
            </p:cNvSpPr>
            <p:nvPr/>
          </p:nvSpPr>
          <p:spPr bwMode="auto">
            <a:xfrm>
              <a:off x="4169" y="1200"/>
              <a:ext cx="126" cy="110"/>
            </a:xfrm>
            <a:custGeom>
              <a:avLst/>
              <a:gdLst>
                <a:gd name="T0" fmla="*/ 248 w 503"/>
                <a:gd name="T1" fmla="*/ 0 h 550"/>
                <a:gd name="T2" fmla="*/ 310 w 503"/>
                <a:gd name="T3" fmla="*/ 8 h 550"/>
                <a:gd name="T4" fmla="*/ 341 w 503"/>
                <a:gd name="T5" fmla="*/ 50 h 550"/>
                <a:gd name="T6" fmla="*/ 355 w 503"/>
                <a:gd name="T7" fmla="*/ 134 h 550"/>
                <a:gd name="T8" fmla="*/ 345 w 503"/>
                <a:gd name="T9" fmla="*/ 235 h 550"/>
                <a:gd name="T10" fmla="*/ 321 w 503"/>
                <a:gd name="T11" fmla="*/ 297 h 550"/>
                <a:gd name="T12" fmla="*/ 293 w 503"/>
                <a:gd name="T13" fmla="*/ 378 h 550"/>
                <a:gd name="T14" fmla="*/ 461 w 503"/>
                <a:gd name="T15" fmla="*/ 478 h 550"/>
                <a:gd name="T16" fmla="*/ 503 w 503"/>
                <a:gd name="T17" fmla="*/ 515 h 550"/>
                <a:gd name="T18" fmla="*/ 478 w 503"/>
                <a:gd name="T19" fmla="*/ 550 h 550"/>
                <a:gd name="T20" fmla="*/ 394 w 503"/>
                <a:gd name="T21" fmla="*/ 478 h 550"/>
                <a:gd name="T22" fmla="*/ 268 w 503"/>
                <a:gd name="T23" fmla="*/ 428 h 550"/>
                <a:gd name="T24" fmla="*/ 209 w 503"/>
                <a:gd name="T25" fmla="*/ 490 h 550"/>
                <a:gd name="T26" fmla="*/ 146 w 503"/>
                <a:gd name="T27" fmla="*/ 536 h 550"/>
                <a:gd name="T28" fmla="*/ 93 w 503"/>
                <a:gd name="T29" fmla="*/ 540 h 550"/>
                <a:gd name="T30" fmla="*/ 41 w 503"/>
                <a:gd name="T31" fmla="*/ 536 h 550"/>
                <a:gd name="T32" fmla="*/ 17 w 503"/>
                <a:gd name="T33" fmla="*/ 498 h 550"/>
                <a:gd name="T34" fmla="*/ 0 w 503"/>
                <a:gd name="T35" fmla="*/ 415 h 550"/>
                <a:gd name="T36" fmla="*/ 0 w 503"/>
                <a:gd name="T37" fmla="*/ 322 h 550"/>
                <a:gd name="T38" fmla="*/ 20 w 503"/>
                <a:gd name="T39" fmla="*/ 251 h 550"/>
                <a:gd name="T40" fmla="*/ 90 w 503"/>
                <a:gd name="T41" fmla="*/ 138 h 550"/>
                <a:gd name="T42" fmla="*/ 168 w 503"/>
                <a:gd name="T43" fmla="*/ 63 h 550"/>
                <a:gd name="T44" fmla="*/ 220 w 503"/>
                <a:gd name="T45" fmla="*/ 21 h 550"/>
                <a:gd name="T46" fmla="*/ 268 w 503"/>
                <a:gd name="T47" fmla="*/ 8 h 550"/>
                <a:gd name="T48" fmla="*/ 248 w 503"/>
                <a:gd name="T49" fmla="*/ 0 h 5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03" h="550">
                  <a:moveTo>
                    <a:pt x="248" y="0"/>
                  </a:moveTo>
                  <a:lnTo>
                    <a:pt x="310" y="8"/>
                  </a:lnTo>
                  <a:lnTo>
                    <a:pt x="341" y="50"/>
                  </a:lnTo>
                  <a:lnTo>
                    <a:pt x="355" y="134"/>
                  </a:lnTo>
                  <a:lnTo>
                    <a:pt x="345" y="235"/>
                  </a:lnTo>
                  <a:lnTo>
                    <a:pt x="321" y="297"/>
                  </a:lnTo>
                  <a:lnTo>
                    <a:pt x="293" y="378"/>
                  </a:lnTo>
                  <a:lnTo>
                    <a:pt x="461" y="478"/>
                  </a:lnTo>
                  <a:lnTo>
                    <a:pt x="503" y="515"/>
                  </a:lnTo>
                  <a:lnTo>
                    <a:pt x="478" y="550"/>
                  </a:lnTo>
                  <a:lnTo>
                    <a:pt x="394" y="478"/>
                  </a:lnTo>
                  <a:lnTo>
                    <a:pt x="268" y="428"/>
                  </a:lnTo>
                  <a:lnTo>
                    <a:pt x="209" y="490"/>
                  </a:lnTo>
                  <a:lnTo>
                    <a:pt x="146" y="536"/>
                  </a:lnTo>
                  <a:lnTo>
                    <a:pt x="93" y="540"/>
                  </a:lnTo>
                  <a:lnTo>
                    <a:pt x="41" y="536"/>
                  </a:lnTo>
                  <a:lnTo>
                    <a:pt x="17" y="498"/>
                  </a:lnTo>
                  <a:lnTo>
                    <a:pt x="0" y="415"/>
                  </a:lnTo>
                  <a:lnTo>
                    <a:pt x="0" y="322"/>
                  </a:lnTo>
                  <a:lnTo>
                    <a:pt x="20" y="251"/>
                  </a:lnTo>
                  <a:lnTo>
                    <a:pt x="90" y="138"/>
                  </a:lnTo>
                  <a:lnTo>
                    <a:pt x="168" y="63"/>
                  </a:lnTo>
                  <a:lnTo>
                    <a:pt x="220" y="21"/>
                  </a:lnTo>
                  <a:lnTo>
                    <a:pt x="268" y="8"/>
                  </a:lnTo>
                  <a:lnTo>
                    <a:pt x="24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468" name="Freeform 20"/>
            <p:cNvSpPr>
              <a:spLocks/>
            </p:cNvSpPr>
            <p:nvPr/>
          </p:nvSpPr>
          <p:spPr bwMode="auto">
            <a:xfrm>
              <a:off x="4200" y="1331"/>
              <a:ext cx="259" cy="96"/>
            </a:xfrm>
            <a:custGeom>
              <a:avLst/>
              <a:gdLst>
                <a:gd name="T0" fmla="*/ 11 w 1037"/>
                <a:gd name="T1" fmla="*/ 0 h 479"/>
                <a:gd name="T2" fmla="*/ 109 w 1037"/>
                <a:gd name="T3" fmla="*/ 13 h 479"/>
                <a:gd name="T4" fmla="*/ 286 w 1037"/>
                <a:gd name="T5" fmla="*/ 97 h 479"/>
                <a:gd name="T6" fmla="*/ 440 w 1037"/>
                <a:gd name="T7" fmla="*/ 164 h 479"/>
                <a:gd name="T8" fmla="*/ 612 w 1037"/>
                <a:gd name="T9" fmla="*/ 223 h 479"/>
                <a:gd name="T10" fmla="*/ 734 w 1037"/>
                <a:gd name="T11" fmla="*/ 285 h 479"/>
                <a:gd name="T12" fmla="*/ 902 w 1037"/>
                <a:gd name="T13" fmla="*/ 353 h 479"/>
                <a:gd name="T14" fmla="*/ 1037 w 1037"/>
                <a:gd name="T15" fmla="*/ 416 h 479"/>
                <a:gd name="T16" fmla="*/ 1030 w 1037"/>
                <a:gd name="T17" fmla="*/ 441 h 479"/>
                <a:gd name="T18" fmla="*/ 989 w 1037"/>
                <a:gd name="T19" fmla="*/ 453 h 479"/>
                <a:gd name="T20" fmla="*/ 869 w 1037"/>
                <a:gd name="T21" fmla="*/ 387 h 479"/>
                <a:gd name="T22" fmla="*/ 862 w 1037"/>
                <a:gd name="T23" fmla="*/ 428 h 479"/>
                <a:gd name="T24" fmla="*/ 831 w 1037"/>
                <a:gd name="T25" fmla="*/ 466 h 479"/>
                <a:gd name="T26" fmla="*/ 786 w 1037"/>
                <a:gd name="T27" fmla="*/ 479 h 479"/>
                <a:gd name="T28" fmla="*/ 737 w 1037"/>
                <a:gd name="T29" fmla="*/ 449 h 479"/>
                <a:gd name="T30" fmla="*/ 702 w 1037"/>
                <a:gd name="T31" fmla="*/ 412 h 479"/>
                <a:gd name="T32" fmla="*/ 706 w 1037"/>
                <a:gd name="T33" fmla="*/ 353 h 479"/>
                <a:gd name="T34" fmla="*/ 716 w 1037"/>
                <a:gd name="T35" fmla="*/ 324 h 479"/>
                <a:gd name="T36" fmla="*/ 600 w 1037"/>
                <a:gd name="T37" fmla="*/ 265 h 479"/>
                <a:gd name="T38" fmla="*/ 545 w 1037"/>
                <a:gd name="T39" fmla="*/ 252 h 479"/>
                <a:gd name="T40" fmla="*/ 440 w 1037"/>
                <a:gd name="T41" fmla="*/ 227 h 479"/>
                <a:gd name="T42" fmla="*/ 297 w 1037"/>
                <a:gd name="T43" fmla="*/ 173 h 479"/>
                <a:gd name="T44" fmla="*/ 182 w 1037"/>
                <a:gd name="T45" fmla="*/ 113 h 479"/>
                <a:gd name="T46" fmla="*/ 99 w 1037"/>
                <a:gd name="T47" fmla="*/ 88 h 479"/>
                <a:gd name="T48" fmla="*/ 11 w 1037"/>
                <a:gd name="T49" fmla="*/ 97 h 479"/>
                <a:gd name="T50" fmla="*/ 0 w 1037"/>
                <a:gd name="T51" fmla="*/ 34 h 479"/>
                <a:gd name="T52" fmla="*/ 35 w 1037"/>
                <a:gd name="T53" fmla="*/ 0 h 479"/>
                <a:gd name="T54" fmla="*/ 57 w 1037"/>
                <a:gd name="T55" fmla="*/ 0 h 479"/>
                <a:gd name="T56" fmla="*/ 11 w 1037"/>
                <a:gd name="T57" fmla="*/ 0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37" h="479">
                  <a:moveTo>
                    <a:pt x="11" y="0"/>
                  </a:moveTo>
                  <a:lnTo>
                    <a:pt x="109" y="13"/>
                  </a:lnTo>
                  <a:lnTo>
                    <a:pt x="286" y="97"/>
                  </a:lnTo>
                  <a:lnTo>
                    <a:pt x="440" y="164"/>
                  </a:lnTo>
                  <a:lnTo>
                    <a:pt x="612" y="223"/>
                  </a:lnTo>
                  <a:lnTo>
                    <a:pt x="734" y="285"/>
                  </a:lnTo>
                  <a:lnTo>
                    <a:pt x="902" y="353"/>
                  </a:lnTo>
                  <a:lnTo>
                    <a:pt x="1037" y="416"/>
                  </a:lnTo>
                  <a:lnTo>
                    <a:pt x="1030" y="441"/>
                  </a:lnTo>
                  <a:lnTo>
                    <a:pt x="989" y="453"/>
                  </a:lnTo>
                  <a:lnTo>
                    <a:pt x="869" y="387"/>
                  </a:lnTo>
                  <a:lnTo>
                    <a:pt x="862" y="428"/>
                  </a:lnTo>
                  <a:lnTo>
                    <a:pt x="831" y="466"/>
                  </a:lnTo>
                  <a:lnTo>
                    <a:pt x="786" y="479"/>
                  </a:lnTo>
                  <a:lnTo>
                    <a:pt x="737" y="449"/>
                  </a:lnTo>
                  <a:lnTo>
                    <a:pt x="702" y="412"/>
                  </a:lnTo>
                  <a:lnTo>
                    <a:pt x="706" y="353"/>
                  </a:lnTo>
                  <a:lnTo>
                    <a:pt x="716" y="324"/>
                  </a:lnTo>
                  <a:lnTo>
                    <a:pt x="600" y="265"/>
                  </a:lnTo>
                  <a:lnTo>
                    <a:pt x="545" y="252"/>
                  </a:lnTo>
                  <a:lnTo>
                    <a:pt x="440" y="227"/>
                  </a:lnTo>
                  <a:lnTo>
                    <a:pt x="297" y="173"/>
                  </a:lnTo>
                  <a:lnTo>
                    <a:pt x="182" y="113"/>
                  </a:lnTo>
                  <a:lnTo>
                    <a:pt x="99" y="88"/>
                  </a:lnTo>
                  <a:lnTo>
                    <a:pt x="11" y="97"/>
                  </a:lnTo>
                  <a:lnTo>
                    <a:pt x="0" y="34"/>
                  </a:lnTo>
                  <a:lnTo>
                    <a:pt x="35" y="0"/>
                  </a:lnTo>
                  <a:lnTo>
                    <a:pt x="57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469" name="Freeform 21"/>
            <p:cNvSpPr>
              <a:spLocks/>
            </p:cNvSpPr>
            <p:nvPr/>
          </p:nvSpPr>
          <p:spPr bwMode="auto">
            <a:xfrm>
              <a:off x="4130" y="1329"/>
              <a:ext cx="85" cy="205"/>
            </a:xfrm>
            <a:custGeom>
              <a:avLst/>
              <a:gdLst>
                <a:gd name="T0" fmla="*/ 195 w 342"/>
                <a:gd name="T1" fmla="*/ 0 h 1028"/>
                <a:gd name="T2" fmla="*/ 240 w 342"/>
                <a:gd name="T3" fmla="*/ 0 h 1028"/>
                <a:gd name="T4" fmla="*/ 279 w 342"/>
                <a:gd name="T5" fmla="*/ 21 h 1028"/>
                <a:gd name="T6" fmla="*/ 320 w 342"/>
                <a:gd name="T7" fmla="*/ 85 h 1028"/>
                <a:gd name="T8" fmla="*/ 335 w 342"/>
                <a:gd name="T9" fmla="*/ 164 h 1028"/>
                <a:gd name="T10" fmla="*/ 342 w 342"/>
                <a:gd name="T11" fmla="*/ 361 h 1028"/>
                <a:gd name="T12" fmla="*/ 332 w 342"/>
                <a:gd name="T13" fmla="*/ 529 h 1028"/>
                <a:gd name="T14" fmla="*/ 299 w 342"/>
                <a:gd name="T15" fmla="*/ 701 h 1028"/>
                <a:gd name="T16" fmla="*/ 258 w 342"/>
                <a:gd name="T17" fmla="*/ 877 h 1028"/>
                <a:gd name="T18" fmla="*/ 209 w 342"/>
                <a:gd name="T19" fmla="*/ 983 h 1028"/>
                <a:gd name="T20" fmla="*/ 147 w 342"/>
                <a:gd name="T21" fmla="*/ 1028 h 1028"/>
                <a:gd name="T22" fmla="*/ 95 w 342"/>
                <a:gd name="T23" fmla="*/ 1028 h 1028"/>
                <a:gd name="T24" fmla="*/ 31 w 342"/>
                <a:gd name="T25" fmla="*/ 983 h 1028"/>
                <a:gd name="T26" fmla="*/ 7 w 342"/>
                <a:gd name="T27" fmla="*/ 915 h 1028"/>
                <a:gd name="T28" fmla="*/ 0 w 342"/>
                <a:gd name="T29" fmla="*/ 794 h 1028"/>
                <a:gd name="T30" fmla="*/ 7 w 342"/>
                <a:gd name="T31" fmla="*/ 643 h 1028"/>
                <a:gd name="T32" fmla="*/ 39 w 342"/>
                <a:gd name="T33" fmla="*/ 454 h 1028"/>
                <a:gd name="T34" fmla="*/ 81 w 342"/>
                <a:gd name="T35" fmla="*/ 222 h 1028"/>
                <a:gd name="T36" fmla="*/ 133 w 342"/>
                <a:gd name="T37" fmla="*/ 46 h 1028"/>
                <a:gd name="T38" fmla="*/ 164 w 342"/>
                <a:gd name="T39" fmla="*/ 21 h 1028"/>
                <a:gd name="T40" fmla="*/ 195 w 342"/>
                <a:gd name="T41" fmla="*/ 0 h 10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42" h="1028">
                  <a:moveTo>
                    <a:pt x="195" y="0"/>
                  </a:moveTo>
                  <a:lnTo>
                    <a:pt x="240" y="0"/>
                  </a:lnTo>
                  <a:lnTo>
                    <a:pt x="279" y="21"/>
                  </a:lnTo>
                  <a:lnTo>
                    <a:pt x="320" y="85"/>
                  </a:lnTo>
                  <a:lnTo>
                    <a:pt x="335" y="164"/>
                  </a:lnTo>
                  <a:lnTo>
                    <a:pt x="342" y="361"/>
                  </a:lnTo>
                  <a:lnTo>
                    <a:pt x="332" y="529"/>
                  </a:lnTo>
                  <a:lnTo>
                    <a:pt x="299" y="701"/>
                  </a:lnTo>
                  <a:lnTo>
                    <a:pt x="258" y="877"/>
                  </a:lnTo>
                  <a:lnTo>
                    <a:pt x="209" y="983"/>
                  </a:lnTo>
                  <a:lnTo>
                    <a:pt x="147" y="1028"/>
                  </a:lnTo>
                  <a:lnTo>
                    <a:pt x="95" y="1028"/>
                  </a:lnTo>
                  <a:lnTo>
                    <a:pt x="31" y="983"/>
                  </a:lnTo>
                  <a:lnTo>
                    <a:pt x="7" y="915"/>
                  </a:lnTo>
                  <a:lnTo>
                    <a:pt x="0" y="794"/>
                  </a:lnTo>
                  <a:lnTo>
                    <a:pt x="7" y="643"/>
                  </a:lnTo>
                  <a:lnTo>
                    <a:pt x="39" y="454"/>
                  </a:lnTo>
                  <a:lnTo>
                    <a:pt x="81" y="222"/>
                  </a:lnTo>
                  <a:lnTo>
                    <a:pt x="133" y="46"/>
                  </a:lnTo>
                  <a:lnTo>
                    <a:pt x="164" y="21"/>
                  </a:lnTo>
                  <a:lnTo>
                    <a:pt x="19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470" name="Freeform 22"/>
            <p:cNvSpPr>
              <a:spLocks/>
            </p:cNvSpPr>
            <p:nvPr/>
          </p:nvSpPr>
          <p:spPr bwMode="auto">
            <a:xfrm>
              <a:off x="4041" y="1318"/>
              <a:ext cx="120" cy="189"/>
            </a:xfrm>
            <a:custGeom>
              <a:avLst/>
              <a:gdLst>
                <a:gd name="T0" fmla="*/ 366 w 483"/>
                <a:gd name="T1" fmla="*/ 38 h 944"/>
                <a:gd name="T2" fmla="*/ 420 w 483"/>
                <a:gd name="T3" fmla="*/ 0 h 944"/>
                <a:gd name="T4" fmla="*/ 458 w 483"/>
                <a:gd name="T5" fmla="*/ 0 h 944"/>
                <a:gd name="T6" fmla="*/ 483 w 483"/>
                <a:gd name="T7" fmla="*/ 29 h 944"/>
                <a:gd name="T8" fmla="*/ 469 w 483"/>
                <a:gd name="T9" fmla="*/ 88 h 944"/>
                <a:gd name="T10" fmla="*/ 437 w 483"/>
                <a:gd name="T11" fmla="*/ 125 h 944"/>
                <a:gd name="T12" fmla="*/ 377 w 483"/>
                <a:gd name="T13" fmla="*/ 163 h 944"/>
                <a:gd name="T14" fmla="*/ 262 w 483"/>
                <a:gd name="T15" fmla="*/ 218 h 944"/>
                <a:gd name="T16" fmla="*/ 116 w 483"/>
                <a:gd name="T17" fmla="*/ 314 h 944"/>
                <a:gd name="T18" fmla="*/ 59 w 483"/>
                <a:gd name="T19" fmla="*/ 318 h 944"/>
                <a:gd name="T20" fmla="*/ 90 w 483"/>
                <a:gd name="T21" fmla="*/ 407 h 944"/>
                <a:gd name="T22" fmla="*/ 154 w 483"/>
                <a:gd name="T23" fmla="*/ 503 h 944"/>
                <a:gd name="T24" fmla="*/ 206 w 483"/>
                <a:gd name="T25" fmla="*/ 621 h 944"/>
                <a:gd name="T26" fmla="*/ 227 w 483"/>
                <a:gd name="T27" fmla="*/ 741 h 944"/>
                <a:gd name="T28" fmla="*/ 217 w 483"/>
                <a:gd name="T29" fmla="*/ 780 h 944"/>
                <a:gd name="T30" fmla="*/ 185 w 483"/>
                <a:gd name="T31" fmla="*/ 805 h 944"/>
                <a:gd name="T32" fmla="*/ 143 w 483"/>
                <a:gd name="T33" fmla="*/ 822 h 944"/>
                <a:gd name="T34" fmla="*/ 101 w 483"/>
                <a:gd name="T35" fmla="*/ 859 h 944"/>
                <a:gd name="T36" fmla="*/ 83 w 483"/>
                <a:gd name="T37" fmla="*/ 897 h 944"/>
                <a:gd name="T38" fmla="*/ 73 w 483"/>
                <a:gd name="T39" fmla="*/ 944 h 944"/>
                <a:gd name="T40" fmla="*/ 41 w 483"/>
                <a:gd name="T41" fmla="*/ 944 h 944"/>
                <a:gd name="T42" fmla="*/ 31 w 483"/>
                <a:gd name="T43" fmla="*/ 909 h 944"/>
                <a:gd name="T44" fmla="*/ 52 w 483"/>
                <a:gd name="T45" fmla="*/ 855 h 944"/>
                <a:gd name="T46" fmla="*/ 112 w 483"/>
                <a:gd name="T47" fmla="*/ 818 h 944"/>
                <a:gd name="T48" fmla="*/ 147 w 483"/>
                <a:gd name="T49" fmla="*/ 780 h 944"/>
                <a:gd name="T50" fmla="*/ 178 w 483"/>
                <a:gd name="T51" fmla="*/ 759 h 944"/>
                <a:gd name="T52" fmla="*/ 189 w 483"/>
                <a:gd name="T53" fmla="*/ 721 h 944"/>
                <a:gd name="T54" fmla="*/ 175 w 483"/>
                <a:gd name="T55" fmla="*/ 621 h 944"/>
                <a:gd name="T56" fmla="*/ 126 w 483"/>
                <a:gd name="T57" fmla="*/ 544 h 944"/>
                <a:gd name="T58" fmla="*/ 83 w 483"/>
                <a:gd name="T59" fmla="*/ 478 h 944"/>
                <a:gd name="T60" fmla="*/ 31 w 483"/>
                <a:gd name="T61" fmla="*/ 403 h 944"/>
                <a:gd name="T62" fmla="*/ 0 w 483"/>
                <a:gd name="T63" fmla="*/ 331 h 944"/>
                <a:gd name="T64" fmla="*/ 0 w 483"/>
                <a:gd name="T65" fmla="*/ 289 h 944"/>
                <a:gd name="T66" fmla="*/ 27 w 483"/>
                <a:gd name="T67" fmla="*/ 268 h 944"/>
                <a:gd name="T68" fmla="*/ 136 w 483"/>
                <a:gd name="T69" fmla="*/ 193 h 944"/>
                <a:gd name="T70" fmla="*/ 241 w 483"/>
                <a:gd name="T71" fmla="*/ 125 h 944"/>
                <a:gd name="T72" fmla="*/ 346 w 483"/>
                <a:gd name="T73" fmla="*/ 63 h 944"/>
                <a:gd name="T74" fmla="*/ 366 w 483"/>
                <a:gd name="T75" fmla="*/ 38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83" h="944">
                  <a:moveTo>
                    <a:pt x="366" y="38"/>
                  </a:moveTo>
                  <a:lnTo>
                    <a:pt x="420" y="0"/>
                  </a:lnTo>
                  <a:lnTo>
                    <a:pt x="458" y="0"/>
                  </a:lnTo>
                  <a:lnTo>
                    <a:pt x="483" y="29"/>
                  </a:lnTo>
                  <a:lnTo>
                    <a:pt x="469" y="88"/>
                  </a:lnTo>
                  <a:lnTo>
                    <a:pt x="437" y="125"/>
                  </a:lnTo>
                  <a:lnTo>
                    <a:pt x="377" y="163"/>
                  </a:lnTo>
                  <a:lnTo>
                    <a:pt x="262" y="218"/>
                  </a:lnTo>
                  <a:lnTo>
                    <a:pt x="116" y="314"/>
                  </a:lnTo>
                  <a:lnTo>
                    <a:pt x="59" y="318"/>
                  </a:lnTo>
                  <a:lnTo>
                    <a:pt x="90" y="407"/>
                  </a:lnTo>
                  <a:lnTo>
                    <a:pt x="154" y="503"/>
                  </a:lnTo>
                  <a:lnTo>
                    <a:pt x="206" y="621"/>
                  </a:lnTo>
                  <a:lnTo>
                    <a:pt x="227" y="741"/>
                  </a:lnTo>
                  <a:lnTo>
                    <a:pt x="217" y="780"/>
                  </a:lnTo>
                  <a:lnTo>
                    <a:pt x="185" y="805"/>
                  </a:lnTo>
                  <a:lnTo>
                    <a:pt x="143" y="822"/>
                  </a:lnTo>
                  <a:lnTo>
                    <a:pt x="101" y="859"/>
                  </a:lnTo>
                  <a:lnTo>
                    <a:pt x="83" y="897"/>
                  </a:lnTo>
                  <a:lnTo>
                    <a:pt x="73" y="944"/>
                  </a:lnTo>
                  <a:lnTo>
                    <a:pt x="41" y="944"/>
                  </a:lnTo>
                  <a:lnTo>
                    <a:pt x="31" y="909"/>
                  </a:lnTo>
                  <a:lnTo>
                    <a:pt x="52" y="855"/>
                  </a:lnTo>
                  <a:lnTo>
                    <a:pt x="112" y="818"/>
                  </a:lnTo>
                  <a:lnTo>
                    <a:pt x="147" y="780"/>
                  </a:lnTo>
                  <a:lnTo>
                    <a:pt x="178" y="759"/>
                  </a:lnTo>
                  <a:lnTo>
                    <a:pt x="189" y="721"/>
                  </a:lnTo>
                  <a:lnTo>
                    <a:pt x="175" y="621"/>
                  </a:lnTo>
                  <a:lnTo>
                    <a:pt x="126" y="544"/>
                  </a:lnTo>
                  <a:lnTo>
                    <a:pt x="83" y="478"/>
                  </a:lnTo>
                  <a:lnTo>
                    <a:pt x="31" y="403"/>
                  </a:lnTo>
                  <a:lnTo>
                    <a:pt x="0" y="331"/>
                  </a:lnTo>
                  <a:lnTo>
                    <a:pt x="0" y="289"/>
                  </a:lnTo>
                  <a:lnTo>
                    <a:pt x="27" y="268"/>
                  </a:lnTo>
                  <a:lnTo>
                    <a:pt x="136" y="193"/>
                  </a:lnTo>
                  <a:lnTo>
                    <a:pt x="241" y="125"/>
                  </a:lnTo>
                  <a:lnTo>
                    <a:pt x="346" y="63"/>
                  </a:lnTo>
                  <a:lnTo>
                    <a:pt x="366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471" name="Freeform 23"/>
            <p:cNvSpPr>
              <a:spLocks/>
            </p:cNvSpPr>
            <p:nvPr/>
          </p:nvSpPr>
          <p:spPr bwMode="auto">
            <a:xfrm>
              <a:off x="4156" y="1516"/>
              <a:ext cx="80" cy="205"/>
            </a:xfrm>
            <a:custGeom>
              <a:avLst/>
              <a:gdLst>
                <a:gd name="T0" fmla="*/ 59 w 321"/>
                <a:gd name="T1" fmla="*/ 118 h 1024"/>
                <a:gd name="T2" fmla="*/ 17 w 321"/>
                <a:gd name="T3" fmla="*/ 50 h 1024"/>
                <a:gd name="T4" fmla="*/ 31 w 321"/>
                <a:gd name="T5" fmla="*/ 0 h 1024"/>
                <a:gd name="T6" fmla="*/ 73 w 321"/>
                <a:gd name="T7" fmla="*/ 0 h 1024"/>
                <a:gd name="T8" fmla="*/ 122 w 321"/>
                <a:gd name="T9" fmla="*/ 54 h 1024"/>
                <a:gd name="T10" fmla="*/ 184 w 321"/>
                <a:gd name="T11" fmla="*/ 168 h 1024"/>
                <a:gd name="T12" fmla="*/ 220 w 321"/>
                <a:gd name="T13" fmla="*/ 277 h 1024"/>
                <a:gd name="T14" fmla="*/ 251 w 321"/>
                <a:gd name="T15" fmla="*/ 381 h 1024"/>
                <a:gd name="T16" fmla="*/ 262 w 321"/>
                <a:gd name="T17" fmla="*/ 478 h 1024"/>
                <a:gd name="T18" fmla="*/ 258 w 321"/>
                <a:gd name="T19" fmla="*/ 528 h 1024"/>
                <a:gd name="T20" fmla="*/ 227 w 321"/>
                <a:gd name="T21" fmla="*/ 591 h 1024"/>
                <a:gd name="T22" fmla="*/ 174 w 321"/>
                <a:gd name="T23" fmla="*/ 759 h 1024"/>
                <a:gd name="T24" fmla="*/ 115 w 321"/>
                <a:gd name="T25" fmla="*/ 856 h 1024"/>
                <a:gd name="T26" fmla="*/ 101 w 321"/>
                <a:gd name="T27" fmla="*/ 897 h 1024"/>
                <a:gd name="T28" fmla="*/ 157 w 321"/>
                <a:gd name="T29" fmla="*/ 906 h 1024"/>
                <a:gd name="T30" fmla="*/ 231 w 321"/>
                <a:gd name="T31" fmla="*/ 906 h 1024"/>
                <a:gd name="T32" fmla="*/ 321 w 321"/>
                <a:gd name="T33" fmla="*/ 944 h 1024"/>
                <a:gd name="T34" fmla="*/ 314 w 321"/>
                <a:gd name="T35" fmla="*/ 974 h 1024"/>
                <a:gd name="T36" fmla="*/ 300 w 321"/>
                <a:gd name="T37" fmla="*/ 1007 h 1024"/>
                <a:gd name="T38" fmla="*/ 272 w 321"/>
                <a:gd name="T39" fmla="*/ 1024 h 1024"/>
                <a:gd name="T40" fmla="*/ 217 w 321"/>
                <a:gd name="T41" fmla="*/ 999 h 1024"/>
                <a:gd name="T42" fmla="*/ 157 w 321"/>
                <a:gd name="T43" fmla="*/ 961 h 1024"/>
                <a:gd name="T44" fmla="*/ 73 w 321"/>
                <a:gd name="T45" fmla="*/ 957 h 1024"/>
                <a:gd name="T46" fmla="*/ 21 w 321"/>
                <a:gd name="T47" fmla="*/ 969 h 1024"/>
                <a:gd name="T48" fmla="*/ 0 w 321"/>
                <a:gd name="T49" fmla="*/ 949 h 1024"/>
                <a:gd name="T50" fmla="*/ 0 w 321"/>
                <a:gd name="T51" fmla="*/ 918 h 1024"/>
                <a:gd name="T52" fmla="*/ 28 w 321"/>
                <a:gd name="T53" fmla="*/ 885 h 1024"/>
                <a:gd name="T54" fmla="*/ 73 w 321"/>
                <a:gd name="T55" fmla="*/ 831 h 1024"/>
                <a:gd name="T56" fmla="*/ 153 w 321"/>
                <a:gd name="T57" fmla="*/ 692 h 1024"/>
                <a:gd name="T58" fmla="*/ 188 w 321"/>
                <a:gd name="T59" fmla="*/ 570 h 1024"/>
                <a:gd name="T60" fmla="*/ 198 w 321"/>
                <a:gd name="T61" fmla="*/ 453 h 1024"/>
                <a:gd name="T62" fmla="*/ 195 w 321"/>
                <a:gd name="T63" fmla="*/ 390 h 1024"/>
                <a:gd name="T64" fmla="*/ 167 w 321"/>
                <a:gd name="T65" fmla="*/ 277 h 1024"/>
                <a:gd name="T66" fmla="*/ 94 w 321"/>
                <a:gd name="T67" fmla="*/ 155 h 1024"/>
                <a:gd name="T68" fmla="*/ 42 w 321"/>
                <a:gd name="T69" fmla="*/ 93 h 1024"/>
                <a:gd name="T70" fmla="*/ 59 w 321"/>
                <a:gd name="T71" fmla="*/ 118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21" h="1024">
                  <a:moveTo>
                    <a:pt x="59" y="118"/>
                  </a:moveTo>
                  <a:lnTo>
                    <a:pt x="17" y="50"/>
                  </a:lnTo>
                  <a:lnTo>
                    <a:pt x="31" y="0"/>
                  </a:lnTo>
                  <a:lnTo>
                    <a:pt x="73" y="0"/>
                  </a:lnTo>
                  <a:lnTo>
                    <a:pt x="122" y="54"/>
                  </a:lnTo>
                  <a:lnTo>
                    <a:pt x="184" y="168"/>
                  </a:lnTo>
                  <a:lnTo>
                    <a:pt x="220" y="277"/>
                  </a:lnTo>
                  <a:lnTo>
                    <a:pt x="251" y="381"/>
                  </a:lnTo>
                  <a:lnTo>
                    <a:pt x="262" y="478"/>
                  </a:lnTo>
                  <a:lnTo>
                    <a:pt x="258" y="528"/>
                  </a:lnTo>
                  <a:lnTo>
                    <a:pt x="227" y="591"/>
                  </a:lnTo>
                  <a:lnTo>
                    <a:pt x="174" y="759"/>
                  </a:lnTo>
                  <a:lnTo>
                    <a:pt x="115" y="856"/>
                  </a:lnTo>
                  <a:lnTo>
                    <a:pt x="101" y="897"/>
                  </a:lnTo>
                  <a:lnTo>
                    <a:pt x="157" y="906"/>
                  </a:lnTo>
                  <a:lnTo>
                    <a:pt x="231" y="906"/>
                  </a:lnTo>
                  <a:lnTo>
                    <a:pt x="321" y="944"/>
                  </a:lnTo>
                  <a:lnTo>
                    <a:pt x="314" y="974"/>
                  </a:lnTo>
                  <a:lnTo>
                    <a:pt x="300" y="1007"/>
                  </a:lnTo>
                  <a:lnTo>
                    <a:pt x="272" y="1024"/>
                  </a:lnTo>
                  <a:lnTo>
                    <a:pt x="217" y="999"/>
                  </a:lnTo>
                  <a:lnTo>
                    <a:pt x="157" y="961"/>
                  </a:lnTo>
                  <a:lnTo>
                    <a:pt x="73" y="957"/>
                  </a:lnTo>
                  <a:lnTo>
                    <a:pt x="21" y="969"/>
                  </a:lnTo>
                  <a:lnTo>
                    <a:pt x="0" y="949"/>
                  </a:lnTo>
                  <a:lnTo>
                    <a:pt x="0" y="918"/>
                  </a:lnTo>
                  <a:lnTo>
                    <a:pt x="28" y="885"/>
                  </a:lnTo>
                  <a:lnTo>
                    <a:pt x="73" y="831"/>
                  </a:lnTo>
                  <a:lnTo>
                    <a:pt x="153" y="692"/>
                  </a:lnTo>
                  <a:lnTo>
                    <a:pt x="188" y="570"/>
                  </a:lnTo>
                  <a:lnTo>
                    <a:pt x="198" y="453"/>
                  </a:lnTo>
                  <a:lnTo>
                    <a:pt x="195" y="390"/>
                  </a:lnTo>
                  <a:lnTo>
                    <a:pt x="167" y="277"/>
                  </a:lnTo>
                  <a:lnTo>
                    <a:pt x="94" y="155"/>
                  </a:lnTo>
                  <a:lnTo>
                    <a:pt x="42" y="93"/>
                  </a:lnTo>
                  <a:lnTo>
                    <a:pt x="59" y="1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472" name="Freeform 24"/>
            <p:cNvSpPr>
              <a:spLocks/>
            </p:cNvSpPr>
            <p:nvPr/>
          </p:nvSpPr>
          <p:spPr bwMode="auto">
            <a:xfrm>
              <a:off x="4033" y="1503"/>
              <a:ext cx="117" cy="225"/>
            </a:xfrm>
            <a:custGeom>
              <a:avLst/>
              <a:gdLst>
                <a:gd name="T0" fmla="*/ 276 w 472"/>
                <a:gd name="T1" fmla="*/ 197 h 1128"/>
                <a:gd name="T2" fmla="*/ 345 w 472"/>
                <a:gd name="T3" fmla="*/ 87 h 1128"/>
                <a:gd name="T4" fmla="*/ 408 w 472"/>
                <a:gd name="T5" fmla="*/ 0 h 1128"/>
                <a:gd name="T6" fmla="*/ 451 w 472"/>
                <a:gd name="T7" fmla="*/ 8 h 1128"/>
                <a:gd name="T8" fmla="*/ 472 w 472"/>
                <a:gd name="T9" fmla="*/ 46 h 1128"/>
                <a:gd name="T10" fmla="*/ 472 w 472"/>
                <a:gd name="T11" fmla="*/ 114 h 1128"/>
                <a:gd name="T12" fmla="*/ 433 w 472"/>
                <a:gd name="T13" fmla="*/ 151 h 1128"/>
                <a:gd name="T14" fmla="*/ 366 w 472"/>
                <a:gd name="T15" fmla="*/ 201 h 1128"/>
                <a:gd name="T16" fmla="*/ 314 w 472"/>
                <a:gd name="T17" fmla="*/ 264 h 1128"/>
                <a:gd name="T18" fmla="*/ 255 w 472"/>
                <a:gd name="T19" fmla="*/ 348 h 1128"/>
                <a:gd name="T20" fmla="*/ 231 w 472"/>
                <a:gd name="T21" fmla="*/ 411 h 1128"/>
                <a:gd name="T22" fmla="*/ 203 w 472"/>
                <a:gd name="T23" fmla="*/ 487 h 1128"/>
                <a:gd name="T24" fmla="*/ 189 w 472"/>
                <a:gd name="T25" fmla="*/ 587 h 1128"/>
                <a:gd name="T26" fmla="*/ 189 w 472"/>
                <a:gd name="T27" fmla="*/ 680 h 1128"/>
                <a:gd name="T28" fmla="*/ 203 w 472"/>
                <a:gd name="T29" fmla="*/ 792 h 1128"/>
                <a:gd name="T30" fmla="*/ 241 w 472"/>
                <a:gd name="T31" fmla="*/ 902 h 1128"/>
                <a:gd name="T32" fmla="*/ 272 w 472"/>
                <a:gd name="T33" fmla="*/ 964 h 1128"/>
                <a:gd name="T34" fmla="*/ 293 w 472"/>
                <a:gd name="T35" fmla="*/ 1006 h 1128"/>
                <a:gd name="T36" fmla="*/ 293 w 472"/>
                <a:gd name="T37" fmla="*/ 1040 h 1128"/>
                <a:gd name="T38" fmla="*/ 272 w 472"/>
                <a:gd name="T39" fmla="*/ 1053 h 1128"/>
                <a:gd name="T40" fmla="*/ 224 w 472"/>
                <a:gd name="T41" fmla="*/ 1053 h 1128"/>
                <a:gd name="T42" fmla="*/ 147 w 472"/>
                <a:gd name="T43" fmla="*/ 1070 h 1128"/>
                <a:gd name="T44" fmla="*/ 87 w 472"/>
                <a:gd name="T45" fmla="*/ 1095 h 1128"/>
                <a:gd name="T46" fmla="*/ 52 w 472"/>
                <a:gd name="T47" fmla="*/ 1128 h 1128"/>
                <a:gd name="T48" fmla="*/ 21 w 472"/>
                <a:gd name="T49" fmla="*/ 1116 h 1128"/>
                <a:gd name="T50" fmla="*/ 0 w 472"/>
                <a:gd name="T51" fmla="*/ 1070 h 1128"/>
                <a:gd name="T52" fmla="*/ 3 w 472"/>
                <a:gd name="T53" fmla="*/ 1031 h 1128"/>
                <a:gd name="T54" fmla="*/ 62 w 472"/>
                <a:gd name="T55" fmla="*/ 1002 h 1128"/>
                <a:gd name="T56" fmla="*/ 157 w 472"/>
                <a:gd name="T57" fmla="*/ 994 h 1128"/>
                <a:gd name="T58" fmla="*/ 244 w 472"/>
                <a:gd name="T59" fmla="*/ 994 h 1128"/>
                <a:gd name="T60" fmla="*/ 210 w 472"/>
                <a:gd name="T61" fmla="*/ 943 h 1128"/>
                <a:gd name="T62" fmla="*/ 192 w 472"/>
                <a:gd name="T63" fmla="*/ 881 h 1128"/>
                <a:gd name="T64" fmla="*/ 168 w 472"/>
                <a:gd name="T65" fmla="*/ 792 h 1128"/>
                <a:gd name="T66" fmla="*/ 139 w 472"/>
                <a:gd name="T67" fmla="*/ 701 h 1128"/>
                <a:gd name="T68" fmla="*/ 139 w 472"/>
                <a:gd name="T69" fmla="*/ 591 h 1128"/>
                <a:gd name="T70" fmla="*/ 147 w 472"/>
                <a:gd name="T71" fmla="*/ 487 h 1128"/>
                <a:gd name="T72" fmla="*/ 178 w 472"/>
                <a:gd name="T73" fmla="*/ 390 h 1128"/>
                <a:gd name="T74" fmla="*/ 234 w 472"/>
                <a:gd name="T75" fmla="*/ 264 h 1128"/>
                <a:gd name="T76" fmla="*/ 276 w 472"/>
                <a:gd name="T77" fmla="*/ 197 h 1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72" h="1128">
                  <a:moveTo>
                    <a:pt x="276" y="197"/>
                  </a:moveTo>
                  <a:lnTo>
                    <a:pt x="345" y="87"/>
                  </a:lnTo>
                  <a:lnTo>
                    <a:pt x="408" y="0"/>
                  </a:lnTo>
                  <a:lnTo>
                    <a:pt x="451" y="8"/>
                  </a:lnTo>
                  <a:lnTo>
                    <a:pt x="472" y="46"/>
                  </a:lnTo>
                  <a:lnTo>
                    <a:pt x="472" y="114"/>
                  </a:lnTo>
                  <a:lnTo>
                    <a:pt x="433" y="151"/>
                  </a:lnTo>
                  <a:lnTo>
                    <a:pt x="366" y="201"/>
                  </a:lnTo>
                  <a:lnTo>
                    <a:pt x="314" y="264"/>
                  </a:lnTo>
                  <a:lnTo>
                    <a:pt x="255" y="348"/>
                  </a:lnTo>
                  <a:lnTo>
                    <a:pt x="231" y="411"/>
                  </a:lnTo>
                  <a:lnTo>
                    <a:pt x="203" y="487"/>
                  </a:lnTo>
                  <a:lnTo>
                    <a:pt x="189" y="587"/>
                  </a:lnTo>
                  <a:lnTo>
                    <a:pt x="189" y="680"/>
                  </a:lnTo>
                  <a:lnTo>
                    <a:pt x="203" y="792"/>
                  </a:lnTo>
                  <a:lnTo>
                    <a:pt x="241" y="902"/>
                  </a:lnTo>
                  <a:lnTo>
                    <a:pt x="272" y="964"/>
                  </a:lnTo>
                  <a:lnTo>
                    <a:pt x="293" y="1006"/>
                  </a:lnTo>
                  <a:lnTo>
                    <a:pt x="293" y="1040"/>
                  </a:lnTo>
                  <a:lnTo>
                    <a:pt x="272" y="1053"/>
                  </a:lnTo>
                  <a:lnTo>
                    <a:pt x="224" y="1053"/>
                  </a:lnTo>
                  <a:lnTo>
                    <a:pt x="147" y="1070"/>
                  </a:lnTo>
                  <a:lnTo>
                    <a:pt x="87" y="1095"/>
                  </a:lnTo>
                  <a:lnTo>
                    <a:pt x="52" y="1128"/>
                  </a:lnTo>
                  <a:lnTo>
                    <a:pt x="21" y="1116"/>
                  </a:lnTo>
                  <a:lnTo>
                    <a:pt x="0" y="1070"/>
                  </a:lnTo>
                  <a:lnTo>
                    <a:pt x="3" y="1031"/>
                  </a:lnTo>
                  <a:lnTo>
                    <a:pt x="62" y="1002"/>
                  </a:lnTo>
                  <a:lnTo>
                    <a:pt x="157" y="994"/>
                  </a:lnTo>
                  <a:lnTo>
                    <a:pt x="244" y="994"/>
                  </a:lnTo>
                  <a:lnTo>
                    <a:pt x="210" y="943"/>
                  </a:lnTo>
                  <a:lnTo>
                    <a:pt x="192" y="881"/>
                  </a:lnTo>
                  <a:lnTo>
                    <a:pt x="168" y="792"/>
                  </a:lnTo>
                  <a:lnTo>
                    <a:pt x="139" y="701"/>
                  </a:lnTo>
                  <a:lnTo>
                    <a:pt x="139" y="591"/>
                  </a:lnTo>
                  <a:lnTo>
                    <a:pt x="147" y="487"/>
                  </a:lnTo>
                  <a:lnTo>
                    <a:pt x="178" y="390"/>
                  </a:lnTo>
                  <a:lnTo>
                    <a:pt x="234" y="264"/>
                  </a:lnTo>
                  <a:lnTo>
                    <a:pt x="276" y="19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4474" name="AutoShape 26"/>
          <p:cNvSpPr>
            <a:spLocks noChangeArrowheads="1"/>
          </p:cNvSpPr>
          <p:nvPr/>
        </p:nvSpPr>
        <p:spPr bwMode="auto">
          <a:xfrm>
            <a:off x="6400800" y="1981200"/>
            <a:ext cx="2209800" cy="762000"/>
          </a:xfrm>
          <a:prstGeom prst="wedgeRoundRectCallout">
            <a:avLst>
              <a:gd name="adj1" fmla="val -26079"/>
              <a:gd name="adj2" fmla="val 93750"/>
              <a:gd name="adj3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400"/>
              <a:t>What we call noise tends</a:t>
            </a:r>
          </a:p>
          <a:p>
            <a:r>
              <a:rPr lang="en-US" sz="1400"/>
              <a:t>to be relatively fast.</a:t>
            </a:r>
          </a:p>
        </p:txBody>
      </p:sp>
      <p:sp>
        <p:nvSpPr>
          <p:cNvPr id="104475" name="Text Box 27"/>
          <p:cNvSpPr txBox="1">
            <a:spLocks noChangeArrowheads="1"/>
          </p:cNvSpPr>
          <p:nvPr/>
        </p:nvSpPr>
        <p:spPr bwMode="auto">
          <a:xfrm>
            <a:off x="1123950" y="6459538"/>
            <a:ext cx="7315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[Values are typical for chemical processes, but vary over a wide range]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487" name="Rectangle 135"/>
          <p:cNvSpPr>
            <a:spLocks noChangeArrowheads="1"/>
          </p:cNvSpPr>
          <p:nvPr/>
        </p:nvSpPr>
        <p:spPr bwMode="auto">
          <a:xfrm>
            <a:off x="4584700" y="3276600"/>
            <a:ext cx="584200" cy="5413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200"/>
              <a:t>G</a:t>
            </a:r>
            <a:r>
              <a:rPr lang="en-US" sz="1200" baseline="-25000"/>
              <a:t>d</a:t>
            </a:r>
            <a:r>
              <a:rPr lang="en-US" sz="1200"/>
              <a:t>(s)</a:t>
            </a:r>
            <a:endParaRPr lang="en-US" sz="1200" b="0"/>
          </a:p>
        </p:txBody>
      </p:sp>
      <p:sp>
        <p:nvSpPr>
          <p:cNvPr id="100488" name="Rectangle 136"/>
          <p:cNvSpPr>
            <a:spLocks noChangeArrowheads="1"/>
          </p:cNvSpPr>
          <p:nvPr/>
        </p:nvSpPr>
        <p:spPr bwMode="auto">
          <a:xfrm>
            <a:off x="4584700" y="3997325"/>
            <a:ext cx="584200" cy="539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200"/>
              <a:t>G</a:t>
            </a:r>
            <a:r>
              <a:rPr lang="en-US" sz="1200" baseline="-25000"/>
              <a:t>P</a:t>
            </a:r>
            <a:r>
              <a:rPr lang="en-US" sz="1200"/>
              <a:t>(s)</a:t>
            </a:r>
          </a:p>
        </p:txBody>
      </p:sp>
      <p:sp>
        <p:nvSpPr>
          <p:cNvPr id="100489" name="Rectangle 137"/>
          <p:cNvSpPr>
            <a:spLocks noChangeArrowheads="1"/>
          </p:cNvSpPr>
          <p:nvPr/>
        </p:nvSpPr>
        <p:spPr bwMode="auto">
          <a:xfrm>
            <a:off x="3575050" y="3997325"/>
            <a:ext cx="582613" cy="539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200"/>
              <a:t>G</a:t>
            </a:r>
            <a:r>
              <a:rPr lang="en-US" sz="1200" baseline="-25000"/>
              <a:t>v</a:t>
            </a:r>
            <a:r>
              <a:rPr lang="en-US" sz="1200"/>
              <a:t>(s)</a:t>
            </a:r>
          </a:p>
        </p:txBody>
      </p:sp>
      <p:sp>
        <p:nvSpPr>
          <p:cNvPr id="100490" name="Rectangle 138"/>
          <p:cNvSpPr>
            <a:spLocks noChangeArrowheads="1"/>
          </p:cNvSpPr>
          <p:nvPr/>
        </p:nvSpPr>
        <p:spPr bwMode="auto">
          <a:xfrm>
            <a:off x="2298700" y="3997325"/>
            <a:ext cx="584200" cy="539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200"/>
              <a:t>G</a:t>
            </a:r>
            <a:r>
              <a:rPr lang="en-US" sz="1200" baseline="-25000"/>
              <a:t>C</a:t>
            </a:r>
            <a:r>
              <a:rPr lang="en-US" sz="1200"/>
              <a:t>(s)</a:t>
            </a:r>
          </a:p>
        </p:txBody>
      </p:sp>
      <p:sp>
        <p:nvSpPr>
          <p:cNvPr id="100491" name="Rectangle 139"/>
          <p:cNvSpPr>
            <a:spLocks noChangeArrowheads="1"/>
          </p:cNvSpPr>
          <p:nvPr/>
        </p:nvSpPr>
        <p:spPr bwMode="auto">
          <a:xfrm>
            <a:off x="4584700" y="4716463"/>
            <a:ext cx="584200" cy="5413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200"/>
              <a:t>G</a:t>
            </a:r>
            <a:r>
              <a:rPr lang="en-US" sz="1200" baseline="-25000"/>
              <a:t>S</a:t>
            </a:r>
            <a:r>
              <a:rPr lang="en-US" sz="1200"/>
              <a:t>(s)</a:t>
            </a:r>
          </a:p>
        </p:txBody>
      </p:sp>
      <p:sp>
        <p:nvSpPr>
          <p:cNvPr id="100492" name="Line 140"/>
          <p:cNvSpPr>
            <a:spLocks noChangeShapeType="1"/>
          </p:cNvSpPr>
          <p:nvPr/>
        </p:nvSpPr>
        <p:spPr bwMode="auto">
          <a:xfrm>
            <a:off x="2897188" y="4267200"/>
            <a:ext cx="657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0493" name="Line 141"/>
          <p:cNvSpPr>
            <a:spLocks noChangeShapeType="1"/>
          </p:cNvSpPr>
          <p:nvPr/>
        </p:nvSpPr>
        <p:spPr bwMode="auto">
          <a:xfrm>
            <a:off x="4152900" y="4267200"/>
            <a:ext cx="4175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0494" name="Oval 142"/>
          <p:cNvSpPr>
            <a:spLocks noChangeArrowheads="1"/>
          </p:cNvSpPr>
          <p:nvPr/>
        </p:nvSpPr>
        <p:spPr bwMode="auto">
          <a:xfrm>
            <a:off x="1522413" y="4195763"/>
            <a:ext cx="179387" cy="1428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0495" name="Line 143"/>
          <p:cNvSpPr>
            <a:spLocks noChangeShapeType="1"/>
          </p:cNvSpPr>
          <p:nvPr/>
        </p:nvSpPr>
        <p:spPr bwMode="auto">
          <a:xfrm>
            <a:off x="1701800" y="4267200"/>
            <a:ext cx="596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0496" name="Line 144"/>
          <p:cNvSpPr>
            <a:spLocks noChangeShapeType="1"/>
          </p:cNvSpPr>
          <p:nvPr/>
        </p:nvSpPr>
        <p:spPr bwMode="auto">
          <a:xfrm>
            <a:off x="5168900" y="4267200"/>
            <a:ext cx="3571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0497" name="Oval 145"/>
          <p:cNvSpPr>
            <a:spLocks noChangeArrowheads="1"/>
          </p:cNvSpPr>
          <p:nvPr/>
        </p:nvSpPr>
        <p:spPr bwMode="auto">
          <a:xfrm>
            <a:off x="5526088" y="4195763"/>
            <a:ext cx="179387" cy="1428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0498" name="Line 146"/>
          <p:cNvSpPr>
            <a:spLocks noChangeShapeType="1"/>
          </p:cNvSpPr>
          <p:nvPr/>
        </p:nvSpPr>
        <p:spPr bwMode="auto">
          <a:xfrm>
            <a:off x="5616575" y="3568700"/>
            <a:ext cx="0" cy="636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0499" name="Freeform 147"/>
          <p:cNvSpPr>
            <a:spLocks/>
          </p:cNvSpPr>
          <p:nvPr/>
        </p:nvSpPr>
        <p:spPr bwMode="auto">
          <a:xfrm>
            <a:off x="5168900" y="3559175"/>
            <a:ext cx="455613" cy="1588"/>
          </a:xfrm>
          <a:custGeom>
            <a:avLst/>
            <a:gdLst>
              <a:gd name="T0" fmla="*/ 366 w 366"/>
              <a:gd name="T1" fmla="*/ 0 h 1"/>
              <a:gd name="T2" fmla="*/ 0 w 366"/>
              <a:gd name="T3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366" h="1">
                <a:moveTo>
                  <a:pt x="366" y="0"/>
                </a:moveTo>
                <a:lnTo>
                  <a:pt x="0" y="1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0500" name="Line 148"/>
          <p:cNvSpPr>
            <a:spLocks noChangeShapeType="1"/>
          </p:cNvSpPr>
          <p:nvPr/>
        </p:nvSpPr>
        <p:spPr bwMode="auto">
          <a:xfrm>
            <a:off x="4152900" y="3559175"/>
            <a:ext cx="4175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0501" name="Line 149"/>
          <p:cNvSpPr>
            <a:spLocks noChangeShapeType="1"/>
          </p:cNvSpPr>
          <p:nvPr/>
        </p:nvSpPr>
        <p:spPr bwMode="auto">
          <a:xfrm>
            <a:off x="5705475" y="4267200"/>
            <a:ext cx="7778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0502" name="Freeform 150"/>
          <p:cNvSpPr>
            <a:spLocks/>
          </p:cNvSpPr>
          <p:nvPr/>
        </p:nvSpPr>
        <p:spPr bwMode="auto">
          <a:xfrm>
            <a:off x="5168900" y="4975225"/>
            <a:ext cx="455613" cy="1588"/>
          </a:xfrm>
          <a:custGeom>
            <a:avLst/>
            <a:gdLst>
              <a:gd name="T0" fmla="*/ 366 w 366"/>
              <a:gd name="T1" fmla="*/ 0 h 1"/>
              <a:gd name="T2" fmla="*/ 0 w 366"/>
              <a:gd name="T3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366" h="1">
                <a:moveTo>
                  <a:pt x="366" y="0"/>
                </a:moveTo>
                <a:lnTo>
                  <a:pt x="0" y="1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0503" name="Line 151"/>
          <p:cNvSpPr>
            <a:spLocks noChangeShapeType="1"/>
          </p:cNvSpPr>
          <p:nvPr/>
        </p:nvSpPr>
        <p:spPr bwMode="auto">
          <a:xfrm flipV="1">
            <a:off x="5618163" y="4338638"/>
            <a:ext cx="0" cy="636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0504" name="Line 152"/>
          <p:cNvSpPr>
            <a:spLocks noChangeShapeType="1"/>
          </p:cNvSpPr>
          <p:nvPr/>
        </p:nvSpPr>
        <p:spPr bwMode="auto">
          <a:xfrm flipV="1">
            <a:off x="1582738" y="4338638"/>
            <a:ext cx="0" cy="636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0505" name="Line 153"/>
          <p:cNvSpPr>
            <a:spLocks noChangeShapeType="1"/>
          </p:cNvSpPr>
          <p:nvPr/>
        </p:nvSpPr>
        <p:spPr bwMode="auto">
          <a:xfrm>
            <a:off x="1163638" y="4267200"/>
            <a:ext cx="3587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0506" name="Text Box 154"/>
          <p:cNvSpPr txBox="1">
            <a:spLocks noChangeArrowheads="1"/>
          </p:cNvSpPr>
          <p:nvPr/>
        </p:nvSpPr>
        <p:spPr bwMode="auto">
          <a:xfrm>
            <a:off x="3552825" y="3348038"/>
            <a:ext cx="54133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200"/>
              <a:t>D(s)</a:t>
            </a:r>
          </a:p>
        </p:txBody>
      </p:sp>
      <p:sp>
        <p:nvSpPr>
          <p:cNvPr id="100507" name="Text Box 155"/>
          <p:cNvSpPr txBox="1">
            <a:spLocks noChangeArrowheads="1"/>
          </p:cNvSpPr>
          <p:nvPr/>
        </p:nvSpPr>
        <p:spPr bwMode="auto">
          <a:xfrm>
            <a:off x="6126163" y="3771900"/>
            <a:ext cx="655637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200"/>
              <a:t>CV(s)</a:t>
            </a:r>
          </a:p>
        </p:txBody>
      </p:sp>
      <p:sp>
        <p:nvSpPr>
          <p:cNvPr id="100508" name="Text Box 156"/>
          <p:cNvSpPr txBox="1">
            <a:spLocks noChangeArrowheads="1"/>
          </p:cNvSpPr>
          <p:nvPr/>
        </p:nvSpPr>
        <p:spPr bwMode="auto">
          <a:xfrm>
            <a:off x="3657600" y="5029200"/>
            <a:ext cx="7794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200"/>
              <a:t>CV</a:t>
            </a:r>
            <a:r>
              <a:rPr lang="en-US" sz="1200" baseline="-25000"/>
              <a:t>m</a:t>
            </a:r>
            <a:r>
              <a:rPr lang="en-US" sz="1200"/>
              <a:t>(s)</a:t>
            </a:r>
          </a:p>
        </p:txBody>
      </p:sp>
      <p:sp>
        <p:nvSpPr>
          <p:cNvPr id="100509" name="Text Box 157"/>
          <p:cNvSpPr txBox="1">
            <a:spLocks noChangeArrowheads="1"/>
          </p:cNvSpPr>
          <p:nvPr/>
        </p:nvSpPr>
        <p:spPr bwMode="auto">
          <a:xfrm>
            <a:off x="685800" y="3771900"/>
            <a:ext cx="65563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200"/>
              <a:t>SP(s)</a:t>
            </a:r>
          </a:p>
        </p:txBody>
      </p:sp>
      <p:sp>
        <p:nvSpPr>
          <p:cNvPr id="100510" name="Text Box 158"/>
          <p:cNvSpPr txBox="1">
            <a:spLocks noChangeArrowheads="1"/>
          </p:cNvSpPr>
          <p:nvPr/>
        </p:nvSpPr>
        <p:spPr bwMode="auto">
          <a:xfrm>
            <a:off x="1701800" y="3771900"/>
            <a:ext cx="65563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200"/>
              <a:t>E(s)</a:t>
            </a:r>
          </a:p>
        </p:txBody>
      </p:sp>
      <p:sp>
        <p:nvSpPr>
          <p:cNvPr id="100511" name="Text Box 159"/>
          <p:cNvSpPr txBox="1">
            <a:spLocks noChangeArrowheads="1"/>
          </p:cNvSpPr>
          <p:nvPr/>
        </p:nvSpPr>
        <p:spPr bwMode="auto">
          <a:xfrm>
            <a:off x="2898775" y="3843338"/>
            <a:ext cx="7747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200"/>
              <a:t>MV(s)</a:t>
            </a:r>
          </a:p>
        </p:txBody>
      </p:sp>
      <p:sp>
        <p:nvSpPr>
          <p:cNvPr id="100512" name="Text Box 160"/>
          <p:cNvSpPr txBox="1">
            <a:spLocks noChangeArrowheads="1"/>
          </p:cNvSpPr>
          <p:nvPr/>
        </p:nvSpPr>
        <p:spPr bwMode="auto">
          <a:xfrm>
            <a:off x="5327650" y="3935413"/>
            <a:ext cx="27146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200"/>
              <a:t>+</a:t>
            </a:r>
          </a:p>
        </p:txBody>
      </p:sp>
      <p:sp>
        <p:nvSpPr>
          <p:cNvPr id="100513" name="Text Box 161"/>
          <p:cNvSpPr txBox="1">
            <a:spLocks noChangeArrowheads="1"/>
          </p:cNvSpPr>
          <p:nvPr/>
        </p:nvSpPr>
        <p:spPr bwMode="auto">
          <a:xfrm>
            <a:off x="5330825" y="4344988"/>
            <a:ext cx="27146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200"/>
              <a:t>+</a:t>
            </a:r>
          </a:p>
        </p:txBody>
      </p:sp>
      <p:sp>
        <p:nvSpPr>
          <p:cNvPr id="100514" name="Text Box 162"/>
          <p:cNvSpPr txBox="1">
            <a:spLocks noChangeArrowheads="1"/>
          </p:cNvSpPr>
          <p:nvPr/>
        </p:nvSpPr>
        <p:spPr bwMode="auto">
          <a:xfrm>
            <a:off x="1295400" y="3962400"/>
            <a:ext cx="2714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200"/>
              <a:t>+</a:t>
            </a:r>
          </a:p>
        </p:txBody>
      </p:sp>
      <p:sp>
        <p:nvSpPr>
          <p:cNvPr id="100515" name="Text Box 163"/>
          <p:cNvSpPr txBox="1">
            <a:spLocks noChangeArrowheads="1"/>
          </p:cNvSpPr>
          <p:nvPr/>
        </p:nvSpPr>
        <p:spPr bwMode="auto">
          <a:xfrm>
            <a:off x="1341438" y="4371975"/>
            <a:ext cx="2349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200"/>
              <a:t>-</a:t>
            </a:r>
          </a:p>
        </p:txBody>
      </p:sp>
      <p:sp>
        <p:nvSpPr>
          <p:cNvPr id="100518" name="Line 166"/>
          <p:cNvSpPr>
            <a:spLocks noChangeShapeType="1"/>
          </p:cNvSpPr>
          <p:nvPr/>
        </p:nvSpPr>
        <p:spPr bwMode="auto">
          <a:xfrm flipH="1">
            <a:off x="3429000" y="4972050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0519" name="Line 167"/>
          <p:cNvSpPr>
            <a:spLocks noChangeShapeType="1"/>
          </p:cNvSpPr>
          <p:nvPr/>
        </p:nvSpPr>
        <p:spPr bwMode="auto">
          <a:xfrm flipH="1">
            <a:off x="1590675" y="4962525"/>
            <a:ext cx="18478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0521" name="Text Box 169"/>
          <p:cNvSpPr txBox="1">
            <a:spLocks noChangeArrowheads="1"/>
          </p:cNvSpPr>
          <p:nvPr/>
        </p:nvSpPr>
        <p:spPr bwMode="auto">
          <a:xfrm>
            <a:off x="685800" y="228600"/>
            <a:ext cx="7848600" cy="528638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FF0000"/>
                </a:solidFill>
              </a:rPr>
              <a:t>CHAPTER 12: PRACTICAL ISSUES</a:t>
            </a:r>
            <a:endParaRPr lang="en-US" sz="3200" b="0"/>
          </a:p>
        </p:txBody>
      </p:sp>
      <p:sp>
        <p:nvSpPr>
          <p:cNvPr id="100522" name="Text Box 170"/>
          <p:cNvSpPr txBox="1">
            <a:spLocks noChangeArrowheads="1"/>
          </p:cNvSpPr>
          <p:nvPr/>
        </p:nvSpPr>
        <p:spPr bwMode="auto">
          <a:xfrm>
            <a:off x="2133600" y="914400"/>
            <a:ext cx="48006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Input - Sensor and </a:t>
            </a:r>
            <a:r>
              <a:rPr lang="en-US" u="sng">
                <a:solidFill>
                  <a:schemeClr val="accent2"/>
                </a:solidFill>
              </a:rPr>
              <a:t>Pre-calculations</a:t>
            </a:r>
            <a:endParaRPr lang="en-US" b="0"/>
          </a:p>
        </p:txBody>
      </p:sp>
      <p:sp>
        <p:nvSpPr>
          <p:cNvPr id="100523" name="Text Box 171"/>
          <p:cNvSpPr txBox="1">
            <a:spLocks noChangeArrowheads="1"/>
          </p:cNvSpPr>
          <p:nvPr/>
        </p:nvSpPr>
        <p:spPr bwMode="auto">
          <a:xfrm>
            <a:off x="304800" y="1614488"/>
            <a:ext cx="896938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sz="1600"/>
              <a:t>Process</a:t>
            </a:r>
          </a:p>
          <a:p>
            <a:r>
              <a:rPr lang="en-US" sz="1600"/>
              <a:t>variable</a:t>
            </a:r>
            <a:endParaRPr lang="en-US"/>
          </a:p>
        </p:txBody>
      </p:sp>
      <p:sp>
        <p:nvSpPr>
          <p:cNvPr id="100524" name="Oval 172"/>
          <p:cNvSpPr>
            <a:spLocks noChangeArrowheads="1"/>
          </p:cNvSpPr>
          <p:nvPr/>
        </p:nvSpPr>
        <p:spPr bwMode="auto">
          <a:xfrm>
            <a:off x="1343025" y="1733550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0525" name="Text Box 173"/>
          <p:cNvSpPr txBox="1">
            <a:spLocks noChangeArrowheads="1"/>
          </p:cNvSpPr>
          <p:nvPr/>
        </p:nvSpPr>
        <p:spPr bwMode="auto">
          <a:xfrm>
            <a:off x="1828800" y="1600200"/>
            <a:ext cx="896938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sz="1600"/>
              <a:t>Sensor signal</a:t>
            </a:r>
            <a:endParaRPr lang="en-US"/>
          </a:p>
        </p:txBody>
      </p:sp>
      <p:sp>
        <p:nvSpPr>
          <p:cNvPr id="100526" name="Text Box 174"/>
          <p:cNvSpPr txBox="1">
            <a:spLocks noChangeArrowheads="1"/>
          </p:cNvSpPr>
          <p:nvPr/>
        </p:nvSpPr>
        <p:spPr bwMode="auto">
          <a:xfrm>
            <a:off x="2819400" y="1600200"/>
            <a:ext cx="949325" cy="5905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Analog filter</a:t>
            </a:r>
            <a:endParaRPr lang="en-US"/>
          </a:p>
        </p:txBody>
      </p:sp>
      <p:sp>
        <p:nvSpPr>
          <p:cNvPr id="100527" name="Text Box 175"/>
          <p:cNvSpPr txBox="1">
            <a:spLocks noChangeArrowheads="1"/>
          </p:cNvSpPr>
          <p:nvPr/>
        </p:nvSpPr>
        <p:spPr bwMode="auto">
          <a:xfrm>
            <a:off x="4038600" y="1600200"/>
            <a:ext cx="949325" cy="5905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A/D </a:t>
            </a:r>
          </a:p>
          <a:p>
            <a:r>
              <a:rPr lang="en-US" sz="1600"/>
              <a:t>convert</a:t>
            </a:r>
            <a:endParaRPr lang="en-US"/>
          </a:p>
        </p:txBody>
      </p:sp>
      <p:sp>
        <p:nvSpPr>
          <p:cNvPr id="100528" name="Text Box 176"/>
          <p:cNvSpPr txBox="1">
            <a:spLocks noChangeArrowheads="1"/>
          </p:cNvSpPr>
          <p:nvPr/>
        </p:nvSpPr>
        <p:spPr bwMode="auto">
          <a:xfrm>
            <a:off x="5334000" y="1600200"/>
            <a:ext cx="873125" cy="5905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Digital</a:t>
            </a:r>
          </a:p>
          <a:p>
            <a:r>
              <a:rPr lang="en-US" sz="1600"/>
              <a:t>filter</a:t>
            </a:r>
            <a:endParaRPr lang="en-US"/>
          </a:p>
        </p:txBody>
      </p:sp>
      <p:sp>
        <p:nvSpPr>
          <p:cNvPr id="100529" name="Text Box 177"/>
          <p:cNvSpPr txBox="1">
            <a:spLocks noChangeArrowheads="1"/>
          </p:cNvSpPr>
          <p:nvPr/>
        </p:nvSpPr>
        <p:spPr bwMode="auto">
          <a:xfrm>
            <a:off x="6486525" y="1724025"/>
            <a:ext cx="1371600" cy="346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Linearization</a:t>
            </a:r>
            <a:endParaRPr lang="en-US"/>
          </a:p>
        </p:txBody>
      </p:sp>
      <p:sp>
        <p:nvSpPr>
          <p:cNvPr id="100530" name="Line 178"/>
          <p:cNvSpPr>
            <a:spLocks noChangeShapeType="1"/>
          </p:cNvSpPr>
          <p:nvPr/>
        </p:nvSpPr>
        <p:spPr bwMode="auto">
          <a:xfrm>
            <a:off x="304800" y="1905000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0531" name="Line 179"/>
          <p:cNvSpPr>
            <a:spLocks noChangeShapeType="1"/>
          </p:cNvSpPr>
          <p:nvPr/>
        </p:nvSpPr>
        <p:spPr bwMode="auto">
          <a:xfrm>
            <a:off x="1752600" y="1905000"/>
            <a:ext cx="106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0532" name="Line 180"/>
          <p:cNvSpPr>
            <a:spLocks noChangeShapeType="1"/>
          </p:cNvSpPr>
          <p:nvPr/>
        </p:nvSpPr>
        <p:spPr bwMode="auto">
          <a:xfrm>
            <a:off x="3810000" y="19050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0533" name="Line 181"/>
          <p:cNvSpPr>
            <a:spLocks noChangeShapeType="1"/>
          </p:cNvSpPr>
          <p:nvPr/>
        </p:nvSpPr>
        <p:spPr bwMode="auto">
          <a:xfrm>
            <a:off x="5029200" y="19050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0534" name="Line 182"/>
          <p:cNvSpPr>
            <a:spLocks noChangeShapeType="1"/>
          </p:cNvSpPr>
          <p:nvPr/>
        </p:nvSpPr>
        <p:spPr bwMode="auto">
          <a:xfrm>
            <a:off x="6248400" y="19050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0535" name="Line 183"/>
          <p:cNvSpPr>
            <a:spLocks noChangeShapeType="1"/>
          </p:cNvSpPr>
          <p:nvPr/>
        </p:nvSpPr>
        <p:spPr bwMode="auto">
          <a:xfrm>
            <a:off x="7848600" y="19050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0536" name="Text Box 184"/>
          <p:cNvSpPr txBox="1">
            <a:spLocks noChangeArrowheads="1"/>
          </p:cNvSpPr>
          <p:nvPr/>
        </p:nvSpPr>
        <p:spPr bwMode="auto">
          <a:xfrm>
            <a:off x="8162925" y="1647825"/>
            <a:ext cx="709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PID</a:t>
            </a:r>
          </a:p>
        </p:txBody>
      </p:sp>
      <p:sp>
        <p:nvSpPr>
          <p:cNvPr id="100537" name="Oval 185"/>
          <p:cNvSpPr>
            <a:spLocks noChangeArrowheads="1"/>
          </p:cNvSpPr>
          <p:nvPr/>
        </p:nvSpPr>
        <p:spPr bwMode="auto">
          <a:xfrm>
            <a:off x="2524125" y="1314450"/>
            <a:ext cx="3962400" cy="1219200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0541" name="Rectangle 189"/>
          <p:cNvSpPr>
            <a:spLocks noChangeArrowheads="1"/>
          </p:cNvSpPr>
          <p:nvPr/>
        </p:nvSpPr>
        <p:spPr bwMode="auto">
          <a:xfrm>
            <a:off x="6767513" y="3700463"/>
            <a:ext cx="1943100" cy="10731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0542" name="Rectangle 190"/>
          <p:cNvSpPr>
            <a:spLocks noChangeArrowheads="1"/>
          </p:cNvSpPr>
          <p:nvPr/>
        </p:nvSpPr>
        <p:spPr bwMode="auto">
          <a:xfrm>
            <a:off x="6767513" y="3700463"/>
            <a:ext cx="1943100" cy="1073150"/>
          </a:xfrm>
          <a:prstGeom prst="rect">
            <a:avLst/>
          </a:prstGeom>
          <a:noFill/>
          <a:ln w="0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0543" name="Line 191"/>
          <p:cNvSpPr>
            <a:spLocks noChangeShapeType="1"/>
          </p:cNvSpPr>
          <p:nvPr/>
        </p:nvSpPr>
        <p:spPr bwMode="auto">
          <a:xfrm>
            <a:off x="6767513" y="3700463"/>
            <a:ext cx="19431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0544" name="Freeform 192"/>
          <p:cNvSpPr>
            <a:spLocks/>
          </p:cNvSpPr>
          <p:nvPr/>
        </p:nvSpPr>
        <p:spPr bwMode="auto">
          <a:xfrm>
            <a:off x="6767513" y="3700463"/>
            <a:ext cx="1943100" cy="1073150"/>
          </a:xfrm>
          <a:custGeom>
            <a:avLst/>
            <a:gdLst>
              <a:gd name="T0" fmla="*/ 0 w 595"/>
              <a:gd name="T1" fmla="*/ 198 h 198"/>
              <a:gd name="T2" fmla="*/ 595 w 595"/>
              <a:gd name="T3" fmla="*/ 198 h 198"/>
              <a:gd name="T4" fmla="*/ 595 w 595"/>
              <a:gd name="T5" fmla="*/ 0 h 1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95" h="198">
                <a:moveTo>
                  <a:pt x="0" y="198"/>
                </a:moveTo>
                <a:lnTo>
                  <a:pt x="595" y="198"/>
                </a:lnTo>
                <a:lnTo>
                  <a:pt x="595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0545" name="Line 193"/>
          <p:cNvSpPr>
            <a:spLocks noChangeShapeType="1"/>
          </p:cNvSpPr>
          <p:nvPr/>
        </p:nvSpPr>
        <p:spPr bwMode="auto">
          <a:xfrm flipV="1">
            <a:off x="6767513" y="3700463"/>
            <a:ext cx="1587" cy="10731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0546" name="Line 194"/>
          <p:cNvSpPr>
            <a:spLocks noChangeShapeType="1"/>
          </p:cNvSpPr>
          <p:nvPr/>
        </p:nvSpPr>
        <p:spPr bwMode="auto">
          <a:xfrm>
            <a:off x="6767513" y="4773613"/>
            <a:ext cx="19431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0547" name="Line 195"/>
          <p:cNvSpPr>
            <a:spLocks noChangeShapeType="1"/>
          </p:cNvSpPr>
          <p:nvPr/>
        </p:nvSpPr>
        <p:spPr bwMode="auto">
          <a:xfrm flipV="1">
            <a:off x="6767513" y="3700463"/>
            <a:ext cx="1587" cy="10731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0548" name="Line 196"/>
          <p:cNvSpPr>
            <a:spLocks noChangeShapeType="1"/>
          </p:cNvSpPr>
          <p:nvPr/>
        </p:nvSpPr>
        <p:spPr bwMode="auto">
          <a:xfrm flipV="1">
            <a:off x="6767513" y="4741863"/>
            <a:ext cx="1587" cy="317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0549" name="Line 197"/>
          <p:cNvSpPr>
            <a:spLocks noChangeShapeType="1"/>
          </p:cNvSpPr>
          <p:nvPr/>
        </p:nvSpPr>
        <p:spPr bwMode="auto">
          <a:xfrm>
            <a:off x="6767513" y="3700463"/>
            <a:ext cx="1587" cy="269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0550" name="Rectangle 198"/>
          <p:cNvSpPr>
            <a:spLocks noChangeArrowheads="1"/>
          </p:cNvSpPr>
          <p:nvPr/>
        </p:nvSpPr>
        <p:spPr bwMode="auto">
          <a:xfrm>
            <a:off x="6759575" y="4789488"/>
            <a:ext cx="698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000" b="0">
                <a:solidFill>
                  <a:srgbClr val="000000"/>
                </a:solidFill>
                <a:latin typeface="Helvetica" pitchFamily="34" charset="0"/>
              </a:rPr>
              <a:t>0</a:t>
            </a:r>
            <a:endParaRPr lang="en-US"/>
          </a:p>
        </p:txBody>
      </p:sp>
      <p:sp>
        <p:nvSpPr>
          <p:cNvPr id="100551" name="Line 199"/>
          <p:cNvSpPr>
            <a:spLocks noChangeShapeType="1"/>
          </p:cNvSpPr>
          <p:nvPr/>
        </p:nvSpPr>
        <p:spPr bwMode="auto">
          <a:xfrm flipV="1">
            <a:off x="6961188" y="4741863"/>
            <a:ext cx="0" cy="317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0552" name="Line 200"/>
          <p:cNvSpPr>
            <a:spLocks noChangeShapeType="1"/>
          </p:cNvSpPr>
          <p:nvPr/>
        </p:nvSpPr>
        <p:spPr bwMode="auto">
          <a:xfrm>
            <a:off x="6961188" y="3700463"/>
            <a:ext cx="0" cy="269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0553" name="Rectangle 201"/>
          <p:cNvSpPr>
            <a:spLocks noChangeArrowheads="1"/>
          </p:cNvSpPr>
          <p:nvPr/>
        </p:nvSpPr>
        <p:spPr bwMode="auto">
          <a:xfrm>
            <a:off x="6951663" y="4789488"/>
            <a:ext cx="698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000" b="0">
                <a:solidFill>
                  <a:srgbClr val="000000"/>
                </a:solidFill>
                <a:latin typeface="Helvetica" pitchFamily="34" charset="0"/>
              </a:rPr>
              <a:t>5</a:t>
            </a:r>
            <a:endParaRPr lang="en-US"/>
          </a:p>
        </p:txBody>
      </p:sp>
      <p:sp>
        <p:nvSpPr>
          <p:cNvPr id="100554" name="Line 202"/>
          <p:cNvSpPr>
            <a:spLocks noChangeShapeType="1"/>
          </p:cNvSpPr>
          <p:nvPr/>
        </p:nvSpPr>
        <p:spPr bwMode="auto">
          <a:xfrm flipV="1">
            <a:off x="7156450" y="4741863"/>
            <a:ext cx="1588" cy="317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0555" name="Line 203"/>
          <p:cNvSpPr>
            <a:spLocks noChangeShapeType="1"/>
          </p:cNvSpPr>
          <p:nvPr/>
        </p:nvSpPr>
        <p:spPr bwMode="auto">
          <a:xfrm>
            <a:off x="7156450" y="3700463"/>
            <a:ext cx="1588" cy="269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0556" name="Rectangle 204"/>
          <p:cNvSpPr>
            <a:spLocks noChangeArrowheads="1"/>
          </p:cNvSpPr>
          <p:nvPr/>
        </p:nvSpPr>
        <p:spPr bwMode="auto">
          <a:xfrm>
            <a:off x="7134225" y="4789488"/>
            <a:ext cx="1397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000" b="0">
                <a:solidFill>
                  <a:srgbClr val="000000"/>
                </a:solidFill>
                <a:latin typeface="Helvetica" pitchFamily="34" charset="0"/>
              </a:rPr>
              <a:t>10</a:t>
            </a:r>
            <a:endParaRPr lang="en-US"/>
          </a:p>
        </p:txBody>
      </p:sp>
      <p:sp>
        <p:nvSpPr>
          <p:cNvPr id="100557" name="Line 205"/>
          <p:cNvSpPr>
            <a:spLocks noChangeShapeType="1"/>
          </p:cNvSpPr>
          <p:nvPr/>
        </p:nvSpPr>
        <p:spPr bwMode="auto">
          <a:xfrm flipV="1">
            <a:off x="7348538" y="4741863"/>
            <a:ext cx="1587" cy="317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0558" name="Line 206"/>
          <p:cNvSpPr>
            <a:spLocks noChangeShapeType="1"/>
          </p:cNvSpPr>
          <p:nvPr/>
        </p:nvSpPr>
        <p:spPr bwMode="auto">
          <a:xfrm>
            <a:off x="7348538" y="3700463"/>
            <a:ext cx="1587" cy="269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0559" name="Rectangle 207"/>
          <p:cNvSpPr>
            <a:spLocks noChangeArrowheads="1"/>
          </p:cNvSpPr>
          <p:nvPr/>
        </p:nvSpPr>
        <p:spPr bwMode="auto">
          <a:xfrm>
            <a:off x="7326313" y="4789488"/>
            <a:ext cx="1397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000" b="0">
                <a:solidFill>
                  <a:srgbClr val="000000"/>
                </a:solidFill>
                <a:latin typeface="Helvetica" pitchFamily="34" charset="0"/>
              </a:rPr>
              <a:t>15</a:t>
            </a:r>
            <a:endParaRPr lang="en-US"/>
          </a:p>
        </p:txBody>
      </p:sp>
      <p:sp>
        <p:nvSpPr>
          <p:cNvPr id="100560" name="Line 208"/>
          <p:cNvSpPr>
            <a:spLocks noChangeShapeType="1"/>
          </p:cNvSpPr>
          <p:nvPr/>
        </p:nvSpPr>
        <p:spPr bwMode="auto">
          <a:xfrm flipV="1">
            <a:off x="7545388" y="4741863"/>
            <a:ext cx="0" cy="317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0561" name="Line 209"/>
          <p:cNvSpPr>
            <a:spLocks noChangeShapeType="1"/>
          </p:cNvSpPr>
          <p:nvPr/>
        </p:nvSpPr>
        <p:spPr bwMode="auto">
          <a:xfrm>
            <a:off x="7545388" y="3700463"/>
            <a:ext cx="0" cy="269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0562" name="Rectangle 210"/>
          <p:cNvSpPr>
            <a:spLocks noChangeArrowheads="1"/>
          </p:cNvSpPr>
          <p:nvPr/>
        </p:nvSpPr>
        <p:spPr bwMode="auto">
          <a:xfrm>
            <a:off x="7523163" y="4789488"/>
            <a:ext cx="1397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000" b="0">
                <a:solidFill>
                  <a:srgbClr val="000000"/>
                </a:solidFill>
                <a:latin typeface="Helvetica" pitchFamily="34" charset="0"/>
              </a:rPr>
              <a:t>20</a:t>
            </a:r>
            <a:endParaRPr lang="en-US"/>
          </a:p>
        </p:txBody>
      </p:sp>
      <p:sp>
        <p:nvSpPr>
          <p:cNvPr id="100563" name="Line 211"/>
          <p:cNvSpPr>
            <a:spLocks noChangeShapeType="1"/>
          </p:cNvSpPr>
          <p:nvPr/>
        </p:nvSpPr>
        <p:spPr bwMode="auto">
          <a:xfrm flipV="1">
            <a:off x="7737475" y="4741863"/>
            <a:ext cx="0" cy="317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0564" name="Line 212"/>
          <p:cNvSpPr>
            <a:spLocks noChangeShapeType="1"/>
          </p:cNvSpPr>
          <p:nvPr/>
        </p:nvSpPr>
        <p:spPr bwMode="auto">
          <a:xfrm>
            <a:off x="7737475" y="3700463"/>
            <a:ext cx="0" cy="269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0565" name="Rectangle 213"/>
          <p:cNvSpPr>
            <a:spLocks noChangeArrowheads="1"/>
          </p:cNvSpPr>
          <p:nvPr/>
        </p:nvSpPr>
        <p:spPr bwMode="auto">
          <a:xfrm>
            <a:off x="7715250" y="4789488"/>
            <a:ext cx="1397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000" b="0">
                <a:solidFill>
                  <a:srgbClr val="000000"/>
                </a:solidFill>
                <a:latin typeface="Helvetica" pitchFamily="34" charset="0"/>
              </a:rPr>
              <a:t>25</a:t>
            </a:r>
            <a:endParaRPr lang="en-US"/>
          </a:p>
        </p:txBody>
      </p:sp>
      <p:sp>
        <p:nvSpPr>
          <p:cNvPr id="100566" name="Line 214"/>
          <p:cNvSpPr>
            <a:spLocks noChangeShapeType="1"/>
          </p:cNvSpPr>
          <p:nvPr/>
        </p:nvSpPr>
        <p:spPr bwMode="auto">
          <a:xfrm flipV="1">
            <a:off x="7932738" y="4741863"/>
            <a:ext cx="1587" cy="317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0567" name="Line 215"/>
          <p:cNvSpPr>
            <a:spLocks noChangeShapeType="1"/>
          </p:cNvSpPr>
          <p:nvPr/>
        </p:nvSpPr>
        <p:spPr bwMode="auto">
          <a:xfrm>
            <a:off x="7932738" y="3700463"/>
            <a:ext cx="1587" cy="269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0568" name="Rectangle 216"/>
          <p:cNvSpPr>
            <a:spLocks noChangeArrowheads="1"/>
          </p:cNvSpPr>
          <p:nvPr/>
        </p:nvSpPr>
        <p:spPr bwMode="auto">
          <a:xfrm>
            <a:off x="7910513" y="4789488"/>
            <a:ext cx="1397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000" b="0">
                <a:solidFill>
                  <a:srgbClr val="000000"/>
                </a:solidFill>
                <a:latin typeface="Helvetica" pitchFamily="34" charset="0"/>
              </a:rPr>
              <a:t>30</a:t>
            </a:r>
            <a:endParaRPr lang="en-US"/>
          </a:p>
        </p:txBody>
      </p:sp>
      <p:sp>
        <p:nvSpPr>
          <p:cNvPr id="100569" name="Line 217"/>
          <p:cNvSpPr>
            <a:spLocks noChangeShapeType="1"/>
          </p:cNvSpPr>
          <p:nvPr/>
        </p:nvSpPr>
        <p:spPr bwMode="auto">
          <a:xfrm flipV="1">
            <a:off x="8126413" y="4741863"/>
            <a:ext cx="0" cy="317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0570" name="Line 218"/>
          <p:cNvSpPr>
            <a:spLocks noChangeShapeType="1"/>
          </p:cNvSpPr>
          <p:nvPr/>
        </p:nvSpPr>
        <p:spPr bwMode="auto">
          <a:xfrm>
            <a:off x="8126413" y="3700463"/>
            <a:ext cx="0" cy="269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0571" name="Rectangle 219"/>
          <p:cNvSpPr>
            <a:spLocks noChangeArrowheads="1"/>
          </p:cNvSpPr>
          <p:nvPr/>
        </p:nvSpPr>
        <p:spPr bwMode="auto">
          <a:xfrm>
            <a:off x="8104188" y="4789488"/>
            <a:ext cx="1397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000" b="0">
                <a:solidFill>
                  <a:srgbClr val="000000"/>
                </a:solidFill>
                <a:latin typeface="Helvetica" pitchFamily="34" charset="0"/>
              </a:rPr>
              <a:t>35</a:t>
            </a:r>
            <a:endParaRPr lang="en-US"/>
          </a:p>
        </p:txBody>
      </p:sp>
      <p:sp>
        <p:nvSpPr>
          <p:cNvPr id="100572" name="Line 220"/>
          <p:cNvSpPr>
            <a:spLocks noChangeShapeType="1"/>
          </p:cNvSpPr>
          <p:nvPr/>
        </p:nvSpPr>
        <p:spPr bwMode="auto">
          <a:xfrm flipV="1">
            <a:off x="8321675" y="4741863"/>
            <a:ext cx="0" cy="317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0573" name="Line 221"/>
          <p:cNvSpPr>
            <a:spLocks noChangeShapeType="1"/>
          </p:cNvSpPr>
          <p:nvPr/>
        </p:nvSpPr>
        <p:spPr bwMode="auto">
          <a:xfrm>
            <a:off x="8321675" y="3700463"/>
            <a:ext cx="0" cy="269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0574" name="Rectangle 222"/>
          <p:cNvSpPr>
            <a:spLocks noChangeArrowheads="1"/>
          </p:cNvSpPr>
          <p:nvPr/>
        </p:nvSpPr>
        <p:spPr bwMode="auto">
          <a:xfrm>
            <a:off x="8299450" y="4789488"/>
            <a:ext cx="1397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000" b="0">
                <a:solidFill>
                  <a:srgbClr val="000000"/>
                </a:solidFill>
                <a:latin typeface="Helvetica" pitchFamily="34" charset="0"/>
              </a:rPr>
              <a:t>40</a:t>
            </a:r>
            <a:endParaRPr lang="en-US"/>
          </a:p>
        </p:txBody>
      </p:sp>
      <p:sp>
        <p:nvSpPr>
          <p:cNvPr id="100575" name="Line 223"/>
          <p:cNvSpPr>
            <a:spLocks noChangeShapeType="1"/>
          </p:cNvSpPr>
          <p:nvPr/>
        </p:nvSpPr>
        <p:spPr bwMode="auto">
          <a:xfrm flipV="1">
            <a:off x="8513763" y="4741863"/>
            <a:ext cx="1587" cy="317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0576" name="Line 224"/>
          <p:cNvSpPr>
            <a:spLocks noChangeShapeType="1"/>
          </p:cNvSpPr>
          <p:nvPr/>
        </p:nvSpPr>
        <p:spPr bwMode="auto">
          <a:xfrm>
            <a:off x="8513763" y="3700463"/>
            <a:ext cx="1587" cy="269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0577" name="Rectangle 225"/>
          <p:cNvSpPr>
            <a:spLocks noChangeArrowheads="1"/>
          </p:cNvSpPr>
          <p:nvPr/>
        </p:nvSpPr>
        <p:spPr bwMode="auto">
          <a:xfrm>
            <a:off x="8491538" y="4789488"/>
            <a:ext cx="1397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000" b="0">
                <a:solidFill>
                  <a:srgbClr val="000000"/>
                </a:solidFill>
                <a:latin typeface="Helvetica" pitchFamily="34" charset="0"/>
              </a:rPr>
              <a:t>45</a:t>
            </a:r>
            <a:endParaRPr lang="en-US"/>
          </a:p>
        </p:txBody>
      </p:sp>
      <p:sp>
        <p:nvSpPr>
          <p:cNvPr id="100578" name="Line 226"/>
          <p:cNvSpPr>
            <a:spLocks noChangeShapeType="1"/>
          </p:cNvSpPr>
          <p:nvPr/>
        </p:nvSpPr>
        <p:spPr bwMode="auto">
          <a:xfrm flipV="1">
            <a:off x="8710613" y="4741863"/>
            <a:ext cx="0" cy="317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0579" name="Line 227"/>
          <p:cNvSpPr>
            <a:spLocks noChangeShapeType="1"/>
          </p:cNvSpPr>
          <p:nvPr/>
        </p:nvSpPr>
        <p:spPr bwMode="auto">
          <a:xfrm>
            <a:off x="8710613" y="3700463"/>
            <a:ext cx="0" cy="269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0580" name="Rectangle 228"/>
          <p:cNvSpPr>
            <a:spLocks noChangeArrowheads="1"/>
          </p:cNvSpPr>
          <p:nvPr/>
        </p:nvSpPr>
        <p:spPr bwMode="auto">
          <a:xfrm>
            <a:off x="8686800" y="4789488"/>
            <a:ext cx="1397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000" b="0">
                <a:solidFill>
                  <a:srgbClr val="000000"/>
                </a:solidFill>
                <a:latin typeface="Helvetica" pitchFamily="34" charset="0"/>
              </a:rPr>
              <a:t>50</a:t>
            </a:r>
            <a:endParaRPr lang="en-US"/>
          </a:p>
        </p:txBody>
      </p:sp>
      <p:sp>
        <p:nvSpPr>
          <p:cNvPr id="100581" name="Line 229"/>
          <p:cNvSpPr>
            <a:spLocks noChangeShapeType="1"/>
          </p:cNvSpPr>
          <p:nvPr/>
        </p:nvSpPr>
        <p:spPr bwMode="auto">
          <a:xfrm>
            <a:off x="6767513" y="4773613"/>
            <a:ext cx="17462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0582" name="Line 230"/>
          <p:cNvSpPr>
            <a:spLocks noChangeShapeType="1"/>
          </p:cNvSpPr>
          <p:nvPr/>
        </p:nvSpPr>
        <p:spPr bwMode="auto">
          <a:xfrm flipH="1">
            <a:off x="8691563" y="4773613"/>
            <a:ext cx="1905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0583" name="Rectangle 231"/>
          <p:cNvSpPr>
            <a:spLocks noChangeArrowheads="1"/>
          </p:cNvSpPr>
          <p:nvPr/>
        </p:nvSpPr>
        <p:spPr bwMode="auto">
          <a:xfrm>
            <a:off x="6719888" y="4730750"/>
            <a:ext cx="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en-US"/>
          </a:p>
        </p:txBody>
      </p:sp>
      <p:sp>
        <p:nvSpPr>
          <p:cNvPr id="100584" name="Line 232"/>
          <p:cNvSpPr>
            <a:spLocks noChangeShapeType="1"/>
          </p:cNvSpPr>
          <p:nvPr/>
        </p:nvSpPr>
        <p:spPr bwMode="auto">
          <a:xfrm>
            <a:off x="6767513" y="4557713"/>
            <a:ext cx="17462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0585" name="Line 233"/>
          <p:cNvSpPr>
            <a:spLocks noChangeShapeType="1"/>
          </p:cNvSpPr>
          <p:nvPr/>
        </p:nvSpPr>
        <p:spPr bwMode="auto">
          <a:xfrm flipH="1">
            <a:off x="8691563" y="4557713"/>
            <a:ext cx="19050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0586" name="Rectangle 234"/>
          <p:cNvSpPr>
            <a:spLocks noChangeArrowheads="1"/>
          </p:cNvSpPr>
          <p:nvPr/>
        </p:nvSpPr>
        <p:spPr bwMode="auto">
          <a:xfrm>
            <a:off x="6656388" y="3829050"/>
            <a:ext cx="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en-US"/>
          </a:p>
        </p:txBody>
      </p:sp>
      <p:sp>
        <p:nvSpPr>
          <p:cNvPr id="100587" name="Line 235"/>
          <p:cNvSpPr>
            <a:spLocks noChangeShapeType="1"/>
          </p:cNvSpPr>
          <p:nvPr/>
        </p:nvSpPr>
        <p:spPr bwMode="auto">
          <a:xfrm>
            <a:off x="6767513" y="4340225"/>
            <a:ext cx="17462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0588" name="Line 236"/>
          <p:cNvSpPr>
            <a:spLocks noChangeShapeType="1"/>
          </p:cNvSpPr>
          <p:nvPr/>
        </p:nvSpPr>
        <p:spPr bwMode="auto">
          <a:xfrm flipH="1">
            <a:off x="8691563" y="4340225"/>
            <a:ext cx="1905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0589" name="Rectangle 237"/>
          <p:cNvSpPr>
            <a:spLocks noChangeArrowheads="1"/>
          </p:cNvSpPr>
          <p:nvPr/>
        </p:nvSpPr>
        <p:spPr bwMode="auto">
          <a:xfrm>
            <a:off x="6656388" y="3611563"/>
            <a:ext cx="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en-US"/>
          </a:p>
        </p:txBody>
      </p:sp>
      <p:sp>
        <p:nvSpPr>
          <p:cNvPr id="100590" name="Line 238"/>
          <p:cNvSpPr>
            <a:spLocks noChangeShapeType="1"/>
          </p:cNvSpPr>
          <p:nvPr/>
        </p:nvSpPr>
        <p:spPr bwMode="auto">
          <a:xfrm>
            <a:off x="6767513" y="4129088"/>
            <a:ext cx="17462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0591" name="Line 239"/>
          <p:cNvSpPr>
            <a:spLocks noChangeShapeType="1"/>
          </p:cNvSpPr>
          <p:nvPr/>
        </p:nvSpPr>
        <p:spPr bwMode="auto">
          <a:xfrm flipH="1">
            <a:off x="8691563" y="4129088"/>
            <a:ext cx="1905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0592" name="Rectangle 240"/>
          <p:cNvSpPr>
            <a:spLocks noChangeArrowheads="1"/>
          </p:cNvSpPr>
          <p:nvPr/>
        </p:nvSpPr>
        <p:spPr bwMode="auto">
          <a:xfrm>
            <a:off x="6632575" y="3400425"/>
            <a:ext cx="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en-US"/>
          </a:p>
        </p:txBody>
      </p:sp>
      <p:sp>
        <p:nvSpPr>
          <p:cNvPr id="100593" name="Line 241"/>
          <p:cNvSpPr>
            <a:spLocks noChangeShapeType="1"/>
          </p:cNvSpPr>
          <p:nvPr/>
        </p:nvSpPr>
        <p:spPr bwMode="auto">
          <a:xfrm>
            <a:off x="6767513" y="3913188"/>
            <a:ext cx="17462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0594" name="Line 242"/>
          <p:cNvSpPr>
            <a:spLocks noChangeShapeType="1"/>
          </p:cNvSpPr>
          <p:nvPr/>
        </p:nvSpPr>
        <p:spPr bwMode="auto">
          <a:xfrm flipH="1">
            <a:off x="8691563" y="3913188"/>
            <a:ext cx="19050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0595" name="Rectangle 243"/>
          <p:cNvSpPr>
            <a:spLocks noChangeArrowheads="1"/>
          </p:cNvSpPr>
          <p:nvPr/>
        </p:nvSpPr>
        <p:spPr bwMode="auto">
          <a:xfrm>
            <a:off x="6632575" y="3182938"/>
            <a:ext cx="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en-US"/>
          </a:p>
        </p:txBody>
      </p:sp>
      <p:sp>
        <p:nvSpPr>
          <p:cNvPr id="100596" name="Line 244"/>
          <p:cNvSpPr>
            <a:spLocks noChangeShapeType="1"/>
          </p:cNvSpPr>
          <p:nvPr/>
        </p:nvSpPr>
        <p:spPr bwMode="auto">
          <a:xfrm>
            <a:off x="6767513" y="3700463"/>
            <a:ext cx="17462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0597" name="Line 245"/>
          <p:cNvSpPr>
            <a:spLocks noChangeShapeType="1"/>
          </p:cNvSpPr>
          <p:nvPr/>
        </p:nvSpPr>
        <p:spPr bwMode="auto">
          <a:xfrm flipH="1">
            <a:off x="8691563" y="3700463"/>
            <a:ext cx="1905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0598" name="Rectangle 246"/>
          <p:cNvSpPr>
            <a:spLocks noChangeArrowheads="1"/>
          </p:cNvSpPr>
          <p:nvPr/>
        </p:nvSpPr>
        <p:spPr bwMode="auto">
          <a:xfrm>
            <a:off x="6632575" y="2971800"/>
            <a:ext cx="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en-US"/>
          </a:p>
        </p:txBody>
      </p:sp>
      <p:sp>
        <p:nvSpPr>
          <p:cNvPr id="100599" name="Line 247"/>
          <p:cNvSpPr>
            <a:spLocks noChangeShapeType="1"/>
          </p:cNvSpPr>
          <p:nvPr/>
        </p:nvSpPr>
        <p:spPr bwMode="auto">
          <a:xfrm>
            <a:off x="6767513" y="3700463"/>
            <a:ext cx="19431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0600" name="Freeform 248"/>
          <p:cNvSpPr>
            <a:spLocks/>
          </p:cNvSpPr>
          <p:nvPr/>
        </p:nvSpPr>
        <p:spPr bwMode="auto">
          <a:xfrm>
            <a:off x="6767513" y="3700463"/>
            <a:ext cx="1943100" cy="1073150"/>
          </a:xfrm>
          <a:custGeom>
            <a:avLst/>
            <a:gdLst>
              <a:gd name="T0" fmla="*/ 0 w 595"/>
              <a:gd name="T1" fmla="*/ 198 h 198"/>
              <a:gd name="T2" fmla="*/ 595 w 595"/>
              <a:gd name="T3" fmla="*/ 198 h 198"/>
              <a:gd name="T4" fmla="*/ 595 w 595"/>
              <a:gd name="T5" fmla="*/ 0 h 1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95" h="198">
                <a:moveTo>
                  <a:pt x="0" y="198"/>
                </a:moveTo>
                <a:lnTo>
                  <a:pt x="595" y="198"/>
                </a:lnTo>
                <a:lnTo>
                  <a:pt x="595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0601" name="Line 249"/>
          <p:cNvSpPr>
            <a:spLocks noChangeShapeType="1"/>
          </p:cNvSpPr>
          <p:nvPr/>
        </p:nvSpPr>
        <p:spPr bwMode="auto">
          <a:xfrm flipV="1">
            <a:off x="6767513" y="3700463"/>
            <a:ext cx="1587" cy="10731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0602" name="Freeform 250"/>
          <p:cNvSpPr>
            <a:spLocks/>
          </p:cNvSpPr>
          <p:nvPr/>
        </p:nvSpPr>
        <p:spPr bwMode="auto">
          <a:xfrm>
            <a:off x="6767513" y="3913188"/>
            <a:ext cx="985837" cy="817562"/>
          </a:xfrm>
          <a:custGeom>
            <a:avLst/>
            <a:gdLst>
              <a:gd name="T0" fmla="*/ 24 w 1810"/>
              <a:gd name="T1" fmla="*/ 598 h 903"/>
              <a:gd name="T2" fmla="*/ 66 w 1810"/>
              <a:gd name="T3" fmla="*/ 741 h 903"/>
              <a:gd name="T4" fmla="*/ 114 w 1810"/>
              <a:gd name="T5" fmla="*/ 502 h 903"/>
              <a:gd name="T6" fmla="*/ 156 w 1810"/>
              <a:gd name="T7" fmla="*/ 771 h 903"/>
              <a:gd name="T8" fmla="*/ 198 w 1810"/>
              <a:gd name="T9" fmla="*/ 735 h 903"/>
              <a:gd name="T10" fmla="*/ 240 w 1810"/>
              <a:gd name="T11" fmla="*/ 729 h 903"/>
              <a:gd name="T12" fmla="*/ 282 w 1810"/>
              <a:gd name="T13" fmla="*/ 712 h 903"/>
              <a:gd name="T14" fmla="*/ 324 w 1810"/>
              <a:gd name="T15" fmla="*/ 825 h 903"/>
              <a:gd name="T16" fmla="*/ 366 w 1810"/>
              <a:gd name="T17" fmla="*/ 658 h 903"/>
              <a:gd name="T18" fmla="*/ 414 w 1810"/>
              <a:gd name="T19" fmla="*/ 622 h 903"/>
              <a:gd name="T20" fmla="*/ 456 w 1810"/>
              <a:gd name="T21" fmla="*/ 610 h 903"/>
              <a:gd name="T22" fmla="*/ 498 w 1810"/>
              <a:gd name="T23" fmla="*/ 819 h 903"/>
              <a:gd name="T24" fmla="*/ 540 w 1810"/>
              <a:gd name="T25" fmla="*/ 765 h 903"/>
              <a:gd name="T26" fmla="*/ 582 w 1810"/>
              <a:gd name="T27" fmla="*/ 526 h 903"/>
              <a:gd name="T28" fmla="*/ 624 w 1810"/>
              <a:gd name="T29" fmla="*/ 652 h 903"/>
              <a:gd name="T30" fmla="*/ 666 w 1810"/>
              <a:gd name="T31" fmla="*/ 640 h 903"/>
              <a:gd name="T32" fmla="*/ 708 w 1810"/>
              <a:gd name="T33" fmla="*/ 700 h 903"/>
              <a:gd name="T34" fmla="*/ 756 w 1810"/>
              <a:gd name="T35" fmla="*/ 442 h 903"/>
              <a:gd name="T36" fmla="*/ 797 w 1810"/>
              <a:gd name="T37" fmla="*/ 550 h 903"/>
              <a:gd name="T38" fmla="*/ 839 w 1810"/>
              <a:gd name="T39" fmla="*/ 323 h 903"/>
              <a:gd name="T40" fmla="*/ 881 w 1810"/>
              <a:gd name="T41" fmla="*/ 335 h 903"/>
              <a:gd name="T42" fmla="*/ 923 w 1810"/>
              <a:gd name="T43" fmla="*/ 478 h 903"/>
              <a:gd name="T44" fmla="*/ 965 w 1810"/>
              <a:gd name="T45" fmla="*/ 365 h 903"/>
              <a:gd name="T46" fmla="*/ 1007 w 1810"/>
              <a:gd name="T47" fmla="*/ 269 h 903"/>
              <a:gd name="T48" fmla="*/ 1055 w 1810"/>
              <a:gd name="T49" fmla="*/ 311 h 903"/>
              <a:gd name="T50" fmla="*/ 1097 w 1810"/>
              <a:gd name="T51" fmla="*/ 418 h 903"/>
              <a:gd name="T52" fmla="*/ 1139 w 1810"/>
              <a:gd name="T53" fmla="*/ 329 h 903"/>
              <a:gd name="T54" fmla="*/ 1181 w 1810"/>
              <a:gd name="T55" fmla="*/ 197 h 903"/>
              <a:gd name="T56" fmla="*/ 1223 w 1810"/>
              <a:gd name="T57" fmla="*/ 281 h 903"/>
              <a:gd name="T58" fmla="*/ 1265 w 1810"/>
              <a:gd name="T59" fmla="*/ 341 h 903"/>
              <a:gd name="T60" fmla="*/ 1307 w 1810"/>
              <a:gd name="T61" fmla="*/ 544 h 903"/>
              <a:gd name="T62" fmla="*/ 1355 w 1810"/>
              <a:gd name="T63" fmla="*/ 233 h 903"/>
              <a:gd name="T64" fmla="*/ 1397 w 1810"/>
              <a:gd name="T65" fmla="*/ 185 h 903"/>
              <a:gd name="T66" fmla="*/ 1439 w 1810"/>
              <a:gd name="T67" fmla="*/ 257 h 903"/>
              <a:gd name="T68" fmla="*/ 1481 w 1810"/>
              <a:gd name="T69" fmla="*/ 376 h 903"/>
              <a:gd name="T70" fmla="*/ 1523 w 1810"/>
              <a:gd name="T71" fmla="*/ 257 h 903"/>
              <a:gd name="T72" fmla="*/ 1565 w 1810"/>
              <a:gd name="T73" fmla="*/ 394 h 903"/>
              <a:gd name="T74" fmla="*/ 1607 w 1810"/>
              <a:gd name="T75" fmla="*/ 143 h 903"/>
              <a:gd name="T76" fmla="*/ 1655 w 1810"/>
              <a:gd name="T77" fmla="*/ 161 h 903"/>
              <a:gd name="T78" fmla="*/ 1697 w 1810"/>
              <a:gd name="T79" fmla="*/ 173 h 903"/>
              <a:gd name="T80" fmla="*/ 1738 w 1810"/>
              <a:gd name="T81" fmla="*/ 317 h 903"/>
              <a:gd name="T82" fmla="*/ 1780 w 1810"/>
              <a:gd name="T83" fmla="*/ 275 h 9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810" h="903">
                <a:moveTo>
                  <a:pt x="0" y="712"/>
                </a:moveTo>
                <a:lnTo>
                  <a:pt x="12" y="598"/>
                </a:lnTo>
                <a:lnTo>
                  <a:pt x="24" y="598"/>
                </a:lnTo>
                <a:lnTo>
                  <a:pt x="42" y="646"/>
                </a:lnTo>
                <a:lnTo>
                  <a:pt x="54" y="646"/>
                </a:lnTo>
                <a:lnTo>
                  <a:pt x="66" y="741"/>
                </a:lnTo>
                <a:lnTo>
                  <a:pt x="84" y="568"/>
                </a:lnTo>
                <a:lnTo>
                  <a:pt x="96" y="634"/>
                </a:lnTo>
                <a:lnTo>
                  <a:pt x="114" y="502"/>
                </a:lnTo>
                <a:lnTo>
                  <a:pt x="126" y="580"/>
                </a:lnTo>
                <a:lnTo>
                  <a:pt x="138" y="562"/>
                </a:lnTo>
                <a:lnTo>
                  <a:pt x="156" y="771"/>
                </a:lnTo>
                <a:lnTo>
                  <a:pt x="168" y="807"/>
                </a:lnTo>
                <a:lnTo>
                  <a:pt x="180" y="640"/>
                </a:lnTo>
                <a:lnTo>
                  <a:pt x="198" y="735"/>
                </a:lnTo>
                <a:lnTo>
                  <a:pt x="210" y="670"/>
                </a:lnTo>
                <a:lnTo>
                  <a:pt x="228" y="723"/>
                </a:lnTo>
                <a:lnTo>
                  <a:pt x="240" y="729"/>
                </a:lnTo>
                <a:lnTo>
                  <a:pt x="252" y="849"/>
                </a:lnTo>
                <a:lnTo>
                  <a:pt x="270" y="903"/>
                </a:lnTo>
                <a:lnTo>
                  <a:pt x="282" y="712"/>
                </a:lnTo>
                <a:lnTo>
                  <a:pt x="294" y="717"/>
                </a:lnTo>
                <a:lnTo>
                  <a:pt x="312" y="789"/>
                </a:lnTo>
                <a:lnTo>
                  <a:pt x="324" y="825"/>
                </a:lnTo>
                <a:lnTo>
                  <a:pt x="342" y="688"/>
                </a:lnTo>
                <a:lnTo>
                  <a:pt x="354" y="706"/>
                </a:lnTo>
                <a:lnTo>
                  <a:pt x="366" y="658"/>
                </a:lnTo>
                <a:lnTo>
                  <a:pt x="384" y="646"/>
                </a:lnTo>
                <a:lnTo>
                  <a:pt x="396" y="610"/>
                </a:lnTo>
                <a:lnTo>
                  <a:pt x="414" y="622"/>
                </a:lnTo>
                <a:lnTo>
                  <a:pt x="426" y="795"/>
                </a:lnTo>
                <a:lnTo>
                  <a:pt x="438" y="717"/>
                </a:lnTo>
                <a:lnTo>
                  <a:pt x="456" y="610"/>
                </a:lnTo>
                <a:lnTo>
                  <a:pt x="468" y="592"/>
                </a:lnTo>
                <a:lnTo>
                  <a:pt x="480" y="873"/>
                </a:lnTo>
                <a:lnTo>
                  <a:pt x="498" y="819"/>
                </a:lnTo>
                <a:lnTo>
                  <a:pt x="510" y="795"/>
                </a:lnTo>
                <a:lnTo>
                  <a:pt x="528" y="723"/>
                </a:lnTo>
                <a:lnTo>
                  <a:pt x="540" y="765"/>
                </a:lnTo>
                <a:lnTo>
                  <a:pt x="552" y="735"/>
                </a:lnTo>
                <a:lnTo>
                  <a:pt x="570" y="556"/>
                </a:lnTo>
                <a:lnTo>
                  <a:pt x="582" y="526"/>
                </a:lnTo>
                <a:lnTo>
                  <a:pt x="594" y="556"/>
                </a:lnTo>
                <a:lnTo>
                  <a:pt x="612" y="676"/>
                </a:lnTo>
                <a:lnTo>
                  <a:pt x="624" y="652"/>
                </a:lnTo>
                <a:lnTo>
                  <a:pt x="642" y="610"/>
                </a:lnTo>
                <a:lnTo>
                  <a:pt x="654" y="646"/>
                </a:lnTo>
                <a:lnTo>
                  <a:pt x="666" y="640"/>
                </a:lnTo>
                <a:lnTo>
                  <a:pt x="684" y="556"/>
                </a:lnTo>
                <a:lnTo>
                  <a:pt x="696" y="400"/>
                </a:lnTo>
                <a:lnTo>
                  <a:pt x="708" y="700"/>
                </a:lnTo>
                <a:lnTo>
                  <a:pt x="726" y="712"/>
                </a:lnTo>
                <a:lnTo>
                  <a:pt x="738" y="502"/>
                </a:lnTo>
                <a:lnTo>
                  <a:pt x="756" y="442"/>
                </a:lnTo>
                <a:lnTo>
                  <a:pt x="768" y="490"/>
                </a:lnTo>
                <a:lnTo>
                  <a:pt x="780" y="442"/>
                </a:lnTo>
                <a:lnTo>
                  <a:pt x="797" y="550"/>
                </a:lnTo>
                <a:lnTo>
                  <a:pt x="809" y="598"/>
                </a:lnTo>
                <a:lnTo>
                  <a:pt x="827" y="496"/>
                </a:lnTo>
                <a:lnTo>
                  <a:pt x="839" y="323"/>
                </a:lnTo>
                <a:lnTo>
                  <a:pt x="851" y="311"/>
                </a:lnTo>
                <a:lnTo>
                  <a:pt x="869" y="412"/>
                </a:lnTo>
                <a:lnTo>
                  <a:pt x="881" y="335"/>
                </a:lnTo>
                <a:lnTo>
                  <a:pt x="893" y="394"/>
                </a:lnTo>
                <a:lnTo>
                  <a:pt x="911" y="466"/>
                </a:lnTo>
                <a:lnTo>
                  <a:pt x="923" y="478"/>
                </a:lnTo>
                <a:lnTo>
                  <a:pt x="941" y="490"/>
                </a:lnTo>
                <a:lnTo>
                  <a:pt x="953" y="460"/>
                </a:lnTo>
                <a:lnTo>
                  <a:pt x="965" y="365"/>
                </a:lnTo>
                <a:lnTo>
                  <a:pt x="983" y="472"/>
                </a:lnTo>
                <a:lnTo>
                  <a:pt x="995" y="388"/>
                </a:lnTo>
                <a:lnTo>
                  <a:pt x="1007" y="269"/>
                </a:lnTo>
                <a:lnTo>
                  <a:pt x="1025" y="299"/>
                </a:lnTo>
                <a:lnTo>
                  <a:pt x="1037" y="257"/>
                </a:lnTo>
                <a:lnTo>
                  <a:pt x="1055" y="311"/>
                </a:lnTo>
                <a:lnTo>
                  <a:pt x="1067" y="137"/>
                </a:lnTo>
                <a:lnTo>
                  <a:pt x="1079" y="149"/>
                </a:lnTo>
                <a:lnTo>
                  <a:pt x="1097" y="418"/>
                </a:lnTo>
                <a:lnTo>
                  <a:pt x="1109" y="371"/>
                </a:lnTo>
                <a:lnTo>
                  <a:pt x="1127" y="520"/>
                </a:lnTo>
                <a:lnTo>
                  <a:pt x="1139" y="329"/>
                </a:lnTo>
                <a:lnTo>
                  <a:pt x="1151" y="287"/>
                </a:lnTo>
                <a:lnTo>
                  <a:pt x="1169" y="239"/>
                </a:lnTo>
                <a:lnTo>
                  <a:pt x="1181" y="197"/>
                </a:lnTo>
                <a:lnTo>
                  <a:pt x="1193" y="89"/>
                </a:lnTo>
                <a:lnTo>
                  <a:pt x="1211" y="227"/>
                </a:lnTo>
                <a:lnTo>
                  <a:pt x="1223" y="281"/>
                </a:lnTo>
                <a:lnTo>
                  <a:pt x="1241" y="233"/>
                </a:lnTo>
                <a:lnTo>
                  <a:pt x="1253" y="173"/>
                </a:lnTo>
                <a:lnTo>
                  <a:pt x="1265" y="341"/>
                </a:lnTo>
                <a:lnTo>
                  <a:pt x="1283" y="371"/>
                </a:lnTo>
                <a:lnTo>
                  <a:pt x="1295" y="329"/>
                </a:lnTo>
                <a:lnTo>
                  <a:pt x="1307" y="544"/>
                </a:lnTo>
                <a:lnTo>
                  <a:pt x="1325" y="311"/>
                </a:lnTo>
                <a:lnTo>
                  <a:pt x="1337" y="394"/>
                </a:lnTo>
                <a:lnTo>
                  <a:pt x="1355" y="233"/>
                </a:lnTo>
                <a:lnTo>
                  <a:pt x="1367" y="335"/>
                </a:lnTo>
                <a:lnTo>
                  <a:pt x="1379" y="245"/>
                </a:lnTo>
                <a:lnTo>
                  <a:pt x="1397" y="185"/>
                </a:lnTo>
                <a:lnTo>
                  <a:pt x="1409" y="251"/>
                </a:lnTo>
                <a:lnTo>
                  <a:pt x="1421" y="209"/>
                </a:lnTo>
                <a:lnTo>
                  <a:pt x="1439" y="257"/>
                </a:lnTo>
                <a:lnTo>
                  <a:pt x="1451" y="209"/>
                </a:lnTo>
                <a:lnTo>
                  <a:pt x="1469" y="347"/>
                </a:lnTo>
                <a:lnTo>
                  <a:pt x="1481" y="376"/>
                </a:lnTo>
                <a:lnTo>
                  <a:pt x="1493" y="191"/>
                </a:lnTo>
                <a:lnTo>
                  <a:pt x="1511" y="287"/>
                </a:lnTo>
                <a:lnTo>
                  <a:pt x="1523" y="257"/>
                </a:lnTo>
                <a:lnTo>
                  <a:pt x="1541" y="412"/>
                </a:lnTo>
                <a:lnTo>
                  <a:pt x="1553" y="376"/>
                </a:lnTo>
                <a:lnTo>
                  <a:pt x="1565" y="394"/>
                </a:lnTo>
                <a:lnTo>
                  <a:pt x="1583" y="353"/>
                </a:lnTo>
                <a:lnTo>
                  <a:pt x="1595" y="215"/>
                </a:lnTo>
                <a:lnTo>
                  <a:pt x="1607" y="143"/>
                </a:lnTo>
                <a:lnTo>
                  <a:pt x="1625" y="89"/>
                </a:lnTo>
                <a:lnTo>
                  <a:pt x="1637" y="161"/>
                </a:lnTo>
                <a:lnTo>
                  <a:pt x="1655" y="161"/>
                </a:lnTo>
                <a:lnTo>
                  <a:pt x="1667" y="311"/>
                </a:lnTo>
                <a:lnTo>
                  <a:pt x="1679" y="323"/>
                </a:lnTo>
                <a:lnTo>
                  <a:pt x="1697" y="173"/>
                </a:lnTo>
                <a:lnTo>
                  <a:pt x="1708" y="125"/>
                </a:lnTo>
                <a:lnTo>
                  <a:pt x="1720" y="149"/>
                </a:lnTo>
                <a:lnTo>
                  <a:pt x="1738" y="317"/>
                </a:lnTo>
                <a:lnTo>
                  <a:pt x="1750" y="257"/>
                </a:lnTo>
                <a:lnTo>
                  <a:pt x="1768" y="215"/>
                </a:lnTo>
                <a:lnTo>
                  <a:pt x="1780" y="275"/>
                </a:lnTo>
                <a:lnTo>
                  <a:pt x="1792" y="233"/>
                </a:lnTo>
                <a:lnTo>
                  <a:pt x="1810" y="0"/>
                </a:lnTo>
              </a:path>
            </a:pathLst>
          </a:custGeom>
          <a:noFill/>
          <a:ln w="19050" cmpd="sng">
            <a:solidFill>
              <a:srgbClr val="0000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0603" name="Freeform 251"/>
          <p:cNvSpPr>
            <a:spLocks/>
          </p:cNvSpPr>
          <p:nvPr/>
        </p:nvSpPr>
        <p:spPr bwMode="auto">
          <a:xfrm>
            <a:off x="7753350" y="3906838"/>
            <a:ext cx="917575" cy="509587"/>
          </a:xfrm>
          <a:custGeom>
            <a:avLst/>
            <a:gdLst>
              <a:gd name="T0" fmla="*/ 12 w 1685"/>
              <a:gd name="T1" fmla="*/ 173 h 562"/>
              <a:gd name="T2" fmla="*/ 42 w 1685"/>
              <a:gd name="T3" fmla="*/ 562 h 562"/>
              <a:gd name="T4" fmla="*/ 72 w 1685"/>
              <a:gd name="T5" fmla="*/ 430 h 562"/>
              <a:gd name="T6" fmla="*/ 96 w 1685"/>
              <a:gd name="T7" fmla="*/ 161 h 562"/>
              <a:gd name="T8" fmla="*/ 126 w 1685"/>
              <a:gd name="T9" fmla="*/ 119 h 562"/>
              <a:gd name="T10" fmla="*/ 156 w 1685"/>
              <a:gd name="T11" fmla="*/ 472 h 562"/>
              <a:gd name="T12" fmla="*/ 186 w 1685"/>
              <a:gd name="T13" fmla="*/ 221 h 562"/>
              <a:gd name="T14" fmla="*/ 210 w 1685"/>
              <a:gd name="T15" fmla="*/ 478 h 562"/>
              <a:gd name="T16" fmla="*/ 240 w 1685"/>
              <a:gd name="T17" fmla="*/ 107 h 562"/>
              <a:gd name="T18" fmla="*/ 270 w 1685"/>
              <a:gd name="T19" fmla="*/ 113 h 562"/>
              <a:gd name="T20" fmla="*/ 300 w 1685"/>
              <a:gd name="T21" fmla="*/ 125 h 562"/>
              <a:gd name="T22" fmla="*/ 324 w 1685"/>
              <a:gd name="T23" fmla="*/ 197 h 562"/>
              <a:gd name="T24" fmla="*/ 354 w 1685"/>
              <a:gd name="T25" fmla="*/ 227 h 562"/>
              <a:gd name="T26" fmla="*/ 384 w 1685"/>
              <a:gd name="T27" fmla="*/ 83 h 562"/>
              <a:gd name="T28" fmla="*/ 414 w 1685"/>
              <a:gd name="T29" fmla="*/ 119 h 562"/>
              <a:gd name="T30" fmla="*/ 444 w 1685"/>
              <a:gd name="T31" fmla="*/ 167 h 562"/>
              <a:gd name="T32" fmla="*/ 468 w 1685"/>
              <a:gd name="T33" fmla="*/ 197 h 562"/>
              <a:gd name="T34" fmla="*/ 498 w 1685"/>
              <a:gd name="T35" fmla="*/ 371 h 562"/>
              <a:gd name="T36" fmla="*/ 528 w 1685"/>
              <a:gd name="T37" fmla="*/ 317 h 562"/>
              <a:gd name="T38" fmla="*/ 558 w 1685"/>
              <a:gd name="T39" fmla="*/ 400 h 562"/>
              <a:gd name="T40" fmla="*/ 582 w 1685"/>
              <a:gd name="T41" fmla="*/ 311 h 562"/>
              <a:gd name="T42" fmla="*/ 612 w 1685"/>
              <a:gd name="T43" fmla="*/ 149 h 562"/>
              <a:gd name="T44" fmla="*/ 642 w 1685"/>
              <a:gd name="T45" fmla="*/ 203 h 562"/>
              <a:gd name="T46" fmla="*/ 672 w 1685"/>
              <a:gd name="T47" fmla="*/ 287 h 562"/>
              <a:gd name="T48" fmla="*/ 696 w 1685"/>
              <a:gd name="T49" fmla="*/ 197 h 562"/>
              <a:gd name="T50" fmla="*/ 726 w 1685"/>
              <a:gd name="T51" fmla="*/ 137 h 562"/>
              <a:gd name="T52" fmla="*/ 756 w 1685"/>
              <a:gd name="T53" fmla="*/ 227 h 562"/>
              <a:gd name="T54" fmla="*/ 786 w 1685"/>
              <a:gd name="T55" fmla="*/ 311 h 562"/>
              <a:gd name="T56" fmla="*/ 810 w 1685"/>
              <a:gd name="T57" fmla="*/ 143 h 562"/>
              <a:gd name="T58" fmla="*/ 839 w 1685"/>
              <a:gd name="T59" fmla="*/ 203 h 562"/>
              <a:gd name="T60" fmla="*/ 869 w 1685"/>
              <a:gd name="T61" fmla="*/ 245 h 562"/>
              <a:gd name="T62" fmla="*/ 899 w 1685"/>
              <a:gd name="T63" fmla="*/ 311 h 562"/>
              <a:gd name="T64" fmla="*/ 923 w 1685"/>
              <a:gd name="T65" fmla="*/ 269 h 562"/>
              <a:gd name="T66" fmla="*/ 953 w 1685"/>
              <a:gd name="T67" fmla="*/ 161 h 562"/>
              <a:gd name="T68" fmla="*/ 983 w 1685"/>
              <a:gd name="T69" fmla="*/ 95 h 562"/>
              <a:gd name="T70" fmla="*/ 1013 w 1685"/>
              <a:gd name="T71" fmla="*/ 131 h 562"/>
              <a:gd name="T72" fmla="*/ 1043 w 1685"/>
              <a:gd name="T73" fmla="*/ 359 h 562"/>
              <a:gd name="T74" fmla="*/ 1067 w 1685"/>
              <a:gd name="T75" fmla="*/ 275 h 562"/>
              <a:gd name="T76" fmla="*/ 1097 w 1685"/>
              <a:gd name="T77" fmla="*/ 197 h 562"/>
              <a:gd name="T78" fmla="*/ 1127 w 1685"/>
              <a:gd name="T79" fmla="*/ 71 h 562"/>
              <a:gd name="T80" fmla="*/ 1157 w 1685"/>
              <a:gd name="T81" fmla="*/ 221 h 562"/>
              <a:gd name="T82" fmla="*/ 1181 w 1685"/>
              <a:gd name="T83" fmla="*/ 233 h 562"/>
              <a:gd name="T84" fmla="*/ 1211 w 1685"/>
              <a:gd name="T85" fmla="*/ 269 h 562"/>
              <a:gd name="T86" fmla="*/ 1241 w 1685"/>
              <a:gd name="T87" fmla="*/ 311 h 562"/>
              <a:gd name="T88" fmla="*/ 1271 w 1685"/>
              <a:gd name="T89" fmla="*/ 430 h 562"/>
              <a:gd name="T90" fmla="*/ 1295 w 1685"/>
              <a:gd name="T91" fmla="*/ 472 h 562"/>
              <a:gd name="T92" fmla="*/ 1325 w 1685"/>
              <a:gd name="T93" fmla="*/ 245 h 562"/>
              <a:gd name="T94" fmla="*/ 1355 w 1685"/>
              <a:gd name="T95" fmla="*/ 107 h 562"/>
              <a:gd name="T96" fmla="*/ 1385 w 1685"/>
              <a:gd name="T97" fmla="*/ 406 h 562"/>
              <a:gd name="T98" fmla="*/ 1409 w 1685"/>
              <a:gd name="T99" fmla="*/ 532 h 562"/>
              <a:gd name="T100" fmla="*/ 1439 w 1685"/>
              <a:gd name="T101" fmla="*/ 388 h 562"/>
              <a:gd name="T102" fmla="*/ 1469 w 1685"/>
              <a:gd name="T103" fmla="*/ 209 h 562"/>
              <a:gd name="T104" fmla="*/ 1499 w 1685"/>
              <a:gd name="T105" fmla="*/ 209 h 562"/>
              <a:gd name="T106" fmla="*/ 1523 w 1685"/>
              <a:gd name="T107" fmla="*/ 107 h 562"/>
              <a:gd name="T108" fmla="*/ 1553 w 1685"/>
              <a:gd name="T109" fmla="*/ 161 h 562"/>
              <a:gd name="T110" fmla="*/ 1583 w 1685"/>
              <a:gd name="T111" fmla="*/ 305 h 562"/>
              <a:gd name="T112" fmla="*/ 1613 w 1685"/>
              <a:gd name="T113" fmla="*/ 185 h 562"/>
              <a:gd name="T114" fmla="*/ 1637 w 1685"/>
              <a:gd name="T115" fmla="*/ 245 h 562"/>
              <a:gd name="T116" fmla="*/ 1667 w 1685"/>
              <a:gd name="T117" fmla="*/ 299 h 5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685" h="562">
                <a:moveTo>
                  <a:pt x="0" y="6"/>
                </a:moveTo>
                <a:lnTo>
                  <a:pt x="12" y="173"/>
                </a:lnTo>
                <a:lnTo>
                  <a:pt x="30" y="365"/>
                </a:lnTo>
                <a:lnTo>
                  <a:pt x="42" y="562"/>
                </a:lnTo>
                <a:lnTo>
                  <a:pt x="54" y="484"/>
                </a:lnTo>
                <a:lnTo>
                  <a:pt x="72" y="430"/>
                </a:lnTo>
                <a:lnTo>
                  <a:pt x="84" y="454"/>
                </a:lnTo>
                <a:lnTo>
                  <a:pt x="96" y="161"/>
                </a:lnTo>
                <a:lnTo>
                  <a:pt x="114" y="113"/>
                </a:lnTo>
                <a:lnTo>
                  <a:pt x="126" y="119"/>
                </a:lnTo>
                <a:lnTo>
                  <a:pt x="144" y="149"/>
                </a:lnTo>
                <a:lnTo>
                  <a:pt x="156" y="472"/>
                </a:lnTo>
                <a:lnTo>
                  <a:pt x="168" y="203"/>
                </a:lnTo>
                <a:lnTo>
                  <a:pt x="186" y="221"/>
                </a:lnTo>
                <a:lnTo>
                  <a:pt x="198" y="323"/>
                </a:lnTo>
                <a:lnTo>
                  <a:pt x="210" y="478"/>
                </a:lnTo>
                <a:lnTo>
                  <a:pt x="228" y="359"/>
                </a:lnTo>
                <a:lnTo>
                  <a:pt x="240" y="107"/>
                </a:lnTo>
                <a:lnTo>
                  <a:pt x="258" y="143"/>
                </a:lnTo>
                <a:lnTo>
                  <a:pt x="270" y="113"/>
                </a:lnTo>
                <a:lnTo>
                  <a:pt x="282" y="203"/>
                </a:lnTo>
                <a:lnTo>
                  <a:pt x="300" y="125"/>
                </a:lnTo>
                <a:lnTo>
                  <a:pt x="312" y="335"/>
                </a:lnTo>
                <a:lnTo>
                  <a:pt x="324" y="197"/>
                </a:lnTo>
                <a:lnTo>
                  <a:pt x="342" y="173"/>
                </a:lnTo>
                <a:lnTo>
                  <a:pt x="354" y="227"/>
                </a:lnTo>
                <a:lnTo>
                  <a:pt x="372" y="221"/>
                </a:lnTo>
                <a:lnTo>
                  <a:pt x="384" y="83"/>
                </a:lnTo>
                <a:lnTo>
                  <a:pt x="396" y="161"/>
                </a:lnTo>
                <a:lnTo>
                  <a:pt x="414" y="119"/>
                </a:lnTo>
                <a:lnTo>
                  <a:pt x="426" y="305"/>
                </a:lnTo>
                <a:lnTo>
                  <a:pt x="444" y="167"/>
                </a:lnTo>
                <a:lnTo>
                  <a:pt x="456" y="35"/>
                </a:lnTo>
                <a:lnTo>
                  <a:pt x="468" y="197"/>
                </a:lnTo>
                <a:lnTo>
                  <a:pt x="486" y="317"/>
                </a:lnTo>
                <a:lnTo>
                  <a:pt x="498" y="371"/>
                </a:lnTo>
                <a:lnTo>
                  <a:pt x="510" y="245"/>
                </a:lnTo>
                <a:lnTo>
                  <a:pt x="528" y="317"/>
                </a:lnTo>
                <a:lnTo>
                  <a:pt x="540" y="293"/>
                </a:lnTo>
                <a:lnTo>
                  <a:pt x="558" y="400"/>
                </a:lnTo>
                <a:lnTo>
                  <a:pt x="570" y="227"/>
                </a:lnTo>
                <a:lnTo>
                  <a:pt x="582" y="311"/>
                </a:lnTo>
                <a:lnTo>
                  <a:pt x="600" y="191"/>
                </a:lnTo>
                <a:lnTo>
                  <a:pt x="612" y="149"/>
                </a:lnTo>
                <a:lnTo>
                  <a:pt x="624" y="215"/>
                </a:lnTo>
                <a:lnTo>
                  <a:pt x="642" y="203"/>
                </a:lnTo>
                <a:lnTo>
                  <a:pt x="654" y="251"/>
                </a:lnTo>
                <a:lnTo>
                  <a:pt x="672" y="287"/>
                </a:lnTo>
                <a:lnTo>
                  <a:pt x="684" y="155"/>
                </a:lnTo>
                <a:lnTo>
                  <a:pt x="696" y="197"/>
                </a:lnTo>
                <a:lnTo>
                  <a:pt x="714" y="323"/>
                </a:lnTo>
                <a:lnTo>
                  <a:pt x="726" y="137"/>
                </a:lnTo>
                <a:lnTo>
                  <a:pt x="744" y="293"/>
                </a:lnTo>
                <a:lnTo>
                  <a:pt x="756" y="227"/>
                </a:lnTo>
                <a:lnTo>
                  <a:pt x="768" y="317"/>
                </a:lnTo>
                <a:lnTo>
                  <a:pt x="786" y="311"/>
                </a:lnTo>
                <a:lnTo>
                  <a:pt x="798" y="239"/>
                </a:lnTo>
                <a:lnTo>
                  <a:pt x="810" y="143"/>
                </a:lnTo>
                <a:lnTo>
                  <a:pt x="827" y="227"/>
                </a:lnTo>
                <a:lnTo>
                  <a:pt x="839" y="203"/>
                </a:lnTo>
                <a:lnTo>
                  <a:pt x="857" y="245"/>
                </a:lnTo>
                <a:lnTo>
                  <a:pt x="869" y="245"/>
                </a:lnTo>
                <a:lnTo>
                  <a:pt x="881" y="359"/>
                </a:lnTo>
                <a:lnTo>
                  <a:pt x="899" y="311"/>
                </a:lnTo>
                <a:lnTo>
                  <a:pt x="911" y="137"/>
                </a:lnTo>
                <a:lnTo>
                  <a:pt x="923" y="269"/>
                </a:lnTo>
                <a:lnTo>
                  <a:pt x="941" y="382"/>
                </a:lnTo>
                <a:lnTo>
                  <a:pt x="953" y="161"/>
                </a:lnTo>
                <a:lnTo>
                  <a:pt x="971" y="95"/>
                </a:lnTo>
                <a:lnTo>
                  <a:pt x="983" y="95"/>
                </a:lnTo>
                <a:lnTo>
                  <a:pt x="995" y="305"/>
                </a:lnTo>
                <a:lnTo>
                  <a:pt x="1013" y="131"/>
                </a:lnTo>
                <a:lnTo>
                  <a:pt x="1025" y="245"/>
                </a:lnTo>
                <a:lnTo>
                  <a:pt x="1043" y="359"/>
                </a:lnTo>
                <a:lnTo>
                  <a:pt x="1055" y="365"/>
                </a:lnTo>
                <a:lnTo>
                  <a:pt x="1067" y="275"/>
                </a:lnTo>
                <a:lnTo>
                  <a:pt x="1085" y="197"/>
                </a:lnTo>
                <a:lnTo>
                  <a:pt x="1097" y="197"/>
                </a:lnTo>
                <a:lnTo>
                  <a:pt x="1109" y="245"/>
                </a:lnTo>
                <a:lnTo>
                  <a:pt x="1127" y="71"/>
                </a:lnTo>
                <a:lnTo>
                  <a:pt x="1139" y="221"/>
                </a:lnTo>
                <a:lnTo>
                  <a:pt x="1157" y="221"/>
                </a:lnTo>
                <a:lnTo>
                  <a:pt x="1169" y="299"/>
                </a:lnTo>
                <a:lnTo>
                  <a:pt x="1181" y="233"/>
                </a:lnTo>
                <a:lnTo>
                  <a:pt x="1199" y="418"/>
                </a:lnTo>
                <a:lnTo>
                  <a:pt x="1211" y="269"/>
                </a:lnTo>
                <a:lnTo>
                  <a:pt x="1223" y="359"/>
                </a:lnTo>
                <a:lnTo>
                  <a:pt x="1241" y="311"/>
                </a:lnTo>
                <a:lnTo>
                  <a:pt x="1253" y="377"/>
                </a:lnTo>
                <a:lnTo>
                  <a:pt x="1271" y="430"/>
                </a:lnTo>
                <a:lnTo>
                  <a:pt x="1283" y="514"/>
                </a:lnTo>
                <a:lnTo>
                  <a:pt x="1295" y="472"/>
                </a:lnTo>
                <a:lnTo>
                  <a:pt x="1313" y="335"/>
                </a:lnTo>
                <a:lnTo>
                  <a:pt x="1325" y="245"/>
                </a:lnTo>
                <a:lnTo>
                  <a:pt x="1337" y="95"/>
                </a:lnTo>
                <a:lnTo>
                  <a:pt x="1355" y="107"/>
                </a:lnTo>
                <a:lnTo>
                  <a:pt x="1367" y="382"/>
                </a:lnTo>
                <a:lnTo>
                  <a:pt x="1385" y="406"/>
                </a:lnTo>
                <a:lnTo>
                  <a:pt x="1397" y="341"/>
                </a:lnTo>
                <a:lnTo>
                  <a:pt x="1409" y="532"/>
                </a:lnTo>
                <a:lnTo>
                  <a:pt x="1427" y="418"/>
                </a:lnTo>
                <a:lnTo>
                  <a:pt x="1439" y="388"/>
                </a:lnTo>
                <a:lnTo>
                  <a:pt x="1457" y="281"/>
                </a:lnTo>
                <a:lnTo>
                  <a:pt x="1469" y="209"/>
                </a:lnTo>
                <a:lnTo>
                  <a:pt x="1481" y="143"/>
                </a:lnTo>
                <a:lnTo>
                  <a:pt x="1499" y="209"/>
                </a:lnTo>
                <a:lnTo>
                  <a:pt x="1511" y="251"/>
                </a:lnTo>
                <a:lnTo>
                  <a:pt x="1523" y="107"/>
                </a:lnTo>
                <a:lnTo>
                  <a:pt x="1541" y="0"/>
                </a:lnTo>
                <a:lnTo>
                  <a:pt x="1553" y="161"/>
                </a:lnTo>
                <a:lnTo>
                  <a:pt x="1571" y="185"/>
                </a:lnTo>
                <a:lnTo>
                  <a:pt x="1583" y="305"/>
                </a:lnTo>
                <a:lnTo>
                  <a:pt x="1595" y="269"/>
                </a:lnTo>
                <a:lnTo>
                  <a:pt x="1613" y="185"/>
                </a:lnTo>
                <a:lnTo>
                  <a:pt x="1625" y="269"/>
                </a:lnTo>
                <a:lnTo>
                  <a:pt x="1637" y="245"/>
                </a:lnTo>
                <a:lnTo>
                  <a:pt x="1655" y="239"/>
                </a:lnTo>
                <a:lnTo>
                  <a:pt x="1667" y="299"/>
                </a:lnTo>
                <a:lnTo>
                  <a:pt x="1685" y="323"/>
                </a:lnTo>
              </a:path>
            </a:pathLst>
          </a:custGeom>
          <a:noFill/>
          <a:ln w="19050" cmpd="sng">
            <a:solidFill>
              <a:srgbClr val="0000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0604" name="Rectangle 252"/>
          <p:cNvSpPr>
            <a:spLocks noChangeArrowheads="1"/>
          </p:cNvSpPr>
          <p:nvPr/>
        </p:nvSpPr>
        <p:spPr bwMode="auto">
          <a:xfrm>
            <a:off x="7634288" y="4838700"/>
            <a:ext cx="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en-US"/>
          </a:p>
        </p:txBody>
      </p:sp>
      <p:sp>
        <p:nvSpPr>
          <p:cNvPr id="100605" name="Rectangle 253"/>
          <p:cNvSpPr>
            <a:spLocks noChangeArrowheads="1"/>
          </p:cNvSpPr>
          <p:nvPr/>
        </p:nvSpPr>
        <p:spPr bwMode="auto">
          <a:xfrm rot="16200000">
            <a:off x="6370637" y="3927476"/>
            <a:ext cx="36512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 lIns="0" tIns="0" rIns="0" bIns="0">
            <a:spAutoFit/>
          </a:bodyPr>
          <a:lstStyle/>
          <a:p>
            <a:pPr algn="l"/>
            <a:endParaRPr lang="en-US"/>
          </a:p>
        </p:txBody>
      </p:sp>
      <p:grpSp>
        <p:nvGrpSpPr>
          <p:cNvPr id="100608" name="Group 256"/>
          <p:cNvGrpSpPr>
            <a:grpSpLocks/>
          </p:cNvGrpSpPr>
          <p:nvPr/>
        </p:nvGrpSpPr>
        <p:grpSpPr bwMode="auto">
          <a:xfrm flipV="1">
            <a:off x="1676400" y="2895600"/>
            <a:ext cx="1522413" cy="665163"/>
            <a:chOff x="4224" y="2780"/>
            <a:chExt cx="1199" cy="519"/>
          </a:xfrm>
        </p:grpSpPr>
        <p:sp>
          <p:nvSpPr>
            <p:cNvPr id="100606" name="Freeform 254"/>
            <p:cNvSpPr>
              <a:spLocks/>
            </p:cNvSpPr>
            <p:nvPr/>
          </p:nvSpPr>
          <p:spPr bwMode="auto">
            <a:xfrm>
              <a:off x="4224" y="2784"/>
              <a:ext cx="621" cy="515"/>
            </a:xfrm>
            <a:custGeom>
              <a:avLst/>
              <a:gdLst>
                <a:gd name="T0" fmla="*/ 24 w 1810"/>
                <a:gd name="T1" fmla="*/ 598 h 903"/>
                <a:gd name="T2" fmla="*/ 66 w 1810"/>
                <a:gd name="T3" fmla="*/ 741 h 903"/>
                <a:gd name="T4" fmla="*/ 114 w 1810"/>
                <a:gd name="T5" fmla="*/ 502 h 903"/>
                <a:gd name="T6" fmla="*/ 156 w 1810"/>
                <a:gd name="T7" fmla="*/ 771 h 903"/>
                <a:gd name="T8" fmla="*/ 198 w 1810"/>
                <a:gd name="T9" fmla="*/ 735 h 903"/>
                <a:gd name="T10" fmla="*/ 240 w 1810"/>
                <a:gd name="T11" fmla="*/ 729 h 903"/>
                <a:gd name="T12" fmla="*/ 282 w 1810"/>
                <a:gd name="T13" fmla="*/ 712 h 903"/>
                <a:gd name="T14" fmla="*/ 324 w 1810"/>
                <a:gd name="T15" fmla="*/ 825 h 903"/>
                <a:gd name="T16" fmla="*/ 366 w 1810"/>
                <a:gd name="T17" fmla="*/ 658 h 903"/>
                <a:gd name="T18" fmla="*/ 414 w 1810"/>
                <a:gd name="T19" fmla="*/ 622 h 903"/>
                <a:gd name="T20" fmla="*/ 456 w 1810"/>
                <a:gd name="T21" fmla="*/ 610 h 903"/>
                <a:gd name="T22" fmla="*/ 498 w 1810"/>
                <a:gd name="T23" fmla="*/ 819 h 903"/>
                <a:gd name="T24" fmla="*/ 540 w 1810"/>
                <a:gd name="T25" fmla="*/ 765 h 903"/>
                <a:gd name="T26" fmla="*/ 582 w 1810"/>
                <a:gd name="T27" fmla="*/ 526 h 903"/>
                <a:gd name="T28" fmla="*/ 624 w 1810"/>
                <a:gd name="T29" fmla="*/ 652 h 903"/>
                <a:gd name="T30" fmla="*/ 666 w 1810"/>
                <a:gd name="T31" fmla="*/ 640 h 903"/>
                <a:gd name="T32" fmla="*/ 708 w 1810"/>
                <a:gd name="T33" fmla="*/ 700 h 903"/>
                <a:gd name="T34" fmla="*/ 756 w 1810"/>
                <a:gd name="T35" fmla="*/ 442 h 903"/>
                <a:gd name="T36" fmla="*/ 797 w 1810"/>
                <a:gd name="T37" fmla="*/ 550 h 903"/>
                <a:gd name="T38" fmla="*/ 839 w 1810"/>
                <a:gd name="T39" fmla="*/ 323 h 903"/>
                <a:gd name="T40" fmla="*/ 881 w 1810"/>
                <a:gd name="T41" fmla="*/ 335 h 903"/>
                <a:gd name="T42" fmla="*/ 923 w 1810"/>
                <a:gd name="T43" fmla="*/ 478 h 903"/>
                <a:gd name="T44" fmla="*/ 965 w 1810"/>
                <a:gd name="T45" fmla="*/ 365 h 903"/>
                <a:gd name="T46" fmla="*/ 1007 w 1810"/>
                <a:gd name="T47" fmla="*/ 269 h 903"/>
                <a:gd name="T48" fmla="*/ 1055 w 1810"/>
                <a:gd name="T49" fmla="*/ 311 h 903"/>
                <a:gd name="T50" fmla="*/ 1097 w 1810"/>
                <a:gd name="T51" fmla="*/ 418 h 903"/>
                <a:gd name="T52" fmla="*/ 1139 w 1810"/>
                <a:gd name="T53" fmla="*/ 329 h 903"/>
                <a:gd name="T54" fmla="*/ 1181 w 1810"/>
                <a:gd name="T55" fmla="*/ 197 h 903"/>
                <a:gd name="T56" fmla="*/ 1223 w 1810"/>
                <a:gd name="T57" fmla="*/ 281 h 903"/>
                <a:gd name="T58" fmla="*/ 1265 w 1810"/>
                <a:gd name="T59" fmla="*/ 341 h 903"/>
                <a:gd name="T60" fmla="*/ 1307 w 1810"/>
                <a:gd name="T61" fmla="*/ 544 h 903"/>
                <a:gd name="T62" fmla="*/ 1355 w 1810"/>
                <a:gd name="T63" fmla="*/ 233 h 903"/>
                <a:gd name="T64" fmla="*/ 1397 w 1810"/>
                <a:gd name="T65" fmla="*/ 185 h 903"/>
                <a:gd name="T66" fmla="*/ 1439 w 1810"/>
                <a:gd name="T67" fmla="*/ 257 h 903"/>
                <a:gd name="T68" fmla="*/ 1481 w 1810"/>
                <a:gd name="T69" fmla="*/ 376 h 903"/>
                <a:gd name="T70" fmla="*/ 1523 w 1810"/>
                <a:gd name="T71" fmla="*/ 257 h 903"/>
                <a:gd name="T72" fmla="*/ 1565 w 1810"/>
                <a:gd name="T73" fmla="*/ 394 h 903"/>
                <a:gd name="T74" fmla="*/ 1607 w 1810"/>
                <a:gd name="T75" fmla="*/ 143 h 903"/>
                <a:gd name="T76" fmla="*/ 1655 w 1810"/>
                <a:gd name="T77" fmla="*/ 161 h 903"/>
                <a:gd name="T78" fmla="*/ 1697 w 1810"/>
                <a:gd name="T79" fmla="*/ 173 h 903"/>
                <a:gd name="T80" fmla="*/ 1738 w 1810"/>
                <a:gd name="T81" fmla="*/ 317 h 903"/>
                <a:gd name="T82" fmla="*/ 1780 w 1810"/>
                <a:gd name="T83" fmla="*/ 275 h 9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810" h="903">
                  <a:moveTo>
                    <a:pt x="0" y="712"/>
                  </a:moveTo>
                  <a:lnTo>
                    <a:pt x="12" y="598"/>
                  </a:lnTo>
                  <a:lnTo>
                    <a:pt x="24" y="598"/>
                  </a:lnTo>
                  <a:lnTo>
                    <a:pt x="42" y="646"/>
                  </a:lnTo>
                  <a:lnTo>
                    <a:pt x="54" y="646"/>
                  </a:lnTo>
                  <a:lnTo>
                    <a:pt x="66" y="741"/>
                  </a:lnTo>
                  <a:lnTo>
                    <a:pt x="84" y="568"/>
                  </a:lnTo>
                  <a:lnTo>
                    <a:pt x="96" y="634"/>
                  </a:lnTo>
                  <a:lnTo>
                    <a:pt x="114" y="502"/>
                  </a:lnTo>
                  <a:lnTo>
                    <a:pt x="126" y="580"/>
                  </a:lnTo>
                  <a:lnTo>
                    <a:pt x="138" y="562"/>
                  </a:lnTo>
                  <a:lnTo>
                    <a:pt x="156" y="771"/>
                  </a:lnTo>
                  <a:lnTo>
                    <a:pt x="168" y="807"/>
                  </a:lnTo>
                  <a:lnTo>
                    <a:pt x="180" y="640"/>
                  </a:lnTo>
                  <a:lnTo>
                    <a:pt x="198" y="735"/>
                  </a:lnTo>
                  <a:lnTo>
                    <a:pt x="210" y="670"/>
                  </a:lnTo>
                  <a:lnTo>
                    <a:pt x="228" y="723"/>
                  </a:lnTo>
                  <a:lnTo>
                    <a:pt x="240" y="729"/>
                  </a:lnTo>
                  <a:lnTo>
                    <a:pt x="252" y="849"/>
                  </a:lnTo>
                  <a:lnTo>
                    <a:pt x="270" y="903"/>
                  </a:lnTo>
                  <a:lnTo>
                    <a:pt x="282" y="712"/>
                  </a:lnTo>
                  <a:lnTo>
                    <a:pt x="294" y="717"/>
                  </a:lnTo>
                  <a:lnTo>
                    <a:pt x="312" y="789"/>
                  </a:lnTo>
                  <a:lnTo>
                    <a:pt x="324" y="825"/>
                  </a:lnTo>
                  <a:lnTo>
                    <a:pt x="342" y="688"/>
                  </a:lnTo>
                  <a:lnTo>
                    <a:pt x="354" y="706"/>
                  </a:lnTo>
                  <a:lnTo>
                    <a:pt x="366" y="658"/>
                  </a:lnTo>
                  <a:lnTo>
                    <a:pt x="384" y="646"/>
                  </a:lnTo>
                  <a:lnTo>
                    <a:pt x="396" y="610"/>
                  </a:lnTo>
                  <a:lnTo>
                    <a:pt x="414" y="622"/>
                  </a:lnTo>
                  <a:lnTo>
                    <a:pt x="426" y="795"/>
                  </a:lnTo>
                  <a:lnTo>
                    <a:pt x="438" y="717"/>
                  </a:lnTo>
                  <a:lnTo>
                    <a:pt x="456" y="610"/>
                  </a:lnTo>
                  <a:lnTo>
                    <a:pt x="468" y="592"/>
                  </a:lnTo>
                  <a:lnTo>
                    <a:pt x="480" y="873"/>
                  </a:lnTo>
                  <a:lnTo>
                    <a:pt x="498" y="819"/>
                  </a:lnTo>
                  <a:lnTo>
                    <a:pt x="510" y="795"/>
                  </a:lnTo>
                  <a:lnTo>
                    <a:pt x="528" y="723"/>
                  </a:lnTo>
                  <a:lnTo>
                    <a:pt x="540" y="765"/>
                  </a:lnTo>
                  <a:lnTo>
                    <a:pt x="552" y="735"/>
                  </a:lnTo>
                  <a:lnTo>
                    <a:pt x="570" y="556"/>
                  </a:lnTo>
                  <a:lnTo>
                    <a:pt x="582" y="526"/>
                  </a:lnTo>
                  <a:lnTo>
                    <a:pt x="594" y="556"/>
                  </a:lnTo>
                  <a:lnTo>
                    <a:pt x="612" y="676"/>
                  </a:lnTo>
                  <a:lnTo>
                    <a:pt x="624" y="652"/>
                  </a:lnTo>
                  <a:lnTo>
                    <a:pt x="642" y="610"/>
                  </a:lnTo>
                  <a:lnTo>
                    <a:pt x="654" y="646"/>
                  </a:lnTo>
                  <a:lnTo>
                    <a:pt x="666" y="640"/>
                  </a:lnTo>
                  <a:lnTo>
                    <a:pt x="684" y="556"/>
                  </a:lnTo>
                  <a:lnTo>
                    <a:pt x="696" y="400"/>
                  </a:lnTo>
                  <a:lnTo>
                    <a:pt x="708" y="700"/>
                  </a:lnTo>
                  <a:lnTo>
                    <a:pt x="726" y="712"/>
                  </a:lnTo>
                  <a:lnTo>
                    <a:pt x="738" y="502"/>
                  </a:lnTo>
                  <a:lnTo>
                    <a:pt x="756" y="442"/>
                  </a:lnTo>
                  <a:lnTo>
                    <a:pt x="768" y="490"/>
                  </a:lnTo>
                  <a:lnTo>
                    <a:pt x="780" y="442"/>
                  </a:lnTo>
                  <a:lnTo>
                    <a:pt x="797" y="550"/>
                  </a:lnTo>
                  <a:lnTo>
                    <a:pt x="809" y="598"/>
                  </a:lnTo>
                  <a:lnTo>
                    <a:pt x="827" y="496"/>
                  </a:lnTo>
                  <a:lnTo>
                    <a:pt x="839" y="323"/>
                  </a:lnTo>
                  <a:lnTo>
                    <a:pt x="851" y="311"/>
                  </a:lnTo>
                  <a:lnTo>
                    <a:pt x="869" y="412"/>
                  </a:lnTo>
                  <a:lnTo>
                    <a:pt x="881" y="335"/>
                  </a:lnTo>
                  <a:lnTo>
                    <a:pt x="893" y="394"/>
                  </a:lnTo>
                  <a:lnTo>
                    <a:pt x="911" y="466"/>
                  </a:lnTo>
                  <a:lnTo>
                    <a:pt x="923" y="478"/>
                  </a:lnTo>
                  <a:lnTo>
                    <a:pt x="941" y="490"/>
                  </a:lnTo>
                  <a:lnTo>
                    <a:pt x="953" y="460"/>
                  </a:lnTo>
                  <a:lnTo>
                    <a:pt x="965" y="365"/>
                  </a:lnTo>
                  <a:lnTo>
                    <a:pt x="983" y="472"/>
                  </a:lnTo>
                  <a:lnTo>
                    <a:pt x="995" y="388"/>
                  </a:lnTo>
                  <a:lnTo>
                    <a:pt x="1007" y="269"/>
                  </a:lnTo>
                  <a:lnTo>
                    <a:pt x="1025" y="299"/>
                  </a:lnTo>
                  <a:lnTo>
                    <a:pt x="1037" y="257"/>
                  </a:lnTo>
                  <a:lnTo>
                    <a:pt x="1055" y="311"/>
                  </a:lnTo>
                  <a:lnTo>
                    <a:pt x="1067" y="137"/>
                  </a:lnTo>
                  <a:lnTo>
                    <a:pt x="1079" y="149"/>
                  </a:lnTo>
                  <a:lnTo>
                    <a:pt x="1097" y="418"/>
                  </a:lnTo>
                  <a:lnTo>
                    <a:pt x="1109" y="371"/>
                  </a:lnTo>
                  <a:lnTo>
                    <a:pt x="1127" y="520"/>
                  </a:lnTo>
                  <a:lnTo>
                    <a:pt x="1139" y="329"/>
                  </a:lnTo>
                  <a:lnTo>
                    <a:pt x="1151" y="287"/>
                  </a:lnTo>
                  <a:lnTo>
                    <a:pt x="1169" y="239"/>
                  </a:lnTo>
                  <a:lnTo>
                    <a:pt x="1181" y="197"/>
                  </a:lnTo>
                  <a:lnTo>
                    <a:pt x="1193" y="89"/>
                  </a:lnTo>
                  <a:lnTo>
                    <a:pt x="1211" y="227"/>
                  </a:lnTo>
                  <a:lnTo>
                    <a:pt x="1223" y="281"/>
                  </a:lnTo>
                  <a:lnTo>
                    <a:pt x="1241" y="233"/>
                  </a:lnTo>
                  <a:lnTo>
                    <a:pt x="1253" y="173"/>
                  </a:lnTo>
                  <a:lnTo>
                    <a:pt x="1265" y="341"/>
                  </a:lnTo>
                  <a:lnTo>
                    <a:pt x="1283" y="371"/>
                  </a:lnTo>
                  <a:lnTo>
                    <a:pt x="1295" y="329"/>
                  </a:lnTo>
                  <a:lnTo>
                    <a:pt x="1307" y="544"/>
                  </a:lnTo>
                  <a:lnTo>
                    <a:pt x="1325" y="311"/>
                  </a:lnTo>
                  <a:lnTo>
                    <a:pt x="1337" y="394"/>
                  </a:lnTo>
                  <a:lnTo>
                    <a:pt x="1355" y="233"/>
                  </a:lnTo>
                  <a:lnTo>
                    <a:pt x="1367" y="335"/>
                  </a:lnTo>
                  <a:lnTo>
                    <a:pt x="1379" y="245"/>
                  </a:lnTo>
                  <a:lnTo>
                    <a:pt x="1397" y="185"/>
                  </a:lnTo>
                  <a:lnTo>
                    <a:pt x="1409" y="251"/>
                  </a:lnTo>
                  <a:lnTo>
                    <a:pt x="1421" y="209"/>
                  </a:lnTo>
                  <a:lnTo>
                    <a:pt x="1439" y="257"/>
                  </a:lnTo>
                  <a:lnTo>
                    <a:pt x="1451" y="209"/>
                  </a:lnTo>
                  <a:lnTo>
                    <a:pt x="1469" y="347"/>
                  </a:lnTo>
                  <a:lnTo>
                    <a:pt x="1481" y="376"/>
                  </a:lnTo>
                  <a:lnTo>
                    <a:pt x="1493" y="191"/>
                  </a:lnTo>
                  <a:lnTo>
                    <a:pt x="1511" y="287"/>
                  </a:lnTo>
                  <a:lnTo>
                    <a:pt x="1523" y="257"/>
                  </a:lnTo>
                  <a:lnTo>
                    <a:pt x="1541" y="412"/>
                  </a:lnTo>
                  <a:lnTo>
                    <a:pt x="1553" y="376"/>
                  </a:lnTo>
                  <a:lnTo>
                    <a:pt x="1565" y="394"/>
                  </a:lnTo>
                  <a:lnTo>
                    <a:pt x="1583" y="353"/>
                  </a:lnTo>
                  <a:lnTo>
                    <a:pt x="1595" y="215"/>
                  </a:lnTo>
                  <a:lnTo>
                    <a:pt x="1607" y="143"/>
                  </a:lnTo>
                  <a:lnTo>
                    <a:pt x="1625" y="89"/>
                  </a:lnTo>
                  <a:lnTo>
                    <a:pt x="1637" y="161"/>
                  </a:lnTo>
                  <a:lnTo>
                    <a:pt x="1655" y="161"/>
                  </a:lnTo>
                  <a:lnTo>
                    <a:pt x="1667" y="311"/>
                  </a:lnTo>
                  <a:lnTo>
                    <a:pt x="1679" y="323"/>
                  </a:lnTo>
                  <a:lnTo>
                    <a:pt x="1697" y="173"/>
                  </a:lnTo>
                  <a:lnTo>
                    <a:pt x="1708" y="125"/>
                  </a:lnTo>
                  <a:lnTo>
                    <a:pt x="1720" y="149"/>
                  </a:lnTo>
                  <a:lnTo>
                    <a:pt x="1738" y="317"/>
                  </a:lnTo>
                  <a:lnTo>
                    <a:pt x="1750" y="257"/>
                  </a:lnTo>
                  <a:lnTo>
                    <a:pt x="1768" y="215"/>
                  </a:lnTo>
                  <a:lnTo>
                    <a:pt x="1780" y="275"/>
                  </a:lnTo>
                  <a:lnTo>
                    <a:pt x="1792" y="233"/>
                  </a:lnTo>
                  <a:lnTo>
                    <a:pt x="1810" y="0"/>
                  </a:lnTo>
                </a:path>
              </a:pathLst>
            </a:custGeom>
            <a:noFill/>
            <a:ln w="19050" cmpd="sng">
              <a:solidFill>
                <a:srgbClr val="3399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0607" name="Freeform 255"/>
            <p:cNvSpPr>
              <a:spLocks/>
            </p:cNvSpPr>
            <p:nvPr/>
          </p:nvSpPr>
          <p:spPr bwMode="auto">
            <a:xfrm>
              <a:off x="4845" y="2780"/>
              <a:ext cx="578" cy="321"/>
            </a:xfrm>
            <a:custGeom>
              <a:avLst/>
              <a:gdLst>
                <a:gd name="T0" fmla="*/ 12 w 1685"/>
                <a:gd name="T1" fmla="*/ 173 h 562"/>
                <a:gd name="T2" fmla="*/ 42 w 1685"/>
                <a:gd name="T3" fmla="*/ 562 h 562"/>
                <a:gd name="T4" fmla="*/ 72 w 1685"/>
                <a:gd name="T5" fmla="*/ 430 h 562"/>
                <a:gd name="T6" fmla="*/ 96 w 1685"/>
                <a:gd name="T7" fmla="*/ 161 h 562"/>
                <a:gd name="T8" fmla="*/ 126 w 1685"/>
                <a:gd name="T9" fmla="*/ 119 h 562"/>
                <a:gd name="T10" fmla="*/ 156 w 1685"/>
                <a:gd name="T11" fmla="*/ 472 h 562"/>
                <a:gd name="T12" fmla="*/ 186 w 1685"/>
                <a:gd name="T13" fmla="*/ 221 h 562"/>
                <a:gd name="T14" fmla="*/ 210 w 1685"/>
                <a:gd name="T15" fmla="*/ 478 h 562"/>
                <a:gd name="T16" fmla="*/ 240 w 1685"/>
                <a:gd name="T17" fmla="*/ 107 h 562"/>
                <a:gd name="T18" fmla="*/ 270 w 1685"/>
                <a:gd name="T19" fmla="*/ 113 h 562"/>
                <a:gd name="T20" fmla="*/ 300 w 1685"/>
                <a:gd name="T21" fmla="*/ 125 h 562"/>
                <a:gd name="T22" fmla="*/ 324 w 1685"/>
                <a:gd name="T23" fmla="*/ 197 h 562"/>
                <a:gd name="T24" fmla="*/ 354 w 1685"/>
                <a:gd name="T25" fmla="*/ 227 h 562"/>
                <a:gd name="T26" fmla="*/ 384 w 1685"/>
                <a:gd name="T27" fmla="*/ 83 h 562"/>
                <a:gd name="T28" fmla="*/ 414 w 1685"/>
                <a:gd name="T29" fmla="*/ 119 h 562"/>
                <a:gd name="T30" fmla="*/ 444 w 1685"/>
                <a:gd name="T31" fmla="*/ 167 h 562"/>
                <a:gd name="T32" fmla="*/ 468 w 1685"/>
                <a:gd name="T33" fmla="*/ 197 h 562"/>
                <a:gd name="T34" fmla="*/ 498 w 1685"/>
                <a:gd name="T35" fmla="*/ 371 h 562"/>
                <a:gd name="T36" fmla="*/ 528 w 1685"/>
                <a:gd name="T37" fmla="*/ 317 h 562"/>
                <a:gd name="T38" fmla="*/ 558 w 1685"/>
                <a:gd name="T39" fmla="*/ 400 h 562"/>
                <a:gd name="T40" fmla="*/ 582 w 1685"/>
                <a:gd name="T41" fmla="*/ 311 h 562"/>
                <a:gd name="T42" fmla="*/ 612 w 1685"/>
                <a:gd name="T43" fmla="*/ 149 h 562"/>
                <a:gd name="T44" fmla="*/ 642 w 1685"/>
                <a:gd name="T45" fmla="*/ 203 h 562"/>
                <a:gd name="T46" fmla="*/ 672 w 1685"/>
                <a:gd name="T47" fmla="*/ 287 h 562"/>
                <a:gd name="T48" fmla="*/ 696 w 1685"/>
                <a:gd name="T49" fmla="*/ 197 h 562"/>
                <a:gd name="T50" fmla="*/ 726 w 1685"/>
                <a:gd name="T51" fmla="*/ 137 h 562"/>
                <a:gd name="T52" fmla="*/ 756 w 1685"/>
                <a:gd name="T53" fmla="*/ 227 h 562"/>
                <a:gd name="T54" fmla="*/ 786 w 1685"/>
                <a:gd name="T55" fmla="*/ 311 h 562"/>
                <a:gd name="T56" fmla="*/ 810 w 1685"/>
                <a:gd name="T57" fmla="*/ 143 h 562"/>
                <a:gd name="T58" fmla="*/ 839 w 1685"/>
                <a:gd name="T59" fmla="*/ 203 h 562"/>
                <a:gd name="T60" fmla="*/ 869 w 1685"/>
                <a:gd name="T61" fmla="*/ 245 h 562"/>
                <a:gd name="T62" fmla="*/ 899 w 1685"/>
                <a:gd name="T63" fmla="*/ 311 h 562"/>
                <a:gd name="T64" fmla="*/ 923 w 1685"/>
                <a:gd name="T65" fmla="*/ 269 h 562"/>
                <a:gd name="T66" fmla="*/ 953 w 1685"/>
                <a:gd name="T67" fmla="*/ 161 h 562"/>
                <a:gd name="T68" fmla="*/ 983 w 1685"/>
                <a:gd name="T69" fmla="*/ 95 h 562"/>
                <a:gd name="T70" fmla="*/ 1013 w 1685"/>
                <a:gd name="T71" fmla="*/ 131 h 562"/>
                <a:gd name="T72" fmla="*/ 1043 w 1685"/>
                <a:gd name="T73" fmla="*/ 359 h 562"/>
                <a:gd name="T74" fmla="*/ 1067 w 1685"/>
                <a:gd name="T75" fmla="*/ 275 h 562"/>
                <a:gd name="T76" fmla="*/ 1097 w 1685"/>
                <a:gd name="T77" fmla="*/ 197 h 562"/>
                <a:gd name="T78" fmla="*/ 1127 w 1685"/>
                <a:gd name="T79" fmla="*/ 71 h 562"/>
                <a:gd name="T80" fmla="*/ 1157 w 1685"/>
                <a:gd name="T81" fmla="*/ 221 h 562"/>
                <a:gd name="T82" fmla="*/ 1181 w 1685"/>
                <a:gd name="T83" fmla="*/ 233 h 562"/>
                <a:gd name="T84" fmla="*/ 1211 w 1685"/>
                <a:gd name="T85" fmla="*/ 269 h 562"/>
                <a:gd name="T86" fmla="*/ 1241 w 1685"/>
                <a:gd name="T87" fmla="*/ 311 h 562"/>
                <a:gd name="T88" fmla="*/ 1271 w 1685"/>
                <a:gd name="T89" fmla="*/ 430 h 562"/>
                <a:gd name="T90" fmla="*/ 1295 w 1685"/>
                <a:gd name="T91" fmla="*/ 472 h 562"/>
                <a:gd name="T92" fmla="*/ 1325 w 1685"/>
                <a:gd name="T93" fmla="*/ 245 h 562"/>
                <a:gd name="T94" fmla="*/ 1355 w 1685"/>
                <a:gd name="T95" fmla="*/ 107 h 562"/>
                <a:gd name="T96" fmla="*/ 1385 w 1685"/>
                <a:gd name="T97" fmla="*/ 406 h 562"/>
                <a:gd name="T98" fmla="*/ 1409 w 1685"/>
                <a:gd name="T99" fmla="*/ 532 h 562"/>
                <a:gd name="T100" fmla="*/ 1439 w 1685"/>
                <a:gd name="T101" fmla="*/ 388 h 562"/>
                <a:gd name="T102" fmla="*/ 1469 w 1685"/>
                <a:gd name="T103" fmla="*/ 209 h 562"/>
                <a:gd name="T104" fmla="*/ 1499 w 1685"/>
                <a:gd name="T105" fmla="*/ 209 h 562"/>
                <a:gd name="T106" fmla="*/ 1523 w 1685"/>
                <a:gd name="T107" fmla="*/ 107 h 562"/>
                <a:gd name="T108" fmla="*/ 1553 w 1685"/>
                <a:gd name="T109" fmla="*/ 161 h 562"/>
                <a:gd name="T110" fmla="*/ 1583 w 1685"/>
                <a:gd name="T111" fmla="*/ 305 h 562"/>
                <a:gd name="T112" fmla="*/ 1613 w 1685"/>
                <a:gd name="T113" fmla="*/ 185 h 562"/>
                <a:gd name="T114" fmla="*/ 1637 w 1685"/>
                <a:gd name="T115" fmla="*/ 245 h 562"/>
                <a:gd name="T116" fmla="*/ 1667 w 1685"/>
                <a:gd name="T117" fmla="*/ 299 h 5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685" h="562">
                  <a:moveTo>
                    <a:pt x="0" y="6"/>
                  </a:moveTo>
                  <a:lnTo>
                    <a:pt x="12" y="173"/>
                  </a:lnTo>
                  <a:lnTo>
                    <a:pt x="30" y="365"/>
                  </a:lnTo>
                  <a:lnTo>
                    <a:pt x="42" y="562"/>
                  </a:lnTo>
                  <a:lnTo>
                    <a:pt x="54" y="484"/>
                  </a:lnTo>
                  <a:lnTo>
                    <a:pt x="72" y="430"/>
                  </a:lnTo>
                  <a:lnTo>
                    <a:pt x="84" y="454"/>
                  </a:lnTo>
                  <a:lnTo>
                    <a:pt x="96" y="161"/>
                  </a:lnTo>
                  <a:lnTo>
                    <a:pt x="114" y="113"/>
                  </a:lnTo>
                  <a:lnTo>
                    <a:pt x="126" y="119"/>
                  </a:lnTo>
                  <a:lnTo>
                    <a:pt x="144" y="149"/>
                  </a:lnTo>
                  <a:lnTo>
                    <a:pt x="156" y="472"/>
                  </a:lnTo>
                  <a:lnTo>
                    <a:pt x="168" y="203"/>
                  </a:lnTo>
                  <a:lnTo>
                    <a:pt x="186" y="221"/>
                  </a:lnTo>
                  <a:lnTo>
                    <a:pt x="198" y="323"/>
                  </a:lnTo>
                  <a:lnTo>
                    <a:pt x="210" y="478"/>
                  </a:lnTo>
                  <a:lnTo>
                    <a:pt x="228" y="359"/>
                  </a:lnTo>
                  <a:lnTo>
                    <a:pt x="240" y="107"/>
                  </a:lnTo>
                  <a:lnTo>
                    <a:pt x="258" y="143"/>
                  </a:lnTo>
                  <a:lnTo>
                    <a:pt x="270" y="113"/>
                  </a:lnTo>
                  <a:lnTo>
                    <a:pt x="282" y="203"/>
                  </a:lnTo>
                  <a:lnTo>
                    <a:pt x="300" y="125"/>
                  </a:lnTo>
                  <a:lnTo>
                    <a:pt x="312" y="335"/>
                  </a:lnTo>
                  <a:lnTo>
                    <a:pt x="324" y="197"/>
                  </a:lnTo>
                  <a:lnTo>
                    <a:pt x="342" y="173"/>
                  </a:lnTo>
                  <a:lnTo>
                    <a:pt x="354" y="227"/>
                  </a:lnTo>
                  <a:lnTo>
                    <a:pt x="372" y="221"/>
                  </a:lnTo>
                  <a:lnTo>
                    <a:pt x="384" y="83"/>
                  </a:lnTo>
                  <a:lnTo>
                    <a:pt x="396" y="161"/>
                  </a:lnTo>
                  <a:lnTo>
                    <a:pt x="414" y="119"/>
                  </a:lnTo>
                  <a:lnTo>
                    <a:pt x="426" y="305"/>
                  </a:lnTo>
                  <a:lnTo>
                    <a:pt x="444" y="167"/>
                  </a:lnTo>
                  <a:lnTo>
                    <a:pt x="456" y="35"/>
                  </a:lnTo>
                  <a:lnTo>
                    <a:pt x="468" y="197"/>
                  </a:lnTo>
                  <a:lnTo>
                    <a:pt x="486" y="317"/>
                  </a:lnTo>
                  <a:lnTo>
                    <a:pt x="498" y="371"/>
                  </a:lnTo>
                  <a:lnTo>
                    <a:pt x="510" y="245"/>
                  </a:lnTo>
                  <a:lnTo>
                    <a:pt x="528" y="317"/>
                  </a:lnTo>
                  <a:lnTo>
                    <a:pt x="540" y="293"/>
                  </a:lnTo>
                  <a:lnTo>
                    <a:pt x="558" y="400"/>
                  </a:lnTo>
                  <a:lnTo>
                    <a:pt x="570" y="227"/>
                  </a:lnTo>
                  <a:lnTo>
                    <a:pt x="582" y="311"/>
                  </a:lnTo>
                  <a:lnTo>
                    <a:pt x="600" y="191"/>
                  </a:lnTo>
                  <a:lnTo>
                    <a:pt x="612" y="149"/>
                  </a:lnTo>
                  <a:lnTo>
                    <a:pt x="624" y="215"/>
                  </a:lnTo>
                  <a:lnTo>
                    <a:pt x="642" y="203"/>
                  </a:lnTo>
                  <a:lnTo>
                    <a:pt x="654" y="251"/>
                  </a:lnTo>
                  <a:lnTo>
                    <a:pt x="672" y="287"/>
                  </a:lnTo>
                  <a:lnTo>
                    <a:pt x="684" y="155"/>
                  </a:lnTo>
                  <a:lnTo>
                    <a:pt x="696" y="197"/>
                  </a:lnTo>
                  <a:lnTo>
                    <a:pt x="714" y="323"/>
                  </a:lnTo>
                  <a:lnTo>
                    <a:pt x="726" y="137"/>
                  </a:lnTo>
                  <a:lnTo>
                    <a:pt x="744" y="293"/>
                  </a:lnTo>
                  <a:lnTo>
                    <a:pt x="756" y="227"/>
                  </a:lnTo>
                  <a:lnTo>
                    <a:pt x="768" y="317"/>
                  </a:lnTo>
                  <a:lnTo>
                    <a:pt x="786" y="311"/>
                  </a:lnTo>
                  <a:lnTo>
                    <a:pt x="798" y="239"/>
                  </a:lnTo>
                  <a:lnTo>
                    <a:pt x="810" y="143"/>
                  </a:lnTo>
                  <a:lnTo>
                    <a:pt x="827" y="227"/>
                  </a:lnTo>
                  <a:lnTo>
                    <a:pt x="839" y="203"/>
                  </a:lnTo>
                  <a:lnTo>
                    <a:pt x="857" y="245"/>
                  </a:lnTo>
                  <a:lnTo>
                    <a:pt x="869" y="245"/>
                  </a:lnTo>
                  <a:lnTo>
                    <a:pt x="881" y="359"/>
                  </a:lnTo>
                  <a:lnTo>
                    <a:pt x="899" y="311"/>
                  </a:lnTo>
                  <a:lnTo>
                    <a:pt x="911" y="137"/>
                  </a:lnTo>
                  <a:lnTo>
                    <a:pt x="923" y="269"/>
                  </a:lnTo>
                  <a:lnTo>
                    <a:pt x="941" y="382"/>
                  </a:lnTo>
                  <a:lnTo>
                    <a:pt x="953" y="161"/>
                  </a:lnTo>
                  <a:lnTo>
                    <a:pt x="971" y="95"/>
                  </a:lnTo>
                  <a:lnTo>
                    <a:pt x="983" y="95"/>
                  </a:lnTo>
                  <a:lnTo>
                    <a:pt x="995" y="305"/>
                  </a:lnTo>
                  <a:lnTo>
                    <a:pt x="1013" y="131"/>
                  </a:lnTo>
                  <a:lnTo>
                    <a:pt x="1025" y="245"/>
                  </a:lnTo>
                  <a:lnTo>
                    <a:pt x="1043" y="359"/>
                  </a:lnTo>
                  <a:lnTo>
                    <a:pt x="1055" y="365"/>
                  </a:lnTo>
                  <a:lnTo>
                    <a:pt x="1067" y="275"/>
                  </a:lnTo>
                  <a:lnTo>
                    <a:pt x="1085" y="197"/>
                  </a:lnTo>
                  <a:lnTo>
                    <a:pt x="1097" y="197"/>
                  </a:lnTo>
                  <a:lnTo>
                    <a:pt x="1109" y="245"/>
                  </a:lnTo>
                  <a:lnTo>
                    <a:pt x="1127" y="71"/>
                  </a:lnTo>
                  <a:lnTo>
                    <a:pt x="1139" y="221"/>
                  </a:lnTo>
                  <a:lnTo>
                    <a:pt x="1157" y="221"/>
                  </a:lnTo>
                  <a:lnTo>
                    <a:pt x="1169" y="299"/>
                  </a:lnTo>
                  <a:lnTo>
                    <a:pt x="1181" y="233"/>
                  </a:lnTo>
                  <a:lnTo>
                    <a:pt x="1199" y="418"/>
                  </a:lnTo>
                  <a:lnTo>
                    <a:pt x="1211" y="269"/>
                  </a:lnTo>
                  <a:lnTo>
                    <a:pt x="1223" y="359"/>
                  </a:lnTo>
                  <a:lnTo>
                    <a:pt x="1241" y="311"/>
                  </a:lnTo>
                  <a:lnTo>
                    <a:pt x="1253" y="377"/>
                  </a:lnTo>
                  <a:lnTo>
                    <a:pt x="1271" y="430"/>
                  </a:lnTo>
                  <a:lnTo>
                    <a:pt x="1283" y="514"/>
                  </a:lnTo>
                  <a:lnTo>
                    <a:pt x="1295" y="472"/>
                  </a:lnTo>
                  <a:lnTo>
                    <a:pt x="1313" y="335"/>
                  </a:lnTo>
                  <a:lnTo>
                    <a:pt x="1325" y="245"/>
                  </a:lnTo>
                  <a:lnTo>
                    <a:pt x="1337" y="95"/>
                  </a:lnTo>
                  <a:lnTo>
                    <a:pt x="1355" y="107"/>
                  </a:lnTo>
                  <a:lnTo>
                    <a:pt x="1367" y="382"/>
                  </a:lnTo>
                  <a:lnTo>
                    <a:pt x="1385" y="406"/>
                  </a:lnTo>
                  <a:lnTo>
                    <a:pt x="1397" y="341"/>
                  </a:lnTo>
                  <a:lnTo>
                    <a:pt x="1409" y="532"/>
                  </a:lnTo>
                  <a:lnTo>
                    <a:pt x="1427" y="418"/>
                  </a:lnTo>
                  <a:lnTo>
                    <a:pt x="1439" y="388"/>
                  </a:lnTo>
                  <a:lnTo>
                    <a:pt x="1457" y="281"/>
                  </a:lnTo>
                  <a:lnTo>
                    <a:pt x="1469" y="209"/>
                  </a:lnTo>
                  <a:lnTo>
                    <a:pt x="1481" y="143"/>
                  </a:lnTo>
                  <a:lnTo>
                    <a:pt x="1499" y="209"/>
                  </a:lnTo>
                  <a:lnTo>
                    <a:pt x="1511" y="251"/>
                  </a:lnTo>
                  <a:lnTo>
                    <a:pt x="1523" y="107"/>
                  </a:lnTo>
                  <a:lnTo>
                    <a:pt x="1541" y="0"/>
                  </a:lnTo>
                  <a:lnTo>
                    <a:pt x="1553" y="161"/>
                  </a:lnTo>
                  <a:lnTo>
                    <a:pt x="1571" y="185"/>
                  </a:lnTo>
                  <a:lnTo>
                    <a:pt x="1583" y="305"/>
                  </a:lnTo>
                  <a:lnTo>
                    <a:pt x="1595" y="269"/>
                  </a:lnTo>
                  <a:lnTo>
                    <a:pt x="1613" y="185"/>
                  </a:lnTo>
                  <a:lnTo>
                    <a:pt x="1625" y="269"/>
                  </a:lnTo>
                  <a:lnTo>
                    <a:pt x="1637" y="245"/>
                  </a:lnTo>
                  <a:lnTo>
                    <a:pt x="1655" y="239"/>
                  </a:lnTo>
                  <a:lnTo>
                    <a:pt x="1667" y="299"/>
                  </a:lnTo>
                  <a:lnTo>
                    <a:pt x="1685" y="323"/>
                  </a:lnTo>
                </a:path>
              </a:pathLst>
            </a:custGeom>
            <a:noFill/>
            <a:ln w="19050" cmpd="sng">
              <a:solidFill>
                <a:srgbClr val="3399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0609" name="Oval 257"/>
          <p:cNvSpPr>
            <a:spLocks noChangeArrowheads="1"/>
          </p:cNvSpPr>
          <p:nvPr/>
        </p:nvSpPr>
        <p:spPr bwMode="auto">
          <a:xfrm>
            <a:off x="2924175" y="3686175"/>
            <a:ext cx="609600" cy="609600"/>
          </a:xfrm>
          <a:prstGeom prst="ellipse">
            <a:avLst/>
          </a:prstGeom>
          <a:noFill/>
          <a:ln w="19050">
            <a:solidFill>
              <a:srgbClr val="339933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0610" name="Line 258"/>
          <p:cNvSpPr>
            <a:spLocks noChangeShapeType="1"/>
          </p:cNvSpPr>
          <p:nvPr/>
        </p:nvSpPr>
        <p:spPr bwMode="auto">
          <a:xfrm flipH="1" flipV="1">
            <a:off x="2895600" y="3429000"/>
            <a:ext cx="152400" cy="304800"/>
          </a:xfrm>
          <a:prstGeom prst="line">
            <a:avLst/>
          </a:prstGeom>
          <a:noFill/>
          <a:ln w="19050">
            <a:solidFill>
              <a:srgbClr val="3399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0611" name="Text Box 259"/>
          <p:cNvSpPr txBox="1">
            <a:spLocks noChangeArrowheads="1"/>
          </p:cNvSpPr>
          <p:nvPr/>
        </p:nvSpPr>
        <p:spPr bwMode="auto">
          <a:xfrm>
            <a:off x="228600" y="2819400"/>
            <a:ext cx="1371600" cy="650875"/>
          </a:xfrm>
          <a:prstGeom prst="rect">
            <a:avLst/>
          </a:prstGeom>
          <a:noFill/>
          <a:ln w="9525">
            <a:solidFill>
              <a:srgbClr val="3399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Without filter</a:t>
            </a:r>
          </a:p>
        </p:txBody>
      </p:sp>
      <p:sp>
        <p:nvSpPr>
          <p:cNvPr id="100612" name="Text Box 260"/>
          <p:cNvSpPr txBox="1">
            <a:spLocks noChangeArrowheads="1"/>
          </p:cNvSpPr>
          <p:nvPr/>
        </p:nvSpPr>
        <p:spPr bwMode="auto">
          <a:xfrm>
            <a:off x="533400" y="5638800"/>
            <a:ext cx="8001000" cy="466725"/>
          </a:xfrm>
          <a:prstGeom prst="rect">
            <a:avLst/>
          </a:prstGeom>
          <a:noFill/>
          <a:ln w="9525">
            <a:solidFill>
              <a:srgbClr val="3399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Noise goes “</a:t>
            </a:r>
            <a:r>
              <a:rPr lang="en-US">
                <a:solidFill>
                  <a:srgbClr val="FF0000"/>
                </a:solidFill>
              </a:rPr>
              <a:t>around and around</a:t>
            </a:r>
            <a:r>
              <a:rPr lang="en-US"/>
              <a:t>” in the feedback loop!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522" name="Group 2"/>
          <p:cNvGrpSpPr>
            <a:grpSpLocks/>
          </p:cNvGrpSpPr>
          <p:nvPr/>
        </p:nvGrpSpPr>
        <p:grpSpPr bwMode="auto">
          <a:xfrm>
            <a:off x="609600" y="2895600"/>
            <a:ext cx="6096000" cy="2027238"/>
            <a:chOff x="864" y="720"/>
            <a:chExt cx="3840" cy="1277"/>
          </a:xfrm>
        </p:grpSpPr>
        <p:sp>
          <p:nvSpPr>
            <p:cNvPr id="107523" name="Rectangle 3"/>
            <p:cNvSpPr>
              <a:spLocks noChangeArrowheads="1"/>
            </p:cNvSpPr>
            <p:nvPr/>
          </p:nvSpPr>
          <p:spPr bwMode="auto">
            <a:xfrm>
              <a:off x="3320" y="720"/>
              <a:ext cx="368" cy="34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200"/>
                <a:t>G</a:t>
              </a:r>
              <a:r>
                <a:rPr lang="en-US" sz="1200" baseline="-25000"/>
                <a:t>d</a:t>
              </a:r>
              <a:r>
                <a:rPr lang="en-US" sz="1200"/>
                <a:t>(s)</a:t>
              </a:r>
              <a:endParaRPr lang="en-US" sz="1200" b="0"/>
            </a:p>
          </p:txBody>
        </p:sp>
        <p:sp>
          <p:nvSpPr>
            <p:cNvPr id="107524" name="Rectangle 4"/>
            <p:cNvSpPr>
              <a:spLocks noChangeArrowheads="1"/>
            </p:cNvSpPr>
            <p:nvPr/>
          </p:nvSpPr>
          <p:spPr bwMode="auto">
            <a:xfrm>
              <a:off x="3320" y="1174"/>
              <a:ext cx="368" cy="3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200"/>
                <a:t>G</a:t>
              </a:r>
              <a:r>
                <a:rPr lang="en-US" sz="1200" baseline="-25000"/>
                <a:t>P</a:t>
              </a:r>
              <a:r>
                <a:rPr lang="en-US" sz="1200"/>
                <a:t>(s)</a:t>
              </a:r>
            </a:p>
          </p:txBody>
        </p:sp>
        <p:sp>
          <p:nvSpPr>
            <p:cNvPr id="107525" name="Rectangle 5"/>
            <p:cNvSpPr>
              <a:spLocks noChangeArrowheads="1"/>
            </p:cNvSpPr>
            <p:nvPr/>
          </p:nvSpPr>
          <p:spPr bwMode="auto">
            <a:xfrm>
              <a:off x="2684" y="1174"/>
              <a:ext cx="367" cy="3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200"/>
                <a:t>G</a:t>
              </a:r>
              <a:r>
                <a:rPr lang="en-US" sz="1200" baseline="-25000"/>
                <a:t>v</a:t>
              </a:r>
              <a:r>
                <a:rPr lang="en-US" sz="1200"/>
                <a:t>(s)</a:t>
              </a:r>
            </a:p>
          </p:txBody>
        </p:sp>
        <p:sp>
          <p:nvSpPr>
            <p:cNvPr id="107526" name="Rectangle 6"/>
            <p:cNvSpPr>
              <a:spLocks noChangeArrowheads="1"/>
            </p:cNvSpPr>
            <p:nvPr/>
          </p:nvSpPr>
          <p:spPr bwMode="auto">
            <a:xfrm>
              <a:off x="1880" y="1174"/>
              <a:ext cx="368" cy="3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200"/>
                <a:t>G</a:t>
              </a:r>
              <a:r>
                <a:rPr lang="en-US" sz="1200" baseline="-25000"/>
                <a:t>C</a:t>
              </a:r>
              <a:r>
                <a:rPr lang="en-US" sz="1200"/>
                <a:t>(s)</a:t>
              </a:r>
            </a:p>
          </p:txBody>
        </p:sp>
        <p:sp>
          <p:nvSpPr>
            <p:cNvPr id="107527" name="Rectangle 7"/>
            <p:cNvSpPr>
              <a:spLocks noChangeArrowheads="1"/>
            </p:cNvSpPr>
            <p:nvPr/>
          </p:nvSpPr>
          <p:spPr bwMode="auto">
            <a:xfrm>
              <a:off x="3320" y="1627"/>
              <a:ext cx="368" cy="34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200"/>
                <a:t>G</a:t>
              </a:r>
              <a:r>
                <a:rPr lang="en-US" sz="1200" baseline="-25000"/>
                <a:t>S</a:t>
              </a:r>
              <a:r>
                <a:rPr lang="en-US" sz="1200"/>
                <a:t>(s)</a:t>
              </a:r>
            </a:p>
          </p:txBody>
        </p:sp>
        <p:sp>
          <p:nvSpPr>
            <p:cNvPr id="107528" name="Line 8"/>
            <p:cNvSpPr>
              <a:spLocks noChangeShapeType="1"/>
            </p:cNvSpPr>
            <p:nvPr/>
          </p:nvSpPr>
          <p:spPr bwMode="auto">
            <a:xfrm>
              <a:off x="2257" y="1344"/>
              <a:ext cx="41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529" name="Line 9"/>
            <p:cNvSpPr>
              <a:spLocks noChangeShapeType="1"/>
            </p:cNvSpPr>
            <p:nvPr/>
          </p:nvSpPr>
          <p:spPr bwMode="auto">
            <a:xfrm>
              <a:off x="3048" y="1344"/>
              <a:ext cx="2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530" name="Oval 10"/>
            <p:cNvSpPr>
              <a:spLocks noChangeArrowheads="1"/>
            </p:cNvSpPr>
            <p:nvPr/>
          </p:nvSpPr>
          <p:spPr bwMode="auto">
            <a:xfrm>
              <a:off x="1391" y="1299"/>
              <a:ext cx="113" cy="9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531" name="Line 11"/>
            <p:cNvSpPr>
              <a:spLocks noChangeShapeType="1"/>
            </p:cNvSpPr>
            <p:nvPr/>
          </p:nvSpPr>
          <p:spPr bwMode="auto">
            <a:xfrm>
              <a:off x="1504" y="1344"/>
              <a:ext cx="3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532" name="Line 12"/>
            <p:cNvSpPr>
              <a:spLocks noChangeShapeType="1"/>
            </p:cNvSpPr>
            <p:nvPr/>
          </p:nvSpPr>
          <p:spPr bwMode="auto">
            <a:xfrm>
              <a:off x="3688" y="1344"/>
              <a:ext cx="2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533" name="Oval 13"/>
            <p:cNvSpPr>
              <a:spLocks noChangeArrowheads="1"/>
            </p:cNvSpPr>
            <p:nvPr/>
          </p:nvSpPr>
          <p:spPr bwMode="auto">
            <a:xfrm>
              <a:off x="3913" y="1299"/>
              <a:ext cx="113" cy="9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534" name="Line 14"/>
            <p:cNvSpPr>
              <a:spLocks noChangeShapeType="1"/>
            </p:cNvSpPr>
            <p:nvPr/>
          </p:nvSpPr>
          <p:spPr bwMode="auto">
            <a:xfrm>
              <a:off x="3970" y="904"/>
              <a:ext cx="0" cy="40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535" name="Freeform 15"/>
            <p:cNvSpPr>
              <a:spLocks/>
            </p:cNvSpPr>
            <p:nvPr/>
          </p:nvSpPr>
          <p:spPr bwMode="auto">
            <a:xfrm>
              <a:off x="3688" y="898"/>
              <a:ext cx="287" cy="1"/>
            </a:xfrm>
            <a:custGeom>
              <a:avLst/>
              <a:gdLst>
                <a:gd name="T0" fmla="*/ 366 w 366"/>
                <a:gd name="T1" fmla="*/ 0 h 1"/>
                <a:gd name="T2" fmla="*/ 0 w 366"/>
                <a:gd name="T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66" h="1">
                  <a:moveTo>
                    <a:pt x="366" y="0"/>
                  </a:moveTo>
                  <a:lnTo>
                    <a:pt x="0" y="1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536" name="Line 16"/>
            <p:cNvSpPr>
              <a:spLocks noChangeShapeType="1"/>
            </p:cNvSpPr>
            <p:nvPr/>
          </p:nvSpPr>
          <p:spPr bwMode="auto">
            <a:xfrm>
              <a:off x="3048" y="898"/>
              <a:ext cx="2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537" name="Line 17"/>
            <p:cNvSpPr>
              <a:spLocks noChangeShapeType="1"/>
            </p:cNvSpPr>
            <p:nvPr/>
          </p:nvSpPr>
          <p:spPr bwMode="auto">
            <a:xfrm>
              <a:off x="4026" y="1344"/>
              <a:ext cx="49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538" name="Freeform 18"/>
            <p:cNvSpPr>
              <a:spLocks/>
            </p:cNvSpPr>
            <p:nvPr/>
          </p:nvSpPr>
          <p:spPr bwMode="auto">
            <a:xfrm>
              <a:off x="3688" y="1790"/>
              <a:ext cx="287" cy="1"/>
            </a:xfrm>
            <a:custGeom>
              <a:avLst/>
              <a:gdLst>
                <a:gd name="T0" fmla="*/ 366 w 366"/>
                <a:gd name="T1" fmla="*/ 0 h 1"/>
                <a:gd name="T2" fmla="*/ 0 w 366"/>
                <a:gd name="T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66" h="1">
                  <a:moveTo>
                    <a:pt x="366" y="0"/>
                  </a:moveTo>
                  <a:lnTo>
                    <a:pt x="0" y="1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539" name="Line 19"/>
            <p:cNvSpPr>
              <a:spLocks noChangeShapeType="1"/>
            </p:cNvSpPr>
            <p:nvPr/>
          </p:nvSpPr>
          <p:spPr bwMode="auto">
            <a:xfrm flipV="1">
              <a:off x="3971" y="1389"/>
              <a:ext cx="0" cy="40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540" name="Line 20"/>
            <p:cNvSpPr>
              <a:spLocks noChangeShapeType="1"/>
            </p:cNvSpPr>
            <p:nvPr/>
          </p:nvSpPr>
          <p:spPr bwMode="auto">
            <a:xfrm flipV="1">
              <a:off x="1429" y="1389"/>
              <a:ext cx="0" cy="40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541" name="Line 21"/>
            <p:cNvSpPr>
              <a:spLocks noChangeShapeType="1"/>
            </p:cNvSpPr>
            <p:nvPr/>
          </p:nvSpPr>
          <p:spPr bwMode="auto">
            <a:xfrm>
              <a:off x="1165" y="1344"/>
              <a:ext cx="22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542" name="Text Box 22"/>
            <p:cNvSpPr txBox="1">
              <a:spLocks noChangeArrowheads="1"/>
            </p:cNvSpPr>
            <p:nvPr/>
          </p:nvSpPr>
          <p:spPr bwMode="auto">
            <a:xfrm>
              <a:off x="2670" y="765"/>
              <a:ext cx="341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200"/>
                <a:t>D(s)</a:t>
              </a:r>
            </a:p>
          </p:txBody>
        </p:sp>
        <p:sp>
          <p:nvSpPr>
            <p:cNvPr id="107543" name="Text Box 23"/>
            <p:cNvSpPr txBox="1">
              <a:spLocks noChangeArrowheads="1"/>
            </p:cNvSpPr>
            <p:nvPr/>
          </p:nvSpPr>
          <p:spPr bwMode="auto">
            <a:xfrm>
              <a:off x="4291" y="1032"/>
              <a:ext cx="413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200"/>
                <a:t>CV(s)</a:t>
              </a:r>
            </a:p>
          </p:txBody>
        </p:sp>
        <p:sp>
          <p:nvSpPr>
            <p:cNvPr id="107544" name="Text Box 24"/>
            <p:cNvSpPr txBox="1">
              <a:spLocks noChangeArrowheads="1"/>
            </p:cNvSpPr>
            <p:nvPr/>
          </p:nvSpPr>
          <p:spPr bwMode="auto">
            <a:xfrm>
              <a:off x="2736" y="1824"/>
              <a:ext cx="491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200"/>
                <a:t>CV</a:t>
              </a:r>
              <a:r>
                <a:rPr lang="en-US" sz="1200" baseline="-25000"/>
                <a:t>m</a:t>
              </a:r>
              <a:r>
                <a:rPr lang="en-US" sz="1200"/>
                <a:t>(s)</a:t>
              </a:r>
            </a:p>
          </p:txBody>
        </p:sp>
        <p:sp>
          <p:nvSpPr>
            <p:cNvPr id="107545" name="Text Box 25"/>
            <p:cNvSpPr txBox="1">
              <a:spLocks noChangeArrowheads="1"/>
            </p:cNvSpPr>
            <p:nvPr/>
          </p:nvSpPr>
          <p:spPr bwMode="auto">
            <a:xfrm>
              <a:off x="864" y="1032"/>
              <a:ext cx="413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200"/>
                <a:t>SP(s)</a:t>
              </a:r>
            </a:p>
          </p:txBody>
        </p:sp>
        <p:sp>
          <p:nvSpPr>
            <p:cNvPr id="107546" name="Text Box 26"/>
            <p:cNvSpPr txBox="1">
              <a:spLocks noChangeArrowheads="1"/>
            </p:cNvSpPr>
            <p:nvPr/>
          </p:nvSpPr>
          <p:spPr bwMode="auto">
            <a:xfrm>
              <a:off x="1504" y="1032"/>
              <a:ext cx="413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200"/>
                <a:t>E(s)</a:t>
              </a:r>
            </a:p>
          </p:txBody>
        </p:sp>
        <p:sp>
          <p:nvSpPr>
            <p:cNvPr id="107547" name="Text Box 27"/>
            <p:cNvSpPr txBox="1">
              <a:spLocks noChangeArrowheads="1"/>
            </p:cNvSpPr>
            <p:nvPr/>
          </p:nvSpPr>
          <p:spPr bwMode="auto">
            <a:xfrm>
              <a:off x="2258" y="1077"/>
              <a:ext cx="488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200"/>
                <a:t>MV(s)</a:t>
              </a:r>
            </a:p>
          </p:txBody>
        </p:sp>
        <p:sp>
          <p:nvSpPr>
            <p:cNvPr id="107548" name="Text Box 28"/>
            <p:cNvSpPr txBox="1">
              <a:spLocks noChangeArrowheads="1"/>
            </p:cNvSpPr>
            <p:nvPr/>
          </p:nvSpPr>
          <p:spPr bwMode="auto">
            <a:xfrm>
              <a:off x="3788" y="1135"/>
              <a:ext cx="171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1200"/>
                <a:t>+</a:t>
              </a:r>
            </a:p>
          </p:txBody>
        </p:sp>
        <p:sp>
          <p:nvSpPr>
            <p:cNvPr id="107549" name="Text Box 29"/>
            <p:cNvSpPr txBox="1">
              <a:spLocks noChangeArrowheads="1"/>
            </p:cNvSpPr>
            <p:nvPr/>
          </p:nvSpPr>
          <p:spPr bwMode="auto">
            <a:xfrm>
              <a:off x="3790" y="1393"/>
              <a:ext cx="171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1200"/>
                <a:t>+</a:t>
              </a:r>
            </a:p>
          </p:txBody>
        </p:sp>
        <p:sp>
          <p:nvSpPr>
            <p:cNvPr id="107550" name="Text Box 30"/>
            <p:cNvSpPr txBox="1">
              <a:spLocks noChangeArrowheads="1"/>
            </p:cNvSpPr>
            <p:nvPr/>
          </p:nvSpPr>
          <p:spPr bwMode="auto">
            <a:xfrm>
              <a:off x="1248" y="1152"/>
              <a:ext cx="171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1200"/>
                <a:t>+</a:t>
              </a:r>
            </a:p>
          </p:txBody>
        </p:sp>
        <p:sp>
          <p:nvSpPr>
            <p:cNvPr id="107551" name="Text Box 31"/>
            <p:cNvSpPr txBox="1">
              <a:spLocks noChangeArrowheads="1"/>
            </p:cNvSpPr>
            <p:nvPr/>
          </p:nvSpPr>
          <p:spPr bwMode="auto">
            <a:xfrm>
              <a:off x="1277" y="1410"/>
              <a:ext cx="148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1200"/>
                <a:t>-</a:t>
              </a:r>
            </a:p>
          </p:txBody>
        </p:sp>
        <p:sp>
          <p:nvSpPr>
            <p:cNvPr id="107552" name="Rectangle 32"/>
            <p:cNvSpPr>
              <a:spLocks noChangeArrowheads="1"/>
            </p:cNvSpPr>
            <p:nvPr/>
          </p:nvSpPr>
          <p:spPr bwMode="auto">
            <a:xfrm>
              <a:off x="2208" y="1632"/>
              <a:ext cx="368" cy="34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200"/>
                <a:t>G</a:t>
              </a:r>
              <a:r>
                <a:rPr lang="en-US" sz="1200" baseline="-25000"/>
                <a:t>f</a:t>
              </a:r>
              <a:r>
                <a:rPr lang="en-US" sz="1200"/>
                <a:t>(s)</a:t>
              </a:r>
            </a:p>
          </p:txBody>
        </p:sp>
        <p:sp>
          <p:nvSpPr>
            <p:cNvPr id="107553" name="Text Box 33"/>
            <p:cNvSpPr txBox="1">
              <a:spLocks noChangeArrowheads="1"/>
            </p:cNvSpPr>
            <p:nvPr/>
          </p:nvSpPr>
          <p:spPr bwMode="auto">
            <a:xfrm>
              <a:off x="1632" y="1824"/>
              <a:ext cx="491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200"/>
                <a:t>CV</a:t>
              </a:r>
              <a:r>
                <a:rPr lang="en-US" sz="1200" baseline="-25000"/>
                <a:t>f</a:t>
              </a:r>
              <a:r>
                <a:rPr lang="en-US" sz="1200"/>
                <a:t>(s)</a:t>
              </a:r>
            </a:p>
          </p:txBody>
        </p:sp>
        <p:sp>
          <p:nvSpPr>
            <p:cNvPr id="107554" name="Line 34"/>
            <p:cNvSpPr>
              <a:spLocks noChangeShapeType="1"/>
            </p:cNvSpPr>
            <p:nvPr/>
          </p:nvSpPr>
          <p:spPr bwMode="auto">
            <a:xfrm flipH="1">
              <a:off x="2592" y="1788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555" name="Line 35"/>
            <p:cNvSpPr>
              <a:spLocks noChangeShapeType="1"/>
            </p:cNvSpPr>
            <p:nvPr/>
          </p:nvSpPr>
          <p:spPr bwMode="auto">
            <a:xfrm flipH="1">
              <a:off x="1434" y="1782"/>
              <a:ext cx="7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7556" name="Oval 36"/>
          <p:cNvSpPr>
            <a:spLocks noChangeArrowheads="1"/>
          </p:cNvSpPr>
          <p:nvPr/>
        </p:nvSpPr>
        <p:spPr bwMode="auto">
          <a:xfrm>
            <a:off x="2438400" y="4114800"/>
            <a:ext cx="1143000" cy="1066800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7557" name="Text Box 37"/>
          <p:cNvSpPr txBox="1">
            <a:spLocks noChangeArrowheads="1"/>
          </p:cNvSpPr>
          <p:nvPr/>
        </p:nvSpPr>
        <p:spPr bwMode="auto">
          <a:xfrm>
            <a:off x="685800" y="228600"/>
            <a:ext cx="7848600" cy="528638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FF0000"/>
                </a:solidFill>
              </a:rPr>
              <a:t>CHAPTER 12: PRACTICAL ISSUES</a:t>
            </a:r>
            <a:endParaRPr lang="en-US" sz="3200" b="0"/>
          </a:p>
        </p:txBody>
      </p:sp>
      <p:sp>
        <p:nvSpPr>
          <p:cNvPr id="107558" name="Text Box 38"/>
          <p:cNvSpPr txBox="1">
            <a:spLocks noChangeArrowheads="1"/>
          </p:cNvSpPr>
          <p:nvPr/>
        </p:nvSpPr>
        <p:spPr bwMode="auto">
          <a:xfrm>
            <a:off x="2133600" y="914400"/>
            <a:ext cx="48006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Input - Sensor and </a:t>
            </a:r>
            <a:r>
              <a:rPr lang="en-US" u="sng">
                <a:solidFill>
                  <a:schemeClr val="accent2"/>
                </a:solidFill>
              </a:rPr>
              <a:t>Pre-calculations</a:t>
            </a:r>
            <a:endParaRPr lang="en-US" b="0"/>
          </a:p>
        </p:txBody>
      </p:sp>
      <p:sp>
        <p:nvSpPr>
          <p:cNvPr id="107559" name="Text Box 39"/>
          <p:cNvSpPr txBox="1">
            <a:spLocks noChangeArrowheads="1"/>
          </p:cNvSpPr>
          <p:nvPr/>
        </p:nvSpPr>
        <p:spPr bwMode="auto">
          <a:xfrm>
            <a:off x="304800" y="1614488"/>
            <a:ext cx="896938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sz="1600"/>
              <a:t>Process</a:t>
            </a:r>
          </a:p>
          <a:p>
            <a:r>
              <a:rPr lang="en-US" sz="1600"/>
              <a:t>variable</a:t>
            </a:r>
            <a:endParaRPr lang="en-US"/>
          </a:p>
        </p:txBody>
      </p:sp>
      <p:sp>
        <p:nvSpPr>
          <p:cNvPr id="107560" name="Oval 40"/>
          <p:cNvSpPr>
            <a:spLocks noChangeArrowheads="1"/>
          </p:cNvSpPr>
          <p:nvPr/>
        </p:nvSpPr>
        <p:spPr bwMode="auto">
          <a:xfrm>
            <a:off x="1343025" y="1733550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7561" name="Text Box 41"/>
          <p:cNvSpPr txBox="1">
            <a:spLocks noChangeArrowheads="1"/>
          </p:cNvSpPr>
          <p:nvPr/>
        </p:nvSpPr>
        <p:spPr bwMode="auto">
          <a:xfrm>
            <a:off x="1828800" y="1600200"/>
            <a:ext cx="896938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sz="1600"/>
              <a:t>Sensor signal</a:t>
            </a:r>
            <a:endParaRPr lang="en-US"/>
          </a:p>
        </p:txBody>
      </p:sp>
      <p:sp>
        <p:nvSpPr>
          <p:cNvPr id="107562" name="Text Box 42"/>
          <p:cNvSpPr txBox="1">
            <a:spLocks noChangeArrowheads="1"/>
          </p:cNvSpPr>
          <p:nvPr/>
        </p:nvSpPr>
        <p:spPr bwMode="auto">
          <a:xfrm>
            <a:off x="2819400" y="1600200"/>
            <a:ext cx="949325" cy="5905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Analog filter</a:t>
            </a:r>
            <a:endParaRPr lang="en-US"/>
          </a:p>
        </p:txBody>
      </p:sp>
      <p:sp>
        <p:nvSpPr>
          <p:cNvPr id="107563" name="Text Box 43"/>
          <p:cNvSpPr txBox="1">
            <a:spLocks noChangeArrowheads="1"/>
          </p:cNvSpPr>
          <p:nvPr/>
        </p:nvSpPr>
        <p:spPr bwMode="auto">
          <a:xfrm>
            <a:off x="4038600" y="1600200"/>
            <a:ext cx="949325" cy="5905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A/D </a:t>
            </a:r>
          </a:p>
          <a:p>
            <a:r>
              <a:rPr lang="en-US" sz="1600"/>
              <a:t>convert</a:t>
            </a:r>
            <a:endParaRPr lang="en-US"/>
          </a:p>
        </p:txBody>
      </p:sp>
      <p:sp>
        <p:nvSpPr>
          <p:cNvPr id="107564" name="Text Box 44"/>
          <p:cNvSpPr txBox="1">
            <a:spLocks noChangeArrowheads="1"/>
          </p:cNvSpPr>
          <p:nvPr/>
        </p:nvSpPr>
        <p:spPr bwMode="auto">
          <a:xfrm>
            <a:off x="5334000" y="1600200"/>
            <a:ext cx="873125" cy="5905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Digital</a:t>
            </a:r>
          </a:p>
          <a:p>
            <a:r>
              <a:rPr lang="en-US" sz="1600"/>
              <a:t>filter</a:t>
            </a:r>
            <a:endParaRPr lang="en-US"/>
          </a:p>
        </p:txBody>
      </p:sp>
      <p:sp>
        <p:nvSpPr>
          <p:cNvPr id="107565" name="Text Box 45"/>
          <p:cNvSpPr txBox="1">
            <a:spLocks noChangeArrowheads="1"/>
          </p:cNvSpPr>
          <p:nvPr/>
        </p:nvSpPr>
        <p:spPr bwMode="auto">
          <a:xfrm>
            <a:off x="6486525" y="1724025"/>
            <a:ext cx="1371600" cy="346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Lineariztion</a:t>
            </a:r>
            <a:endParaRPr lang="en-US"/>
          </a:p>
        </p:txBody>
      </p:sp>
      <p:sp>
        <p:nvSpPr>
          <p:cNvPr id="107566" name="Line 46"/>
          <p:cNvSpPr>
            <a:spLocks noChangeShapeType="1"/>
          </p:cNvSpPr>
          <p:nvPr/>
        </p:nvSpPr>
        <p:spPr bwMode="auto">
          <a:xfrm>
            <a:off x="304800" y="1905000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7567" name="Line 47"/>
          <p:cNvSpPr>
            <a:spLocks noChangeShapeType="1"/>
          </p:cNvSpPr>
          <p:nvPr/>
        </p:nvSpPr>
        <p:spPr bwMode="auto">
          <a:xfrm>
            <a:off x="1752600" y="1905000"/>
            <a:ext cx="106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7568" name="Line 48"/>
          <p:cNvSpPr>
            <a:spLocks noChangeShapeType="1"/>
          </p:cNvSpPr>
          <p:nvPr/>
        </p:nvSpPr>
        <p:spPr bwMode="auto">
          <a:xfrm>
            <a:off x="3810000" y="19050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7569" name="Line 49"/>
          <p:cNvSpPr>
            <a:spLocks noChangeShapeType="1"/>
          </p:cNvSpPr>
          <p:nvPr/>
        </p:nvSpPr>
        <p:spPr bwMode="auto">
          <a:xfrm>
            <a:off x="5029200" y="19050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7570" name="Line 50"/>
          <p:cNvSpPr>
            <a:spLocks noChangeShapeType="1"/>
          </p:cNvSpPr>
          <p:nvPr/>
        </p:nvSpPr>
        <p:spPr bwMode="auto">
          <a:xfrm>
            <a:off x="6248400" y="19050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7571" name="Line 51"/>
          <p:cNvSpPr>
            <a:spLocks noChangeShapeType="1"/>
          </p:cNvSpPr>
          <p:nvPr/>
        </p:nvSpPr>
        <p:spPr bwMode="auto">
          <a:xfrm>
            <a:off x="7848600" y="19050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7572" name="Text Box 52"/>
          <p:cNvSpPr txBox="1">
            <a:spLocks noChangeArrowheads="1"/>
          </p:cNvSpPr>
          <p:nvPr/>
        </p:nvSpPr>
        <p:spPr bwMode="auto">
          <a:xfrm>
            <a:off x="8162925" y="1647825"/>
            <a:ext cx="709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PID</a:t>
            </a:r>
          </a:p>
        </p:txBody>
      </p:sp>
      <p:sp>
        <p:nvSpPr>
          <p:cNvPr id="107573" name="Oval 53"/>
          <p:cNvSpPr>
            <a:spLocks noChangeArrowheads="1"/>
          </p:cNvSpPr>
          <p:nvPr/>
        </p:nvSpPr>
        <p:spPr bwMode="auto">
          <a:xfrm>
            <a:off x="2524125" y="1314450"/>
            <a:ext cx="3962400" cy="1219200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7574" name="Text Box 54"/>
          <p:cNvSpPr txBox="1">
            <a:spLocks noChangeArrowheads="1"/>
          </p:cNvSpPr>
          <p:nvPr/>
        </p:nvSpPr>
        <p:spPr bwMode="auto">
          <a:xfrm>
            <a:off x="762000" y="5638800"/>
            <a:ext cx="7010400" cy="841375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The filter is in the </a:t>
            </a:r>
            <a:r>
              <a:rPr lang="en-US" u="sng"/>
              <a:t>feedback loop</a:t>
            </a:r>
            <a:r>
              <a:rPr lang="en-US"/>
              <a:t>.  What do we conclude about the favorable filter dynamics?</a:t>
            </a:r>
          </a:p>
        </p:txBody>
      </p:sp>
      <p:sp>
        <p:nvSpPr>
          <p:cNvPr id="107575" name="Line 55"/>
          <p:cNvSpPr>
            <a:spLocks noChangeShapeType="1"/>
          </p:cNvSpPr>
          <p:nvPr/>
        </p:nvSpPr>
        <p:spPr bwMode="auto">
          <a:xfrm flipH="1">
            <a:off x="2362200" y="5181600"/>
            <a:ext cx="457200" cy="4572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7576" name="Rectangle 56"/>
          <p:cNvSpPr>
            <a:spLocks noChangeArrowheads="1"/>
          </p:cNvSpPr>
          <p:nvPr/>
        </p:nvSpPr>
        <p:spPr bwMode="auto">
          <a:xfrm>
            <a:off x="6691313" y="3319463"/>
            <a:ext cx="1943100" cy="10731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7577" name="Rectangle 57"/>
          <p:cNvSpPr>
            <a:spLocks noChangeArrowheads="1"/>
          </p:cNvSpPr>
          <p:nvPr/>
        </p:nvSpPr>
        <p:spPr bwMode="auto">
          <a:xfrm>
            <a:off x="6691313" y="3319463"/>
            <a:ext cx="1943100" cy="1073150"/>
          </a:xfrm>
          <a:prstGeom prst="rect">
            <a:avLst/>
          </a:prstGeom>
          <a:noFill/>
          <a:ln w="0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7578" name="Line 58"/>
          <p:cNvSpPr>
            <a:spLocks noChangeShapeType="1"/>
          </p:cNvSpPr>
          <p:nvPr/>
        </p:nvSpPr>
        <p:spPr bwMode="auto">
          <a:xfrm>
            <a:off x="6691313" y="3319463"/>
            <a:ext cx="19431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7579" name="Freeform 59"/>
          <p:cNvSpPr>
            <a:spLocks/>
          </p:cNvSpPr>
          <p:nvPr/>
        </p:nvSpPr>
        <p:spPr bwMode="auto">
          <a:xfrm>
            <a:off x="6691313" y="3319463"/>
            <a:ext cx="1943100" cy="1073150"/>
          </a:xfrm>
          <a:custGeom>
            <a:avLst/>
            <a:gdLst>
              <a:gd name="T0" fmla="*/ 0 w 595"/>
              <a:gd name="T1" fmla="*/ 198 h 198"/>
              <a:gd name="T2" fmla="*/ 595 w 595"/>
              <a:gd name="T3" fmla="*/ 198 h 198"/>
              <a:gd name="T4" fmla="*/ 595 w 595"/>
              <a:gd name="T5" fmla="*/ 0 h 1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95" h="198">
                <a:moveTo>
                  <a:pt x="0" y="198"/>
                </a:moveTo>
                <a:lnTo>
                  <a:pt x="595" y="198"/>
                </a:lnTo>
                <a:lnTo>
                  <a:pt x="595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7580" name="Line 60"/>
          <p:cNvSpPr>
            <a:spLocks noChangeShapeType="1"/>
          </p:cNvSpPr>
          <p:nvPr/>
        </p:nvSpPr>
        <p:spPr bwMode="auto">
          <a:xfrm flipV="1">
            <a:off x="6691313" y="3319463"/>
            <a:ext cx="1587" cy="10731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7581" name="Line 61"/>
          <p:cNvSpPr>
            <a:spLocks noChangeShapeType="1"/>
          </p:cNvSpPr>
          <p:nvPr/>
        </p:nvSpPr>
        <p:spPr bwMode="auto">
          <a:xfrm>
            <a:off x="6691313" y="4392613"/>
            <a:ext cx="19431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7582" name="Line 62"/>
          <p:cNvSpPr>
            <a:spLocks noChangeShapeType="1"/>
          </p:cNvSpPr>
          <p:nvPr/>
        </p:nvSpPr>
        <p:spPr bwMode="auto">
          <a:xfrm flipV="1">
            <a:off x="6691313" y="3319463"/>
            <a:ext cx="1587" cy="10731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7583" name="Line 63"/>
          <p:cNvSpPr>
            <a:spLocks noChangeShapeType="1"/>
          </p:cNvSpPr>
          <p:nvPr/>
        </p:nvSpPr>
        <p:spPr bwMode="auto">
          <a:xfrm flipV="1">
            <a:off x="6691313" y="4360863"/>
            <a:ext cx="1587" cy="317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7584" name="Line 64"/>
          <p:cNvSpPr>
            <a:spLocks noChangeShapeType="1"/>
          </p:cNvSpPr>
          <p:nvPr/>
        </p:nvSpPr>
        <p:spPr bwMode="auto">
          <a:xfrm>
            <a:off x="6691313" y="3319463"/>
            <a:ext cx="1587" cy="269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7585" name="Rectangle 65"/>
          <p:cNvSpPr>
            <a:spLocks noChangeArrowheads="1"/>
          </p:cNvSpPr>
          <p:nvPr/>
        </p:nvSpPr>
        <p:spPr bwMode="auto">
          <a:xfrm>
            <a:off x="6683375" y="4408488"/>
            <a:ext cx="698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000" b="0">
                <a:solidFill>
                  <a:srgbClr val="000000"/>
                </a:solidFill>
                <a:latin typeface="Helvetica" pitchFamily="34" charset="0"/>
              </a:rPr>
              <a:t>0</a:t>
            </a:r>
            <a:endParaRPr lang="en-US"/>
          </a:p>
        </p:txBody>
      </p:sp>
      <p:sp>
        <p:nvSpPr>
          <p:cNvPr id="107586" name="Line 66"/>
          <p:cNvSpPr>
            <a:spLocks noChangeShapeType="1"/>
          </p:cNvSpPr>
          <p:nvPr/>
        </p:nvSpPr>
        <p:spPr bwMode="auto">
          <a:xfrm flipV="1">
            <a:off x="6884988" y="4360863"/>
            <a:ext cx="0" cy="317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7587" name="Line 67"/>
          <p:cNvSpPr>
            <a:spLocks noChangeShapeType="1"/>
          </p:cNvSpPr>
          <p:nvPr/>
        </p:nvSpPr>
        <p:spPr bwMode="auto">
          <a:xfrm>
            <a:off x="6884988" y="3319463"/>
            <a:ext cx="0" cy="269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7588" name="Rectangle 68"/>
          <p:cNvSpPr>
            <a:spLocks noChangeArrowheads="1"/>
          </p:cNvSpPr>
          <p:nvPr/>
        </p:nvSpPr>
        <p:spPr bwMode="auto">
          <a:xfrm>
            <a:off x="6875463" y="4408488"/>
            <a:ext cx="698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000" b="0">
                <a:solidFill>
                  <a:srgbClr val="000000"/>
                </a:solidFill>
                <a:latin typeface="Helvetica" pitchFamily="34" charset="0"/>
              </a:rPr>
              <a:t>5</a:t>
            </a:r>
            <a:endParaRPr lang="en-US"/>
          </a:p>
        </p:txBody>
      </p:sp>
      <p:sp>
        <p:nvSpPr>
          <p:cNvPr id="107589" name="Line 69"/>
          <p:cNvSpPr>
            <a:spLocks noChangeShapeType="1"/>
          </p:cNvSpPr>
          <p:nvPr/>
        </p:nvSpPr>
        <p:spPr bwMode="auto">
          <a:xfrm flipV="1">
            <a:off x="7080250" y="4360863"/>
            <a:ext cx="1588" cy="317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7590" name="Line 70"/>
          <p:cNvSpPr>
            <a:spLocks noChangeShapeType="1"/>
          </p:cNvSpPr>
          <p:nvPr/>
        </p:nvSpPr>
        <p:spPr bwMode="auto">
          <a:xfrm>
            <a:off x="7080250" y="3319463"/>
            <a:ext cx="1588" cy="269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7591" name="Rectangle 71"/>
          <p:cNvSpPr>
            <a:spLocks noChangeArrowheads="1"/>
          </p:cNvSpPr>
          <p:nvPr/>
        </p:nvSpPr>
        <p:spPr bwMode="auto">
          <a:xfrm>
            <a:off x="7058025" y="4408488"/>
            <a:ext cx="1397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000" b="0">
                <a:solidFill>
                  <a:srgbClr val="000000"/>
                </a:solidFill>
                <a:latin typeface="Helvetica" pitchFamily="34" charset="0"/>
              </a:rPr>
              <a:t>10</a:t>
            </a:r>
            <a:endParaRPr lang="en-US"/>
          </a:p>
        </p:txBody>
      </p:sp>
      <p:sp>
        <p:nvSpPr>
          <p:cNvPr id="107592" name="Line 72"/>
          <p:cNvSpPr>
            <a:spLocks noChangeShapeType="1"/>
          </p:cNvSpPr>
          <p:nvPr/>
        </p:nvSpPr>
        <p:spPr bwMode="auto">
          <a:xfrm flipV="1">
            <a:off x="7272338" y="4360863"/>
            <a:ext cx="1587" cy="317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7593" name="Line 73"/>
          <p:cNvSpPr>
            <a:spLocks noChangeShapeType="1"/>
          </p:cNvSpPr>
          <p:nvPr/>
        </p:nvSpPr>
        <p:spPr bwMode="auto">
          <a:xfrm>
            <a:off x="7272338" y="3319463"/>
            <a:ext cx="1587" cy="269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7594" name="Rectangle 74"/>
          <p:cNvSpPr>
            <a:spLocks noChangeArrowheads="1"/>
          </p:cNvSpPr>
          <p:nvPr/>
        </p:nvSpPr>
        <p:spPr bwMode="auto">
          <a:xfrm>
            <a:off x="7250113" y="4408488"/>
            <a:ext cx="1397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000" b="0">
                <a:solidFill>
                  <a:srgbClr val="000000"/>
                </a:solidFill>
                <a:latin typeface="Helvetica" pitchFamily="34" charset="0"/>
              </a:rPr>
              <a:t>15</a:t>
            </a:r>
            <a:endParaRPr lang="en-US"/>
          </a:p>
        </p:txBody>
      </p:sp>
      <p:sp>
        <p:nvSpPr>
          <p:cNvPr id="107595" name="Line 75"/>
          <p:cNvSpPr>
            <a:spLocks noChangeShapeType="1"/>
          </p:cNvSpPr>
          <p:nvPr/>
        </p:nvSpPr>
        <p:spPr bwMode="auto">
          <a:xfrm flipV="1">
            <a:off x="7469188" y="4360863"/>
            <a:ext cx="0" cy="317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7596" name="Line 76"/>
          <p:cNvSpPr>
            <a:spLocks noChangeShapeType="1"/>
          </p:cNvSpPr>
          <p:nvPr/>
        </p:nvSpPr>
        <p:spPr bwMode="auto">
          <a:xfrm>
            <a:off x="7469188" y="3319463"/>
            <a:ext cx="0" cy="269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7597" name="Rectangle 77"/>
          <p:cNvSpPr>
            <a:spLocks noChangeArrowheads="1"/>
          </p:cNvSpPr>
          <p:nvPr/>
        </p:nvSpPr>
        <p:spPr bwMode="auto">
          <a:xfrm>
            <a:off x="7446963" y="4408488"/>
            <a:ext cx="1397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000" b="0">
                <a:solidFill>
                  <a:srgbClr val="000000"/>
                </a:solidFill>
                <a:latin typeface="Helvetica" pitchFamily="34" charset="0"/>
              </a:rPr>
              <a:t>20</a:t>
            </a:r>
            <a:endParaRPr lang="en-US"/>
          </a:p>
        </p:txBody>
      </p:sp>
      <p:sp>
        <p:nvSpPr>
          <p:cNvPr id="107598" name="Line 78"/>
          <p:cNvSpPr>
            <a:spLocks noChangeShapeType="1"/>
          </p:cNvSpPr>
          <p:nvPr/>
        </p:nvSpPr>
        <p:spPr bwMode="auto">
          <a:xfrm flipV="1">
            <a:off x="7661275" y="4360863"/>
            <a:ext cx="0" cy="317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7599" name="Line 79"/>
          <p:cNvSpPr>
            <a:spLocks noChangeShapeType="1"/>
          </p:cNvSpPr>
          <p:nvPr/>
        </p:nvSpPr>
        <p:spPr bwMode="auto">
          <a:xfrm>
            <a:off x="7661275" y="3319463"/>
            <a:ext cx="0" cy="269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7600" name="Rectangle 80"/>
          <p:cNvSpPr>
            <a:spLocks noChangeArrowheads="1"/>
          </p:cNvSpPr>
          <p:nvPr/>
        </p:nvSpPr>
        <p:spPr bwMode="auto">
          <a:xfrm>
            <a:off x="7639050" y="4408488"/>
            <a:ext cx="1397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000" b="0">
                <a:solidFill>
                  <a:srgbClr val="000000"/>
                </a:solidFill>
                <a:latin typeface="Helvetica" pitchFamily="34" charset="0"/>
              </a:rPr>
              <a:t>25</a:t>
            </a:r>
            <a:endParaRPr lang="en-US"/>
          </a:p>
        </p:txBody>
      </p:sp>
      <p:sp>
        <p:nvSpPr>
          <p:cNvPr id="107601" name="Line 81"/>
          <p:cNvSpPr>
            <a:spLocks noChangeShapeType="1"/>
          </p:cNvSpPr>
          <p:nvPr/>
        </p:nvSpPr>
        <p:spPr bwMode="auto">
          <a:xfrm flipV="1">
            <a:off x="7856538" y="4360863"/>
            <a:ext cx="1587" cy="317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7602" name="Line 82"/>
          <p:cNvSpPr>
            <a:spLocks noChangeShapeType="1"/>
          </p:cNvSpPr>
          <p:nvPr/>
        </p:nvSpPr>
        <p:spPr bwMode="auto">
          <a:xfrm>
            <a:off x="7856538" y="3319463"/>
            <a:ext cx="1587" cy="269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7603" name="Rectangle 83"/>
          <p:cNvSpPr>
            <a:spLocks noChangeArrowheads="1"/>
          </p:cNvSpPr>
          <p:nvPr/>
        </p:nvSpPr>
        <p:spPr bwMode="auto">
          <a:xfrm>
            <a:off x="7834313" y="4408488"/>
            <a:ext cx="1397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000" b="0">
                <a:solidFill>
                  <a:srgbClr val="000000"/>
                </a:solidFill>
                <a:latin typeface="Helvetica" pitchFamily="34" charset="0"/>
              </a:rPr>
              <a:t>30</a:t>
            </a:r>
            <a:endParaRPr lang="en-US"/>
          </a:p>
        </p:txBody>
      </p:sp>
      <p:sp>
        <p:nvSpPr>
          <p:cNvPr id="107604" name="Line 84"/>
          <p:cNvSpPr>
            <a:spLocks noChangeShapeType="1"/>
          </p:cNvSpPr>
          <p:nvPr/>
        </p:nvSpPr>
        <p:spPr bwMode="auto">
          <a:xfrm flipV="1">
            <a:off x="8050213" y="4360863"/>
            <a:ext cx="0" cy="317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7605" name="Line 85"/>
          <p:cNvSpPr>
            <a:spLocks noChangeShapeType="1"/>
          </p:cNvSpPr>
          <p:nvPr/>
        </p:nvSpPr>
        <p:spPr bwMode="auto">
          <a:xfrm>
            <a:off x="8050213" y="3319463"/>
            <a:ext cx="0" cy="269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7606" name="Rectangle 86"/>
          <p:cNvSpPr>
            <a:spLocks noChangeArrowheads="1"/>
          </p:cNvSpPr>
          <p:nvPr/>
        </p:nvSpPr>
        <p:spPr bwMode="auto">
          <a:xfrm>
            <a:off x="8027988" y="4408488"/>
            <a:ext cx="1397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000" b="0">
                <a:solidFill>
                  <a:srgbClr val="000000"/>
                </a:solidFill>
                <a:latin typeface="Helvetica" pitchFamily="34" charset="0"/>
              </a:rPr>
              <a:t>35</a:t>
            </a:r>
            <a:endParaRPr lang="en-US"/>
          </a:p>
        </p:txBody>
      </p:sp>
      <p:sp>
        <p:nvSpPr>
          <p:cNvPr id="107607" name="Line 87"/>
          <p:cNvSpPr>
            <a:spLocks noChangeShapeType="1"/>
          </p:cNvSpPr>
          <p:nvPr/>
        </p:nvSpPr>
        <p:spPr bwMode="auto">
          <a:xfrm flipV="1">
            <a:off x="8245475" y="4360863"/>
            <a:ext cx="0" cy="317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7608" name="Line 88"/>
          <p:cNvSpPr>
            <a:spLocks noChangeShapeType="1"/>
          </p:cNvSpPr>
          <p:nvPr/>
        </p:nvSpPr>
        <p:spPr bwMode="auto">
          <a:xfrm>
            <a:off x="8245475" y="3319463"/>
            <a:ext cx="0" cy="269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7609" name="Rectangle 89"/>
          <p:cNvSpPr>
            <a:spLocks noChangeArrowheads="1"/>
          </p:cNvSpPr>
          <p:nvPr/>
        </p:nvSpPr>
        <p:spPr bwMode="auto">
          <a:xfrm>
            <a:off x="8223250" y="4408488"/>
            <a:ext cx="1397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000" b="0">
                <a:solidFill>
                  <a:srgbClr val="000000"/>
                </a:solidFill>
                <a:latin typeface="Helvetica" pitchFamily="34" charset="0"/>
              </a:rPr>
              <a:t>40</a:t>
            </a:r>
            <a:endParaRPr lang="en-US"/>
          </a:p>
        </p:txBody>
      </p:sp>
      <p:sp>
        <p:nvSpPr>
          <p:cNvPr id="107610" name="Line 90"/>
          <p:cNvSpPr>
            <a:spLocks noChangeShapeType="1"/>
          </p:cNvSpPr>
          <p:nvPr/>
        </p:nvSpPr>
        <p:spPr bwMode="auto">
          <a:xfrm flipV="1">
            <a:off x="8437563" y="4360863"/>
            <a:ext cx="1587" cy="317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7611" name="Line 91"/>
          <p:cNvSpPr>
            <a:spLocks noChangeShapeType="1"/>
          </p:cNvSpPr>
          <p:nvPr/>
        </p:nvSpPr>
        <p:spPr bwMode="auto">
          <a:xfrm>
            <a:off x="8437563" y="3319463"/>
            <a:ext cx="1587" cy="269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7612" name="Rectangle 92"/>
          <p:cNvSpPr>
            <a:spLocks noChangeArrowheads="1"/>
          </p:cNvSpPr>
          <p:nvPr/>
        </p:nvSpPr>
        <p:spPr bwMode="auto">
          <a:xfrm>
            <a:off x="8415338" y="4408488"/>
            <a:ext cx="1397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000" b="0">
                <a:solidFill>
                  <a:srgbClr val="000000"/>
                </a:solidFill>
                <a:latin typeface="Helvetica" pitchFamily="34" charset="0"/>
              </a:rPr>
              <a:t>45</a:t>
            </a:r>
            <a:endParaRPr lang="en-US"/>
          </a:p>
        </p:txBody>
      </p:sp>
      <p:sp>
        <p:nvSpPr>
          <p:cNvPr id="107613" name="Line 93"/>
          <p:cNvSpPr>
            <a:spLocks noChangeShapeType="1"/>
          </p:cNvSpPr>
          <p:nvPr/>
        </p:nvSpPr>
        <p:spPr bwMode="auto">
          <a:xfrm flipV="1">
            <a:off x="8634413" y="4360863"/>
            <a:ext cx="0" cy="317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7614" name="Line 94"/>
          <p:cNvSpPr>
            <a:spLocks noChangeShapeType="1"/>
          </p:cNvSpPr>
          <p:nvPr/>
        </p:nvSpPr>
        <p:spPr bwMode="auto">
          <a:xfrm>
            <a:off x="8634413" y="3319463"/>
            <a:ext cx="0" cy="269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7615" name="Rectangle 95"/>
          <p:cNvSpPr>
            <a:spLocks noChangeArrowheads="1"/>
          </p:cNvSpPr>
          <p:nvPr/>
        </p:nvSpPr>
        <p:spPr bwMode="auto">
          <a:xfrm>
            <a:off x="8610600" y="4408488"/>
            <a:ext cx="1397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000" b="0">
                <a:solidFill>
                  <a:srgbClr val="000000"/>
                </a:solidFill>
                <a:latin typeface="Helvetica" pitchFamily="34" charset="0"/>
              </a:rPr>
              <a:t>50</a:t>
            </a:r>
            <a:endParaRPr lang="en-US"/>
          </a:p>
        </p:txBody>
      </p:sp>
      <p:sp>
        <p:nvSpPr>
          <p:cNvPr id="107616" name="Line 96"/>
          <p:cNvSpPr>
            <a:spLocks noChangeShapeType="1"/>
          </p:cNvSpPr>
          <p:nvPr/>
        </p:nvSpPr>
        <p:spPr bwMode="auto">
          <a:xfrm>
            <a:off x="6691313" y="4392613"/>
            <a:ext cx="17462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7617" name="Line 97"/>
          <p:cNvSpPr>
            <a:spLocks noChangeShapeType="1"/>
          </p:cNvSpPr>
          <p:nvPr/>
        </p:nvSpPr>
        <p:spPr bwMode="auto">
          <a:xfrm flipH="1">
            <a:off x="8615363" y="4392613"/>
            <a:ext cx="1905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7618" name="Rectangle 98"/>
          <p:cNvSpPr>
            <a:spLocks noChangeArrowheads="1"/>
          </p:cNvSpPr>
          <p:nvPr/>
        </p:nvSpPr>
        <p:spPr bwMode="auto">
          <a:xfrm>
            <a:off x="6643688" y="4349750"/>
            <a:ext cx="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en-US"/>
          </a:p>
        </p:txBody>
      </p:sp>
      <p:sp>
        <p:nvSpPr>
          <p:cNvPr id="107619" name="Line 99"/>
          <p:cNvSpPr>
            <a:spLocks noChangeShapeType="1"/>
          </p:cNvSpPr>
          <p:nvPr/>
        </p:nvSpPr>
        <p:spPr bwMode="auto">
          <a:xfrm>
            <a:off x="6691313" y="4176713"/>
            <a:ext cx="17462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7620" name="Line 100"/>
          <p:cNvSpPr>
            <a:spLocks noChangeShapeType="1"/>
          </p:cNvSpPr>
          <p:nvPr/>
        </p:nvSpPr>
        <p:spPr bwMode="auto">
          <a:xfrm flipH="1">
            <a:off x="8615363" y="4176713"/>
            <a:ext cx="19050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7621" name="Rectangle 101"/>
          <p:cNvSpPr>
            <a:spLocks noChangeArrowheads="1"/>
          </p:cNvSpPr>
          <p:nvPr/>
        </p:nvSpPr>
        <p:spPr bwMode="auto">
          <a:xfrm>
            <a:off x="6656388" y="3829050"/>
            <a:ext cx="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en-US"/>
          </a:p>
        </p:txBody>
      </p:sp>
      <p:sp>
        <p:nvSpPr>
          <p:cNvPr id="107622" name="Line 102"/>
          <p:cNvSpPr>
            <a:spLocks noChangeShapeType="1"/>
          </p:cNvSpPr>
          <p:nvPr/>
        </p:nvSpPr>
        <p:spPr bwMode="auto">
          <a:xfrm>
            <a:off x="6691313" y="3959225"/>
            <a:ext cx="17462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7623" name="Line 103"/>
          <p:cNvSpPr>
            <a:spLocks noChangeShapeType="1"/>
          </p:cNvSpPr>
          <p:nvPr/>
        </p:nvSpPr>
        <p:spPr bwMode="auto">
          <a:xfrm flipH="1">
            <a:off x="8615363" y="3959225"/>
            <a:ext cx="1905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7624" name="Rectangle 104"/>
          <p:cNvSpPr>
            <a:spLocks noChangeArrowheads="1"/>
          </p:cNvSpPr>
          <p:nvPr/>
        </p:nvSpPr>
        <p:spPr bwMode="auto">
          <a:xfrm>
            <a:off x="6656388" y="3611563"/>
            <a:ext cx="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en-US"/>
          </a:p>
        </p:txBody>
      </p:sp>
      <p:sp>
        <p:nvSpPr>
          <p:cNvPr id="107625" name="Line 105"/>
          <p:cNvSpPr>
            <a:spLocks noChangeShapeType="1"/>
          </p:cNvSpPr>
          <p:nvPr/>
        </p:nvSpPr>
        <p:spPr bwMode="auto">
          <a:xfrm>
            <a:off x="6691313" y="3748088"/>
            <a:ext cx="17462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7626" name="Line 106"/>
          <p:cNvSpPr>
            <a:spLocks noChangeShapeType="1"/>
          </p:cNvSpPr>
          <p:nvPr/>
        </p:nvSpPr>
        <p:spPr bwMode="auto">
          <a:xfrm flipH="1">
            <a:off x="8615363" y="3748088"/>
            <a:ext cx="1905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7627" name="Rectangle 107"/>
          <p:cNvSpPr>
            <a:spLocks noChangeArrowheads="1"/>
          </p:cNvSpPr>
          <p:nvPr/>
        </p:nvSpPr>
        <p:spPr bwMode="auto">
          <a:xfrm>
            <a:off x="6632575" y="3400425"/>
            <a:ext cx="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en-US"/>
          </a:p>
        </p:txBody>
      </p:sp>
      <p:sp>
        <p:nvSpPr>
          <p:cNvPr id="107628" name="Line 108"/>
          <p:cNvSpPr>
            <a:spLocks noChangeShapeType="1"/>
          </p:cNvSpPr>
          <p:nvPr/>
        </p:nvSpPr>
        <p:spPr bwMode="auto">
          <a:xfrm>
            <a:off x="6691313" y="3532188"/>
            <a:ext cx="17462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7629" name="Line 109"/>
          <p:cNvSpPr>
            <a:spLocks noChangeShapeType="1"/>
          </p:cNvSpPr>
          <p:nvPr/>
        </p:nvSpPr>
        <p:spPr bwMode="auto">
          <a:xfrm flipH="1">
            <a:off x="8615363" y="3532188"/>
            <a:ext cx="19050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7630" name="Rectangle 110"/>
          <p:cNvSpPr>
            <a:spLocks noChangeArrowheads="1"/>
          </p:cNvSpPr>
          <p:nvPr/>
        </p:nvSpPr>
        <p:spPr bwMode="auto">
          <a:xfrm>
            <a:off x="6632575" y="3182938"/>
            <a:ext cx="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en-US"/>
          </a:p>
        </p:txBody>
      </p:sp>
      <p:sp>
        <p:nvSpPr>
          <p:cNvPr id="107631" name="Line 111"/>
          <p:cNvSpPr>
            <a:spLocks noChangeShapeType="1"/>
          </p:cNvSpPr>
          <p:nvPr/>
        </p:nvSpPr>
        <p:spPr bwMode="auto">
          <a:xfrm>
            <a:off x="6691313" y="3319463"/>
            <a:ext cx="17462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7632" name="Line 112"/>
          <p:cNvSpPr>
            <a:spLocks noChangeShapeType="1"/>
          </p:cNvSpPr>
          <p:nvPr/>
        </p:nvSpPr>
        <p:spPr bwMode="auto">
          <a:xfrm flipH="1">
            <a:off x="8615363" y="3319463"/>
            <a:ext cx="1905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7633" name="Rectangle 113"/>
          <p:cNvSpPr>
            <a:spLocks noChangeArrowheads="1"/>
          </p:cNvSpPr>
          <p:nvPr/>
        </p:nvSpPr>
        <p:spPr bwMode="auto">
          <a:xfrm>
            <a:off x="6632575" y="2971800"/>
            <a:ext cx="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en-US"/>
          </a:p>
        </p:txBody>
      </p:sp>
      <p:sp>
        <p:nvSpPr>
          <p:cNvPr id="107634" name="Line 114"/>
          <p:cNvSpPr>
            <a:spLocks noChangeShapeType="1"/>
          </p:cNvSpPr>
          <p:nvPr/>
        </p:nvSpPr>
        <p:spPr bwMode="auto">
          <a:xfrm>
            <a:off x="6691313" y="3319463"/>
            <a:ext cx="19431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7635" name="Freeform 115"/>
          <p:cNvSpPr>
            <a:spLocks/>
          </p:cNvSpPr>
          <p:nvPr/>
        </p:nvSpPr>
        <p:spPr bwMode="auto">
          <a:xfrm>
            <a:off x="6691313" y="3319463"/>
            <a:ext cx="1943100" cy="1073150"/>
          </a:xfrm>
          <a:custGeom>
            <a:avLst/>
            <a:gdLst>
              <a:gd name="T0" fmla="*/ 0 w 595"/>
              <a:gd name="T1" fmla="*/ 198 h 198"/>
              <a:gd name="T2" fmla="*/ 595 w 595"/>
              <a:gd name="T3" fmla="*/ 198 h 198"/>
              <a:gd name="T4" fmla="*/ 595 w 595"/>
              <a:gd name="T5" fmla="*/ 0 h 1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95" h="198">
                <a:moveTo>
                  <a:pt x="0" y="198"/>
                </a:moveTo>
                <a:lnTo>
                  <a:pt x="595" y="198"/>
                </a:lnTo>
                <a:lnTo>
                  <a:pt x="595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7636" name="Line 116"/>
          <p:cNvSpPr>
            <a:spLocks noChangeShapeType="1"/>
          </p:cNvSpPr>
          <p:nvPr/>
        </p:nvSpPr>
        <p:spPr bwMode="auto">
          <a:xfrm flipV="1">
            <a:off x="6691313" y="3319463"/>
            <a:ext cx="1587" cy="10731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7637" name="Freeform 117"/>
          <p:cNvSpPr>
            <a:spLocks/>
          </p:cNvSpPr>
          <p:nvPr/>
        </p:nvSpPr>
        <p:spPr bwMode="auto">
          <a:xfrm>
            <a:off x="6691313" y="3532188"/>
            <a:ext cx="985837" cy="817562"/>
          </a:xfrm>
          <a:custGeom>
            <a:avLst/>
            <a:gdLst>
              <a:gd name="T0" fmla="*/ 24 w 1810"/>
              <a:gd name="T1" fmla="*/ 598 h 903"/>
              <a:gd name="T2" fmla="*/ 66 w 1810"/>
              <a:gd name="T3" fmla="*/ 741 h 903"/>
              <a:gd name="T4" fmla="*/ 114 w 1810"/>
              <a:gd name="T5" fmla="*/ 502 h 903"/>
              <a:gd name="T6" fmla="*/ 156 w 1810"/>
              <a:gd name="T7" fmla="*/ 771 h 903"/>
              <a:gd name="T8" fmla="*/ 198 w 1810"/>
              <a:gd name="T9" fmla="*/ 735 h 903"/>
              <a:gd name="T10" fmla="*/ 240 w 1810"/>
              <a:gd name="T11" fmla="*/ 729 h 903"/>
              <a:gd name="T12" fmla="*/ 282 w 1810"/>
              <a:gd name="T13" fmla="*/ 712 h 903"/>
              <a:gd name="T14" fmla="*/ 324 w 1810"/>
              <a:gd name="T15" fmla="*/ 825 h 903"/>
              <a:gd name="T16" fmla="*/ 366 w 1810"/>
              <a:gd name="T17" fmla="*/ 658 h 903"/>
              <a:gd name="T18" fmla="*/ 414 w 1810"/>
              <a:gd name="T19" fmla="*/ 622 h 903"/>
              <a:gd name="T20" fmla="*/ 456 w 1810"/>
              <a:gd name="T21" fmla="*/ 610 h 903"/>
              <a:gd name="T22" fmla="*/ 498 w 1810"/>
              <a:gd name="T23" fmla="*/ 819 h 903"/>
              <a:gd name="T24" fmla="*/ 540 w 1810"/>
              <a:gd name="T25" fmla="*/ 765 h 903"/>
              <a:gd name="T26" fmla="*/ 582 w 1810"/>
              <a:gd name="T27" fmla="*/ 526 h 903"/>
              <a:gd name="T28" fmla="*/ 624 w 1810"/>
              <a:gd name="T29" fmla="*/ 652 h 903"/>
              <a:gd name="T30" fmla="*/ 666 w 1810"/>
              <a:gd name="T31" fmla="*/ 640 h 903"/>
              <a:gd name="T32" fmla="*/ 708 w 1810"/>
              <a:gd name="T33" fmla="*/ 700 h 903"/>
              <a:gd name="T34" fmla="*/ 756 w 1810"/>
              <a:gd name="T35" fmla="*/ 442 h 903"/>
              <a:gd name="T36" fmla="*/ 797 w 1810"/>
              <a:gd name="T37" fmla="*/ 550 h 903"/>
              <a:gd name="T38" fmla="*/ 839 w 1810"/>
              <a:gd name="T39" fmla="*/ 323 h 903"/>
              <a:gd name="T40" fmla="*/ 881 w 1810"/>
              <a:gd name="T41" fmla="*/ 335 h 903"/>
              <a:gd name="T42" fmla="*/ 923 w 1810"/>
              <a:gd name="T43" fmla="*/ 478 h 903"/>
              <a:gd name="T44" fmla="*/ 965 w 1810"/>
              <a:gd name="T45" fmla="*/ 365 h 903"/>
              <a:gd name="T46" fmla="*/ 1007 w 1810"/>
              <a:gd name="T47" fmla="*/ 269 h 903"/>
              <a:gd name="T48" fmla="*/ 1055 w 1810"/>
              <a:gd name="T49" fmla="*/ 311 h 903"/>
              <a:gd name="T50" fmla="*/ 1097 w 1810"/>
              <a:gd name="T51" fmla="*/ 418 h 903"/>
              <a:gd name="T52" fmla="*/ 1139 w 1810"/>
              <a:gd name="T53" fmla="*/ 329 h 903"/>
              <a:gd name="T54" fmla="*/ 1181 w 1810"/>
              <a:gd name="T55" fmla="*/ 197 h 903"/>
              <a:gd name="T56" fmla="*/ 1223 w 1810"/>
              <a:gd name="T57" fmla="*/ 281 h 903"/>
              <a:gd name="T58" fmla="*/ 1265 w 1810"/>
              <a:gd name="T59" fmla="*/ 341 h 903"/>
              <a:gd name="T60" fmla="*/ 1307 w 1810"/>
              <a:gd name="T61" fmla="*/ 544 h 903"/>
              <a:gd name="T62" fmla="*/ 1355 w 1810"/>
              <a:gd name="T63" fmla="*/ 233 h 903"/>
              <a:gd name="T64" fmla="*/ 1397 w 1810"/>
              <a:gd name="T65" fmla="*/ 185 h 903"/>
              <a:gd name="T66" fmla="*/ 1439 w 1810"/>
              <a:gd name="T67" fmla="*/ 257 h 903"/>
              <a:gd name="T68" fmla="*/ 1481 w 1810"/>
              <a:gd name="T69" fmla="*/ 376 h 903"/>
              <a:gd name="T70" fmla="*/ 1523 w 1810"/>
              <a:gd name="T71" fmla="*/ 257 h 903"/>
              <a:gd name="T72" fmla="*/ 1565 w 1810"/>
              <a:gd name="T73" fmla="*/ 394 h 903"/>
              <a:gd name="T74" fmla="*/ 1607 w 1810"/>
              <a:gd name="T75" fmla="*/ 143 h 903"/>
              <a:gd name="T76" fmla="*/ 1655 w 1810"/>
              <a:gd name="T77" fmla="*/ 161 h 903"/>
              <a:gd name="T78" fmla="*/ 1697 w 1810"/>
              <a:gd name="T79" fmla="*/ 173 h 903"/>
              <a:gd name="T80" fmla="*/ 1738 w 1810"/>
              <a:gd name="T81" fmla="*/ 317 h 903"/>
              <a:gd name="T82" fmla="*/ 1780 w 1810"/>
              <a:gd name="T83" fmla="*/ 275 h 9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810" h="903">
                <a:moveTo>
                  <a:pt x="0" y="712"/>
                </a:moveTo>
                <a:lnTo>
                  <a:pt x="12" y="598"/>
                </a:lnTo>
                <a:lnTo>
                  <a:pt x="24" y="598"/>
                </a:lnTo>
                <a:lnTo>
                  <a:pt x="42" y="646"/>
                </a:lnTo>
                <a:lnTo>
                  <a:pt x="54" y="646"/>
                </a:lnTo>
                <a:lnTo>
                  <a:pt x="66" y="741"/>
                </a:lnTo>
                <a:lnTo>
                  <a:pt x="84" y="568"/>
                </a:lnTo>
                <a:lnTo>
                  <a:pt x="96" y="634"/>
                </a:lnTo>
                <a:lnTo>
                  <a:pt x="114" y="502"/>
                </a:lnTo>
                <a:lnTo>
                  <a:pt x="126" y="580"/>
                </a:lnTo>
                <a:lnTo>
                  <a:pt x="138" y="562"/>
                </a:lnTo>
                <a:lnTo>
                  <a:pt x="156" y="771"/>
                </a:lnTo>
                <a:lnTo>
                  <a:pt x="168" y="807"/>
                </a:lnTo>
                <a:lnTo>
                  <a:pt x="180" y="640"/>
                </a:lnTo>
                <a:lnTo>
                  <a:pt x="198" y="735"/>
                </a:lnTo>
                <a:lnTo>
                  <a:pt x="210" y="670"/>
                </a:lnTo>
                <a:lnTo>
                  <a:pt x="228" y="723"/>
                </a:lnTo>
                <a:lnTo>
                  <a:pt x="240" y="729"/>
                </a:lnTo>
                <a:lnTo>
                  <a:pt x="252" y="849"/>
                </a:lnTo>
                <a:lnTo>
                  <a:pt x="270" y="903"/>
                </a:lnTo>
                <a:lnTo>
                  <a:pt x="282" y="712"/>
                </a:lnTo>
                <a:lnTo>
                  <a:pt x="294" y="717"/>
                </a:lnTo>
                <a:lnTo>
                  <a:pt x="312" y="789"/>
                </a:lnTo>
                <a:lnTo>
                  <a:pt x="324" y="825"/>
                </a:lnTo>
                <a:lnTo>
                  <a:pt x="342" y="688"/>
                </a:lnTo>
                <a:lnTo>
                  <a:pt x="354" y="706"/>
                </a:lnTo>
                <a:lnTo>
                  <a:pt x="366" y="658"/>
                </a:lnTo>
                <a:lnTo>
                  <a:pt x="384" y="646"/>
                </a:lnTo>
                <a:lnTo>
                  <a:pt x="396" y="610"/>
                </a:lnTo>
                <a:lnTo>
                  <a:pt x="414" y="622"/>
                </a:lnTo>
                <a:lnTo>
                  <a:pt x="426" y="795"/>
                </a:lnTo>
                <a:lnTo>
                  <a:pt x="438" y="717"/>
                </a:lnTo>
                <a:lnTo>
                  <a:pt x="456" y="610"/>
                </a:lnTo>
                <a:lnTo>
                  <a:pt x="468" y="592"/>
                </a:lnTo>
                <a:lnTo>
                  <a:pt x="480" y="873"/>
                </a:lnTo>
                <a:lnTo>
                  <a:pt x="498" y="819"/>
                </a:lnTo>
                <a:lnTo>
                  <a:pt x="510" y="795"/>
                </a:lnTo>
                <a:lnTo>
                  <a:pt x="528" y="723"/>
                </a:lnTo>
                <a:lnTo>
                  <a:pt x="540" y="765"/>
                </a:lnTo>
                <a:lnTo>
                  <a:pt x="552" y="735"/>
                </a:lnTo>
                <a:lnTo>
                  <a:pt x="570" y="556"/>
                </a:lnTo>
                <a:lnTo>
                  <a:pt x="582" y="526"/>
                </a:lnTo>
                <a:lnTo>
                  <a:pt x="594" y="556"/>
                </a:lnTo>
                <a:lnTo>
                  <a:pt x="612" y="676"/>
                </a:lnTo>
                <a:lnTo>
                  <a:pt x="624" y="652"/>
                </a:lnTo>
                <a:lnTo>
                  <a:pt x="642" y="610"/>
                </a:lnTo>
                <a:lnTo>
                  <a:pt x="654" y="646"/>
                </a:lnTo>
                <a:lnTo>
                  <a:pt x="666" y="640"/>
                </a:lnTo>
                <a:lnTo>
                  <a:pt x="684" y="556"/>
                </a:lnTo>
                <a:lnTo>
                  <a:pt x="696" y="400"/>
                </a:lnTo>
                <a:lnTo>
                  <a:pt x="708" y="700"/>
                </a:lnTo>
                <a:lnTo>
                  <a:pt x="726" y="712"/>
                </a:lnTo>
                <a:lnTo>
                  <a:pt x="738" y="502"/>
                </a:lnTo>
                <a:lnTo>
                  <a:pt x="756" y="442"/>
                </a:lnTo>
                <a:lnTo>
                  <a:pt x="768" y="490"/>
                </a:lnTo>
                <a:lnTo>
                  <a:pt x="780" y="442"/>
                </a:lnTo>
                <a:lnTo>
                  <a:pt x="797" y="550"/>
                </a:lnTo>
                <a:lnTo>
                  <a:pt x="809" y="598"/>
                </a:lnTo>
                <a:lnTo>
                  <a:pt x="827" y="496"/>
                </a:lnTo>
                <a:lnTo>
                  <a:pt x="839" y="323"/>
                </a:lnTo>
                <a:lnTo>
                  <a:pt x="851" y="311"/>
                </a:lnTo>
                <a:lnTo>
                  <a:pt x="869" y="412"/>
                </a:lnTo>
                <a:lnTo>
                  <a:pt x="881" y="335"/>
                </a:lnTo>
                <a:lnTo>
                  <a:pt x="893" y="394"/>
                </a:lnTo>
                <a:lnTo>
                  <a:pt x="911" y="466"/>
                </a:lnTo>
                <a:lnTo>
                  <a:pt x="923" y="478"/>
                </a:lnTo>
                <a:lnTo>
                  <a:pt x="941" y="490"/>
                </a:lnTo>
                <a:lnTo>
                  <a:pt x="953" y="460"/>
                </a:lnTo>
                <a:lnTo>
                  <a:pt x="965" y="365"/>
                </a:lnTo>
                <a:lnTo>
                  <a:pt x="983" y="472"/>
                </a:lnTo>
                <a:lnTo>
                  <a:pt x="995" y="388"/>
                </a:lnTo>
                <a:lnTo>
                  <a:pt x="1007" y="269"/>
                </a:lnTo>
                <a:lnTo>
                  <a:pt x="1025" y="299"/>
                </a:lnTo>
                <a:lnTo>
                  <a:pt x="1037" y="257"/>
                </a:lnTo>
                <a:lnTo>
                  <a:pt x="1055" y="311"/>
                </a:lnTo>
                <a:lnTo>
                  <a:pt x="1067" y="137"/>
                </a:lnTo>
                <a:lnTo>
                  <a:pt x="1079" y="149"/>
                </a:lnTo>
                <a:lnTo>
                  <a:pt x="1097" y="418"/>
                </a:lnTo>
                <a:lnTo>
                  <a:pt x="1109" y="371"/>
                </a:lnTo>
                <a:lnTo>
                  <a:pt x="1127" y="520"/>
                </a:lnTo>
                <a:lnTo>
                  <a:pt x="1139" y="329"/>
                </a:lnTo>
                <a:lnTo>
                  <a:pt x="1151" y="287"/>
                </a:lnTo>
                <a:lnTo>
                  <a:pt x="1169" y="239"/>
                </a:lnTo>
                <a:lnTo>
                  <a:pt x="1181" y="197"/>
                </a:lnTo>
                <a:lnTo>
                  <a:pt x="1193" y="89"/>
                </a:lnTo>
                <a:lnTo>
                  <a:pt x="1211" y="227"/>
                </a:lnTo>
                <a:lnTo>
                  <a:pt x="1223" y="281"/>
                </a:lnTo>
                <a:lnTo>
                  <a:pt x="1241" y="233"/>
                </a:lnTo>
                <a:lnTo>
                  <a:pt x="1253" y="173"/>
                </a:lnTo>
                <a:lnTo>
                  <a:pt x="1265" y="341"/>
                </a:lnTo>
                <a:lnTo>
                  <a:pt x="1283" y="371"/>
                </a:lnTo>
                <a:lnTo>
                  <a:pt x="1295" y="329"/>
                </a:lnTo>
                <a:lnTo>
                  <a:pt x="1307" y="544"/>
                </a:lnTo>
                <a:lnTo>
                  <a:pt x="1325" y="311"/>
                </a:lnTo>
                <a:lnTo>
                  <a:pt x="1337" y="394"/>
                </a:lnTo>
                <a:lnTo>
                  <a:pt x="1355" y="233"/>
                </a:lnTo>
                <a:lnTo>
                  <a:pt x="1367" y="335"/>
                </a:lnTo>
                <a:lnTo>
                  <a:pt x="1379" y="245"/>
                </a:lnTo>
                <a:lnTo>
                  <a:pt x="1397" y="185"/>
                </a:lnTo>
                <a:lnTo>
                  <a:pt x="1409" y="251"/>
                </a:lnTo>
                <a:lnTo>
                  <a:pt x="1421" y="209"/>
                </a:lnTo>
                <a:lnTo>
                  <a:pt x="1439" y="257"/>
                </a:lnTo>
                <a:lnTo>
                  <a:pt x="1451" y="209"/>
                </a:lnTo>
                <a:lnTo>
                  <a:pt x="1469" y="347"/>
                </a:lnTo>
                <a:lnTo>
                  <a:pt x="1481" y="376"/>
                </a:lnTo>
                <a:lnTo>
                  <a:pt x="1493" y="191"/>
                </a:lnTo>
                <a:lnTo>
                  <a:pt x="1511" y="287"/>
                </a:lnTo>
                <a:lnTo>
                  <a:pt x="1523" y="257"/>
                </a:lnTo>
                <a:lnTo>
                  <a:pt x="1541" y="412"/>
                </a:lnTo>
                <a:lnTo>
                  <a:pt x="1553" y="376"/>
                </a:lnTo>
                <a:lnTo>
                  <a:pt x="1565" y="394"/>
                </a:lnTo>
                <a:lnTo>
                  <a:pt x="1583" y="353"/>
                </a:lnTo>
                <a:lnTo>
                  <a:pt x="1595" y="215"/>
                </a:lnTo>
                <a:lnTo>
                  <a:pt x="1607" y="143"/>
                </a:lnTo>
                <a:lnTo>
                  <a:pt x="1625" y="89"/>
                </a:lnTo>
                <a:lnTo>
                  <a:pt x="1637" y="161"/>
                </a:lnTo>
                <a:lnTo>
                  <a:pt x="1655" y="161"/>
                </a:lnTo>
                <a:lnTo>
                  <a:pt x="1667" y="311"/>
                </a:lnTo>
                <a:lnTo>
                  <a:pt x="1679" y="323"/>
                </a:lnTo>
                <a:lnTo>
                  <a:pt x="1697" y="173"/>
                </a:lnTo>
                <a:lnTo>
                  <a:pt x="1708" y="125"/>
                </a:lnTo>
                <a:lnTo>
                  <a:pt x="1720" y="149"/>
                </a:lnTo>
                <a:lnTo>
                  <a:pt x="1738" y="317"/>
                </a:lnTo>
                <a:lnTo>
                  <a:pt x="1750" y="257"/>
                </a:lnTo>
                <a:lnTo>
                  <a:pt x="1768" y="215"/>
                </a:lnTo>
                <a:lnTo>
                  <a:pt x="1780" y="275"/>
                </a:lnTo>
                <a:lnTo>
                  <a:pt x="1792" y="233"/>
                </a:lnTo>
                <a:lnTo>
                  <a:pt x="1810" y="0"/>
                </a:lnTo>
              </a:path>
            </a:pathLst>
          </a:custGeom>
          <a:noFill/>
          <a:ln w="19050" cmpd="sng">
            <a:solidFill>
              <a:srgbClr val="0000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7638" name="Freeform 118"/>
          <p:cNvSpPr>
            <a:spLocks/>
          </p:cNvSpPr>
          <p:nvPr/>
        </p:nvSpPr>
        <p:spPr bwMode="auto">
          <a:xfrm>
            <a:off x="7677150" y="3525838"/>
            <a:ext cx="917575" cy="509587"/>
          </a:xfrm>
          <a:custGeom>
            <a:avLst/>
            <a:gdLst>
              <a:gd name="T0" fmla="*/ 12 w 1685"/>
              <a:gd name="T1" fmla="*/ 173 h 562"/>
              <a:gd name="T2" fmla="*/ 42 w 1685"/>
              <a:gd name="T3" fmla="*/ 562 h 562"/>
              <a:gd name="T4" fmla="*/ 72 w 1685"/>
              <a:gd name="T5" fmla="*/ 430 h 562"/>
              <a:gd name="T6" fmla="*/ 96 w 1685"/>
              <a:gd name="T7" fmla="*/ 161 h 562"/>
              <a:gd name="T8" fmla="*/ 126 w 1685"/>
              <a:gd name="T9" fmla="*/ 119 h 562"/>
              <a:gd name="T10" fmla="*/ 156 w 1685"/>
              <a:gd name="T11" fmla="*/ 472 h 562"/>
              <a:gd name="T12" fmla="*/ 186 w 1685"/>
              <a:gd name="T13" fmla="*/ 221 h 562"/>
              <a:gd name="T14" fmla="*/ 210 w 1685"/>
              <a:gd name="T15" fmla="*/ 478 h 562"/>
              <a:gd name="T16" fmla="*/ 240 w 1685"/>
              <a:gd name="T17" fmla="*/ 107 h 562"/>
              <a:gd name="T18" fmla="*/ 270 w 1685"/>
              <a:gd name="T19" fmla="*/ 113 h 562"/>
              <a:gd name="T20" fmla="*/ 300 w 1685"/>
              <a:gd name="T21" fmla="*/ 125 h 562"/>
              <a:gd name="T22" fmla="*/ 324 w 1685"/>
              <a:gd name="T23" fmla="*/ 197 h 562"/>
              <a:gd name="T24" fmla="*/ 354 w 1685"/>
              <a:gd name="T25" fmla="*/ 227 h 562"/>
              <a:gd name="T26" fmla="*/ 384 w 1685"/>
              <a:gd name="T27" fmla="*/ 83 h 562"/>
              <a:gd name="T28" fmla="*/ 414 w 1685"/>
              <a:gd name="T29" fmla="*/ 119 h 562"/>
              <a:gd name="T30" fmla="*/ 444 w 1685"/>
              <a:gd name="T31" fmla="*/ 167 h 562"/>
              <a:gd name="T32" fmla="*/ 468 w 1685"/>
              <a:gd name="T33" fmla="*/ 197 h 562"/>
              <a:gd name="T34" fmla="*/ 498 w 1685"/>
              <a:gd name="T35" fmla="*/ 371 h 562"/>
              <a:gd name="T36" fmla="*/ 528 w 1685"/>
              <a:gd name="T37" fmla="*/ 317 h 562"/>
              <a:gd name="T38" fmla="*/ 558 w 1685"/>
              <a:gd name="T39" fmla="*/ 400 h 562"/>
              <a:gd name="T40" fmla="*/ 582 w 1685"/>
              <a:gd name="T41" fmla="*/ 311 h 562"/>
              <a:gd name="T42" fmla="*/ 612 w 1685"/>
              <a:gd name="T43" fmla="*/ 149 h 562"/>
              <a:gd name="T44" fmla="*/ 642 w 1685"/>
              <a:gd name="T45" fmla="*/ 203 h 562"/>
              <a:gd name="T46" fmla="*/ 672 w 1685"/>
              <a:gd name="T47" fmla="*/ 287 h 562"/>
              <a:gd name="T48" fmla="*/ 696 w 1685"/>
              <a:gd name="T49" fmla="*/ 197 h 562"/>
              <a:gd name="T50" fmla="*/ 726 w 1685"/>
              <a:gd name="T51" fmla="*/ 137 h 562"/>
              <a:gd name="T52" fmla="*/ 756 w 1685"/>
              <a:gd name="T53" fmla="*/ 227 h 562"/>
              <a:gd name="T54" fmla="*/ 786 w 1685"/>
              <a:gd name="T55" fmla="*/ 311 h 562"/>
              <a:gd name="T56" fmla="*/ 810 w 1685"/>
              <a:gd name="T57" fmla="*/ 143 h 562"/>
              <a:gd name="T58" fmla="*/ 839 w 1685"/>
              <a:gd name="T59" fmla="*/ 203 h 562"/>
              <a:gd name="T60" fmla="*/ 869 w 1685"/>
              <a:gd name="T61" fmla="*/ 245 h 562"/>
              <a:gd name="T62" fmla="*/ 899 w 1685"/>
              <a:gd name="T63" fmla="*/ 311 h 562"/>
              <a:gd name="T64" fmla="*/ 923 w 1685"/>
              <a:gd name="T65" fmla="*/ 269 h 562"/>
              <a:gd name="T66" fmla="*/ 953 w 1685"/>
              <a:gd name="T67" fmla="*/ 161 h 562"/>
              <a:gd name="T68" fmla="*/ 983 w 1685"/>
              <a:gd name="T69" fmla="*/ 95 h 562"/>
              <a:gd name="T70" fmla="*/ 1013 w 1685"/>
              <a:gd name="T71" fmla="*/ 131 h 562"/>
              <a:gd name="T72" fmla="*/ 1043 w 1685"/>
              <a:gd name="T73" fmla="*/ 359 h 562"/>
              <a:gd name="T74" fmla="*/ 1067 w 1685"/>
              <a:gd name="T75" fmla="*/ 275 h 562"/>
              <a:gd name="T76" fmla="*/ 1097 w 1685"/>
              <a:gd name="T77" fmla="*/ 197 h 562"/>
              <a:gd name="T78" fmla="*/ 1127 w 1685"/>
              <a:gd name="T79" fmla="*/ 71 h 562"/>
              <a:gd name="T80" fmla="*/ 1157 w 1685"/>
              <a:gd name="T81" fmla="*/ 221 h 562"/>
              <a:gd name="T82" fmla="*/ 1181 w 1685"/>
              <a:gd name="T83" fmla="*/ 233 h 562"/>
              <a:gd name="T84" fmla="*/ 1211 w 1685"/>
              <a:gd name="T85" fmla="*/ 269 h 562"/>
              <a:gd name="T86" fmla="*/ 1241 w 1685"/>
              <a:gd name="T87" fmla="*/ 311 h 562"/>
              <a:gd name="T88" fmla="*/ 1271 w 1685"/>
              <a:gd name="T89" fmla="*/ 430 h 562"/>
              <a:gd name="T90" fmla="*/ 1295 w 1685"/>
              <a:gd name="T91" fmla="*/ 472 h 562"/>
              <a:gd name="T92" fmla="*/ 1325 w 1685"/>
              <a:gd name="T93" fmla="*/ 245 h 562"/>
              <a:gd name="T94" fmla="*/ 1355 w 1685"/>
              <a:gd name="T95" fmla="*/ 107 h 562"/>
              <a:gd name="T96" fmla="*/ 1385 w 1685"/>
              <a:gd name="T97" fmla="*/ 406 h 562"/>
              <a:gd name="T98" fmla="*/ 1409 w 1685"/>
              <a:gd name="T99" fmla="*/ 532 h 562"/>
              <a:gd name="T100" fmla="*/ 1439 w 1685"/>
              <a:gd name="T101" fmla="*/ 388 h 562"/>
              <a:gd name="T102" fmla="*/ 1469 w 1685"/>
              <a:gd name="T103" fmla="*/ 209 h 562"/>
              <a:gd name="T104" fmla="*/ 1499 w 1685"/>
              <a:gd name="T105" fmla="*/ 209 h 562"/>
              <a:gd name="T106" fmla="*/ 1523 w 1685"/>
              <a:gd name="T107" fmla="*/ 107 h 562"/>
              <a:gd name="T108" fmla="*/ 1553 w 1685"/>
              <a:gd name="T109" fmla="*/ 161 h 562"/>
              <a:gd name="T110" fmla="*/ 1583 w 1685"/>
              <a:gd name="T111" fmla="*/ 305 h 562"/>
              <a:gd name="T112" fmla="*/ 1613 w 1685"/>
              <a:gd name="T113" fmla="*/ 185 h 562"/>
              <a:gd name="T114" fmla="*/ 1637 w 1685"/>
              <a:gd name="T115" fmla="*/ 245 h 562"/>
              <a:gd name="T116" fmla="*/ 1667 w 1685"/>
              <a:gd name="T117" fmla="*/ 299 h 5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685" h="562">
                <a:moveTo>
                  <a:pt x="0" y="6"/>
                </a:moveTo>
                <a:lnTo>
                  <a:pt x="12" y="173"/>
                </a:lnTo>
                <a:lnTo>
                  <a:pt x="30" y="365"/>
                </a:lnTo>
                <a:lnTo>
                  <a:pt x="42" y="562"/>
                </a:lnTo>
                <a:lnTo>
                  <a:pt x="54" y="484"/>
                </a:lnTo>
                <a:lnTo>
                  <a:pt x="72" y="430"/>
                </a:lnTo>
                <a:lnTo>
                  <a:pt x="84" y="454"/>
                </a:lnTo>
                <a:lnTo>
                  <a:pt x="96" y="161"/>
                </a:lnTo>
                <a:lnTo>
                  <a:pt x="114" y="113"/>
                </a:lnTo>
                <a:lnTo>
                  <a:pt x="126" y="119"/>
                </a:lnTo>
                <a:lnTo>
                  <a:pt x="144" y="149"/>
                </a:lnTo>
                <a:lnTo>
                  <a:pt x="156" y="472"/>
                </a:lnTo>
                <a:lnTo>
                  <a:pt x="168" y="203"/>
                </a:lnTo>
                <a:lnTo>
                  <a:pt x="186" y="221"/>
                </a:lnTo>
                <a:lnTo>
                  <a:pt x="198" y="323"/>
                </a:lnTo>
                <a:lnTo>
                  <a:pt x="210" y="478"/>
                </a:lnTo>
                <a:lnTo>
                  <a:pt x="228" y="359"/>
                </a:lnTo>
                <a:lnTo>
                  <a:pt x="240" y="107"/>
                </a:lnTo>
                <a:lnTo>
                  <a:pt x="258" y="143"/>
                </a:lnTo>
                <a:lnTo>
                  <a:pt x="270" y="113"/>
                </a:lnTo>
                <a:lnTo>
                  <a:pt x="282" y="203"/>
                </a:lnTo>
                <a:lnTo>
                  <a:pt x="300" y="125"/>
                </a:lnTo>
                <a:lnTo>
                  <a:pt x="312" y="335"/>
                </a:lnTo>
                <a:lnTo>
                  <a:pt x="324" y="197"/>
                </a:lnTo>
                <a:lnTo>
                  <a:pt x="342" y="173"/>
                </a:lnTo>
                <a:lnTo>
                  <a:pt x="354" y="227"/>
                </a:lnTo>
                <a:lnTo>
                  <a:pt x="372" y="221"/>
                </a:lnTo>
                <a:lnTo>
                  <a:pt x="384" y="83"/>
                </a:lnTo>
                <a:lnTo>
                  <a:pt x="396" y="161"/>
                </a:lnTo>
                <a:lnTo>
                  <a:pt x="414" y="119"/>
                </a:lnTo>
                <a:lnTo>
                  <a:pt x="426" y="305"/>
                </a:lnTo>
                <a:lnTo>
                  <a:pt x="444" y="167"/>
                </a:lnTo>
                <a:lnTo>
                  <a:pt x="456" y="35"/>
                </a:lnTo>
                <a:lnTo>
                  <a:pt x="468" y="197"/>
                </a:lnTo>
                <a:lnTo>
                  <a:pt x="486" y="317"/>
                </a:lnTo>
                <a:lnTo>
                  <a:pt x="498" y="371"/>
                </a:lnTo>
                <a:lnTo>
                  <a:pt x="510" y="245"/>
                </a:lnTo>
                <a:lnTo>
                  <a:pt x="528" y="317"/>
                </a:lnTo>
                <a:lnTo>
                  <a:pt x="540" y="293"/>
                </a:lnTo>
                <a:lnTo>
                  <a:pt x="558" y="400"/>
                </a:lnTo>
                <a:lnTo>
                  <a:pt x="570" y="227"/>
                </a:lnTo>
                <a:lnTo>
                  <a:pt x="582" y="311"/>
                </a:lnTo>
                <a:lnTo>
                  <a:pt x="600" y="191"/>
                </a:lnTo>
                <a:lnTo>
                  <a:pt x="612" y="149"/>
                </a:lnTo>
                <a:lnTo>
                  <a:pt x="624" y="215"/>
                </a:lnTo>
                <a:lnTo>
                  <a:pt x="642" y="203"/>
                </a:lnTo>
                <a:lnTo>
                  <a:pt x="654" y="251"/>
                </a:lnTo>
                <a:lnTo>
                  <a:pt x="672" y="287"/>
                </a:lnTo>
                <a:lnTo>
                  <a:pt x="684" y="155"/>
                </a:lnTo>
                <a:lnTo>
                  <a:pt x="696" y="197"/>
                </a:lnTo>
                <a:lnTo>
                  <a:pt x="714" y="323"/>
                </a:lnTo>
                <a:lnTo>
                  <a:pt x="726" y="137"/>
                </a:lnTo>
                <a:lnTo>
                  <a:pt x="744" y="293"/>
                </a:lnTo>
                <a:lnTo>
                  <a:pt x="756" y="227"/>
                </a:lnTo>
                <a:lnTo>
                  <a:pt x="768" y="317"/>
                </a:lnTo>
                <a:lnTo>
                  <a:pt x="786" y="311"/>
                </a:lnTo>
                <a:lnTo>
                  <a:pt x="798" y="239"/>
                </a:lnTo>
                <a:lnTo>
                  <a:pt x="810" y="143"/>
                </a:lnTo>
                <a:lnTo>
                  <a:pt x="827" y="227"/>
                </a:lnTo>
                <a:lnTo>
                  <a:pt x="839" y="203"/>
                </a:lnTo>
                <a:lnTo>
                  <a:pt x="857" y="245"/>
                </a:lnTo>
                <a:lnTo>
                  <a:pt x="869" y="245"/>
                </a:lnTo>
                <a:lnTo>
                  <a:pt x="881" y="359"/>
                </a:lnTo>
                <a:lnTo>
                  <a:pt x="899" y="311"/>
                </a:lnTo>
                <a:lnTo>
                  <a:pt x="911" y="137"/>
                </a:lnTo>
                <a:lnTo>
                  <a:pt x="923" y="269"/>
                </a:lnTo>
                <a:lnTo>
                  <a:pt x="941" y="382"/>
                </a:lnTo>
                <a:lnTo>
                  <a:pt x="953" y="161"/>
                </a:lnTo>
                <a:lnTo>
                  <a:pt x="971" y="95"/>
                </a:lnTo>
                <a:lnTo>
                  <a:pt x="983" y="95"/>
                </a:lnTo>
                <a:lnTo>
                  <a:pt x="995" y="305"/>
                </a:lnTo>
                <a:lnTo>
                  <a:pt x="1013" y="131"/>
                </a:lnTo>
                <a:lnTo>
                  <a:pt x="1025" y="245"/>
                </a:lnTo>
                <a:lnTo>
                  <a:pt x="1043" y="359"/>
                </a:lnTo>
                <a:lnTo>
                  <a:pt x="1055" y="365"/>
                </a:lnTo>
                <a:lnTo>
                  <a:pt x="1067" y="275"/>
                </a:lnTo>
                <a:lnTo>
                  <a:pt x="1085" y="197"/>
                </a:lnTo>
                <a:lnTo>
                  <a:pt x="1097" y="197"/>
                </a:lnTo>
                <a:lnTo>
                  <a:pt x="1109" y="245"/>
                </a:lnTo>
                <a:lnTo>
                  <a:pt x="1127" y="71"/>
                </a:lnTo>
                <a:lnTo>
                  <a:pt x="1139" y="221"/>
                </a:lnTo>
                <a:lnTo>
                  <a:pt x="1157" y="221"/>
                </a:lnTo>
                <a:lnTo>
                  <a:pt x="1169" y="299"/>
                </a:lnTo>
                <a:lnTo>
                  <a:pt x="1181" y="233"/>
                </a:lnTo>
                <a:lnTo>
                  <a:pt x="1199" y="418"/>
                </a:lnTo>
                <a:lnTo>
                  <a:pt x="1211" y="269"/>
                </a:lnTo>
                <a:lnTo>
                  <a:pt x="1223" y="359"/>
                </a:lnTo>
                <a:lnTo>
                  <a:pt x="1241" y="311"/>
                </a:lnTo>
                <a:lnTo>
                  <a:pt x="1253" y="377"/>
                </a:lnTo>
                <a:lnTo>
                  <a:pt x="1271" y="430"/>
                </a:lnTo>
                <a:lnTo>
                  <a:pt x="1283" y="514"/>
                </a:lnTo>
                <a:lnTo>
                  <a:pt x="1295" y="472"/>
                </a:lnTo>
                <a:lnTo>
                  <a:pt x="1313" y="335"/>
                </a:lnTo>
                <a:lnTo>
                  <a:pt x="1325" y="245"/>
                </a:lnTo>
                <a:lnTo>
                  <a:pt x="1337" y="95"/>
                </a:lnTo>
                <a:lnTo>
                  <a:pt x="1355" y="107"/>
                </a:lnTo>
                <a:lnTo>
                  <a:pt x="1367" y="382"/>
                </a:lnTo>
                <a:lnTo>
                  <a:pt x="1385" y="406"/>
                </a:lnTo>
                <a:lnTo>
                  <a:pt x="1397" y="341"/>
                </a:lnTo>
                <a:lnTo>
                  <a:pt x="1409" y="532"/>
                </a:lnTo>
                <a:lnTo>
                  <a:pt x="1427" y="418"/>
                </a:lnTo>
                <a:lnTo>
                  <a:pt x="1439" y="388"/>
                </a:lnTo>
                <a:lnTo>
                  <a:pt x="1457" y="281"/>
                </a:lnTo>
                <a:lnTo>
                  <a:pt x="1469" y="209"/>
                </a:lnTo>
                <a:lnTo>
                  <a:pt x="1481" y="143"/>
                </a:lnTo>
                <a:lnTo>
                  <a:pt x="1499" y="209"/>
                </a:lnTo>
                <a:lnTo>
                  <a:pt x="1511" y="251"/>
                </a:lnTo>
                <a:lnTo>
                  <a:pt x="1523" y="107"/>
                </a:lnTo>
                <a:lnTo>
                  <a:pt x="1541" y="0"/>
                </a:lnTo>
                <a:lnTo>
                  <a:pt x="1553" y="161"/>
                </a:lnTo>
                <a:lnTo>
                  <a:pt x="1571" y="185"/>
                </a:lnTo>
                <a:lnTo>
                  <a:pt x="1583" y="305"/>
                </a:lnTo>
                <a:lnTo>
                  <a:pt x="1595" y="269"/>
                </a:lnTo>
                <a:lnTo>
                  <a:pt x="1613" y="185"/>
                </a:lnTo>
                <a:lnTo>
                  <a:pt x="1625" y="269"/>
                </a:lnTo>
                <a:lnTo>
                  <a:pt x="1637" y="245"/>
                </a:lnTo>
                <a:lnTo>
                  <a:pt x="1655" y="239"/>
                </a:lnTo>
                <a:lnTo>
                  <a:pt x="1667" y="299"/>
                </a:lnTo>
                <a:lnTo>
                  <a:pt x="1685" y="323"/>
                </a:lnTo>
              </a:path>
            </a:pathLst>
          </a:custGeom>
          <a:noFill/>
          <a:ln w="19050" cmpd="sng">
            <a:solidFill>
              <a:srgbClr val="0000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7639" name="Rectangle 119"/>
          <p:cNvSpPr>
            <a:spLocks noChangeArrowheads="1"/>
          </p:cNvSpPr>
          <p:nvPr/>
        </p:nvSpPr>
        <p:spPr bwMode="auto">
          <a:xfrm>
            <a:off x="7558088" y="4457700"/>
            <a:ext cx="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en-US"/>
          </a:p>
        </p:txBody>
      </p:sp>
      <p:sp>
        <p:nvSpPr>
          <p:cNvPr id="107640" name="Rectangle 120"/>
          <p:cNvSpPr>
            <a:spLocks noChangeArrowheads="1"/>
          </p:cNvSpPr>
          <p:nvPr/>
        </p:nvSpPr>
        <p:spPr bwMode="auto">
          <a:xfrm rot="16200000">
            <a:off x="6370637" y="3927476"/>
            <a:ext cx="36512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 lIns="0" tIns="0" rIns="0" bIns="0">
            <a:spAutoFit/>
          </a:bodyPr>
          <a:lstStyle/>
          <a:p>
            <a:pPr algn="l"/>
            <a:endParaRPr lang="en-US"/>
          </a:p>
        </p:txBody>
      </p:sp>
      <p:sp>
        <p:nvSpPr>
          <p:cNvPr id="107644" name="Oval 124"/>
          <p:cNvSpPr>
            <a:spLocks noChangeArrowheads="1"/>
          </p:cNvSpPr>
          <p:nvPr/>
        </p:nvSpPr>
        <p:spPr bwMode="auto">
          <a:xfrm>
            <a:off x="2847975" y="3305175"/>
            <a:ext cx="609600" cy="609600"/>
          </a:xfrm>
          <a:prstGeom prst="ellipse">
            <a:avLst/>
          </a:prstGeom>
          <a:noFill/>
          <a:ln w="19050">
            <a:solidFill>
              <a:srgbClr val="339933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7645" name="Line 125"/>
          <p:cNvSpPr>
            <a:spLocks noChangeShapeType="1"/>
          </p:cNvSpPr>
          <p:nvPr/>
        </p:nvSpPr>
        <p:spPr bwMode="auto">
          <a:xfrm flipH="1" flipV="1">
            <a:off x="2819400" y="3048000"/>
            <a:ext cx="152400" cy="304800"/>
          </a:xfrm>
          <a:prstGeom prst="line">
            <a:avLst/>
          </a:prstGeom>
          <a:noFill/>
          <a:ln w="19050">
            <a:solidFill>
              <a:srgbClr val="3399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7646" name="Text Box 126"/>
          <p:cNvSpPr txBox="1">
            <a:spLocks noChangeArrowheads="1"/>
          </p:cNvSpPr>
          <p:nvPr/>
        </p:nvSpPr>
        <p:spPr bwMode="auto">
          <a:xfrm>
            <a:off x="152400" y="2438400"/>
            <a:ext cx="1371600" cy="376238"/>
          </a:xfrm>
          <a:prstGeom prst="rect">
            <a:avLst/>
          </a:prstGeom>
          <a:noFill/>
          <a:ln w="9525">
            <a:solidFill>
              <a:srgbClr val="3399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With filter</a:t>
            </a:r>
          </a:p>
        </p:txBody>
      </p:sp>
      <p:sp>
        <p:nvSpPr>
          <p:cNvPr id="107647" name="Freeform 127"/>
          <p:cNvSpPr>
            <a:spLocks/>
          </p:cNvSpPr>
          <p:nvPr/>
        </p:nvSpPr>
        <p:spPr bwMode="auto">
          <a:xfrm flipV="1">
            <a:off x="1524000" y="2590800"/>
            <a:ext cx="1828800" cy="381000"/>
          </a:xfrm>
          <a:custGeom>
            <a:avLst/>
            <a:gdLst>
              <a:gd name="T0" fmla="*/ 0 w 1152"/>
              <a:gd name="T1" fmla="*/ 288 h 336"/>
              <a:gd name="T2" fmla="*/ 48 w 1152"/>
              <a:gd name="T3" fmla="*/ 336 h 336"/>
              <a:gd name="T4" fmla="*/ 144 w 1152"/>
              <a:gd name="T5" fmla="*/ 336 h 336"/>
              <a:gd name="T6" fmla="*/ 144 w 1152"/>
              <a:gd name="T7" fmla="*/ 288 h 336"/>
              <a:gd name="T8" fmla="*/ 192 w 1152"/>
              <a:gd name="T9" fmla="*/ 288 h 336"/>
              <a:gd name="T10" fmla="*/ 240 w 1152"/>
              <a:gd name="T11" fmla="*/ 288 h 336"/>
              <a:gd name="T12" fmla="*/ 240 w 1152"/>
              <a:gd name="T13" fmla="*/ 240 h 336"/>
              <a:gd name="T14" fmla="*/ 240 w 1152"/>
              <a:gd name="T15" fmla="*/ 192 h 336"/>
              <a:gd name="T16" fmla="*/ 336 w 1152"/>
              <a:gd name="T17" fmla="*/ 192 h 336"/>
              <a:gd name="T18" fmla="*/ 336 w 1152"/>
              <a:gd name="T19" fmla="*/ 144 h 336"/>
              <a:gd name="T20" fmla="*/ 384 w 1152"/>
              <a:gd name="T21" fmla="*/ 96 h 336"/>
              <a:gd name="T22" fmla="*/ 432 w 1152"/>
              <a:gd name="T23" fmla="*/ 96 h 336"/>
              <a:gd name="T24" fmla="*/ 432 w 1152"/>
              <a:gd name="T25" fmla="*/ 48 h 336"/>
              <a:gd name="T26" fmla="*/ 480 w 1152"/>
              <a:gd name="T27" fmla="*/ 48 h 336"/>
              <a:gd name="T28" fmla="*/ 528 w 1152"/>
              <a:gd name="T29" fmla="*/ 48 h 336"/>
              <a:gd name="T30" fmla="*/ 576 w 1152"/>
              <a:gd name="T31" fmla="*/ 0 h 336"/>
              <a:gd name="T32" fmla="*/ 576 w 1152"/>
              <a:gd name="T33" fmla="*/ 48 h 336"/>
              <a:gd name="T34" fmla="*/ 624 w 1152"/>
              <a:gd name="T35" fmla="*/ 48 h 336"/>
              <a:gd name="T36" fmla="*/ 720 w 1152"/>
              <a:gd name="T37" fmla="*/ 0 h 336"/>
              <a:gd name="T38" fmla="*/ 768 w 1152"/>
              <a:gd name="T39" fmla="*/ 48 h 336"/>
              <a:gd name="T40" fmla="*/ 864 w 1152"/>
              <a:gd name="T41" fmla="*/ 48 h 336"/>
              <a:gd name="T42" fmla="*/ 912 w 1152"/>
              <a:gd name="T43" fmla="*/ 0 h 336"/>
              <a:gd name="T44" fmla="*/ 1008 w 1152"/>
              <a:gd name="T45" fmla="*/ 0 h 336"/>
              <a:gd name="T46" fmla="*/ 1056 w 1152"/>
              <a:gd name="T47" fmla="*/ 48 h 336"/>
              <a:gd name="T48" fmla="*/ 1104 w 1152"/>
              <a:gd name="T49" fmla="*/ 48 h 336"/>
              <a:gd name="T50" fmla="*/ 1152 w 1152"/>
              <a:gd name="T51" fmla="*/ 48 h 3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152" h="336">
                <a:moveTo>
                  <a:pt x="0" y="288"/>
                </a:moveTo>
                <a:lnTo>
                  <a:pt x="48" y="336"/>
                </a:lnTo>
                <a:lnTo>
                  <a:pt x="144" y="336"/>
                </a:lnTo>
                <a:lnTo>
                  <a:pt x="144" y="288"/>
                </a:lnTo>
                <a:lnTo>
                  <a:pt x="192" y="288"/>
                </a:lnTo>
                <a:lnTo>
                  <a:pt x="240" y="288"/>
                </a:lnTo>
                <a:lnTo>
                  <a:pt x="240" y="240"/>
                </a:lnTo>
                <a:lnTo>
                  <a:pt x="240" y="192"/>
                </a:lnTo>
                <a:lnTo>
                  <a:pt x="336" y="192"/>
                </a:lnTo>
                <a:lnTo>
                  <a:pt x="336" y="144"/>
                </a:lnTo>
                <a:lnTo>
                  <a:pt x="384" y="96"/>
                </a:lnTo>
                <a:lnTo>
                  <a:pt x="432" y="96"/>
                </a:lnTo>
                <a:lnTo>
                  <a:pt x="432" y="48"/>
                </a:lnTo>
                <a:lnTo>
                  <a:pt x="480" y="48"/>
                </a:lnTo>
                <a:lnTo>
                  <a:pt x="528" y="48"/>
                </a:lnTo>
                <a:lnTo>
                  <a:pt x="576" y="0"/>
                </a:lnTo>
                <a:lnTo>
                  <a:pt x="576" y="48"/>
                </a:lnTo>
                <a:lnTo>
                  <a:pt x="624" y="48"/>
                </a:lnTo>
                <a:lnTo>
                  <a:pt x="720" y="0"/>
                </a:lnTo>
                <a:lnTo>
                  <a:pt x="768" y="48"/>
                </a:lnTo>
                <a:lnTo>
                  <a:pt x="864" y="48"/>
                </a:lnTo>
                <a:lnTo>
                  <a:pt x="912" y="0"/>
                </a:lnTo>
                <a:lnTo>
                  <a:pt x="1008" y="0"/>
                </a:lnTo>
                <a:lnTo>
                  <a:pt x="1056" y="48"/>
                </a:lnTo>
                <a:lnTo>
                  <a:pt x="1104" y="48"/>
                </a:lnTo>
                <a:lnTo>
                  <a:pt x="1152" y="48"/>
                </a:lnTo>
              </a:path>
            </a:pathLst>
          </a:custGeom>
          <a:noFill/>
          <a:ln w="19050" cap="flat" cmpd="sng">
            <a:solidFill>
              <a:srgbClr val="339933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413" name="Text Box 37"/>
          <p:cNvSpPr txBox="1">
            <a:spLocks noChangeArrowheads="1"/>
          </p:cNvSpPr>
          <p:nvPr/>
        </p:nvSpPr>
        <p:spPr bwMode="auto">
          <a:xfrm>
            <a:off x="685800" y="228600"/>
            <a:ext cx="7848600" cy="528638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FF0000"/>
                </a:solidFill>
              </a:rPr>
              <a:t>CHAPTER 12: PRACTICAL ISSUES</a:t>
            </a:r>
            <a:endParaRPr lang="en-US" sz="3200" b="0"/>
          </a:p>
        </p:txBody>
      </p:sp>
      <p:sp>
        <p:nvSpPr>
          <p:cNvPr id="101414" name="Text Box 38"/>
          <p:cNvSpPr txBox="1">
            <a:spLocks noChangeArrowheads="1"/>
          </p:cNvSpPr>
          <p:nvPr/>
        </p:nvSpPr>
        <p:spPr bwMode="auto">
          <a:xfrm>
            <a:off x="2133600" y="914400"/>
            <a:ext cx="48006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Input - Sensor and </a:t>
            </a:r>
            <a:r>
              <a:rPr lang="en-US" u="sng">
                <a:solidFill>
                  <a:schemeClr val="accent2"/>
                </a:solidFill>
              </a:rPr>
              <a:t>Pre-calculations</a:t>
            </a:r>
            <a:endParaRPr lang="en-US" b="0"/>
          </a:p>
        </p:txBody>
      </p:sp>
      <p:sp>
        <p:nvSpPr>
          <p:cNvPr id="101415" name="Text Box 39"/>
          <p:cNvSpPr txBox="1">
            <a:spLocks noChangeArrowheads="1"/>
          </p:cNvSpPr>
          <p:nvPr/>
        </p:nvSpPr>
        <p:spPr bwMode="auto">
          <a:xfrm>
            <a:off x="304800" y="1614488"/>
            <a:ext cx="896938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sz="1600"/>
              <a:t>Process</a:t>
            </a:r>
          </a:p>
          <a:p>
            <a:r>
              <a:rPr lang="en-US" sz="1600"/>
              <a:t>variable</a:t>
            </a:r>
            <a:endParaRPr lang="en-US"/>
          </a:p>
        </p:txBody>
      </p:sp>
      <p:sp>
        <p:nvSpPr>
          <p:cNvPr id="101416" name="Oval 40"/>
          <p:cNvSpPr>
            <a:spLocks noChangeArrowheads="1"/>
          </p:cNvSpPr>
          <p:nvPr/>
        </p:nvSpPr>
        <p:spPr bwMode="auto">
          <a:xfrm>
            <a:off x="1343025" y="1733550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417" name="Text Box 41"/>
          <p:cNvSpPr txBox="1">
            <a:spLocks noChangeArrowheads="1"/>
          </p:cNvSpPr>
          <p:nvPr/>
        </p:nvSpPr>
        <p:spPr bwMode="auto">
          <a:xfrm>
            <a:off x="1828800" y="1600200"/>
            <a:ext cx="896938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sz="1600"/>
              <a:t>Sensor signal</a:t>
            </a:r>
            <a:endParaRPr lang="en-US"/>
          </a:p>
        </p:txBody>
      </p:sp>
      <p:sp>
        <p:nvSpPr>
          <p:cNvPr id="101418" name="Text Box 42"/>
          <p:cNvSpPr txBox="1">
            <a:spLocks noChangeArrowheads="1"/>
          </p:cNvSpPr>
          <p:nvPr/>
        </p:nvSpPr>
        <p:spPr bwMode="auto">
          <a:xfrm>
            <a:off x="2819400" y="1600200"/>
            <a:ext cx="949325" cy="5905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Analog filter</a:t>
            </a:r>
            <a:endParaRPr lang="en-US"/>
          </a:p>
        </p:txBody>
      </p:sp>
      <p:sp>
        <p:nvSpPr>
          <p:cNvPr id="101419" name="Text Box 43"/>
          <p:cNvSpPr txBox="1">
            <a:spLocks noChangeArrowheads="1"/>
          </p:cNvSpPr>
          <p:nvPr/>
        </p:nvSpPr>
        <p:spPr bwMode="auto">
          <a:xfrm>
            <a:off x="4038600" y="1600200"/>
            <a:ext cx="949325" cy="5905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A/D </a:t>
            </a:r>
          </a:p>
          <a:p>
            <a:r>
              <a:rPr lang="en-US" sz="1600"/>
              <a:t>convert</a:t>
            </a:r>
            <a:endParaRPr lang="en-US"/>
          </a:p>
        </p:txBody>
      </p:sp>
      <p:sp>
        <p:nvSpPr>
          <p:cNvPr id="101420" name="Text Box 44"/>
          <p:cNvSpPr txBox="1">
            <a:spLocks noChangeArrowheads="1"/>
          </p:cNvSpPr>
          <p:nvPr/>
        </p:nvSpPr>
        <p:spPr bwMode="auto">
          <a:xfrm>
            <a:off x="5334000" y="1600200"/>
            <a:ext cx="873125" cy="5905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Digital</a:t>
            </a:r>
          </a:p>
          <a:p>
            <a:r>
              <a:rPr lang="en-US" sz="1600"/>
              <a:t>filter</a:t>
            </a:r>
            <a:endParaRPr lang="en-US"/>
          </a:p>
        </p:txBody>
      </p:sp>
      <p:sp>
        <p:nvSpPr>
          <p:cNvPr id="101421" name="Text Box 45"/>
          <p:cNvSpPr txBox="1">
            <a:spLocks noChangeArrowheads="1"/>
          </p:cNvSpPr>
          <p:nvPr/>
        </p:nvSpPr>
        <p:spPr bwMode="auto">
          <a:xfrm>
            <a:off x="6486525" y="1724025"/>
            <a:ext cx="1371600" cy="346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Lineariztion</a:t>
            </a:r>
            <a:endParaRPr lang="en-US"/>
          </a:p>
        </p:txBody>
      </p:sp>
      <p:sp>
        <p:nvSpPr>
          <p:cNvPr id="101422" name="Line 46"/>
          <p:cNvSpPr>
            <a:spLocks noChangeShapeType="1"/>
          </p:cNvSpPr>
          <p:nvPr/>
        </p:nvSpPr>
        <p:spPr bwMode="auto">
          <a:xfrm>
            <a:off x="304800" y="1905000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423" name="Line 47"/>
          <p:cNvSpPr>
            <a:spLocks noChangeShapeType="1"/>
          </p:cNvSpPr>
          <p:nvPr/>
        </p:nvSpPr>
        <p:spPr bwMode="auto">
          <a:xfrm>
            <a:off x="1752600" y="1905000"/>
            <a:ext cx="106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424" name="Line 48"/>
          <p:cNvSpPr>
            <a:spLocks noChangeShapeType="1"/>
          </p:cNvSpPr>
          <p:nvPr/>
        </p:nvSpPr>
        <p:spPr bwMode="auto">
          <a:xfrm>
            <a:off x="3810000" y="19050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425" name="Line 49"/>
          <p:cNvSpPr>
            <a:spLocks noChangeShapeType="1"/>
          </p:cNvSpPr>
          <p:nvPr/>
        </p:nvSpPr>
        <p:spPr bwMode="auto">
          <a:xfrm>
            <a:off x="5029200" y="19050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426" name="Line 50"/>
          <p:cNvSpPr>
            <a:spLocks noChangeShapeType="1"/>
          </p:cNvSpPr>
          <p:nvPr/>
        </p:nvSpPr>
        <p:spPr bwMode="auto">
          <a:xfrm>
            <a:off x="6248400" y="19050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427" name="Line 51"/>
          <p:cNvSpPr>
            <a:spLocks noChangeShapeType="1"/>
          </p:cNvSpPr>
          <p:nvPr/>
        </p:nvSpPr>
        <p:spPr bwMode="auto">
          <a:xfrm>
            <a:off x="7848600" y="19050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428" name="Text Box 52"/>
          <p:cNvSpPr txBox="1">
            <a:spLocks noChangeArrowheads="1"/>
          </p:cNvSpPr>
          <p:nvPr/>
        </p:nvSpPr>
        <p:spPr bwMode="auto">
          <a:xfrm>
            <a:off x="8162925" y="1647825"/>
            <a:ext cx="709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PID</a:t>
            </a:r>
          </a:p>
        </p:txBody>
      </p:sp>
      <p:sp>
        <p:nvSpPr>
          <p:cNvPr id="101429" name="Oval 53"/>
          <p:cNvSpPr>
            <a:spLocks noChangeArrowheads="1"/>
          </p:cNvSpPr>
          <p:nvPr/>
        </p:nvSpPr>
        <p:spPr bwMode="auto">
          <a:xfrm>
            <a:off x="2667000" y="1371600"/>
            <a:ext cx="1219200" cy="1047750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432" name="Line 56"/>
          <p:cNvSpPr>
            <a:spLocks noChangeShapeType="1"/>
          </p:cNvSpPr>
          <p:nvPr/>
        </p:nvSpPr>
        <p:spPr bwMode="auto">
          <a:xfrm>
            <a:off x="2133600" y="2667000"/>
            <a:ext cx="0" cy="35052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433" name="Line 57"/>
          <p:cNvSpPr>
            <a:spLocks noChangeShapeType="1"/>
          </p:cNvSpPr>
          <p:nvPr/>
        </p:nvSpPr>
        <p:spPr bwMode="auto">
          <a:xfrm>
            <a:off x="2133600" y="6172200"/>
            <a:ext cx="45720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434" name="Line 58"/>
          <p:cNvSpPr>
            <a:spLocks noChangeShapeType="1"/>
          </p:cNvSpPr>
          <p:nvPr/>
        </p:nvSpPr>
        <p:spPr bwMode="auto">
          <a:xfrm>
            <a:off x="2133600" y="4267200"/>
            <a:ext cx="45720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435" name="Text Box 59"/>
          <p:cNvSpPr txBox="1">
            <a:spLocks noChangeArrowheads="1"/>
          </p:cNvSpPr>
          <p:nvPr/>
        </p:nvSpPr>
        <p:spPr bwMode="auto">
          <a:xfrm>
            <a:off x="609600" y="3048000"/>
            <a:ext cx="12192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Amplitude ratio</a:t>
            </a:r>
          </a:p>
        </p:txBody>
      </p:sp>
      <p:sp>
        <p:nvSpPr>
          <p:cNvPr id="101436" name="Text Box 60"/>
          <p:cNvSpPr txBox="1">
            <a:spLocks noChangeArrowheads="1"/>
          </p:cNvSpPr>
          <p:nvPr/>
        </p:nvSpPr>
        <p:spPr bwMode="auto">
          <a:xfrm>
            <a:off x="685800" y="5181600"/>
            <a:ext cx="1219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Phase angle</a:t>
            </a:r>
          </a:p>
        </p:txBody>
      </p:sp>
      <p:sp>
        <p:nvSpPr>
          <p:cNvPr id="101437" name="Text Box 61"/>
          <p:cNvSpPr txBox="1">
            <a:spLocks noChangeArrowheads="1"/>
          </p:cNvSpPr>
          <p:nvPr/>
        </p:nvSpPr>
        <p:spPr bwMode="auto">
          <a:xfrm>
            <a:off x="3352800" y="6324600"/>
            <a:ext cx="1371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Frequency,  </a:t>
            </a:r>
            <a:r>
              <a:rPr lang="en-US" sz="1400">
                <a:sym typeface="Symbol" pitchFamily="18" charset="2"/>
              </a:rPr>
              <a:t></a:t>
            </a:r>
            <a:endParaRPr lang="en-US" sz="1400"/>
          </a:p>
        </p:txBody>
      </p:sp>
      <p:grpSp>
        <p:nvGrpSpPr>
          <p:cNvPr id="101438" name="Group 62"/>
          <p:cNvGrpSpPr>
            <a:grpSpLocks/>
          </p:cNvGrpSpPr>
          <p:nvPr/>
        </p:nvGrpSpPr>
        <p:grpSpPr bwMode="auto">
          <a:xfrm flipH="1">
            <a:off x="7239000" y="4572000"/>
            <a:ext cx="622300" cy="893763"/>
            <a:chOff x="4465" y="2833"/>
            <a:chExt cx="775" cy="946"/>
          </a:xfrm>
        </p:grpSpPr>
        <p:sp>
          <p:nvSpPr>
            <p:cNvPr id="101439" name="Freeform 63"/>
            <p:cNvSpPr>
              <a:spLocks/>
            </p:cNvSpPr>
            <p:nvPr/>
          </p:nvSpPr>
          <p:spPr bwMode="auto">
            <a:xfrm>
              <a:off x="4681" y="2833"/>
              <a:ext cx="225" cy="218"/>
            </a:xfrm>
            <a:custGeom>
              <a:avLst/>
              <a:gdLst>
                <a:gd name="T0" fmla="*/ 139 w 675"/>
                <a:gd name="T1" fmla="*/ 30 h 655"/>
                <a:gd name="T2" fmla="*/ 214 w 675"/>
                <a:gd name="T3" fmla="*/ 0 h 655"/>
                <a:gd name="T4" fmla="*/ 268 w 675"/>
                <a:gd name="T5" fmla="*/ 22 h 655"/>
                <a:gd name="T6" fmla="*/ 326 w 675"/>
                <a:gd name="T7" fmla="*/ 93 h 655"/>
                <a:gd name="T8" fmla="*/ 363 w 675"/>
                <a:gd name="T9" fmla="*/ 195 h 655"/>
                <a:gd name="T10" fmla="*/ 367 w 675"/>
                <a:gd name="T11" fmla="*/ 267 h 655"/>
                <a:gd name="T12" fmla="*/ 371 w 675"/>
                <a:gd name="T13" fmla="*/ 360 h 655"/>
                <a:gd name="T14" fmla="*/ 612 w 675"/>
                <a:gd name="T15" fmla="*/ 356 h 655"/>
                <a:gd name="T16" fmla="*/ 675 w 675"/>
                <a:gd name="T17" fmla="*/ 370 h 655"/>
                <a:gd name="T18" fmla="*/ 667 w 675"/>
                <a:gd name="T19" fmla="*/ 413 h 655"/>
                <a:gd name="T20" fmla="*/ 537 w 675"/>
                <a:gd name="T21" fmla="*/ 395 h 655"/>
                <a:gd name="T22" fmla="*/ 367 w 675"/>
                <a:gd name="T23" fmla="*/ 423 h 655"/>
                <a:gd name="T24" fmla="*/ 331 w 675"/>
                <a:gd name="T25" fmla="*/ 516 h 655"/>
                <a:gd name="T26" fmla="*/ 282 w 675"/>
                <a:gd name="T27" fmla="*/ 596 h 655"/>
                <a:gd name="T28" fmla="*/ 223 w 675"/>
                <a:gd name="T29" fmla="*/ 627 h 655"/>
                <a:gd name="T30" fmla="*/ 161 w 675"/>
                <a:gd name="T31" fmla="*/ 655 h 655"/>
                <a:gd name="T32" fmla="*/ 116 w 675"/>
                <a:gd name="T33" fmla="*/ 637 h 655"/>
                <a:gd name="T34" fmla="*/ 53 w 675"/>
                <a:gd name="T35" fmla="*/ 565 h 655"/>
                <a:gd name="T36" fmla="*/ 9 w 675"/>
                <a:gd name="T37" fmla="*/ 476 h 655"/>
                <a:gd name="T38" fmla="*/ 0 w 675"/>
                <a:gd name="T39" fmla="*/ 401 h 655"/>
                <a:gd name="T40" fmla="*/ 23 w 675"/>
                <a:gd name="T41" fmla="*/ 248 h 655"/>
                <a:gd name="T42" fmla="*/ 76 w 675"/>
                <a:gd name="T43" fmla="*/ 133 h 655"/>
                <a:gd name="T44" fmla="*/ 116 w 675"/>
                <a:gd name="T45" fmla="*/ 67 h 655"/>
                <a:gd name="T46" fmla="*/ 165 w 675"/>
                <a:gd name="T47" fmla="*/ 26 h 655"/>
                <a:gd name="T48" fmla="*/ 139 w 675"/>
                <a:gd name="T49" fmla="*/ 30 h 6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75" h="655">
                  <a:moveTo>
                    <a:pt x="139" y="30"/>
                  </a:moveTo>
                  <a:lnTo>
                    <a:pt x="214" y="0"/>
                  </a:lnTo>
                  <a:lnTo>
                    <a:pt x="268" y="22"/>
                  </a:lnTo>
                  <a:lnTo>
                    <a:pt x="326" y="93"/>
                  </a:lnTo>
                  <a:lnTo>
                    <a:pt x="363" y="195"/>
                  </a:lnTo>
                  <a:lnTo>
                    <a:pt x="367" y="267"/>
                  </a:lnTo>
                  <a:lnTo>
                    <a:pt x="371" y="360"/>
                  </a:lnTo>
                  <a:lnTo>
                    <a:pt x="612" y="356"/>
                  </a:lnTo>
                  <a:lnTo>
                    <a:pt x="675" y="370"/>
                  </a:lnTo>
                  <a:lnTo>
                    <a:pt x="667" y="413"/>
                  </a:lnTo>
                  <a:lnTo>
                    <a:pt x="537" y="395"/>
                  </a:lnTo>
                  <a:lnTo>
                    <a:pt x="367" y="423"/>
                  </a:lnTo>
                  <a:lnTo>
                    <a:pt x="331" y="516"/>
                  </a:lnTo>
                  <a:lnTo>
                    <a:pt x="282" y="596"/>
                  </a:lnTo>
                  <a:lnTo>
                    <a:pt x="223" y="627"/>
                  </a:lnTo>
                  <a:lnTo>
                    <a:pt x="161" y="655"/>
                  </a:lnTo>
                  <a:lnTo>
                    <a:pt x="116" y="637"/>
                  </a:lnTo>
                  <a:lnTo>
                    <a:pt x="53" y="565"/>
                  </a:lnTo>
                  <a:lnTo>
                    <a:pt x="9" y="476"/>
                  </a:lnTo>
                  <a:lnTo>
                    <a:pt x="0" y="401"/>
                  </a:lnTo>
                  <a:lnTo>
                    <a:pt x="23" y="248"/>
                  </a:lnTo>
                  <a:lnTo>
                    <a:pt x="76" y="133"/>
                  </a:lnTo>
                  <a:lnTo>
                    <a:pt x="116" y="67"/>
                  </a:lnTo>
                  <a:lnTo>
                    <a:pt x="165" y="26"/>
                  </a:lnTo>
                  <a:lnTo>
                    <a:pt x="139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440" name="Freeform 64"/>
            <p:cNvSpPr>
              <a:spLocks/>
            </p:cNvSpPr>
            <p:nvPr/>
          </p:nvSpPr>
          <p:spPr bwMode="auto">
            <a:xfrm>
              <a:off x="4779" y="3042"/>
              <a:ext cx="461" cy="82"/>
            </a:xfrm>
            <a:custGeom>
              <a:avLst/>
              <a:gdLst>
                <a:gd name="T0" fmla="*/ 0 w 1382"/>
                <a:gd name="T1" fmla="*/ 156 h 245"/>
                <a:gd name="T2" fmla="*/ 116 w 1382"/>
                <a:gd name="T3" fmla="*/ 116 h 245"/>
                <a:gd name="T4" fmla="*/ 363 w 1382"/>
                <a:gd name="T5" fmla="*/ 99 h 245"/>
                <a:gd name="T6" fmla="*/ 567 w 1382"/>
                <a:gd name="T7" fmla="*/ 81 h 245"/>
                <a:gd name="T8" fmla="*/ 797 w 1382"/>
                <a:gd name="T9" fmla="*/ 45 h 245"/>
                <a:gd name="T10" fmla="*/ 966 w 1382"/>
                <a:gd name="T11" fmla="*/ 40 h 245"/>
                <a:gd name="T12" fmla="*/ 1190 w 1382"/>
                <a:gd name="T13" fmla="*/ 14 h 245"/>
                <a:gd name="T14" fmla="*/ 1378 w 1382"/>
                <a:gd name="T15" fmla="*/ 0 h 245"/>
                <a:gd name="T16" fmla="*/ 1382 w 1382"/>
                <a:gd name="T17" fmla="*/ 28 h 245"/>
                <a:gd name="T18" fmla="*/ 1337 w 1382"/>
                <a:gd name="T19" fmla="*/ 63 h 245"/>
                <a:gd name="T20" fmla="*/ 1168 w 1382"/>
                <a:gd name="T21" fmla="*/ 63 h 245"/>
                <a:gd name="T22" fmla="*/ 1181 w 1382"/>
                <a:gd name="T23" fmla="*/ 107 h 245"/>
                <a:gd name="T24" fmla="*/ 1158 w 1382"/>
                <a:gd name="T25" fmla="*/ 160 h 245"/>
                <a:gd name="T26" fmla="*/ 1113 w 1382"/>
                <a:gd name="T27" fmla="*/ 196 h 245"/>
                <a:gd name="T28" fmla="*/ 1042 w 1382"/>
                <a:gd name="T29" fmla="*/ 196 h 245"/>
                <a:gd name="T30" fmla="*/ 984 w 1382"/>
                <a:gd name="T31" fmla="*/ 178 h 245"/>
                <a:gd name="T32" fmla="*/ 962 w 1382"/>
                <a:gd name="T33" fmla="*/ 121 h 245"/>
                <a:gd name="T34" fmla="*/ 962 w 1382"/>
                <a:gd name="T35" fmla="*/ 85 h 245"/>
                <a:gd name="T36" fmla="*/ 801 w 1382"/>
                <a:gd name="T37" fmla="*/ 89 h 245"/>
                <a:gd name="T38" fmla="*/ 734 w 1382"/>
                <a:gd name="T39" fmla="*/ 107 h 245"/>
                <a:gd name="T40" fmla="*/ 599 w 1382"/>
                <a:gd name="T41" fmla="*/ 142 h 245"/>
                <a:gd name="T42" fmla="*/ 406 w 1382"/>
                <a:gd name="T43" fmla="*/ 166 h 245"/>
                <a:gd name="T44" fmla="*/ 245 w 1382"/>
                <a:gd name="T45" fmla="*/ 170 h 245"/>
                <a:gd name="T46" fmla="*/ 139 w 1382"/>
                <a:gd name="T47" fmla="*/ 191 h 245"/>
                <a:gd name="T48" fmla="*/ 41 w 1382"/>
                <a:gd name="T49" fmla="*/ 245 h 245"/>
                <a:gd name="T50" fmla="*/ 0 w 1382"/>
                <a:gd name="T51" fmla="*/ 191 h 245"/>
                <a:gd name="T52" fmla="*/ 27 w 1382"/>
                <a:gd name="T53" fmla="*/ 142 h 245"/>
                <a:gd name="T54" fmla="*/ 49 w 1382"/>
                <a:gd name="T55" fmla="*/ 130 h 245"/>
                <a:gd name="T56" fmla="*/ 0 w 1382"/>
                <a:gd name="T57" fmla="*/ 156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382" h="245">
                  <a:moveTo>
                    <a:pt x="0" y="156"/>
                  </a:moveTo>
                  <a:lnTo>
                    <a:pt x="116" y="116"/>
                  </a:lnTo>
                  <a:lnTo>
                    <a:pt x="363" y="99"/>
                  </a:lnTo>
                  <a:lnTo>
                    <a:pt x="567" y="81"/>
                  </a:lnTo>
                  <a:lnTo>
                    <a:pt x="797" y="45"/>
                  </a:lnTo>
                  <a:lnTo>
                    <a:pt x="966" y="40"/>
                  </a:lnTo>
                  <a:lnTo>
                    <a:pt x="1190" y="14"/>
                  </a:lnTo>
                  <a:lnTo>
                    <a:pt x="1378" y="0"/>
                  </a:lnTo>
                  <a:lnTo>
                    <a:pt x="1382" y="28"/>
                  </a:lnTo>
                  <a:lnTo>
                    <a:pt x="1337" y="63"/>
                  </a:lnTo>
                  <a:lnTo>
                    <a:pt x="1168" y="63"/>
                  </a:lnTo>
                  <a:lnTo>
                    <a:pt x="1181" y="107"/>
                  </a:lnTo>
                  <a:lnTo>
                    <a:pt x="1158" y="160"/>
                  </a:lnTo>
                  <a:lnTo>
                    <a:pt x="1113" y="196"/>
                  </a:lnTo>
                  <a:lnTo>
                    <a:pt x="1042" y="196"/>
                  </a:lnTo>
                  <a:lnTo>
                    <a:pt x="984" y="178"/>
                  </a:lnTo>
                  <a:lnTo>
                    <a:pt x="962" y="121"/>
                  </a:lnTo>
                  <a:lnTo>
                    <a:pt x="962" y="85"/>
                  </a:lnTo>
                  <a:lnTo>
                    <a:pt x="801" y="89"/>
                  </a:lnTo>
                  <a:lnTo>
                    <a:pt x="734" y="107"/>
                  </a:lnTo>
                  <a:lnTo>
                    <a:pt x="599" y="142"/>
                  </a:lnTo>
                  <a:lnTo>
                    <a:pt x="406" y="166"/>
                  </a:lnTo>
                  <a:lnTo>
                    <a:pt x="245" y="170"/>
                  </a:lnTo>
                  <a:lnTo>
                    <a:pt x="139" y="191"/>
                  </a:lnTo>
                  <a:lnTo>
                    <a:pt x="41" y="245"/>
                  </a:lnTo>
                  <a:lnTo>
                    <a:pt x="0" y="191"/>
                  </a:lnTo>
                  <a:lnTo>
                    <a:pt x="27" y="142"/>
                  </a:lnTo>
                  <a:lnTo>
                    <a:pt x="49" y="130"/>
                  </a:lnTo>
                  <a:lnTo>
                    <a:pt x="0" y="1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441" name="Freeform 65"/>
            <p:cNvSpPr>
              <a:spLocks/>
            </p:cNvSpPr>
            <p:nvPr/>
          </p:nvSpPr>
          <p:spPr bwMode="auto">
            <a:xfrm>
              <a:off x="4635" y="3061"/>
              <a:ext cx="180" cy="374"/>
            </a:xfrm>
            <a:custGeom>
              <a:avLst/>
              <a:gdLst>
                <a:gd name="T0" fmla="*/ 240 w 540"/>
                <a:gd name="T1" fmla="*/ 0 h 1123"/>
                <a:gd name="T2" fmla="*/ 307 w 540"/>
                <a:gd name="T3" fmla="*/ 13 h 1123"/>
                <a:gd name="T4" fmla="*/ 388 w 540"/>
                <a:gd name="T5" fmla="*/ 13 h 1123"/>
                <a:gd name="T6" fmla="*/ 495 w 540"/>
                <a:gd name="T7" fmla="*/ 66 h 1123"/>
                <a:gd name="T8" fmla="*/ 535 w 540"/>
                <a:gd name="T9" fmla="*/ 174 h 1123"/>
                <a:gd name="T10" fmla="*/ 540 w 540"/>
                <a:gd name="T11" fmla="*/ 321 h 1123"/>
                <a:gd name="T12" fmla="*/ 500 w 540"/>
                <a:gd name="T13" fmla="*/ 485 h 1123"/>
                <a:gd name="T14" fmla="*/ 429 w 540"/>
                <a:gd name="T15" fmla="*/ 642 h 1123"/>
                <a:gd name="T16" fmla="*/ 375 w 540"/>
                <a:gd name="T17" fmla="*/ 775 h 1123"/>
                <a:gd name="T18" fmla="*/ 321 w 540"/>
                <a:gd name="T19" fmla="*/ 962 h 1123"/>
                <a:gd name="T20" fmla="*/ 258 w 540"/>
                <a:gd name="T21" fmla="*/ 1074 h 1123"/>
                <a:gd name="T22" fmla="*/ 179 w 540"/>
                <a:gd name="T23" fmla="*/ 1123 h 1123"/>
                <a:gd name="T24" fmla="*/ 111 w 540"/>
                <a:gd name="T25" fmla="*/ 1123 h 1123"/>
                <a:gd name="T26" fmla="*/ 31 w 540"/>
                <a:gd name="T27" fmla="*/ 1074 h 1123"/>
                <a:gd name="T28" fmla="*/ 0 w 540"/>
                <a:gd name="T29" fmla="*/ 1002 h 1123"/>
                <a:gd name="T30" fmla="*/ 0 w 540"/>
                <a:gd name="T31" fmla="*/ 886 h 1123"/>
                <a:gd name="T32" fmla="*/ 44 w 540"/>
                <a:gd name="T33" fmla="*/ 735 h 1123"/>
                <a:gd name="T34" fmla="*/ 81 w 540"/>
                <a:gd name="T35" fmla="*/ 526 h 1123"/>
                <a:gd name="T36" fmla="*/ 93 w 540"/>
                <a:gd name="T37" fmla="*/ 266 h 1123"/>
                <a:gd name="T38" fmla="*/ 71 w 540"/>
                <a:gd name="T39" fmla="*/ 71 h 1123"/>
                <a:gd name="T40" fmla="*/ 138 w 540"/>
                <a:gd name="T41" fmla="*/ 4 h 1123"/>
                <a:gd name="T42" fmla="*/ 240 w 540"/>
                <a:gd name="T43" fmla="*/ 0 h 1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40" h="1123">
                  <a:moveTo>
                    <a:pt x="240" y="0"/>
                  </a:moveTo>
                  <a:lnTo>
                    <a:pt x="307" y="13"/>
                  </a:lnTo>
                  <a:lnTo>
                    <a:pt x="388" y="13"/>
                  </a:lnTo>
                  <a:lnTo>
                    <a:pt x="495" y="66"/>
                  </a:lnTo>
                  <a:lnTo>
                    <a:pt x="535" y="174"/>
                  </a:lnTo>
                  <a:lnTo>
                    <a:pt x="540" y="321"/>
                  </a:lnTo>
                  <a:lnTo>
                    <a:pt x="500" y="485"/>
                  </a:lnTo>
                  <a:lnTo>
                    <a:pt x="429" y="642"/>
                  </a:lnTo>
                  <a:lnTo>
                    <a:pt x="375" y="775"/>
                  </a:lnTo>
                  <a:lnTo>
                    <a:pt x="321" y="962"/>
                  </a:lnTo>
                  <a:lnTo>
                    <a:pt x="258" y="1074"/>
                  </a:lnTo>
                  <a:lnTo>
                    <a:pt x="179" y="1123"/>
                  </a:lnTo>
                  <a:lnTo>
                    <a:pt x="111" y="1123"/>
                  </a:lnTo>
                  <a:lnTo>
                    <a:pt x="31" y="1074"/>
                  </a:lnTo>
                  <a:lnTo>
                    <a:pt x="0" y="1002"/>
                  </a:lnTo>
                  <a:lnTo>
                    <a:pt x="0" y="886"/>
                  </a:lnTo>
                  <a:lnTo>
                    <a:pt x="44" y="735"/>
                  </a:lnTo>
                  <a:lnTo>
                    <a:pt x="81" y="526"/>
                  </a:lnTo>
                  <a:lnTo>
                    <a:pt x="93" y="266"/>
                  </a:lnTo>
                  <a:lnTo>
                    <a:pt x="71" y="71"/>
                  </a:lnTo>
                  <a:lnTo>
                    <a:pt x="138" y="4"/>
                  </a:lnTo>
                  <a:lnTo>
                    <a:pt x="24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442" name="Freeform 66"/>
            <p:cNvSpPr>
              <a:spLocks/>
            </p:cNvSpPr>
            <p:nvPr/>
          </p:nvSpPr>
          <p:spPr bwMode="auto">
            <a:xfrm>
              <a:off x="4474" y="3076"/>
              <a:ext cx="206" cy="335"/>
            </a:xfrm>
            <a:custGeom>
              <a:avLst/>
              <a:gdLst>
                <a:gd name="T0" fmla="*/ 470 w 617"/>
                <a:gd name="T1" fmla="*/ 39 h 1004"/>
                <a:gd name="T2" fmla="*/ 537 w 617"/>
                <a:gd name="T3" fmla="*/ 0 h 1004"/>
                <a:gd name="T4" fmla="*/ 586 w 617"/>
                <a:gd name="T5" fmla="*/ 0 h 1004"/>
                <a:gd name="T6" fmla="*/ 617 w 617"/>
                <a:gd name="T7" fmla="*/ 31 h 1004"/>
                <a:gd name="T8" fmla="*/ 599 w 617"/>
                <a:gd name="T9" fmla="*/ 93 h 1004"/>
                <a:gd name="T10" fmla="*/ 559 w 617"/>
                <a:gd name="T11" fmla="*/ 133 h 1004"/>
                <a:gd name="T12" fmla="*/ 483 w 617"/>
                <a:gd name="T13" fmla="*/ 173 h 1004"/>
                <a:gd name="T14" fmla="*/ 336 w 617"/>
                <a:gd name="T15" fmla="*/ 232 h 1004"/>
                <a:gd name="T16" fmla="*/ 148 w 617"/>
                <a:gd name="T17" fmla="*/ 334 h 1004"/>
                <a:gd name="T18" fmla="*/ 77 w 617"/>
                <a:gd name="T19" fmla="*/ 338 h 1004"/>
                <a:gd name="T20" fmla="*/ 116 w 617"/>
                <a:gd name="T21" fmla="*/ 432 h 1004"/>
                <a:gd name="T22" fmla="*/ 197 w 617"/>
                <a:gd name="T23" fmla="*/ 535 h 1004"/>
                <a:gd name="T24" fmla="*/ 264 w 617"/>
                <a:gd name="T25" fmla="*/ 660 h 1004"/>
                <a:gd name="T26" fmla="*/ 291 w 617"/>
                <a:gd name="T27" fmla="*/ 790 h 1004"/>
                <a:gd name="T28" fmla="*/ 277 w 617"/>
                <a:gd name="T29" fmla="*/ 829 h 1004"/>
                <a:gd name="T30" fmla="*/ 238 w 617"/>
                <a:gd name="T31" fmla="*/ 857 h 1004"/>
                <a:gd name="T32" fmla="*/ 183 w 617"/>
                <a:gd name="T33" fmla="*/ 874 h 1004"/>
                <a:gd name="T34" fmla="*/ 130 w 617"/>
                <a:gd name="T35" fmla="*/ 914 h 1004"/>
                <a:gd name="T36" fmla="*/ 108 w 617"/>
                <a:gd name="T37" fmla="*/ 955 h 1004"/>
                <a:gd name="T38" fmla="*/ 95 w 617"/>
                <a:gd name="T39" fmla="*/ 1004 h 1004"/>
                <a:gd name="T40" fmla="*/ 54 w 617"/>
                <a:gd name="T41" fmla="*/ 1004 h 1004"/>
                <a:gd name="T42" fmla="*/ 40 w 617"/>
                <a:gd name="T43" fmla="*/ 967 h 1004"/>
                <a:gd name="T44" fmla="*/ 67 w 617"/>
                <a:gd name="T45" fmla="*/ 910 h 1004"/>
                <a:gd name="T46" fmla="*/ 144 w 617"/>
                <a:gd name="T47" fmla="*/ 870 h 1004"/>
                <a:gd name="T48" fmla="*/ 189 w 617"/>
                <a:gd name="T49" fmla="*/ 829 h 1004"/>
                <a:gd name="T50" fmla="*/ 228 w 617"/>
                <a:gd name="T51" fmla="*/ 808 h 1004"/>
                <a:gd name="T52" fmla="*/ 242 w 617"/>
                <a:gd name="T53" fmla="*/ 767 h 1004"/>
                <a:gd name="T54" fmla="*/ 224 w 617"/>
                <a:gd name="T55" fmla="*/ 660 h 1004"/>
                <a:gd name="T56" fmla="*/ 161 w 617"/>
                <a:gd name="T57" fmla="*/ 580 h 1004"/>
                <a:gd name="T58" fmla="*/ 108 w 617"/>
                <a:gd name="T59" fmla="*/ 509 h 1004"/>
                <a:gd name="T60" fmla="*/ 40 w 617"/>
                <a:gd name="T61" fmla="*/ 428 h 1004"/>
                <a:gd name="T62" fmla="*/ 0 w 617"/>
                <a:gd name="T63" fmla="*/ 352 h 1004"/>
                <a:gd name="T64" fmla="*/ 0 w 617"/>
                <a:gd name="T65" fmla="*/ 307 h 1004"/>
                <a:gd name="T66" fmla="*/ 36 w 617"/>
                <a:gd name="T67" fmla="*/ 285 h 1004"/>
                <a:gd name="T68" fmla="*/ 175 w 617"/>
                <a:gd name="T69" fmla="*/ 204 h 1004"/>
                <a:gd name="T70" fmla="*/ 309 w 617"/>
                <a:gd name="T71" fmla="*/ 133 h 1004"/>
                <a:gd name="T72" fmla="*/ 443 w 617"/>
                <a:gd name="T73" fmla="*/ 67 h 1004"/>
                <a:gd name="T74" fmla="*/ 470 w 617"/>
                <a:gd name="T75" fmla="*/ 39 h 10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17" h="1004">
                  <a:moveTo>
                    <a:pt x="470" y="39"/>
                  </a:moveTo>
                  <a:lnTo>
                    <a:pt x="537" y="0"/>
                  </a:lnTo>
                  <a:lnTo>
                    <a:pt x="586" y="0"/>
                  </a:lnTo>
                  <a:lnTo>
                    <a:pt x="617" y="31"/>
                  </a:lnTo>
                  <a:lnTo>
                    <a:pt x="599" y="93"/>
                  </a:lnTo>
                  <a:lnTo>
                    <a:pt x="559" y="133"/>
                  </a:lnTo>
                  <a:lnTo>
                    <a:pt x="483" y="173"/>
                  </a:lnTo>
                  <a:lnTo>
                    <a:pt x="336" y="232"/>
                  </a:lnTo>
                  <a:lnTo>
                    <a:pt x="148" y="334"/>
                  </a:lnTo>
                  <a:lnTo>
                    <a:pt x="77" y="338"/>
                  </a:lnTo>
                  <a:lnTo>
                    <a:pt x="116" y="432"/>
                  </a:lnTo>
                  <a:lnTo>
                    <a:pt x="197" y="535"/>
                  </a:lnTo>
                  <a:lnTo>
                    <a:pt x="264" y="660"/>
                  </a:lnTo>
                  <a:lnTo>
                    <a:pt x="291" y="790"/>
                  </a:lnTo>
                  <a:lnTo>
                    <a:pt x="277" y="829"/>
                  </a:lnTo>
                  <a:lnTo>
                    <a:pt x="238" y="857"/>
                  </a:lnTo>
                  <a:lnTo>
                    <a:pt x="183" y="874"/>
                  </a:lnTo>
                  <a:lnTo>
                    <a:pt x="130" y="914"/>
                  </a:lnTo>
                  <a:lnTo>
                    <a:pt x="108" y="955"/>
                  </a:lnTo>
                  <a:lnTo>
                    <a:pt x="95" y="1004"/>
                  </a:lnTo>
                  <a:lnTo>
                    <a:pt x="54" y="1004"/>
                  </a:lnTo>
                  <a:lnTo>
                    <a:pt x="40" y="967"/>
                  </a:lnTo>
                  <a:lnTo>
                    <a:pt x="67" y="910"/>
                  </a:lnTo>
                  <a:lnTo>
                    <a:pt x="144" y="870"/>
                  </a:lnTo>
                  <a:lnTo>
                    <a:pt x="189" y="829"/>
                  </a:lnTo>
                  <a:lnTo>
                    <a:pt x="228" y="808"/>
                  </a:lnTo>
                  <a:lnTo>
                    <a:pt x="242" y="767"/>
                  </a:lnTo>
                  <a:lnTo>
                    <a:pt x="224" y="660"/>
                  </a:lnTo>
                  <a:lnTo>
                    <a:pt x="161" y="580"/>
                  </a:lnTo>
                  <a:lnTo>
                    <a:pt x="108" y="509"/>
                  </a:lnTo>
                  <a:lnTo>
                    <a:pt x="40" y="428"/>
                  </a:lnTo>
                  <a:lnTo>
                    <a:pt x="0" y="352"/>
                  </a:lnTo>
                  <a:lnTo>
                    <a:pt x="0" y="307"/>
                  </a:lnTo>
                  <a:lnTo>
                    <a:pt x="36" y="285"/>
                  </a:lnTo>
                  <a:lnTo>
                    <a:pt x="175" y="204"/>
                  </a:lnTo>
                  <a:lnTo>
                    <a:pt x="309" y="133"/>
                  </a:lnTo>
                  <a:lnTo>
                    <a:pt x="443" y="67"/>
                  </a:lnTo>
                  <a:lnTo>
                    <a:pt x="470" y="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443" name="Freeform 67"/>
            <p:cNvSpPr>
              <a:spLocks/>
            </p:cNvSpPr>
            <p:nvPr/>
          </p:nvSpPr>
          <p:spPr bwMode="auto">
            <a:xfrm>
              <a:off x="4676" y="3404"/>
              <a:ext cx="136" cy="362"/>
            </a:xfrm>
            <a:custGeom>
              <a:avLst/>
              <a:gdLst>
                <a:gd name="T0" fmla="*/ 76 w 410"/>
                <a:gd name="T1" fmla="*/ 126 h 1088"/>
                <a:gd name="T2" fmla="*/ 23 w 410"/>
                <a:gd name="T3" fmla="*/ 55 h 1088"/>
                <a:gd name="T4" fmla="*/ 40 w 410"/>
                <a:gd name="T5" fmla="*/ 0 h 1088"/>
                <a:gd name="T6" fmla="*/ 94 w 410"/>
                <a:gd name="T7" fmla="*/ 0 h 1088"/>
                <a:gd name="T8" fmla="*/ 156 w 410"/>
                <a:gd name="T9" fmla="*/ 59 h 1088"/>
                <a:gd name="T10" fmla="*/ 237 w 410"/>
                <a:gd name="T11" fmla="*/ 179 h 1088"/>
                <a:gd name="T12" fmla="*/ 282 w 410"/>
                <a:gd name="T13" fmla="*/ 295 h 1088"/>
                <a:gd name="T14" fmla="*/ 322 w 410"/>
                <a:gd name="T15" fmla="*/ 407 h 1088"/>
                <a:gd name="T16" fmla="*/ 335 w 410"/>
                <a:gd name="T17" fmla="*/ 509 h 1088"/>
                <a:gd name="T18" fmla="*/ 331 w 410"/>
                <a:gd name="T19" fmla="*/ 562 h 1088"/>
                <a:gd name="T20" fmla="*/ 290 w 410"/>
                <a:gd name="T21" fmla="*/ 629 h 1088"/>
                <a:gd name="T22" fmla="*/ 223 w 410"/>
                <a:gd name="T23" fmla="*/ 808 h 1088"/>
                <a:gd name="T24" fmla="*/ 147 w 410"/>
                <a:gd name="T25" fmla="*/ 910 h 1088"/>
                <a:gd name="T26" fmla="*/ 129 w 410"/>
                <a:gd name="T27" fmla="*/ 955 h 1088"/>
                <a:gd name="T28" fmla="*/ 201 w 410"/>
                <a:gd name="T29" fmla="*/ 964 h 1088"/>
                <a:gd name="T30" fmla="*/ 294 w 410"/>
                <a:gd name="T31" fmla="*/ 964 h 1088"/>
                <a:gd name="T32" fmla="*/ 410 w 410"/>
                <a:gd name="T33" fmla="*/ 1003 h 1088"/>
                <a:gd name="T34" fmla="*/ 402 w 410"/>
                <a:gd name="T35" fmla="*/ 1035 h 1088"/>
                <a:gd name="T36" fmla="*/ 384 w 410"/>
                <a:gd name="T37" fmla="*/ 1070 h 1088"/>
                <a:gd name="T38" fmla="*/ 349 w 410"/>
                <a:gd name="T39" fmla="*/ 1088 h 1088"/>
                <a:gd name="T40" fmla="*/ 277 w 410"/>
                <a:gd name="T41" fmla="*/ 1062 h 1088"/>
                <a:gd name="T42" fmla="*/ 201 w 410"/>
                <a:gd name="T43" fmla="*/ 1022 h 1088"/>
                <a:gd name="T44" fmla="*/ 94 w 410"/>
                <a:gd name="T45" fmla="*/ 1017 h 1088"/>
                <a:gd name="T46" fmla="*/ 27 w 410"/>
                <a:gd name="T47" fmla="*/ 1030 h 1088"/>
                <a:gd name="T48" fmla="*/ 0 w 410"/>
                <a:gd name="T49" fmla="*/ 1009 h 1088"/>
                <a:gd name="T50" fmla="*/ 0 w 410"/>
                <a:gd name="T51" fmla="*/ 977 h 1088"/>
                <a:gd name="T52" fmla="*/ 36 w 410"/>
                <a:gd name="T53" fmla="*/ 942 h 1088"/>
                <a:gd name="T54" fmla="*/ 94 w 410"/>
                <a:gd name="T55" fmla="*/ 883 h 1088"/>
                <a:gd name="T56" fmla="*/ 196 w 410"/>
                <a:gd name="T57" fmla="*/ 736 h 1088"/>
                <a:gd name="T58" fmla="*/ 241 w 410"/>
                <a:gd name="T59" fmla="*/ 607 h 1088"/>
                <a:gd name="T60" fmla="*/ 255 w 410"/>
                <a:gd name="T61" fmla="*/ 482 h 1088"/>
                <a:gd name="T62" fmla="*/ 251 w 410"/>
                <a:gd name="T63" fmla="*/ 415 h 1088"/>
                <a:gd name="T64" fmla="*/ 215 w 410"/>
                <a:gd name="T65" fmla="*/ 295 h 1088"/>
                <a:gd name="T66" fmla="*/ 121 w 410"/>
                <a:gd name="T67" fmla="*/ 165 h 1088"/>
                <a:gd name="T68" fmla="*/ 54 w 410"/>
                <a:gd name="T69" fmla="*/ 98 h 1088"/>
                <a:gd name="T70" fmla="*/ 76 w 410"/>
                <a:gd name="T71" fmla="*/ 126 h 10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10" h="1088">
                  <a:moveTo>
                    <a:pt x="76" y="126"/>
                  </a:moveTo>
                  <a:lnTo>
                    <a:pt x="23" y="55"/>
                  </a:lnTo>
                  <a:lnTo>
                    <a:pt x="40" y="0"/>
                  </a:lnTo>
                  <a:lnTo>
                    <a:pt x="94" y="0"/>
                  </a:lnTo>
                  <a:lnTo>
                    <a:pt x="156" y="59"/>
                  </a:lnTo>
                  <a:lnTo>
                    <a:pt x="237" y="179"/>
                  </a:lnTo>
                  <a:lnTo>
                    <a:pt x="282" y="295"/>
                  </a:lnTo>
                  <a:lnTo>
                    <a:pt x="322" y="407"/>
                  </a:lnTo>
                  <a:lnTo>
                    <a:pt x="335" y="509"/>
                  </a:lnTo>
                  <a:lnTo>
                    <a:pt x="331" y="562"/>
                  </a:lnTo>
                  <a:lnTo>
                    <a:pt x="290" y="629"/>
                  </a:lnTo>
                  <a:lnTo>
                    <a:pt x="223" y="808"/>
                  </a:lnTo>
                  <a:lnTo>
                    <a:pt x="147" y="910"/>
                  </a:lnTo>
                  <a:lnTo>
                    <a:pt x="129" y="955"/>
                  </a:lnTo>
                  <a:lnTo>
                    <a:pt x="201" y="964"/>
                  </a:lnTo>
                  <a:lnTo>
                    <a:pt x="294" y="964"/>
                  </a:lnTo>
                  <a:lnTo>
                    <a:pt x="410" y="1003"/>
                  </a:lnTo>
                  <a:lnTo>
                    <a:pt x="402" y="1035"/>
                  </a:lnTo>
                  <a:lnTo>
                    <a:pt x="384" y="1070"/>
                  </a:lnTo>
                  <a:lnTo>
                    <a:pt x="349" y="1088"/>
                  </a:lnTo>
                  <a:lnTo>
                    <a:pt x="277" y="1062"/>
                  </a:lnTo>
                  <a:lnTo>
                    <a:pt x="201" y="1022"/>
                  </a:lnTo>
                  <a:lnTo>
                    <a:pt x="94" y="1017"/>
                  </a:lnTo>
                  <a:lnTo>
                    <a:pt x="27" y="1030"/>
                  </a:lnTo>
                  <a:lnTo>
                    <a:pt x="0" y="1009"/>
                  </a:lnTo>
                  <a:lnTo>
                    <a:pt x="0" y="977"/>
                  </a:lnTo>
                  <a:lnTo>
                    <a:pt x="36" y="942"/>
                  </a:lnTo>
                  <a:lnTo>
                    <a:pt x="94" y="883"/>
                  </a:lnTo>
                  <a:lnTo>
                    <a:pt x="196" y="736"/>
                  </a:lnTo>
                  <a:lnTo>
                    <a:pt x="241" y="607"/>
                  </a:lnTo>
                  <a:lnTo>
                    <a:pt x="255" y="482"/>
                  </a:lnTo>
                  <a:lnTo>
                    <a:pt x="251" y="415"/>
                  </a:lnTo>
                  <a:lnTo>
                    <a:pt x="215" y="295"/>
                  </a:lnTo>
                  <a:lnTo>
                    <a:pt x="121" y="165"/>
                  </a:lnTo>
                  <a:lnTo>
                    <a:pt x="54" y="98"/>
                  </a:lnTo>
                  <a:lnTo>
                    <a:pt x="76" y="1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444" name="Freeform 68"/>
            <p:cNvSpPr>
              <a:spLocks/>
            </p:cNvSpPr>
            <p:nvPr/>
          </p:nvSpPr>
          <p:spPr bwMode="auto">
            <a:xfrm>
              <a:off x="4465" y="3379"/>
              <a:ext cx="201" cy="400"/>
            </a:xfrm>
            <a:custGeom>
              <a:avLst/>
              <a:gdLst>
                <a:gd name="T0" fmla="*/ 352 w 603"/>
                <a:gd name="T1" fmla="*/ 210 h 1199"/>
                <a:gd name="T2" fmla="*/ 442 w 603"/>
                <a:gd name="T3" fmla="*/ 94 h 1199"/>
                <a:gd name="T4" fmla="*/ 522 w 603"/>
                <a:gd name="T5" fmla="*/ 0 h 1199"/>
                <a:gd name="T6" fmla="*/ 576 w 603"/>
                <a:gd name="T7" fmla="*/ 9 h 1199"/>
                <a:gd name="T8" fmla="*/ 603 w 603"/>
                <a:gd name="T9" fmla="*/ 49 h 1199"/>
                <a:gd name="T10" fmla="*/ 603 w 603"/>
                <a:gd name="T11" fmla="*/ 120 h 1199"/>
                <a:gd name="T12" fmla="*/ 554 w 603"/>
                <a:gd name="T13" fmla="*/ 161 h 1199"/>
                <a:gd name="T14" fmla="*/ 468 w 603"/>
                <a:gd name="T15" fmla="*/ 214 h 1199"/>
                <a:gd name="T16" fmla="*/ 401 w 603"/>
                <a:gd name="T17" fmla="*/ 281 h 1199"/>
                <a:gd name="T18" fmla="*/ 326 w 603"/>
                <a:gd name="T19" fmla="*/ 369 h 1199"/>
                <a:gd name="T20" fmla="*/ 294 w 603"/>
                <a:gd name="T21" fmla="*/ 436 h 1199"/>
                <a:gd name="T22" fmla="*/ 259 w 603"/>
                <a:gd name="T23" fmla="*/ 517 h 1199"/>
                <a:gd name="T24" fmla="*/ 240 w 603"/>
                <a:gd name="T25" fmla="*/ 625 h 1199"/>
                <a:gd name="T26" fmla="*/ 240 w 603"/>
                <a:gd name="T27" fmla="*/ 721 h 1199"/>
                <a:gd name="T28" fmla="*/ 259 w 603"/>
                <a:gd name="T29" fmla="*/ 843 h 1199"/>
                <a:gd name="T30" fmla="*/ 308 w 603"/>
                <a:gd name="T31" fmla="*/ 959 h 1199"/>
                <a:gd name="T32" fmla="*/ 348 w 603"/>
                <a:gd name="T33" fmla="*/ 1026 h 1199"/>
                <a:gd name="T34" fmla="*/ 375 w 603"/>
                <a:gd name="T35" fmla="*/ 1069 h 1199"/>
                <a:gd name="T36" fmla="*/ 375 w 603"/>
                <a:gd name="T37" fmla="*/ 1106 h 1199"/>
                <a:gd name="T38" fmla="*/ 348 w 603"/>
                <a:gd name="T39" fmla="*/ 1118 h 1199"/>
                <a:gd name="T40" fmla="*/ 285 w 603"/>
                <a:gd name="T41" fmla="*/ 1118 h 1199"/>
                <a:gd name="T42" fmla="*/ 187 w 603"/>
                <a:gd name="T43" fmla="*/ 1136 h 1199"/>
                <a:gd name="T44" fmla="*/ 110 w 603"/>
                <a:gd name="T45" fmla="*/ 1164 h 1199"/>
                <a:gd name="T46" fmla="*/ 67 w 603"/>
                <a:gd name="T47" fmla="*/ 1199 h 1199"/>
                <a:gd name="T48" fmla="*/ 26 w 603"/>
                <a:gd name="T49" fmla="*/ 1185 h 1199"/>
                <a:gd name="T50" fmla="*/ 0 w 603"/>
                <a:gd name="T51" fmla="*/ 1136 h 1199"/>
                <a:gd name="T52" fmla="*/ 4 w 603"/>
                <a:gd name="T53" fmla="*/ 1097 h 1199"/>
                <a:gd name="T54" fmla="*/ 80 w 603"/>
                <a:gd name="T55" fmla="*/ 1065 h 1199"/>
                <a:gd name="T56" fmla="*/ 200 w 603"/>
                <a:gd name="T57" fmla="*/ 1057 h 1199"/>
                <a:gd name="T58" fmla="*/ 312 w 603"/>
                <a:gd name="T59" fmla="*/ 1057 h 1199"/>
                <a:gd name="T60" fmla="*/ 267 w 603"/>
                <a:gd name="T61" fmla="*/ 1003 h 1199"/>
                <a:gd name="T62" fmla="*/ 245 w 603"/>
                <a:gd name="T63" fmla="*/ 936 h 1199"/>
                <a:gd name="T64" fmla="*/ 214 w 603"/>
                <a:gd name="T65" fmla="*/ 843 h 1199"/>
                <a:gd name="T66" fmla="*/ 178 w 603"/>
                <a:gd name="T67" fmla="*/ 745 h 1199"/>
                <a:gd name="T68" fmla="*/ 178 w 603"/>
                <a:gd name="T69" fmla="*/ 629 h 1199"/>
                <a:gd name="T70" fmla="*/ 187 w 603"/>
                <a:gd name="T71" fmla="*/ 517 h 1199"/>
                <a:gd name="T72" fmla="*/ 228 w 603"/>
                <a:gd name="T73" fmla="*/ 414 h 1199"/>
                <a:gd name="T74" fmla="*/ 299 w 603"/>
                <a:gd name="T75" fmla="*/ 281 h 1199"/>
                <a:gd name="T76" fmla="*/ 352 w 603"/>
                <a:gd name="T77" fmla="*/ 210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603" h="1199">
                  <a:moveTo>
                    <a:pt x="352" y="210"/>
                  </a:moveTo>
                  <a:lnTo>
                    <a:pt x="442" y="94"/>
                  </a:lnTo>
                  <a:lnTo>
                    <a:pt x="522" y="0"/>
                  </a:lnTo>
                  <a:lnTo>
                    <a:pt x="576" y="9"/>
                  </a:lnTo>
                  <a:lnTo>
                    <a:pt x="603" y="49"/>
                  </a:lnTo>
                  <a:lnTo>
                    <a:pt x="603" y="120"/>
                  </a:lnTo>
                  <a:lnTo>
                    <a:pt x="554" y="161"/>
                  </a:lnTo>
                  <a:lnTo>
                    <a:pt x="468" y="214"/>
                  </a:lnTo>
                  <a:lnTo>
                    <a:pt x="401" y="281"/>
                  </a:lnTo>
                  <a:lnTo>
                    <a:pt x="326" y="369"/>
                  </a:lnTo>
                  <a:lnTo>
                    <a:pt x="294" y="436"/>
                  </a:lnTo>
                  <a:lnTo>
                    <a:pt x="259" y="517"/>
                  </a:lnTo>
                  <a:lnTo>
                    <a:pt x="240" y="625"/>
                  </a:lnTo>
                  <a:lnTo>
                    <a:pt x="240" y="721"/>
                  </a:lnTo>
                  <a:lnTo>
                    <a:pt x="259" y="843"/>
                  </a:lnTo>
                  <a:lnTo>
                    <a:pt x="308" y="959"/>
                  </a:lnTo>
                  <a:lnTo>
                    <a:pt x="348" y="1026"/>
                  </a:lnTo>
                  <a:lnTo>
                    <a:pt x="375" y="1069"/>
                  </a:lnTo>
                  <a:lnTo>
                    <a:pt x="375" y="1106"/>
                  </a:lnTo>
                  <a:lnTo>
                    <a:pt x="348" y="1118"/>
                  </a:lnTo>
                  <a:lnTo>
                    <a:pt x="285" y="1118"/>
                  </a:lnTo>
                  <a:lnTo>
                    <a:pt x="187" y="1136"/>
                  </a:lnTo>
                  <a:lnTo>
                    <a:pt x="110" y="1164"/>
                  </a:lnTo>
                  <a:lnTo>
                    <a:pt x="67" y="1199"/>
                  </a:lnTo>
                  <a:lnTo>
                    <a:pt x="26" y="1185"/>
                  </a:lnTo>
                  <a:lnTo>
                    <a:pt x="0" y="1136"/>
                  </a:lnTo>
                  <a:lnTo>
                    <a:pt x="4" y="1097"/>
                  </a:lnTo>
                  <a:lnTo>
                    <a:pt x="80" y="1065"/>
                  </a:lnTo>
                  <a:lnTo>
                    <a:pt x="200" y="1057"/>
                  </a:lnTo>
                  <a:lnTo>
                    <a:pt x="312" y="1057"/>
                  </a:lnTo>
                  <a:lnTo>
                    <a:pt x="267" y="1003"/>
                  </a:lnTo>
                  <a:lnTo>
                    <a:pt x="245" y="936"/>
                  </a:lnTo>
                  <a:lnTo>
                    <a:pt x="214" y="843"/>
                  </a:lnTo>
                  <a:lnTo>
                    <a:pt x="178" y="745"/>
                  </a:lnTo>
                  <a:lnTo>
                    <a:pt x="178" y="629"/>
                  </a:lnTo>
                  <a:lnTo>
                    <a:pt x="187" y="517"/>
                  </a:lnTo>
                  <a:lnTo>
                    <a:pt x="228" y="414"/>
                  </a:lnTo>
                  <a:lnTo>
                    <a:pt x="299" y="281"/>
                  </a:lnTo>
                  <a:lnTo>
                    <a:pt x="352" y="2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1445" name="AutoShape 69"/>
          <p:cNvSpPr>
            <a:spLocks noChangeArrowheads="1"/>
          </p:cNvSpPr>
          <p:nvPr/>
        </p:nvSpPr>
        <p:spPr bwMode="auto">
          <a:xfrm>
            <a:off x="6858000" y="2819400"/>
            <a:ext cx="1905000" cy="1219200"/>
          </a:xfrm>
          <a:prstGeom prst="wedgeRoundRectCallout">
            <a:avLst>
              <a:gd name="adj1" fmla="val -10250"/>
              <a:gd name="adj2" fmla="val 90106"/>
              <a:gd name="adj3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171450" indent="-171450" algn="l"/>
            <a:r>
              <a:rPr lang="en-US" sz="1800"/>
              <a:t>How would the </a:t>
            </a:r>
          </a:p>
          <a:p>
            <a:pPr marL="171450" indent="-171450" algn="l"/>
            <a:r>
              <a:rPr lang="en-US" sz="1800"/>
              <a:t>perfect filter </a:t>
            </a:r>
          </a:p>
          <a:p>
            <a:pPr marL="171450" indent="-171450" algn="l"/>
            <a:r>
              <a:rPr lang="en-US" sz="1800"/>
              <a:t>behave ?</a:t>
            </a:r>
          </a:p>
        </p:txBody>
      </p:sp>
      <p:sp>
        <p:nvSpPr>
          <p:cNvPr id="101446" name="Line 70"/>
          <p:cNvSpPr>
            <a:spLocks noChangeShapeType="1"/>
          </p:cNvSpPr>
          <p:nvPr/>
        </p:nvSpPr>
        <p:spPr bwMode="auto">
          <a:xfrm>
            <a:off x="4191000" y="2667000"/>
            <a:ext cx="0" cy="35052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447" name="Line 71"/>
          <p:cNvSpPr>
            <a:spLocks noChangeShapeType="1"/>
          </p:cNvSpPr>
          <p:nvPr/>
        </p:nvSpPr>
        <p:spPr bwMode="auto">
          <a:xfrm>
            <a:off x="3590925" y="5800725"/>
            <a:ext cx="60960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448" name="Text Box 72"/>
          <p:cNvSpPr txBox="1">
            <a:spLocks noChangeArrowheads="1"/>
          </p:cNvSpPr>
          <p:nvPr/>
        </p:nvSpPr>
        <p:spPr bwMode="auto">
          <a:xfrm>
            <a:off x="4724400" y="5638800"/>
            <a:ext cx="8382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/>
              <a:t>noise</a:t>
            </a:r>
          </a:p>
        </p:txBody>
      </p:sp>
      <p:sp>
        <p:nvSpPr>
          <p:cNvPr id="101449" name="Line 73"/>
          <p:cNvSpPr>
            <a:spLocks noChangeShapeType="1"/>
          </p:cNvSpPr>
          <p:nvPr/>
        </p:nvSpPr>
        <p:spPr bwMode="auto">
          <a:xfrm>
            <a:off x="4210050" y="5800725"/>
            <a:ext cx="60960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450" name="Text Box 74"/>
          <p:cNvSpPr txBox="1">
            <a:spLocks noChangeArrowheads="1"/>
          </p:cNvSpPr>
          <p:nvPr/>
        </p:nvSpPr>
        <p:spPr bwMode="auto">
          <a:xfrm>
            <a:off x="2743200" y="5638800"/>
            <a:ext cx="8382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/>
              <a:t>signal</a:t>
            </a:r>
          </a:p>
        </p:txBody>
      </p:sp>
      <p:sp>
        <p:nvSpPr>
          <p:cNvPr id="101451" name="Oval 75"/>
          <p:cNvSpPr>
            <a:spLocks noChangeArrowheads="1"/>
          </p:cNvSpPr>
          <p:nvPr/>
        </p:nvSpPr>
        <p:spPr bwMode="auto">
          <a:xfrm>
            <a:off x="5105400" y="1371600"/>
            <a:ext cx="1219200" cy="1047750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Text Box 2"/>
          <p:cNvSpPr txBox="1">
            <a:spLocks noChangeArrowheads="1"/>
          </p:cNvSpPr>
          <p:nvPr/>
        </p:nvSpPr>
        <p:spPr bwMode="auto">
          <a:xfrm>
            <a:off x="685800" y="228600"/>
            <a:ext cx="7848600" cy="528638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FF0000"/>
                </a:solidFill>
              </a:rPr>
              <a:t>CHAPTER 12: PRACTICAL ISSUES</a:t>
            </a:r>
            <a:endParaRPr lang="en-US" sz="3200" b="0"/>
          </a:p>
        </p:txBody>
      </p:sp>
      <p:sp>
        <p:nvSpPr>
          <p:cNvPr id="102403" name="Text Box 3"/>
          <p:cNvSpPr txBox="1">
            <a:spLocks noChangeArrowheads="1"/>
          </p:cNvSpPr>
          <p:nvPr/>
        </p:nvSpPr>
        <p:spPr bwMode="auto">
          <a:xfrm>
            <a:off x="2133600" y="914400"/>
            <a:ext cx="48006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Input - Sensor and </a:t>
            </a:r>
            <a:r>
              <a:rPr lang="en-US" u="sng">
                <a:solidFill>
                  <a:schemeClr val="accent2"/>
                </a:solidFill>
              </a:rPr>
              <a:t>Pre-calculations</a:t>
            </a:r>
            <a:endParaRPr lang="en-US" b="0"/>
          </a:p>
        </p:txBody>
      </p:sp>
      <p:sp>
        <p:nvSpPr>
          <p:cNvPr id="102404" name="Text Box 4"/>
          <p:cNvSpPr txBox="1">
            <a:spLocks noChangeArrowheads="1"/>
          </p:cNvSpPr>
          <p:nvPr/>
        </p:nvSpPr>
        <p:spPr bwMode="auto">
          <a:xfrm>
            <a:off x="304800" y="1614488"/>
            <a:ext cx="896938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sz="1600"/>
              <a:t>Process</a:t>
            </a:r>
          </a:p>
          <a:p>
            <a:r>
              <a:rPr lang="en-US" sz="1600"/>
              <a:t>variable</a:t>
            </a:r>
            <a:endParaRPr lang="en-US"/>
          </a:p>
        </p:txBody>
      </p:sp>
      <p:sp>
        <p:nvSpPr>
          <p:cNvPr id="102405" name="Oval 5"/>
          <p:cNvSpPr>
            <a:spLocks noChangeArrowheads="1"/>
          </p:cNvSpPr>
          <p:nvPr/>
        </p:nvSpPr>
        <p:spPr bwMode="auto">
          <a:xfrm>
            <a:off x="1343025" y="1733550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06" name="Text Box 6"/>
          <p:cNvSpPr txBox="1">
            <a:spLocks noChangeArrowheads="1"/>
          </p:cNvSpPr>
          <p:nvPr/>
        </p:nvSpPr>
        <p:spPr bwMode="auto">
          <a:xfrm>
            <a:off x="1828800" y="1600200"/>
            <a:ext cx="896938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sz="1600"/>
              <a:t>Sensor signal</a:t>
            </a:r>
            <a:endParaRPr lang="en-US"/>
          </a:p>
        </p:txBody>
      </p:sp>
      <p:sp>
        <p:nvSpPr>
          <p:cNvPr id="102407" name="Text Box 7"/>
          <p:cNvSpPr txBox="1">
            <a:spLocks noChangeArrowheads="1"/>
          </p:cNvSpPr>
          <p:nvPr/>
        </p:nvSpPr>
        <p:spPr bwMode="auto">
          <a:xfrm>
            <a:off x="2819400" y="1600200"/>
            <a:ext cx="949325" cy="5905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Analog filter</a:t>
            </a:r>
            <a:endParaRPr lang="en-US"/>
          </a:p>
        </p:txBody>
      </p:sp>
      <p:sp>
        <p:nvSpPr>
          <p:cNvPr id="102408" name="Text Box 8"/>
          <p:cNvSpPr txBox="1">
            <a:spLocks noChangeArrowheads="1"/>
          </p:cNvSpPr>
          <p:nvPr/>
        </p:nvSpPr>
        <p:spPr bwMode="auto">
          <a:xfrm>
            <a:off x="4038600" y="1600200"/>
            <a:ext cx="949325" cy="5905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A/D </a:t>
            </a:r>
          </a:p>
          <a:p>
            <a:r>
              <a:rPr lang="en-US" sz="1600"/>
              <a:t>convert</a:t>
            </a:r>
            <a:endParaRPr lang="en-US"/>
          </a:p>
        </p:txBody>
      </p:sp>
      <p:sp>
        <p:nvSpPr>
          <p:cNvPr id="102409" name="Text Box 9"/>
          <p:cNvSpPr txBox="1">
            <a:spLocks noChangeArrowheads="1"/>
          </p:cNvSpPr>
          <p:nvPr/>
        </p:nvSpPr>
        <p:spPr bwMode="auto">
          <a:xfrm>
            <a:off x="5334000" y="1600200"/>
            <a:ext cx="873125" cy="5905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Digital</a:t>
            </a:r>
          </a:p>
          <a:p>
            <a:r>
              <a:rPr lang="en-US" sz="1600"/>
              <a:t>filter</a:t>
            </a:r>
            <a:endParaRPr lang="en-US"/>
          </a:p>
        </p:txBody>
      </p:sp>
      <p:sp>
        <p:nvSpPr>
          <p:cNvPr id="102410" name="Text Box 10"/>
          <p:cNvSpPr txBox="1">
            <a:spLocks noChangeArrowheads="1"/>
          </p:cNvSpPr>
          <p:nvPr/>
        </p:nvSpPr>
        <p:spPr bwMode="auto">
          <a:xfrm>
            <a:off x="6486525" y="1724025"/>
            <a:ext cx="1371600" cy="346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Lineariztion</a:t>
            </a:r>
            <a:endParaRPr lang="en-US"/>
          </a:p>
        </p:txBody>
      </p:sp>
      <p:sp>
        <p:nvSpPr>
          <p:cNvPr id="102411" name="Line 11"/>
          <p:cNvSpPr>
            <a:spLocks noChangeShapeType="1"/>
          </p:cNvSpPr>
          <p:nvPr/>
        </p:nvSpPr>
        <p:spPr bwMode="auto">
          <a:xfrm>
            <a:off x="304800" y="1905000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12" name="Line 12"/>
          <p:cNvSpPr>
            <a:spLocks noChangeShapeType="1"/>
          </p:cNvSpPr>
          <p:nvPr/>
        </p:nvSpPr>
        <p:spPr bwMode="auto">
          <a:xfrm>
            <a:off x="1752600" y="1905000"/>
            <a:ext cx="106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13" name="Line 13"/>
          <p:cNvSpPr>
            <a:spLocks noChangeShapeType="1"/>
          </p:cNvSpPr>
          <p:nvPr/>
        </p:nvSpPr>
        <p:spPr bwMode="auto">
          <a:xfrm>
            <a:off x="3810000" y="19050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14" name="Line 14"/>
          <p:cNvSpPr>
            <a:spLocks noChangeShapeType="1"/>
          </p:cNvSpPr>
          <p:nvPr/>
        </p:nvSpPr>
        <p:spPr bwMode="auto">
          <a:xfrm>
            <a:off x="5029200" y="19050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15" name="Line 15"/>
          <p:cNvSpPr>
            <a:spLocks noChangeShapeType="1"/>
          </p:cNvSpPr>
          <p:nvPr/>
        </p:nvSpPr>
        <p:spPr bwMode="auto">
          <a:xfrm>
            <a:off x="6248400" y="19050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16" name="Line 16"/>
          <p:cNvSpPr>
            <a:spLocks noChangeShapeType="1"/>
          </p:cNvSpPr>
          <p:nvPr/>
        </p:nvSpPr>
        <p:spPr bwMode="auto">
          <a:xfrm>
            <a:off x="7848600" y="19050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17" name="Text Box 17"/>
          <p:cNvSpPr txBox="1">
            <a:spLocks noChangeArrowheads="1"/>
          </p:cNvSpPr>
          <p:nvPr/>
        </p:nvSpPr>
        <p:spPr bwMode="auto">
          <a:xfrm>
            <a:off x="8162925" y="1647825"/>
            <a:ext cx="709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PID</a:t>
            </a:r>
          </a:p>
        </p:txBody>
      </p:sp>
      <p:sp>
        <p:nvSpPr>
          <p:cNvPr id="102419" name="Line 19"/>
          <p:cNvSpPr>
            <a:spLocks noChangeShapeType="1"/>
          </p:cNvSpPr>
          <p:nvPr/>
        </p:nvSpPr>
        <p:spPr bwMode="auto">
          <a:xfrm>
            <a:off x="2133600" y="2667000"/>
            <a:ext cx="0" cy="35052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20" name="Line 20"/>
          <p:cNvSpPr>
            <a:spLocks noChangeShapeType="1"/>
          </p:cNvSpPr>
          <p:nvPr/>
        </p:nvSpPr>
        <p:spPr bwMode="auto">
          <a:xfrm>
            <a:off x="2133600" y="6172200"/>
            <a:ext cx="45720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21" name="Line 21"/>
          <p:cNvSpPr>
            <a:spLocks noChangeShapeType="1"/>
          </p:cNvSpPr>
          <p:nvPr/>
        </p:nvSpPr>
        <p:spPr bwMode="auto">
          <a:xfrm>
            <a:off x="2133600" y="4267200"/>
            <a:ext cx="45720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22" name="Text Box 22"/>
          <p:cNvSpPr txBox="1">
            <a:spLocks noChangeArrowheads="1"/>
          </p:cNvSpPr>
          <p:nvPr/>
        </p:nvSpPr>
        <p:spPr bwMode="auto">
          <a:xfrm>
            <a:off x="609600" y="3048000"/>
            <a:ext cx="12192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Amplitude ratio</a:t>
            </a:r>
          </a:p>
        </p:txBody>
      </p:sp>
      <p:sp>
        <p:nvSpPr>
          <p:cNvPr id="102423" name="Text Box 23"/>
          <p:cNvSpPr txBox="1">
            <a:spLocks noChangeArrowheads="1"/>
          </p:cNvSpPr>
          <p:nvPr/>
        </p:nvSpPr>
        <p:spPr bwMode="auto">
          <a:xfrm>
            <a:off x="685800" y="5181600"/>
            <a:ext cx="1219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Phase angle</a:t>
            </a:r>
          </a:p>
        </p:txBody>
      </p:sp>
      <p:sp>
        <p:nvSpPr>
          <p:cNvPr id="102424" name="Text Box 24"/>
          <p:cNvSpPr txBox="1">
            <a:spLocks noChangeArrowheads="1"/>
          </p:cNvSpPr>
          <p:nvPr/>
        </p:nvSpPr>
        <p:spPr bwMode="auto">
          <a:xfrm>
            <a:off x="3352800" y="6324600"/>
            <a:ext cx="1371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Frequency,  </a:t>
            </a:r>
            <a:r>
              <a:rPr lang="en-US" sz="1400">
                <a:sym typeface="Symbol" pitchFamily="18" charset="2"/>
              </a:rPr>
              <a:t></a:t>
            </a:r>
            <a:endParaRPr lang="en-US" sz="1400"/>
          </a:p>
        </p:txBody>
      </p:sp>
      <p:grpSp>
        <p:nvGrpSpPr>
          <p:cNvPr id="102425" name="Group 25"/>
          <p:cNvGrpSpPr>
            <a:grpSpLocks/>
          </p:cNvGrpSpPr>
          <p:nvPr/>
        </p:nvGrpSpPr>
        <p:grpSpPr bwMode="auto">
          <a:xfrm flipH="1">
            <a:off x="7239000" y="4572000"/>
            <a:ext cx="622300" cy="893763"/>
            <a:chOff x="4465" y="2833"/>
            <a:chExt cx="775" cy="946"/>
          </a:xfrm>
        </p:grpSpPr>
        <p:sp>
          <p:nvSpPr>
            <p:cNvPr id="102426" name="Freeform 26"/>
            <p:cNvSpPr>
              <a:spLocks/>
            </p:cNvSpPr>
            <p:nvPr/>
          </p:nvSpPr>
          <p:spPr bwMode="auto">
            <a:xfrm>
              <a:off x="4681" y="2833"/>
              <a:ext cx="225" cy="218"/>
            </a:xfrm>
            <a:custGeom>
              <a:avLst/>
              <a:gdLst>
                <a:gd name="T0" fmla="*/ 139 w 675"/>
                <a:gd name="T1" fmla="*/ 30 h 655"/>
                <a:gd name="T2" fmla="*/ 214 w 675"/>
                <a:gd name="T3" fmla="*/ 0 h 655"/>
                <a:gd name="T4" fmla="*/ 268 w 675"/>
                <a:gd name="T5" fmla="*/ 22 h 655"/>
                <a:gd name="T6" fmla="*/ 326 w 675"/>
                <a:gd name="T7" fmla="*/ 93 h 655"/>
                <a:gd name="T8" fmla="*/ 363 w 675"/>
                <a:gd name="T9" fmla="*/ 195 h 655"/>
                <a:gd name="T10" fmla="*/ 367 w 675"/>
                <a:gd name="T11" fmla="*/ 267 h 655"/>
                <a:gd name="T12" fmla="*/ 371 w 675"/>
                <a:gd name="T13" fmla="*/ 360 h 655"/>
                <a:gd name="T14" fmla="*/ 612 w 675"/>
                <a:gd name="T15" fmla="*/ 356 h 655"/>
                <a:gd name="T16" fmla="*/ 675 w 675"/>
                <a:gd name="T17" fmla="*/ 370 h 655"/>
                <a:gd name="T18" fmla="*/ 667 w 675"/>
                <a:gd name="T19" fmla="*/ 413 h 655"/>
                <a:gd name="T20" fmla="*/ 537 w 675"/>
                <a:gd name="T21" fmla="*/ 395 h 655"/>
                <a:gd name="T22" fmla="*/ 367 w 675"/>
                <a:gd name="T23" fmla="*/ 423 h 655"/>
                <a:gd name="T24" fmla="*/ 331 w 675"/>
                <a:gd name="T25" fmla="*/ 516 h 655"/>
                <a:gd name="T26" fmla="*/ 282 w 675"/>
                <a:gd name="T27" fmla="*/ 596 h 655"/>
                <a:gd name="T28" fmla="*/ 223 w 675"/>
                <a:gd name="T29" fmla="*/ 627 h 655"/>
                <a:gd name="T30" fmla="*/ 161 w 675"/>
                <a:gd name="T31" fmla="*/ 655 h 655"/>
                <a:gd name="T32" fmla="*/ 116 w 675"/>
                <a:gd name="T33" fmla="*/ 637 h 655"/>
                <a:gd name="T34" fmla="*/ 53 w 675"/>
                <a:gd name="T35" fmla="*/ 565 h 655"/>
                <a:gd name="T36" fmla="*/ 9 w 675"/>
                <a:gd name="T37" fmla="*/ 476 h 655"/>
                <a:gd name="T38" fmla="*/ 0 w 675"/>
                <a:gd name="T39" fmla="*/ 401 h 655"/>
                <a:gd name="T40" fmla="*/ 23 w 675"/>
                <a:gd name="T41" fmla="*/ 248 h 655"/>
                <a:gd name="T42" fmla="*/ 76 w 675"/>
                <a:gd name="T43" fmla="*/ 133 h 655"/>
                <a:gd name="T44" fmla="*/ 116 w 675"/>
                <a:gd name="T45" fmla="*/ 67 h 655"/>
                <a:gd name="T46" fmla="*/ 165 w 675"/>
                <a:gd name="T47" fmla="*/ 26 h 655"/>
                <a:gd name="T48" fmla="*/ 139 w 675"/>
                <a:gd name="T49" fmla="*/ 30 h 6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75" h="655">
                  <a:moveTo>
                    <a:pt x="139" y="30"/>
                  </a:moveTo>
                  <a:lnTo>
                    <a:pt x="214" y="0"/>
                  </a:lnTo>
                  <a:lnTo>
                    <a:pt x="268" y="22"/>
                  </a:lnTo>
                  <a:lnTo>
                    <a:pt x="326" y="93"/>
                  </a:lnTo>
                  <a:lnTo>
                    <a:pt x="363" y="195"/>
                  </a:lnTo>
                  <a:lnTo>
                    <a:pt x="367" y="267"/>
                  </a:lnTo>
                  <a:lnTo>
                    <a:pt x="371" y="360"/>
                  </a:lnTo>
                  <a:lnTo>
                    <a:pt x="612" y="356"/>
                  </a:lnTo>
                  <a:lnTo>
                    <a:pt x="675" y="370"/>
                  </a:lnTo>
                  <a:lnTo>
                    <a:pt x="667" y="413"/>
                  </a:lnTo>
                  <a:lnTo>
                    <a:pt x="537" y="395"/>
                  </a:lnTo>
                  <a:lnTo>
                    <a:pt x="367" y="423"/>
                  </a:lnTo>
                  <a:lnTo>
                    <a:pt x="331" y="516"/>
                  </a:lnTo>
                  <a:lnTo>
                    <a:pt x="282" y="596"/>
                  </a:lnTo>
                  <a:lnTo>
                    <a:pt x="223" y="627"/>
                  </a:lnTo>
                  <a:lnTo>
                    <a:pt x="161" y="655"/>
                  </a:lnTo>
                  <a:lnTo>
                    <a:pt x="116" y="637"/>
                  </a:lnTo>
                  <a:lnTo>
                    <a:pt x="53" y="565"/>
                  </a:lnTo>
                  <a:lnTo>
                    <a:pt x="9" y="476"/>
                  </a:lnTo>
                  <a:lnTo>
                    <a:pt x="0" y="401"/>
                  </a:lnTo>
                  <a:lnTo>
                    <a:pt x="23" y="248"/>
                  </a:lnTo>
                  <a:lnTo>
                    <a:pt x="76" y="133"/>
                  </a:lnTo>
                  <a:lnTo>
                    <a:pt x="116" y="67"/>
                  </a:lnTo>
                  <a:lnTo>
                    <a:pt x="165" y="26"/>
                  </a:lnTo>
                  <a:lnTo>
                    <a:pt x="139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427" name="Freeform 27"/>
            <p:cNvSpPr>
              <a:spLocks/>
            </p:cNvSpPr>
            <p:nvPr/>
          </p:nvSpPr>
          <p:spPr bwMode="auto">
            <a:xfrm>
              <a:off x="4779" y="3042"/>
              <a:ext cx="461" cy="82"/>
            </a:xfrm>
            <a:custGeom>
              <a:avLst/>
              <a:gdLst>
                <a:gd name="T0" fmla="*/ 0 w 1382"/>
                <a:gd name="T1" fmla="*/ 156 h 245"/>
                <a:gd name="T2" fmla="*/ 116 w 1382"/>
                <a:gd name="T3" fmla="*/ 116 h 245"/>
                <a:gd name="T4" fmla="*/ 363 w 1382"/>
                <a:gd name="T5" fmla="*/ 99 h 245"/>
                <a:gd name="T6" fmla="*/ 567 w 1382"/>
                <a:gd name="T7" fmla="*/ 81 h 245"/>
                <a:gd name="T8" fmla="*/ 797 w 1382"/>
                <a:gd name="T9" fmla="*/ 45 h 245"/>
                <a:gd name="T10" fmla="*/ 966 w 1382"/>
                <a:gd name="T11" fmla="*/ 40 h 245"/>
                <a:gd name="T12" fmla="*/ 1190 w 1382"/>
                <a:gd name="T13" fmla="*/ 14 h 245"/>
                <a:gd name="T14" fmla="*/ 1378 w 1382"/>
                <a:gd name="T15" fmla="*/ 0 h 245"/>
                <a:gd name="T16" fmla="*/ 1382 w 1382"/>
                <a:gd name="T17" fmla="*/ 28 h 245"/>
                <a:gd name="T18" fmla="*/ 1337 w 1382"/>
                <a:gd name="T19" fmla="*/ 63 h 245"/>
                <a:gd name="T20" fmla="*/ 1168 w 1382"/>
                <a:gd name="T21" fmla="*/ 63 h 245"/>
                <a:gd name="T22" fmla="*/ 1181 w 1382"/>
                <a:gd name="T23" fmla="*/ 107 h 245"/>
                <a:gd name="T24" fmla="*/ 1158 w 1382"/>
                <a:gd name="T25" fmla="*/ 160 h 245"/>
                <a:gd name="T26" fmla="*/ 1113 w 1382"/>
                <a:gd name="T27" fmla="*/ 196 h 245"/>
                <a:gd name="T28" fmla="*/ 1042 w 1382"/>
                <a:gd name="T29" fmla="*/ 196 h 245"/>
                <a:gd name="T30" fmla="*/ 984 w 1382"/>
                <a:gd name="T31" fmla="*/ 178 h 245"/>
                <a:gd name="T32" fmla="*/ 962 w 1382"/>
                <a:gd name="T33" fmla="*/ 121 h 245"/>
                <a:gd name="T34" fmla="*/ 962 w 1382"/>
                <a:gd name="T35" fmla="*/ 85 h 245"/>
                <a:gd name="T36" fmla="*/ 801 w 1382"/>
                <a:gd name="T37" fmla="*/ 89 h 245"/>
                <a:gd name="T38" fmla="*/ 734 w 1382"/>
                <a:gd name="T39" fmla="*/ 107 h 245"/>
                <a:gd name="T40" fmla="*/ 599 w 1382"/>
                <a:gd name="T41" fmla="*/ 142 h 245"/>
                <a:gd name="T42" fmla="*/ 406 w 1382"/>
                <a:gd name="T43" fmla="*/ 166 h 245"/>
                <a:gd name="T44" fmla="*/ 245 w 1382"/>
                <a:gd name="T45" fmla="*/ 170 h 245"/>
                <a:gd name="T46" fmla="*/ 139 w 1382"/>
                <a:gd name="T47" fmla="*/ 191 h 245"/>
                <a:gd name="T48" fmla="*/ 41 w 1382"/>
                <a:gd name="T49" fmla="*/ 245 h 245"/>
                <a:gd name="T50" fmla="*/ 0 w 1382"/>
                <a:gd name="T51" fmla="*/ 191 h 245"/>
                <a:gd name="T52" fmla="*/ 27 w 1382"/>
                <a:gd name="T53" fmla="*/ 142 h 245"/>
                <a:gd name="T54" fmla="*/ 49 w 1382"/>
                <a:gd name="T55" fmla="*/ 130 h 245"/>
                <a:gd name="T56" fmla="*/ 0 w 1382"/>
                <a:gd name="T57" fmla="*/ 156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382" h="245">
                  <a:moveTo>
                    <a:pt x="0" y="156"/>
                  </a:moveTo>
                  <a:lnTo>
                    <a:pt x="116" y="116"/>
                  </a:lnTo>
                  <a:lnTo>
                    <a:pt x="363" y="99"/>
                  </a:lnTo>
                  <a:lnTo>
                    <a:pt x="567" y="81"/>
                  </a:lnTo>
                  <a:lnTo>
                    <a:pt x="797" y="45"/>
                  </a:lnTo>
                  <a:lnTo>
                    <a:pt x="966" y="40"/>
                  </a:lnTo>
                  <a:lnTo>
                    <a:pt x="1190" y="14"/>
                  </a:lnTo>
                  <a:lnTo>
                    <a:pt x="1378" y="0"/>
                  </a:lnTo>
                  <a:lnTo>
                    <a:pt x="1382" y="28"/>
                  </a:lnTo>
                  <a:lnTo>
                    <a:pt x="1337" y="63"/>
                  </a:lnTo>
                  <a:lnTo>
                    <a:pt x="1168" y="63"/>
                  </a:lnTo>
                  <a:lnTo>
                    <a:pt x="1181" y="107"/>
                  </a:lnTo>
                  <a:lnTo>
                    <a:pt x="1158" y="160"/>
                  </a:lnTo>
                  <a:lnTo>
                    <a:pt x="1113" y="196"/>
                  </a:lnTo>
                  <a:lnTo>
                    <a:pt x="1042" y="196"/>
                  </a:lnTo>
                  <a:lnTo>
                    <a:pt x="984" y="178"/>
                  </a:lnTo>
                  <a:lnTo>
                    <a:pt x="962" y="121"/>
                  </a:lnTo>
                  <a:lnTo>
                    <a:pt x="962" y="85"/>
                  </a:lnTo>
                  <a:lnTo>
                    <a:pt x="801" y="89"/>
                  </a:lnTo>
                  <a:lnTo>
                    <a:pt x="734" y="107"/>
                  </a:lnTo>
                  <a:lnTo>
                    <a:pt x="599" y="142"/>
                  </a:lnTo>
                  <a:lnTo>
                    <a:pt x="406" y="166"/>
                  </a:lnTo>
                  <a:lnTo>
                    <a:pt x="245" y="170"/>
                  </a:lnTo>
                  <a:lnTo>
                    <a:pt x="139" y="191"/>
                  </a:lnTo>
                  <a:lnTo>
                    <a:pt x="41" y="245"/>
                  </a:lnTo>
                  <a:lnTo>
                    <a:pt x="0" y="191"/>
                  </a:lnTo>
                  <a:lnTo>
                    <a:pt x="27" y="142"/>
                  </a:lnTo>
                  <a:lnTo>
                    <a:pt x="49" y="130"/>
                  </a:lnTo>
                  <a:lnTo>
                    <a:pt x="0" y="1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428" name="Freeform 28"/>
            <p:cNvSpPr>
              <a:spLocks/>
            </p:cNvSpPr>
            <p:nvPr/>
          </p:nvSpPr>
          <p:spPr bwMode="auto">
            <a:xfrm>
              <a:off x="4635" y="3061"/>
              <a:ext cx="180" cy="374"/>
            </a:xfrm>
            <a:custGeom>
              <a:avLst/>
              <a:gdLst>
                <a:gd name="T0" fmla="*/ 240 w 540"/>
                <a:gd name="T1" fmla="*/ 0 h 1123"/>
                <a:gd name="T2" fmla="*/ 307 w 540"/>
                <a:gd name="T3" fmla="*/ 13 h 1123"/>
                <a:gd name="T4" fmla="*/ 388 w 540"/>
                <a:gd name="T5" fmla="*/ 13 h 1123"/>
                <a:gd name="T6" fmla="*/ 495 w 540"/>
                <a:gd name="T7" fmla="*/ 66 h 1123"/>
                <a:gd name="T8" fmla="*/ 535 w 540"/>
                <a:gd name="T9" fmla="*/ 174 h 1123"/>
                <a:gd name="T10" fmla="*/ 540 w 540"/>
                <a:gd name="T11" fmla="*/ 321 h 1123"/>
                <a:gd name="T12" fmla="*/ 500 w 540"/>
                <a:gd name="T13" fmla="*/ 485 h 1123"/>
                <a:gd name="T14" fmla="*/ 429 w 540"/>
                <a:gd name="T15" fmla="*/ 642 h 1123"/>
                <a:gd name="T16" fmla="*/ 375 w 540"/>
                <a:gd name="T17" fmla="*/ 775 h 1123"/>
                <a:gd name="T18" fmla="*/ 321 w 540"/>
                <a:gd name="T19" fmla="*/ 962 h 1123"/>
                <a:gd name="T20" fmla="*/ 258 w 540"/>
                <a:gd name="T21" fmla="*/ 1074 h 1123"/>
                <a:gd name="T22" fmla="*/ 179 w 540"/>
                <a:gd name="T23" fmla="*/ 1123 h 1123"/>
                <a:gd name="T24" fmla="*/ 111 w 540"/>
                <a:gd name="T25" fmla="*/ 1123 h 1123"/>
                <a:gd name="T26" fmla="*/ 31 w 540"/>
                <a:gd name="T27" fmla="*/ 1074 h 1123"/>
                <a:gd name="T28" fmla="*/ 0 w 540"/>
                <a:gd name="T29" fmla="*/ 1002 h 1123"/>
                <a:gd name="T30" fmla="*/ 0 w 540"/>
                <a:gd name="T31" fmla="*/ 886 h 1123"/>
                <a:gd name="T32" fmla="*/ 44 w 540"/>
                <a:gd name="T33" fmla="*/ 735 h 1123"/>
                <a:gd name="T34" fmla="*/ 81 w 540"/>
                <a:gd name="T35" fmla="*/ 526 h 1123"/>
                <a:gd name="T36" fmla="*/ 93 w 540"/>
                <a:gd name="T37" fmla="*/ 266 h 1123"/>
                <a:gd name="T38" fmla="*/ 71 w 540"/>
                <a:gd name="T39" fmla="*/ 71 h 1123"/>
                <a:gd name="T40" fmla="*/ 138 w 540"/>
                <a:gd name="T41" fmla="*/ 4 h 1123"/>
                <a:gd name="T42" fmla="*/ 240 w 540"/>
                <a:gd name="T43" fmla="*/ 0 h 1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40" h="1123">
                  <a:moveTo>
                    <a:pt x="240" y="0"/>
                  </a:moveTo>
                  <a:lnTo>
                    <a:pt x="307" y="13"/>
                  </a:lnTo>
                  <a:lnTo>
                    <a:pt x="388" y="13"/>
                  </a:lnTo>
                  <a:lnTo>
                    <a:pt x="495" y="66"/>
                  </a:lnTo>
                  <a:lnTo>
                    <a:pt x="535" y="174"/>
                  </a:lnTo>
                  <a:lnTo>
                    <a:pt x="540" y="321"/>
                  </a:lnTo>
                  <a:lnTo>
                    <a:pt x="500" y="485"/>
                  </a:lnTo>
                  <a:lnTo>
                    <a:pt x="429" y="642"/>
                  </a:lnTo>
                  <a:lnTo>
                    <a:pt x="375" y="775"/>
                  </a:lnTo>
                  <a:lnTo>
                    <a:pt x="321" y="962"/>
                  </a:lnTo>
                  <a:lnTo>
                    <a:pt x="258" y="1074"/>
                  </a:lnTo>
                  <a:lnTo>
                    <a:pt x="179" y="1123"/>
                  </a:lnTo>
                  <a:lnTo>
                    <a:pt x="111" y="1123"/>
                  </a:lnTo>
                  <a:lnTo>
                    <a:pt x="31" y="1074"/>
                  </a:lnTo>
                  <a:lnTo>
                    <a:pt x="0" y="1002"/>
                  </a:lnTo>
                  <a:lnTo>
                    <a:pt x="0" y="886"/>
                  </a:lnTo>
                  <a:lnTo>
                    <a:pt x="44" y="735"/>
                  </a:lnTo>
                  <a:lnTo>
                    <a:pt x="81" y="526"/>
                  </a:lnTo>
                  <a:lnTo>
                    <a:pt x="93" y="266"/>
                  </a:lnTo>
                  <a:lnTo>
                    <a:pt x="71" y="71"/>
                  </a:lnTo>
                  <a:lnTo>
                    <a:pt x="138" y="4"/>
                  </a:lnTo>
                  <a:lnTo>
                    <a:pt x="24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429" name="Freeform 29"/>
            <p:cNvSpPr>
              <a:spLocks/>
            </p:cNvSpPr>
            <p:nvPr/>
          </p:nvSpPr>
          <p:spPr bwMode="auto">
            <a:xfrm>
              <a:off x="4474" y="3076"/>
              <a:ext cx="206" cy="335"/>
            </a:xfrm>
            <a:custGeom>
              <a:avLst/>
              <a:gdLst>
                <a:gd name="T0" fmla="*/ 470 w 617"/>
                <a:gd name="T1" fmla="*/ 39 h 1004"/>
                <a:gd name="T2" fmla="*/ 537 w 617"/>
                <a:gd name="T3" fmla="*/ 0 h 1004"/>
                <a:gd name="T4" fmla="*/ 586 w 617"/>
                <a:gd name="T5" fmla="*/ 0 h 1004"/>
                <a:gd name="T6" fmla="*/ 617 w 617"/>
                <a:gd name="T7" fmla="*/ 31 h 1004"/>
                <a:gd name="T8" fmla="*/ 599 w 617"/>
                <a:gd name="T9" fmla="*/ 93 h 1004"/>
                <a:gd name="T10" fmla="*/ 559 w 617"/>
                <a:gd name="T11" fmla="*/ 133 h 1004"/>
                <a:gd name="T12" fmla="*/ 483 w 617"/>
                <a:gd name="T13" fmla="*/ 173 h 1004"/>
                <a:gd name="T14" fmla="*/ 336 w 617"/>
                <a:gd name="T15" fmla="*/ 232 h 1004"/>
                <a:gd name="T16" fmla="*/ 148 w 617"/>
                <a:gd name="T17" fmla="*/ 334 h 1004"/>
                <a:gd name="T18" fmla="*/ 77 w 617"/>
                <a:gd name="T19" fmla="*/ 338 h 1004"/>
                <a:gd name="T20" fmla="*/ 116 w 617"/>
                <a:gd name="T21" fmla="*/ 432 h 1004"/>
                <a:gd name="T22" fmla="*/ 197 w 617"/>
                <a:gd name="T23" fmla="*/ 535 h 1004"/>
                <a:gd name="T24" fmla="*/ 264 w 617"/>
                <a:gd name="T25" fmla="*/ 660 h 1004"/>
                <a:gd name="T26" fmla="*/ 291 w 617"/>
                <a:gd name="T27" fmla="*/ 790 h 1004"/>
                <a:gd name="T28" fmla="*/ 277 w 617"/>
                <a:gd name="T29" fmla="*/ 829 h 1004"/>
                <a:gd name="T30" fmla="*/ 238 w 617"/>
                <a:gd name="T31" fmla="*/ 857 h 1004"/>
                <a:gd name="T32" fmla="*/ 183 w 617"/>
                <a:gd name="T33" fmla="*/ 874 h 1004"/>
                <a:gd name="T34" fmla="*/ 130 w 617"/>
                <a:gd name="T35" fmla="*/ 914 h 1004"/>
                <a:gd name="T36" fmla="*/ 108 w 617"/>
                <a:gd name="T37" fmla="*/ 955 h 1004"/>
                <a:gd name="T38" fmla="*/ 95 w 617"/>
                <a:gd name="T39" fmla="*/ 1004 h 1004"/>
                <a:gd name="T40" fmla="*/ 54 w 617"/>
                <a:gd name="T41" fmla="*/ 1004 h 1004"/>
                <a:gd name="T42" fmla="*/ 40 w 617"/>
                <a:gd name="T43" fmla="*/ 967 h 1004"/>
                <a:gd name="T44" fmla="*/ 67 w 617"/>
                <a:gd name="T45" fmla="*/ 910 h 1004"/>
                <a:gd name="T46" fmla="*/ 144 w 617"/>
                <a:gd name="T47" fmla="*/ 870 h 1004"/>
                <a:gd name="T48" fmla="*/ 189 w 617"/>
                <a:gd name="T49" fmla="*/ 829 h 1004"/>
                <a:gd name="T50" fmla="*/ 228 w 617"/>
                <a:gd name="T51" fmla="*/ 808 h 1004"/>
                <a:gd name="T52" fmla="*/ 242 w 617"/>
                <a:gd name="T53" fmla="*/ 767 h 1004"/>
                <a:gd name="T54" fmla="*/ 224 w 617"/>
                <a:gd name="T55" fmla="*/ 660 h 1004"/>
                <a:gd name="T56" fmla="*/ 161 w 617"/>
                <a:gd name="T57" fmla="*/ 580 h 1004"/>
                <a:gd name="T58" fmla="*/ 108 w 617"/>
                <a:gd name="T59" fmla="*/ 509 h 1004"/>
                <a:gd name="T60" fmla="*/ 40 w 617"/>
                <a:gd name="T61" fmla="*/ 428 h 1004"/>
                <a:gd name="T62" fmla="*/ 0 w 617"/>
                <a:gd name="T63" fmla="*/ 352 h 1004"/>
                <a:gd name="T64" fmla="*/ 0 w 617"/>
                <a:gd name="T65" fmla="*/ 307 h 1004"/>
                <a:gd name="T66" fmla="*/ 36 w 617"/>
                <a:gd name="T67" fmla="*/ 285 h 1004"/>
                <a:gd name="T68" fmla="*/ 175 w 617"/>
                <a:gd name="T69" fmla="*/ 204 h 1004"/>
                <a:gd name="T70" fmla="*/ 309 w 617"/>
                <a:gd name="T71" fmla="*/ 133 h 1004"/>
                <a:gd name="T72" fmla="*/ 443 w 617"/>
                <a:gd name="T73" fmla="*/ 67 h 1004"/>
                <a:gd name="T74" fmla="*/ 470 w 617"/>
                <a:gd name="T75" fmla="*/ 39 h 10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17" h="1004">
                  <a:moveTo>
                    <a:pt x="470" y="39"/>
                  </a:moveTo>
                  <a:lnTo>
                    <a:pt x="537" y="0"/>
                  </a:lnTo>
                  <a:lnTo>
                    <a:pt x="586" y="0"/>
                  </a:lnTo>
                  <a:lnTo>
                    <a:pt x="617" y="31"/>
                  </a:lnTo>
                  <a:lnTo>
                    <a:pt x="599" y="93"/>
                  </a:lnTo>
                  <a:lnTo>
                    <a:pt x="559" y="133"/>
                  </a:lnTo>
                  <a:lnTo>
                    <a:pt x="483" y="173"/>
                  </a:lnTo>
                  <a:lnTo>
                    <a:pt x="336" y="232"/>
                  </a:lnTo>
                  <a:lnTo>
                    <a:pt x="148" y="334"/>
                  </a:lnTo>
                  <a:lnTo>
                    <a:pt x="77" y="338"/>
                  </a:lnTo>
                  <a:lnTo>
                    <a:pt x="116" y="432"/>
                  </a:lnTo>
                  <a:lnTo>
                    <a:pt x="197" y="535"/>
                  </a:lnTo>
                  <a:lnTo>
                    <a:pt x="264" y="660"/>
                  </a:lnTo>
                  <a:lnTo>
                    <a:pt x="291" y="790"/>
                  </a:lnTo>
                  <a:lnTo>
                    <a:pt x="277" y="829"/>
                  </a:lnTo>
                  <a:lnTo>
                    <a:pt x="238" y="857"/>
                  </a:lnTo>
                  <a:lnTo>
                    <a:pt x="183" y="874"/>
                  </a:lnTo>
                  <a:lnTo>
                    <a:pt x="130" y="914"/>
                  </a:lnTo>
                  <a:lnTo>
                    <a:pt x="108" y="955"/>
                  </a:lnTo>
                  <a:lnTo>
                    <a:pt x="95" y="1004"/>
                  </a:lnTo>
                  <a:lnTo>
                    <a:pt x="54" y="1004"/>
                  </a:lnTo>
                  <a:lnTo>
                    <a:pt x="40" y="967"/>
                  </a:lnTo>
                  <a:lnTo>
                    <a:pt x="67" y="910"/>
                  </a:lnTo>
                  <a:lnTo>
                    <a:pt x="144" y="870"/>
                  </a:lnTo>
                  <a:lnTo>
                    <a:pt x="189" y="829"/>
                  </a:lnTo>
                  <a:lnTo>
                    <a:pt x="228" y="808"/>
                  </a:lnTo>
                  <a:lnTo>
                    <a:pt x="242" y="767"/>
                  </a:lnTo>
                  <a:lnTo>
                    <a:pt x="224" y="660"/>
                  </a:lnTo>
                  <a:lnTo>
                    <a:pt x="161" y="580"/>
                  </a:lnTo>
                  <a:lnTo>
                    <a:pt x="108" y="509"/>
                  </a:lnTo>
                  <a:lnTo>
                    <a:pt x="40" y="428"/>
                  </a:lnTo>
                  <a:lnTo>
                    <a:pt x="0" y="352"/>
                  </a:lnTo>
                  <a:lnTo>
                    <a:pt x="0" y="307"/>
                  </a:lnTo>
                  <a:lnTo>
                    <a:pt x="36" y="285"/>
                  </a:lnTo>
                  <a:lnTo>
                    <a:pt x="175" y="204"/>
                  </a:lnTo>
                  <a:lnTo>
                    <a:pt x="309" y="133"/>
                  </a:lnTo>
                  <a:lnTo>
                    <a:pt x="443" y="67"/>
                  </a:lnTo>
                  <a:lnTo>
                    <a:pt x="470" y="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430" name="Freeform 30"/>
            <p:cNvSpPr>
              <a:spLocks/>
            </p:cNvSpPr>
            <p:nvPr/>
          </p:nvSpPr>
          <p:spPr bwMode="auto">
            <a:xfrm>
              <a:off x="4676" y="3404"/>
              <a:ext cx="136" cy="362"/>
            </a:xfrm>
            <a:custGeom>
              <a:avLst/>
              <a:gdLst>
                <a:gd name="T0" fmla="*/ 76 w 410"/>
                <a:gd name="T1" fmla="*/ 126 h 1088"/>
                <a:gd name="T2" fmla="*/ 23 w 410"/>
                <a:gd name="T3" fmla="*/ 55 h 1088"/>
                <a:gd name="T4" fmla="*/ 40 w 410"/>
                <a:gd name="T5" fmla="*/ 0 h 1088"/>
                <a:gd name="T6" fmla="*/ 94 w 410"/>
                <a:gd name="T7" fmla="*/ 0 h 1088"/>
                <a:gd name="T8" fmla="*/ 156 w 410"/>
                <a:gd name="T9" fmla="*/ 59 h 1088"/>
                <a:gd name="T10" fmla="*/ 237 w 410"/>
                <a:gd name="T11" fmla="*/ 179 h 1088"/>
                <a:gd name="T12" fmla="*/ 282 w 410"/>
                <a:gd name="T13" fmla="*/ 295 h 1088"/>
                <a:gd name="T14" fmla="*/ 322 w 410"/>
                <a:gd name="T15" fmla="*/ 407 h 1088"/>
                <a:gd name="T16" fmla="*/ 335 w 410"/>
                <a:gd name="T17" fmla="*/ 509 h 1088"/>
                <a:gd name="T18" fmla="*/ 331 w 410"/>
                <a:gd name="T19" fmla="*/ 562 h 1088"/>
                <a:gd name="T20" fmla="*/ 290 w 410"/>
                <a:gd name="T21" fmla="*/ 629 h 1088"/>
                <a:gd name="T22" fmla="*/ 223 w 410"/>
                <a:gd name="T23" fmla="*/ 808 h 1088"/>
                <a:gd name="T24" fmla="*/ 147 w 410"/>
                <a:gd name="T25" fmla="*/ 910 h 1088"/>
                <a:gd name="T26" fmla="*/ 129 w 410"/>
                <a:gd name="T27" fmla="*/ 955 h 1088"/>
                <a:gd name="T28" fmla="*/ 201 w 410"/>
                <a:gd name="T29" fmla="*/ 964 h 1088"/>
                <a:gd name="T30" fmla="*/ 294 w 410"/>
                <a:gd name="T31" fmla="*/ 964 h 1088"/>
                <a:gd name="T32" fmla="*/ 410 w 410"/>
                <a:gd name="T33" fmla="*/ 1003 h 1088"/>
                <a:gd name="T34" fmla="*/ 402 w 410"/>
                <a:gd name="T35" fmla="*/ 1035 h 1088"/>
                <a:gd name="T36" fmla="*/ 384 w 410"/>
                <a:gd name="T37" fmla="*/ 1070 h 1088"/>
                <a:gd name="T38" fmla="*/ 349 w 410"/>
                <a:gd name="T39" fmla="*/ 1088 h 1088"/>
                <a:gd name="T40" fmla="*/ 277 w 410"/>
                <a:gd name="T41" fmla="*/ 1062 h 1088"/>
                <a:gd name="T42" fmla="*/ 201 w 410"/>
                <a:gd name="T43" fmla="*/ 1022 h 1088"/>
                <a:gd name="T44" fmla="*/ 94 w 410"/>
                <a:gd name="T45" fmla="*/ 1017 h 1088"/>
                <a:gd name="T46" fmla="*/ 27 w 410"/>
                <a:gd name="T47" fmla="*/ 1030 h 1088"/>
                <a:gd name="T48" fmla="*/ 0 w 410"/>
                <a:gd name="T49" fmla="*/ 1009 h 1088"/>
                <a:gd name="T50" fmla="*/ 0 w 410"/>
                <a:gd name="T51" fmla="*/ 977 h 1088"/>
                <a:gd name="T52" fmla="*/ 36 w 410"/>
                <a:gd name="T53" fmla="*/ 942 h 1088"/>
                <a:gd name="T54" fmla="*/ 94 w 410"/>
                <a:gd name="T55" fmla="*/ 883 h 1088"/>
                <a:gd name="T56" fmla="*/ 196 w 410"/>
                <a:gd name="T57" fmla="*/ 736 h 1088"/>
                <a:gd name="T58" fmla="*/ 241 w 410"/>
                <a:gd name="T59" fmla="*/ 607 h 1088"/>
                <a:gd name="T60" fmla="*/ 255 w 410"/>
                <a:gd name="T61" fmla="*/ 482 h 1088"/>
                <a:gd name="T62" fmla="*/ 251 w 410"/>
                <a:gd name="T63" fmla="*/ 415 h 1088"/>
                <a:gd name="T64" fmla="*/ 215 w 410"/>
                <a:gd name="T65" fmla="*/ 295 h 1088"/>
                <a:gd name="T66" fmla="*/ 121 w 410"/>
                <a:gd name="T67" fmla="*/ 165 h 1088"/>
                <a:gd name="T68" fmla="*/ 54 w 410"/>
                <a:gd name="T69" fmla="*/ 98 h 1088"/>
                <a:gd name="T70" fmla="*/ 76 w 410"/>
                <a:gd name="T71" fmla="*/ 126 h 10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10" h="1088">
                  <a:moveTo>
                    <a:pt x="76" y="126"/>
                  </a:moveTo>
                  <a:lnTo>
                    <a:pt x="23" y="55"/>
                  </a:lnTo>
                  <a:lnTo>
                    <a:pt x="40" y="0"/>
                  </a:lnTo>
                  <a:lnTo>
                    <a:pt x="94" y="0"/>
                  </a:lnTo>
                  <a:lnTo>
                    <a:pt x="156" y="59"/>
                  </a:lnTo>
                  <a:lnTo>
                    <a:pt x="237" y="179"/>
                  </a:lnTo>
                  <a:lnTo>
                    <a:pt x="282" y="295"/>
                  </a:lnTo>
                  <a:lnTo>
                    <a:pt x="322" y="407"/>
                  </a:lnTo>
                  <a:lnTo>
                    <a:pt x="335" y="509"/>
                  </a:lnTo>
                  <a:lnTo>
                    <a:pt x="331" y="562"/>
                  </a:lnTo>
                  <a:lnTo>
                    <a:pt x="290" y="629"/>
                  </a:lnTo>
                  <a:lnTo>
                    <a:pt x="223" y="808"/>
                  </a:lnTo>
                  <a:lnTo>
                    <a:pt x="147" y="910"/>
                  </a:lnTo>
                  <a:lnTo>
                    <a:pt x="129" y="955"/>
                  </a:lnTo>
                  <a:lnTo>
                    <a:pt x="201" y="964"/>
                  </a:lnTo>
                  <a:lnTo>
                    <a:pt x="294" y="964"/>
                  </a:lnTo>
                  <a:lnTo>
                    <a:pt x="410" y="1003"/>
                  </a:lnTo>
                  <a:lnTo>
                    <a:pt x="402" y="1035"/>
                  </a:lnTo>
                  <a:lnTo>
                    <a:pt x="384" y="1070"/>
                  </a:lnTo>
                  <a:lnTo>
                    <a:pt x="349" y="1088"/>
                  </a:lnTo>
                  <a:lnTo>
                    <a:pt x="277" y="1062"/>
                  </a:lnTo>
                  <a:lnTo>
                    <a:pt x="201" y="1022"/>
                  </a:lnTo>
                  <a:lnTo>
                    <a:pt x="94" y="1017"/>
                  </a:lnTo>
                  <a:lnTo>
                    <a:pt x="27" y="1030"/>
                  </a:lnTo>
                  <a:lnTo>
                    <a:pt x="0" y="1009"/>
                  </a:lnTo>
                  <a:lnTo>
                    <a:pt x="0" y="977"/>
                  </a:lnTo>
                  <a:lnTo>
                    <a:pt x="36" y="942"/>
                  </a:lnTo>
                  <a:lnTo>
                    <a:pt x="94" y="883"/>
                  </a:lnTo>
                  <a:lnTo>
                    <a:pt x="196" y="736"/>
                  </a:lnTo>
                  <a:lnTo>
                    <a:pt x="241" y="607"/>
                  </a:lnTo>
                  <a:lnTo>
                    <a:pt x="255" y="482"/>
                  </a:lnTo>
                  <a:lnTo>
                    <a:pt x="251" y="415"/>
                  </a:lnTo>
                  <a:lnTo>
                    <a:pt x="215" y="295"/>
                  </a:lnTo>
                  <a:lnTo>
                    <a:pt x="121" y="165"/>
                  </a:lnTo>
                  <a:lnTo>
                    <a:pt x="54" y="98"/>
                  </a:lnTo>
                  <a:lnTo>
                    <a:pt x="76" y="1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431" name="Freeform 31"/>
            <p:cNvSpPr>
              <a:spLocks/>
            </p:cNvSpPr>
            <p:nvPr/>
          </p:nvSpPr>
          <p:spPr bwMode="auto">
            <a:xfrm>
              <a:off x="4465" y="3379"/>
              <a:ext cx="201" cy="400"/>
            </a:xfrm>
            <a:custGeom>
              <a:avLst/>
              <a:gdLst>
                <a:gd name="T0" fmla="*/ 352 w 603"/>
                <a:gd name="T1" fmla="*/ 210 h 1199"/>
                <a:gd name="T2" fmla="*/ 442 w 603"/>
                <a:gd name="T3" fmla="*/ 94 h 1199"/>
                <a:gd name="T4" fmla="*/ 522 w 603"/>
                <a:gd name="T5" fmla="*/ 0 h 1199"/>
                <a:gd name="T6" fmla="*/ 576 w 603"/>
                <a:gd name="T7" fmla="*/ 9 h 1199"/>
                <a:gd name="T8" fmla="*/ 603 w 603"/>
                <a:gd name="T9" fmla="*/ 49 h 1199"/>
                <a:gd name="T10" fmla="*/ 603 w 603"/>
                <a:gd name="T11" fmla="*/ 120 h 1199"/>
                <a:gd name="T12" fmla="*/ 554 w 603"/>
                <a:gd name="T13" fmla="*/ 161 h 1199"/>
                <a:gd name="T14" fmla="*/ 468 w 603"/>
                <a:gd name="T15" fmla="*/ 214 h 1199"/>
                <a:gd name="T16" fmla="*/ 401 w 603"/>
                <a:gd name="T17" fmla="*/ 281 h 1199"/>
                <a:gd name="T18" fmla="*/ 326 w 603"/>
                <a:gd name="T19" fmla="*/ 369 h 1199"/>
                <a:gd name="T20" fmla="*/ 294 w 603"/>
                <a:gd name="T21" fmla="*/ 436 h 1199"/>
                <a:gd name="T22" fmla="*/ 259 w 603"/>
                <a:gd name="T23" fmla="*/ 517 h 1199"/>
                <a:gd name="T24" fmla="*/ 240 w 603"/>
                <a:gd name="T25" fmla="*/ 625 h 1199"/>
                <a:gd name="T26" fmla="*/ 240 w 603"/>
                <a:gd name="T27" fmla="*/ 721 h 1199"/>
                <a:gd name="T28" fmla="*/ 259 w 603"/>
                <a:gd name="T29" fmla="*/ 843 h 1199"/>
                <a:gd name="T30" fmla="*/ 308 w 603"/>
                <a:gd name="T31" fmla="*/ 959 h 1199"/>
                <a:gd name="T32" fmla="*/ 348 w 603"/>
                <a:gd name="T33" fmla="*/ 1026 h 1199"/>
                <a:gd name="T34" fmla="*/ 375 w 603"/>
                <a:gd name="T35" fmla="*/ 1069 h 1199"/>
                <a:gd name="T36" fmla="*/ 375 w 603"/>
                <a:gd name="T37" fmla="*/ 1106 h 1199"/>
                <a:gd name="T38" fmla="*/ 348 w 603"/>
                <a:gd name="T39" fmla="*/ 1118 h 1199"/>
                <a:gd name="T40" fmla="*/ 285 w 603"/>
                <a:gd name="T41" fmla="*/ 1118 h 1199"/>
                <a:gd name="T42" fmla="*/ 187 w 603"/>
                <a:gd name="T43" fmla="*/ 1136 h 1199"/>
                <a:gd name="T44" fmla="*/ 110 w 603"/>
                <a:gd name="T45" fmla="*/ 1164 h 1199"/>
                <a:gd name="T46" fmla="*/ 67 w 603"/>
                <a:gd name="T47" fmla="*/ 1199 h 1199"/>
                <a:gd name="T48" fmla="*/ 26 w 603"/>
                <a:gd name="T49" fmla="*/ 1185 h 1199"/>
                <a:gd name="T50" fmla="*/ 0 w 603"/>
                <a:gd name="T51" fmla="*/ 1136 h 1199"/>
                <a:gd name="T52" fmla="*/ 4 w 603"/>
                <a:gd name="T53" fmla="*/ 1097 h 1199"/>
                <a:gd name="T54" fmla="*/ 80 w 603"/>
                <a:gd name="T55" fmla="*/ 1065 h 1199"/>
                <a:gd name="T56" fmla="*/ 200 w 603"/>
                <a:gd name="T57" fmla="*/ 1057 h 1199"/>
                <a:gd name="T58" fmla="*/ 312 w 603"/>
                <a:gd name="T59" fmla="*/ 1057 h 1199"/>
                <a:gd name="T60" fmla="*/ 267 w 603"/>
                <a:gd name="T61" fmla="*/ 1003 h 1199"/>
                <a:gd name="T62" fmla="*/ 245 w 603"/>
                <a:gd name="T63" fmla="*/ 936 h 1199"/>
                <a:gd name="T64" fmla="*/ 214 w 603"/>
                <a:gd name="T65" fmla="*/ 843 h 1199"/>
                <a:gd name="T66" fmla="*/ 178 w 603"/>
                <a:gd name="T67" fmla="*/ 745 h 1199"/>
                <a:gd name="T68" fmla="*/ 178 w 603"/>
                <a:gd name="T69" fmla="*/ 629 h 1199"/>
                <a:gd name="T70" fmla="*/ 187 w 603"/>
                <a:gd name="T71" fmla="*/ 517 h 1199"/>
                <a:gd name="T72" fmla="*/ 228 w 603"/>
                <a:gd name="T73" fmla="*/ 414 h 1199"/>
                <a:gd name="T74" fmla="*/ 299 w 603"/>
                <a:gd name="T75" fmla="*/ 281 h 1199"/>
                <a:gd name="T76" fmla="*/ 352 w 603"/>
                <a:gd name="T77" fmla="*/ 210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603" h="1199">
                  <a:moveTo>
                    <a:pt x="352" y="210"/>
                  </a:moveTo>
                  <a:lnTo>
                    <a:pt x="442" y="94"/>
                  </a:lnTo>
                  <a:lnTo>
                    <a:pt x="522" y="0"/>
                  </a:lnTo>
                  <a:lnTo>
                    <a:pt x="576" y="9"/>
                  </a:lnTo>
                  <a:lnTo>
                    <a:pt x="603" y="49"/>
                  </a:lnTo>
                  <a:lnTo>
                    <a:pt x="603" y="120"/>
                  </a:lnTo>
                  <a:lnTo>
                    <a:pt x="554" y="161"/>
                  </a:lnTo>
                  <a:lnTo>
                    <a:pt x="468" y="214"/>
                  </a:lnTo>
                  <a:lnTo>
                    <a:pt x="401" y="281"/>
                  </a:lnTo>
                  <a:lnTo>
                    <a:pt x="326" y="369"/>
                  </a:lnTo>
                  <a:lnTo>
                    <a:pt x="294" y="436"/>
                  </a:lnTo>
                  <a:lnTo>
                    <a:pt x="259" y="517"/>
                  </a:lnTo>
                  <a:lnTo>
                    <a:pt x="240" y="625"/>
                  </a:lnTo>
                  <a:lnTo>
                    <a:pt x="240" y="721"/>
                  </a:lnTo>
                  <a:lnTo>
                    <a:pt x="259" y="843"/>
                  </a:lnTo>
                  <a:lnTo>
                    <a:pt x="308" y="959"/>
                  </a:lnTo>
                  <a:lnTo>
                    <a:pt x="348" y="1026"/>
                  </a:lnTo>
                  <a:lnTo>
                    <a:pt x="375" y="1069"/>
                  </a:lnTo>
                  <a:lnTo>
                    <a:pt x="375" y="1106"/>
                  </a:lnTo>
                  <a:lnTo>
                    <a:pt x="348" y="1118"/>
                  </a:lnTo>
                  <a:lnTo>
                    <a:pt x="285" y="1118"/>
                  </a:lnTo>
                  <a:lnTo>
                    <a:pt x="187" y="1136"/>
                  </a:lnTo>
                  <a:lnTo>
                    <a:pt x="110" y="1164"/>
                  </a:lnTo>
                  <a:lnTo>
                    <a:pt x="67" y="1199"/>
                  </a:lnTo>
                  <a:lnTo>
                    <a:pt x="26" y="1185"/>
                  </a:lnTo>
                  <a:lnTo>
                    <a:pt x="0" y="1136"/>
                  </a:lnTo>
                  <a:lnTo>
                    <a:pt x="4" y="1097"/>
                  </a:lnTo>
                  <a:lnTo>
                    <a:pt x="80" y="1065"/>
                  </a:lnTo>
                  <a:lnTo>
                    <a:pt x="200" y="1057"/>
                  </a:lnTo>
                  <a:lnTo>
                    <a:pt x="312" y="1057"/>
                  </a:lnTo>
                  <a:lnTo>
                    <a:pt x="267" y="1003"/>
                  </a:lnTo>
                  <a:lnTo>
                    <a:pt x="245" y="936"/>
                  </a:lnTo>
                  <a:lnTo>
                    <a:pt x="214" y="843"/>
                  </a:lnTo>
                  <a:lnTo>
                    <a:pt x="178" y="745"/>
                  </a:lnTo>
                  <a:lnTo>
                    <a:pt x="178" y="629"/>
                  </a:lnTo>
                  <a:lnTo>
                    <a:pt x="187" y="517"/>
                  </a:lnTo>
                  <a:lnTo>
                    <a:pt x="228" y="414"/>
                  </a:lnTo>
                  <a:lnTo>
                    <a:pt x="299" y="281"/>
                  </a:lnTo>
                  <a:lnTo>
                    <a:pt x="352" y="2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2432" name="AutoShape 32"/>
          <p:cNvSpPr>
            <a:spLocks noChangeArrowheads="1"/>
          </p:cNvSpPr>
          <p:nvPr/>
        </p:nvSpPr>
        <p:spPr bwMode="auto">
          <a:xfrm>
            <a:off x="6477000" y="2819400"/>
            <a:ext cx="2286000" cy="1371600"/>
          </a:xfrm>
          <a:prstGeom prst="wedgeRoundRectCallout">
            <a:avLst>
              <a:gd name="adj1" fmla="val -208"/>
              <a:gd name="adj2" fmla="val 74537"/>
              <a:gd name="adj3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171450" indent="-171450" algn="l">
              <a:buFontTx/>
              <a:buChar char="•"/>
            </a:pPr>
            <a:r>
              <a:rPr lang="en-US" sz="1800">
                <a:solidFill>
                  <a:srgbClr val="FF0000"/>
                </a:solidFill>
              </a:rPr>
              <a:t>Perfectly eliminate</a:t>
            </a:r>
          </a:p>
          <a:p>
            <a:pPr marL="171450" indent="-171450" algn="l"/>
            <a:r>
              <a:rPr lang="en-US" sz="1800">
                <a:solidFill>
                  <a:srgbClr val="FF0000"/>
                </a:solidFill>
              </a:rPr>
              <a:t>	the noise</a:t>
            </a:r>
          </a:p>
          <a:p>
            <a:pPr marL="171450" indent="-171450" algn="l">
              <a:buFontTx/>
              <a:buChar char="•"/>
            </a:pPr>
            <a:r>
              <a:rPr lang="en-US" sz="1800">
                <a:solidFill>
                  <a:srgbClr val="FF0000"/>
                </a:solidFill>
              </a:rPr>
              <a:t>No dynamics</a:t>
            </a:r>
          </a:p>
          <a:p>
            <a:pPr marL="171450" indent="-171450" algn="l">
              <a:buFontTx/>
              <a:buChar char="•"/>
            </a:pPr>
            <a:r>
              <a:rPr lang="en-US" sz="1800" u="sng">
                <a:solidFill>
                  <a:schemeClr val="accent2"/>
                </a:solidFill>
              </a:rPr>
              <a:t>Sorry, not possible</a:t>
            </a:r>
            <a:endParaRPr lang="en-US" sz="1800">
              <a:solidFill>
                <a:srgbClr val="FF0000"/>
              </a:solidFill>
            </a:endParaRPr>
          </a:p>
        </p:txBody>
      </p:sp>
      <p:sp>
        <p:nvSpPr>
          <p:cNvPr id="102433" name="Line 33"/>
          <p:cNvSpPr>
            <a:spLocks noChangeShapeType="1"/>
          </p:cNvSpPr>
          <p:nvPr/>
        </p:nvSpPr>
        <p:spPr bwMode="auto">
          <a:xfrm>
            <a:off x="4191000" y="2667000"/>
            <a:ext cx="0" cy="35052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34" name="Line 34"/>
          <p:cNvSpPr>
            <a:spLocks noChangeShapeType="1"/>
          </p:cNvSpPr>
          <p:nvPr/>
        </p:nvSpPr>
        <p:spPr bwMode="auto">
          <a:xfrm>
            <a:off x="3590925" y="5800725"/>
            <a:ext cx="60960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35" name="Text Box 35"/>
          <p:cNvSpPr txBox="1">
            <a:spLocks noChangeArrowheads="1"/>
          </p:cNvSpPr>
          <p:nvPr/>
        </p:nvSpPr>
        <p:spPr bwMode="auto">
          <a:xfrm>
            <a:off x="4724400" y="5638800"/>
            <a:ext cx="8382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/>
              <a:t>noise</a:t>
            </a:r>
          </a:p>
        </p:txBody>
      </p:sp>
      <p:sp>
        <p:nvSpPr>
          <p:cNvPr id="102436" name="Line 36"/>
          <p:cNvSpPr>
            <a:spLocks noChangeShapeType="1"/>
          </p:cNvSpPr>
          <p:nvPr/>
        </p:nvSpPr>
        <p:spPr bwMode="auto">
          <a:xfrm>
            <a:off x="4210050" y="5800725"/>
            <a:ext cx="60960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37" name="Text Box 37"/>
          <p:cNvSpPr txBox="1">
            <a:spLocks noChangeArrowheads="1"/>
          </p:cNvSpPr>
          <p:nvPr/>
        </p:nvSpPr>
        <p:spPr bwMode="auto">
          <a:xfrm>
            <a:off x="2743200" y="5638800"/>
            <a:ext cx="8382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/>
              <a:t>signal</a:t>
            </a:r>
          </a:p>
        </p:txBody>
      </p:sp>
      <p:sp>
        <p:nvSpPr>
          <p:cNvPr id="102438" name="Line 38"/>
          <p:cNvSpPr>
            <a:spLocks noChangeShapeType="1"/>
          </p:cNvSpPr>
          <p:nvPr/>
        </p:nvSpPr>
        <p:spPr bwMode="auto">
          <a:xfrm>
            <a:off x="2133600" y="2895600"/>
            <a:ext cx="20574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39" name="Line 39"/>
          <p:cNvSpPr>
            <a:spLocks noChangeShapeType="1"/>
          </p:cNvSpPr>
          <p:nvPr/>
        </p:nvSpPr>
        <p:spPr bwMode="auto">
          <a:xfrm>
            <a:off x="4191000" y="2895600"/>
            <a:ext cx="0" cy="12192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40" name="Line 40"/>
          <p:cNvSpPr>
            <a:spLocks noChangeShapeType="1"/>
          </p:cNvSpPr>
          <p:nvPr/>
        </p:nvSpPr>
        <p:spPr bwMode="auto">
          <a:xfrm>
            <a:off x="4191000" y="4114800"/>
            <a:ext cx="22098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41" name="Text Box 41"/>
          <p:cNvSpPr txBox="1">
            <a:spLocks noChangeArrowheads="1"/>
          </p:cNvSpPr>
          <p:nvPr/>
        </p:nvSpPr>
        <p:spPr bwMode="auto">
          <a:xfrm>
            <a:off x="1638300" y="3943350"/>
            <a:ext cx="3746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>
                <a:solidFill>
                  <a:srgbClr val="FF0000"/>
                </a:solidFill>
              </a:rPr>
              <a:t>0.0</a:t>
            </a:r>
            <a:endParaRPr lang="en-US" sz="1200"/>
          </a:p>
        </p:txBody>
      </p:sp>
      <p:sp>
        <p:nvSpPr>
          <p:cNvPr id="102442" name="Text Box 42"/>
          <p:cNvSpPr txBox="1">
            <a:spLocks noChangeArrowheads="1"/>
          </p:cNvSpPr>
          <p:nvPr/>
        </p:nvSpPr>
        <p:spPr bwMode="auto">
          <a:xfrm>
            <a:off x="1600200" y="2743200"/>
            <a:ext cx="3746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>
                <a:solidFill>
                  <a:srgbClr val="FF0000"/>
                </a:solidFill>
              </a:rPr>
              <a:t>1.0</a:t>
            </a:r>
            <a:endParaRPr lang="en-US" sz="1200"/>
          </a:p>
        </p:txBody>
      </p:sp>
      <p:sp>
        <p:nvSpPr>
          <p:cNvPr id="102443" name="Text Box 43"/>
          <p:cNvSpPr txBox="1">
            <a:spLocks noChangeArrowheads="1"/>
          </p:cNvSpPr>
          <p:nvPr/>
        </p:nvSpPr>
        <p:spPr bwMode="auto">
          <a:xfrm>
            <a:off x="1647825" y="4572000"/>
            <a:ext cx="3746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>
                <a:solidFill>
                  <a:srgbClr val="FF0000"/>
                </a:solidFill>
              </a:rPr>
              <a:t>0.0</a:t>
            </a:r>
            <a:endParaRPr lang="en-US" sz="1200"/>
          </a:p>
        </p:txBody>
      </p:sp>
      <p:sp>
        <p:nvSpPr>
          <p:cNvPr id="102444" name="Line 44"/>
          <p:cNvSpPr>
            <a:spLocks noChangeShapeType="1"/>
          </p:cNvSpPr>
          <p:nvPr/>
        </p:nvSpPr>
        <p:spPr bwMode="auto">
          <a:xfrm>
            <a:off x="2133600" y="4724400"/>
            <a:ext cx="43434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45" name="AutoShape 45"/>
          <p:cNvSpPr>
            <a:spLocks noChangeArrowheads="1"/>
          </p:cNvSpPr>
          <p:nvPr/>
        </p:nvSpPr>
        <p:spPr bwMode="auto">
          <a:xfrm>
            <a:off x="5486400" y="5638800"/>
            <a:ext cx="2514600" cy="914400"/>
          </a:xfrm>
          <a:prstGeom prst="wedgeRoundRectCallout">
            <a:avLst>
              <a:gd name="adj1" fmla="val -100380"/>
              <a:gd name="adj2" fmla="val 0"/>
              <a:gd name="adj3" fmla="val 16667"/>
            </a:avLst>
          </a:prstGeom>
          <a:solidFill>
            <a:srgbClr val="FFFF99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/>
              <a:t>We have only a rough </a:t>
            </a:r>
          </a:p>
          <a:p>
            <a:r>
              <a:rPr lang="en-US" sz="1800"/>
              <a:t>estimate of </a:t>
            </a:r>
          </a:p>
          <a:p>
            <a:r>
              <a:rPr lang="en-US" sz="1800"/>
              <a:t>this boundary anyway!</a:t>
            </a:r>
          </a:p>
        </p:txBody>
      </p:sp>
      <p:sp>
        <p:nvSpPr>
          <p:cNvPr id="102446" name="Oval 46"/>
          <p:cNvSpPr>
            <a:spLocks noChangeArrowheads="1"/>
          </p:cNvSpPr>
          <p:nvPr/>
        </p:nvSpPr>
        <p:spPr bwMode="auto">
          <a:xfrm>
            <a:off x="2667000" y="1371600"/>
            <a:ext cx="1219200" cy="1047750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47" name="Oval 47"/>
          <p:cNvSpPr>
            <a:spLocks noChangeArrowheads="1"/>
          </p:cNvSpPr>
          <p:nvPr/>
        </p:nvSpPr>
        <p:spPr bwMode="auto">
          <a:xfrm>
            <a:off x="5105400" y="1371600"/>
            <a:ext cx="1219200" cy="1047750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Text Box 2"/>
          <p:cNvSpPr txBox="1">
            <a:spLocks noChangeArrowheads="1"/>
          </p:cNvSpPr>
          <p:nvPr/>
        </p:nvSpPr>
        <p:spPr bwMode="auto">
          <a:xfrm>
            <a:off x="685800" y="228600"/>
            <a:ext cx="7848600" cy="528638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FF0000"/>
                </a:solidFill>
              </a:rPr>
              <a:t>CHAPTER 12: PRACTICAL ISSUES</a:t>
            </a:r>
            <a:endParaRPr lang="en-US" sz="3200" b="0"/>
          </a:p>
        </p:txBody>
      </p:sp>
      <p:sp>
        <p:nvSpPr>
          <p:cNvPr id="105475" name="Text Box 3"/>
          <p:cNvSpPr txBox="1">
            <a:spLocks noChangeArrowheads="1"/>
          </p:cNvSpPr>
          <p:nvPr/>
        </p:nvSpPr>
        <p:spPr bwMode="auto">
          <a:xfrm>
            <a:off x="2133600" y="914400"/>
            <a:ext cx="48006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Input - Sensor and </a:t>
            </a:r>
            <a:r>
              <a:rPr lang="en-US" u="sng">
                <a:solidFill>
                  <a:schemeClr val="accent2"/>
                </a:solidFill>
              </a:rPr>
              <a:t>Pre-calculations</a:t>
            </a:r>
            <a:endParaRPr lang="en-US" b="0"/>
          </a:p>
        </p:txBody>
      </p:sp>
      <p:grpSp>
        <p:nvGrpSpPr>
          <p:cNvPr id="105816" name="Group 344"/>
          <p:cNvGrpSpPr>
            <a:grpSpLocks/>
          </p:cNvGrpSpPr>
          <p:nvPr/>
        </p:nvGrpSpPr>
        <p:grpSpPr bwMode="auto">
          <a:xfrm>
            <a:off x="914400" y="2667000"/>
            <a:ext cx="4694238" cy="3967163"/>
            <a:chOff x="683" y="1669"/>
            <a:chExt cx="2797" cy="2308"/>
          </a:xfrm>
        </p:grpSpPr>
        <p:sp>
          <p:nvSpPr>
            <p:cNvPr id="105521" name="Rectangle 49"/>
            <p:cNvSpPr>
              <a:spLocks noChangeArrowheads="1"/>
            </p:cNvSpPr>
            <p:nvPr/>
          </p:nvSpPr>
          <p:spPr bwMode="auto">
            <a:xfrm>
              <a:off x="900" y="1766"/>
              <a:ext cx="2529" cy="83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522" name="Rectangle 50"/>
            <p:cNvSpPr>
              <a:spLocks noChangeArrowheads="1"/>
            </p:cNvSpPr>
            <p:nvPr/>
          </p:nvSpPr>
          <p:spPr bwMode="auto">
            <a:xfrm>
              <a:off x="900" y="1766"/>
              <a:ext cx="2529" cy="839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523" name="Line 51"/>
            <p:cNvSpPr>
              <a:spLocks noChangeShapeType="1"/>
            </p:cNvSpPr>
            <p:nvPr/>
          </p:nvSpPr>
          <p:spPr bwMode="auto">
            <a:xfrm>
              <a:off x="900" y="1766"/>
              <a:ext cx="252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524" name="Freeform 52"/>
            <p:cNvSpPr>
              <a:spLocks/>
            </p:cNvSpPr>
            <p:nvPr/>
          </p:nvSpPr>
          <p:spPr bwMode="auto">
            <a:xfrm>
              <a:off x="900" y="1766"/>
              <a:ext cx="2529" cy="839"/>
            </a:xfrm>
            <a:custGeom>
              <a:avLst/>
              <a:gdLst>
                <a:gd name="T0" fmla="*/ 0 w 596"/>
                <a:gd name="T1" fmla="*/ 198 h 198"/>
                <a:gd name="T2" fmla="*/ 596 w 596"/>
                <a:gd name="T3" fmla="*/ 198 h 198"/>
                <a:gd name="T4" fmla="*/ 596 w 596"/>
                <a:gd name="T5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6" h="198">
                  <a:moveTo>
                    <a:pt x="0" y="198"/>
                  </a:moveTo>
                  <a:lnTo>
                    <a:pt x="596" y="198"/>
                  </a:lnTo>
                  <a:lnTo>
                    <a:pt x="596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525" name="Line 53"/>
            <p:cNvSpPr>
              <a:spLocks noChangeShapeType="1"/>
            </p:cNvSpPr>
            <p:nvPr/>
          </p:nvSpPr>
          <p:spPr bwMode="auto">
            <a:xfrm flipV="1">
              <a:off x="900" y="1766"/>
              <a:ext cx="1" cy="83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526" name="Line 54"/>
            <p:cNvSpPr>
              <a:spLocks noChangeShapeType="1"/>
            </p:cNvSpPr>
            <p:nvPr/>
          </p:nvSpPr>
          <p:spPr bwMode="auto">
            <a:xfrm>
              <a:off x="900" y="2605"/>
              <a:ext cx="252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527" name="Line 55"/>
            <p:cNvSpPr>
              <a:spLocks noChangeShapeType="1"/>
            </p:cNvSpPr>
            <p:nvPr/>
          </p:nvSpPr>
          <p:spPr bwMode="auto">
            <a:xfrm flipV="1">
              <a:off x="900" y="1766"/>
              <a:ext cx="1" cy="83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528" name="Line 56"/>
            <p:cNvSpPr>
              <a:spLocks noChangeShapeType="1"/>
            </p:cNvSpPr>
            <p:nvPr/>
          </p:nvSpPr>
          <p:spPr bwMode="auto">
            <a:xfrm flipV="1">
              <a:off x="900" y="2592"/>
              <a:ext cx="1" cy="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529" name="Line 57"/>
            <p:cNvSpPr>
              <a:spLocks noChangeShapeType="1"/>
            </p:cNvSpPr>
            <p:nvPr/>
          </p:nvSpPr>
          <p:spPr bwMode="auto">
            <a:xfrm>
              <a:off x="900" y="1766"/>
              <a:ext cx="1" cy="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530" name="Line 58"/>
            <p:cNvSpPr>
              <a:spLocks noChangeShapeType="1"/>
            </p:cNvSpPr>
            <p:nvPr/>
          </p:nvSpPr>
          <p:spPr bwMode="auto">
            <a:xfrm flipV="1">
              <a:off x="900" y="2579"/>
              <a:ext cx="1" cy="2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531" name="Line 59"/>
            <p:cNvSpPr>
              <a:spLocks noChangeShapeType="1"/>
            </p:cNvSpPr>
            <p:nvPr/>
          </p:nvSpPr>
          <p:spPr bwMode="auto">
            <a:xfrm>
              <a:off x="900" y="1766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532" name="Rectangle 60"/>
            <p:cNvSpPr>
              <a:spLocks noChangeArrowheads="1"/>
            </p:cNvSpPr>
            <p:nvPr/>
          </p:nvSpPr>
          <p:spPr bwMode="auto">
            <a:xfrm>
              <a:off x="866" y="2639"/>
              <a:ext cx="58" cy="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700" b="0">
                  <a:solidFill>
                    <a:srgbClr val="000000"/>
                  </a:solidFill>
                  <a:latin typeface="Helvetica" pitchFamily="34" charset="0"/>
                </a:rPr>
                <a:t>10</a:t>
              </a:r>
              <a:endParaRPr lang="en-US"/>
            </a:p>
          </p:txBody>
        </p:sp>
        <p:sp>
          <p:nvSpPr>
            <p:cNvPr id="105533" name="Rectangle 61"/>
            <p:cNvSpPr>
              <a:spLocks noChangeArrowheads="1"/>
            </p:cNvSpPr>
            <p:nvPr/>
          </p:nvSpPr>
          <p:spPr bwMode="auto">
            <a:xfrm>
              <a:off x="922" y="2618"/>
              <a:ext cx="33" cy="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500" b="0">
                  <a:solidFill>
                    <a:srgbClr val="000000"/>
                  </a:solidFill>
                  <a:latin typeface="Helvetica" pitchFamily="34" charset="0"/>
                </a:rPr>
                <a:t>-2</a:t>
              </a:r>
              <a:endParaRPr lang="en-US"/>
            </a:p>
          </p:txBody>
        </p:sp>
        <p:sp>
          <p:nvSpPr>
            <p:cNvPr id="105534" name="Line 62"/>
            <p:cNvSpPr>
              <a:spLocks noChangeShapeType="1"/>
            </p:cNvSpPr>
            <p:nvPr/>
          </p:nvSpPr>
          <p:spPr bwMode="auto">
            <a:xfrm flipV="1">
              <a:off x="1091" y="2592"/>
              <a:ext cx="1" cy="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535" name="Line 63"/>
            <p:cNvSpPr>
              <a:spLocks noChangeShapeType="1"/>
            </p:cNvSpPr>
            <p:nvPr/>
          </p:nvSpPr>
          <p:spPr bwMode="auto">
            <a:xfrm>
              <a:off x="1091" y="1766"/>
              <a:ext cx="1" cy="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536" name="Line 64"/>
            <p:cNvSpPr>
              <a:spLocks noChangeShapeType="1"/>
            </p:cNvSpPr>
            <p:nvPr/>
          </p:nvSpPr>
          <p:spPr bwMode="auto">
            <a:xfrm flipV="1">
              <a:off x="1201" y="2592"/>
              <a:ext cx="1" cy="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537" name="Line 65"/>
            <p:cNvSpPr>
              <a:spLocks noChangeShapeType="1"/>
            </p:cNvSpPr>
            <p:nvPr/>
          </p:nvSpPr>
          <p:spPr bwMode="auto">
            <a:xfrm>
              <a:off x="1201" y="1766"/>
              <a:ext cx="1" cy="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538" name="Line 66"/>
            <p:cNvSpPr>
              <a:spLocks noChangeShapeType="1"/>
            </p:cNvSpPr>
            <p:nvPr/>
          </p:nvSpPr>
          <p:spPr bwMode="auto">
            <a:xfrm flipV="1">
              <a:off x="1282" y="2592"/>
              <a:ext cx="1" cy="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539" name="Line 67"/>
            <p:cNvSpPr>
              <a:spLocks noChangeShapeType="1"/>
            </p:cNvSpPr>
            <p:nvPr/>
          </p:nvSpPr>
          <p:spPr bwMode="auto">
            <a:xfrm>
              <a:off x="1282" y="1766"/>
              <a:ext cx="1" cy="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540" name="Line 68"/>
            <p:cNvSpPr>
              <a:spLocks noChangeShapeType="1"/>
            </p:cNvSpPr>
            <p:nvPr/>
          </p:nvSpPr>
          <p:spPr bwMode="auto">
            <a:xfrm flipV="1">
              <a:off x="1341" y="2592"/>
              <a:ext cx="1" cy="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541" name="Line 69"/>
            <p:cNvSpPr>
              <a:spLocks noChangeShapeType="1"/>
            </p:cNvSpPr>
            <p:nvPr/>
          </p:nvSpPr>
          <p:spPr bwMode="auto">
            <a:xfrm>
              <a:off x="1341" y="1766"/>
              <a:ext cx="1" cy="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542" name="Line 70"/>
            <p:cNvSpPr>
              <a:spLocks noChangeShapeType="1"/>
            </p:cNvSpPr>
            <p:nvPr/>
          </p:nvSpPr>
          <p:spPr bwMode="auto">
            <a:xfrm flipV="1">
              <a:off x="1392" y="2592"/>
              <a:ext cx="1" cy="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543" name="Line 71"/>
            <p:cNvSpPr>
              <a:spLocks noChangeShapeType="1"/>
            </p:cNvSpPr>
            <p:nvPr/>
          </p:nvSpPr>
          <p:spPr bwMode="auto">
            <a:xfrm>
              <a:off x="1392" y="1766"/>
              <a:ext cx="1" cy="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544" name="Line 72"/>
            <p:cNvSpPr>
              <a:spLocks noChangeShapeType="1"/>
            </p:cNvSpPr>
            <p:nvPr/>
          </p:nvSpPr>
          <p:spPr bwMode="auto">
            <a:xfrm flipV="1">
              <a:off x="1435" y="2592"/>
              <a:ext cx="1" cy="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545" name="Line 73"/>
            <p:cNvSpPr>
              <a:spLocks noChangeShapeType="1"/>
            </p:cNvSpPr>
            <p:nvPr/>
          </p:nvSpPr>
          <p:spPr bwMode="auto">
            <a:xfrm>
              <a:off x="1435" y="1766"/>
              <a:ext cx="1" cy="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546" name="Line 74"/>
            <p:cNvSpPr>
              <a:spLocks noChangeShapeType="1"/>
            </p:cNvSpPr>
            <p:nvPr/>
          </p:nvSpPr>
          <p:spPr bwMode="auto">
            <a:xfrm flipV="1">
              <a:off x="1473" y="2592"/>
              <a:ext cx="1" cy="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547" name="Line 75"/>
            <p:cNvSpPr>
              <a:spLocks noChangeShapeType="1"/>
            </p:cNvSpPr>
            <p:nvPr/>
          </p:nvSpPr>
          <p:spPr bwMode="auto">
            <a:xfrm>
              <a:off x="1473" y="1766"/>
              <a:ext cx="1" cy="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548" name="Line 76"/>
            <p:cNvSpPr>
              <a:spLocks noChangeShapeType="1"/>
            </p:cNvSpPr>
            <p:nvPr/>
          </p:nvSpPr>
          <p:spPr bwMode="auto">
            <a:xfrm flipV="1">
              <a:off x="1503" y="2592"/>
              <a:ext cx="1" cy="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549" name="Line 77"/>
            <p:cNvSpPr>
              <a:spLocks noChangeShapeType="1"/>
            </p:cNvSpPr>
            <p:nvPr/>
          </p:nvSpPr>
          <p:spPr bwMode="auto">
            <a:xfrm>
              <a:off x="1503" y="1766"/>
              <a:ext cx="1" cy="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550" name="Line 78"/>
            <p:cNvSpPr>
              <a:spLocks noChangeShapeType="1"/>
            </p:cNvSpPr>
            <p:nvPr/>
          </p:nvSpPr>
          <p:spPr bwMode="auto">
            <a:xfrm flipV="1">
              <a:off x="1532" y="2592"/>
              <a:ext cx="1" cy="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551" name="Line 79"/>
            <p:cNvSpPr>
              <a:spLocks noChangeShapeType="1"/>
            </p:cNvSpPr>
            <p:nvPr/>
          </p:nvSpPr>
          <p:spPr bwMode="auto">
            <a:xfrm>
              <a:off x="1532" y="1766"/>
              <a:ext cx="1" cy="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552" name="Line 80"/>
            <p:cNvSpPr>
              <a:spLocks noChangeShapeType="1"/>
            </p:cNvSpPr>
            <p:nvPr/>
          </p:nvSpPr>
          <p:spPr bwMode="auto">
            <a:xfrm flipV="1">
              <a:off x="1532" y="2579"/>
              <a:ext cx="1" cy="2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553" name="Line 81"/>
            <p:cNvSpPr>
              <a:spLocks noChangeShapeType="1"/>
            </p:cNvSpPr>
            <p:nvPr/>
          </p:nvSpPr>
          <p:spPr bwMode="auto">
            <a:xfrm>
              <a:off x="1532" y="1766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554" name="Rectangle 82"/>
            <p:cNvSpPr>
              <a:spLocks noChangeArrowheads="1"/>
            </p:cNvSpPr>
            <p:nvPr/>
          </p:nvSpPr>
          <p:spPr bwMode="auto">
            <a:xfrm>
              <a:off x="1498" y="2639"/>
              <a:ext cx="59" cy="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700" b="0">
                  <a:solidFill>
                    <a:srgbClr val="000000"/>
                  </a:solidFill>
                  <a:latin typeface="Helvetica" pitchFamily="34" charset="0"/>
                </a:rPr>
                <a:t>10</a:t>
              </a:r>
              <a:endParaRPr lang="en-US"/>
            </a:p>
          </p:txBody>
        </p:sp>
        <p:sp>
          <p:nvSpPr>
            <p:cNvPr id="105555" name="Rectangle 83"/>
            <p:cNvSpPr>
              <a:spLocks noChangeArrowheads="1"/>
            </p:cNvSpPr>
            <p:nvPr/>
          </p:nvSpPr>
          <p:spPr bwMode="auto">
            <a:xfrm>
              <a:off x="1554" y="2618"/>
              <a:ext cx="33" cy="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500" b="0">
                  <a:solidFill>
                    <a:srgbClr val="000000"/>
                  </a:solidFill>
                  <a:latin typeface="Helvetica" pitchFamily="34" charset="0"/>
                </a:rPr>
                <a:t>-1</a:t>
              </a:r>
              <a:endParaRPr lang="en-US"/>
            </a:p>
          </p:txBody>
        </p:sp>
        <p:sp>
          <p:nvSpPr>
            <p:cNvPr id="105556" name="Line 84"/>
            <p:cNvSpPr>
              <a:spLocks noChangeShapeType="1"/>
            </p:cNvSpPr>
            <p:nvPr/>
          </p:nvSpPr>
          <p:spPr bwMode="auto">
            <a:xfrm flipV="1">
              <a:off x="1723" y="2592"/>
              <a:ext cx="1" cy="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557" name="Line 85"/>
            <p:cNvSpPr>
              <a:spLocks noChangeShapeType="1"/>
            </p:cNvSpPr>
            <p:nvPr/>
          </p:nvSpPr>
          <p:spPr bwMode="auto">
            <a:xfrm>
              <a:off x="1723" y="1766"/>
              <a:ext cx="1" cy="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558" name="Line 86"/>
            <p:cNvSpPr>
              <a:spLocks noChangeShapeType="1"/>
            </p:cNvSpPr>
            <p:nvPr/>
          </p:nvSpPr>
          <p:spPr bwMode="auto">
            <a:xfrm flipV="1">
              <a:off x="1834" y="2592"/>
              <a:ext cx="1" cy="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559" name="Line 87"/>
            <p:cNvSpPr>
              <a:spLocks noChangeShapeType="1"/>
            </p:cNvSpPr>
            <p:nvPr/>
          </p:nvSpPr>
          <p:spPr bwMode="auto">
            <a:xfrm>
              <a:off x="1834" y="1766"/>
              <a:ext cx="1" cy="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560" name="Line 88"/>
            <p:cNvSpPr>
              <a:spLocks noChangeShapeType="1"/>
            </p:cNvSpPr>
            <p:nvPr/>
          </p:nvSpPr>
          <p:spPr bwMode="auto">
            <a:xfrm flipV="1">
              <a:off x="1914" y="2592"/>
              <a:ext cx="1" cy="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561" name="Line 89"/>
            <p:cNvSpPr>
              <a:spLocks noChangeShapeType="1"/>
            </p:cNvSpPr>
            <p:nvPr/>
          </p:nvSpPr>
          <p:spPr bwMode="auto">
            <a:xfrm>
              <a:off x="1914" y="1766"/>
              <a:ext cx="1" cy="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562" name="Line 90"/>
            <p:cNvSpPr>
              <a:spLocks noChangeShapeType="1"/>
            </p:cNvSpPr>
            <p:nvPr/>
          </p:nvSpPr>
          <p:spPr bwMode="auto">
            <a:xfrm flipV="1">
              <a:off x="1974" y="2592"/>
              <a:ext cx="1" cy="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563" name="Line 91"/>
            <p:cNvSpPr>
              <a:spLocks noChangeShapeType="1"/>
            </p:cNvSpPr>
            <p:nvPr/>
          </p:nvSpPr>
          <p:spPr bwMode="auto">
            <a:xfrm>
              <a:off x="1974" y="1766"/>
              <a:ext cx="1" cy="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564" name="Line 92"/>
            <p:cNvSpPr>
              <a:spLocks noChangeShapeType="1"/>
            </p:cNvSpPr>
            <p:nvPr/>
          </p:nvSpPr>
          <p:spPr bwMode="auto">
            <a:xfrm flipV="1">
              <a:off x="2025" y="2592"/>
              <a:ext cx="1" cy="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565" name="Line 93"/>
            <p:cNvSpPr>
              <a:spLocks noChangeShapeType="1"/>
            </p:cNvSpPr>
            <p:nvPr/>
          </p:nvSpPr>
          <p:spPr bwMode="auto">
            <a:xfrm>
              <a:off x="2025" y="1766"/>
              <a:ext cx="1" cy="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566" name="Line 94"/>
            <p:cNvSpPr>
              <a:spLocks noChangeShapeType="1"/>
            </p:cNvSpPr>
            <p:nvPr/>
          </p:nvSpPr>
          <p:spPr bwMode="auto">
            <a:xfrm flipV="1">
              <a:off x="2067" y="2592"/>
              <a:ext cx="1" cy="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567" name="Line 95"/>
            <p:cNvSpPr>
              <a:spLocks noChangeShapeType="1"/>
            </p:cNvSpPr>
            <p:nvPr/>
          </p:nvSpPr>
          <p:spPr bwMode="auto">
            <a:xfrm>
              <a:off x="2067" y="1766"/>
              <a:ext cx="1" cy="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568" name="Line 96"/>
            <p:cNvSpPr>
              <a:spLocks noChangeShapeType="1"/>
            </p:cNvSpPr>
            <p:nvPr/>
          </p:nvSpPr>
          <p:spPr bwMode="auto">
            <a:xfrm flipV="1">
              <a:off x="2105" y="2592"/>
              <a:ext cx="1" cy="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569" name="Line 97"/>
            <p:cNvSpPr>
              <a:spLocks noChangeShapeType="1"/>
            </p:cNvSpPr>
            <p:nvPr/>
          </p:nvSpPr>
          <p:spPr bwMode="auto">
            <a:xfrm>
              <a:off x="2105" y="1766"/>
              <a:ext cx="1" cy="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570" name="Line 98"/>
            <p:cNvSpPr>
              <a:spLocks noChangeShapeType="1"/>
            </p:cNvSpPr>
            <p:nvPr/>
          </p:nvSpPr>
          <p:spPr bwMode="auto">
            <a:xfrm flipV="1">
              <a:off x="2135" y="2592"/>
              <a:ext cx="1" cy="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571" name="Line 99"/>
            <p:cNvSpPr>
              <a:spLocks noChangeShapeType="1"/>
            </p:cNvSpPr>
            <p:nvPr/>
          </p:nvSpPr>
          <p:spPr bwMode="auto">
            <a:xfrm>
              <a:off x="2135" y="1766"/>
              <a:ext cx="1" cy="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572" name="Line 100"/>
            <p:cNvSpPr>
              <a:spLocks noChangeShapeType="1"/>
            </p:cNvSpPr>
            <p:nvPr/>
          </p:nvSpPr>
          <p:spPr bwMode="auto">
            <a:xfrm flipV="1">
              <a:off x="2165" y="2592"/>
              <a:ext cx="1" cy="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573" name="Line 101"/>
            <p:cNvSpPr>
              <a:spLocks noChangeShapeType="1"/>
            </p:cNvSpPr>
            <p:nvPr/>
          </p:nvSpPr>
          <p:spPr bwMode="auto">
            <a:xfrm>
              <a:off x="2165" y="1766"/>
              <a:ext cx="1" cy="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574" name="Line 102"/>
            <p:cNvSpPr>
              <a:spLocks noChangeShapeType="1"/>
            </p:cNvSpPr>
            <p:nvPr/>
          </p:nvSpPr>
          <p:spPr bwMode="auto">
            <a:xfrm flipV="1">
              <a:off x="2165" y="2579"/>
              <a:ext cx="1" cy="2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575" name="Line 103"/>
            <p:cNvSpPr>
              <a:spLocks noChangeShapeType="1"/>
            </p:cNvSpPr>
            <p:nvPr/>
          </p:nvSpPr>
          <p:spPr bwMode="auto">
            <a:xfrm>
              <a:off x="2165" y="1766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576" name="Rectangle 104"/>
            <p:cNvSpPr>
              <a:spLocks noChangeArrowheads="1"/>
            </p:cNvSpPr>
            <p:nvPr/>
          </p:nvSpPr>
          <p:spPr bwMode="auto">
            <a:xfrm>
              <a:off x="2138" y="2639"/>
              <a:ext cx="58" cy="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700" b="0">
                  <a:solidFill>
                    <a:srgbClr val="000000"/>
                  </a:solidFill>
                  <a:latin typeface="Helvetica" pitchFamily="34" charset="0"/>
                </a:rPr>
                <a:t>10</a:t>
              </a:r>
              <a:endParaRPr lang="en-US"/>
            </a:p>
          </p:txBody>
        </p:sp>
        <p:sp>
          <p:nvSpPr>
            <p:cNvPr id="105577" name="Rectangle 105"/>
            <p:cNvSpPr>
              <a:spLocks noChangeArrowheads="1"/>
            </p:cNvSpPr>
            <p:nvPr/>
          </p:nvSpPr>
          <p:spPr bwMode="auto">
            <a:xfrm>
              <a:off x="2194" y="2618"/>
              <a:ext cx="20" cy="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500" b="0">
                  <a:solidFill>
                    <a:srgbClr val="000000"/>
                  </a:solidFill>
                  <a:latin typeface="Helvetica" pitchFamily="34" charset="0"/>
                </a:rPr>
                <a:t>0</a:t>
              </a:r>
              <a:endParaRPr lang="en-US"/>
            </a:p>
          </p:txBody>
        </p:sp>
        <p:sp>
          <p:nvSpPr>
            <p:cNvPr id="105578" name="Line 106"/>
            <p:cNvSpPr>
              <a:spLocks noChangeShapeType="1"/>
            </p:cNvSpPr>
            <p:nvPr/>
          </p:nvSpPr>
          <p:spPr bwMode="auto">
            <a:xfrm flipV="1">
              <a:off x="2356" y="2592"/>
              <a:ext cx="1" cy="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579" name="Line 107"/>
            <p:cNvSpPr>
              <a:spLocks noChangeShapeType="1"/>
            </p:cNvSpPr>
            <p:nvPr/>
          </p:nvSpPr>
          <p:spPr bwMode="auto">
            <a:xfrm>
              <a:off x="2356" y="1766"/>
              <a:ext cx="1" cy="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580" name="Line 108"/>
            <p:cNvSpPr>
              <a:spLocks noChangeShapeType="1"/>
            </p:cNvSpPr>
            <p:nvPr/>
          </p:nvSpPr>
          <p:spPr bwMode="auto">
            <a:xfrm flipV="1">
              <a:off x="2466" y="2592"/>
              <a:ext cx="1" cy="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581" name="Line 109"/>
            <p:cNvSpPr>
              <a:spLocks noChangeShapeType="1"/>
            </p:cNvSpPr>
            <p:nvPr/>
          </p:nvSpPr>
          <p:spPr bwMode="auto">
            <a:xfrm>
              <a:off x="2466" y="1766"/>
              <a:ext cx="1" cy="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582" name="Line 110"/>
            <p:cNvSpPr>
              <a:spLocks noChangeShapeType="1"/>
            </p:cNvSpPr>
            <p:nvPr/>
          </p:nvSpPr>
          <p:spPr bwMode="auto">
            <a:xfrm flipV="1">
              <a:off x="2547" y="2592"/>
              <a:ext cx="1" cy="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583" name="Line 111"/>
            <p:cNvSpPr>
              <a:spLocks noChangeShapeType="1"/>
            </p:cNvSpPr>
            <p:nvPr/>
          </p:nvSpPr>
          <p:spPr bwMode="auto">
            <a:xfrm>
              <a:off x="2547" y="1766"/>
              <a:ext cx="1" cy="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584" name="Line 112"/>
            <p:cNvSpPr>
              <a:spLocks noChangeShapeType="1"/>
            </p:cNvSpPr>
            <p:nvPr/>
          </p:nvSpPr>
          <p:spPr bwMode="auto">
            <a:xfrm flipV="1">
              <a:off x="2606" y="2592"/>
              <a:ext cx="1" cy="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585" name="Line 113"/>
            <p:cNvSpPr>
              <a:spLocks noChangeShapeType="1"/>
            </p:cNvSpPr>
            <p:nvPr/>
          </p:nvSpPr>
          <p:spPr bwMode="auto">
            <a:xfrm>
              <a:off x="2606" y="1766"/>
              <a:ext cx="1" cy="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586" name="Line 114"/>
            <p:cNvSpPr>
              <a:spLocks noChangeShapeType="1"/>
            </p:cNvSpPr>
            <p:nvPr/>
          </p:nvSpPr>
          <p:spPr bwMode="auto">
            <a:xfrm flipV="1">
              <a:off x="2657" y="2592"/>
              <a:ext cx="1" cy="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587" name="Line 115"/>
            <p:cNvSpPr>
              <a:spLocks noChangeShapeType="1"/>
            </p:cNvSpPr>
            <p:nvPr/>
          </p:nvSpPr>
          <p:spPr bwMode="auto">
            <a:xfrm>
              <a:off x="2657" y="1766"/>
              <a:ext cx="1" cy="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588" name="Line 116"/>
            <p:cNvSpPr>
              <a:spLocks noChangeShapeType="1"/>
            </p:cNvSpPr>
            <p:nvPr/>
          </p:nvSpPr>
          <p:spPr bwMode="auto">
            <a:xfrm flipV="1">
              <a:off x="2699" y="2592"/>
              <a:ext cx="1" cy="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589" name="Line 117"/>
            <p:cNvSpPr>
              <a:spLocks noChangeShapeType="1"/>
            </p:cNvSpPr>
            <p:nvPr/>
          </p:nvSpPr>
          <p:spPr bwMode="auto">
            <a:xfrm>
              <a:off x="2699" y="1766"/>
              <a:ext cx="1" cy="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590" name="Line 118"/>
            <p:cNvSpPr>
              <a:spLocks noChangeShapeType="1"/>
            </p:cNvSpPr>
            <p:nvPr/>
          </p:nvSpPr>
          <p:spPr bwMode="auto">
            <a:xfrm flipV="1">
              <a:off x="2733" y="2592"/>
              <a:ext cx="1" cy="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591" name="Line 119"/>
            <p:cNvSpPr>
              <a:spLocks noChangeShapeType="1"/>
            </p:cNvSpPr>
            <p:nvPr/>
          </p:nvSpPr>
          <p:spPr bwMode="auto">
            <a:xfrm>
              <a:off x="2733" y="1766"/>
              <a:ext cx="1" cy="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592" name="Line 120"/>
            <p:cNvSpPr>
              <a:spLocks noChangeShapeType="1"/>
            </p:cNvSpPr>
            <p:nvPr/>
          </p:nvSpPr>
          <p:spPr bwMode="auto">
            <a:xfrm flipV="1">
              <a:off x="2767" y="2592"/>
              <a:ext cx="1" cy="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593" name="Line 121"/>
            <p:cNvSpPr>
              <a:spLocks noChangeShapeType="1"/>
            </p:cNvSpPr>
            <p:nvPr/>
          </p:nvSpPr>
          <p:spPr bwMode="auto">
            <a:xfrm>
              <a:off x="2767" y="1766"/>
              <a:ext cx="1" cy="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594" name="Line 122"/>
            <p:cNvSpPr>
              <a:spLocks noChangeShapeType="1"/>
            </p:cNvSpPr>
            <p:nvPr/>
          </p:nvSpPr>
          <p:spPr bwMode="auto">
            <a:xfrm flipV="1">
              <a:off x="2797" y="2592"/>
              <a:ext cx="1" cy="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595" name="Line 123"/>
            <p:cNvSpPr>
              <a:spLocks noChangeShapeType="1"/>
            </p:cNvSpPr>
            <p:nvPr/>
          </p:nvSpPr>
          <p:spPr bwMode="auto">
            <a:xfrm>
              <a:off x="2797" y="1766"/>
              <a:ext cx="1" cy="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596" name="Line 124"/>
            <p:cNvSpPr>
              <a:spLocks noChangeShapeType="1"/>
            </p:cNvSpPr>
            <p:nvPr/>
          </p:nvSpPr>
          <p:spPr bwMode="auto">
            <a:xfrm flipV="1">
              <a:off x="2797" y="2579"/>
              <a:ext cx="1" cy="2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597" name="Line 125"/>
            <p:cNvSpPr>
              <a:spLocks noChangeShapeType="1"/>
            </p:cNvSpPr>
            <p:nvPr/>
          </p:nvSpPr>
          <p:spPr bwMode="auto">
            <a:xfrm>
              <a:off x="2797" y="1766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598" name="Rectangle 126"/>
            <p:cNvSpPr>
              <a:spLocks noChangeArrowheads="1"/>
            </p:cNvSpPr>
            <p:nvPr/>
          </p:nvSpPr>
          <p:spPr bwMode="auto">
            <a:xfrm>
              <a:off x="2771" y="2639"/>
              <a:ext cx="58" cy="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700" b="0">
                  <a:solidFill>
                    <a:srgbClr val="000000"/>
                  </a:solidFill>
                  <a:latin typeface="Helvetica" pitchFamily="34" charset="0"/>
                </a:rPr>
                <a:t>10</a:t>
              </a:r>
              <a:endParaRPr lang="en-US"/>
            </a:p>
          </p:txBody>
        </p:sp>
        <p:sp>
          <p:nvSpPr>
            <p:cNvPr id="105599" name="Rectangle 127"/>
            <p:cNvSpPr>
              <a:spLocks noChangeArrowheads="1"/>
            </p:cNvSpPr>
            <p:nvPr/>
          </p:nvSpPr>
          <p:spPr bwMode="auto">
            <a:xfrm>
              <a:off x="2825" y="2618"/>
              <a:ext cx="21" cy="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500" b="0">
                  <a:solidFill>
                    <a:srgbClr val="000000"/>
                  </a:solidFill>
                  <a:latin typeface="Helvetica" pitchFamily="34" charset="0"/>
                </a:rPr>
                <a:t>1</a:t>
              </a:r>
              <a:endParaRPr lang="en-US"/>
            </a:p>
          </p:txBody>
        </p:sp>
        <p:sp>
          <p:nvSpPr>
            <p:cNvPr id="105600" name="Line 128"/>
            <p:cNvSpPr>
              <a:spLocks noChangeShapeType="1"/>
            </p:cNvSpPr>
            <p:nvPr/>
          </p:nvSpPr>
          <p:spPr bwMode="auto">
            <a:xfrm flipV="1">
              <a:off x="2988" y="2592"/>
              <a:ext cx="1" cy="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601" name="Line 129"/>
            <p:cNvSpPr>
              <a:spLocks noChangeShapeType="1"/>
            </p:cNvSpPr>
            <p:nvPr/>
          </p:nvSpPr>
          <p:spPr bwMode="auto">
            <a:xfrm>
              <a:off x="2988" y="1766"/>
              <a:ext cx="1" cy="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602" name="Line 130"/>
            <p:cNvSpPr>
              <a:spLocks noChangeShapeType="1"/>
            </p:cNvSpPr>
            <p:nvPr/>
          </p:nvSpPr>
          <p:spPr bwMode="auto">
            <a:xfrm flipV="1">
              <a:off x="3098" y="2592"/>
              <a:ext cx="1" cy="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603" name="Line 131"/>
            <p:cNvSpPr>
              <a:spLocks noChangeShapeType="1"/>
            </p:cNvSpPr>
            <p:nvPr/>
          </p:nvSpPr>
          <p:spPr bwMode="auto">
            <a:xfrm>
              <a:off x="3098" y="1766"/>
              <a:ext cx="1" cy="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604" name="Line 132"/>
            <p:cNvSpPr>
              <a:spLocks noChangeShapeType="1"/>
            </p:cNvSpPr>
            <p:nvPr/>
          </p:nvSpPr>
          <p:spPr bwMode="auto">
            <a:xfrm flipV="1">
              <a:off x="3175" y="2592"/>
              <a:ext cx="1" cy="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605" name="Line 133"/>
            <p:cNvSpPr>
              <a:spLocks noChangeShapeType="1"/>
            </p:cNvSpPr>
            <p:nvPr/>
          </p:nvSpPr>
          <p:spPr bwMode="auto">
            <a:xfrm>
              <a:off x="3175" y="1766"/>
              <a:ext cx="1" cy="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606" name="Line 134"/>
            <p:cNvSpPr>
              <a:spLocks noChangeShapeType="1"/>
            </p:cNvSpPr>
            <p:nvPr/>
          </p:nvSpPr>
          <p:spPr bwMode="auto">
            <a:xfrm flipV="1">
              <a:off x="3238" y="2592"/>
              <a:ext cx="1" cy="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607" name="Line 135"/>
            <p:cNvSpPr>
              <a:spLocks noChangeShapeType="1"/>
            </p:cNvSpPr>
            <p:nvPr/>
          </p:nvSpPr>
          <p:spPr bwMode="auto">
            <a:xfrm>
              <a:off x="3238" y="1766"/>
              <a:ext cx="1" cy="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608" name="Line 136"/>
            <p:cNvSpPr>
              <a:spLocks noChangeShapeType="1"/>
            </p:cNvSpPr>
            <p:nvPr/>
          </p:nvSpPr>
          <p:spPr bwMode="auto">
            <a:xfrm flipV="1">
              <a:off x="3285" y="2592"/>
              <a:ext cx="1" cy="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609" name="Line 137"/>
            <p:cNvSpPr>
              <a:spLocks noChangeShapeType="1"/>
            </p:cNvSpPr>
            <p:nvPr/>
          </p:nvSpPr>
          <p:spPr bwMode="auto">
            <a:xfrm>
              <a:off x="3285" y="1766"/>
              <a:ext cx="1" cy="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610" name="Line 138"/>
            <p:cNvSpPr>
              <a:spLocks noChangeShapeType="1"/>
            </p:cNvSpPr>
            <p:nvPr/>
          </p:nvSpPr>
          <p:spPr bwMode="auto">
            <a:xfrm flipV="1">
              <a:off x="3327" y="2592"/>
              <a:ext cx="1" cy="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611" name="Line 139"/>
            <p:cNvSpPr>
              <a:spLocks noChangeShapeType="1"/>
            </p:cNvSpPr>
            <p:nvPr/>
          </p:nvSpPr>
          <p:spPr bwMode="auto">
            <a:xfrm>
              <a:off x="3327" y="1766"/>
              <a:ext cx="1" cy="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612" name="Line 140"/>
            <p:cNvSpPr>
              <a:spLocks noChangeShapeType="1"/>
            </p:cNvSpPr>
            <p:nvPr/>
          </p:nvSpPr>
          <p:spPr bwMode="auto">
            <a:xfrm flipV="1">
              <a:off x="3366" y="2592"/>
              <a:ext cx="1" cy="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613" name="Line 141"/>
            <p:cNvSpPr>
              <a:spLocks noChangeShapeType="1"/>
            </p:cNvSpPr>
            <p:nvPr/>
          </p:nvSpPr>
          <p:spPr bwMode="auto">
            <a:xfrm>
              <a:off x="3366" y="1766"/>
              <a:ext cx="1" cy="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614" name="Line 142"/>
            <p:cNvSpPr>
              <a:spLocks noChangeShapeType="1"/>
            </p:cNvSpPr>
            <p:nvPr/>
          </p:nvSpPr>
          <p:spPr bwMode="auto">
            <a:xfrm flipV="1">
              <a:off x="3400" y="2592"/>
              <a:ext cx="1" cy="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615" name="Line 143"/>
            <p:cNvSpPr>
              <a:spLocks noChangeShapeType="1"/>
            </p:cNvSpPr>
            <p:nvPr/>
          </p:nvSpPr>
          <p:spPr bwMode="auto">
            <a:xfrm>
              <a:off x="3400" y="1766"/>
              <a:ext cx="1" cy="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616" name="Line 144"/>
            <p:cNvSpPr>
              <a:spLocks noChangeShapeType="1"/>
            </p:cNvSpPr>
            <p:nvPr/>
          </p:nvSpPr>
          <p:spPr bwMode="auto">
            <a:xfrm flipV="1">
              <a:off x="3429" y="2592"/>
              <a:ext cx="1" cy="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617" name="Line 145"/>
            <p:cNvSpPr>
              <a:spLocks noChangeShapeType="1"/>
            </p:cNvSpPr>
            <p:nvPr/>
          </p:nvSpPr>
          <p:spPr bwMode="auto">
            <a:xfrm>
              <a:off x="3429" y="1766"/>
              <a:ext cx="1" cy="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618" name="Line 146"/>
            <p:cNvSpPr>
              <a:spLocks noChangeShapeType="1"/>
            </p:cNvSpPr>
            <p:nvPr/>
          </p:nvSpPr>
          <p:spPr bwMode="auto">
            <a:xfrm flipV="1">
              <a:off x="3429" y="2579"/>
              <a:ext cx="1" cy="2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619" name="Line 147"/>
            <p:cNvSpPr>
              <a:spLocks noChangeShapeType="1"/>
            </p:cNvSpPr>
            <p:nvPr/>
          </p:nvSpPr>
          <p:spPr bwMode="auto">
            <a:xfrm>
              <a:off x="3429" y="1766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620" name="Rectangle 148"/>
            <p:cNvSpPr>
              <a:spLocks noChangeArrowheads="1"/>
            </p:cNvSpPr>
            <p:nvPr/>
          </p:nvSpPr>
          <p:spPr bwMode="auto">
            <a:xfrm>
              <a:off x="3403" y="2639"/>
              <a:ext cx="59" cy="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700" b="0">
                  <a:solidFill>
                    <a:srgbClr val="000000"/>
                  </a:solidFill>
                  <a:latin typeface="Helvetica" pitchFamily="34" charset="0"/>
                </a:rPr>
                <a:t>10</a:t>
              </a:r>
              <a:endParaRPr lang="en-US"/>
            </a:p>
          </p:txBody>
        </p:sp>
        <p:sp>
          <p:nvSpPr>
            <p:cNvPr id="105621" name="Rectangle 149"/>
            <p:cNvSpPr>
              <a:spLocks noChangeArrowheads="1"/>
            </p:cNvSpPr>
            <p:nvPr/>
          </p:nvSpPr>
          <p:spPr bwMode="auto">
            <a:xfrm>
              <a:off x="3458" y="2618"/>
              <a:ext cx="21" cy="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500" b="0">
                  <a:solidFill>
                    <a:srgbClr val="000000"/>
                  </a:solidFill>
                  <a:latin typeface="Helvetica" pitchFamily="34" charset="0"/>
                </a:rPr>
                <a:t>2</a:t>
              </a:r>
              <a:endParaRPr lang="en-US"/>
            </a:p>
          </p:txBody>
        </p:sp>
        <p:sp>
          <p:nvSpPr>
            <p:cNvPr id="105622" name="Line 150"/>
            <p:cNvSpPr>
              <a:spLocks noChangeShapeType="1"/>
            </p:cNvSpPr>
            <p:nvPr/>
          </p:nvSpPr>
          <p:spPr bwMode="auto">
            <a:xfrm>
              <a:off x="900" y="2605"/>
              <a:ext cx="1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623" name="Line 151"/>
            <p:cNvSpPr>
              <a:spLocks noChangeShapeType="1"/>
            </p:cNvSpPr>
            <p:nvPr/>
          </p:nvSpPr>
          <p:spPr bwMode="auto">
            <a:xfrm flipH="1">
              <a:off x="3416" y="2605"/>
              <a:ext cx="1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624" name="Line 152"/>
            <p:cNvSpPr>
              <a:spLocks noChangeShapeType="1"/>
            </p:cNvSpPr>
            <p:nvPr/>
          </p:nvSpPr>
          <p:spPr bwMode="auto">
            <a:xfrm>
              <a:off x="900" y="2605"/>
              <a:ext cx="2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625" name="Line 153"/>
            <p:cNvSpPr>
              <a:spLocks noChangeShapeType="1"/>
            </p:cNvSpPr>
            <p:nvPr/>
          </p:nvSpPr>
          <p:spPr bwMode="auto">
            <a:xfrm flipH="1">
              <a:off x="3404" y="2605"/>
              <a:ext cx="2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626" name="Rectangle 154"/>
            <p:cNvSpPr>
              <a:spLocks noChangeArrowheads="1"/>
            </p:cNvSpPr>
            <p:nvPr/>
          </p:nvSpPr>
          <p:spPr bwMode="auto">
            <a:xfrm>
              <a:off x="806" y="2571"/>
              <a:ext cx="59" cy="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700" b="0">
                  <a:solidFill>
                    <a:srgbClr val="000000"/>
                  </a:solidFill>
                  <a:latin typeface="Helvetica" pitchFamily="34" charset="0"/>
                </a:rPr>
                <a:t>10</a:t>
              </a:r>
              <a:endParaRPr lang="en-US"/>
            </a:p>
          </p:txBody>
        </p:sp>
        <p:sp>
          <p:nvSpPr>
            <p:cNvPr id="105627" name="Rectangle 155"/>
            <p:cNvSpPr>
              <a:spLocks noChangeArrowheads="1"/>
            </p:cNvSpPr>
            <p:nvPr/>
          </p:nvSpPr>
          <p:spPr bwMode="auto">
            <a:xfrm>
              <a:off x="862" y="2550"/>
              <a:ext cx="33" cy="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500" b="0">
                  <a:solidFill>
                    <a:srgbClr val="000000"/>
                  </a:solidFill>
                  <a:latin typeface="Helvetica" pitchFamily="34" charset="0"/>
                </a:rPr>
                <a:t>-2</a:t>
              </a:r>
              <a:endParaRPr lang="en-US"/>
            </a:p>
          </p:txBody>
        </p:sp>
        <p:sp>
          <p:nvSpPr>
            <p:cNvPr id="105628" name="Line 156"/>
            <p:cNvSpPr>
              <a:spLocks noChangeShapeType="1"/>
            </p:cNvSpPr>
            <p:nvPr/>
          </p:nvSpPr>
          <p:spPr bwMode="auto">
            <a:xfrm>
              <a:off x="900" y="2478"/>
              <a:ext cx="1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629" name="Line 157"/>
            <p:cNvSpPr>
              <a:spLocks noChangeShapeType="1"/>
            </p:cNvSpPr>
            <p:nvPr/>
          </p:nvSpPr>
          <p:spPr bwMode="auto">
            <a:xfrm flipH="1">
              <a:off x="3416" y="2478"/>
              <a:ext cx="1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630" name="Line 158"/>
            <p:cNvSpPr>
              <a:spLocks noChangeShapeType="1"/>
            </p:cNvSpPr>
            <p:nvPr/>
          </p:nvSpPr>
          <p:spPr bwMode="auto">
            <a:xfrm>
              <a:off x="900" y="2402"/>
              <a:ext cx="1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631" name="Line 159"/>
            <p:cNvSpPr>
              <a:spLocks noChangeShapeType="1"/>
            </p:cNvSpPr>
            <p:nvPr/>
          </p:nvSpPr>
          <p:spPr bwMode="auto">
            <a:xfrm flipH="1">
              <a:off x="3416" y="2402"/>
              <a:ext cx="1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632" name="Line 160"/>
            <p:cNvSpPr>
              <a:spLocks noChangeShapeType="1"/>
            </p:cNvSpPr>
            <p:nvPr/>
          </p:nvSpPr>
          <p:spPr bwMode="auto">
            <a:xfrm>
              <a:off x="900" y="2351"/>
              <a:ext cx="1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633" name="Line 161"/>
            <p:cNvSpPr>
              <a:spLocks noChangeShapeType="1"/>
            </p:cNvSpPr>
            <p:nvPr/>
          </p:nvSpPr>
          <p:spPr bwMode="auto">
            <a:xfrm flipH="1">
              <a:off x="3416" y="2351"/>
              <a:ext cx="1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634" name="Line 162"/>
            <p:cNvSpPr>
              <a:spLocks noChangeShapeType="1"/>
            </p:cNvSpPr>
            <p:nvPr/>
          </p:nvSpPr>
          <p:spPr bwMode="auto">
            <a:xfrm>
              <a:off x="900" y="2308"/>
              <a:ext cx="1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635" name="Line 163"/>
            <p:cNvSpPr>
              <a:spLocks noChangeShapeType="1"/>
            </p:cNvSpPr>
            <p:nvPr/>
          </p:nvSpPr>
          <p:spPr bwMode="auto">
            <a:xfrm flipH="1">
              <a:off x="3416" y="2308"/>
              <a:ext cx="1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636" name="Line 164"/>
            <p:cNvSpPr>
              <a:spLocks noChangeShapeType="1"/>
            </p:cNvSpPr>
            <p:nvPr/>
          </p:nvSpPr>
          <p:spPr bwMode="auto">
            <a:xfrm>
              <a:off x="900" y="2274"/>
              <a:ext cx="1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637" name="Line 165"/>
            <p:cNvSpPr>
              <a:spLocks noChangeShapeType="1"/>
            </p:cNvSpPr>
            <p:nvPr/>
          </p:nvSpPr>
          <p:spPr bwMode="auto">
            <a:xfrm flipH="1">
              <a:off x="3416" y="2274"/>
              <a:ext cx="1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638" name="Line 166"/>
            <p:cNvSpPr>
              <a:spLocks noChangeShapeType="1"/>
            </p:cNvSpPr>
            <p:nvPr/>
          </p:nvSpPr>
          <p:spPr bwMode="auto">
            <a:xfrm>
              <a:off x="900" y="2249"/>
              <a:ext cx="1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639" name="Line 167"/>
            <p:cNvSpPr>
              <a:spLocks noChangeShapeType="1"/>
            </p:cNvSpPr>
            <p:nvPr/>
          </p:nvSpPr>
          <p:spPr bwMode="auto">
            <a:xfrm flipH="1">
              <a:off x="3416" y="2249"/>
              <a:ext cx="1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640" name="Line 168"/>
            <p:cNvSpPr>
              <a:spLocks noChangeShapeType="1"/>
            </p:cNvSpPr>
            <p:nvPr/>
          </p:nvSpPr>
          <p:spPr bwMode="auto">
            <a:xfrm>
              <a:off x="900" y="2224"/>
              <a:ext cx="1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641" name="Line 169"/>
            <p:cNvSpPr>
              <a:spLocks noChangeShapeType="1"/>
            </p:cNvSpPr>
            <p:nvPr/>
          </p:nvSpPr>
          <p:spPr bwMode="auto">
            <a:xfrm flipH="1">
              <a:off x="3416" y="2224"/>
              <a:ext cx="1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642" name="Line 170"/>
            <p:cNvSpPr>
              <a:spLocks noChangeShapeType="1"/>
            </p:cNvSpPr>
            <p:nvPr/>
          </p:nvSpPr>
          <p:spPr bwMode="auto">
            <a:xfrm>
              <a:off x="900" y="2202"/>
              <a:ext cx="1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643" name="Line 171"/>
            <p:cNvSpPr>
              <a:spLocks noChangeShapeType="1"/>
            </p:cNvSpPr>
            <p:nvPr/>
          </p:nvSpPr>
          <p:spPr bwMode="auto">
            <a:xfrm flipH="1">
              <a:off x="3416" y="2202"/>
              <a:ext cx="1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644" name="Line 172"/>
            <p:cNvSpPr>
              <a:spLocks noChangeShapeType="1"/>
            </p:cNvSpPr>
            <p:nvPr/>
          </p:nvSpPr>
          <p:spPr bwMode="auto">
            <a:xfrm>
              <a:off x="900" y="2186"/>
              <a:ext cx="1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645" name="Line 173"/>
            <p:cNvSpPr>
              <a:spLocks noChangeShapeType="1"/>
            </p:cNvSpPr>
            <p:nvPr/>
          </p:nvSpPr>
          <p:spPr bwMode="auto">
            <a:xfrm flipH="1">
              <a:off x="3416" y="2186"/>
              <a:ext cx="1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646" name="Line 174"/>
            <p:cNvSpPr>
              <a:spLocks noChangeShapeType="1"/>
            </p:cNvSpPr>
            <p:nvPr/>
          </p:nvSpPr>
          <p:spPr bwMode="auto">
            <a:xfrm>
              <a:off x="900" y="2186"/>
              <a:ext cx="2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647" name="Line 175"/>
            <p:cNvSpPr>
              <a:spLocks noChangeShapeType="1"/>
            </p:cNvSpPr>
            <p:nvPr/>
          </p:nvSpPr>
          <p:spPr bwMode="auto">
            <a:xfrm flipH="1">
              <a:off x="3404" y="2186"/>
              <a:ext cx="2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648" name="Rectangle 176"/>
            <p:cNvSpPr>
              <a:spLocks noChangeArrowheads="1"/>
            </p:cNvSpPr>
            <p:nvPr/>
          </p:nvSpPr>
          <p:spPr bwMode="auto">
            <a:xfrm>
              <a:off x="806" y="2152"/>
              <a:ext cx="59" cy="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700" b="0">
                  <a:solidFill>
                    <a:srgbClr val="000000"/>
                  </a:solidFill>
                  <a:latin typeface="Helvetica" pitchFamily="34" charset="0"/>
                </a:rPr>
                <a:t>10</a:t>
              </a:r>
              <a:endParaRPr lang="en-US"/>
            </a:p>
          </p:txBody>
        </p:sp>
        <p:sp>
          <p:nvSpPr>
            <p:cNvPr id="105649" name="Rectangle 177"/>
            <p:cNvSpPr>
              <a:spLocks noChangeArrowheads="1"/>
            </p:cNvSpPr>
            <p:nvPr/>
          </p:nvSpPr>
          <p:spPr bwMode="auto">
            <a:xfrm>
              <a:off x="862" y="2130"/>
              <a:ext cx="33" cy="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500" b="0">
                  <a:solidFill>
                    <a:srgbClr val="000000"/>
                  </a:solidFill>
                  <a:latin typeface="Helvetica" pitchFamily="34" charset="0"/>
                </a:rPr>
                <a:t>-1</a:t>
              </a:r>
              <a:endParaRPr lang="en-US"/>
            </a:p>
          </p:txBody>
        </p:sp>
        <p:sp>
          <p:nvSpPr>
            <p:cNvPr id="105650" name="Line 178"/>
            <p:cNvSpPr>
              <a:spLocks noChangeShapeType="1"/>
            </p:cNvSpPr>
            <p:nvPr/>
          </p:nvSpPr>
          <p:spPr bwMode="auto">
            <a:xfrm>
              <a:off x="900" y="2058"/>
              <a:ext cx="1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651" name="Line 179"/>
            <p:cNvSpPr>
              <a:spLocks noChangeShapeType="1"/>
            </p:cNvSpPr>
            <p:nvPr/>
          </p:nvSpPr>
          <p:spPr bwMode="auto">
            <a:xfrm flipH="1">
              <a:off x="3416" y="2058"/>
              <a:ext cx="1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652" name="Line 180"/>
            <p:cNvSpPr>
              <a:spLocks noChangeShapeType="1"/>
            </p:cNvSpPr>
            <p:nvPr/>
          </p:nvSpPr>
          <p:spPr bwMode="auto">
            <a:xfrm>
              <a:off x="900" y="1982"/>
              <a:ext cx="1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653" name="Line 181"/>
            <p:cNvSpPr>
              <a:spLocks noChangeShapeType="1"/>
            </p:cNvSpPr>
            <p:nvPr/>
          </p:nvSpPr>
          <p:spPr bwMode="auto">
            <a:xfrm flipH="1">
              <a:off x="3416" y="1982"/>
              <a:ext cx="1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654" name="Line 182"/>
            <p:cNvSpPr>
              <a:spLocks noChangeShapeType="1"/>
            </p:cNvSpPr>
            <p:nvPr/>
          </p:nvSpPr>
          <p:spPr bwMode="auto">
            <a:xfrm>
              <a:off x="900" y="1931"/>
              <a:ext cx="1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655" name="Line 183"/>
            <p:cNvSpPr>
              <a:spLocks noChangeShapeType="1"/>
            </p:cNvSpPr>
            <p:nvPr/>
          </p:nvSpPr>
          <p:spPr bwMode="auto">
            <a:xfrm flipH="1">
              <a:off x="3416" y="1931"/>
              <a:ext cx="1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656" name="Line 184"/>
            <p:cNvSpPr>
              <a:spLocks noChangeShapeType="1"/>
            </p:cNvSpPr>
            <p:nvPr/>
          </p:nvSpPr>
          <p:spPr bwMode="auto">
            <a:xfrm>
              <a:off x="900" y="1889"/>
              <a:ext cx="1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657" name="Line 185"/>
            <p:cNvSpPr>
              <a:spLocks noChangeShapeType="1"/>
            </p:cNvSpPr>
            <p:nvPr/>
          </p:nvSpPr>
          <p:spPr bwMode="auto">
            <a:xfrm flipH="1">
              <a:off x="3416" y="1889"/>
              <a:ext cx="1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658" name="Line 186"/>
            <p:cNvSpPr>
              <a:spLocks noChangeShapeType="1"/>
            </p:cNvSpPr>
            <p:nvPr/>
          </p:nvSpPr>
          <p:spPr bwMode="auto">
            <a:xfrm>
              <a:off x="900" y="1855"/>
              <a:ext cx="1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659" name="Line 187"/>
            <p:cNvSpPr>
              <a:spLocks noChangeShapeType="1"/>
            </p:cNvSpPr>
            <p:nvPr/>
          </p:nvSpPr>
          <p:spPr bwMode="auto">
            <a:xfrm flipH="1">
              <a:off x="3416" y="1855"/>
              <a:ext cx="1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660" name="Line 188"/>
            <p:cNvSpPr>
              <a:spLocks noChangeShapeType="1"/>
            </p:cNvSpPr>
            <p:nvPr/>
          </p:nvSpPr>
          <p:spPr bwMode="auto">
            <a:xfrm>
              <a:off x="900" y="1830"/>
              <a:ext cx="1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661" name="Line 189"/>
            <p:cNvSpPr>
              <a:spLocks noChangeShapeType="1"/>
            </p:cNvSpPr>
            <p:nvPr/>
          </p:nvSpPr>
          <p:spPr bwMode="auto">
            <a:xfrm flipH="1">
              <a:off x="3416" y="1830"/>
              <a:ext cx="1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662" name="Line 190"/>
            <p:cNvSpPr>
              <a:spLocks noChangeShapeType="1"/>
            </p:cNvSpPr>
            <p:nvPr/>
          </p:nvSpPr>
          <p:spPr bwMode="auto">
            <a:xfrm>
              <a:off x="900" y="1804"/>
              <a:ext cx="1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663" name="Line 191"/>
            <p:cNvSpPr>
              <a:spLocks noChangeShapeType="1"/>
            </p:cNvSpPr>
            <p:nvPr/>
          </p:nvSpPr>
          <p:spPr bwMode="auto">
            <a:xfrm flipH="1">
              <a:off x="3416" y="1804"/>
              <a:ext cx="1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664" name="Line 192"/>
            <p:cNvSpPr>
              <a:spLocks noChangeShapeType="1"/>
            </p:cNvSpPr>
            <p:nvPr/>
          </p:nvSpPr>
          <p:spPr bwMode="auto">
            <a:xfrm>
              <a:off x="900" y="1783"/>
              <a:ext cx="1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665" name="Line 193"/>
            <p:cNvSpPr>
              <a:spLocks noChangeShapeType="1"/>
            </p:cNvSpPr>
            <p:nvPr/>
          </p:nvSpPr>
          <p:spPr bwMode="auto">
            <a:xfrm flipH="1">
              <a:off x="3416" y="1783"/>
              <a:ext cx="1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666" name="Line 194"/>
            <p:cNvSpPr>
              <a:spLocks noChangeShapeType="1"/>
            </p:cNvSpPr>
            <p:nvPr/>
          </p:nvSpPr>
          <p:spPr bwMode="auto">
            <a:xfrm>
              <a:off x="900" y="1766"/>
              <a:ext cx="1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667" name="Line 195"/>
            <p:cNvSpPr>
              <a:spLocks noChangeShapeType="1"/>
            </p:cNvSpPr>
            <p:nvPr/>
          </p:nvSpPr>
          <p:spPr bwMode="auto">
            <a:xfrm flipH="1">
              <a:off x="3416" y="1766"/>
              <a:ext cx="1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668" name="Line 196"/>
            <p:cNvSpPr>
              <a:spLocks noChangeShapeType="1"/>
            </p:cNvSpPr>
            <p:nvPr/>
          </p:nvSpPr>
          <p:spPr bwMode="auto">
            <a:xfrm>
              <a:off x="900" y="1766"/>
              <a:ext cx="2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669" name="Line 197"/>
            <p:cNvSpPr>
              <a:spLocks noChangeShapeType="1"/>
            </p:cNvSpPr>
            <p:nvPr/>
          </p:nvSpPr>
          <p:spPr bwMode="auto">
            <a:xfrm flipH="1">
              <a:off x="3404" y="1766"/>
              <a:ext cx="2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670" name="Rectangle 198"/>
            <p:cNvSpPr>
              <a:spLocks noChangeArrowheads="1"/>
            </p:cNvSpPr>
            <p:nvPr/>
          </p:nvSpPr>
          <p:spPr bwMode="auto">
            <a:xfrm>
              <a:off x="806" y="1732"/>
              <a:ext cx="59" cy="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700" b="0">
                  <a:solidFill>
                    <a:srgbClr val="000000"/>
                  </a:solidFill>
                  <a:latin typeface="Helvetica" pitchFamily="34" charset="0"/>
                </a:rPr>
                <a:t>10</a:t>
              </a:r>
              <a:endParaRPr lang="en-US"/>
            </a:p>
          </p:txBody>
        </p:sp>
        <p:sp>
          <p:nvSpPr>
            <p:cNvPr id="105671" name="Rectangle 199"/>
            <p:cNvSpPr>
              <a:spLocks noChangeArrowheads="1"/>
            </p:cNvSpPr>
            <p:nvPr/>
          </p:nvSpPr>
          <p:spPr bwMode="auto">
            <a:xfrm>
              <a:off x="861" y="1711"/>
              <a:ext cx="21" cy="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500" b="0">
                  <a:solidFill>
                    <a:srgbClr val="000000"/>
                  </a:solidFill>
                  <a:latin typeface="Helvetica" pitchFamily="34" charset="0"/>
                </a:rPr>
                <a:t>0</a:t>
              </a:r>
              <a:endParaRPr lang="en-US"/>
            </a:p>
          </p:txBody>
        </p:sp>
        <p:sp>
          <p:nvSpPr>
            <p:cNvPr id="105672" name="Line 200"/>
            <p:cNvSpPr>
              <a:spLocks noChangeShapeType="1"/>
            </p:cNvSpPr>
            <p:nvPr/>
          </p:nvSpPr>
          <p:spPr bwMode="auto">
            <a:xfrm>
              <a:off x="900" y="1766"/>
              <a:ext cx="252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673" name="Freeform 201"/>
            <p:cNvSpPr>
              <a:spLocks/>
            </p:cNvSpPr>
            <p:nvPr/>
          </p:nvSpPr>
          <p:spPr bwMode="auto">
            <a:xfrm>
              <a:off x="900" y="1766"/>
              <a:ext cx="2529" cy="839"/>
            </a:xfrm>
            <a:custGeom>
              <a:avLst/>
              <a:gdLst>
                <a:gd name="T0" fmla="*/ 0 w 596"/>
                <a:gd name="T1" fmla="*/ 198 h 198"/>
                <a:gd name="T2" fmla="*/ 596 w 596"/>
                <a:gd name="T3" fmla="*/ 198 h 198"/>
                <a:gd name="T4" fmla="*/ 596 w 596"/>
                <a:gd name="T5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6" h="198">
                  <a:moveTo>
                    <a:pt x="0" y="198"/>
                  </a:moveTo>
                  <a:lnTo>
                    <a:pt x="596" y="198"/>
                  </a:lnTo>
                  <a:lnTo>
                    <a:pt x="596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674" name="Line 202"/>
            <p:cNvSpPr>
              <a:spLocks noChangeShapeType="1"/>
            </p:cNvSpPr>
            <p:nvPr/>
          </p:nvSpPr>
          <p:spPr bwMode="auto">
            <a:xfrm flipV="1">
              <a:off x="900" y="1766"/>
              <a:ext cx="1" cy="83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675" name="Freeform 203"/>
            <p:cNvSpPr>
              <a:spLocks/>
            </p:cNvSpPr>
            <p:nvPr/>
          </p:nvSpPr>
          <p:spPr bwMode="auto">
            <a:xfrm>
              <a:off x="900" y="1766"/>
              <a:ext cx="539" cy="1"/>
            </a:xfrm>
            <a:custGeom>
              <a:avLst/>
              <a:gdLst>
                <a:gd name="T0" fmla="*/ 9 w 539"/>
                <a:gd name="T1" fmla="*/ 21 w 539"/>
                <a:gd name="T2" fmla="*/ 34 w 539"/>
                <a:gd name="T3" fmla="*/ 47 w 539"/>
                <a:gd name="T4" fmla="*/ 60 w 539"/>
                <a:gd name="T5" fmla="*/ 72 w 539"/>
                <a:gd name="T6" fmla="*/ 85 w 539"/>
                <a:gd name="T7" fmla="*/ 98 w 539"/>
                <a:gd name="T8" fmla="*/ 110 w 539"/>
                <a:gd name="T9" fmla="*/ 123 w 539"/>
                <a:gd name="T10" fmla="*/ 136 w 539"/>
                <a:gd name="T11" fmla="*/ 149 w 539"/>
                <a:gd name="T12" fmla="*/ 161 w 539"/>
                <a:gd name="T13" fmla="*/ 174 w 539"/>
                <a:gd name="T14" fmla="*/ 187 w 539"/>
                <a:gd name="T15" fmla="*/ 200 w 539"/>
                <a:gd name="T16" fmla="*/ 212 w 539"/>
                <a:gd name="T17" fmla="*/ 225 w 539"/>
                <a:gd name="T18" fmla="*/ 238 w 539"/>
                <a:gd name="T19" fmla="*/ 250 w 539"/>
                <a:gd name="T20" fmla="*/ 263 w 539"/>
                <a:gd name="T21" fmla="*/ 276 w 539"/>
                <a:gd name="T22" fmla="*/ 289 w 539"/>
                <a:gd name="T23" fmla="*/ 301 w 539"/>
                <a:gd name="T24" fmla="*/ 314 w 539"/>
                <a:gd name="T25" fmla="*/ 327 w 539"/>
                <a:gd name="T26" fmla="*/ 340 w 539"/>
                <a:gd name="T27" fmla="*/ 352 w 539"/>
                <a:gd name="T28" fmla="*/ 365 w 539"/>
                <a:gd name="T29" fmla="*/ 378 w 539"/>
                <a:gd name="T30" fmla="*/ 391 w 539"/>
                <a:gd name="T31" fmla="*/ 403 w 539"/>
                <a:gd name="T32" fmla="*/ 416 w 539"/>
                <a:gd name="T33" fmla="*/ 429 w 539"/>
                <a:gd name="T34" fmla="*/ 441 w 539"/>
                <a:gd name="T35" fmla="*/ 454 w 539"/>
                <a:gd name="T36" fmla="*/ 467 w 539"/>
                <a:gd name="T37" fmla="*/ 480 w 539"/>
                <a:gd name="T38" fmla="*/ 492 w 539"/>
                <a:gd name="T39" fmla="*/ 505 w 539"/>
                <a:gd name="T40" fmla="*/ 518 w 539"/>
                <a:gd name="T41" fmla="*/ 531 w 5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  <a:cxn ang="0">
                  <a:pos x="T33" y="0"/>
                </a:cxn>
                <a:cxn ang="0">
                  <a:pos x="T34" y="0"/>
                </a:cxn>
                <a:cxn ang="0">
                  <a:pos x="T35" y="0"/>
                </a:cxn>
                <a:cxn ang="0">
                  <a:pos x="T36" y="0"/>
                </a:cxn>
                <a:cxn ang="0">
                  <a:pos x="T37" y="0"/>
                </a:cxn>
                <a:cxn ang="0">
                  <a:pos x="T38" y="0"/>
                </a:cxn>
                <a:cxn ang="0">
                  <a:pos x="T39" y="0"/>
                </a:cxn>
                <a:cxn ang="0">
                  <a:pos x="T40" y="0"/>
                </a:cxn>
                <a:cxn ang="0">
                  <a:pos x="T41" y="0"/>
                </a:cxn>
              </a:cxnLst>
              <a:rect l="0" t="0" r="r" b="b"/>
              <a:pathLst>
                <a:path w="539">
                  <a:moveTo>
                    <a:pt x="0" y="0"/>
                  </a:moveTo>
                  <a:lnTo>
                    <a:pt x="4" y="0"/>
                  </a:lnTo>
                  <a:lnTo>
                    <a:pt x="9" y="0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21" y="0"/>
                  </a:lnTo>
                  <a:lnTo>
                    <a:pt x="26" y="0"/>
                  </a:lnTo>
                  <a:lnTo>
                    <a:pt x="30" y="0"/>
                  </a:lnTo>
                  <a:lnTo>
                    <a:pt x="34" y="0"/>
                  </a:lnTo>
                  <a:lnTo>
                    <a:pt x="38" y="0"/>
                  </a:lnTo>
                  <a:lnTo>
                    <a:pt x="43" y="0"/>
                  </a:lnTo>
                  <a:lnTo>
                    <a:pt x="47" y="0"/>
                  </a:lnTo>
                  <a:lnTo>
                    <a:pt x="51" y="0"/>
                  </a:lnTo>
                  <a:lnTo>
                    <a:pt x="55" y="0"/>
                  </a:lnTo>
                  <a:lnTo>
                    <a:pt x="60" y="0"/>
                  </a:lnTo>
                  <a:lnTo>
                    <a:pt x="64" y="0"/>
                  </a:lnTo>
                  <a:lnTo>
                    <a:pt x="68" y="0"/>
                  </a:lnTo>
                  <a:lnTo>
                    <a:pt x="72" y="0"/>
                  </a:lnTo>
                  <a:lnTo>
                    <a:pt x="76" y="0"/>
                  </a:lnTo>
                  <a:lnTo>
                    <a:pt x="81" y="0"/>
                  </a:lnTo>
                  <a:lnTo>
                    <a:pt x="85" y="0"/>
                  </a:lnTo>
                  <a:lnTo>
                    <a:pt x="89" y="0"/>
                  </a:lnTo>
                  <a:lnTo>
                    <a:pt x="93" y="0"/>
                  </a:lnTo>
                  <a:lnTo>
                    <a:pt x="98" y="0"/>
                  </a:lnTo>
                  <a:lnTo>
                    <a:pt x="102" y="0"/>
                  </a:lnTo>
                  <a:lnTo>
                    <a:pt x="106" y="0"/>
                  </a:lnTo>
                  <a:lnTo>
                    <a:pt x="110" y="0"/>
                  </a:lnTo>
                  <a:lnTo>
                    <a:pt x="115" y="0"/>
                  </a:lnTo>
                  <a:lnTo>
                    <a:pt x="119" y="0"/>
                  </a:lnTo>
                  <a:lnTo>
                    <a:pt x="123" y="0"/>
                  </a:lnTo>
                  <a:lnTo>
                    <a:pt x="127" y="0"/>
                  </a:lnTo>
                  <a:lnTo>
                    <a:pt x="132" y="0"/>
                  </a:lnTo>
                  <a:lnTo>
                    <a:pt x="136" y="0"/>
                  </a:lnTo>
                  <a:lnTo>
                    <a:pt x="140" y="0"/>
                  </a:lnTo>
                  <a:lnTo>
                    <a:pt x="144" y="0"/>
                  </a:lnTo>
                  <a:lnTo>
                    <a:pt x="149" y="0"/>
                  </a:lnTo>
                  <a:lnTo>
                    <a:pt x="153" y="0"/>
                  </a:lnTo>
                  <a:lnTo>
                    <a:pt x="157" y="0"/>
                  </a:lnTo>
                  <a:lnTo>
                    <a:pt x="161" y="0"/>
                  </a:lnTo>
                  <a:lnTo>
                    <a:pt x="166" y="0"/>
                  </a:lnTo>
                  <a:lnTo>
                    <a:pt x="170" y="0"/>
                  </a:lnTo>
                  <a:lnTo>
                    <a:pt x="174" y="0"/>
                  </a:lnTo>
                  <a:lnTo>
                    <a:pt x="178" y="0"/>
                  </a:lnTo>
                  <a:lnTo>
                    <a:pt x="183" y="0"/>
                  </a:lnTo>
                  <a:lnTo>
                    <a:pt x="187" y="0"/>
                  </a:lnTo>
                  <a:lnTo>
                    <a:pt x="191" y="0"/>
                  </a:lnTo>
                  <a:lnTo>
                    <a:pt x="195" y="0"/>
                  </a:lnTo>
                  <a:lnTo>
                    <a:pt x="200" y="0"/>
                  </a:lnTo>
                  <a:lnTo>
                    <a:pt x="204" y="0"/>
                  </a:lnTo>
                  <a:lnTo>
                    <a:pt x="208" y="0"/>
                  </a:lnTo>
                  <a:lnTo>
                    <a:pt x="212" y="0"/>
                  </a:lnTo>
                  <a:lnTo>
                    <a:pt x="217" y="0"/>
                  </a:lnTo>
                  <a:lnTo>
                    <a:pt x="221" y="0"/>
                  </a:lnTo>
                  <a:lnTo>
                    <a:pt x="225" y="0"/>
                  </a:lnTo>
                  <a:lnTo>
                    <a:pt x="229" y="0"/>
                  </a:lnTo>
                  <a:lnTo>
                    <a:pt x="233" y="0"/>
                  </a:lnTo>
                  <a:lnTo>
                    <a:pt x="238" y="0"/>
                  </a:lnTo>
                  <a:lnTo>
                    <a:pt x="242" y="0"/>
                  </a:lnTo>
                  <a:lnTo>
                    <a:pt x="246" y="0"/>
                  </a:lnTo>
                  <a:lnTo>
                    <a:pt x="250" y="0"/>
                  </a:lnTo>
                  <a:lnTo>
                    <a:pt x="255" y="0"/>
                  </a:lnTo>
                  <a:lnTo>
                    <a:pt x="259" y="0"/>
                  </a:lnTo>
                  <a:lnTo>
                    <a:pt x="263" y="0"/>
                  </a:lnTo>
                  <a:lnTo>
                    <a:pt x="267" y="0"/>
                  </a:lnTo>
                  <a:lnTo>
                    <a:pt x="272" y="0"/>
                  </a:lnTo>
                  <a:lnTo>
                    <a:pt x="276" y="0"/>
                  </a:lnTo>
                  <a:lnTo>
                    <a:pt x="280" y="0"/>
                  </a:lnTo>
                  <a:lnTo>
                    <a:pt x="284" y="0"/>
                  </a:lnTo>
                  <a:lnTo>
                    <a:pt x="289" y="0"/>
                  </a:lnTo>
                  <a:lnTo>
                    <a:pt x="293" y="0"/>
                  </a:lnTo>
                  <a:lnTo>
                    <a:pt x="297" y="0"/>
                  </a:lnTo>
                  <a:lnTo>
                    <a:pt x="301" y="0"/>
                  </a:lnTo>
                  <a:lnTo>
                    <a:pt x="306" y="0"/>
                  </a:lnTo>
                  <a:lnTo>
                    <a:pt x="310" y="0"/>
                  </a:lnTo>
                  <a:lnTo>
                    <a:pt x="314" y="0"/>
                  </a:lnTo>
                  <a:lnTo>
                    <a:pt x="318" y="0"/>
                  </a:lnTo>
                  <a:lnTo>
                    <a:pt x="323" y="0"/>
                  </a:lnTo>
                  <a:lnTo>
                    <a:pt x="327" y="0"/>
                  </a:lnTo>
                  <a:lnTo>
                    <a:pt x="331" y="0"/>
                  </a:lnTo>
                  <a:lnTo>
                    <a:pt x="335" y="0"/>
                  </a:lnTo>
                  <a:lnTo>
                    <a:pt x="340" y="0"/>
                  </a:lnTo>
                  <a:lnTo>
                    <a:pt x="344" y="0"/>
                  </a:lnTo>
                  <a:lnTo>
                    <a:pt x="348" y="0"/>
                  </a:lnTo>
                  <a:lnTo>
                    <a:pt x="352" y="0"/>
                  </a:lnTo>
                  <a:lnTo>
                    <a:pt x="357" y="0"/>
                  </a:lnTo>
                  <a:lnTo>
                    <a:pt x="361" y="0"/>
                  </a:lnTo>
                  <a:lnTo>
                    <a:pt x="365" y="0"/>
                  </a:lnTo>
                  <a:lnTo>
                    <a:pt x="369" y="0"/>
                  </a:lnTo>
                  <a:lnTo>
                    <a:pt x="374" y="0"/>
                  </a:lnTo>
                  <a:lnTo>
                    <a:pt x="378" y="0"/>
                  </a:lnTo>
                  <a:lnTo>
                    <a:pt x="382" y="0"/>
                  </a:lnTo>
                  <a:lnTo>
                    <a:pt x="386" y="0"/>
                  </a:lnTo>
                  <a:lnTo>
                    <a:pt x="391" y="0"/>
                  </a:lnTo>
                  <a:lnTo>
                    <a:pt x="395" y="0"/>
                  </a:lnTo>
                  <a:lnTo>
                    <a:pt x="399" y="0"/>
                  </a:lnTo>
                  <a:lnTo>
                    <a:pt x="403" y="0"/>
                  </a:lnTo>
                  <a:lnTo>
                    <a:pt x="407" y="0"/>
                  </a:lnTo>
                  <a:lnTo>
                    <a:pt x="412" y="0"/>
                  </a:lnTo>
                  <a:lnTo>
                    <a:pt x="416" y="0"/>
                  </a:lnTo>
                  <a:lnTo>
                    <a:pt x="420" y="0"/>
                  </a:lnTo>
                  <a:lnTo>
                    <a:pt x="424" y="0"/>
                  </a:lnTo>
                  <a:lnTo>
                    <a:pt x="429" y="0"/>
                  </a:lnTo>
                  <a:lnTo>
                    <a:pt x="433" y="0"/>
                  </a:lnTo>
                  <a:lnTo>
                    <a:pt x="437" y="0"/>
                  </a:lnTo>
                  <a:lnTo>
                    <a:pt x="441" y="0"/>
                  </a:lnTo>
                  <a:lnTo>
                    <a:pt x="446" y="0"/>
                  </a:lnTo>
                  <a:lnTo>
                    <a:pt x="450" y="0"/>
                  </a:lnTo>
                  <a:lnTo>
                    <a:pt x="454" y="0"/>
                  </a:lnTo>
                  <a:lnTo>
                    <a:pt x="458" y="0"/>
                  </a:lnTo>
                  <a:lnTo>
                    <a:pt x="463" y="0"/>
                  </a:lnTo>
                  <a:lnTo>
                    <a:pt x="467" y="0"/>
                  </a:lnTo>
                  <a:lnTo>
                    <a:pt x="471" y="0"/>
                  </a:lnTo>
                  <a:lnTo>
                    <a:pt x="475" y="0"/>
                  </a:lnTo>
                  <a:lnTo>
                    <a:pt x="480" y="0"/>
                  </a:lnTo>
                  <a:lnTo>
                    <a:pt x="484" y="0"/>
                  </a:lnTo>
                  <a:lnTo>
                    <a:pt x="488" y="0"/>
                  </a:lnTo>
                  <a:lnTo>
                    <a:pt x="492" y="0"/>
                  </a:lnTo>
                  <a:lnTo>
                    <a:pt x="497" y="0"/>
                  </a:lnTo>
                  <a:lnTo>
                    <a:pt x="501" y="0"/>
                  </a:lnTo>
                  <a:lnTo>
                    <a:pt x="505" y="0"/>
                  </a:lnTo>
                  <a:lnTo>
                    <a:pt x="509" y="0"/>
                  </a:lnTo>
                  <a:lnTo>
                    <a:pt x="514" y="0"/>
                  </a:lnTo>
                  <a:lnTo>
                    <a:pt x="518" y="0"/>
                  </a:lnTo>
                  <a:lnTo>
                    <a:pt x="522" y="0"/>
                  </a:lnTo>
                  <a:lnTo>
                    <a:pt x="526" y="0"/>
                  </a:lnTo>
                  <a:lnTo>
                    <a:pt x="531" y="0"/>
                  </a:lnTo>
                  <a:lnTo>
                    <a:pt x="535" y="0"/>
                  </a:lnTo>
                  <a:lnTo>
                    <a:pt x="539" y="0"/>
                  </a:lnTo>
                </a:path>
              </a:pathLst>
            </a:custGeom>
            <a:noFill/>
            <a:ln w="1270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676" name="Freeform 204"/>
            <p:cNvSpPr>
              <a:spLocks/>
            </p:cNvSpPr>
            <p:nvPr/>
          </p:nvSpPr>
          <p:spPr bwMode="auto">
            <a:xfrm>
              <a:off x="1439" y="1766"/>
              <a:ext cx="539" cy="17"/>
            </a:xfrm>
            <a:custGeom>
              <a:avLst/>
              <a:gdLst>
                <a:gd name="T0" fmla="*/ 9 w 539"/>
                <a:gd name="T1" fmla="*/ 0 h 17"/>
                <a:gd name="T2" fmla="*/ 21 w 539"/>
                <a:gd name="T3" fmla="*/ 0 h 17"/>
                <a:gd name="T4" fmla="*/ 34 w 539"/>
                <a:gd name="T5" fmla="*/ 0 h 17"/>
                <a:gd name="T6" fmla="*/ 47 w 539"/>
                <a:gd name="T7" fmla="*/ 0 h 17"/>
                <a:gd name="T8" fmla="*/ 59 w 539"/>
                <a:gd name="T9" fmla="*/ 0 h 17"/>
                <a:gd name="T10" fmla="*/ 72 w 539"/>
                <a:gd name="T11" fmla="*/ 0 h 17"/>
                <a:gd name="T12" fmla="*/ 85 w 539"/>
                <a:gd name="T13" fmla="*/ 0 h 17"/>
                <a:gd name="T14" fmla="*/ 98 w 539"/>
                <a:gd name="T15" fmla="*/ 0 h 17"/>
                <a:gd name="T16" fmla="*/ 110 w 539"/>
                <a:gd name="T17" fmla="*/ 0 h 17"/>
                <a:gd name="T18" fmla="*/ 123 w 539"/>
                <a:gd name="T19" fmla="*/ 0 h 17"/>
                <a:gd name="T20" fmla="*/ 136 w 539"/>
                <a:gd name="T21" fmla="*/ 0 h 17"/>
                <a:gd name="T22" fmla="*/ 149 w 539"/>
                <a:gd name="T23" fmla="*/ 0 h 17"/>
                <a:gd name="T24" fmla="*/ 161 w 539"/>
                <a:gd name="T25" fmla="*/ 0 h 17"/>
                <a:gd name="T26" fmla="*/ 174 w 539"/>
                <a:gd name="T27" fmla="*/ 0 h 17"/>
                <a:gd name="T28" fmla="*/ 187 w 539"/>
                <a:gd name="T29" fmla="*/ 0 h 17"/>
                <a:gd name="T30" fmla="*/ 199 w 539"/>
                <a:gd name="T31" fmla="*/ 0 h 17"/>
                <a:gd name="T32" fmla="*/ 212 w 539"/>
                <a:gd name="T33" fmla="*/ 0 h 17"/>
                <a:gd name="T34" fmla="*/ 225 w 539"/>
                <a:gd name="T35" fmla="*/ 0 h 17"/>
                <a:gd name="T36" fmla="*/ 238 w 539"/>
                <a:gd name="T37" fmla="*/ 0 h 17"/>
                <a:gd name="T38" fmla="*/ 250 w 539"/>
                <a:gd name="T39" fmla="*/ 0 h 17"/>
                <a:gd name="T40" fmla="*/ 263 w 539"/>
                <a:gd name="T41" fmla="*/ 0 h 17"/>
                <a:gd name="T42" fmla="*/ 276 w 539"/>
                <a:gd name="T43" fmla="*/ 0 h 17"/>
                <a:gd name="T44" fmla="*/ 289 w 539"/>
                <a:gd name="T45" fmla="*/ 0 h 17"/>
                <a:gd name="T46" fmla="*/ 301 w 539"/>
                <a:gd name="T47" fmla="*/ 0 h 17"/>
                <a:gd name="T48" fmla="*/ 314 w 539"/>
                <a:gd name="T49" fmla="*/ 4 h 17"/>
                <a:gd name="T50" fmla="*/ 327 w 539"/>
                <a:gd name="T51" fmla="*/ 4 h 17"/>
                <a:gd name="T52" fmla="*/ 340 w 539"/>
                <a:gd name="T53" fmla="*/ 4 h 17"/>
                <a:gd name="T54" fmla="*/ 352 w 539"/>
                <a:gd name="T55" fmla="*/ 4 h 17"/>
                <a:gd name="T56" fmla="*/ 365 w 539"/>
                <a:gd name="T57" fmla="*/ 4 h 17"/>
                <a:gd name="T58" fmla="*/ 378 w 539"/>
                <a:gd name="T59" fmla="*/ 4 h 17"/>
                <a:gd name="T60" fmla="*/ 390 w 539"/>
                <a:gd name="T61" fmla="*/ 4 h 17"/>
                <a:gd name="T62" fmla="*/ 403 w 539"/>
                <a:gd name="T63" fmla="*/ 4 h 17"/>
                <a:gd name="T64" fmla="*/ 416 w 539"/>
                <a:gd name="T65" fmla="*/ 9 h 17"/>
                <a:gd name="T66" fmla="*/ 429 w 539"/>
                <a:gd name="T67" fmla="*/ 9 h 17"/>
                <a:gd name="T68" fmla="*/ 441 w 539"/>
                <a:gd name="T69" fmla="*/ 9 h 17"/>
                <a:gd name="T70" fmla="*/ 454 w 539"/>
                <a:gd name="T71" fmla="*/ 9 h 17"/>
                <a:gd name="T72" fmla="*/ 467 w 539"/>
                <a:gd name="T73" fmla="*/ 13 h 17"/>
                <a:gd name="T74" fmla="*/ 480 w 539"/>
                <a:gd name="T75" fmla="*/ 13 h 17"/>
                <a:gd name="T76" fmla="*/ 492 w 539"/>
                <a:gd name="T77" fmla="*/ 13 h 17"/>
                <a:gd name="T78" fmla="*/ 505 w 539"/>
                <a:gd name="T79" fmla="*/ 13 h 17"/>
                <a:gd name="T80" fmla="*/ 518 w 539"/>
                <a:gd name="T81" fmla="*/ 17 h 17"/>
                <a:gd name="T82" fmla="*/ 530 w 539"/>
                <a:gd name="T83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39" h="17">
                  <a:moveTo>
                    <a:pt x="0" y="0"/>
                  </a:moveTo>
                  <a:lnTo>
                    <a:pt x="4" y="0"/>
                  </a:lnTo>
                  <a:lnTo>
                    <a:pt x="9" y="0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21" y="0"/>
                  </a:lnTo>
                  <a:lnTo>
                    <a:pt x="25" y="0"/>
                  </a:lnTo>
                  <a:lnTo>
                    <a:pt x="30" y="0"/>
                  </a:lnTo>
                  <a:lnTo>
                    <a:pt x="34" y="0"/>
                  </a:lnTo>
                  <a:lnTo>
                    <a:pt x="38" y="0"/>
                  </a:lnTo>
                  <a:lnTo>
                    <a:pt x="42" y="0"/>
                  </a:lnTo>
                  <a:lnTo>
                    <a:pt x="47" y="0"/>
                  </a:lnTo>
                  <a:lnTo>
                    <a:pt x="51" y="0"/>
                  </a:lnTo>
                  <a:lnTo>
                    <a:pt x="55" y="0"/>
                  </a:lnTo>
                  <a:lnTo>
                    <a:pt x="59" y="0"/>
                  </a:lnTo>
                  <a:lnTo>
                    <a:pt x="64" y="0"/>
                  </a:lnTo>
                  <a:lnTo>
                    <a:pt x="68" y="0"/>
                  </a:lnTo>
                  <a:lnTo>
                    <a:pt x="72" y="0"/>
                  </a:lnTo>
                  <a:lnTo>
                    <a:pt x="76" y="0"/>
                  </a:lnTo>
                  <a:lnTo>
                    <a:pt x="81" y="0"/>
                  </a:lnTo>
                  <a:lnTo>
                    <a:pt x="85" y="0"/>
                  </a:lnTo>
                  <a:lnTo>
                    <a:pt x="89" y="0"/>
                  </a:lnTo>
                  <a:lnTo>
                    <a:pt x="93" y="0"/>
                  </a:lnTo>
                  <a:lnTo>
                    <a:pt x="98" y="0"/>
                  </a:lnTo>
                  <a:lnTo>
                    <a:pt x="102" y="0"/>
                  </a:lnTo>
                  <a:lnTo>
                    <a:pt x="106" y="0"/>
                  </a:lnTo>
                  <a:lnTo>
                    <a:pt x="110" y="0"/>
                  </a:lnTo>
                  <a:lnTo>
                    <a:pt x="115" y="0"/>
                  </a:lnTo>
                  <a:lnTo>
                    <a:pt x="119" y="0"/>
                  </a:lnTo>
                  <a:lnTo>
                    <a:pt x="123" y="0"/>
                  </a:lnTo>
                  <a:lnTo>
                    <a:pt x="127" y="0"/>
                  </a:lnTo>
                  <a:lnTo>
                    <a:pt x="132" y="0"/>
                  </a:lnTo>
                  <a:lnTo>
                    <a:pt x="136" y="0"/>
                  </a:lnTo>
                  <a:lnTo>
                    <a:pt x="140" y="0"/>
                  </a:lnTo>
                  <a:lnTo>
                    <a:pt x="144" y="0"/>
                  </a:lnTo>
                  <a:lnTo>
                    <a:pt x="149" y="0"/>
                  </a:lnTo>
                  <a:lnTo>
                    <a:pt x="153" y="0"/>
                  </a:lnTo>
                  <a:lnTo>
                    <a:pt x="157" y="0"/>
                  </a:lnTo>
                  <a:lnTo>
                    <a:pt x="161" y="0"/>
                  </a:lnTo>
                  <a:lnTo>
                    <a:pt x="166" y="0"/>
                  </a:lnTo>
                  <a:lnTo>
                    <a:pt x="170" y="0"/>
                  </a:lnTo>
                  <a:lnTo>
                    <a:pt x="174" y="0"/>
                  </a:lnTo>
                  <a:lnTo>
                    <a:pt x="178" y="0"/>
                  </a:lnTo>
                  <a:lnTo>
                    <a:pt x="182" y="0"/>
                  </a:lnTo>
                  <a:lnTo>
                    <a:pt x="187" y="0"/>
                  </a:lnTo>
                  <a:lnTo>
                    <a:pt x="191" y="0"/>
                  </a:lnTo>
                  <a:lnTo>
                    <a:pt x="195" y="0"/>
                  </a:lnTo>
                  <a:lnTo>
                    <a:pt x="199" y="0"/>
                  </a:lnTo>
                  <a:lnTo>
                    <a:pt x="204" y="0"/>
                  </a:lnTo>
                  <a:lnTo>
                    <a:pt x="208" y="0"/>
                  </a:lnTo>
                  <a:lnTo>
                    <a:pt x="212" y="0"/>
                  </a:lnTo>
                  <a:lnTo>
                    <a:pt x="216" y="0"/>
                  </a:lnTo>
                  <a:lnTo>
                    <a:pt x="221" y="0"/>
                  </a:lnTo>
                  <a:lnTo>
                    <a:pt x="225" y="0"/>
                  </a:lnTo>
                  <a:lnTo>
                    <a:pt x="229" y="0"/>
                  </a:lnTo>
                  <a:lnTo>
                    <a:pt x="233" y="0"/>
                  </a:lnTo>
                  <a:lnTo>
                    <a:pt x="238" y="0"/>
                  </a:lnTo>
                  <a:lnTo>
                    <a:pt x="242" y="0"/>
                  </a:lnTo>
                  <a:lnTo>
                    <a:pt x="246" y="0"/>
                  </a:lnTo>
                  <a:lnTo>
                    <a:pt x="250" y="0"/>
                  </a:lnTo>
                  <a:lnTo>
                    <a:pt x="255" y="0"/>
                  </a:lnTo>
                  <a:lnTo>
                    <a:pt x="259" y="0"/>
                  </a:lnTo>
                  <a:lnTo>
                    <a:pt x="263" y="0"/>
                  </a:lnTo>
                  <a:lnTo>
                    <a:pt x="267" y="0"/>
                  </a:lnTo>
                  <a:lnTo>
                    <a:pt x="272" y="0"/>
                  </a:lnTo>
                  <a:lnTo>
                    <a:pt x="276" y="0"/>
                  </a:lnTo>
                  <a:lnTo>
                    <a:pt x="280" y="0"/>
                  </a:lnTo>
                  <a:lnTo>
                    <a:pt x="284" y="0"/>
                  </a:lnTo>
                  <a:lnTo>
                    <a:pt x="289" y="0"/>
                  </a:lnTo>
                  <a:lnTo>
                    <a:pt x="293" y="0"/>
                  </a:lnTo>
                  <a:lnTo>
                    <a:pt x="297" y="0"/>
                  </a:lnTo>
                  <a:lnTo>
                    <a:pt x="301" y="0"/>
                  </a:lnTo>
                  <a:lnTo>
                    <a:pt x="306" y="0"/>
                  </a:lnTo>
                  <a:lnTo>
                    <a:pt x="310" y="4"/>
                  </a:lnTo>
                  <a:lnTo>
                    <a:pt x="314" y="4"/>
                  </a:lnTo>
                  <a:lnTo>
                    <a:pt x="318" y="4"/>
                  </a:lnTo>
                  <a:lnTo>
                    <a:pt x="323" y="4"/>
                  </a:lnTo>
                  <a:lnTo>
                    <a:pt x="327" y="4"/>
                  </a:lnTo>
                  <a:lnTo>
                    <a:pt x="331" y="4"/>
                  </a:lnTo>
                  <a:lnTo>
                    <a:pt x="335" y="4"/>
                  </a:lnTo>
                  <a:lnTo>
                    <a:pt x="340" y="4"/>
                  </a:lnTo>
                  <a:lnTo>
                    <a:pt x="344" y="4"/>
                  </a:lnTo>
                  <a:lnTo>
                    <a:pt x="348" y="4"/>
                  </a:lnTo>
                  <a:lnTo>
                    <a:pt x="352" y="4"/>
                  </a:lnTo>
                  <a:lnTo>
                    <a:pt x="356" y="4"/>
                  </a:lnTo>
                  <a:lnTo>
                    <a:pt x="361" y="4"/>
                  </a:lnTo>
                  <a:lnTo>
                    <a:pt x="365" y="4"/>
                  </a:lnTo>
                  <a:lnTo>
                    <a:pt x="369" y="4"/>
                  </a:lnTo>
                  <a:lnTo>
                    <a:pt x="373" y="4"/>
                  </a:lnTo>
                  <a:lnTo>
                    <a:pt x="378" y="4"/>
                  </a:lnTo>
                  <a:lnTo>
                    <a:pt x="382" y="4"/>
                  </a:lnTo>
                  <a:lnTo>
                    <a:pt x="386" y="4"/>
                  </a:lnTo>
                  <a:lnTo>
                    <a:pt x="390" y="4"/>
                  </a:lnTo>
                  <a:lnTo>
                    <a:pt x="395" y="4"/>
                  </a:lnTo>
                  <a:lnTo>
                    <a:pt x="399" y="4"/>
                  </a:lnTo>
                  <a:lnTo>
                    <a:pt x="403" y="4"/>
                  </a:lnTo>
                  <a:lnTo>
                    <a:pt x="407" y="9"/>
                  </a:lnTo>
                  <a:lnTo>
                    <a:pt x="412" y="9"/>
                  </a:lnTo>
                  <a:lnTo>
                    <a:pt x="416" y="9"/>
                  </a:lnTo>
                  <a:lnTo>
                    <a:pt x="420" y="9"/>
                  </a:lnTo>
                  <a:lnTo>
                    <a:pt x="424" y="9"/>
                  </a:lnTo>
                  <a:lnTo>
                    <a:pt x="429" y="9"/>
                  </a:lnTo>
                  <a:lnTo>
                    <a:pt x="433" y="9"/>
                  </a:lnTo>
                  <a:lnTo>
                    <a:pt x="437" y="9"/>
                  </a:lnTo>
                  <a:lnTo>
                    <a:pt x="441" y="9"/>
                  </a:lnTo>
                  <a:lnTo>
                    <a:pt x="446" y="9"/>
                  </a:lnTo>
                  <a:lnTo>
                    <a:pt x="450" y="9"/>
                  </a:lnTo>
                  <a:lnTo>
                    <a:pt x="454" y="9"/>
                  </a:lnTo>
                  <a:lnTo>
                    <a:pt x="458" y="9"/>
                  </a:lnTo>
                  <a:lnTo>
                    <a:pt x="463" y="9"/>
                  </a:lnTo>
                  <a:lnTo>
                    <a:pt x="467" y="13"/>
                  </a:lnTo>
                  <a:lnTo>
                    <a:pt x="471" y="13"/>
                  </a:lnTo>
                  <a:lnTo>
                    <a:pt x="475" y="13"/>
                  </a:lnTo>
                  <a:lnTo>
                    <a:pt x="480" y="13"/>
                  </a:lnTo>
                  <a:lnTo>
                    <a:pt x="484" y="13"/>
                  </a:lnTo>
                  <a:lnTo>
                    <a:pt x="488" y="13"/>
                  </a:lnTo>
                  <a:lnTo>
                    <a:pt x="492" y="13"/>
                  </a:lnTo>
                  <a:lnTo>
                    <a:pt x="497" y="13"/>
                  </a:lnTo>
                  <a:lnTo>
                    <a:pt x="501" y="13"/>
                  </a:lnTo>
                  <a:lnTo>
                    <a:pt x="505" y="13"/>
                  </a:lnTo>
                  <a:lnTo>
                    <a:pt x="509" y="17"/>
                  </a:lnTo>
                  <a:lnTo>
                    <a:pt x="513" y="17"/>
                  </a:lnTo>
                  <a:lnTo>
                    <a:pt x="518" y="17"/>
                  </a:lnTo>
                  <a:lnTo>
                    <a:pt x="522" y="17"/>
                  </a:lnTo>
                  <a:lnTo>
                    <a:pt x="526" y="17"/>
                  </a:lnTo>
                  <a:lnTo>
                    <a:pt x="530" y="17"/>
                  </a:lnTo>
                  <a:lnTo>
                    <a:pt x="535" y="17"/>
                  </a:lnTo>
                  <a:lnTo>
                    <a:pt x="539" y="17"/>
                  </a:lnTo>
                </a:path>
              </a:pathLst>
            </a:custGeom>
            <a:noFill/>
            <a:ln w="1270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677" name="Freeform 205"/>
            <p:cNvSpPr>
              <a:spLocks/>
            </p:cNvSpPr>
            <p:nvPr/>
          </p:nvSpPr>
          <p:spPr bwMode="auto">
            <a:xfrm>
              <a:off x="1978" y="1783"/>
              <a:ext cx="539" cy="225"/>
            </a:xfrm>
            <a:custGeom>
              <a:avLst/>
              <a:gdLst>
                <a:gd name="T0" fmla="*/ 8 w 539"/>
                <a:gd name="T1" fmla="*/ 4 h 225"/>
                <a:gd name="T2" fmla="*/ 21 w 539"/>
                <a:gd name="T3" fmla="*/ 4 h 225"/>
                <a:gd name="T4" fmla="*/ 34 w 539"/>
                <a:gd name="T5" fmla="*/ 9 h 225"/>
                <a:gd name="T6" fmla="*/ 47 w 539"/>
                <a:gd name="T7" fmla="*/ 9 h 225"/>
                <a:gd name="T8" fmla="*/ 59 w 539"/>
                <a:gd name="T9" fmla="*/ 13 h 225"/>
                <a:gd name="T10" fmla="*/ 72 w 539"/>
                <a:gd name="T11" fmla="*/ 13 h 225"/>
                <a:gd name="T12" fmla="*/ 85 w 539"/>
                <a:gd name="T13" fmla="*/ 17 h 225"/>
                <a:gd name="T14" fmla="*/ 98 w 539"/>
                <a:gd name="T15" fmla="*/ 21 h 225"/>
                <a:gd name="T16" fmla="*/ 110 w 539"/>
                <a:gd name="T17" fmla="*/ 21 h 225"/>
                <a:gd name="T18" fmla="*/ 123 w 539"/>
                <a:gd name="T19" fmla="*/ 26 h 225"/>
                <a:gd name="T20" fmla="*/ 136 w 539"/>
                <a:gd name="T21" fmla="*/ 30 h 225"/>
                <a:gd name="T22" fmla="*/ 148 w 539"/>
                <a:gd name="T23" fmla="*/ 34 h 225"/>
                <a:gd name="T24" fmla="*/ 161 w 539"/>
                <a:gd name="T25" fmla="*/ 38 h 225"/>
                <a:gd name="T26" fmla="*/ 174 w 539"/>
                <a:gd name="T27" fmla="*/ 42 h 225"/>
                <a:gd name="T28" fmla="*/ 187 w 539"/>
                <a:gd name="T29" fmla="*/ 47 h 225"/>
                <a:gd name="T30" fmla="*/ 199 w 539"/>
                <a:gd name="T31" fmla="*/ 51 h 225"/>
                <a:gd name="T32" fmla="*/ 212 w 539"/>
                <a:gd name="T33" fmla="*/ 55 h 225"/>
                <a:gd name="T34" fmla="*/ 225 w 539"/>
                <a:gd name="T35" fmla="*/ 59 h 225"/>
                <a:gd name="T36" fmla="*/ 238 w 539"/>
                <a:gd name="T37" fmla="*/ 64 h 225"/>
                <a:gd name="T38" fmla="*/ 250 w 539"/>
                <a:gd name="T39" fmla="*/ 68 h 225"/>
                <a:gd name="T40" fmla="*/ 263 w 539"/>
                <a:gd name="T41" fmla="*/ 72 h 225"/>
                <a:gd name="T42" fmla="*/ 276 w 539"/>
                <a:gd name="T43" fmla="*/ 81 h 225"/>
                <a:gd name="T44" fmla="*/ 289 w 539"/>
                <a:gd name="T45" fmla="*/ 85 h 225"/>
                <a:gd name="T46" fmla="*/ 301 w 539"/>
                <a:gd name="T47" fmla="*/ 89 h 225"/>
                <a:gd name="T48" fmla="*/ 314 w 539"/>
                <a:gd name="T49" fmla="*/ 98 h 225"/>
                <a:gd name="T50" fmla="*/ 327 w 539"/>
                <a:gd name="T51" fmla="*/ 102 h 225"/>
                <a:gd name="T52" fmla="*/ 339 w 539"/>
                <a:gd name="T53" fmla="*/ 110 h 225"/>
                <a:gd name="T54" fmla="*/ 352 w 539"/>
                <a:gd name="T55" fmla="*/ 114 h 225"/>
                <a:gd name="T56" fmla="*/ 365 w 539"/>
                <a:gd name="T57" fmla="*/ 123 h 225"/>
                <a:gd name="T58" fmla="*/ 378 w 539"/>
                <a:gd name="T59" fmla="*/ 127 h 225"/>
                <a:gd name="T60" fmla="*/ 390 w 539"/>
                <a:gd name="T61" fmla="*/ 136 h 225"/>
                <a:gd name="T62" fmla="*/ 403 w 539"/>
                <a:gd name="T63" fmla="*/ 144 h 225"/>
                <a:gd name="T64" fmla="*/ 416 w 539"/>
                <a:gd name="T65" fmla="*/ 148 h 225"/>
                <a:gd name="T66" fmla="*/ 429 w 539"/>
                <a:gd name="T67" fmla="*/ 157 h 225"/>
                <a:gd name="T68" fmla="*/ 441 w 539"/>
                <a:gd name="T69" fmla="*/ 165 h 225"/>
                <a:gd name="T70" fmla="*/ 454 w 539"/>
                <a:gd name="T71" fmla="*/ 170 h 225"/>
                <a:gd name="T72" fmla="*/ 467 w 539"/>
                <a:gd name="T73" fmla="*/ 178 h 225"/>
                <a:gd name="T74" fmla="*/ 479 w 539"/>
                <a:gd name="T75" fmla="*/ 186 h 225"/>
                <a:gd name="T76" fmla="*/ 492 w 539"/>
                <a:gd name="T77" fmla="*/ 195 h 225"/>
                <a:gd name="T78" fmla="*/ 505 w 539"/>
                <a:gd name="T79" fmla="*/ 203 h 225"/>
                <a:gd name="T80" fmla="*/ 518 w 539"/>
                <a:gd name="T81" fmla="*/ 212 h 225"/>
                <a:gd name="T82" fmla="*/ 530 w 539"/>
                <a:gd name="T83" fmla="*/ 216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39" h="225">
                  <a:moveTo>
                    <a:pt x="0" y="0"/>
                  </a:moveTo>
                  <a:lnTo>
                    <a:pt x="4" y="4"/>
                  </a:lnTo>
                  <a:lnTo>
                    <a:pt x="8" y="4"/>
                  </a:lnTo>
                  <a:lnTo>
                    <a:pt x="13" y="4"/>
                  </a:lnTo>
                  <a:lnTo>
                    <a:pt x="17" y="4"/>
                  </a:lnTo>
                  <a:lnTo>
                    <a:pt x="21" y="4"/>
                  </a:lnTo>
                  <a:lnTo>
                    <a:pt x="25" y="4"/>
                  </a:lnTo>
                  <a:lnTo>
                    <a:pt x="30" y="4"/>
                  </a:lnTo>
                  <a:lnTo>
                    <a:pt x="34" y="9"/>
                  </a:lnTo>
                  <a:lnTo>
                    <a:pt x="38" y="9"/>
                  </a:lnTo>
                  <a:lnTo>
                    <a:pt x="42" y="9"/>
                  </a:lnTo>
                  <a:lnTo>
                    <a:pt x="47" y="9"/>
                  </a:lnTo>
                  <a:lnTo>
                    <a:pt x="51" y="9"/>
                  </a:lnTo>
                  <a:lnTo>
                    <a:pt x="55" y="13"/>
                  </a:lnTo>
                  <a:lnTo>
                    <a:pt x="59" y="13"/>
                  </a:lnTo>
                  <a:lnTo>
                    <a:pt x="64" y="13"/>
                  </a:lnTo>
                  <a:lnTo>
                    <a:pt x="68" y="13"/>
                  </a:lnTo>
                  <a:lnTo>
                    <a:pt x="72" y="13"/>
                  </a:lnTo>
                  <a:lnTo>
                    <a:pt x="76" y="13"/>
                  </a:lnTo>
                  <a:lnTo>
                    <a:pt x="81" y="17"/>
                  </a:lnTo>
                  <a:lnTo>
                    <a:pt x="85" y="17"/>
                  </a:lnTo>
                  <a:lnTo>
                    <a:pt x="89" y="17"/>
                  </a:lnTo>
                  <a:lnTo>
                    <a:pt x="93" y="17"/>
                  </a:lnTo>
                  <a:lnTo>
                    <a:pt x="98" y="21"/>
                  </a:lnTo>
                  <a:lnTo>
                    <a:pt x="102" y="21"/>
                  </a:lnTo>
                  <a:lnTo>
                    <a:pt x="106" y="21"/>
                  </a:lnTo>
                  <a:lnTo>
                    <a:pt x="110" y="21"/>
                  </a:lnTo>
                  <a:lnTo>
                    <a:pt x="115" y="26"/>
                  </a:lnTo>
                  <a:lnTo>
                    <a:pt x="119" y="26"/>
                  </a:lnTo>
                  <a:lnTo>
                    <a:pt x="123" y="26"/>
                  </a:lnTo>
                  <a:lnTo>
                    <a:pt x="127" y="26"/>
                  </a:lnTo>
                  <a:lnTo>
                    <a:pt x="132" y="30"/>
                  </a:lnTo>
                  <a:lnTo>
                    <a:pt x="136" y="30"/>
                  </a:lnTo>
                  <a:lnTo>
                    <a:pt x="140" y="30"/>
                  </a:lnTo>
                  <a:lnTo>
                    <a:pt x="144" y="30"/>
                  </a:lnTo>
                  <a:lnTo>
                    <a:pt x="148" y="34"/>
                  </a:lnTo>
                  <a:lnTo>
                    <a:pt x="153" y="34"/>
                  </a:lnTo>
                  <a:lnTo>
                    <a:pt x="157" y="34"/>
                  </a:lnTo>
                  <a:lnTo>
                    <a:pt x="161" y="38"/>
                  </a:lnTo>
                  <a:lnTo>
                    <a:pt x="165" y="38"/>
                  </a:lnTo>
                  <a:lnTo>
                    <a:pt x="170" y="38"/>
                  </a:lnTo>
                  <a:lnTo>
                    <a:pt x="174" y="42"/>
                  </a:lnTo>
                  <a:lnTo>
                    <a:pt x="178" y="42"/>
                  </a:lnTo>
                  <a:lnTo>
                    <a:pt x="182" y="42"/>
                  </a:lnTo>
                  <a:lnTo>
                    <a:pt x="187" y="47"/>
                  </a:lnTo>
                  <a:lnTo>
                    <a:pt x="191" y="47"/>
                  </a:lnTo>
                  <a:lnTo>
                    <a:pt x="195" y="47"/>
                  </a:lnTo>
                  <a:lnTo>
                    <a:pt x="199" y="51"/>
                  </a:lnTo>
                  <a:lnTo>
                    <a:pt x="204" y="51"/>
                  </a:lnTo>
                  <a:lnTo>
                    <a:pt x="208" y="51"/>
                  </a:lnTo>
                  <a:lnTo>
                    <a:pt x="212" y="55"/>
                  </a:lnTo>
                  <a:lnTo>
                    <a:pt x="216" y="55"/>
                  </a:lnTo>
                  <a:lnTo>
                    <a:pt x="221" y="55"/>
                  </a:lnTo>
                  <a:lnTo>
                    <a:pt x="225" y="59"/>
                  </a:lnTo>
                  <a:lnTo>
                    <a:pt x="229" y="59"/>
                  </a:lnTo>
                  <a:lnTo>
                    <a:pt x="233" y="64"/>
                  </a:lnTo>
                  <a:lnTo>
                    <a:pt x="238" y="64"/>
                  </a:lnTo>
                  <a:lnTo>
                    <a:pt x="242" y="64"/>
                  </a:lnTo>
                  <a:lnTo>
                    <a:pt x="246" y="68"/>
                  </a:lnTo>
                  <a:lnTo>
                    <a:pt x="250" y="68"/>
                  </a:lnTo>
                  <a:lnTo>
                    <a:pt x="255" y="68"/>
                  </a:lnTo>
                  <a:lnTo>
                    <a:pt x="259" y="72"/>
                  </a:lnTo>
                  <a:lnTo>
                    <a:pt x="263" y="72"/>
                  </a:lnTo>
                  <a:lnTo>
                    <a:pt x="267" y="76"/>
                  </a:lnTo>
                  <a:lnTo>
                    <a:pt x="272" y="76"/>
                  </a:lnTo>
                  <a:lnTo>
                    <a:pt x="276" y="81"/>
                  </a:lnTo>
                  <a:lnTo>
                    <a:pt x="280" y="81"/>
                  </a:lnTo>
                  <a:lnTo>
                    <a:pt x="284" y="85"/>
                  </a:lnTo>
                  <a:lnTo>
                    <a:pt x="289" y="85"/>
                  </a:lnTo>
                  <a:lnTo>
                    <a:pt x="293" y="85"/>
                  </a:lnTo>
                  <a:lnTo>
                    <a:pt x="297" y="89"/>
                  </a:lnTo>
                  <a:lnTo>
                    <a:pt x="301" y="89"/>
                  </a:lnTo>
                  <a:lnTo>
                    <a:pt x="305" y="93"/>
                  </a:lnTo>
                  <a:lnTo>
                    <a:pt x="310" y="93"/>
                  </a:lnTo>
                  <a:lnTo>
                    <a:pt x="314" y="98"/>
                  </a:lnTo>
                  <a:lnTo>
                    <a:pt x="318" y="98"/>
                  </a:lnTo>
                  <a:lnTo>
                    <a:pt x="322" y="102"/>
                  </a:lnTo>
                  <a:lnTo>
                    <a:pt x="327" y="102"/>
                  </a:lnTo>
                  <a:lnTo>
                    <a:pt x="331" y="106"/>
                  </a:lnTo>
                  <a:lnTo>
                    <a:pt x="335" y="106"/>
                  </a:lnTo>
                  <a:lnTo>
                    <a:pt x="339" y="110"/>
                  </a:lnTo>
                  <a:lnTo>
                    <a:pt x="344" y="110"/>
                  </a:lnTo>
                  <a:lnTo>
                    <a:pt x="348" y="114"/>
                  </a:lnTo>
                  <a:lnTo>
                    <a:pt x="352" y="114"/>
                  </a:lnTo>
                  <a:lnTo>
                    <a:pt x="356" y="119"/>
                  </a:lnTo>
                  <a:lnTo>
                    <a:pt x="361" y="119"/>
                  </a:lnTo>
                  <a:lnTo>
                    <a:pt x="365" y="123"/>
                  </a:lnTo>
                  <a:lnTo>
                    <a:pt x="369" y="123"/>
                  </a:lnTo>
                  <a:lnTo>
                    <a:pt x="373" y="127"/>
                  </a:lnTo>
                  <a:lnTo>
                    <a:pt x="378" y="127"/>
                  </a:lnTo>
                  <a:lnTo>
                    <a:pt x="382" y="131"/>
                  </a:lnTo>
                  <a:lnTo>
                    <a:pt x="386" y="136"/>
                  </a:lnTo>
                  <a:lnTo>
                    <a:pt x="390" y="136"/>
                  </a:lnTo>
                  <a:lnTo>
                    <a:pt x="395" y="140"/>
                  </a:lnTo>
                  <a:lnTo>
                    <a:pt x="399" y="140"/>
                  </a:lnTo>
                  <a:lnTo>
                    <a:pt x="403" y="144"/>
                  </a:lnTo>
                  <a:lnTo>
                    <a:pt x="407" y="144"/>
                  </a:lnTo>
                  <a:lnTo>
                    <a:pt x="412" y="148"/>
                  </a:lnTo>
                  <a:lnTo>
                    <a:pt x="416" y="148"/>
                  </a:lnTo>
                  <a:lnTo>
                    <a:pt x="420" y="153"/>
                  </a:lnTo>
                  <a:lnTo>
                    <a:pt x="424" y="153"/>
                  </a:lnTo>
                  <a:lnTo>
                    <a:pt x="429" y="157"/>
                  </a:lnTo>
                  <a:lnTo>
                    <a:pt x="433" y="161"/>
                  </a:lnTo>
                  <a:lnTo>
                    <a:pt x="437" y="161"/>
                  </a:lnTo>
                  <a:lnTo>
                    <a:pt x="441" y="165"/>
                  </a:lnTo>
                  <a:lnTo>
                    <a:pt x="446" y="165"/>
                  </a:lnTo>
                  <a:lnTo>
                    <a:pt x="450" y="170"/>
                  </a:lnTo>
                  <a:lnTo>
                    <a:pt x="454" y="170"/>
                  </a:lnTo>
                  <a:lnTo>
                    <a:pt x="458" y="174"/>
                  </a:lnTo>
                  <a:lnTo>
                    <a:pt x="462" y="178"/>
                  </a:lnTo>
                  <a:lnTo>
                    <a:pt x="467" y="178"/>
                  </a:lnTo>
                  <a:lnTo>
                    <a:pt x="471" y="182"/>
                  </a:lnTo>
                  <a:lnTo>
                    <a:pt x="475" y="182"/>
                  </a:lnTo>
                  <a:lnTo>
                    <a:pt x="479" y="186"/>
                  </a:lnTo>
                  <a:lnTo>
                    <a:pt x="484" y="191"/>
                  </a:lnTo>
                  <a:lnTo>
                    <a:pt x="488" y="191"/>
                  </a:lnTo>
                  <a:lnTo>
                    <a:pt x="492" y="195"/>
                  </a:lnTo>
                  <a:lnTo>
                    <a:pt x="496" y="195"/>
                  </a:lnTo>
                  <a:lnTo>
                    <a:pt x="501" y="199"/>
                  </a:lnTo>
                  <a:lnTo>
                    <a:pt x="505" y="203"/>
                  </a:lnTo>
                  <a:lnTo>
                    <a:pt x="509" y="203"/>
                  </a:lnTo>
                  <a:lnTo>
                    <a:pt x="513" y="208"/>
                  </a:lnTo>
                  <a:lnTo>
                    <a:pt x="518" y="212"/>
                  </a:lnTo>
                  <a:lnTo>
                    <a:pt x="522" y="212"/>
                  </a:lnTo>
                  <a:lnTo>
                    <a:pt x="526" y="216"/>
                  </a:lnTo>
                  <a:lnTo>
                    <a:pt x="530" y="216"/>
                  </a:lnTo>
                  <a:lnTo>
                    <a:pt x="535" y="220"/>
                  </a:lnTo>
                  <a:lnTo>
                    <a:pt x="539" y="225"/>
                  </a:lnTo>
                </a:path>
              </a:pathLst>
            </a:custGeom>
            <a:noFill/>
            <a:ln w="1270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678" name="Freeform 206"/>
            <p:cNvSpPr>
              <a:spLocks/>
            </p:cNvSpPr>
            <p:nvPr/>
          </p:nvSpPr>
          <p:spPr bwMode="auto">
            <a:xfrm>
              <a:off x="2517" y="2008"/>
              <a:ext cx="539" cy="347"/>
            </a:xfrm>
            <a:custGeom>
              <a:avLst/>
              <a:gdLst>
                <a:gd name="T0" fmla="*/ 8 w 539"/>
                <a:gd name="T1" fmla="*/ 4 h 347"/>
                <a:gd name="T2" fmla="*/ 21 w 539"/>
                <a:gd name="T3" fmla="*/ 12 h 347"/>
                <a:gd name="T4" fmla="*/ 34 w 539"/>
                <a:gd name="T5" fmla="*/ 17 h 347"/>
                <a:gd name="T6" fmla="*/ 47 w 539"/>
                <a:gd name="T7" fmla="*/ 25 h 347"/>
                <a:gd name="T8" fmla="*/ 59 w 539"/>
                <a:gd name="T9" fmla="*/ 34 h 347"/>
                <a:gd name="T10" fmla="*/ 72 w 539"/>
                <a:gd name="T11" fmla="*/ 42 h 347"/>
                <a:gd name="T12" fmla="*/ 85 w 539"/>
                <a:gd name="T13" fmla="*/ 50 h 347"/>
                <a:gd name="T14" fmla="*/ 97 w 539"/>
                <a:gd name="T15" fmla="*/ 59 h 347"/>
                <a:gd name="T16" fmla="*/ 110 w 539"/>
                <a:gd name="T17" fmla="*/ 67 h 347"/>
                <a:gd name="T18" fmla="*/ 123 w 539"/>
                <a:gd name="T19" fmla="*/ 76 h 347"/>
                <a:gd name="T20" fmla="*/ 136 w 539"/>
                <a:gd name="T21" fmla="*/ 84 h 347"/>
                <a:gd name="T22" fmla="*/ 148 w 539"/>
                <a:gd name="T23" fmla="*/ 93 h 347"/>
                <a:gd name="T24" fmla="*/ 161 w 539"/>
                <a:gd name="T25" fmla="*/ 101 h 347"/>
                <a:gd name="T26" fmla="*/ 174 w 539"/>
                <a:gd name="T27" fmla="*/ 110 h 347"/>
                <a:gd name="T28" fmla="*/ 187 w 539"/>
                <a:gd name="T29" fmla="*/ 118 h 347"/>
                <a:gd name="T30" fmla="*/ 199 w 539"/>
                <a:gd name="T31" fmla="*/ 127 h 347"/>
                <a:gd name="T32" fmla="*/ 212 w 539"/>
                <a:gd name="T33" fmla="*/ 135 h 347"/>
                <a:gd name="T34" fmla="*/ 225 w 539"/>
                <a:gd name="T35" fmla="*/ 144 h 347"/>
                <a:gd name="T36" fmla="*/ 238 w 539"/>
                <a:gd name="T37" fmla="*/ 152 h 347"/>
                <a:gd name="T38" fmla="*/ 250 w 539"/>
                <a:gd name="T39" fmla="*/ 161 h 347"/>
                <a:gd name="T40" fmla="*/ 263 w 539"/>
                <a:gd name="T41" fmla="*/ 169 h 347"/>
                <a:gd name="T42" fmla="*/ 276 w 539"/>
                <a:gd name="T43" fmla="*/ 173 h 347"/>
                <a:gd name="T44" fmla="*/ 288 w 539"/>
                <a:gd name="T45" fmla="*/ 182 h 347"/>
                <a:gd name="T46" fmla="*/ 301 w 539"/>
                <a:gd name="T47" fmla="*/ 190 h 347"/>
                <a:gd name="T48" fmla="*/ 314 w 539"/>
                <a:gd name="T49" fmla="*/ 199 h 347"/>
                <a:gd name="T50" fmla="*/ 327 w 539"/>
                <a:gd name="T51" fmla="*/ 207 h 347"/>
                <a:gd name="T52" fmla="*/ 339 w 539"/>
                <a:gd name="T53" fmla="*/ 216 h 347"/>
                <a:gd name="T54" fmla="*/ 352 w 539"/>
                <a:gd name="T55" fmla="*/ 224 h 347"/>
                <a:gd name="T56" fmla="*/ 365 w 539"/>
                <a:gd name="T57" fmla="*/ 233 h 347"/>
                <a:gd name="T58" fmla="*/ 378 w 539"/>
                <a:gd name="T59" fmla="*/ 241 h 347"/>
                <a:gd name="T60" fmla="*/ 390 w 539"/>
                <a:gd name="T61" fmla="*/ 250 h 347"/>
                <a:gd name="T62" fmla="*/ 403 w 539"/>
                <a:gd name="T63" fmla="*/ 258 h 347"/>
                <a:gd name="T64" fmla="*/ 416 w 539"/>
                <a:gd name="T65" fmla="*/ 266 h 347"/>
                <a:gd name="T66" fmla="*/ 428 w 539"/>
                <a:gd name="T67" fmla="*/ 275 h 347"/>
                <a:gd name="T68" fmla="*/ 441 w 539"/>
                <a:gd name="T69" fmla="*/ 283 h 347"/>
                <a:gd name="T70" fmla="*/ 454 w 539"/>
                <a:gd name="T71" fmla="*/ 292 h 347"/>
                <a:gd name="T72" fmla="*/ 467 w 539"/>
                <a:gd name="T73" fmla="*/ 300 h 347"/>
                <a:gd name="T74" fmla="*/ 479 w 539"/>
                <a:gd name="T75" fmla="*/ 309 h 347"/>
                <a:gd name="T76" fmla="*/ 492 w 539"/>
                <a:gd name="T77" fmla="*/ 317 h 347"/>
                <a:gd name="T78" fmla="*/ 505 w 539"/>
                <a:gd name="T79" fmla="*/ 326 h 347"/>
                <a:gd name="T80" fmla="*/ 518 w 539"/>
                <a:gd name="T81" fmla="*/ 334 h 347"/>
                <a:gd name="T82" fmla="*/ 530 w 539"/>
                <a:gd name="T83" fmla="*/ 343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39" h="347">
                  <a:moveTo>
                    <a:pt x="0" y="0"/>
                  </a:moveTo>
                  <a:lnTo>
                    <a:pt x="4" y="0"/>
                  </a:lnTo>
                  <a:lnTo>
                    <a:pt x="8" y="4"/>
                  </a:lnTo>
                  <a:lnTo>
                    <a:pt x="13" y="4"/>
                  </a:lnTo>
                  <a:lnTo>
                    <a:pt x="17" y="8"/>
                  </a:lnTo>
                  <a:lnTo>
                    <a:pt x="21" y="12"/>
                  </a:lnTo>
                  <a:lnTo>
                    <a:pt x="25" y="12"/>
                  </a:lnTo>
                  <a:lnTo>
                    <a:pt x="30" y="17"/>
                  </a:lnTo>
                  <a:lnTo>
                    <a:pt x="34" y="17"/>
                  </a:lnTo>
                  <a:lnTo>
                    <a:pt x="38" y="21"/>
                  </a:lnTo>
                  <a:lnTo>
                    <a:pt x="42" y="25"/>
                  </a:lnTo>
                  <a:lnTo>
                    <a:pt x="47" y="25"/>
                  </a:lnTo>
                  <a:lnTo>
                    <a:pt x="51" y="29"/>
                  </a:lnTo>
                  <a:lnTo>
                    <a:pt x="55" y="34"/>
                  </a:lnTo>
                  <a:lnTo>
                    <a:pt x="59" y="34"/>
                  </a:lnTo>
                  <a:lnTo>
                    <a:pt x="64" y="38"/>
                  </a:lnTo>
                  <a:lnTo>
                    <a:pt x="68" y="42"/>
                  </a:lnTo>
                  <a:lnTo>
                    <a:pt x="72" y="42"/>
                  </a:lnTo>
                  <a:lnTo>
                    <a:pt x="76" y="46"/>
                  </a:lnTo>
                  <a:lnTo>
                    <a:pt x="81" y="46"/>
                  </a:lnTo>
                  <a:lnTo>
                    <a:pt x="85" y="50"/>
                  </a:lnTo>
                  <a:lnTo>
                    <a:pt x="89" y="55"/>
                  </a:lnTo>
                  <a:lnTo>
                    <a:pt x="93" y="55"/>
                  </a:lnTo>
                  <a:lnTo>
                    <a:pt x="97" y="59"/>
                  </a:lnTo>
                  <a:lnTo>
                    <a:pt x="102" y="63"/>
                  </a:lnTo>
                  <a:lnTo>
                    <a:pt x="106" y="63"/>
                  </a:lnTo>
                  <a:lnTo>
                    <a:pt x="110" y="67"/>
                  </a:lnTo>
                  <a:lnTo>
                    <a:pt x="114" y="72"/>
                  </a:lnTo>
                  <a:lnTo>
                    <a:pt x="119" y="72"/>
                  </a:lnTo>
                  <a:lnTo>
                    <a:pt x="123" y="76"/>
                  </a:lnTo>
                  <a:lnTo>
                    <a:pt x="127" y="80"/>
                  </a:lnTo>
                  <a:lnTo>
                    <a:pt x="131" y="80"/>
                  </a:lnTo>
                  <a:lnTo>
                    <a:pt x="136" y="84"/>
                  </a:lnTo>
                  <a:lnTo>
                    <a:pt x="140" y="84"/>
                  </a:lnTo>
                  <a:lnTo>
                    <a:pt x="144" y="89"/>
                  </a:lnTo>
                  <a:lnTo>
                    <a:pt x="148" y="93"/>
                  </a:lnTo>
                  <a:lnTo>
                    <a:pt x="153" y="93"/>
                  </a:lnTo>
                  <a:lnTo>
                    <a:pt x="157" y="97"/>
                  </a:lnTo>
                  <a:lnTo>
                    <a:pt x="161" y="101"/>
                  </a:lnTo>
                  <a:lnTo>
                    <a:pt x="165" y="101"/>
                  </a:lnTo>
                  <a:lnTo>
                    <a:pt x="170" y="106"/>
                  </a:lnTo>
                  <a:lnTo>
                    <a:pt x="174" y="110"/>
                  </a:lnTo>
                  <a:lnTo>
                    <a:pt x="178" y="110"/>
                  </a:lnTo>
                  <a:lnTo>
                    <a:pt x="182" y="114"/>
                  </a:lnTo>
                  <a:lnTo>
                    <a:pt x="187" y="118"/>
                  </a:lnTo>
                  <a:lnTo>
                    <a:pt x="191" y="118"/>
                  </a:lnTo>
                  <a:lnTo>
                    <a:pt x="195" y="122"/>
                  </a:lnTo>
                  <a:lnTo>
                    <a:pt x="199" y="127"/>
                  </a:lnTo>
                  <a:lnTo>
                    <a:pt x="204" y="127"/>
                  </a:lnTo>
                  <a:lnTo>
                    <a:pt x="208" y="131"/>
                  </a:lnTo>
                  <a:lnTo>
                    <a:pt x="212" y="135"/>
                  </a:lnTo>
                  <a:lnTo>
                    <a:pt x="216" y="135"/>
                  </a:lnTo>
                  <a:lnTo>
                    <a:pt x="221" y="139"/>
                  </a:lnTo>
                  <a:lnTo>
                    <a:pt x="225" y="144"/>
                  </a:lnTo>
                  <a:lnTo>
                    <a:pt x="229" y="144"/>
                  </a:lnTo>
                  <a:lnTo>
                    <a:pt x="233" y="148"/>
                  </a:lnTo>
                  <a:lnTo>
                    <a:pt x="238" y="152"/>
                  </a:lnTo>
                  <a:lnTo>
                    <a:pt x="242" y="152"/>
                  </a:lnTo>
                  <a:lnTo>
                    <a:pt x="246" y="156"/>
                  </a:lnTo>
                  <a:lnTo>
                    <a:pt x="250" y="161"/>
                  </a:lnTo>
                  <a:lnTo>
                    <a:pt x="254" y="161"/>
                  </a:lnTo>
                  <a:lnTo>
                    <a:pt x="259" y="165"/>
                  </a:lnTo>
                  <a:lnTo>
                    <a:pt x="263" y="169"/>
                  </a:lnTo>
                  <a:lnTo>
                    <a:pt x="267" y="169"/>
                  </a:lnTo>
                  <a:lnTo>
                    <a:pt x="271" y="173"/>
                  </a:lnTo>
                  <a:lnTo>
                    <a:pt x="276" y="173"/>
                  </a:lnTo>
                  <a:lnTo>
                    <a:pt x="280" y="178"/>
                  </a:lnTo>
                  <a:lnTo>
                    <a:pt x="284" y="182"/>
                  </a:lnTo>
                  <a:lnTo>
                    <a:pt x="288" y="182"/>
                  </a:lnTo>
                  <a:lnTo>
                    <a:pt x="293" y="186"/>
                  </a:lnTo>
                  <a:lnTo>
                    <a:pt x="297" y="190"/>
                  </a:lnTo>
                  <a:lnTo>
                    <a:pt x="301" y="190"/>
                  </a:lnTo>
                  <a:lnTo>
                    <a:pt x="305" y="194"/>
                  </a:lnTo>
                  <a:lnTo>
                    <a:pt x="310" y="199"/>
                  </a:lnTo>
                  <a:lnTo>
                    <a:pt x="314" y="199"/>
                  </a:lnTo>
                  <a:lnTo>
                    <a:pt x="318" y="203"/>
                  </a:lnTo>
                  <a:lnTo>
                    <a:pt x="322" y="207"/>
                  </a:lnTo>
                  <a:lnTo>
                    <a:pt x="327" y="207"/>
                  </a:lnTo>
                  <a:lnTo>
                    <a:pt x="331" y="211"/>
                  </a:lnTo>
                  <a:lnTo>
                    <a:pt x="335" y="216"/>
                  </a:lnTo>
                  <a:lnTo>
                    <a:pt x="339" y="216"/>
                  </a:lnTo>
                  <a:lnTo>
                    <a:pt x="344" y="220"/>
                  </a:lnTo>
                  <a:lnTo>
                    <a:pt x="348" y="224"/>
                  </a:lnTo>
                  <a:lnTo>
                    <a:pt x="352" y="224"/>
                  </a:lnTo>
                  <a:lnTo>
                    <a:pt x="356" y="228"/>
                  </a:lnTo>
                  <a:lnTo>
                    <a:pt x="361" y="233"/>
                  </a:lnTo>
                  <a:lnTo>
                    <a:pt x="365" y="233"/>
                  </a:lnTo>
                  <a:lnTo>
                    <a:pt x="369" y="237"/>
                  </a:lnTo>
                  <a:lnTo>
                    <a:pt x="373" y="241"/>
                  </a:lnTo>
                  <a:lnTo>
                    <a:pt x="378" y="241"/>
                  </a:lnTo>
                  <a:lnTo>
                    <a:pt x="382" y="245"/>
                  </a:lnTo>
                  <a:lnTo>
                    <a:pt x="386" y="250"/>
                  </a:lnTo>
                  <a:lnTo>
                    <a:pt x="390" y="250"/>
                  </a:lnTo>
                  <a:lnTo>
                    <a:pt x="395" y="254"/>
                  </a:lnTo>
                  <a:lnTo>
                    <a:pt x="399" y="258"/>
                  </a:lnTo>
                  <a:lnTo>
                    <a:pt x="403" y="258"/>
                  </a:lnTo>
                  <a:lnTo>
                    <a:pt x="407" y="262"/>
                  </a:lnTo>
                  <a:lnTo>
                    <a:pt x="411" y="266"/>
                  </a:lnTo>
                  <a:lnTo>
                    <a:pt x="416" y="266"/>
                  </a:lnTo>
                  <a:lnTo>
                    <a:pt x="420" y="271"/>
                  </a:lnTo>
                  <a:lnTo>
                    <a:pt x="424" y="275"/>
                  </a:lnTo>
                  <a:lnTo>
                    <a:pt x="428" y="275"/>
                  </a:lnTo>
                  <a:lnTo>
                    <a:pt x="433" y="279"/>
                  </a:lnTo>
                  <a:lnTo>
                    <a:pt x="437" y="283"/>
                  </a:lnTo>
                  <a:lnTo>
                    <a:pt x="441" y="283"/>
                  </a:lnTo>
                  <a:lnTo>
                    <a:pt x="445" y="288"/>
                  </a:lnTo>
                  <a:lnTo>
                    <a:pt x="450" y="292"/>
                  </a:lnTo>
                  <a:lnTo>
                    <a:pt x="454" y="292"/>
                  </a:lnTo>
                  <a:lnTo>
                    <a:pt x="458" y="296"/>
                  </a:lnTo>
                  <a:lnTo>
                    <a:pt x="462" y="300"/>
                  </a:lnTo>
                  <a:lnTo>
                    <a:pt x="467" y="300"/>
                  </a:lnTo>
                  <a:lnTo>
                    <a:pt x="471" y="305"/>
                  </a:lnTo>
                  <a:lnTo>
                    <a:pt x="475" y="309"/>
                  </a:lnTo>
                  <a:lnTo>
                    <a:pt x="479" y="309"/>
                  </a:lnTo>
                  <a:lnTo>
                    <a:pt x="484" y="313"/>
                  </a:lnTo>
                  <a:lnTo>
                    <a:pt x="488" y="317"/>
                  </a:lnTo>
                  <a:lnTo>
                    <a:pt x="492" y="317"/>
                  </a:lnTo>
                  <a:lnTo>
                    <a:pt x="496" y="322"/>
                  </a:lnTo>
                  <a:lnTo>
                    <a:pt x="501" y="326"/>
                  </a:lnTo>
                  <a:lnTo>
                    <a:pt x="505" y="326"/>
                  </a:lnTo>
                  <a:lnTo>
                    <a:pt x="509" y="330"/>
                  </a:lnTo>
                  <a:lnTo>
                    <a:pt x="513" y="334"/>
                  </a:lnTo>
                  <a:lnTo>
                    <a:pt x="518" y="334"/>
                  </a:lnTo>
                  <a:lnTo>
                    <a:pt x="522" y="339"/>
                  </a:lnTo>
                  <a:lnTo>
                    <a:pt x="526" y="343"/>
                  </a:lnTo>
                  <a:lnTo>
                    <a:pt x="530" y="343"/>
                  </a:lnTo>
                  <a:lnTo>
                    <a:pt x="535" y="347"/>
                  </a:lnTo>
                  <a:lnTo>
                    <a:pt x="539" y="347"/>
                  </a:lnTo>
                </a:path>
              </a:pathLst>
            </a:custGeom>
            <a:noFill/>
            <a:ln w="1270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679" name="Freeform 207"/>
            <p:cNvSpPr>
              <a:spLocks/>
            </p:cNvSpPr>
            <p:nvPr/>
          </p:nvSpPr>
          <p:spPr bwMode="auto">
            <a:xfrm>
              <a:off x="3056" y="2355"/>
              <a:ext cx="373" cy="250"/>
            </a:xfrm>
            <a:custGeom>
              <a:avLst/>
              <a:gdLst>
                <a:gd name="T0" fmla="*/ 4 w 373"/>
                <a:gd name="T1" fmla="*/ 4 h 250"/>
                <a:gd name="T2" fmla="*/ 13 w 373"/>
                <a:gd name="T3" fmla="*/ 8 h 250"/>
                <a:gd name="T4" fmla="*/ 21 w 373"/>
                <a:gd name="T5" fmla="*/ 17 h 250"/>
                <a:gd name="T6" fmla="*/ 30 w 373"/>
                <a:gd name="T7" fmla="*/ 21 h 250"/>
                <a:gd name="T8" fmla="*/ 38 w 373"/>
                <a:gd name="T9" fmla="*/ 25 h 250"/>
                <a:gd name="T10" fmla="*/ 46 w 373"/>
                <a:gd name="T11" fmla="*/ 34 h 250"/>
                <a:gd name="T12" fmla="*/ 55 w 373"/>
                <a:gd name="T13" fmla="*/ 38 h 250"/>
                <a:gd name="T14" fmla="*/ 63 w 373"/>
                <a:gd name="T15" fmla="*/ 47 h 250"/>
                <a:gd name="T16" fmla="*/ 72 w 373"/>
                <a:gd name="T17" fmla="*/ 51 h 250"/>
                <a:gd name="T18" fmla="*/ 80 w 373"/>
                <a:gd name="T19" fmla="*/ 55 h 250"/>
                <a:gd name="T20" fmla="*/ 89 w 373"/>
                <a:gd name="T21" fmla="*/ 64 h 250"/>
                <a:gd name="T22" fmla="*/ 97 w 373"/>
                <a:gd name="T23" fmla="*/ 68 h 250"/>
                <a:gd name="T24" fmla="*/ 106 w 373"/>
                <a:gd name="T25" fmla="*/ 72 h 250"/>
                <a:gd name="T26" fmla="*/ 114 w 373"/>
                <a:gd name="T27" fmla="*/ 76 h 250"/>
                <a:gd name="T28" fmla="*/ 123 w 373"/>
                <a:gd name="T29" fmla="*/ 85 h 250"/>
                <a:gd name="T30" fmla="*/ 131 w 373"/>
                <a:gd name="T31" fmla="*/ 89 h 250"/>
                <a:gd name="T32" fmla="*/ 140 w 373"/>
                <a:gd name="T33" fmla="*/ 93 h 250"/>
                <a:gd name="T34" fmla="*/ 148 w 373"/>
                <a:gd name="T35" fmla="*/ 102 h 250"/>
                <a:gd name="T36" fmla="*/ 157 w 373"/>
                <a:gd name="T37" fmla="*/ 106 h 250"/>
                <a:gd name="T38" fmla="*/ 165 w 373"/>
                <a:gd name="T39" fmla="*/ 110 h 250"/>
                <a:gd name="T40" fmla="*/ 174 w 373"/>
                <a:gd name="T41" fmla="*/ 119 h 250"/>
                <a:gd name="T42" fmla="*/ 182 w 373"/>
                <a:gd name="T43" fmla="*/ 123 h 250"/>
                <a:gd name="T44" fmla="*/ 191 w 373"/>
                <a:gd name="T45" fmla="*/ 127 h 250"/>
                <a:gd name="T46" fmla="*/ 199 w 373"/>
                <a:gd name="T47" fmla="*/ 136 h 250"/>
                <a:gd name="T48" fmla="*/ 208 w 373"/>
                <a:gd name="T49" fmla="*/ 140 h 250"/>
                <a:gd name="T50" fmla="*/ 216 w 373"/>
                <a:gd name="T51" fmla="*/ 148 h 250"/>
                <a:gd name="T52" fmla="*/ 225 w 373"/>
                <a:gd name="T53" fmla="*/ 152 h 250"/>
                <a:gd name="T54" fmla="*/ 233 w 373"/>
                <a:gd name="T55" fmla="*/ 157 h 250"/>
                <a:gd name="T56" fmla="*/ 242 w 373"/>
                <a:gd name="T57" fmla="*/ 161 h 250"/>
                <a:gd name="T58" fmla="*/ 250 w 373"/>
                <a:gd name="T59" fmla="*/ 169 h 250"/>
                <a:gd name="T60" fmla="*/ 259 w 373"/>
                <a:gd name="T61" fmla="*/ 174 h 250"/>
                <a:gd name="T62" fmla="*/ 267 w 373"/>
                <a:gd name="T63" fmla="*/ 178 h 250"/>
                <a:gd name="T64" fmla="*/ 276 w 373"/>
                <a:gd name="T65" fmla="*/ 186 h 250"/>
                <a:gd name="T66" fmla="*/ 284 w 373"/>
                <a:gd name="T67" fmla="*/ 191 h 250"/>
                <a:gd name="T68" fmla="*/ 293 w 373"/>
                <a:gd name="T69" fmla="*/ 195 h 250"/>
                <a:gd name="T70" fmla="*/ 301 w 373"/>
                <a:gd name="T71" fmla="*/ 203 h 250"/>
                <a:gd name="T72" fmla="*/ 310 w 373"/>
                <a:gd name="T73" fmla="*/ 208 h 250"/>
                <a:gd name="T74" fmla="*/ 318 w 373"/>
                <a:gd name="T75" fmla="*/ 212 h 250"/>
                <a:gd name="T76" fmla="*/ 327 w 373"/>
                <a:gd name="T77" fmla="*/ 220 h 250"/>
                <a:gd name="T78" fmla="*/ 335 w 373"/>
                <a:gd name="T79" fmla="*/ 224 h 250"/>
                <a:gd name="T80" fmla="*/ 344 w 373"/>
                <a:gd name="T81" fmla="*/ 229 h 250"/>
                <a:gd name="T82" fmla="*/ 352 w 373"/>
                <a:gd name="T83" fmla="*/ 237 h 250"/>
                <a:gd name="T84" fmla="*/ 360 w 373"/>
                <a:gd name="T85" fmla="*/ 241 h 250"/>
                <a:gd name="T86" fmla="*/ 369 w 373"/>
                <a:gd name="T87" fmla="*/ 246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73" h="250">
                  <a:moveTo>
                    <a:pt x="0" y="0"/>
                  </a:moveTo>
                  <a:lnTo>
                    <a:pt x="4" y="4"/>
                  </a:lnTo>
                  <a:lnTo>
                    <a:pt x="8" y="8"/>
                  </a:lnTo>
                  <a:lnTo>
                    <a:pt x="13" y="8"/>
                  </a:lnTo>
                  <a:lnTo>
                    <a:pt x="17" y="13"/>
                  </a:lnTo>
                  <a:lnTo>
                    <a:pt x="21" y="17"/>
                  </a:lnTo>
                  <a:lnTo>
                    <a:pt x="25" y="17"/>
                  </a:lnTo>
                  <a:lnTo>
                    <a:pt x="30" y="21"/>
                  </a:lnTo>
                  <a:lnTo>
                    <a:pt x="34" y="25"/>
                  </a:lnTo>
                  <a:lnTo>
                    <a:pt x="38" y="25"/>
                  </a:lnTo>
                  <a:lnTo>
                    <a:pt x="42" y="30"/>
                  </a:lnTo>
                  <a:lnTo>
                    <a:pt x="46" y="34"/>
                  </a:lnTo>
                  <a:lnTo>
                    <a:pt x="51" y="38"/>
                  </a:lnTo>
                  <a:lnTo>
                    <a:pt x="55" y="38"/>
                  </a:lnTo>
                  <a:lnTo>
                    <a:pt x="59" y="42"/>
                  </a:lnTo>
                  <a:lnTo>
                    <a:pt x="63" y="47"/>
                  </a:lnTo>
                  <a:lnTo>
                    <a:pt x="68" y="47"/>
                  </a:lnTo>
                  <a:lnTo>
                    <a:pt x="72" y="51"/>
                  </a:lnTo>
                  <a:lnTo>
                    <a:pt x="76" y="55"/>
                  </a:lnTo>
                  <a:lnTo>
                    <a:pt x="80" y="55"/>
                  </a:lnTo>
                  <a:lnTo>
                    <a:pt x="85" y="59"/>
                  </a:lnTo>
                  <a:lnTo>
                    <a:pt x="89" y="64"/>
                  </a:lnTo>
                  <a:lnTo>
                    <a:pt x="93" y="64"/>
                  </a:lnTo>
                  <a:lnTo>
                    <a:pt x="97" y="68"/>
                  </a:lnTo>
                  <a:lnTo>
                    <a:pt x="102" y="72"/>
                  </a:lnTo>
                  <a:lnTo>
                    <a:pt x="106" y="72"/>
                  </a:lnTo>
                  <a:lnTo>
                    <a:pt x="110" y="76"/>
                  </a:lnTo>
                  <a:lnTo>
                    <a:pt x="114" y="76"/>
                  </a:lnTo>
                  <a:lnTo>
                    <a:pt x="119" y="80"/>
                  </a:lnTo>
                  <a:lnTo>
                    <a:pt x="123" y="85"/>
                  </a:lnTo>
                  <a:lnTo>
                    <a:pt x="127" y="85"/>
                  </a:lnTo>
                  <a:lnTo>
                    <a:pt x="131" y="89"/>
                  </a:lnTo>
                  <a:lnTo>
                    <a:pt x="136" y="93"/>
                  </a:lnTo>
                  <a:lnTo>
                    <a:pt x="140" y="93"/>
                  </a:lnTo>
                  <a:lnTo>
                    <a:pt x="144" y="97"/>
                  </a:lnTo>
                  <a:lnTo>
                    <a:pt x="148" y="102"/>
                  </a:lnTo>
                  <a:lnTo>
                    <a:pt x="153" y="102"/>
                  </a:lnTo>
                  <a:lnTo>
                    <a:pt x="157" y="106"/>
                  </a:lnTo>
                  <a:lnTo>
                    <a:pt x="161" y="110"/>
                  </a:lnTo>
                  <a:lnTo>
                    <a:pt x="165" y="110"/>
                  </a:lnTo>
                  <a:lnTo>
                    <a:pt x="170" y="114"/>
                  </a:lnTo>
                  <a:lnTo>
                    <a:pt x="174" y="119"/>
                  </a:lnTo>
                  <a:lnTo>
                    <a:pt x="178" y="119"/>
                  </a:lnTo>
                  <a:lnTo>
                    <a:pt x="182" y="123"/>
                  </a:lnTo>
                  <a:lnTo>
                    <a:pt x="187" y="127"/>
                  </a:lnTo>
                  <a:lnTo>
                    <a:pt x="191" y="127"/>
                  </a:lnTo>
                  <a:lnTo>
                    <a:pt x="195" y="131"/>
                  </a:lnTo>
                  <a:lnTo>
                    <a:pt x="199" y="136"/>
                  </a:lnTo>
                  <a:lnTo>
                    <a:pt x="203" y="136"/>
                  </a:lnTo>
                  <a:lnTo>
                    <a:pt x="208" y="140"/>
                  </a:lnTo>
                  <a:lnTo>
                    <a:pt x="212" y="144"/>
                  </a:lnTo>
                  <a:lnTo>
                    <a:pt x="216" y="148"/>
                  </a:lnTo>
                  <a:lnTo>
                    <a:pt x="220" y="148"/>
                  </a:lnTo>
                  <a:lnTo>
                    <a:pt x="225" y="152"/>
                  </a:lnTo>
                  <a:lnTo>
                    <a:pt x="229" y="157"/>
                  </a:lnTo>
                  <a:lnTo>
                    <a:pt x="233" y="157"/>
                  </a:lnTo>
                  <a:lnTo>
                    <a:pt x="237" y="161"/>
                  </a:lnTo>
                  <a:lnTo>
                    <a:pt x="242" y="161"/>
                  </a:lnTo>
                  <a:lnTo>
                    <a:pt x="246" y="165"/>
                  </a:lnTo>
                  <a:lnTo>
                    <a:pt x="250" y="169"/>
                  </a:lnTo>
                  <a:lnTo>
                    <a:pt x="254" y="169"/>
                  </a:lnTo>
                  <a:lnTo>
                    <a:pt x="259" y="174"/>
                  </a:lnTo>
                  <a:lnTo>
                    <a:pt x="263" y="178"/>
                  </a:lnTo>
                  <a:lnTo>
                    <a:pt x="267" y="178"/>
                  </a:lnTo>
                  <a:lnTo>
                    <a:pt x="271" y="182"/>
                  </a:lnTo>
                  <a:lnTo>
                    <a:pt x="276" y="186"/>
                  </a:lnTo>
                  <a:lnTo>
                    <a:pt x="280" y="186"/>
                  </a:lnTo>
                  <a:lnTo>
                    <a:pt x="284" y="191"/>
                  </a:lnTo>
                  <a:lnTo>
                    <a:pt x="288" y="195"/>
                  </a:lnTo>
                  <a:lnTo>
                    <a:pt x="293" y="195"/>
                  </a:lnTo>
                  <a:lnTo>
                    <a:pt x="297" y="199"/>
                  </a:lnTo>
                  <a:lnTo>
                    <a:pt x="301" y="203"/>
                  </a:lnTo>
                  <a:lnTo>
                    <a:pt x="305" y="203"/>
                  </a:lnTo>
                  <a:lnTo>
                    <a:pt x="310" y="208"/>
                  </a:lnTo>
                  <a:lnTo>
                    <a:pt x="314" y="212"/>
                  </a:lnTo>
                  <a:lnTo>
                    <a:pt x="318" y="212"/>
                  </a:lnTo>
                  <a:lnTo>
                    <a:pt x="322" y="216"/>
                  </a:lnTo>
                  <a:lnTo>
                    <a:pt x="327" y="220"/>
                  </a:lnTo>
                  <a:lnTo>
                    <a:pt x="331" y="220"/>
                  </a:lnTo>
                  <a:lnTo>
                    <a:pt x="335" y="224"/>
                  </a:lnTo>
                  <a:lnTo>
                    <a:pt x="339" y="229"/>
                  </a:lnTo>
                  <a:lnTo>
                    <a:pt x="344" y="229"/>
                  </a:lnTo>
                  <a:lnTo>
                    <a:pt x="348" y="233"/>
                  </a:lnTo>
                  <a:lnTo>
                    <a:pt x="352" y="237"/>
                  </a:lnTo>
                  <a:lnTo>
                    <a:pt x="356" y="237"/>
                  </a:lnTo>
                  <a:lnTo>
                    <a:pt x="360" y="241"/>
                  </a:lnTo>
                  <a:lnTo>
                    <a:pt x="365" y="246"/>
                  </a:lnTo>
                  <a:lnTo>
                    <a:pt x="369" y="246"/>
                  </a:lnTo>
                  <a:lnTo>
                    <a:pt x="373" y="250"/>
                  </a:lnTo>
                </a:path>
              </a:pathLst>
            </a:custGeom>
            <a:noFill/>
            <a:ln w="1270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680" name="Rectangle 208"/>
            <p:cNvSpPr>
              <a:spLocks noChangeArrowheads="1"/>
            </p:cNvSpPr>
            <p:nvPr/>
          </p:nvSpPr>
          <p:spPr bwMode="auto">
            <a:xfrm>
              <a:off x="1922" y="1669"/>
              <a:ext cx="500" cy="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700" b="0">
                  <a:solidFill>
                    <a:srgbClr val="000000"/>
                  </a:solidFill>
                  <a:latin typeface="Helvetica" pitchFamily="34" charset="0"/>
                </a:rPr>
                <a:t>FILTER BODE PLOT</a:t>
              </a:r>
              <a:endParaRPr lang="en-US"/>
            </a:p>
          </p:txBody>
        </p:sp>
        <p:sp>
          <p:nvSpPr>
            <p:cNvPr id="105681" name="Rectangle 209"/>
            <p:cNvSpPr>
              <a:spLocks noChangeArrowheads="1"/>
            </p:cNvSpPr>
            <p:nvPr/>
          </p:nvSpPr>
          <p:spPr bwMode="auto">
            <a:xfrm>
              <a:off x="1682" y="2711"/>
              <a:ext cx="987" cy="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700" b="0">
                  <a:solidFill>
                    <a:srgbClr val="000000"/>
                  </a:solidFill>
                  <a:latin typeface="Helvetica" pitchFamily="34" charset="0"/>
                </a:rPr>
                <a:t>Dimensionless Frequency, </a:t>
              </a:r>
              <a:r>
                <a:rPr lang="en-US" sz="1000" b="0">
                  <a:solidFill>
                    <a:srgbClr val="000000"/>
                  </a:solidFill>
                  <a:latin typeface="Helvetica" pitchFamily="34" charset="0"/>
                  <a:sym typeface="Symbol" pitchFamily="18" charset="2"/>
                </a:rPr>
                <a:t></a:t>
              </a:r>
              <a:r>
                <a:rPr lang="en-US" sz="1000" b="0">
                  <a:solidFill>
                    <a:srgbClr val="000000"/>
                  </a:solidFill>
                  <a:latin typeface="Helvetica" pitchFamily="34" charset="0"/>
                </a:rPr>
                <a:t> </a:t>
              </a:r>
              <a:r>
                <a:rPr lang="en-US" sz="700" b="0">
                  <a:solidFill>
                    <a:srgbClr val="000000"/>
                  </a:solidFill>
                  <a:latin typeface="Helvetica" pitchFamily="34" charset="0"/>
                </a:rPr>
                <a:t> (rad/time)</a:t>
              </a:r>
              <a:endParaRPr lang="en-US"/>
            </a:p>
          </p:txBody>
        </p:sp>
        <p:sp>
          <p:nvSpPr>
            <p:cNvPr id="105682" name="Rectangle 210"/>
            <p:cNvSpPr>
              <a:spLocks noChangeArrowheads="1"/>
            </p:cNvSpPr>
            <p:nvPr/>
          </p:nvSpPr>
          <p:spPr bwMode="auto">
            <a:xfrm rot="16200000">
              <a:off x="542" y="2143"/>
              <a:ext cx="365" cy="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700" b="0">
                  <a:solidFill>
                    <a:srgbClr val="000000"/>
                  </a:solidFill>
                  <a:latin typeface="Helvetica" pitchFamily="34" charset="0"/>
                </a:rPr>
                <a:t>Amplitude Ratio</a:t>
              </a:r>
              <a:endParaRPr lang="en-US"/>
            </a:p>
          </p:txBody>
        </p:sp>
        <p:sp>
          <p:nvSpPr>
            <p:cNvPr id="105683" name="Rectangle 211"/>
            <p:cNvSpPr>
              <a:spLocks noChangeArrowheads="1"/>
            </p:cNvSpPr>
            <p:nvPr/>
          </p:nvSpPr>
          <p:spPr bwMode="auto">
            <a:xfrm>
              <a:off x="900" y="2918"/>
              <a:ext cx="2529" cy="83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684" name="Rectangle 212"/>
            <p:cNvSpPr>
              <a:spLocks noChangeArrowheads="1"/>
            </p:cNvSpPr>
            <p:nvPr/>
          </p:nvSpPr>
          <p:spPr bwMode="auto">
            <a:xfrm>
              <a:off x="900" y="2918"/>
              <a:ext cx="2529" cy="839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685" name="Line 213"/>
            <p:cNvSpPr>
              <a:spLocks noChangeShapeType="1"/>
            </p:cNvSpPr>
            <p:nvPr/>
          </p:nvSpPr>
          <p:spPr bwMode="auto">
            <a:xfrm>
              <a:off x="900" y="2918"/>
              <a:ext cx="252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686" name="Freeform 214"/>
            <p:cNvSpPr>
              <a:spLocks/>
            </p:cNvSpPr>
            <p:nvPr/>
          </p:nvSpPr>
          <p:spPr bwMode="auto">
            <a:xfrm>
              <a:off x="900" y="2918"/>
              <a:ext cx="2529" cy="839"/>
            </a:xfrm>
            <a:custGeom>
              <a:avLst/>
              <a:gdLst>
                <a:gd name="T0" fmla="*/ 0 w 596"/>
                <a:gd name="T1" fmla="*/ 198 h 198"/>
                <a:gd name="T2" fmla="*/ 596 w 596"/>
                <a:gd name="T3" fmla="*/ 198 h 198"/>
                <a:gd name="T4" fmla="*/ 596 w 596"/>
                <a:gd name="T5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6" h="198">
                  <a:moveTo>
                    <a:pt x="0" y="198"/>
                  </a:moveTo>
                  <a:lnTo>
                    <a:pt x="596" y="198"/>
                  </a:lnTo>
                  <a:lnTo>
                    <a:pt x="596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687" name="Line 215"/>
            <p:cNvSpPr>
              <a:spLocks noChangeShapeType="1"/>
            </p:cNvSpPr>
            <p:nvPr/>
          </p:nvSpPr>
          <p:spPr bwMode="auto">
            <a:xfrm flipV="1">
              <a:off x="900" y="2918"/>
              <a:ext cx="1" cy="83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688" name="Line 216"/>
            <p:cNvSpPr>
              <a:spLocks noChangeShapeType="1"/>
            </p:cNvSpPr>
            <p:nvPr/>
          </p:nvSpPr>
          <p:spPr bwMode="auto">
            <a:xfrm>
              <a:off x="900" y="3757"/>
              <a:ext cx="252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689" name="Line 217"/>
            <p:cNvSpPr>
              <a:spLocks noChangeShapeType="1"/>
            </p:cNvSpPr>
            <p:nvPr/>
          </p:nvSpPr>
          <p:spPr bwMode="auto">
            <a:xfrm flipV="1">
              <a:off x="900" y="2918"/>
              <a:ext cx="1" cy="83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690" name="Line 218"/>
            <p:cNvSpPr>
              <a:spLocks noChangeShapeType="1"/>
            </p:cNvSpPr>
            <p:nvPr/>
          </p:nvSpPr>
          <p:spPr bwMode="auto">
            <a:xfrm flipV="1">
              <a:off x="900" y="3744"/>
              <a:ext cx="1" cy="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691" name="Line 219"/>
            <p:cNvSpPr>
              <a:spLocks noChangeShapeType="1"/>
            </p:cNvSpPr>
            <p:nvPr/>
          </p:nvSpPr>
          <p:spPr bwMode="auto">
            <a:xfrm>
              <a:off x="900" y="2918"/>
              <a:ext cx="1" cy="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692" name="Line 220"/>
            <p:cNvSpPr>
              <a:spLocks noChangeShapeType="1"/>
            </p:cNvSpPr>
            <p:nvPr/>
          </p:nvSpPr>
          <p:spPr bwMode="auto">
            <a:xfrm flipV="1">
              <a:off x="900" y="3732"/>
              <a:ext cx="1" cy="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693" name="Line 221"/>
            <p:cNvSpPr>
              <a:spLocks noChangeShapeType="1"/>
            </p:cNvSpPr>
            <p:nvPr/>
          </p:nvSpPr>
          <p:spPr bwMode="auto">
            <a:xfrm>
              <a:off x="900" y="2918"/>
              <a:ext cx="1" cy="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694" name="Rectangle 222"/>
            <p:cNvSpPr>
              <a:spLocks noChangeArrowheads="1"/>
            </p:cNvSpPr>
            <p:nvPr/>
          </p:nvSpPr>
          <p:spPr bwMode="auto">
            <a:xfrm>
              <a:off x="866" y="3791"/>
              <a:ext cx="58" cy="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700" b="0">
                  <a:solidFill>
                    <a:srgbClr val="000000"/>
                  </a:solidFill>
                  <a:latin typeface="Helvetica" pitchFamily="34" charset="0"/>
                </a:rPr>
                <a:t>10</a:t>
              </a:r>
              <a:endParaRPr lang="en-US"/>
            </a:p>
          </p:txBody>
        </p:sp>
        <p:sp>
          <p:nvSpPr>
            <p:cNvPr id="105695" name="Rectangle 223"/>
            <p:cNvSpPr>
              <a:spLocks noChangeArrowheads="1"/>
            </p:cNvSpPr>
            <p:nvPr/>
          </p:nvSpPr>
          <p:spPr bwMode="auto">
            <a:xfrm>
              <a:off x="922" y="3770"/>
              <a:ext cx="33" cy="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500" b="0">
                  <a:solidFill>
                    <a:srgbClr val="000000"/>
                  </a:solidFill>
                  <a:latin typeface="Helvetica" pitchFamily="34" charset="0"/>
                </a:rPr>
                <a:t>-2</a:t>
              </a:r>
              <a:endParaRPr lang="en-US"/>
            </a:p>
          </p:txBody>
        </p:sp>
        <p:sp>
          <p:nvSpPr>
            <p:cNvPr id="105696" name="Line 224"/>
            <p:cNvSpPr>
              <a:spLocks noChangeShapeType="1"/>
            </p:cNvSpPr>
            <p:nvPr/>
          </p:nvSpPr>
          <p:spPr bwMode="auto">
            <a:xfrm flipV="1">
              <a:off x="1091" y="3744"/>
              <a:ext cx="1" cy="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697" name="Line 225"/>
            <p:cNvSpPr>
              <a:spLocks noChangeShapeType="1"/>
            </p:cNvSpPr>
            <p:nvPr/>
          </p:nvSpPr>
          <p:spPr bwMode="auto">
            <a:xfrm>
              <a:off x="1091" y="2918"/>
              <a:ext cx="1" cy="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698" name="Line 226"/>
            <p:cNvSpPr>
              <a:spLocks noChangeShapeType="1"/>
            </p:cNvSpPr>
            <p:nvPr/>
          </p:nvSpPr>
          <p:spPr bwMode="auto">
            <a:xfrm flipV="1">
              <a:off x="1201" y="3744"/>
              <a:ext cx="1" cy="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699" name="Line 227"/>
            <p:cNvSpPr>
              <a:spLocks noChangeShapeType="1"/>
            </p:cNvSpPr>
            <p:nvPr/>
          </p:nvSpPr>
          <p:spPr bwMode="auto">
            <a:xfrm>
              <a:off x="1201" y="2918"/>
              <a:ext cx="1" cy="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700" name="Line 228"/>
            <p:cNvSpPr>
              <a:spLocks noChangeShapeType="1"/>
            </p:cNvSpPr>
            <p:nvPr/>
          </p:nvSpPr>
          <p:spPr bwMode="auto">
            <a:xfrm flipV="1">
              <a:off x="1282" y="3744"/>
              <a:ext cx="1" cy="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701" name="Line 229"/>
            <p:cNvSpPr>
              <a:spLocks noChangeShapeType="1"/>
            </p:cNvSpPr>
            <p:nvPr/>
          </p:nvSpPr>
          <p:spPr bwMode="auto">
            <a:xfrm>
              <a:off x="1282" y="2918"/>
              <a:ext cx="1" cy="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702" name="Line 230"/>
            <p:cNvSpPr>
              <a:spLocks noChangeShapeType="1"/>
            </p:cNvSpPr>
            <p:nvPr/>
          </p:nvSpPr>
          <p:spPr bwMode="auto">
            <a:xfrm flipV="1">
              <a:off x="1341" y="3744"/>
              <a:ext cx="1" cy="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703" name="Line 231"/>
            <p:cNvSpPr>
              <a:spLocks noChangeShapeType="1"/>
            </p:cNvSpPr>
            <p:nvPr/>
          </p:nvSpPr>
          <p:spPr bwMode="auto">
            <a:xfrm>
              <a:off x="1341" y="2918"/>
              <a:ext cx="1" cy="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704" name="Line 232"/>
            <p:cNvSpPr>
              <a:spLocks noChangeShapeType="1"/>
            </p:cNvSpPr>
            <p:nvPr/>
          </p:nvSpPr>
          <p:spPr bwMode="auto">
            <a:xfrm flipV="1">
              <a:off x="1392" y="3744"/>
              <a:ext cx="1" cy="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705" name="Line 233"/>
            <p:cNvSpPr>
              <a:spLocks noChangeShapeType="1"/>
            </p:cNvSpPr>
            <p:nvPr/>
          </p:nvSpPr>
          <p:spPr bwMode="auto">
            <a:xfrm>
              <a:off x="1392" y="2918"/>
              <a:ext cx="1" cy="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706" name="Line 234"/>
            <p:cNvSpPr>
              <a:spLocks noChangeShapeType="1"/>
            </p:cNvSpPr>
            <p:nvPr/>
          </p:nvSpPr>
          <p:spPr bwMode="auto">
            <a:xfrm flipV="1">
              <a:off x="1435" y="3744"/>
              <a:ext cx="1" cy="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707" name="Line 235"/>
            <p:cNvSpPr>
              <a:spLocks noChangeShapeType="1"/>
            </p:cNvSpPr>
            <p:nvPr/>
          </p:nvSpPr>
          <p:spPr bwMode="auto">
            <a:xfrm>
              <a:off x="1435" y="2918"/>
              <a:ext cx="1" cy="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708" name="Line 236"/>
            <p:cNvSpPr>
              <a:spLocks noChangeShapeType="1"/>
            </p:cNvSpPr>
            <p:nvPr/>
          </p:nvSpPr>
          <p:spPr bwMode="auto">
            <a:xfrm flipV="1">
              <a:off x="1473" y="3744"/>
              <a:ext cx="1" cy="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709" name="Line 237"/>
            <p:cNvSpPr>
              <a:spLocks noChangeShapeType="1"/>
            </p:cNvSpPr>
            <p:nvPr/>
          </p:nvSpPr>
          <p:spPr bwMode="auto">
            <a:xfrm>
              <a:off x="1473" y="2918"/>
              <a:ext cx="1" cy="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710" name="Line 238"/>
            <p:cNvSpPr>
              <a:spLocks noChangeShapeType="1"/>
            </p:cNvSpPr>
            <p:nvPr/>
          </p:nvSpPr>
          <p:spPr bwMode="auto">
            <a:xfrm flipV="1">
              <a:off x="1503" y="3744"/>
              <a:ext cx="1" cy="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711" name="Line 239"/>
            <p:cNvSpPr>
              <a:spLocks noChangeShapeType="1"/>
            </p:cNvSpPr>
            <p:nvPr/>
          </p:nvSpPr>
          <p:spPr bwMode="auto">
            <a:xfrm>
              <a:off x="1503" y="2918"/>
              <a:ext cx="1" cy="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712" name="Line 240"/>
            <p:cNvSpPr>
              <a:spLocks noChangeShapeType="1"/>
            </p:cNvSpPr>
            <p:nvPr/>
          </p:nvSpPr>
          <p:spPr bwMode="auto">
            <a:xfrm flipV="1">
              <a:off x="1532" y="3744"/>
              <a:ext cx="1" cy="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713" name="Line 241"/>
            <p:cNvSpPr>
              <a:spLocks noChangeShapeType="1"/>
            </p:cNvSpPr>
            <p:nvPr/>
          </p:nvSpPr>
          <p:spPr bwMode="auto">
            <a:xfrm>
              <a:off x="1532" y="2918"/>
              <a:ext cx="1" cy="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714" name="Line 242"/>
            <p:cNvSpPr>
              <a:spLocks noChangeShapeType="1"/>
            </p:cNvSpPr>
            <p:nvPr/>
          </p:nvSpPr>
          <p:spPr bwMode="auto">
            <a:xfrm flipV="1">
              <a:off x="1532" y="3732"/>
              <a:ext cx="1" cy="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715" name="Line 243"/>
            <p:cNvSpPr>
              <a:spLocks noChangeShapeType="1"/>
            </p:cNvSpPr>
            <p:nvPr/>
          </p:nvSpPr>
          <p:spPr bwMode="auto">
            <a:xfrm>
              <a:off x="1532" y="2918"/>
              <a:ext cx="1" cy="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716" name="Rectangle 244"/>
            <p:cNvSpPr>
              <a:spLocks noChangeArrowheads="1"/>
            </p:cNvSpPr>
            <p:nvPr/>
          </p:nvSpPr>
          <p:spPr bwMode="auto">
            <a:xfrm>
              <a:off x="1498" y="3791"/>
              <a:ext cx="59" cy="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700" b="0">
                  <a:solidFill>
                    <a:srgbClr val="000000"/>
                  </a:solidFill>
                  <a:latin typeface="Helvetica" pitchFamily="34" charset="0"/>
                </a:rPr>
                <a:t>10</a:t>
              </a:r>
              <a:endParaRPr lang="en-US"/>
            </a:p>
          </p:txBody>
        </p:sp>
        <p:sp>
          <p:nvSpPr>
            <p:cNvPr id="105717" name="Rectangle 245"/>
            <p:cNvSpPr>
              <a:spLocks noChangeArrowheads="1"/>
            </p:cNvSpPr>
            <p:nvPr/>
          </p:nvSpPr>
          <p:spPr bwMode="auto">
            <a:xfrm>
              <a:off x="1554" y="3770"/>
              <a:ext cx="33" cy="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500" b="0">
                  <a:solidFill>
                    <a:srgbClr val="000000"/>
                  </a:solidFill>
                  <a:latin typeface="Helvetica" pitchFamily="34" charset="0"/>
                </a:rPr>
                <a:t>-1</a:t>
              </a:r>
              <a:endParaRPr lang="en-US"/>
            </a:p>
          </p:txBody>
        </p:sp>
        <p:sp>
          <p:nvSpPr>
            <p:cNvPr id="105718" name="Line 246"/>
            <p:cNvSpPr>
              <a:spLocks noChangeShapeType="1"/>
            </p:cNvSpPr>
            <p:nvPr/>
          </p:nvSpPr>
          <p:spPr bwMode="auto">
            <a:xfrm flipV="1">
              <a:off x="1723" y="3744"/>
              <a:ext cx="1" cy="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719" name="Line 247"/>
            <p:cNvSpPr>
              <a:spLocks noChangeShapeType="1"/>
            </p:cNvSpPr>
            <p:nvPr/>
          </p:nvSpPr>
          <p:spPr bwMode="auto">
            <a:xfrm>
              <a:off x="1723" y="2918"/>
              <a:ext cx="1" cy="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720" name="Line 248"/>
            <p:cNvSpPr>
              <a:spLocks noChangeShapeType="1"/>
            </p:cNvSpPr>
            <p:nvPr/>
          </p:nvSpPr>
          <p:spPr bwMode="auto">
            <a:xfrm flipV="1">
              <a:off x="1834" y="3744"/>
              <a:ext cx="1" cy="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722" name="Line 250"/>
            <p:cNvSpPr>
              <a:spLocks noChangeShapeType="1"/>
            </p:cNvSpPr>
            <p:nvPr/>
          </p:nvSpPr>
          <p:spPr bwMode="auto">
            <a:xfrm>
              <a:off x="1834" y="2918"/>
              <a:ext cx="1" cy="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723" name="Line 251"/>
            <p:cNvSpPr>
              <a:spLocks noChangeShapeType="1"/>
            </p:cNvSpPr>
            <p:nvPr/>
          </p:nvSpPr>
          <p:spPr bwMode="auto">
            <a:xfrm flipV="1">
              <a:off x="1914" y="3744"/>
              <a:ext cx="1" cy="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724" name="Line 252"/>
            <p:cNvSpPr>
              <a:spLocks noChangeShapeType="1"/>
            </p:cNvSpPr>
            <p:nvPr/>
          </p:nvSpPr>
          <p:spPr bwMode="auto">
            <a:xfrm>
              <a:off x="1914" y="2918"/>
              <a:ext cx="1" cy="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725" name="Line 253"/>
            <p:cNvSpPr>
              <a:spLocks noChangeShapeType="1"/>
            </p:cNvSpPr>
            <p:nvPr/>
          </p:nvSpPr>
          <p:spPr bwMode="auto">
            <a:xfrm flipV="1">
              <a:off x="1974" y="3744"/>
              <a:ext cx="1" cy="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726" name="Line 254"/>
            <p:cNvSpPr>
              <a:spLocks noChangeShapeType="1"/>
            </p:cNvSpPr>
            <p:nvPr/>
          </p:nvSpPr>
          <p:spPr bwMode="auto">
            <a:xfrm>
              <a:off x="1974" y="2918"/>
              <a:ext cx="1" cy="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727" name="Line 255"/>
            <p:cNvSpPr>
              <a:spLocks noChangeShapeType="1"/>
            </p:cNvSpPr>
            <p:nvPr/>
          </p:nvSpPr>
          <p:spPr bwMode="auto">
            <a:xfrm flipV="1">
              <a:off x="2025" y="3744"/>
              <a:ext cx="1" cy="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728" name="Line 256"/>
            <p:cNvSpPr>
              <a:spLocks noChangeShapeType="1"/>
            </p:cNvSpPr>
            <p:nvPr/>
          </p:nvSpPr>
          <p:spPr bwMode="auto">
            <a:xfrm>
              <a:off x="2025" y="2918"/>
              <a:ext cx="1" cy="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729" name="Line 257"/>
            <p:cNvSpPr>
              <a:spLocks noChangeShapeType="1"/>
            </p:cNvSpPr>
            <p:nvPr/>
          </p:nvSpPr>
          <p:spPr bwMode="auto">
            <a:xfrm flipV="1">
              <a:off x="2067" y="3744"/>
              <a:ext cx="1" cy="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730" name="Line 258"/>
            <p:cNvSpPr>
              <a:spLocks noChangeShapeType="1"/>
            </p:cNvSpPr>
            <p:nvPr/>
          </p:nvSpPr>
          <p:spPr bwMode="auto">
            <a:xfrm>
              <a:off x="2067" y="2918"/>
              <a:ext cx="1" cy="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731" name="Line 259"/>
            <p:cNvSpPr>
              <a:spLocks noChangeShapeType="1"/>
            </p:cNvSpPr>
            <p:nvPr/>
          </p:nvSpPr>
          <p:spPr bwMode="auto">
            <a:xfrm flipV="1">
              <a:off x="2105" y="3744"/>
              <a:ext cx="1" cy="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732" name="Line 260"/>
            <p:cNvSpPr>
              <a:spLocks noChangeShapeType="1"/>
            </p:cNvSpPr>
            <p:nvPr/>
          </p:nvSpPr>
          <p:spPr bwMode="auto">
            <a:xfrm>
              <a:off x="2105" y="2918"/>
              <a:ext cx="1" cy="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733" name="Line 261"/>
            <p:cNvSpPr>
              <a:spLocks noChangeShapeType="1"/>
            </p:cNvSpPr>
            <p:nvPr/>
          </p:nvSpPr>
          <p:spPr bwMode="auto">
            <a:xfrm flipV="1">
              <a:off x="2135" y="3744"/>
              <a:ext cx="1" cy="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734" name="Line 262"/>
            <p:cNvSpPr>
              <a:spLocks noChangeShapeType="1"/>
            </p:cNvSpPr>
            <p:nvPr/>
          </p:nvSpPr>
          <p:spPr bwMode="auto">
            <a:xfrm>
              <a:off x="2135" y="2918"/>
              <a:ext cx="1" cy="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735" name="Line 263"/>
            <p:cNvSpPr>
              <a:spLocks noChangeShapeType="1"/>
            </p:cNvSpPr>
            <p:nvPr/>
          </p:nvSpPr>
          <p:spPr bwMode="auto">
            <a:xfrm flipV="1">
              <a:off x="2165" y="3744"/>
              <a:ext cx="1" cy="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736" name="Line 264"/>
            <p:cNvSpPr>
              <a:spLocks noChangeShapeType="1"/>
            </p:cNvSpPr>
            <p:nvPr/>
          </p:nvSpPr>
          <p:spPr bwMode="auto">
            <a:xfrm>
              <a:off x="2165" y="2918"/>
              <a:ext cx="1" cy="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737" name="Line 265"/>
            <p:cNvSpPr>
              <a:spLocks noChangeShapeType="1"/>
            </p:cNvSpPr>
            <p:nvPr/>
          </p:nvSpPr>
          <p:spPr bwMode="auto">
            <a:xfrm flipV="1">
              <a:off x="2165" y="3732"/>
              <a:ext cx="1" cy="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738" name="Line 266"/>
            <p:cNvSpPr>
              <a:spLocks noChangeShapeType="1"/>
            </p:cNvSpPr>
            <p:nvPr/>
          </p:nvSpPr>
          <p:spPr bwMode="auto">
            <a:xfrm>
              <a:off x="2165" y="2918"/>
              <a:ext cx="1" cy="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739" name="Rectangle 267"/>
            <p:cNvSpPr>
              <a:spLocks noChangeArrowheads="1"/>
            </p:cNvSpPr>
            <p:nvPr/>
          </p:nvSpPr>
          <p:spPr bwMode="auto">
            <a:xfrm>
              <a:off x="2139" y="3791"/>
              <a:ext cx="58" cy="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700" b="0">
                  <a:solidFill>
                    <a:srgbClr val="000000"/>
                  </a:solidFill>
                  <a:latin typeface="Helvetica" pitchFamily="34" charset="0"/>
                </a:rPr>
                <a:t>10</a:t>
              </a:r>
              <a:endParaRPr lang="en-US"/>
            </a:p>
          </p:txBody>
        </p:sp>
        <p:sp>
          <p:nvSpPr>
            <p:cNvPr id="105740" name="Rectangle 268"/>
            <p:cNvSpPr>
              <a:spLocks noChangeArrowheads="1"/>
            </p:cNvSpPr>
            <p:nvPr/>
          </p:nvSpPr>
          <p:spPr bwMode="auto">
            <a:xfrm>
              <a:off x="2195" y="3770"/>
              <a:ext cx="21" cy="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500" b="0">
                  <a:solidFill>
                    <a:srgbClr val="000000"/>
                  </a:solidFill>
                  <a:latin typeface="Helvetica" pitchFamily="34" charset="0"/>
                </a:rPr>
                <a:t>0</a:t>
              </a:r>
              <a:endParaRPr lang="en-US"/>
            </a:p>
          </p:txBody>
        </p:sp>
        <p:sp>
          <p:nvSpPr>
            <p:cNvPr id="105741" name="Line 269"/>
            <p:cNvSpPr>
              <a:spLocks noChangeShapeType="1"/>
            </p:cNvSpPr>
            <p:nvPr/>
          </p:nvSpPr>
          <p:spPr bwMode="auto">
            <a:xfrm flipV="1">
              <a:off x="2356" y="3744"/>
              <a:ext cx="1" cy="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742" name="Line 270"/>
            <p:cNvSpPr>
              <a:spLocks noChangeShapeType="1"/>
            </p:cNvSpPr>
            <p:nvPr/>
          </p:nvSpPr>
          <p:spPr bwMode="auto">
            <a:xfrm>
              <a:off x="2356" y="2918"/>
              <a:ext cx="1" cy="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743" name="Line 271"/>
            <p:cNvSpPr>
              <a:spLocks noChangeShapeType="1"/>
            </p:cNvSpPr>
            <p:nvPr/>
          </p:nvSpPr>
          <p:spPr bwMode="auto">
            <a:xfrm flipV="1">
              <a:off x="2466" y="3744"/>
              <a:ext cx="1" cy="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744" name="Line 272"/>
            <p:cNvSpPr>
              <a:spLocks noChangeShapeType="1"/>
            </p:cNvSpPr>
            <p:nvPr/>
          </p:nvSpPr>
          <p:spPr bwMode="auto">
            <a:xfrm>
              <a:off x="2466" y="2918"/>
              <a:ext cx="1" cy="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745" name="Line 273"/>
            <p:cNvSpPr>
              <a:spLocks noChangeShapeType="1"/>
            </p:cNvSpPr>
            <p:nvPr/>
          </p:nvSpPr>
          <p:spPr bwMode="auto">
            <a:xfrm flipV="1">
              <a:off x="2547" y="3744"/>
              <a:ext cx="1" cy="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746" name="Line 274"/>
            <p:cNvSpPr>
              <a:spLocks noChangeShapeType="1"/>
            </p:cNvSpPr>
            <p:nvPr/>
          </p:nvSpPr>
          <p:spPr bwMode="auto">
            <a:xfrm>
              <a:off x="2547" y="2918"/>
              <a:ext cx="1" cy="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747" name="Line 275"/>
            <p:cNvSpPr>
              <a:spLocks noChangeShapeType="1"/>
            </p:cNvSpPr>
            <p:nvPr/>
          </p:nvSpPr>
          <p:spPr bwMode="auto">
            <a:xfrm flipV="1">
              <a:off x="2606" y="3744"/>
              <a:ext cx="1" cy="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748" name="Line 276"/>
            <p:cNvSpPr>
              <a:spLocks noChangeShapeType="1"/>
            </p:cNvSpPr>
            <p:nvPr/>
          </p:nvSpPr>
          <p:spPr bwMode="auto">
            <a:xfrm>
              <a:off x="2606" y="2918"/>
              <a:ext cx="1" cy="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749" name="Line 277"/>
            <p:cNvSpPr>
              <a:spLocks noChangeShapeType="1"/>
            </p:cNvSpPr>
            <p:nvPr/>
          </p:nvSpPr>
          <p:spPr bwMode="auto">
            <a:xfrm flipV="1">
              <a:off x="2657" y="3744"/>
              <a:ext cx="1" cy="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750" name="Line 278"/>
            <p:cNvSpPr>
              <a:spLocks noChangeShapeType="1"/>
            </p:cNvSpPr>
            <p:nvPr/>
          </p:nvSpPr>
          <p:spPr bwMode="auto">
            <a:xfrm>
              <a:off x="2657" y="2918"/>
              <a:ext cx="1" cy="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751" name="Line 279"/>
            <p:cNvSpPr>
              <a:spLocks noChangeShapeType="1"/>
            </p:cNvSpPr>
            <p:nvPr/>
          </p:nvSpPr>
          <p:spPr bwMode="auto">
            <a:xfrm flipV="1">
              <a:off x="2699" y="3744"/>
              <a:ext cx="1" cy="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752" name="Line 280"/>
            <p:cNvSpPr>
              <a:spLocks noChangeShapeType="1"/>
            </p:cNvSpPr>
            <p:nvPr/>
          </p:nvSpPr>
          <p:spPr bwMode="auto">
            <a:xfrm>
              <a:off x="2699" y="2918"/>
              <a:ext cx="1" cy="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753" name="Line 281"/>
            <p:cNvSpPr>
              <a:spLocks noChangeShapeType="1"/>
            </p:cNvSpPr>
            <p:nvPr/>
          </p:nvSpPr>
          <p:spPr bwMode="auto">
            <a:xfrm flipV="1">
              <a:off x="2733" y="3744"/>
              <a:ext cx="1" cy="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754" name="Line 282"/>
            <p:cNvSpPr>
              <a:spLocks noChangeShapeType="1"/>
            </p:cNvSpPr>
            <p:nvPr/>
          </p:nvSpPr>
          <p:spPr bwMode="auto">
            <a:xfrm>
              <a:off x="2733" y="2918"/>
              <a:ext cx="1" cy="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755" name="Line 283"/>
            <p:cNvSpPr>
              <a:spLocks noChangeShapeType="1"/>
            </p:cNvSpPr>
            <p:nvPr/>
          </p:nvSpPr>
          <p:spPr bwMode="auto">
            <a:xfrm flipV="1">
              <a:off x="2767" y="3744"/>
              <a:ext cx="1" cy="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756" name="Line 284"/>
            <p:cNvSpPr>
              <a:spLocks noChangeShapeType="1"/>
            </p:cNvSpPr>
            <p:nvPr/>
          </p:nvSpPr>
          <p:spPr bwMode="auto">
            <a:xfrm>
              <a:off x="2767" y="2918"/>
              <a:ext cx="1" cy="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757" name="Line 285"/>
            <p:cNvSpPr>
              <a:spLocks noChangeShapeType="1"/>
            </p:cNvSpPr>
            <p:nvPr/>
          </p:nvSpPr>
          <p:spPr bwMode="auto">
            <a:xfrm flipV="1">
              <a:off x="2797" y="3744"/>
              <a:ext cx="1" cy="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758" name="Line 286"/>
            <p:cNvSpPr>
              <a:spLocks noChangeShapeType="1"/>
            </p:cNvSpPr>
            <p:nvPr/>
          </p:nvSpPr>
          <p:spPr bwMode="auto">
            <a:xfrm>
              <a:off x="2797" y="2918"/>
              <a:ext cx="1" cy="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759" name="Line 287"/>
            <p:cNvSpPr>
              <a:spLocks noChangeShapeType="1"/>
            </p:cNvSpPr>
            <p:nvPr/>
          </p:nvSpPr>
          <p:spPr bwMode="auto">
            <a:xfrm flipV="1">
              <a:off x="2797" y="3732"/>
              <a:ext cx="1" cy="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760" name="Line 288"/>
            <p:cNvSpPr>
              <a:spLocks noChangeShapeType="1"/>
            </p:cNvSpPr>
            <p:nvPr/>
          </p:nvSpPr>
          <p:spPr bwMode="auto">
            <a:xfrm>
              <a:off x="2797" y="2918"/>
              <a:ext cx="1" cy="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761" name="Rectangle 289"/>
            <p:cNvSpPr>
              <a:spLocks noChangeArrowheads="1"/>
            </p:cNvSpPr>
            <p:nvPr/>
          </p:nvSpPr>
          <p:spPr bwMode="auto">
            <a:xfrm>
              <a:off x="2772" y="3791"/>
              <a:ext cx="59" cy="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700" b="0">
                  <a:solidFill>
                    <a:srgbClr val="000000"/>
                  </a:solidFill>
                  <a:latin typeface="Helvetica" pitchFamily="34" charset="0"/>
                </a:rPr>
                <a:t>10</a:t>
              </a:r>
              <a:endParaRPr lang="en-US"/>
            </a:p>
          </p:txBody>
        </p:sp>
        <p:sp>
          <p:nvSpPr>
            <p:cNvPr id="105762" name="Rectangle 290"/>
            <p:cNvSpPr>
              <a:spLocks noChangeArrowheads="1"/>
            </p:cNvSpPr>
            <p:nvPr/>
          </p:nvSpPr>
          <p:spPr bwMode="auto">
            <a:xfrm>
              <a:off x="2826" y="3770"/>
              <a:ext cx="21" cy="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500" b="0">
                  <a:solidFill>
                    <a:srgbClr val="000000"/>
                  </a:solidFill>
                  <a:latin typeface="Helvetica" pitchFamily="34" charset="0"/>
                </a:rPr>
                <a:t>1</a:t>
              </a:r>
              <a:endParaRPr lang="en-US"/>
            </a:p>
          </p:txBody>
        </p:sp>
        <p:sp>
          <p:nvSpPr>
            <p:cNvPr id="105763" name="Line 291"/>
            <p:cNvSpPr>
              <a:spLocks noChangeShapeType="1"/>
            </p:cNvSpPr>
            <p:nvPr/>
          </p:nvSpPr>
          <p:spPr bwMode="auto">
            <a:xfrm flipV="1">
              <a:off x="2988" y="3744"/>
              <a:ext cx="1" cy="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764" name="Line 292"/>
            <p:cNvSpPr>
              <a:spLocks noChangeShapeType="1"/>
            </p:cNvSpPr>
            <p:nvPr/>
          </p:nvSpPr>
          <p:spPr bwMode="auto">
            <a:xfrm>
              <a:off x="2988" y="2918"/>
              <a:ext cx="1" cy="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765" name="Line 293"/>
            <p:cNvSpPr>
              <a:spLocks noChangeShapeType="1"/>
            </p:cNvSpPr>
            <p:nvPr/>
          </p:nvSpPr>
          <p:spPr bwMode="auto">
            <a:xfrm flipV="1">
              <a:off x="3098" y="3744"/>
              <a:ext cx="1" cy="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766" name="Line 294"/>
            <p:cNvSpPr>
              <a:spLocks noChangeShapeType="1"/>
            </p:cNvSpPr>
            <p:nvPr/>
          </p:nvSpPr>
          <p:spPr bwMode="auto">
            <a:xfrm>
              <a:off x="3098" y="2918"/>
              <a:ext cx="1" cy="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767" name="Line 295"/>
            <p:cNvSpPr>
              <a:spLocks noChangeShapeType="1"/>
            </p:cNvSpPr>
            <p:nvPr/>
          </p:nvSpPr>
          <p:spPr bwMode="auto">
            <a:xfrm flipV="1">
              <a:off x="3175" y="3744"/>
              <a:ext cx="1" cy="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768" name="Line 296"/>
            <p:cNvSpPr>
              <a:spLocks noChangeShapeType="1"/>
            </p:cNvSpPr>
            <p:nvPr/>
          </p:nvSpPr>
          <p:spPr bwMode="auto">
            <a:xfrm>
              <a:off x="3175" y="2918"/>
              <a:ext cx="1" cy="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769" name="Line 297"/>
            <p:cNvSpPr>
              <a:spLocks noChangeShapeType="1"/>
            </p:cNvSpPr>
            <p:nvPr/>
          </p:nvSpPr>
          <p:spPr bwMode="auto">
            <a:xfrm flipV="1">
              <a:off x="3238" y="3744"/>
              <a:ext cx="1" cy="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770" name="Line 298"/>
            <p:cNvSpPr>
              <a:spLocks noChangeShapeType="1"/>
            </p:cNvSpPr>
            <p:nvPr/>
          </p:nvSpPr>
          <p:spPr bwMode="auto">
            <a:xfrm>
              <a:off x="3238" y="2918"/>
              <a:ext cx="1" cy="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771" name="Line 299"/>
            <p:cNvSpPr>
              <a:spLocks noChangeShapeType="1"/>
            </p:cNvSpPr>
            <p:nvPr/>
          </p:nvSpPr>
          <p:spPr bwMode="auto">
            <a:xfrm flipV="1">
              <a:off x="3285" y="3744"/>
              <a:ext cx="1" cy="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772" name="Line 300"/>
            <p:cNvSpPr>
              <a:spLocks noChangeShapeType="1"/>
            </p:cNvSpPr>
            <p:nvPr/>
          </p:nvSpPr>
          <p:spPr bwMode="auto">
            <a:xfrm>
              <a:off x="3285" y="2918"/>
              <a:ext cx="1" cy="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773" name="Line 301"/>
            <p:cNvSpPr>
              <a:spLocks noChangeShapeType="1"/>
            </p:cNvSpPr>
            <p:nvPr/>
          </p:nvSpPr>
          <p:spPr bwMode="auto">
            <a:xfrm flipV="1">
              <a:off x="3327" y="3744"/>
              <a:ext cx="1" cy="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774" name="Line 302"/>
            <p:cNvSpPr>
              <a:spLocks noChangeShapeType="1"/>
            </p:cNvSpPr>
            <p:nvPr/>
          </p:nvSpPr>
          <p:spPr bwMode="auto">
            <a:xfrm>
              <a:off x="3327" y="2918"/>
              <a:ext cx="1" cy="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775" name="Line 303"/>
            <p:cNvSpPr>
              <a:spLocks noChangeShapeType="1"/>
            </p:cNvSpPr>
            <p:nvPr/>
          </p:nvSpPr>
          <p:spPr bwMode="auto">
            <a:xfrm flipV="1">
              <a:off x="3366" y="3744"/>
              <a:ext cx="1" cy="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776" name="Line 304"/>
            <p:cNvSpPr>
              <a:spLocks noChangeShapeType="1"/>
            </p:cNvSpPr>
            <p:nvPr/>
          </p:nvSpPr>
          <p:spPr bwMode="auto">
            <a:xfrm>
              <a:off x="3366" y="2918"/>
              <a:ext cx="1" cy="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777" name="Line 305"/>
            <p:cNvSpPr>
              <a:spLocks noChangeShapeType="1"/>
            </p:cNvSpPr>
            <p:nvPr/>
          </p:nvSpPr>
          <p:spPr bwMode="auto">
            <a:xfrm flipV="1">
              <a:off x="3400" y="3744"/>
              <a:ext cx="1" cy="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778" name="Line 306"/>
            <p:cNvSpPr>
              <a:spLocks noChangeShapeType="1"/>
            </p:cNvSpPr>
            <p:nvPr/>
          </p:nvSpPr>
          <p:spPr bwMode="auto">
            <a:xfrm>
              <a:off x="3400" y="2918"/>
              <a:ext cx="1" cy="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779" name="Line 307"/>
            <p:cNvSpPr>
              <a:spLocks noChangeShapeType="1"/>
            </p:cNvSpPr>
            <p:nvPr/>
          </p:nvSpPr>
          <p:spPr bwMode="auto">
            <a:xfrm flipV="1">
              <a:off x="3429" y="3744"/>
              <a:ext cx="1" cy="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780" name="Line 308"/>
            <p:cNvSpPr>
              <a:spLocks noChangeShapeType="1"/>
            </p:cNvSpPr>
            <p:nvPr/>
          </p:nvSpPr>
          <p:spPr bwMode="auto">
            <a:xfrm>
              <a:off x="3429" y="2918"/>
              <a:ext cx="1" cy="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781" name="Line 309"/>
            <p:cNvSpPr>
              <a:spLocks noChangeShapeType="1"/>
            </p:cNvSpPr>
            <p:nvPr/>
          </p:nvSpPr>
          <p:spPr bwMode="auto">
            <a:xfrm flipV="1">
              <a:off x="3429" y="3732"/>
              <a:ext cx="1" cy="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782" name="Line 310"/>
            <p:cNvSpPr>
              <a:spLocks noChangeShapeType="1"/>
            </p:cNvSpPr>
            <p:nvPr/>
          </p:nvSpPr>
          <p:spPr bwMode="auto">
            <a:xfrm>
              <a:off x="3429" y="2918"/>
              <a:ext cx="1" cy="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783" name="Rectangle 311"/>
            <p:cNvSpPr>
              <a:spLocks noChangeArrowheads="1"/>
            </p:cNvSpPr>
            <p:nvPr/>
          </p:nvSpPr>
          <p:spPr bwMode="auto">
            <a:xfrm>
              <a:off x="3403" y="3791"/>
              <a:ext cx="59" cy="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700" b="0">
                  <a:solidFill>
                    <a:srgbClr val="000000"/>
                  </a:solidFill>
                  <a:latin typeface="Helvetica" pitchFamily="34" charset="0"/>
                </a:rPr>
                <a:t>10</a:t>
              </a:r>
              <a:endParaRPr lang="en-US"/>
            </a:p>
          </p:txBody>
        </p:sp>
        <p:sp>
          <p:nvSpPr>
            <p:cNvPr id="105784" name="Rectangle 312"/>
            <p:cNvSpPr>
              <a:spLocks noChangeArrowheads="1"/>
            </p:cNvSpPr>
            <p:nvPr/>
          </p:nvSpPr>
          <p:spPr bwMode="auto">
            <a:xfrm>
              <a:off x="3459" y="3770"/>
              <a:ext cx="21" cy="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500" b="0">
                  <a:solidFill>
                    <a:srgbClr val="000000"/>
                  </a:solidFill>
                  <a:latin typeface="Helvetica" pitchFamily="34" charset="0"/>
                </a:rPr>
                <a:t>2</a:t>
              </a:r>
              <a:endParaRPr lang="en-US"/>
            </a:p>
          </p:txBody>
        </p:sp>
        <p:sp>
          <p:nvSpPr>
            <p:cNvPr id="105785" name="Line 313"/>
            <p:cNvSpPr>
              <a:spLocks noChangeShapeType="1"/>
            </p:cNvSpPr>
            <p:nvPr/>
          </p:nvSpPr>
          <p:spPr bwMode="auto">
            <a:xfrm>
              <a:off x="900" y="3757"/>
              <a:ext cx="2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786" name="Line 314"/>
            <p:cNvSpPr>
              <a:spLocks noChangeShapeType="1"/>
            </p:cNvSpPr>
            <p:nvPr/>
          </p:nvSpPr>
          <p:spPr bwMode="auto">
            <a:xfrm flipH="1">
              <a:off x="3404" y="3757"/>
              <a:ext cx="2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787" name="Rectangle 315"/>
            <p:cNvSpPr>
              <a:spLocks noChangeArrowheads="1"/>
            </p:cNvSpPr>
            <p:nvPr/>
          </p:nvSpPr>
          <p:spPr bwMode="auto">
            <a:xfrm>
              <a:off x="794" y="3723"/>
              <a:ext cx="106" cy="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700" b="0">
                  <a:solidFill>
                    <a:srgbClr val="000000"/>
                  </a:solidFill>
                  <a:latin typeface="Helvetica" pitchFamily="34" charset="0"/>
                </a:rPr>
                <a:t>-100</a:t>
              </a:r>
              <a:endParaRPr lang="en-US"/>
            </a:p>
          </p:txBody>
        </p:sp>
        <p:sp>
          <p:nvSpPr>
            <p:cNvPr id="105788" name="Line 316"/>
            <p:cNvSpPr>
              <a:spLocks noChangeShapeType="1"/>
            </p:cNvSpPr>
            <p:nvPr/>
          </p:nvSpPr>
          <p:spPr bwMode="auto">
            <a:xfrm>
              <a:off x="900" y="3588"/>
              <a:ext cx="2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789" name="Line 317"/>
            <p:cNvSpPr>
              <a:spLocks noChangeShapeType="1"/>
            </p:cNvSpPr>
            <p:nvPr/>
          </p:nvSpPr>
          <p:spPr bwMode="auto">
            <a:xfrm flipH="1">
              <a:off x="3404" y="3588"/>
              <a:ext cx="2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790" name="Rectangle 318"/>
            <p:cNvSpPr>
              <a:spLocks noChangeArrowheads="1"/>
            </p:cNvSpPr>
            <p:nvPr/>
          </p:nvSpPr>
          <p:spPr bwMode="auto">
            <a:xfrm>
              <a:off x="823" y="3554"/>
              <a:ext cx="77" cy="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700" b="0">
                  <a:solidFill>
                    <a:srgbClr val="000000"/>
                  </a:solidFill>
                  <a:latin typeface="Helvetica" pitchFamily="34" charset="0"/>
                </a:rPr>
                <a:t>-80</a:t>
              </a:r>
              <a:endParaRPr lang="en-US"/>
            </a:p>
          </p:txBody>
        </p:sp>
        <p:sp>
          <p:nvSpPr>
            <p:cNvPr id="105791" name="Line 319"/>
            <p:cNvSpPr>
              <a:spLocks noChangeShapeType="1"/>
            </p:cNvSpPr>
            <p:nvPr/>
          </p:nvSpPr>
          <p:spPr bwMode="auto">
            <a:xfrm>
              <a:off x="900" y="3418"/>
              <a:ext cx="2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792" name="Line 320"/>
            <p:cNvSpPr>
              <a:spLocks noChangeShapeType="1"/>
            </p:cNvSpPr>
            <p:nvPr/>
          </p:nvSpPr>
          <p:spPr bwMode="auto">
            <a:xfrm flipH="1">
              <a:off x="3404" y="3418"/>
              <a:ext cx="2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793" name="Rectangle 321"/>
            <p:cNvSpPr>
              <a:spLocks noChangeArrowheads="1"/>
            </p:cNvSpPr>
            <p:nvPr/>
          </p:nvSpPr>
          <p:spPr bwMode="auto">
            <a:xfrm>
              <a:off x="823" y="3384"/>
              <a:ext cx="77" cy="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700" b="0">
                  <a:solidFill>
                    <a:srgbClr val="000000"/>
                  </a:solidFill>
                  <a:latin typeface="Helvetica" pitchFamily="34" charset="0"/>
                </a:rPr>
                <a:t>-60</a:t>
              </a:r>
              <a:endParaRPr lang="en-US"/>
            </a:p>
          </p:txBody>
        </p:sp>
        <p:sp>
          <p:nvSpPr>
            <p:cNvPr id="105794" name="Line 322"/>
            <p:cNvSpPr>
              <a:spLocks noChangeShapeType="1"/>
            </p:cNvSpPr>
            <p:nvPr/>
          </p:nvSpPr>
          <p:spPr bwMode="auto">
            <a:xfrm>
              <a:off x="900" y="3253"/>
              <a:ext cx="2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795" name="Line 323"/>
            <p:cNvSpPr>
              <a:spLocks noChangeShapeType="1"/>
            </p:cNvSpPr>
            <p:nvPr/>
          </p:nvSpPr>
          <p:spPr bwMode="auto">
            <a:xfrm flipH="1">
              <a:off x="3404" y="3253"/>
              <a:ext cx="2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796" name="Rectangle 324"/>
            <p:cNvSpPr>
              <a:spLocks noChangeArrowheads="1"/>
            </p:cNvSpPr>
            <p:nvPr/>
          </p:nvSpPr>
          <p:spPr bwMode="auto">
            <a:xfrm>
              <a:off x="823" y="3220"/>
              <a:ext cx="77" cy="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700" b="0">
                  <a:solidFill>
                    <a:srgbClr val="000000"/>
                  </a:solidFill>
                  <a:latin typeface="Helvetica" pitchFamily="34" charset="0"/>
                </a:rPr>
                <a:t>-40</a:t>
              </a:r>
              <a:endParaRPr lang="en-US"/>
            </a:p>
          </p:txBody>
        </p:sp>
        <p:sp>
          <p:nvSpPr>
            <p:cNvPr id="105797" name="Line 325"/>
            <p:cNvSpPr>
              <a:spLocks noChangeShapeType="1"/>
            </p:cNvSpPr>
            <p:nvPr/>
          </p:nvSpPr>
          <p:spPr bwMode="auto">
            <a:xfrm>
              <a:off x="900" y="3084"/>
              <a:ext cx="2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798" name="Line 326"/>
            <p:cNvSpPr>
              <a:spLocks noChangeShapeType="1"/>
            </p:cNvSpPr>
            <p:nvPr/>
          </p:nvSpPr>
          <p:spPr bwMode="auto">
            <a:xfrm flipH="1">
              <a:off x="3404" y="3084"/>
              <a:ext cx="2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799" name="Rectangle 327"/>
            <p:cNvSpPr>
              <a:spLocks noChangeArrowheads="1"/>
            </p:cNvSpPr>
            <p:nvPr/>
          </p:nvSpPr>
          <p:spPr bwMode="auto">
            <a:xfrm>
              <a:off x="823" y="3051"/>
              <a:ext cx="77" cy="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700" b="0">
                  <a:solidFill>
                    <a:srgbClr val="000000"/>
                  </a:solidFill>
                  <a:latin typeface="Helvetica" pitchFamily="34" charset="0"/>
                </a:rPr>
                <a:t>-20</a:t>
              </a:r>
              <a:endParaRPr lang="en-US"/>
            </a:p>
          </p:txBody>
        </p:sp>
        <p:sp>
          <p:nvSpPr>
            <p:cNvPr id="105800" name="Line 328"/>
            <p:cNvSpPr>
              <a:spLocks noChangeShapeType="1"/>
            </p:cNvSpPr>
            <p:nvPr/>
          </p:nvSpPr>
          <p:spPr bwMode="auto">
            <a:xfrm>
              <a:off x="900" y="2918"/>
              <a:ext cx="2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801" name="Line 329"/>
            <p:cNvSpPr>
              <a:spLocks noChangeShapeType="1"/>
            </p:cNvSpPr>
            <p:nvPr/>
          </p:nvSpPr>
          <p:spPr bwMode="auto">
            <a:xfrm flipH="1">
              <a:off x="3404" y="2918"/>
              <a:ext cx="2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802" name="Rectangle 330"/>
            <p:cNvSpPr>
              <a:spLocks noChangeArrowheads="1"/>
            </p:cNvSpPr>
            <p:nvPr/>
          </p:nvSpPr>
          <p:spPr bwMode="auto">
            <a:xfrm>
              <a:off x="870" y="2884"/>
              <a:ext cx="30" cy="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700" b="0">
                  <a:solidFill>
                    <a:srgbClr val="000000"/>
                  </a:solidFill>
                  <a:latin typeface="Helvetica" pitchFamily="34" charset="0"/>
                </a:rPr>
                <a:t>0</a:t>
              </a:r>
              <a:endParaRPr lang="en-US"/>
            </a:p>
          </p:txBody>
        </p:sp>
        <p:sp>
          <p:nvSpPr>
            <p:cNvPr id="105803" name="Line 331"/>
            <p:cNvSpPr>
              <a:spLocks noChangeShapeType="1"/>
            </p:cNvSpPr>
            <p:nvPr/>
          </p:nvSpPr>
          <p:spPr bwMode="auto">
            <a:xfrm>
              <a:off x="900" y="2918"/>
              <a:ext cx="252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804" name="Freeform 332"/>
            <p:cNvSpPr>
              <a:spLocks/>
            </p:cNvSpPr>
            <p:nvPr/>
          </p:nvSpPr>
          <p:spPr bwMode="auto">
            <a:xfrm>
              <a:off x="900" y="2918"/>
              <a:ext cx="2529" cy="839"/>
            </a:xfrm>
            <a:custGeom>
              <a:avLst/>
              <a:gdLst>
                <a:gd name="T0" fmla="*/ 0 w 596"/>
                <a:gd name="T1" fmla="*/ 198 h 198"/>
                <a:gd name="T2" fmla="*/ 596 w 596"/>
                <a:gd name="T3" fmla="*/ 198 h 198"/>
                <a:gd name="T4" fmla="*/ 596 w 596"/>
                <a:gd name="T5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6" h="198">
                  <a:moveTo>
                    <a:pt x="0" y="198"/>
                  </a:moveTo>
                  <a:lnTo>
                    <a:pt x="596" y="198"/>
                  </a:lnTo>
                  <a:lnTo>
                    <a:pt x="596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805" name="Line 333"/>
            <p:cNvSpPr>
              <a:spLocks noChangeShapeType="1"/>
            </p:cNvSpPr>
            <p:nvPr/>
          </p:nvSpPr>
          <p:spPr bwMode="auto">
            <a:xfrm flipV="1">
              <a:off x="900" y="2918"/>
              <a:ext cx="1" cy="83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806" name="Freeform 334"/>
            <p:cNvSpPr>
              <a:spLocks/>
            </p:cNvSpPr>
            <p:nvPr/>
          </p:nvSpPr>
          <p:spPr bwMode="auto">
            <a:xfrm>
              <a:off x="900" y="2923"/>
              <a:ext cx="539" cy="29"/>
            </a:xfrm>
            <a:custGeom>
              <a:avLst/>
              <a:gdLst>
                <a:gd name="T0" fmla="*/ 9 w 539"/>
                <a:gd name="T1" fmla="*/ 0 h 29"/>
                <a:gd name="T2" fmla="*/ 21 w 539"/>
                <a:gd name="T3" fmla="*/ 0 h 29"/>
                <a:gd name="T4" fmla="*/ 34 w 539"/>
                <a:gd name="T5" fmla="*/ 0 h 29"/>
                <a:gd name="T6" fmla="*/ 47 w 539"/>
                <a:gd name="T7" fmla="*/ 0 h 29"/>
                <a:gd name="T8" fmla="*/ 60 w 539"/>
                <a:gd name="T9" fmla="*/ 0 h 29"/>
                <a:gd name="T10" fmla="*/ 72 w 539"/>
                <a:gd name="T11" fmla="*/ 0 h 29"/>
                <a:gd name="T12" fmla="*/ 85 w 539"/>
                <a:gd name="T13" fmla="*/ 0 h 29"/>
                <a:gd name="T14" fmla="*/ 98 w 539"/>
                <a:gd name="T15" fmla="*/ 0 h 29"/>
                <a:gd name="T16" fmla="*/ 110 w 539"/>
                <a:gd name="T17" fmla="*/ 0 h 29"/>
                <a:gd name="T18" fmla="*/ 123 w 539"/>
                <a:gd name="T19" fmla="*/ 0 h 29"/>
                <a:gd name="T20" fmla="*/ 136 w 539"/>
                <a:gd name="T21" fmla="*/ 0 h 29"/>
                <a:gd name="T22" fmla="*/ 149 w 539"/>
                <a:gd name="T23" fmla="*/ 0 h 29"/>
                <a:gd name="T24" fmla="*/ 161 w 539"/>
                <a:gd name="T25" fmla="*/ 4 h 29"/>
                <a:gd name="T26" fmla="*/ 174 w 539"/>
                <a:gd name="T27" fmla="*/ 4 h 29"/>
                <a:gd name="T28" fmla="*/ 187 w 539"/>
                <a:gd name="T29" fmla="*/ 4 h 29"/>
                <a:gd name="T30" fmla="*/ 200 w 539"/>
                <a:gd name="T31" fmla="*/ 4 h 29"/>
                <a:gd name="T32" fmla="*/ 212 w 539"/>
                <a:gd name="T33" fmla="*/ 4 h 29"/>
                <a:gd name="T34" fmla="*/ 225 w 539"/>
                <a:gd name="T35" fmla="*/ 4 h 29"/>
                <a:gd name="T36" fmla="*/ 238 w 539"/>
                <a:gd name="T37" fmla="*/ 4 h 29"/>
                <a:gd name="T38" fmla="*/ 250 w 539"/>
                <a:gd name="T39" fmla="*/ 4 h 29"/>
                <a:gd name="T40" fmla="*/ 263 w 539"/>
                <a:gd name="T41" fmla="*/ 4 h 29"/>
                <a:gd name="T42" fmla="*/ 276 w 539"/>
                <a:gd name="T43" fmla="*/ 8 h 29"/>
                <a:gd name="T44" fmla="*/ 289 w 539"/>
                <a:gd name="T45" fmla="*/ 8 h 29"/>
                <a:gd name="T46" fmla="*/ 301 w 539"/>
                <a:gd name="T47" fmla="*/ 8 h 29"/>
                <a:gd name="T48" fmla="*/ 314 w 539"/>
                <a:gd name="T49" fmla="*/ 8 h 29"/>
                <a:gd name="T50" fmla="*/ 327 w 539"/>
                <a:gd name="T51" fmla="*/ 8 h 29"/>
                <a:gd name="T52" fmla="*/ 340 w 539"/>
                <a:gd name="T53" fmla="*/ 8 h 29"/>
                <a:gd name="T54" fmla="*/ 352 w 539"/>
                <a:gd name="T55" fmla="*/ 12 h 29"/>
                <a:gd name="T56" fmla="*/ 365 w 539"/>
                <a:gd name="T57" fmla="*/ 12 h 29"/>
                <a:gd name="T58" fmla="*/ 378 w 539"/>
                <a:gd name="T59" fmla="*/ 12 h 29"/>
                <a:gd name="T60" fmla="*/ 391 w 539"/>
                <a:gd name="T61" fmla="*/ 12 h 29"/>
                <a:gd name="T62" fmla="*/ 403 w 539"/>
                <a:gd name="T63" fmla="*/ 12 h 29"/>
                <a:gd name="T64" fmla="*/ 416 w 539"/>
                <a:gd name="T65" fmla="*/ 17 h 29"/>
                <a:gd name="T66" fmla="*/ 429 w 539"/>
                <a:gd name="T67" fmla="*/ 17 h 29"/>
                <a:gd name="T68" fmla="*/ 441 w 539"/>
                <a:gd name="T69" fmla="*/ 17 h 29"/>
                <a:gd name="T70" fmla="*/ 454 w 539"/>
                <a:gd name="T71" fmla="*/ 17 h 29"/>
                <a:gd name="T72" fmla="*/ 467 w 539"/>
                <a:gd name="T73" fmla="*/ 21 h 29"/>
                <a:gd name="T74" fmla="*/ 480 w 539"/>
                <a:gd name="T75" fmla="*/ 21 h 29"/>
                <a:gd name="T76" fmla="*/ 492 w 539"/>
                <a:gd name="T77" fmla="*/ 21 h 29"/>
                <a:gd name="T78" fmla="*/ 505 w 539"/>
                <a:gd name="T79" fmla="*/ 25 h 29"/>
                <a:gd name="T80" fmla="*/ 518 w 539"/>
                <a:gd name="T81" fmla="*/ 25 h 29"/>
                <a:gd name="T82" fmla="*/ 531 w 539"/>
                <a:gd name="T83" fmla="*/ 2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39" h="29">
                  <a:moveTo>
                    <a:pt x="0" y="0"/>
                  </a:moveTo>
                  <a:lnTo>
                    <a:pt x="4" y="0"/>
                  </a:lnTo>
                  <a:lnTo>
                    <a:pt x="9" y="0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21" y="0"/>
                  </a:lnTo>
                  <a:lnTo>
                    <a:pt x="26" y="0"/>
                  </a:lnTo>
                  <a:lnTo>
                    <a:pt x="30" y="0"/>
                  </a:lnTo>
                  <a:lnTo>
                    <a:pt x="34" y="0"/>
                  </a:lnTo>
                  <a:lnTo>
                    <a:pt x="38" y="0"/>
                  </a:lnTo>
                  <a:lnTo>
                    <a:pt x="43" y="0"/>
                  </a:lnTo>
                  <a:lnTo>
                    <a:pt x="47" y="0"/>
                  </a:lnTo>
                  <a:lnTo>
                    <a:pt x="51" y="0"/>
                  </a:lnTo>
                  <a:lnTo>
                    <a:pt x="55" y="0"/>
                  </a:lnTo>
                  <a:lnTo>
                    <a:pt x="60" y="0"/>
                  </a:lnTo>
                  <a:lnTo>
                    <a:pt x="64" y="0"/>
                  </a:lnTo>
                  <a:lnTo>
                    <a:pt x="68" y="0"/>
                  </a:lnTo>
                  <a:lnTo>
                    <a:pt x="72" y="0"/>
                  </a:lnTo>
                  <a:lnTo>
                    <a:pt x="76" y="0"/>
                  </a:lnTo>
                  <a:lnTo>
                    <a:pt x="81" y="0"/>
                  </a:lnTo>
                  <a:lnTo>
                    <a:pt x="85" y="0"/>
                  </a:lnTo>
                  <a:lnTo>
                    <a:pt x="89" y="0"/>
                  </a:lnTo>
                  <a:lnTo>
                    <a:pt x="93" y="0"/>
                  </a:lnTo>
                  <a:lnTo>
                    <a:pt x="98" y="0"/>
                  </a:lnTo>
                  <a:lnTo>
                    <a:pt x="102" y="0"/>
                  </a:lnTo>
                  <a:lnTo>
                    <a:pt x="106" y="0"/>
                  </a:lnTo>
                  <a:lnTo>
                    <a:pt x="110" y="0"/>
                  </a:lnTo>
                  <a:lnTo>
                    <a:pt x="115" y="0"/>
                  </a:lnTo>
                  <a:lnTo>
                    <a:pt x="119" y="0"/>
                  </a:lnTo>
                  <a:lnTo>
                    <a:pt x="123" y="0"/>
                  </a:lnTo>
                  <a:lnTo>
                    <a:pt x="127" y="0"/>
                  </a:lnTo>
                  <a:lnTo>
                    <a:pt x="132" y="0"/>
                  </a:lnTo>
                  <a:lnTo>
                    <a:pt x="136" y="0"/>
                  </a:lnTo>
                  <a:lnTo>
                    <a:pt x="140" y="0"/>
                  </a:lnTo>
                  <a:lnTo>
                    <a:pt x="144" y="0"/>
                  </a:lnTo>
                  <a:lnTo>
                    <a:pt x="149" y="0"/>
                  </a:lnTo>
                  <a:lnTo>
                    <a:pt x="153" y="0"/>
                  </a:lnTo>
                  <a:lnTo>
                    <a:pt x="157" y="4"/>
                  </a:lnTo>
                  <a:lnTo>
                    <a:pt x="161" y="4"/>
                  </a:lnTo>
                  <a:lnTo>
                    <a:pt x="166" y="4"/>
                  </a:lnTo>
                  <a:lnTo>
                    <a:pt x="170" y="4"/>
                  </a:lnTo>
                  <a:lnTo>
                    <a:pt x="174" y="4"/>
                  </a:lnTo>
                  <a:lnTo>
                    <a:pt x="178" y="4"/>
                  </a:lnTo>
                  <a:lnTo>
                    <a:pt x="183" y="4"/>
                  </a:lnTo>
                  <a:lnTo>
                    <a:pt x="187" y="4"/>
                  </a:lnTo>
                  <a:lnTo>
                    <a:pt x="191" y="4"/>
                  </a:lnTo>
                  <a:lnTo>
                    <a:pt x="195" y="4"/>
                  </a:lnTo>
                  <a:lnTo>
                    <a:pt x="200" y="4"/>
                  </a:lnTo>
                  <a:lnTo>
                    <a:pt x="204" y="4"/>
                  </a:lnTo>
                  <a:lnTo>
                    <a:pt x="208" y="4"/>
                  </a:lnTo>
                  <a:lnTo>
                    <a:pt x="212" y="4"/>
                  </a:lnTo>
                  <a:lnTo>
                    <a:pt x="217" y="4"/>
                  </a:lnTo>
                  <a:lnTo>
                    <a:pt x="221" y="4"/>
                  </a:lnTo>
                  <a:lnTo>
                    <a:pt x="225" y="4"/>
                  </a:lnTo>
                  <a:lnTo>
                    <a:pt x="229" y="4"/>
                  </a:lnTo>
                  <a:lnTo>
                    <a:pt x="233" y="4"/>
                  </a:lnTo>
                  <a:lnTo>
                    <a:pt x="238" y="4"/>
                  </a:lnTo>
                  <a:lnTo>
                    <a:pt x="242" y="4"/>
                  </a:lnTo>
                  <a:lnTo>
                    <a:pt x="246" y="4"/>
                  </a:lnTo>
                  <a:lnTo>
                    <a:pt x="250" y="4"/>
                  </a:lnTo>
                  <a:lnTo>
                    <a:pt x="255" y="4"/>
                  </a:lnTo>
                  <a:lnTo>
                    <a:pt x="259" y="4"/>
                  </a:lnTo>
                  <a:lnTo>
                    <a:pt x="263" y="4"/>
                  </a:lnTo>
                  <a:lnTo>
                    <a:pt x="267" y="4"/>
                  </a:lnTo>
                  <a:lnTo>
                    <a:pt x="272" y="8"/>
                  </a:lnTo>
                  <a:lnTo>
                    <a:pt x="276" y="8"/>
                  </a:lnTo>
                  <a:lnTo>
                    <a:pt x="280" y="8"/>
                  </a:lnTo>
                  <a:lnTo>
                    <a:pt x="284" y="8"/>
                  </a:lnTo>
                  <a:lnTo>
                    <a:pt x="289" y="8"/>
                  </a:lnTo>
                  <a:lnTo>
                    <a:pt x="293" y="8"/>
                  </a:lnTo>
                  <a:lnTo>
                    <a:pt x="297" y="8"/>
                  </a:lnTo>
                  <a:lnTo>
                    <a:pt x="301" y="8"/>
                  </a:lnTo>
                  <a:lnTo>
                    <a:pt x="306" y="8"/>
                  </a:lnTo>
                  <a:lnTo>
                    <a:pt x="310" y="8"/>
                  </a:lnTo>
                  <a:lnTo>
                    <a:pt x="314" y="8"/>
                  </a:lnTo>
                  <a:lnTo>
                    <a:pt x="318" y="8"/>
                  </a:lnTo>
                  <a:lnTo>
                    <a:pt x="323" y="8"/>
                  </a:lnTo>
                  <a:lnTo>
                    <a:pt x="327" y="8"/>
                  </a:lnTo>
                  <a:lnTo>
                    <a:pt x="331" y="8"/>
                  </a:lnTo>
                  <a:lnTo>
                    <a:pt x="335" y="8"/>
                  </a:lnTo>
                  <a:lnTo>
                    <a:pt x="340" y="8"/>
                  </a:lnTo>
                  <a:lnTo>
                    <a:pt x="344" y="8"/>
                  </a:lnTo>
                  <a:lnTo>
                    <a:pt x="348" y="12"/>
                  </a:lnTo>
                  <a:lnTo>
                    <a:pt x="352" y="12"/>
                  </a:lnTo>
                  <a:lnTo>
                    <a:pt x="357" y="12"/>
                  </a:lnTo>
                  <a:lnTo>
                    <a:pt x="361" y="12"/>
                  </a:lnTo>
                  <a:lnTo>
                    <a:pt x="365" y="12"/>
                  </a:lnTo>
                  <a:lnTo>
                    <a:pt x="369" y="12"/>
                  </a:lnTo>
                  <a:lnTo>
                    <a:pt x="374" y="12"/>
                  </a:lnTo>
                  <a:lnTo>
                    <a:pt x="378" y="12"/>
                  </a:lnTo>
                  <a:lnTo>
                    <a:pt x="382" y="12"/>
                  </a:lnTo>
                  <a:lnTo>
                    <a:pt x="386" y="12"/>
                  </a:lnTo>
                  <a:lnTo>
                    <a:pt x="391" y="12"/>
                  </a:lnTo>
                  <a:lnTo>
                    <a:pt x="395" y="12"/>
                  </a:lnTo>
                  <a:lnTo>
                    <a:pt x="399" y="12"/>
                  </a:lnTo>
                  <a:lnTo>
                    <a:pt x="403" y="12"/>
                  </a:lnTo>
                  <a:lnTo>
                    <a:pt x="407" y="12"/>
                  </a:lnTo>
                  <a:lnTo>
                    <a:pt x="412" y="17"/>
                  </a:lnTo>
                  <a:lnTo>
                    <a:pt x="416" y="17"/>
                  </a:lnTo>
                  <a:lnTo>
                    <a:pt x="420" y="17"/>
                  </a:lnTo>
                  <a:lnTo>
                    <a:pt x="424" y="17"/>
                  </a:lnTo>
                  <a:lnTo>
                    <a:pt x="429" y="17"/>
                  </a:lnTo>
                  <a:lnTo>
                    <a:pt x="433" y="17"/>
                  </a:lnTo>
                  <a:lnTo>
                    <a:pt x="437" y="17"/>
                  </a:lnTo>
                  <a:lnTo>
                    <a:pt x="441" y="17"/>
                  </a:lnTo>
                  <a:lnTo>
                    <a:pt x="446" y="17"/>
                  </a:lnTo>
                  <a:lnTo>
                    <a:pt x="450" y="17"/>
                  </a:lnTo>
                  <a:lnTo>
                    <a:pt x="454" y="17"/>
                  </a:lnTo>
                  <a:lnTo>
                    <a:pt x="458" y="21"/>
                  </a:lnTo>
                  <a:lnTo>
                    <a:pt x="463" y="21"/>
                  </a:lnTo>
                  <a:lnTo>
                    <a:pt x="467" y="21"/>
                  </a:lnTo>
                  <a:lnTo>
                    <a:pt x="471" y="21"/>
                  </a:lnTo>
                  <a:lnTo>
                    <a:pt x="475" y="21"/>
                  </a:lnTo>
                  <a:lnTo>
                    <a:pt x="480" y="21"/>
                  </a:lnTo>
                  <a:lnTo>
                    <a:pt x="484" y="21"/>
                  </a:lnTo>
                  <a:lnTo>
                    <a:pt x="488" y="21"/>
                  </a:lnTo>
                  <a:lnTo>
                    <a:pt x="492" y="21"/>
                  </a:lnTo>
                  <a:lnTo>
                    <a:pt x="497" y="21"/>
                  </a:lnTo>
                  <a:lnTo>
                    <a:pt x="501" y="25"/>
                  </a:lnTo>
                  <a:lnTo>
                    <a:pt x="505" y="25"/>
                  </a:lnTo>
                  <a:lnTo>
                    <a:pt x="509" y="25"/>
                  </a:lnTo>
                  <a:lnTo>
                    <a:pt x="514" y="25"/>
                  </a:lnTo>
                  <a:lnTo>
                    <a:pt x="518" y="25"/>
                  </a:lnTo>
                  <a:lnTo>
                    <a:pt x="522" y="25"/>
                  </a:lnTo>
                  <a:lnTo>
                    <a:pt x="526" y="25"/>
                  </a:lnTo>
                  <a:lnTo>
                    <a:pt x="531" y="25"/>
                  </a:lnTo>
                  <a:lnTo>
                    <a:pt x="535" y="25"/>
                  </a:lnTo>
                  <a:lnTo>
                    <a:pt x="539" y="29"/>
                  </a:lnTo>
                </a:path>
              </a:pathLst>
            </a:custGeom>
            <a:noFill/>
            <a:ln w="1270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807" name="Freeform 335"/>
            <p:cNvSpPr>
              <a:spLocks/>
            </p:cNvSpPr>
            <p:nvPr/>
          </p:nvSpPr>
          <p:spPr bwMode="auto">
            <a:xfrm>
              <a:off x="1439" y="2952"/>
              <a:ext cx="539" cy="191"/>
            </a:xfrm>
            <a:custGeom>
              <a:avLst/>
              <a:gdLst>
                <a:gd name="T0" fmla="*/ 9 w 539"/>
                <a:gd name="T1" fmla="*/ 0 h 191"/>
                <a:gd name="T2" fmla="*/ 21 w 539"/>
                <a:gd name="T3" fmla="*/ 0 h 191"/>
                <a:gd name="T4" fmla="*/ 34 w 539"/>
                <a:gd name="T5" fmla="*/ 5 h 191"/>
                <a:gd name="T6" fmla="*/ 47 w 539"/>
                <a:gd name="T7" fmla="*/ 5 h 191"/>
                <a:gd name="T8" fmla="*/ 59 w 539"/>
                <a:gd name="T9" fmla="*/ 9 h 191"/>
                <a:gd name="T10" fmla="*/ 72 w 539"/>
                <a:gd name="T11" fmla="*/ 9 h 191"/>
                <a:gd name="T12" fmla="*/ 85 w 539"/>
                <a:gd name="T13" fmla="*/ 9 h 191"/>
                <a:gd name="T14" fmla="*/ 98 w 539"/>
                <a:gd name="T15" fmla="*/ 13 h 191"/>
                <a:gd name="T16" fmla="*/ 110 w 539"/>
                <a:gd name="T17" fmla="*/ 17 h 191"/>
                <a:gd name="T18" fmla="*/ 123 w 539"/>
                <a:gd name="T19" fmla="*/ 17 h 191"/>
                <a:gd name="T20" fmla="*/ 136 w 539"/>
                <a:gd name="T21" fmla="*/ 21 h 191"/>
                <a:gd name="T22" fmla="*/ 149 w 539"/>
                <a:gd name="T23" fmla="*/ 21 h 191"/>
                <a:gd name="T24" fmla="*/ 161 w 539"/>
                <a:gd name="T25" fmla="*/ 26 h 191"/>
                <a:gd name="T26" fmla="*/ 174 w 539"/>
                <a:gd name="T27" fmla="*/ 30 h 191"/>
                <a:gd name="T28" fmla="*/ 187 w 539"/>
                <a:gd name="T29" fmla="*/ 30 h 191"/>
                <a:gd name="T30" fmla="*/ 199 w 539"/>
                <a:gd name="T31" fmla="*/ 34 h 191"/>
                <a:gd name="T32" fmla="*/ 212 w 539"/>
                <a:gd name="T33" fmla="*/ 38 h 191"/>
                <a:gd name="T34" fmla="*/ 225 w 539"/>
                <a:gd name="T35" fmla="*/ 43 h 191"/>
                <a:gd name="T36" fmla="*/ 238 w 539"/>
                <a:gd name="T37" fmla="*/ 47 h 191"/>
                <a:gd name="T38" fmla="*/ 250 w 539"/>
                <a:gd name="T39" fmla="*/ 47 h 191"/>
                <a:gd name="T40" fmla="*/ 263 w 539"/>
                <a:gd name="T41" fmla="*/ 51 h 191"/>
                <a:gd name="T42" fmla="*/ 276 w 539"/>
                <a:gd name="T43" fmla="*/ 55 h 191"/>
                <a:gd name="T44" fmla="*/ 289 w 539"/>
                <a:gd name="T45" fmla="*/ 60 h 191"/>
                <a:gd name="T46" fmla="*/ 301 w 539"/>
                <a:gd name="T47" fmla="*/ 64 h 191"/>
                <a:gd name="T48" fmla="*/ 314 w 539"/>
                <a:gd name="T49" fmla="*/ 72 h 191"/>
                <a:gd name="T50" fmla="*/ 327 w 539"/>
                <a:gd name="T51" fmla="*/ 77 h 191"/>
                <a:gd name="T52" fmla="*/ 340 w 539"/>
                <a:gd name="T53" fmla="*/ 81 h 191"/>
                <a:gd name="T54" fmla="*/ 352 w 539"/>
                <a:gd name="T55" fmla="*/ 85 h 191"/>
                <a:gd name="T56" fmla="*/ 365 w 539"/>
                <a:gd name="T57" fmla="*/ 89 h 191"/>
                <a:gd name="T58" fmla="*/ 378 w 539"/>
                <a:gd name="T59" fmla="*/ 98 h 191"/>
                <a:gd name="T60" fmla="*/ 390 w 539"/>
                <a:gd name="T61" fmla="*/ 102 h 191"/>
                <a:gd name="T62" fmla="*/ 403 w 539"/>
                <a:gd name="T63" fmla="*/ 110 h 191"/>
                <a:gd name="T64" fmla="*/ 416 w 539"/>
                <a:gd name="T65" fmla="*/ 115 h 191"/>
                <a:gd name="T66" fmla="*/ 429 w 539"/>
                <a:gd name="T67" fmla="*/ 123 h 191"/>
                <a:gd name="T68" fmla="*/ 441 w 539"/>
                <a:gd name="T69" fmla="*/ 127 h 191"/>
                <a:gd name="T70" fmla="*/ 454 w 539"/>
                <a:gd name="T71" fmla="*/ 136 h 191"/>
                <a:gd name="T72" fmla="*/ 467 w 539"/>
                <a:gd name="T73" fmla="*/ 144 h 191"/>
                <a:gd name="T74" fmla="*/ 480 w 539"/>
                <a:gd name="T75" fmla="*/ 153 h 191"/>
                <a:gd name="T76" fmla="*/ 492 w 539"/>
                <a:gd name="T77" fmla="*/ 161 h 191"/>
                <a:gd name="T78" fmla="*/ 505 w 539"/>
                <a:gd name="T79" fmla="*/ 165 h 191"/>
                <a:gd name="T80" fmla="*/ 518 w 539"/>
                <a:gd name="T81" fmla="*/ 174 h 191"/>
                <a:gd name="T82" fmla="*/ 530 w 539"/>
                <a:gd name="T83" fmla="*/ 182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39" h="191">
                  <a:moveTo>
                    <a:pt x="0" y="0"/>
                  </a:moveTo>
                  <a:lnTo>
                    <a:pt x="4" y="0"/>
                  </a:lnTo>
                  <a:lnTo>
                    <a:pt x="9" y="0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21" y="0"/>
                  </a:lnTo>
                  <a:lnTo>
                    <a:pt x="25" y="0"/>
                  </a:lnTo>
                  <a:lnTo>
                    <a:pt x="30" y="5"/>
                  </a:lnTo>
                  <a:lnTo>
                    <a:pt x="34" y="5"/>
                  </a:lnTo>
                  <a:lnTo>
                    <a:pt x="38" y="5"/>
                  </a:lnTo>
                  <a:lnTo>
                    <a:pt x="42" y="5"/>
                  </a:lnTo>
                  <a:lnTo>
                    <a:pt x="47" y="5"/>
                  </a:lnTo>
                  <a:lnTo>
                    <a:pt x="51" y="5"/>
                  </a:lnTo>
                  <a:lnTo>
                    <a:pt x="55" y="5"/>
                  </a:lnTo>
                  <a:lnTo>
                    <a:pt x="59" y="9"/>
                  </a:lnTo>
                  <a:lnTo>
                    <a:pt x="64" y="9"/>
                  </a:lnTo>
                  <a:lnTo>
                    <a:pt x="68" y="9"/>
                  </a:lnTo>
                  <a:lnTo>
                    <a:pt x="72" y="9"/>
                  </a:lnTo>
                  <a:lnTo>
                    <a:pt x="76" y="9"/>
                  </a:lnTo>
                  <a:lnTo>
                    <a:pt x="81" y="9"/>
                  </a:lnTo>
                  <a:lnTo>
                    <a:pt x="85" y="9"/>
                  </a:lnTo>
                  <a:lnTo>
                    <a:pt x="89" y="13"/>
                  </a:lnTo>
                  <a:lnTo>
                    <a:pt x="93" y="13"/>
                  </a:lnTo>
                  <a:lnTo>
                    <a:pt x="98" y="13"/>
                  </a:lnTo>
                  <a:lnTo>
                    <a:pt x="102" y="13"/>
                  </a:lnTo>
                  <a:lnTo>
                    <a:pt x="106" y="13"/>
                  </a:lnTo>
                  <a:lnTo>
                    <a:pt x="110" y="17"/>
                  </a:lnTo>
                  <a:lnTo>
                    <a:pt x="115" y="17"/>
                  </a:lnTo>
                  <a:lnTo>
                    <a:pt x="119" y="17"/>
                  </a:lnTo>
                  <a:lnTo>
                    <a:pt x="123" y="17"/>
                  </a:lnTo>
                  <a:lnTo>
                    <a:pt x="127" y="17"/>
                  </a:lnTo>
                  <a:lnTo>
                    <a:pt x="132" y="17"/>
                  </a:lnTo>
                  <a:lnTo>
                    <a:pt x="136" y="21"/>
                  </a:lnTo>
                  <a:lnTo>
                    <a:pt x="140" y="21"/>
                  </a:lnTo>
                  <a:lnTo>
                    <a:pt x="144" y="21"/>
                  </a:lnTo>
                  <a:lnTo>
                    <a:pt x="149" y="21"/>
                  </a:lnTo>
                  <a:lnTo>
                    <a:pt x="153" y="26"/>
                  </a:lnTo>
                  <a:lnTo>
                    <a:pt x="157" y="26"/>
                  </a:lnTo>
                  <a:lnTo>
                    <a:pt x="161" y="26"/>
                  </a:lnTo>
                  <a:lnTo>
                    <a:pt x="166" y="26"/>
                  </a:lnTo>
                  <a:lnTo>
                    <a:pt x="170" y="26"/>
                  </a:lnTo>
                  <a:lnTo>
                    <a:pt x="174" y="30"/>
                  </a:lnTo>
                  <a:lnTo>
                    <a:pt x="178" y="30"/>
                  </a:lnTo>
                  <a:lnTo>
                    <a:pt x="182" y="30"/>
                  </a:lnTo>
                  <a:lnTo>
                    <a:pt x="187" y="30"/>
                  </a:lnTo>
                  <a:lnTo>
                    <a:pt x="191" y="34"/>
                  </a:lnTo>
                  <a:lnTo>
                    <a:pt x="195" y="34"/>
                  </a:lnTo>
                  <a:lnTo>
                    <a:pt x="199" y="34"/>
                  </a:lnTo>
                  <a:lnTo>
                    <a:pt x="204" y="34"/>
                  </a:lnTo>
                  <a:lnTo>
                    <a:pt x="208" y="38"/>
                  </a:lnTo>
                  <a:lnTo>
                    <a:pt x="212" y="38"/>
                  </a:lnTo>
                  <a:lnTo>
                    <a:pt x="216" y="38"/>
                  </a:lnTo>
                  <a:lnTo>
                    <a:pt x="221" y="38"/>
                  </a:lnTo>
                  <a:lnTo>
                    <a:pt x="225" y="43"/>
                  </a:lnTo>
                  <a:lnTo>
                    <a:pt x="229" y="43"/>
                  </a:lnTo>
                  <a:lnTo>
                    <a:pt x="233" y="43"/>
                  </a:lnTo>
                  <a:lnTo>
                    <a:pt x="238" y="47"/>
                  </a:lnTo>
                  <a:lnTo>
                    <a:pt x="242" y="47"/>
                  </a:lnTo>
                  <a:lnTo>
                    <a:pt x="246" y="47"/>
                  </a:lnTo>
                  <a:lnTo>
                    <a:pt x="250" y="47"/>
                  </a:lnTo>
                  <a:lnTo>
                    <a:pt x="255" y="51"/>
                  </a:lnTo>
                  <a:lnTo>
                    <a:pt x="259" y="51"/>
                  </a:lnTo>
                  <a:lnTo>
                    <a:pt x="263" y="51"/>
                  </a:lnTo>
                  <a:lnTo>
                    <a:pt x="267" y="55"/>
                  </a:lnTo>
                  <a:lnTo>
                    <a:pt x="272" y="55"/>
                  </a:lnTo>
                  <a:lnTo>
                    <a:pt x="276" y="55"/>
                  </a:lnTo>
                  <a:lnTo>
                    <a:pt x="280" y="60"/>
                  </a:lnTo>
                  <a:lnTo>
                    <a:pt x="284" y="60"/>
                  </a:lnTo>
                  <a:lnTo>
                    <a:pt x="289" y="60"/>
                  </a:lnTo>
                  <a:lnTo>
                    <a:pt x="293" y="64"/>
                  </a:lnTo>
                  <a:lnTo>
                    <a:pt x="297" y="64"/>
                  </a:lnTo>
                  <a:lnTo>
                    <a:pt x="301" y="64"/>
                  </a:lnTo>
                  <a:lnTo>
                    <a:pt x="306" y="68"/>
                  </a:lnTo>
                  <a:lnTo>
                    <a:pt x="310" y="68"/>
                  </a:lnTo>
                  <a:lnTo>
                    <a:pt x="314" y="72"/>
                  </a:lnTo>
                  <a:lnTo>
                    <a:pt x="318" y="72"/>
                  </a:lnTo>
                  <a:lnTo>
                    <a:pt x="323" y="72"/>
                  </a:lnTo>
                  <a:lnTo>
                    <a:pt x="327" y="77"/>
                  </a:lnTo>
                  <a:lnTo>
                    <a:pt x="331" y="77"/>
                  </a:lnTo>
                  <a:lnTo>
                    <a:pt x="335" y="77"/>
                  </a:lnTo>
                  <a:lnTo>
                    <a:pt x="340" y="81"/>
                  </a:lnTo>
                  <a:lnTo>
                    <a:pt x="344" y="81"/>
                  </a:lnTo>
                  <a:lnTo>
                    <a:pt x="348" y="85"/>
                  </a:lnTo>
                  <a:lnTo>
                    <a:pt x="352" y="85"/>
                  </a:lnTo>
                  <a:lnTo>
                    <a:pt x="356" y="85"/>
                  </a:lnTo>
                  <a:lnTo>
                    <a:pt x="361" y="89"/>
                  </a:lnTo>
                  <a:lnTo>
                    <a:pt x="365" y="89"/>
                  </a:lnTo>
                  <a:lnTo>
                    <a:pt x="369" y="93"/>
                  </a:lnTo>
                  <a:lnTo>
                    <a:pt x="373" y="93"/>
                  </a:lnTo>
                  <a:lnTo>
                    <a:pt x="378" y="98"/>
                  </a:lnTo>
                  <a:lnTo>
                    <a:pt x="382" y="98"/>
                  </a:lnTo>
                  <a:lnTo>
                    <a:pt x="386" y="102"/>
                  </a:lnTo>
                  <a:lnTo>
                    <a:pt x="390" y="102"/>
                  </a:lnTo>
                  <a:lnTo>
                    <a:pt x="395" y="106"/>
                  </a:lnTo>
                  <a:lnTo>
                    <a:pt x="399" y="106"/>
                  </a:lnTo>
                  <a:lnTo>
                    <a:pt x="403" y="110"/>
                  </a:lnTo>
                  <a:lnTo>
                    <a:pt x="407" y="110"/>
                  </a:lnTo>
                  <a:lnTo>
                    <a:pt x="412" y="115"/>
                  </a:lnTo>
                  <a:lnTo>
                    <a:pt x="416" y="115"/>
                  </a:lnTo>
                  <a:lnTo>
                    <a:pt x="420" y="119"/>
                  </a:lnTo>
                  <a:lnTo>
                    <a:pt x="424" y="119"/>
                  </a:lnTo>
                  <a:lnTo>
                    <a:pt x="429" y="123"/>
                  </a:lnTo>
                  <a:lnTo>
                    <a:pt x="433" y="123"/>
                  </a:lnTo>
                  <a:lnTo>
                    <a:pt x="437" y="127"/>
                  </a:lnTo>
                  <a:lnTo>
                    <a:pt x="441" y="127"/>
                  </a:lnTo>
                  <a:lnTo>
                    <a:pt x="446" y="132"/>
                  </a:lnTo>
                  <a:lnTo>
                    <a:pt x="450" y="132"/>
                  </a:lnTo>
                  <a:lnTo>
                    <a:pt x="454" y="136"/>
                  </a:lnTo>
                  <a:lnTo>
                    <a:pt x="458" y="140"/>
                  </a:lnTo>
                  <a:lnTo>
                    <a:pt x="463" y="140"/>
                  </a:lnTo>
                  <a:lnTo>
                    <a:pt x="467" y="144"/>
                  </a:lnTo>
                  <a:lnTo>
                    <a:pt x="471" y="144"/>
                  </a:lnTo>
                  <a:lnTo>
                    <a:pt x="475" y="149"/>
                  </a:lnTo>
                  <a:lnTo>
                    <a:pt x="480" y="153"/>
                  </a:lnTo>
                  <a:lnTo>
                    <a:pt x="484" y="153"/>
                  </a:lnTo>
                  <a:lnTo>
                    <a:pt x="488" y="157"/>
                  </a:lnTo>
                  <a:lnTo>
                    <a:pt x="492" y="161"/>
                  </a:lnTo>
                  <a:lnTo>
                    <a:pt x="497" y="161"/>
                  </a:lnTo>
                  <a:lnTo>
                    <a:pt x="501" y="165"/>
                  </a:lnTo>
                  <a:lnTo>
                    <a:pt x="505" y="165"/>
                  </a:lnTo>
                  <a:lnTo>
                    <a:pt x="509" y="170"/>
                  </a:lnTo>
                  <a:lnTo>
                    <a:pt x="513" y="174"/>
                  </a:lnTo>
                  <a:lnTo>
                    <a:pt x="518" y="174"/>
                  </a:lnTo>
                  <a:lnTo>
                    <a:pt x="522" y="178"/>
                  </a:lnTo>
                  <a:lnTo>
                    <a:pt x="526" y="182"/>
                  </a:lnTo>
                  <a:lnTo>
                    <a:pt x="530" y="182"/>
                  </a:lnTo>
                  <a:lnTo>
                    <a:pt x="535" y="187"/>
                  </a:lnTo>
                  <a:lnTo>
                    <a:pt x="539" y="191"/>
                  </a:lnTo>
                </a:path>
              </a:pathLst>
            </a:custGeom>
            <a:noFill/>
            <a:ln w="1270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808" name="Freeform 336"/>
            <p:cNvSpPr>
              <a:spLocks/>
            </p:cNvSpPr>
            <p:nvPr/>
          </p:nvSpPr>
          <p:spPr bwMode="auto">
            <a:xfrm>
              <a:off x="1978" y="3143"/>
              <a:ext cx="539" cy="398"/>
            </a:xfrm>
            <a:custGeom>
              <a:avLst/>
              <a:gdLst>
                <a:gd name="T0" fmla="*/ 8 w 539"/>
                <a:gd name="T1" fmla="*/ 4 h 398"/>
                <a:gd name="T2" fmla="*/ 21 w 539"/>
                <a:gd name="T3" fmla="*/ 17 h 398"/>
                <a:gd name="T4" fmla="*/ 34 w 539"/>
                <a:gd name="T5" fmla="*/ 25 h 398"/>
                <a:gd name="T6" fmla="*/ 47 w 539"/>
                <a:gd name="T7" fmla="*/ 34 h 398"/>
                <a:gd name="T8" fmla="*/ 59 w 539"/>
                <a:gd name="T9" fmla="*/ 42 h 398"/>
                <a:gd name="T10" fmla="*/ 72 w 539"/>
                <a:gd name="T11" fmla="*/ 55 h 398"/>
                <a:gd name="T12" fmla="*/ 85 w 539"/>
                <a:gd name="T13" fmla="*/ 63 h 398"/>
                <a:gd name="T14" fmla="*/ 98 w 539"/>
                <a:gd name="T15" fmla="*/ 76 h 398"/>
                <a:gd name="T16" fmla="*/ 110 w 539"/>
                <a:gd name="T17" fmla="*/ 85 h 398"/>
                <a:gd name="T18" fmla="*/ 123 w 539"/>
                <a:gd name="T19" fmla="*/ 97 h 398"/>
                <a:gd name="T20" fmla="*/ 136 w 539"/>
                <a:gd name="T21" fmla="*/ 106 h 398"/>
                <a:gd name="T22" fmla="*/ 148 w 539"/>
                <a:gd name="T23" fmla="*/ 119 h 398"/>
                <a:gd name="T24" fmla="*/ 161 w 539"/>
                <a:gd name="T25" fmla="*/ 131 h 398"/>
                <a:gd name="T26" fmla="*/ 174 w 539"/>
                <a:gd name="T27" fmla="*/ 140 h 398"/>
                <a:gd name="T28" fmla="*/ 187 w 539"/>
                <a:gd name="T29" fmla="*/ 152 h 398"/>
                <a:gd name="T30" fmla="*/ 199 w 539"/>
                <a:gd name="T31" fmla="*/ 165 h 398"/>
                <a:gd name="T32" fmla="*/ 212 w 539"/>
                <a:gd name="T33" fmla="*/ 174 h 398"/>
                <a:gd name="T34" fmla="*/ 225 w 539"/>
                <a:gd name="T35" fmla="*/ 186 h 398"/>
                <a:gd name="T36" fmla="*/ 238 w 539"/>
                <a:gd name="T37" fmla="*/ 195 h 398"/>
                <a:gd name="T38" fmla="*/ 250 w 539"/>
                <a:gd name="T39" fmla="*/ 207 h 398"/>
                <a:gd name="T40" fmla="*/ 263 w 539"/>
                <a:gd name="T41" fmla="*/ 216 h 398"/>
                <a:gd name="T42" fmla="*/ 276 w 539"/>
                <a:gd name="T43" fmla="*/ 229 h 398"/>
                <a:gd name="T44" fmla="*/ 289 w 539"/>
                <a:gd name="T45" fmla="*/ 237 h 398"/>
                <a:gd name="T46" fmla="*/ 301 w 539"/>
                <a:gd name="T47" fmla="*/ 250 h 398"/>
                <a:gd name="T48" fmla="*/ 314 w 539"/>
                <a:gd name="T49" fmla="*/ 258 h 398"/>
                <a:gd name="T50" fmla="*/ 327 w 539"/>
                <a:gd name="T51" fmla="*/ 271 h 398"/>
                <a:gd name="T52" fmla="*/ 339 w 539"/>
                <a:gd name="T53" fmla="*/ 279 h 398"/>
                <a:gd name="T54" fmla="*/ 352 w 539"/>
                <a:gd name="T55" fmla="*/ 288 h 398"/>
                <a:gd name="T56" fmla="*/ 365 w 539"/>
                <a:gd name="T57" fmla="*/ 296 h 398"/>
                <a:gd name="T58" fmla="*/ 378 w 539"/>
                <a:gd name="T59" fmla="*/ 309 h 398"/>
                <a:gd name="T60" fmla="*/ 390 w 539"/>
                <a:gd name="T61" fmla="*/ 318 h 398"/>
                <a:gd name="T62" fmla="*/ 403 w 539"/>
                <a:gd name="T63" fmla="*/ 326 h 398"/>
                <a:gd name="T64" fmla="*/ 416 w 539"/>
                <a:gd name="T65" fmla="*/ 335 h 398"/>
                <a:gd name="T66" fmla="*/ 429 w 539"/>
                <a:gd name="T67" fmla="*/ 339 h 398"/>
                <a:gd name="T68" fmla="*/ 441 w 539"/>
                <a:gd name="T69" fmla="*/ 347 h 398"/>
                <a:gd name="T70" fmla="*/ 454 w 539"/>
                <a:gd name="T71" fmla="*/ 356 h 398"/>
                <a:gd name="T72" fmla="*/ 467 w 539"/>
                <a:gd name="T73" fmla="*/ 364 h 398"/>
                <a:gd name="T74" fmla="*/ 479 w 539"/>
                <a:gd name="T75" fmla="*/ 368 h 398"/>
                <a:gd name="T76" fmla="*/ 492 w 539"/>
                <a:gd name="T77" fmla="*/ 377 h 398"/>
                <a:gd name="T78" fmla="*/ 505 w 539"/>
                <a:gd name="T79" fmla="*/ 381 h 398"/>
                <a:gd name="T80" fmla="*/ 518 w 539"/>
                <a:gd name="T81" fmla="*/ 390 h 398"/>
                <a:gd name="T82" fmla="*/ 530 w 539"/>
                <a:gd name="T83" fmla="*/ 394 h 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39" h="398">
                  <a:moveTo>
                    <a:pt x="0" y="0"/>
                  </a:moveTo>
                  <a:lnTo>
                    <a:pt x="4" y="4"/>
                  </a:lnTo>
                  <a:lnTo>
                    <a:pt x="8" y="4"/>
                  </a:lnTo>
                  <a:lnTo>
                    <a:pt x="13" y="8"/>
                  </a:lnTo>
                  <a:lnTo>
                    <a:pt x="17" y="13"/>
                  </a:lnTo>
                  <a:lnTo>
                    <a:pt x="21" y="17"/>
                  </a:lnTo>
                  <a:lnTo>
                    <a:pt x="25" y="17"/>
                  </a:lnTo>
                  <a:lnTo>
                    <a:pt x="30" y="21"/>
                  </a:lnTo>
                  <a:lnTo>
                    <a:pt x="34" y="25"/>
                  </a:lnTo>
                  <a:lnTo>
                    <a:pt x="38" y="30"/>
                  </a:lnTo>
                  <a:lnTo>
                    <a:pt x="42" y="30"/>
                  </a:lnTo>
                  <a:lnTo>
                    <a:pt x="47" y="34"/>
                  </a:lnTo>
                  <a:lnTo>
                    <a:pt x="51" y="38"/>
                  </a:lnTo>
                  <a:lnTo>
                    <a:pt x="55" y="42"/>
                  </a:lnTo>
                  <a:lnTo>
                    <a:pt x="59" y="42"/>
                  </a:lnTo>
                  <a:lnTo>
                    <a:pt x="64" y="46"/>
                  </a:lnTo>
                  <a:lnTo>
                    <a:pt x="68" y="51"/>
                  </a:lnTo>
                  <a:lnTo>
                    <a:pt x="72" y="55"/>
                  </a:lnTo>
                  <a:lnTo>
                    <a:pt x="76" y="59"/>
                  </a:lnTo>
                  <a:lnTo>
                    <a:pt x="81" y="63"/>
                  </a:lnTo>
                  <a:lnTo>
                    <a:pt x="85" y="63"/>
                  </a:lnTo>
                  <a:lnTo>
                    <a:pt x="89" y="68"/>
                  </a:lnTo>
                  <a:lnTo>
                    <a:pt x="93" y="72"/>
                  </a:lnTo>
                  <a:lnTo>
                    <a:pt x="98" y="76"/>
                  </a:lnTo>
                  <a:lnTo>
                    <a:pt x="102" y="76"/>
                  </a:lnTo>
                  <a:lnTo>
                    <a:pt x="106" y="80"/>
                  </a:lnTo>
                  <a:lnTo>
                    <a:pt x="110" y="85"/>
                  </a:lnTo>
                  <a:lnTo>
                    <a:pt x="115" y="89"/>
                  </a:lnTo>
                  <a:lnTo>
                    <a:pt x="119" y="93"/>
                  </a:lnTo>
                  <a:lnTo>
                    <a:pt x="123" y="97"/>
                  </a:lnTo>
                  <a:lnTo>
                    <a:pt x="127" y="102"/>
                  </a:lnTo>
                  <a:lnTo>
                    <a:pt x="132" y="106"/>
                  </a:lnTo>
                  <a:lnTo>
                    <a:pt x="136" y="106"/>
                  </a:lnTo>
                  <a:lnTo>
                    <a:pt x="140" y="110"/>
                  </a:lnTo>
                  <a:lnTo>
                    <a:pt x="144" y="114"/>
                  </a:lnTo>
                  <a:lnTo>
                    <a:pt x="148" y="119"/>
                  </a:lnTo>
                  <a:lnTo>
                    <a:pt x="153" y="123"/>
                  </a:lnTo>
                  <a:lnTo>
                    <a:pt x="157" y="127"/>
                  </a:lnTo>
                  <a:lnTo>
                    <a:pt x="161" y="131"/>
                  </a:lnTo>
                  <a:lnTo>
                    <a:pt x="165" y="135"/>
                  </a:lnTo>
                  <a:lnTo>
                    <a:pt x="170" y="135"/>
                  </a:lnTo>
                  <a:lnTo>
                    <a:pt x="174" y="140"/>
                  </a:lnTo>
                  <a:lnTo>
                    <a:pt x="178" y="144"/>
                  </a:lnTo>
                  <a:lnTo>
                    <a:pt x="182" y="148"/>
                  </a:lnTo>
                  <a:lnTo>
                    <a:pt x="187" y="152"/>
                  </a:lnTo>
                  <a:lnTo>
                    <a:pt x="191" y="157"/>
                  </a:lnTo>
                  <a:lnTo>
                    <a:pt x="195" y="161"/>
                  </a:lnTo>
                  <a:lnTo>
                    <a:pt x="199" y="165"/>
                  </a:lnTo>
                  <a:lnTo>
                    <a:pt x="204" y="165"/>
                  </a:lnTo>
                  <a:lnTo>
                    <a:pt x="208" y="169"/>
                  </a:lnTo>
                  <a:lnTo>
                    <a:pt x="212" y="174"/>
                  </a:lnTo>
                  <a:lnTo>
                    <a:pt x="216" y="178"/>
                  </a:lnTo>
                  <a:lnTo>
                    <a:pt x="221" y="182"/>
                  </a:lnTo>
                  <a:lnTo>
                    <a:pt x="225" y="186"/>
                  </a:lnTo>
                  <a:lnTo>
                    <a:pt x="229" y="191"/>
                  </a:lnTo>
                  <a:lnTo>
                    <a:pt x="233" y="195"/>
                  </a:lnTo>
                  <a:lnTo>
                    <a:pt x="238" y="195"/>
                  </a:lnTo>
                  <a:lnTo>
                    <a:pt x="242" y="199"/>
                  </a:lnTo>
                  <a:lnTo>
                    <a:pt x="246" y="203"/>
                  </a:lnTo>
                  <a:lnTo>
                    <a:pt x="250" y="207"/>
                  </a:lnTo>
                  <a:lnTo>
                    <a:pt x="255" y="212"/>
                  </a:lnTo>
                  <a:lnTo>
                    <a:pt x="259" y="216"/>
                  </a:lnTo>
                  <a:lnTo>
                    <a:pt x="263" y="216"/>
                  </a:lnTo>
                  <a:lnTo>
                    <a:pt x="267" y="220"/>
                  </a:lnTo>
                  <a:lnTo>
                    <a:pt x="272" y="224"/>
                  </a:lnTo>
                  <a:lnTo>
                    <a:pt x="276" y="229"/>
                  </a:lnTo>
                  <a:lnTo>
                    <a:pt x="280" y="233"/>
                  </a:lnTo>
                  <a:lnTo>
                    <a:pt x="284" y="237"/>
                  </a:lnTo>
                  <a:lnTo>
                    <a:pt x="289" y="237"/>
                  </a:lnTo>
                  <a:lnTo>
                    <a:pt x="293" y="241"/>
                  </a:lnTo>
                  <a:lnTo>
                    <a:pt x="297" y="246"/>
                  </a:lnTo>
                  <a:lnTo>
                    <a:pt x="301" y="250"/>
                  </a:lnTo>
                  <a:lnTo>
                    <a:pt x="305" y="254"/>
                  </a:lnTo>
                  <a:lnTo>
                    <a:pt x="310" y="258"/>
                  </a:lnTo>
                  <a:lnTo>
                    <a:pt x="314" y="258"/>
                  </a:lnTo>
                  <a:lnTo>
                    <a:pt x="318" y="263"/>
                  </a:lnTo>
                  <a:lnTo>
                    <a:pt x="322" y="267"/>
                  </a:lnTo>
                  <a:lnTo>
                    <a:pt x="327" y="271"/>
                  </a:lnTo>
                  <a:lnTo>
                    <a:pt x="331" y="271"/>
                  </a:lnTo>
                  <a:lnTo>
                    <a:pt x="335" y="275"/>
                  </a:lnTo>
                  <a:lnTo>
                    <a:pt x="339" y="279"/>
                  </a:lnTo>
                  <a:lnTo>
                    <a:pt x="344" y="284"/>
                  </a:lnTo>
                  <a:lnTo>
                    <a:pt x="348" y="284"/>
                  </a:lnTo>
                  <a:lnTo>
                    <a:pt x="352" y="288"/>
                  </a:lnTo>
                  <a:lnTo>
                    <a:pt x="356" y="292"/>
                  </a:lnTo>
                  <a:lnTo>
                    <a:pt x="361" y="296"/>
                  </a:lnTo>
                  <a:lnTo>
                    <a:pt x="365" y="296"/>
                  </a:lnTo>
                  <a:lnTo>
                    <a:pt x="369" y="301"/>
                  </a:lnTo>
                  <a:lnTo>
                    <a:pt x="373" y="305"/>
                  </a:lnTo>
                  <a:lnTo>
                    <a:pt x="378" y="309"/>
                  </a:lnTo>
                  <a:lnTo>
                    <a:pt x="382" y="309"/>
                  </a:lnTo>
                  <a:lnTo>
                    <a:pt x="386" y="313"/>
                  </a:lnTo>
                  <a:lnTo>
                    <a:pt x="390" y="318"/>
                  </a:lnTo>
                  <a:lnTo>
                    <a:pt x="395" y="318"/>
                  </a:lnTo>
                  <a:lnTo>
                    <a:pt x="399" y="322"/>
                  </a:lnTo>
                  <a:lnTo>
                    <a:pt x="403" y="326"/>
                  </a:lnTo>
                  <a:lnTo>
                    <a:pt x="407" y="326"/>
                  </a:lnTo>
                  <a:lnTo>
                    <a:pt x="412" y="330"/>
                  </a:lnTo>
                  <a:lnTo>
                    <a:pt x="416" y="335"/>
                  </a:lnTo>
                  <a:lnTo>
                    <a:pt x="420" y="335"/>
                  </a:lnTo>
                  <a:lnTo>
                    <a:pt x="424" y="339"/>
                  </a:lnTo>
                  <a:lnTo>
                    <a:pt x="429" y="339"/>
                  </a:lnTo>
                  <a:lnTo>
                    <a:pt x="433" y="343"/>
                  </a:lnTo>
                  <a:lnTo>
                    <a:pt x="437" y="347"/>
                  </a:lnTo>
                  <a:lnTo>
                    <a:pt x="441" y="347"/>
                  </a:lnTo>
                  <a:lnTo>
                    <a:pt x="446" y="351"/>
                  </a:lnTo>
                  <a:lnTo>
                    <a:pt x="450" y="351"/>
                  </a:lnTo>
                  <a:lnTo>
                    <a:pt x="454" y="356"/>
                  </a:lnTo>
                  <a:lnTo>
                    <a:pt x="458" y="360"/>
                  </a:lnTo>
                  <a:lnTo>
                    <a:pt x="462" y="360"/>
                  </a:lnTo>
                  <a:lnTo>
                    <a:pt x="467" y="364"/>
                  </a:lnTo>
                  <a:lnTo>
                    <a:pt x="471" y="364"/>
                  </a:lnTo>
                  <a:lnTo>
                    <a:pt x="475" y="368"/>
                  </a:lnTo>
                  <a:lnTo>
                    <a:pt x="479" y="368"/>
                  </a:lnTo>
                  <a:lnTo>
                    <a:pt x="484" y="373"/>
                  </a:lnTo>
                  <a:lnTo>
                    <a:pt x="488" y="373"/>
                  </a:lnTo>
                  <a:lnTo>
                    <a:pt x="492" y="377"/>
                  </a:lnTo>
                  <a:lnTo>
                    <a:pt x="496" y="377"/>
                  </a:lnTo>
                  <a:lnTo>
                    <a:pt x="501" y="381"/>
                  </a:lnTo>
                  <a:lnTo>
                    <a:pt x="505" y="381"/>
                  </a:lnTo>
                  <a:lnTo>
                    <a:pt x="509" y="385"/>
                  </a:lnTo>
                  <a:lnTo>
                    <a:pt x="513" y="385"/>
                  </a:lnTo>
                  <a:lnTo>
                    <a:pt x="518" y="390"/>
                  </a:lnTo>
                  <a:lnTo>
                    <a:pt x="522" y="390"/>
                  </a:lnTo>
                  <a:lnTo>
                    <a:pt x="526" y="394"/>
                  </a:lnTo>
                  <a:lnTo>
                    <a:pt x="530" y="394"/>
                  </a:lnTo>
                  <a:lnTo>
                    <a:pt x="535" y="398"/>
                  </a:lnTo>
                  <a:lnTo>
                    <a:pt x="539" y="398"/>
                  </a:lnTo>
                </a:path>
              </a:pathLst>
            </a:custGeom>
            <a:noFill/>
            <a:ln w="1270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809" name="Freeform 337"/>
            <p:cNvSpPr>
              <a:spLocks/>
            </p:cNvSpPr>
            <p:nvPr/>
          </p:nvSpPr>
          <p:spPr bwMode="auto">
            <a:xfrm>
              <a:off x="2517" y="3541"/>
              <a:ext cx="539" cy="110"/>
            </a:xfrm>
            <a:custGeom>
              <a:avLst/>
              <a:gdLst>
                <a:gd name="T0" fmla="*/ 8 w 539"/>
                <a:gd name="T1" fmla="*/ 4 h 110"/>
                <a:gd name="T2" fmla="*/ 21 w 539"/>
                <a:gd name="T3" fmla="*/ 9 h 110"/>
                <a:gd name="T4" fmla="*/ 34 w 539"/>
                <a:gd name="T5" fmla="*/ 17 h 110"/>
                <a:gd name="T6" fmla="*/ 47 w 539"/>
                <a:gd name="T7" fmla="*/ 21 h 110"/>
                <a:gd name="T8" fmla="*/ 59 w 539"/>
                <a:gd name="T9" fmla="*/ 26 h 110"/>
                <a:gd name="T10" fmla="*/ 72 w 539"/>
                <a:gd name="T11" fmla="*/ 30 h 110"/>
                <a:gd name="T12" fmla="*/ 85 w 539"/>
                <a:gd name="T13" fmla="*/ 34 h 110"/>
                <a:gd name="T14" fmla="*/ 97 w 539"/>
                <a:gd name="T15" fmla="*/ 38 h 110"/>
                <a:gd name="T16" fmla="*/ 110 w 539"/>
                <a:gd name="T17" fmla="*/ 42 h 110"/>
                <a:gd name="T18" fmla="*/ 123 w 539"/>
                <a:gd name="T19" fmla="*/ 47 h 110"/>
                <a:gd name="T20" fmla="*/ 136 w 539"/>
                <a:gd name="T21" fmla="*/ 51 h 110"/>
                <a:gd name="T22" fmla="*/ 148 w 539"/>
                <a:gd name="T23" fmla="*/ 55 h 110"/>
                <a:gd name="T24" fmla="*/ 161 w 539"/>
                <a:gd name="T25" fmla="*/ 55 h 110"/>
                <a:gd name="T26" fmla="*/ 174 w 539"/>
                <a:gd name="T27" fmla="*/ 59 h 110"/>
                <a:gd name="T28" fmla="*/ 187 w 539"/>
                <a:gd name="T29" fmla="*/ 64 h 110"/>
                <a:gd name="T30" fmla="*/ 199 w 539"/>
                <a:gd name="T31" fmla="*/ 68 h 110"/>
                <a:gd name="T32" fmla="*/ 212 w 539"/>
                <a:gd name="T33" fmla="*/ 68 h 110"/>
                <a:gd name="T34" fmla="*/ 225 w 539"/>
                <a:gd name="T35" fmla="*/ 72 h 110"/>
                <a:gd name="T36" fmla="*/ 238 w 539"/>
                <a:gd name="T37" fmla="*/ 76 h 110"/>
                <a:gd name="T38" fmla="*/ 250 w 539"/>
                <a:gd name="T39" fmla="*/ 76 h 110"/>
                <a:gd name="T40" fmla="*/ 263 w 539"/>
                <a:gd name="T41" fmla="*/ 81 h 110"/>
                <a:gd name="T42" fmla="*/ 276 w 539"/>
                <a:gd name="T43" fmla="*/ 81 h 110"/>
                <a:gd name="T44" fmla="*/ 288 w 539"/>
                <a:gd name="T45" fmla="*/ 85 h 110"/>
                <a:gd name="T46" fmla="*/ 301 w 539"/>
                <a:gd name="T47" fmla="*/ 85 h 110"/>
                <a:gd name="T48" fmla="*/ 314 w 539"/>
                <a:gd name="T49" fmla="*/ 89 h 110"/>
                <a:gd name="T50" fmla="*/ 327 w 539"/>
                <a:gd name="T51" fmla="*/ 89 h 110"/>
                <a:gd name="T52" fmla="*/ 339 w 539"/>
                <a:gd name="T53" fmla="*/ 93 h 110"/>
                <a:gd name="T54" fmla="*/ 352 w 539"/>
                <a:gd name="T55" fmla="*/ 93 h 110"/>
                <a:gd name="T56" fmla="*/ 365 w 539"/>
                <a:gd name="T57" fmla="*/ 93 h 110"/>
                <a:gd name="T58" fmla="*/ 378 w 539"/>
                <a:gd name="T59" fmla="*/ 98 h 110"/>
                <a:gd name="T60" fmla="*/ 390 w 539"/>
                <a:gd name="T61" fmla="*/ 98 h 110"/>
                <a:gd name="T62" fmla="*/ 403 w 539"/>
                <a:gd name="T63" fmla="*/ 102 h 110"/>
                <a:gd name="T64" fmla="*/ 416 w 539"/>
                <a:gd name="T65" fmla="*/ 102 h 110"/>
                <a:gd name="T66" fmla="*/ 428 w 539"/>
                <a:gd name="T67" fmla="*/ 102 h 110"/>
                <a:gd name="T68" fmla="*/ 441 w 539"/>
                <a:gd name="T69" fmla="*/ 102 h 110"/>
                <a:gd name="T70" fmla="*/ 454 w 539"/>
                <a:gd name="T71" fmla="*/ 106 h 110"/>
                <a:gd name="T72" fmla="*/ 467 w 539"/>
                <a:gd name="T73" fmla="*/ 106 h 110"/>
                <a:gd name="T74" fmla="*/ 479 w 539"/>
                <a:gd name="T75" fmla="*/ 106 h 110"/>
                <a:gd name="T76" fmla="*/ 492 w 539"/>
                <a:gd name="T77" fmla="*/ 110 h 110"/>
                <a:gd name="T78" fmla="*/ 505 w 539"/>
                <a:gd name="T79" fmla="*/ 110 h 110"/>
                <a:gd name="T80" fmla="*/ 518 w 539"/>
                <a:gd name="T81" fmla="*/ 110 h 110"/>
                <a:gd name="T82" fmla="*/ 530 w 539"/>
                <a:gd name="T83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39" h="110">
                  <a:moveTo>
                    <a:pt x="0" y="0"/>
                  </a:moveTo>
                  <a:lnTo>
                    <a:pt x="4" y="4"/>
                  </a:lnTo>
                  <a:lnTo>
                    <a:pt x="8" y="4"/>
                  </a:lnTo>
                  <a:lnTo>
                    <a:pt x="13" y="9"/>
                  </a:lnTo>
                  <a:lnTo>
                    <a:pt x="17" y="9"/>
                  </a:lnTo>
                  <a:lnTo>
                    <a:pt x="21" y="9"/>
                  </a:lnTo>
                  <a:lnTo>
                    <a:pt x="25" y="13"/>
                  </a:lnTo>
                  <a:lnTo>
                    <a:pt x="30" y="13"/>
                  </a:lnTo>
                  <a:lnTo>
                    <a:pt x="34" y="17"/>
                  </a:lnTo>
                  <a:lnTo>
                    <a:pt x="38" y="17"/>
                  </a:lnTo>
                  <a:lnTo>
                    <a:pt x="42" y="17"/>
                  </a:lnTo>
                  <a:lnTo>
                    <a:pt x="47" y="21"/>
                  </a:lnTo>
                  <a:lnTo>
                    <a:pt x="51" y="21"/>
                  </a:lnTo>
                  <a:lnTo>
                    <a:pt x="55" y="26"/>
                  </a:lnTo>
                  <a:lnTo>
                    <a:pt x="59" y="26"/>
                  </a:lnTo>
                  <a:lnTo>
                    <a:pt x="64" y="26"/>
                  </a:lnTo>
                  <a:lnTo>
                    <a:pt x="68" y="30"/>
                  </a:lnTo>
                  <a:lnTo>
                    <a:pt x="72" y="30"/>
                  </a:lnTo>
                  <a:lnTo>
                    <a:pt x="76" y="30"/>
                  </a:lnTo>
                  <a:lnTo>
                    <a:pt x="81" y="34"/>
                  </a:lnTo>
                  <a:lnTo>
                    <a:pt x="85" y="34"/>
                  </a:lnTo>
                  <a:lnTo>
                    <a:pt x="89" y="34"/>
                  </a:lnTo>
                  <a:lnTo>
                    <a:pt x="93" y="38"/>
                  </a:lnTo>
                  <a:lnTo>
                    <a:pt x="97" y="38"/>
                  </a:lnTo>
                  <a:lnTo>
                    <a:pt x="102" y="38"/>
                  </a:lnTo>
                  <a:lnTo>
                    <a:pt x="106" y="42"/>
                  </a:lnTo>
                  <a:lnTo>
                    <a:pt x="110" y="42"/>
                  </a:lnTo>
                  <a:lnTo>
                    <a:pt x="114" y="42"/>
                  </a:lnTo>
                  <a:lnTo>
                    <a:pt x="119" y="47"/>
                  </a:lnTo>
                  <a:lnTo>
                    <a:pt x="123" y="47"/>
                  </a:lnTo>
                  <a:lnTo>
                    <a:pt x="127" y="47"/>
                  </a:lnTo>
                  <a:lnTo>
                    <a:pt x="131" y="51"/>
                  </a:lnTo>
                  <a:lnTo>
                    <a:pt x="136" y="51"/>
                  </a:lnTo>
                  <a:lnTo>
                    <a:pt x="140" y="51"/>
                  </a:lnTo>
                  <a:lnTo>
                    <a:pt x="144" y="51"/>
                  </a:lnTo>
                  <a:lnTo>
                    <a:pt x="148" y="55"/>
                  </a:lnTo>
                  <a:lnTo>
                    <a:pt x="153" y="55"/>
                  </a:lnTo>
                  <a:lnTo>
                    <a:pt x="157" y="55"/>
                  </a:lnTo>
                  <a:lnTo>
                    <a:pt x="161" y="55"/>
                  </a:lnTo>
                  <a:lnTo>
                    <a:pt x="165" y="59"/>
                  </a:lnTo>
                  <a:lnTo>
                    <a:pt x="170" y="59"/>
                  </a:lnTo>
                  <a:lnTo>
                    <a:pt x="174" y="59"/>
                  </a:lnTo>
                  <a:lnTo>
                    <a:pt x="178" y="64"/>
                  </a:lnTo>
                  <a:lnTo>
                    <a:pt x="182" y="64"/>
                  </a:lnTo>
                  <a:lnTo>
                    <a:pt x="187" y="64"/>
                  </a:lnTo>
                  <a:lnTo>
                    <a:pt x="191" y="64"/>
                  </a:lnTo>
                  <a:lnTo>
                    <a:pt x="195" y="64"/>
                  </a:lnTo>
                  <a:lnTo>
                    <a:pt x="199" y="68"/>
                  </a:lnTo>
                  <a:lnTo>
                    <a:pt x="204" y="68"/>
                  </a:lnTo>
                  <a:lnTo>
                    <a:pt x="208" y="68"/>
                  </a:lnTo>
                  <a:lnTo>
                    <a:pt x="212" y="68"/>
                  </a:lnTo>
                  <a:lnTo>
                    <a:pt x="216" y="72"/>
                  </a:lnTo>
                  <a:lnTo>
                    <a:pt x="221" y="72"/>
                  </a:lnTo>
                  <a:lnTo>
                    <a:pt x="225" y="72"/>
                  </a:lnTo>
                  <a:lnTo>
                    <a:pt x="229" y="72"/>
                  </a:lnTo>
                  <a:lnTo>
                    <a:pt x="233" y="72"/>
                  </a:lnTo>
                  <a:lnTo>
                    <a:pt x="238" y="76"/>
                  </a:lnTo>
                  <a:lnTo>
                    <a:pt x="242" y="76"/>
                  </a:lnTo>
                  <a:lnTo>
                    <a:pt x="246" y="76"/>
                  </a:lnTo>
                  <a:lnTo>
                    <a:pt x="250" y="76"/>
                  </a:lnTo>
                  <a:lnTo>
                    <a:pt x="254" y="76"/>
                  </a:lnTo>
                  <a:lnTo>
                    <a:pt x="259" y="81"/>
                  </a:lnTo>
                  <a:lnTo>
                    <a:pt x="263" y="81"/>
                  </a:lnTo>
                  <a:lnTo>
                    <a:pt x="267" y="81"/>
                  </a:lnTo>
                  <a:lnTo>
                    <a:pt x="271" y="81"/>
                  </a:lnTo>
                  <a:lnTo>
                    <a:pt x="276" y="81"/>
                  </a:lnTo>
                  <a:lnTo>
                    <a:pt x="280" y="81"/>
                  </a:lnTo>
                  <a:lnTo>
                    <a:pt x="284" y="85"/>
                  </a:lnTo>
                  <a:lnTo>
                    <a:pt x="288" y="85"/>
                  </a:lnTo>
                  <a:lnTo>
                    <a:pt x="293" y="85"/>
                  </a:lnTo>
                  <a:lnTo>
                    <a:pt x="297" y="85"/>
                  </a:lnTo>
                  <a:lnTo>
                    <a:pt x="301" y="85"/>
                  </a:lnTo>
                  <a:lnTo>
                    <a:pt x="305" y="85"/>
                  </a:lnTo>
                  <a:lnTo>
                    <a:pt x="310" y="89"/>
                  </a:lnTo>
                  <a:lnTo>
                    <a:pt x="314" y="89"/>
                  </a:lnTo>
                  <a:lnTo>
                    <a:pt x="318" y="89"/>
                  </a:lnTo>
                  <a:lnTo>
                    <a:pt x="322" y="89"/>
                  </a:lnTo>
                  <a:lnTo>
                    <a:pt x="327" y="89"/>
                  </a:lnTo>
                  <a:lnTo>
                    <a:pt x="331" y="89"/>
                  </a:lnTo>
                  <a:lnTo>
                    <a:pt x="335" y="93"/>
                  </a:lnTo>
                  <a:lnTo>
                    <a:pt x="339" y="93"/>
                  </a:lnTo>
                  <a:lnTo>
                    <a:pt x="344" y="93"/>
                  </a:lnTo>
                  <a:lnTo>
                    <a:pt x="348" y="93"/>
                  </a:lnTo>
                  <a:lnTo>
                    <a:pt x="352" y="93"/>
                  </a:lnTo>
                  <a:lnTo>
                    <a:pt x="356" y="93"/>
                  </a:lnTo>
                  <a:lnTo>
                    <a:pt x="361" y="93"/>
                  </a:lnTo>
                  <a:lnTo>
                    <a:pt x="365" y="93"/>
                  </a:lnTo>
                  <a:lnTo>
                    <a:pt x="369" y="98"/>
                  </a:lnTo>
                  <a:lnTo>
                    <a:pt x="373" y="98"/>
                  </a:lnTo>
                  <a:lnTo>
                    <a:pt x="378" y="98"/>
                  </a:lnTo>
                  <a:lnTo>
                    <a:pt x="382" y="98"/>
                  </a:lnTo>
                  <a:lnTo>
                    <a:pt x="386" y="98"/>
                  </a:lnTo>
                  <a:lnTo>
                    <a:pt x="390" y="98"/>
                  </a:lnTo>
                  <a:lnTo>
                    <a:pt x="395" y="98"/>
                  </a:lnTo>
                  <a:lnTo>
                    <a:pt x="399" y="98"/>
                  </a:lnTo>
                  <a:lnTo>
                    <a:pt x="403" y="102"/>
                  </a:lnTo>
                  <a:lnTo>
                    <a:pt x="407" y="102"/>
                  </a:lnTo>
                  <a:lnTo>
                    <a:pt x="411" y="102"/>
                  </a:lnTo>
                  <a:lnTo>
                    <a:pt x="416" y="102"/>
                  </a:lnTo>
                  <a:lnTo>
                    <a:pt x="420" y="102"/>
                  </a:lnTo>
                  <a:lnTo>
                    <a:pt x="424" y="102"/>
                  </a:lnTo>
                  <a:lnTo>
                    <a:pt x="428" y="102"/>
                  </a:lnTo>
                  <a:lnTo>
                    <a:pt x="433" y="102"/>
                  </a:lnTo>
                  <a:lnTo>
                    <a:pt x="437" y="102"/>
                  </a:lnTo>
                  <a:lnTo>
                    <a:pt x="441" y="102"/>
                  </a:lnTo>
                  <a:lnTo>
                    <a:pt x="445" y="106"/>
                  </a:lnTo>
                  <a:lnTo>
                    <a:pt x="450" y="106"/>
                  </a:lnTo>
                  <a:lnTo>
                    <a:pt x="454" y="106"/>
                  </a:lnTo>
                  <a:lnTo>
                    <a:pt x="458" y="106"/>
                  </a:lnTo>
                  <a:lnTo>
                    <a:pt x="462" y="106"/>
                  </a:lnTo>
                  <a:lnTo>
                    <a:pt x="467" y="106"/>
                  </a:lnTo>
                  <a:lnTo>
                    <a:pt x="471" y="106"/>
                  </a:lnTo>
                  <a:lnTo>
                    <a:pt x="475" y="106"/>
                  </a:lnTo>
                  <a:lnTo>
                    <a:pt x="479" y="106"/>
                  </a:lnTo>
                  <a:lnTo>
                    <a:pt x="484" y="106"/>
                  </a:lnTo>
                  <a:lnTo>
                    <a:pt x="488" y="106"/>
                  </a:lnTo>
                  <a:lnTo>
                    <a:pt x="492" y="110"/>
                  </a:lnTo>
                  <a:lnTo>
                    <a:pt x="496" y="110"/>
                  </a:lnTo>
                  <a:lnTo>
                    <a:pt x="501" y="110"/>
                  </a:lnTo>
                  <a:lnTo>
                    <a:pt x="505" y="110"/>
                  </a:lnTo>
                  <a:lnTo>
                    <a:pt x="509" y="110"/>
                  </a:lnTo>
                  <a:lnTo>
                    <a:pt x="513" y="110"/>
                  </a:lnTo>
                  <a:lnTo>
                    <a:pt x="518" y="110"/>
                  </a:lnTo>
                  <a:lnTo>
                    <a:pt x="522" y="110"/>
                  </a:lnTo>
                  <a:lnTo>
                    <a:pt x="526" y="110"/>
                  </a:lnTo>
                  <a:lnTo>
                    <a:pt x="530" y="110"/>
                  </a:lnTo>
                  <a:lnTo>
                    <a:pt x="535" y="110"/>
                  </a:lnTo>
                  <a:lnTo>
                    <a:pt x="539" y="110"/>
                  </a:lnTo>
                </a:path>
              </a:pathLst>
            </a:custGeom>
            <a:noFill/>
            <a:ln w="1270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810" name="Freeform 338"/>
            <p:cNvSpPr>
              <a:spLocks/>
            </p:cNvSpPr>
            <p:nvPr/>
          </p:nvSpPr>
          <p:spPr bwMode="auto">
            <a:xfrm>
              <a:off x="3056" y="3651"/>
              <a:ext cx="373" cy="17"/>
            </a:xfrm>
            <a:custGeom>
              <a:avLst/>
              <a:gdLst>
                <a:gd name="T0" fmla="*/ 4 w 373"/>
                <a:gd name="T1" fmla="*/ 0 h 17"/>
                <a:gd name="T2" fmla="*/ 13 w 373"/>
                <a:gd name="T3" fmla="*/ 4 h 17"/>
                <a:gd name="T4" fmla="*/ 21 w 373"/>
                <a:gd name="T5" fmla="*/ 4 h 17"/>
                <a:gd name="T6" fmla="*/ 30 w 373"/>
                <a:gd name="T7" fmla="*/ 4 h 17"/>
                <a:gd name="T8" fmla="*/ 38 w 373"/>
                <a:gd name="T9" fmla="*/ 4 h 17"/>
                <a:gd name="T10" fmla="*/ 46 w 373"/>
                <a:gd name="T11" fmla="*/ 4 h 17"/>
                <a:gd name="T12" fmla="*/ 55 w 373"/>
                <a:gd name="T13" fmla="*/ 4 h 17"/>
                <a:gd name="T14" fmla="*/ 63 w 373"/>
                <a:gd name="T15" fmla="*/ 4 h 17"/>
                <a:gd name="T16" fmla="*/ 72 w 373"/>
                <a:gd name="T17" fmla="*/ 4 h 17"/>
                <a:gd name="T18" fmla="*/ 80 w 373"/>
                <a:gd name="T19" fmla="*/ 4 h 17"/>
                <a:gd name="T20" fmla="*/ 89 w 373"/>
                <a:gd name="T21" fmla="*/ 9 h 17"/>
                <a:gd name="T22" fmla="*/ 97 w 373"/>
                <a:gd name="T23" fmla="*/ 9 h 17"/>
                <a:gd name="T24" fmla="*/ 106 w 373"/>
                <a:gd name="T25" fmla="*/ 9 h 17"/>
                <a:gd name="T26" fmla="*/ 114 w 373"/>
                <a:gd name="T27" fmla="*/ 9 h 17"/>
                <a:gd name="T28" fmla="*/ 123 w 373"/>
                <a:gd name="T29" fmla="*/ 9 h 17"/>
                <a:gd name="T30" fmla="*/ 131 w 373"/>
                <a:gd name="T31" fmla="*/ 9 h 17"/>
                <a:gd name="T32" fmla="*/ 140 w 373"/>
                <a:gd name="T33" fmla="*/ 9 h 17"/>
                <a:gd name="T34" fmla="*/ 148 w 373"/>
                <a:gd name="T35" fmla="*/ 9 h 17"/>
                <a:gd name="T36" fmla="*/ 157 w 373"/>
                <a:gd name="T37" fmla="*/ 9 h 17"/>
                <a:gd name="T38" fmla="*/ 165 w 373"/>
                <a:gd name="T39" fmla="*/ 9 h 17"/>
                <a:gd name="T40" fmla="*/ 174 w 373"/>
                <a:gd name="T41" fmla="*/ 9 h 17"/>
                <a:gd name="T42" fmla="*/ 182 w 373"/>
                <a:gd name="T43" fmla="*/ 9 h 17"/>
                <a:gd name="T44" fmla="*/ 191 w 373"/>
                <a:gd name="T45" fmla="*/ 13 h 17"/>
                <a:gd name="T46" fmla="*/ 199 w 373"/>
                <a:gd name="T47" fmla="*/ 13 h 17"/>
                <a:gd name="T48" fmla="*/ 208 w 373"/>
                <a:gd name="T49" fmla="*/ 13 h 17"/>
                <a:gd name="T50" fmla="*/ 216 w 373"/>
                <a:gd name="T51" fmla="*/ 13 h 17"/>
                <a:gd name="T52" fmla="*/ 225 w 373"/>
                <a:gd name="T53" fmla="*/ 13 h 17"/>
                <a:gd name="T54" fmla="*/ 233 w 373"/>
                <a:gd name="T55" fmla="*/ 13 h 17"/>
                <a:gd name="T56" fmla="*/ 242 w 373"/>
                <a:gd name="T57" fmla="*/ 13 h 17"/>
                <a:gd name="T58" fmla="*/ 250 w 373"/>
                <a:gd name="T59" fmla="*/ 13 h 17"/>
                <a:gd name="T60" fmla="*/ 259 w 373"/>
                <a:gd name="T61" fmla="*/ 13 h 17"/>
                <a:gd name="T62" fmla="*/ 267 w 373"/>
                <a:gd name="T63" fmla="*/ 13 h 17"/>
                <a:gd name="T64" fmla="*/ 276 w 373"/>
                <a:gd name="T65" fmla="*/ 13 h 17"/>
                <a:gd name="T66" fmla="*/ 284 w 373"/>
                <a:gd name="T67" fmla="*/ 13 h 17"/>
                <a:gd name="T68" fmla="*/ 293 w 373"/>
                <a:gd name="T69" fmla="*/ 13 h 17"/>
                <a:gd name="T70" fmla="*/ 301 w 373"/>
                <a:gd name="T71" fmla="*/ 13 h 17"/>
                <a:gd name="T72" fmla="*/ 310 w 373"/>
                <a:gd name="T73" fmla="*/ 13 h 17"/>
                <a:gd name="T74" fmla="*/ 318 w 373"/>
                <a:gd name="T75" fmla="*/ 13 h 17"/>
                <a:gd name="T76" fmla="*/ 327 w 373"/>
                <a:gd name="T77" fmla="*/ 13 h 17"/>
                <a:gd name="T78" fmla="*/ 335 w 373"/>
                <a:gd name="T79" fmla="*/ 13 h 17"/>
                <a:gd name="T80" fmla="*/ 344 w 373"/>
                <a:gd name="T81" fmla="*/ 13 h 17"/>
                <a:gd name="T82" fmla="*/ 352 w 373"/>
                <a:gd name="T83" fmla="*/ 13 h 17"/>
                <a:gd name="T84" fmla="*/ 360 w 373"/>
                <a:gd name="T85" fmla="*/ 17 h 17"/>
                <a:gd name="T86" fmla="*/ 369 w 373"/>
                <a:gd name="T87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73" h="17">
                  <a:moveTo>
                    <a:pt x="0" y="0"/>
                  </a:moveTo>
                  <a:lnTo>
                    <a:pt x="4" y="0"/>
                  </a:lnTo>
                  <a:lnTo>
                    <a:pt x="8" y="0"/>
                  </a:lnTo>
                  <a:lnTo>
                    <a:pt x="13" y="4"/>
                  </a:lnTo>
                  <a:lnTo>
                    <a:pt x="17" y="4"/>
                  </a:lnTo>
                  <a:lnTo>
                    <a:pt x="21" y="4"/>
                  </a:lnTo>
                  <a:lnTo>
                    <a:pt x="25" y="4"/>
                  </a:lnTo>
                  <a:lnTo>
                    <a:pt x="30" y="4"/>
                  </a:lnTo>
                  <a:lnTo>
                    <a:pt x="34" y="4"/>
                  </a:lnTo>
                  <a:lnTo>
                    <a:pt x="38" y="4"/>
                  </a:lnTo>
                  <a:lnTo>
                    <a:pt x="42" y="4"/>
                  </a:lnTo>
                  <a:lnTo>
                    <a:pt x="46" y="4"/>
                  </a:lnTo>
                  <a:lnTo>
                    <a:pt x="51" y="4"/>
                  </a:lnTo>
                  <a:lnTo>
                    <a:pt x="55" y="4"/>
                  </a:lnTo>
                  <a:lnTo>
                    <a:pt x="59" y="4"/>
                  </a:lnTo>
                  <a:lnTo>
                    <a:pt x="63" y="4"/>
                  </a:lnTo>
                  <a:lnTo>
                    <a:pt x="68" y="4"/>
                  </a:lnTo>
                  <a:lnTo>
                    <a:pt x="72" y="4"/>
                  </a:lnTo>
                  <a:lnTo>
                    <a:pt x="76" y="4"/>
                  </a:lnTo>
                  <a:lnTo>
                    <a:pt x="80" y="4"/>
                  </a:lnTo>
                  <a:lnTo>
                    <a:pt x="85" y="4"/>
                  </a:lnTo>
                  <a:lnTo>
                    <a:pt x="89" y="9"/>
                  </a:lnTo>
                  <a:lnTo>
                    <a:pt x="93" y="9"/>
                  </a:lnTo>
                  <a:lnTo>
                    <a:pt x="97" y="9"/>
                  </a:lnTo>
                  <a:lnTo>
                    <a:pt x="102" y="9"/>
                  </a:lnTo>
                  <a:lnTo>
                    <a:pt x="106" y="9"/>
                  </a:lnTo>
                  <a:lnTo>
                    <a:pt x="110" y="9"/>
                  </a:lnTo>
                  <a:lnTo>
                    <a:pt x="114" y="9"/>
                  </a:lnTo>
                  <a:lnTo>
                    <a:pt x="119" y="9"/>
                  </a:lnTo>
                  <a:lnTo>
                    <a:pt x="123" y="9"/>
                  </a:lnTo>
                  <a:lnTo>
                    <a:pt x="127" y="9"/>
                  </a:lnTo>
                  <a:lnTo>
                    <a:pt x="131" y="9"/>
                  </a:lnTo>
                  <a:lnTo>
                    <a:pt x="136" y="9"/>
                  </a:lnTo>
                  <a:lnTo>
                    <a:pt x="140" y="9"/>
                  </a:lnTo>
                  <a:lnTo>
                    <a:pt x="144" y="9"/>
                  </a:lnTo>
                  <a:lnTo>
                    <a:pt x="148" y="9"/>
                  </a:lnTo>
                  <a:lnTo>
                    <a:pt x="153" y="9"/>
                  </a:lnTo>
                  <a:lnTo>
                    <a:pt x="157" y="9"/>
                  </a:lnTo>
                  <a:lnTo>
                    <a:pt x="161" y="9"/>
                  </a:lnTo>
                  <a:lnTo>
                    <a:pt x="165" y="9"/>
                  </a:lnTo>
                  <a:lnTo>
                    <a:pt x="170" y="9"/>
                  </a:lnTo>
                  <a:lnTo>
                    <a:pt x="174" y="9"/>
                  </a:lnTo>
                  <a:lnTo>
                    <a:pt x="178" y="9"/>
                  </a:lnTo>
                  <a:lnTo>
                    <a:pt x="182" y="9"/>
                  </a:lnTo>
                  <a:lnTo>
                    <a:pt x="187" y="9"/>
                  </a:lnTo>
                  <a:lnTo>
                    <a:pt x="191" y="13"/>
                  </a:lnTo>
                  <a:lnTo>
                    <a:pt x="195" y="13"/>
                  </a:lnTo>
                  <a:lnTo>
                    <a:pt x="199" y="13"/>
                  </a:lnTo>
                  <a:lnTo>
                    <a:pt x="203" y="13"/>
                  </a:lnTo>
                  <a:lnTo>
                    <a:pt x="208" y="13"/>
                  </a:lnTo>
                  <a:lnTo>
                    <a:pt x="212" y="13"/>
                  </a:lnTo>
                  <a:lnTo>
                    <a:pt x="216" y="13"/>
                  </a:lnTo>
                  <a:lnTo>
                    <a:pt x="220" y="13"/>
                  </a:lnTo>
                  <a:lnTo>
                    <a:pt x="225" y="13"/>
                  </a:lnTo>
                  <a:lnTo>
                    <a:pt x="229" y="13"/>
                  </a:lnTo>
                  <a:lnTo>
                    <a:pt x="233" y="13"/>
                  </a:lnTo>
                  <a:lnTo>
                    <a:pt x="237" y="13"/>
                  </a:lnTo>
                  <a:lnTo>
                    <a:pt x="242" y="13"/>
                  </a:lnTo>
                  <a:lnTo>
                    <a:pt x="246" y="13"/>
                  </a:lnTo>
                  <a:lnTo>
                    <a:pt x="250" y="13"/>
                  </a:lnTo>
                  <a:lnTo>
                    <a:pt x="254" y="13"/>
                  </a:lnTo>
                  <a:lnTo>
                    <a:pt x="259" y="13"/>
                  </a:lnTo>
                  <a:lnTo>
                    <a:pt x="263" y="13"/>
                  </a:lnTo>
                  <a:lnTo>
                    <a:pt x="267" y="13"/>
                  </a:lnTo>
                  <a:lnTo>
                    <a:pt x="271" y="13"/>
                  </a:lnTo>
                  <a:lnTo>
                    <a:pt x="276" y="13"/>
                  </a:lnTo>
                  <a:lnTo>
                    <a:pt x="280" y="13"/>
                  </a:lnTo>
                  <a:lnTo>
                    <a:pt x="284" y="13"/>
                  </a:lnTo>
                  <a:lnTo>
                    <a:pt x="288" y="13"/>
                  </a:lnTo>
                  <a:lnTo>
                    <a:pt x="293" y="13"/>
                  </a:lnTo>
                  <a:lnTo>
                    <a:pt x="297" y="13"/>
                  </a:lnTo>
                  <a:lnTo>
                    <a:pt x="301" y="13"/>
                  </a:lnTo>
                  <a:lnTo>
                    <a:pt x="305" y="13"/>
                  </a:lnTo>
                  <a:lnTo>
                    <a:pt x="310" y="13"/>
                  </a:lnTo>
                  <a:lnTo>
                    <a:pt x="314" y="13"/>
                  </a:lnTo>
                  <a:lnTo>
                    <a:pt x="318" y="13"/>
                  </a:lnTo>
                  <a:lnTo>
                    <a:pt x="322" y="13"/>
                  </a:lnTo>
                  <a:lnTo>
                    <a:pt x="327" y="13"/>
                  </a:lnTo>
                  <a:lnTo>
                    <a:pt x="331" y="13"/>
                  </a:lnTo>
                  <a:lnTo>
                    <a:pt x="335" y="13"/>
                  </a:lnTo>
                  <a:lnTo>
                    <a:pt x="339" y="13"/>
                  </a:lnTo>
                  <a:lnTo>
                    <a:pt x="344" y="13"/>
                  </a:lnTo>
                  <a:lnTo>
                    <a:pt x="348" y="13"/>
                  </a:lnTo>
                  <a:lnTo>
                    <a:pt x="352" y="13"/>
                  </a:lnTo>
                  <a:lnTo>
                    <a:pt x="356" y="17"/>
                  </a:lnTo>
                  <a:lnTo>
                    <a:pt x="360" y="17"/>
                  </a:lnTo>
                  <a:lnTo>
                    <a:pt x="365" y="17"/>
                  </a:lnTo>
                  <a:lnTo>
                    <a:pt x="369" y="17"/>
                  </a:lnTo>
                  <a:lnTo>
                    <a:pt x="373" y="17"/>
                  </a:lnTo>
                </a:path>
              </a:pathLst>
            </a:custGeom>
            <a:noFill/>
            <a:ln w="1270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812" name="Rectangle 340"/>
            <p:cNvSpPr>
              <a:spLocks noChangeArrowheads="1"/>
            </p:cNvSpPr>
            <p:nvPr/>
          </p:nvSpPr>
          <p:spPr bwMode="auto">
            <a:xfrm rot="16200000">
              <a:off x="451" y="3296"/>
              <a:ext cx="527" cy="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700" b="0">
                  <a:solidFill>
                    <a:srgbClr val="000000"/>
                  </a:solidFill>
                  <a:latin typeface="Helvetica" pitchFamily="34" charset="0"/>
                </a:rPr>
                <a:t>Phase Angle (degrees)</a:t>
              </a:r>
              <a:endParaRPr lang="en-US"/>
            </a:p>
          </p:txBody>
        </p:sp>
        <p:sp>
          <p:nvSpPr>
            <p:cNvPr id="105813" name="Rectangle 341"/>
            <p:cNvSpPr>
              <a:spLocks noChangeArrowheads="1"/>
            </p:cNvSpPr>
            <p:nvPr/>
          </p:nvSpPr>
          <p:spPr bwMode="auto">
            <a:xfrm>
              <a:off x="1660" y="3888"/>
              <a:ext cx="988" cy="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700" b="0">
                  <a:solidFill>
                    <a:srgbClr val="000000"/>
                  </a:solidFill>
                  <a:latin typeface="Helvetica" pitchFamily="34" charset="0"/>
                </a:rPr>
                <a:t>Dimensionless Frequency, </a:t>
              </a:r>
              <a:r>
                <a:rPr lang="en-US" sz="1000" b="0">
                  <a:solidFill>
                    <a:srgbClr val="000000"/>
                  </a:solidFill>
                  <a:latin typeface="Helvetica" pitchFamily="34" charset="0"/>
                  <a:sym typeface="Symbol" pitchFamily="18" charset="2"/>
                </a:rPr>
                <a:t></a:t>
              </a:r>
              <a:r>
                <a:rPr lang="en-US" sz="1000" b="0">
                  <a:solidFill>
                    <a:srgbClr val="000000"/>
                  </a:solidFill>
                  <a:latin typeface="Helvetica" pitchFamily="34" charset="0"/>
                </a:rPr>
                <a:t> </a:t>
              </a:r>
              <a:r>
                <a:rPr lang="en-US" sz="700" b="0">
                  <a:solidFill>
                    <a:srgbClr val="000000"/>
                  </a:solidFill>
                  <a:latin typeface="Helvetica" pitchFamily="34" charset="0"/>
                </a:rPr>
                <a:t> (rad/time)</a:t>
              </a:r>
              <a:endParaRPr lang="en-US"/>
            </a:p>
          </p:txBody>
        </p:sp>
      </p:grpSp>
      <p:sp>
        <p:nvSpPr>
          <p:cNvPr id="105814" name="AutoShape 342"/>
          <p:cNvSpPr>
            <a:spLocks noChangeArrowheads="1"/>
          </p:cNvSpPr>
          <p:nvPr/>
        </p:nvSpPr>
        <p:spPr bwMode="auto">
          <a:xfrm>
            <a:off x="6172200" y="2819400"/>
            <a:ext cx="2514600" cy="1371600"/>
          </a:xfrm>
          <a:prstGeom prst="wedgeRoundRectCallout">
            <a:avLst>
              <a:gd name="adj1" fmla="val -76324"/>
              <a:gd name="adj2" fmla="val -4282"/>
              <a:gd name="adj3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600"/>
              <a:t>Not a perfect step, but</a:t>
            </a:r>
          </a:p>
          <a:p>
            <a:r>
              <a:rPr lang="en-US" sz="1600"/>
              <a:t>has the desired trend.</a:t>
            </a:r>
          </a:p>
        </p:txBody>
      </p:sp>
      <p:sp>
        <p:nvSpPr>
          <p:cNvPr id="105815" name="AutoShape 343"/>
          <p:cNvSpPr>
            <a:spLocks noChangeArrowheads="1"/>
          </p:cNvSpPr>
          <p:nvPr/>
        </p:nvSpPr>
        <p:spPr bwMode="auto">
          <a:xfrm>
            <a:off x="6172200" y="4648200"/>
            <a:ext cx="2514600" cy="1371600"/>
          </a:xfrm>
          <a:prstGeom prst="wedgeRoundRectCallout">
            <a:avLst>
              <a:gd name="adj1" fmla="val -76324"/>
              <a:gd name="adj2" fmla="val -4282"/>
              <a:gd name="adj3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600"/>
              <a:t>Contributes dynamics to</a:t>
            </a:r>
          </a:p>
          <a:p>
            <a:r>
              <a:rPr lang="en-US" sz="1600"/>
              <a:t>the feedback loop, but</a:t>
            </a:r>
          </a:p>
          <a:p>
            <a:r>
              <a:rPr lang="en-US" sz="1600"/>
              <a:t>only one (small?) </a:t>
            </a:r>
          </a:p>
          <a:p>
            <a:r>
              <a:rPr lang="en-US" sz="1600"/>
              <a:t>time constant.</a:t>
            </a:r>
          </a:p>
        </p:txBody>
      </p:sp>
      <p:sp>
        <p:nvSpPr>
          <p:cNvPr id="105817" name="Text Box 345"/>
          <p:cNvSpPr txBox="1">
            <a:spLocks noChangeArrowheads="1"/>
          </p:cNvSpPr>
          <p:nvPr/>
        </p:nvSpPr>
        <p:spPr bwMode="auto">
          <a:xfrm>
            <a:off x="762000" y="1600200"/>
            <a:ext cx="7696200" cy="831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/>
              <a:t>In the process industries, we typically use a first order system for the filter; G</a:t>
            </a:r>
            <a:r>
              <a:rPr lang="en-US" baseline="-25000"/>
              <a:t>f</a:t>
            </a:r>
            <a:r>
              <a:rPr lang="en-US"/>
              <a:t>(s) = 1.0/(</a:t>
            </a:r>
            <a:r>
              <a:rPr lang="en-US">
                <a:sym typeface="Symbol" pitchFamily="18" charset="2"/>
              </a:rPr>
              <a:t>s+1) = CV</a:t>
            </a:r>
            <a:r>
              <a:rPr lang="en-US" baseline="-25000">
                <a:sym typeface="Symbol" pitchFamily="18" charset="2"/>
              </a:rPr>
              <a:t>f</a:t>
            </a:r>
            <a:r>
              <a:rPr lang="en-US">
                <a:sym typeface="Symbol" pitchFamily="18" charset="2"/>
              </a:rPr>
              <a:t>(s)/CV</a:t>
            </a:r>
            <a:r>
              <a:rPr lang="en-US" baseline="-25000">
                <a:sym typeface="Symbol" pitchFamily="18" charset="2"/>
              </a:rPr>
              <a:t>m</a:t>
            </a:r>
            <a:r>
              <a:rPr lang="en-US">
                <a:sym typeface="Symbol" pitchFamily="18" charset="2"/>
              </a:rPr>
              <a:t>(s).</a:t>
            </a:r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685800" y="533400"/>
            <a:ext cx="7848600" cy="528638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FF0000"/>
                </a:solidFill>
              </a:rPr>
              <a:t>CHAPTER 12: PRACTICAL ISSUES</a:t>
            </a:r>
            <a:endParaRPr lang="en-US" sz="3200" b="0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762000" y="1752600"/>
          <a:ext cx="1352550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7" name="Clip" r:id="rId4" imgW="2701800" imgH="4019400" progId="MS_ClipArt_Gallery.5">
                  <p:embed/>
                </p:oleObj>
              </mc:Choice>
              <mc:Fallback>
                <p:oleObj name="Clip" r:id="rId4" imgW="2701800" imgH="4019400" progId="MS_ClipArt_Gallery.5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752600"/>
                        <a:ext cx="1352550" cy="182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AutoShape 4"/>
          <p:cNvSpPr>
            <a:spLocks noChangeArrowheads="1"/>
          </p:cNvSpPr>
          <p:nvPr/>
        </p:nvSpPr>
        <p:spPr bwMode="auto">
          <a:xfrm>
            <a:off x="2590800" y="1524000"/>
            <a:ext cx="5867400" cy="914400"/>
          </a:xfrm>
          <a:prstGeom prst="wedgeRoundRectCallout">
            <a:avLst>
              <a:gd name="adj1" fmla="val -66560"/>
              <a:gd name="adj2" fmla="val -7463"/>
              <a:gd name="adj3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2000"/>
              <a:t>When I complete this chapter, I want to be </a:t>
            </a:r>
          </a:p>
          <a:p>
            <a:r>
              <a:rPr lang="en-US" sz="2000"/>
              <a:t>able to do the following.</a:t>
            </a: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2133600" y="2971800"/>
            <a:ext cx="6096000" cy="3387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4488" indent="-344488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58788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/>
              <a:t>Make PID work in practice!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/>
              <a:t>Select proper field instrumentation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/>
              <a:t>Use power of digital computation to validate and correct measurements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/>
              <a:t>Use &amp; tune various industrial PID algorithms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/>
              <a:t>Improve performance of “simple” PID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Text Box 2"/>
          <p:cNvSpPr txBox="1">
            <a:spLocks noChangeArrowheads="1"/>
          </p:cNvSpPr>
          <p:nvPr/>
        </p:nvSpPr>
        <p:spPr bwMode="auto">
          <a:xfrm>
            <a:off x="685800" y="228600"/>
            <a:ext cx="7848600" cy="528638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FF0000"/>
                </a:solidFill>
              </a:rPr>
              <a:t>CHAPTER 12: PRACTICAL ISSUES</a:t>
            </a:r>
            <a:endParaRPr lang="en-US" sz="3200" b="0"/>
          </a:p>
        </p:txBody>
      </p:sp>
      <p:sp>
        <p:nvSpPr>
          <p:cNvPr id="106499" name="Text Box 3"/>
          <p:cNvSpPr txBox="1">
            <a:spLocks noChangeArrowheads="1"/>
          </p:cNvSpPr>
          <p:nvPr/>
        </p:nvSpPr>
        <p:spPr bwMode="auto">
          <a:xfrm>
            <a:off x="2133600" y="914400"/>
            <a:ext cx="48006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Input - Sensor and </a:t>
            </a:r>
            <a:r>
              <a:rPr lang="en-US" u="sng">
                <a:solidFill>
                  <a:schemeClr val="accent2"/>
                </a:solidFill>
              </a:rPr>
              <a:t>Pre-calculations</a:t>
            </a:r>
            <a:endParaRPr lang="en-US" b="0"/>
          </a:p>
        </p:txBody>
      </p:sp>
      <p:sp>
        <p:nvSpPr>
          <p:cNvPr id="106500" name="Text Box 4"/>
          <p:cNvSpPr txBox="1">
            <a:spLocks noChangeArrowheads="1"/>
          </p:cNvSpPr>
          <p:nvPr/>
        </p:nvSpPr>
        <p:spPr bwMode="auto">
          <a:xfrm>
            <a:off x="304800" y="1614488"/>
            <a:ext cx="896938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sz="1600"/>
              <a:t>Process</a:t>
            </a:r>
          </a:p>
          <a:p>
            <a:r>
              <a:rPr lang="en-US" sz="1600"/>
              <a:t>variable</a:t>
            </a:r>
            <a:endParaRPr lang="en-US"/>
          </a:p>
        </p:txBody>
      </p:sp>
      <p:sp>
        <p:nvSpPr>
          <p:cNvPr id="106501" name="Oval 5"/>
          <p:cNvSpPr>
            <a:spLocks noChangeArrowheads="1"/>
          </p:cNvSpPr>
          <p:nvPr/>
        </p:nvSpPr>
        <p:spPr bwMode="auto">
          <a:xfrm>
            <a:off x="1343025" y="1733550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6502" name="Text Box 6"/>
          <p:cNvSpPr txBox="1">
            <a:spLocks noChangeArrowheads="1"/>
          </p:cNvSpPr>
          <p:nvPr/>
        </p:nvSpPr>
        <p:spPr bwMode="auto">
          <a:xfrm>
            <a:off x="1828800" y="1600200"/>
            <a:ext cx="896938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sz="1600"/>
              <a:t>Sensor signal</a:t>
            </a:r>
            <a:endParaRPr lang="en-US"/>
          </a:p>
        </p:txBody>
      </p:sp>
      <p:sp>
        <p:nvSpPr>
          <p:cNvPr id="106503" name="Text Box 7"/>
          <p:cNvSpPr txBox="1">
            <a:spLocks noChangeArrowheads="1"/>
          </p:cNvSpPr>
          <p:nvPr/>
        </p:nvSpPr>
        <p:spPr bwMode="auto">
          <a:xfrm>
            <a:off x="2819400" y="1600200"/>
            <a:ext cx="949325" cy="5905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Analog filter</a:t>
            </a:r>
            <a:endParaRPr lang="en-US"/>
          </a:p>
        </p:txBody>
      </p:sp>
      <p:sp>
        <p:nvSpPr>
          <p:cNvPr id="106504" name="Text Box 8"/>
          <p:cNvSpPr txBox="1">
            <a:spLocks noChangeArrowheads="1"/>
          </p:cNvSpPr>
          <p:nvPr/>
        </p:nvSpPr>
        <p:spPr bwMode="auto">
          <a:xfrm>
            <a:off x="4038600" y="1600200"/>
            <a:ext cx="949325" cy="5905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A/D </a:t>
            </a:r>
          </a:p>
          <a:p>
            <a:r>
              <a:rPr lang="en-US" sz="1600"/>
              <a:t>convert</a:t>
            </a:r>
            <a:endParaRPr lang="en-US"/>
          </a:p>
        </p:txBody>
      </p:sp>
      <p:sp>
        <p:nvSpPr>
          <p:cNvPr id="106505" name="Text Box 9"/>
          <p:cNvSpPr txBox="1">
            <a:spLocks noChangeArrowheads="1"/>
          </p:cNvSpPr>
          <p:nvPr/>
        </p:nvSpPr>
        <p:spPr bwMode="auto">
          <a:xfrm>
            <a:off x="5334000" y="1600200"/>
            <a:ext cx="873125" cy="5905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Digital</a:t>
            </a:r>
          </a:p>
          <a:p>
            <a:r>
              <a:rPr lang="en-US" sz="1600"/>
              <a:t>filter</a:t>
            </a:r>
            <a:endParaRPr lang="en-US"/>
          </a:p>
        </p:txBody>
      </p:sp>
      <p:sp>
        <p:nvSpPr>
          <p:cNvPr id="106506" name="Text Box 10"/>
          <p:cNvSpPr txBox="1">
            <a:spLocks noChangeArrowheads="1"/>
          </p:cNvSpPr>
          <p:nvPr/>
        </p:nvSpPr>
        <p:spPr bwMode="auto">
          <a:xfrm>
            <a:off x="6486525" y="1724025"/>
            <a:ext cx="1371600" cy="346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Lineariztion</a:t>
            </a:r>
            <a:endParaRPr lang="en-US"/>
          </a:p>
        </p:txBody>
      </p:sp>
      <p:sp>
        <p:nvSpPr>
          <p:cNvPr id="106507" name="Line 11"/>
          <p:cNvSpPr>
            <a:spLocks noChangeShapeType="1"/>
          </p:cNvSpPr>
          <p:nvPr/>
        </p:nvSpPr>
        <p:spPr bwMode="auto">
          <a:xfrm>
            <a:off x="304800" y="1905000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6508" name="Line 12"/>
          <p:cNvSpPr>
            <a:spLocks noChangeShapeType="1"/>
          </p:cNvSpPr>
          <p:nvPr/>
        </p:nvSpPr>
        <p:spPr bwMode="auto">
          <a:xfrm>
            <a:off x="1752600" y="1905000"/>
            <a:ext cx="106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6509" name="Line 13"/>
          <p:cNvSpPr>
            <a:spLocks noChangeShapeType="1"/>
          </p:cNvSpPr>
          <p:nvPr/>
        </p:nvSpPr>
        <p:spPr bwMode="auto">
          <a:xfrm>
            <a:off x="3810000" y="19050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6510" name="Line 14"/>
          <p:cNvSpPr>
            <a:spLocks noChangeShapeType="1"/>
          </p:cNvSpPr>
          <p:nvPr/>
        </p:nvSpPr>
        <p:spPr bwMode="auto">
          <a:xfrm>
            <a:off x="5029200" y="19050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6511" name="Line 15"/>
          <p:cNvSpPr>
            <a:spLocks noChangeShapeType="1"/>
          </p:cNvSpPr>
          <p:nvPr/>
        </p:nvSpPr>
        <p:spPr bwMode="auto">
          <a:xfrm>
            <a:off x="6248400" y="19050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6512" name="Line 16"/>
          <p:cNvSpPr>
            <a:spLocks noChangeShapeType="1"/>
          </p:cNvSpPr>
          <p:nvPr/>
        </p:nvSpPr>
        <p:spPr bwMode="auto">
          <a:xfrm>
            <a:off x="7848600" y="19050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6513" name="Text Box 17"/>
          <p:cNvSpPr txBox="1">
            <a:spLocks noChangeArrowheads="1"/>
          </p:cNvSpPr>
          <p:nvPr/>
        </p:nvSpPr>
        <p:spPr bwMode="auto">
          <a:xfrm>
            <a:off x="8162925" y="1647825"/>
            <a:ext cx="709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PID</a:t>
            </a:r>
          </a:p>
        </p:txBody>
      </p:sp>
      <p:sp>
        <p:nvSpPr>
          <p:cNvPr id="106514" name="Oval 18"/>
          <p:cNvSpPr>
            <a:spLocks noChangeArrowheads="1"/>
          </p:cNvSpPr>
          <p:nvPr/>
        </p:nvSpPr>
        <p:spPr bwMode="auto">
          <a:xfrm>
            <a:off x="2667000" y="1371600"/>
            <a:ext cx="1219200" cy="1047750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6515" name="Oval 19"/>
          <p:cNvSpPr>
            <a:spLocks noChangeArrowheads="1"/>
          </p:cNvSpPr>
          <p:nvPr/>
        </p:nvSpPr>
        <p:spPr bwMode="auto">
          <a:xfrm>
            <a:off x="5105400" y="1371600"/>
            <a:ext cx="1219200" cy="1047750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6516" name="Text Box 20"/>
          <p:cNvSpPr txBox="1">
            <a:spLocks noChangeArrowheads="1"/>
          </p:cNvSpPr>
          <p:nvPr/>
        </p:nvSpPr>
        <p:spPr bwMode="auto">
          <a:xfrm>
            <a:off x="457200" y="3124200"/>
            <a:ext cx="3505200" cy="357028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71450" indent="-17145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u="sng"/>
              <a:t>“Anti-Aliasing” filter</a:t>
            </a:r>
            <a:endParaRPr lang="en-US"/>
          </a:p>
          <a:p>
            <a:pPr algn="ctr">
              <a:spcBef>
                <a:spcPct val="50000"/>
              </a:spcBef>
            </a:pPr>
            <a:r>
              <a:rPr lang="en-US"/>
              <a:t>G</a:t>
            </a:r>
            <a:r>
              <a:rPr lang="en-US" baseline="-25000"/>
              <a:t>f1</a:t>
            </a:r>
            <a:r>
              <a:rPr lang="en-US"/>
              <a:t>(s) = 1.0/(</a:t>
            </a:r>
            <a:r>
              <a:rPr lang="en-US">
                <a:sym typeface="Symbol" pitchFamily="18" charset="2"/>
              </a:rPr>
              <a:t></a:t>
            </a:r>
            <a:r>
              <a:rPr lang="en-US" baseline="-25000">
                <a:sym typeface="Symbol" pitchFamily="18" charset="2"/>
              </a:rPr>
              <a:t>f1</a:t>
            </a:r>
            <a:r>
              <a:rPr lang="en-US">
                <a:sym typeface="Symbol" pitchFamily="18" charset="2"/>
              </a:rPr>
              <a:t>s+1)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>
                <a:sym typeface="Symbol" pitchFamily="18" charset="2"/>
              </a:rPr>
              <a:t>Time constant is small, e.g., few tenths of a second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>
                <a:sym typeface="Symbol" pitchFamily="18" charset="2"/>
              </a:rPr>
              <a:t>Usually part of commercial control equipment</a:t>
            </a:r>
          </a:p>
        </p:txBody>
      </p:sp>
      <p:sp>
        <p:nvSpPr>
          <p:cNvPr id="106517" name="Text Box 21"/>
          <p:cNvSpPr txBox="1">
            <a:spLocks noChangeArrowheads="1"/>
          </p:cNvSpPr>
          <p:nvPr/>
        </p:nvSpPr>
        <p:spPr bwMode="auto">
          <a:xfrm>
            <a:off x="5105400" y="3124200"/>
            <a:ext cx="3505200" cy="320516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71450" indent="-17145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u="sng"/>
              <a:t>Digital Filter</a:t>
            </a:r>
            <a:endParaRPr lang="en-US"/>
          </a:p>
          <a:p>
            <a:pPr algn="ctr">
              <a:spcBef>
                <a:spcPct val="50000"/>
              </a:spcBef>
            </a:pPr>
            <a:r>
              <a:rPr lang="en-US"/>
              <a:t>G</a:t>
            </a:r>
            <a:r>
              <a:rPr lang="en-US" baseline="-25000"/>
              <a:t>f2</a:t>
            </a:r>
            <a:r>
              <a:rPr lang="en-US"/>
              <a:t>(s) = 1.0/(</a:t>
            </a:r>
            <a:r>
              <a:rPr lang="en-US">
                <a:sym typeface="Symbol" pitchFamily="18" charset="2"/>
              </a:rPr>
              <a:t></a:t>
            </a:r>
            <a:r>
              <a:rPr lang="en-US" baseline="-25000">
                <a:sym typeface="Symbol" pitchFamily="18" charset="2"/>
              </a:rPr>
              <a:t>f2</a:t>
            </a:r>
            <a:r>
              <a:rPr lang="en-US">
                <a:sym typeface="Symbol" pitchFamily="18" charset="2"/>
              </a:rPr>
              <a:t>s+1)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>
                <a:sym typeface="Symbol" pitchFamily="18" charset="2"/>
              </a:rPr>
              <a:t>Built by engineer for each application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>
                <a:sym typeface="Symbol" pitchFamily="18" charset="2"/>
              </a:rPr>
              <a:t>Time constant is selected for each application</a:t>
            </a:r>
          </a:p>
        </p:txBody>
      </p:sp>
      <p:sp>
        <p:nvSpPr>
          <p:cNvPr id="106518" name="Line 22"/>
          <p:cNvSpPr>
            <a:spLocks noChangeShapeType="1"/>
          </p:cNvSpPr>
          <p:nvPr/>
        </p:nvSpPr>
        <p:spPr bwMode="auto">
          <a:xfrm>
            <a:off x="3267075" y="2447925"/>
            <a:ext cx="0" cy="6858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6519" name="Line 23"/>
          <p:cNvSpPr>
            <a:spLocks noChangeShapeType="1"/>
          </p:cNvSpPr>
          <p:nvPr/>
        </p:nvSpPr>
        <p:spPr bwMode="auto">
          <a:xfrm>
            <a:off x="5715000" y="2438400"/>
            <a:ext cx="0" cy="6858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Text Box 2"/>
          <p:cNvSpPr txBox="1">
            <a:spLocks noChangeArrowheads="1"/>
          </p:cNvSpPr>
          <p:nvPr/>
        </p:nvSpPr>
        <p:spPr bwMode="auto">
          <a:xfrm>
            <a:off x="685800" y="228600"/>
            <a:ext cx="7848600" cy="528638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FF0000"/>
                </a:solidFill>
              </a:rPr>
              <a:t>CHAPTER 12: PRACTICAL ISSUES</a:t>
            </a:r>
            <a:endParaRPr lang="en-US" sz="3200" b="0"/>
          </a:p>
        </p:txBody>
      </p:sp>
      <p:sp>
        <p:nvSpPr>
          <p:cNvPr id="108547" name="Text Box 3"/>
          <p:cNvSpPr txBox="1">
            <a:spLocks noChangeArrowheads="1"/>
          </p:cNvSpPr>
          <p:nvPr/>
        </p:nvSpPr>
        <p:spPr bwMode="auto">
          <a:xfrm>
            <a:off x="2133600" y="914400"/>
            <a:ext cx="48006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Input - Sensor and </a:t>
            </a:r>
            <a:r>
              <a:rPr lang="en-US" u="sng">
                <a:solidFill>
                  <a:schemeClr val="accent2"/>
                </a:solidFill>
              </a:rPr>
              <a:t>Pre-calculations</a:t>
            </a:r>
            <a:endParaRPr lang="en-US" b="0"/>
          </a:p>
        </p:txBody>
      </p:sp>
      <p:grpSp>
        <p:nvGrpSpPr>
          <p:cNvPr id="108581" name="Group 37"/>
          <p:cNvGrpSpPr>
            <a:grpSpLocks/>
          </p:cNvGrpSpPr>
          <p:nvPr/>
        </p:nvGrpSpPr>
        <p:grpSpPr bwMode="auto">
          <a:xfrm>
            <a:off x="1524000" y="1600200"/>
            <a:ext cx="6096000" cy="2027238"/>
            <a:chOff x="864" y="720"/>
            <a:chExt cx="3840" cy="1277"/>
          </a:xfrm>
        </p:grpSpPr>
        <p:sp>
          <p:nvSpPr>
            <p:cNvPr id="108582" name="Rectangle 38"/>
            <p:cNvSpPr>
              <a:spLocks noChangeArrowheads="1"/>
            </p:cNvSpPr>
            <p:nvPr/>
          </p:nvSpPr>
          <p:spPr bwMode="auto">
            <a:xfrm>
              <a:off x="3320" y="720"/>
              <a:ext cx="368" cy="34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200"/>
                <a:t>G</a:t>
              </a:r>
              <a:r>
                <a:rPr lang="en-US" sz="1200" baseline="-25000"/>
                <a:t>d</a:t>
              </a:r>
              <a:r>
                <a:rPr lang="en-US" sz="1200"/>
                <a:t>(s)</a:t>
              </a:r>
              <a:endParaRPr lang="en-US" sz="1200" b="0"/>
            </a:p>
          </p:txBody>
        </p:sp>
        <p:sp>
          <p:nvSpPr>
            <p:cNvPr id="108583" name="Rectangle 39"/>
            <p:cNvSpPr>
              <a:spLocks noChangeArrowheads="1"/>
            </p:cNvSpPr>
            <p:nvPr/>
          </p:nvSpPr>
          <p:spPr bwMode="auto">
            <a:xfrm>
              <a:off x="3320" y="1174"/>
              <a:ext cx="368" cy="3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200"/>
                <a:t>G</a:t>
              </a:r>
              <a:r>
                <a:rPr lang="en-US" sz="1200" baseline="-25000"/>
                <a:t>P</a:t>
              </a:r>
              <a:r>
                <a:rPr lang="en-US" sz="1200"/>
                <a:t>(s)</a:t>
              </a:r>
            </a:p>
          </p:txBody>
        </p:sp>
        <p:sp>
          <p:nvSpPr>
            <p:cNvPr id="108584" name="Rectangle 40"/>
            <p:cNvSpPr>
              <a:spLocks noChangeArrowheads="1"/>
            </p:cNvSpPr>
            <p:nvPr/>
          </p:nvSpPr>
          <p:spPr bwMode="auto">
            <a:xfrm>
              <a:off x="2684" y="1174"/>
              <a:ext cx="367" cy="3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200"/>
                <a:t>G</a:t>
              </a:r>
              <a:r>
                <a:rPr lang="en-US" sz="1200" baseline="-25000"/>
                <a:t>v</a:t>
              </a:r>
              <a:r>
                <a:rPr lang="en-US" sz="1200"/>
                <a:t>(s)</a:t>
              </a:r>
            </a:p>
          </p:txBody>
        </p:sp>
        <p:sp>
          <p:nvSpPr>
            <p:cNvPr id="108585" name="Rectangle 41"/>
            <p:cNvSpPr>
              <a:spLocks noChangeArrowheads="1"/>
            </p:cNvSpPr>
            <p:nvPr/>
          </p:nvSpPr>
          <p:spPr bwMode="auto">
            <a:xfrm>
              <a:off x="1880" y="1174"/>
              <a:ext cx="368" cy="3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200"/>
                <a:t>G</a:t>
              </a:r>
              <a:r>
                <a:rPr lang="en-US" sz="1200" baseline="-25000"/>
                <a:t>C</a:t>
              </a:r>
              <a:r>
                <a:rPr lang="en-US" sz="1200"/>
                <a:t>(s)</a:t>
              </a:r>
            </a:p>
          </p:txBody>
        </p:sp>
        <p:sp>
          <p:nvSpPr>
            <p:cNvPr id="108586" name="Rectangle 42"/>
            <p:cNvSpPr>
              <a:spLocks noChangeArrowheads="1"/>
            </p:cNvSpPr>
            <p:nvPr/>
          </p:nvSpPr>
          <p:spPr bwMode="auto">
            <a:xfrm>
              <a:off x="3320" y="1627"/>
              <a:ext cx="368" cy="34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200"/>
                <a:t>G</a:t>
              </a:r>
              <a:r>
                <a:rPr lang="en-US" sz="1200" baseline="-25000"/>
                <a:t>S</a:t>
              </a:r>
              <a:r>
                <a:rPr lang="en-US" sz="1200"/>
                <a:t>(s)</a:t>
              </a:r>
            </a:p>
          </p:txBody>
        </p:sp>
        <p:sp>
          <p:nvSpPr>
            <p:cNvPr id="108587" name="Line 43"/>
            <p:cNvSpPr>
              <a:spLocks noChangeShapeType="1"/>
            </p:cNvSpPr>
            <p:nvPr/>
          </p:nvSpPr>
          <p:spPr bwMode="auto">
            <a:xfrm>
              <a:off x="2257" y="1344"/>
              <a:ext cx="41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588" name="Line 44"/>
            <p:cNvSpPr>
              <a:spLocks noChangeShapeType="1"/>
            </p:cNvSpPr>
            <p:nvPr/>
          </p:nvSpPr>
          <p:spPr bwMode="auto">
            <a:xfrm>
              <a:off x="3048" y="1344"/>
              <a:ext cx="2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589" name="Oval 45"/>
            <p:cNvSpPr>
              <a:spLocks noChangeArrowheads="1"/>
            </p:cNvSpPr>
            <p:nvPr/>
          </p:nvSpPr>
          <p:spPr bwMode="auto">
            <a:xfrm>
              <a:off x="1391" y="1299"/>
              <a:ext cx="113" cy="9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590" name="Line 46"/>
            <p:cNvSpPr>
              <a:spLocks noChangeShapeType="1"/>
            </p:cNvSpPr>
            <p:nvPr/>
          </p:nvSpPr>
          <p:spPr bwMode="auto">
            <a:xfrm>
              <a:off x="1504" y="1344"/>
              <a:ext cx="3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591" name="Line 47"/>
            <p:cNvSpPr>
              <a:spLocks noChangeShapeType="1"/>
            </p:cNvSpPr>
            <p:nvPr/>
          </p:nvSpPr>
          <p:spPr bwMode="auto">
            <a:xfrm>
              <a:off x="3688" y="1344"/>
              <a:ext cx="2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592" name="Oval 48"/>
            <p:cNvSpPr>
              <a:spLocks noChangeArrowheads="1"/>
            </p:cNvSpPr>
            <p:nvPr/>
          </p:nvSpPr>
          <p:spPr bwMode="auto">
            <a:xfrm>
              <a:off x="3913" y="1299"/>
              <a:ext cx="113" cy="9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593" name="Line 49"/>
            <p:cNvSpPr>
              <a:spLocks noChangeShapeType="1"/>
            </p:cNvSpPr>
            <p:nvPr/>
          </p:nvSpPr>
          <p:spPr bwMode="auto">
            <a:xfrm>
              <a:off x="3970" y="904"/>
              <a:ext cx="0" cy="40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594" name="Freeform 50"/>
            <p:cNvSpPr>
              <a:spLocks/>
            </p:cNvSpPr>
            <p:nvPr/>
          </p:nvSpPr>
          <p:spPr bwMode="auto">
            <a:xfrm>
              <a:off x="3688" y="898"/>
              <a:ext cx="287" cy="1"/>
            </a:xfrm>
            <a:custGeom>
              <a:avLst/>
              <a:gdLst>
                <a:gd name="T0" fmla="*/ 366 w 366"/>
                <a:gd name="T1" fmla="*/ 0 h 1"/>
                <a:gd name="T2" fmla="*/ 0 w 366"/>
                <a:gd name="T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66" h="1">
                  <a:moveTo>
                    <a:pt x="366" y="0"/>
                  </a:moveTo>
                  <a:lnTo>
                    <a:pt x="0" y="1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595" name="Line 51"/>
            <p:cNvSpPr>
              <a:spLocks noChangeShapeType="1"/>
            </p:cNvSpPr>
            <p:nvPr/>
          </p:nvSpPr>
          <p:spPr bwMode="auto">
            <a:xfrm>
              <a:off x="3048" y="898"/>
              <a:ext cx="2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596" name="Line 52"/>
            <p:cNvSpPr>
              <a:spLocks noChangeShapeType="1"/>
            </p:cNvSpPr>
            <p:nvPr/>
          </p:nvSpPr>
          <p:spPr bwMode="auto">
            <a:xfrm>
              <a:off x="4026" y="1344"/>
              <a:ext cx="49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597" name="Freeform 53"/>
            <p:cNvSpPr>
              <a:spLocks/>
            </p:cNvSpPr>
            <p:nvPr/>
          </p:nvSpPr>
          <p:spPr bwMode="auto">
            <a:xfrm>
              <a:off x="3688" y="1790"/>
              <a:ext cx="287" cy="1"/>
            </a:xfrm>
            <a:custGeom>
              <a:avLst/>
              <a:gdLst>
                <a:gd name="T0" fmla="*/ 366 w 366"/>
                <a:gd name="T1" fmla="*/ 0 h 1"/>
                <a:gd name="T2" fmla="*/ 0 w 366"/>
                <a:gd name="T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66" h="1">
                  <a:moveTo>
                    <a:pt x="366" y="0"/>
                  </a:moveTo>
                  <a:lnTo>
                    <a:pt x="0" y="1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598" name="Line 54"/>
            <p:cNvSpPr>
              <a:spLocks noChangeShapeType="1"/>
            </p:cNvSpPr>
            <p:nvPr/>
          </p:nvSpPr>
          <p:spPr bwMode="auto">
            <a:xfrm flipV="1">
              <a:off x="3971" y="1389"/>
              <a:ext cx="0" cy="40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599" name="Line 55"/>
            <p:cNvSpPr>
              <a:spLocks noChangeShapeType="1"/>
            </p:cNvSpPr>
            <p:nvPr/>
          </p:nvSpPr>
          <p:spPr bwMode="auto">
            <a:xfrm flipV="1">
              <a:off x="1429" y="1389"/>
              <a:ext cx="0" cy="40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600" name="Line 56"/>
            <p:cNvSpPr>
              <a:spLocks noChangeShapeType="1"/>
            </p:cNvSpPr>
            <p:nvPr/>
          </p:nvSpPr>
          <p:spPr bwMode="auto">
            <a:xfrm>
              <a:off x="1165" y="1344"/>
              <a:ext cx="22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601" name="Text Box 57"/>
            <p:cNvSpPr txBox="1">
              <a:spLocks noChangeArrowheads="1"/>
            </p:cNvSpPr>
            <p:nvPr/>
          </p:nvSpPr>
          <p:spPr bwMode="auto">
            <a:xfrm>
              <a:off x="2670" y="765"/>
              <a:ext cx="341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200"/>
                <a:t>D(s)</a:t>
              </a:r>
            </a:p>
          </p:txBody>
        </p:sp>
        <p:sp>
          <p:nvSpPr>
            <p:cNvPr id="108602" name="Text Box 58"/>
            <p:cNvSpPr txBox="1">
              <a:spLocks noChangeArrowheads="1"/>
            </p:cNvSpPr>
            <p:nvPr/>
          </p:nvSpPr>
          <p:spPr bwMode="auto">
            <a:xfrm>
              <a:off x="4291" y="1032"/>
              <a:ext cx="413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200"/>
                <a:t>CV(s)</a:t>
              </a:r>
            </a:p>
          </p:txBody>
        </p:sp>
        <p:sp>
          <p:nvSpPr>
            <p:cNvPr id="108603" name="Text Box 59"/>
            <p:cNvSpPr txBox="1">
              <a:spLocks noChangeArrowheads="1"/>
            </p:cNvSpPr>
            <p:nvPr/>
          </p:nvSpPr>
          <p:spPr bwMode="auto">
            <a:xfrm>
              <a:off x="2736" y="1824"/>
              <a:ext cx="491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200"/>
                <a:t>CV</a:t>
              </a:r>
              <a:r>
                <a:rPr lang="en-US" sz="1200" baseline="-25000"/>
                <a:t>m</a:t>
              </a:r>
              <a:r>
                <a:rPr lang="en-US" sz="1200"/>
                <a:t>(s)</a:t>
              </a:r>
            </a:p>
          </p:txBody>
        </p:sp>
        <p:sp>
          <p:nvSpPr>
            <p:cNvPr id="108604" name="Text Box 60"/>
            <p:cNvSpPr txBox="1">
              <a:spLocks noChangeArrowheads="1"/>
            </p:cNvSpPr>
            <p:nvPr/>
          </p:nvSpPr>
          <p:spPr bwMode="auto">
            <a:xfrm>
              <a:off x="864" y="1032"/>
              <a:ext cx="413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200"/>
                <a:t>SP(s)</a:t>
              </a:r>
            </a:p>
          </p:txBody>
        </p:sp>
        <p:sp>
          <p:nvSpPr>
            <p:cNvPr id="108605" name="Text Box 61"/>
            <p:cNvSpPr txBox="1">
              <a:spLocks noChangeArrowheads="1"/>
            </p:cNvSpPr>
            <p:nvPr/>
          </p:nvSpPr>
          <p:spPr bwMode="auto">
            <a:xfrm>
              <a:off x="1504" y="1032"/>
              <a:ext cx="413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200"/>
                <a:t>E(s)</a:t>
              </a:r>
            </a:p>
          </p:txBody>
        </p:sp>
        <p:sp>
          <p:nvSpPr>
            <p:cNvPr id="108606" name="Text Box 62"/>
            <p:cNvSpPr txBox="1">
              <a:spLocks noChangeArrowheads="1"/>
            </p:cNvSpPr>
            <p:nvPr/>
          </p:nvSpPr>
          <p:spPr bwMode="auto">
            <a:xfrm>
              <a:off x="2258" y="1077"/>
              <a:ext cx="488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200"/>
                <a:t>MV(s)</a:t>
              </a:r>
            </a:p>
          </p:txBody>
        </p:sp>
        <p:sp>
          <p:nvSpPr>
            <p:cNvPr id="108607" name="Text Box 63"/>
            <p:cNvSpPr txBox="1">
              <a:spLocks noChangeArrowheads="1"/>
            </p:cNvSpPr>
            <p:nvPr/>
          </p:nvSpPr>
          <p:spPr bwMode="auto">
            <a:xfrm>
              <a:off x="3788" y="1135"/>
              <a:ext cx="171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1200"/>
                <a:t>+</a:t>
              </a:r>
            </a:p>
          </p:txBody>
        </p:sp>
        <p:sp>
          <p:nvSpPr>
            <p:cNvPr id="108608" name="Text Box 64"/>
            <p:cNvSpPr txBox="1">
              <a:spLocks noChangeArrowheads="1"/>
            </p:cNvSpPr>
            <p:nvPr/>
          </p:nvSpPr>
          <p:spPr bwMode="auto">
            <a:xfrm>
              <a:off x="3790" y="1393"/>
              <a:ext cx="171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1200"/>
                <a:t>+</a:t>
              </a:r>
            </a:p>
          </p:txBody>
        </p:sp>
        <p:sp>
          <p:nvSpPr>
            <p:cNvPr id="108609" name="Text Box 65"/>
            <p:cNvSpPr txBox="1">
              <a:spLocks noChangeArrowheads="1"/>
            </p:cNvSpPr>
            <p:nvPr/>
          </p:nvSpPr>
          <p:spPr bwMode="auto">
            <a:xfrm>
              <a:off x="1248" y="1152"/>
              <a:ext cx="171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1200"/>
                <a:t>+</a:t>
              </a:r>
            </a:p>
          </p:txBody>
        </p:sp>
        <p:sp>
          <p:nvSpPr>
            <p:cNvPr id="108610" name="Text Box 66"/>
            <p:cNvSpPr txBox="1">
              <a:spLocks noChangeArrowheads="1"/>
            </p:cNvSpPr>
            <p:nvPr/>
          </p:nvSpPr>
          <p:spPr bwMode="auto">
            <a:xfrm>
              <a:off x="1277" y="1410"/>
              <a:ext cx="148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1200"/>
                <a:t>-</a:t>
              </a:r>
            </a:p>
          </p:txBody>
        </p:sp>
        <p:sp>
          <p:nvSpPr>
            <p:cNvPr id="108611" name="Rectangle 67"/>
            <p:cNvSpPr>
              <a:spLocks noChangeArrowheads="1"/>
            </p:cNvSpPr>
            <p:nvPr/>
          </p:nvSpPr>
          <p:spPr bwMode="auto">
            <a:xfrm>
              <a:off x="2208" y="1632"/>
              <a:ext cx="368" cy="34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200"/>
                <a:t>G</a:t>
              </a:r>
              <a:r>
                <a:rPr lang="en-US" sz="1200" baseline="-25000"/>
                <a:t>f</a:t>
              </a:r>
              <a:r>
                <a:rPr lang="en-US" sz="1200"/>
                <a:t>(s)</a:t>
              </a:r>
            </a:p>
          </p:txBody>
        </p:sp>
        <p:sp>
          <p:nvSpPr>
            <p:cNvPr id="108612" name="Text Box 68"/>
            <p:cNvSpPr txBox="1">
              <a:spLocks noChangeArrowheads="1"/>
            </p:cNvSpPr>
            <p:nvPr/>
          </p:nvSpPr>
          <p:spPr bwMode="auto">
            <a:xfrm>
              <a:off x="1632" y="1824"/>
              <a:ext cx="491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200"/>
                <a:t>CV</a:t>
              </a:r>
              <a:r>
                <a:rPr lang="en-US" sz="1200" baseline="-25000"/>
                <a:t>f</a:t>
              </a:r>
              <a:r>
                <a:rPr lang="en-US" sz="1200"/>
                <a:t>(s)</a:t>
              </a:r>
            </a:p>
          </p:txBody>
        </p:sp>
        <p:sp>
          <p:nvSpPr>
            <p:cNvPr id="108613" name="Line 69"/>
            <p:cNvSpPr>
              <a:spLocks noChangeShapeType="1"/>
            </p:cNvSpPr>
            <p:nvPr/>
          </p:nvSpPr>
          <p:spPr bwMode="auto">
            <a:xfrm flipH="1">
              <a:off x="2592" y="1788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614" name="Line 70"/>
            <p:cNvSpPr>
              <a:spLocks noChangeShapeType="1"/>
            </p:cNvSpPr>
            <p:nvPr/>
          </p:nvSpPr>
          <p:spPr bwMode="auto">
            <a:xfrm flipH="1">
              <a:off x="1434" y="1782"/>
              <a:ext cx="7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8615" name="Text Box 71"/>
          <p:cNvSpPr txBox="1">
            <a:spLocks noChangeArrowheads="1"/>
          </p:cNvSpPr>
          <p:nvPr/>
        </p:nvSpPr>
        <p:spPr bwMode="auto">
          <a:xfrm>
            <a:off x="685800" y="3810000"/>
            <a:ext cx="7848600" cy="2843213"/>
          </a:xfrm>
          <a:prstGeom prst="rect">
            <a:avLst/>
          </a:prstGeom>
          <a:noFill/>
          <a:ln w="1270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00050" indent="-40005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1435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u="sng">
                <a:solidFill>
                  <a:schemeClr val="accent2"/>
                </a:solidFill>
              </a:rPr>
              <a:t>Guidelines to reduce the effects of noise on feedback</a:t>
            </a:r>
            <a:endParaRPr lang="en-US"/>
          </a:p>
          <a:p>
            <a:pPr>
              <a:spcBef>
                <a:spcPct val="50000"/>
              </a:spcBef>
            </a:pPr>
            <a:r>
              <a:rPr lang="en-US"/>
              <a:t>1.  Reduce the derivative time (often to 0.0)</a:t>
            </a:r>
          </a:p>
          <a:p>
            <a:pPr>
              <a:spcBef>
                <a:spcPct val="50000"/>
              </a:spcBef>
            </a:pPr>
            <a:r>
              <a:rPr lang="en-US"/>
              <a:t>2.  Set filter time constant small compared to feedback dynamics, </a:t>
            </a:r>
            <a:r>
              <a:rPr lang="en-US">
                <a:sym typeface="Symbol" pitchFamily="18" charset="2"/>
              </a:rPr>
              <a:t></a:t>
            </a:r>
            <a:r>
              <a:rPr lang="en-US" baseline="-25000">
                <a:sym typeface="Symbol" pitchFamily="18" charset="2"/>
              </a:rPr>
              <a:t>f2</a:t>
            </a:r>
            <a:r>
              <a:rPr lang="en-US">
                <a:sym typeface="Symbol" pitchFamily="18" charset="2"/>
              </a:rPr>
              <a:t> &lt; 0.05 (+)</a:t>
            </a:r>
          </a:p>
          <a:p>
            <a:pPr>
              <a:spcBef>
                <a:spcPct val="50000"/>
              </a:spcBef>
            </a:pPr>
            <a:r>
              <a:rPr lang="en-US">
                <a:sym typeface="Symbol" pitchFamily="18" charset="2"/>
              </a:rPr>
              <a:t>3. </a:t>
            </a:r>
            <a:r>
              <a:rPr lang="en-US"/>
              <a:t>Set filter time constant large compared to disturbance frequency, </a:t>
            </a:r>
            <a:r>
              <a:rPr lang="en-US">
                <a:sym typeface="Symbol" pitchFamily="18" charset="2"/>
              </a:rPr>
              <a:t></a:t>
            </a:r>
            <a:r>
              <a:rPr lang="en-US" baseline="-25000">
                <a:sym typeface="Symbol" pitchFamily="18" charset="2"/>
              </a:rPr>
              <a:t>f2</a:t>
            </a:r>
            <a:r>
              <a:rPr lang="en-US">
                <a:sym typeface="Symbol" pitchFamily="18" charset="2"/>
              </a:rPr>
              <a:t> &gt; 5/</a:t>
            </a:r>
            <a:r>
              <a:rPr lang="en-US" baseline="-25000">
                <a:sym typeface="Symbol" pitchFamily="18" charset="2"/>
              </a:rPr>
              <a:t>n</a:t>
            </a:r>
            <a:r>
              <a:rPr lang="en-US">
                <a:sym typeface="Symbol" pitchFamily="18" charset="2"/>
              </a:rPr>
              <a:t> [but do not violate 2 above]</a:t>
            </a:r>
            <a:endParaRPr lang="en-US"/>
          </a:p>
        </p:txBody>
      </p:sp>
      <p:sp>
        <p:nvSpPr>
          <p:cNvPr id="108616" name="Oval 72"/>
          <p:cNvSpPr>
            <a:spLocks noChangeArrowheads="1"/>
          </p:cNvSpPr>
          <p:nvPr/>
        </p:nvSpPr>
        <p:spPr bwMode="auto">
          <a:xfrm>
            <a:off x="3429000" y="2819400"/>
            <a:ext cx="990600" cy="914400"/>
          </a:xfrm>
          <a:prstGeom prst="ellipse">
            <a:avLst/>
          </a:prstGeom>
          <a:noFill/>
          <a:ln w="19050">
            <a:solidFill>
              <a:schemeClr val="accent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617" name="Rectangle 49"/>
          <p:cNvSpPr>
            <a:spLocks noChangeArrowheads="1"/>
          </p:cNvSpPr>
          <p:nvPr/>
        </p:nvSpPr>
        <p:spPr bwMode="auto">
          <a:xfrm>
            <a:off x="838200" y="3429000"/>
            <a:ext cx="7848600" cy="2895600"/>
          </a:xfrm>
          <a:prstGeom prst="rect">
            <a:avLst/>
          </a:prstGeom>
          <a:solidFill>
            <a:srgbClr val="FFFF99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9616" name="Rectangle 48"/>
          <p:cNvSpPr>
            <a:spLocks noChangeArrowheads="1"/>
          </p:cNvSpPr>
          <p:nvPr/>
        </p:nvSpPr>
        <p:spPr bwMode="auto">
          <a:xfrm>
            <a:off x="838200" y="1600200"/>
            <a:ext cx="7848600" cy="1600200"/>
          </a:xfrm>
          <a:prstGeom prst="rect">
            <a:avLst/>
          </a:prstGeom>
          <a:solidFill>
            <a:srgbClr val="CCFFFF"/>
          </a:solidFill>
          <a:ln w="1905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9570" name="Text Box 2"/>
          <p:cNvSpPr txBox="1">
            <a:spLocks noChangeArrowheads="1"/>
          </p:cNvSpPr>
          <p:nvPr/>
        </p:nvSpPr>
        <p:spPr bwMode="auto">
          <a:xfrm>
            <a:off x="685800" y="228600"/>
            <a:ext cx="7848600" cy="528638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FF0000"/>
                </a:solidFill>
              </a:rPr>
              <a:t>CHAPTER 12: PRACTICAL ISSUES</a:t>
            </a:r>
            <a:endParaRPr lang="en-US" sz="3200" b="0"/>
          </a:p>
        </p:txBody>
      </p:sp>
      <p:sp>
        <p:nvSpPr>
          <p:cNvPr id="109571" name="Text Box 3"/>
          <p:cNvSpPr txBox="1">
            <a:spLocks noChangeArrowheads="1"/>
          </p:cNvSpPr>
          <p:nvPr/>
        </p:nvSpPr>
        <p:spPr bwMode="auto">
          <a:xfrm>
            <a:off x="2286000" y="914400"/>
            <a:ext cx="4468813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Feedback Controller - P, I and D</a:t>
            </a:r>
            <a:endParaRPr lang="en-US" b="0"/>
          </a:p>
        </p:txBody>
      </p:sp>
      <p:sp>
        <p:nvSpPr>
          <p:cNvPr id="109611" name="Text Box 43"/>
          <p:cNvSpPr txBox="1">
            <a:spLocks noChangeArrowheads="1"/>
          </p:cNvSpPr>
          <p:nvPr/>
        </p:nvSpPr>
        <p:spPr bwMode="auto">
          <a:xfrm>
            <a:off x="3048000" y="1524000"/>
            <a:ext cx="3352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Continuous PID</a:t>
            </a:r>
          </a:p>
        </p:txBody>
      </p:sp>
      <p:sp>
        <p:nvSpPr>
          <p:cNvPr id="109612" name="Text Box 44"/>
          <p:cNvSpPr txBox="1">
            <a:spLocks noChangeArrowheads="1"/>
          </p:cNvSpPr>
          <p:nvPr/>
        </p:nvSpPr>
        <p:spPr bwMode="auto">
          <a:xfrm>
            <a:off x="3048000" y="3352800"/>
            <a:ext cx="3352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Digital PID</a:t>
            </a:r>
          </a:p>
        </p:txBody>
      </p:sp>
      <p:sp>
        <p:nvSpPr>
          <p:cNvPr id="109613" name="Text Box 45"/>
          <p:cNvSpPr txBox="1">
            <a:spLocks noChangeArrowheads="1"/>
          </p:cNvSpPr>
          <p:nvPr/>
        </p:nvSpPr>
        <p:spPr bwMode="auto">
          <a:xfrm>
            <a:off x="914400" y="4114800"/>
            <a:ext cx="1219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Positional</a:t>
            </a:r>
          </a:p>
          <a:p>
            <a:r>
              <a:rPr lang="en-US" sz="1800"/>
              <a:t>form</a:t>
            </a:r>
          </a:p>
        </p:txBody>
      </p:sp>
      <p:sp>
        <p:nvSpPr>
          <p:cNvPr id="109614" name="Text Box 46"/>
          <p:cNvSpPr txBox="1">
            <a:spLocks noChangeArrowheads="1"/>
          </p:cNvSpPr>
          <p:nvPr/>
        </p:nvSpPr>
        <p:spPr bwMode="auto">
          <a:xfrm>
            <a:off x="914400" y="5181600"/>
            <a:ext cx="1219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velocity</a:t>
            </a:r>
          </a:p>
          <a:p>
            <a:r>
              <a:rPr lang="en-US" sz="1800"/>
              <a:t>form</a:t>
            </a:r>
          </a:p>
        </p:txBody>
      </p:sp>
      <p:sp>
        <p:nvSpPr>
          <p:cNvPr id="109615" name="Rectangle 47"/>
          <p:cNvSpPr>
            <a:spLocks noChangeArrowheads="1"/>
          </p:cNvSpPr>
          <p:nvPr/>
        </p:nvSpPr>
        <p:spPr bwMode="auto">
          <a:xfrm>
            <a:off x="2819400" y="2667000"/>
            <a:ext cx="914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1015130"/>
              </p:ext>
            </p:extLst>
          </p:nvPr>
        </p:nvGraphicFramePr>
        <p:xfrm>
          <a:off x="1066800" y="1999281"/>
          <a:ext cx="7086600" cy="12011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636" name="Equation" r:id="rId4" imgW="2997000" imgH="507960" progId="Equation.3">
                  <p:embed/>
                </p:oleObj>
              </mc:Choice>
              <mc:Fallback>
                <p:oleObj name="Equation" r:id="rId4" imgW="2997000" imgH="50796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66800" y="1999281"/>
                        <a:ext cx="7086600" cy="12011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7114268"/>
              </p:ext>
            </p:extLst>
          </p:nvPr>
        </p:nvGraphicFramePr>
        <p:xfrm>
          <a:off x="2133600" y="3810000"/>
          <a:ext cx="6025482" cy="946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637" name="Equation" r:id="rId6" imgW="3073320" imgH="482400" progId="Equation.3">
                  <p:embed/>
                </p:oleObj>
              </mc:Choice>
              <mc:Fallback>
                <p:oleObj name="Equation" r:id="rId6" imgW="3073320" imgH="482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133600" y="3810000"/>
                        <a:ext cx="6025482" cy="946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1512112"/>
              </p:ext>
            </p:extLst>
          </p:nvPr>
        </p:nvGraphicFramePr>
        <p:xfrm>
          <a:off x="2138855" y="4876800"/>
          <a:ext cx="6306911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638" name="Equation" r:id="rId8" imgW="3924000" imgH="711000" progId="Equation.3">
                  <p:embed/>
                </p:oleObj>
              </mc:Choice>
              <mc:Fallback>
                <p:oleObj name="Equation" r:id="rId8" imgW="3924000" imgH="711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138855" y="4876800"/>
                        <a:ext cx="6306911" cy="1143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Text Box 2"/>
          <p:cNvSpPr txBox="1">
            <a:spLocks noChangeArrowheads="1"/>
          </p:cNvSpPr>
          <p:nvPr/>
        </p:nvSpPr>
        <p:spPr bwMode="auto">
          <a:xfrm>
            <a:off x="685800" y="228600"/>
            <a:ext cx="7848600" cy="528638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FF0000"/>
                </a:solidFill>
              </a:rPr>
              <a:t>CHAPTER 12: PRACTICAL ISSUES</a:t>
            </a:r>
            <a:endParaRPr lang="en-US" sz="3200" b="0"/>
          </a:p>
        </p:txBody>
      </p:sp>
      <p:sp>
        <p:nvSpPr>
          <p:cNvPr id="114691" name="Text Box 3"/>
          <p:cNvSpPr txBox="1">
            <a:spLocks noChangeArrowheads="1"/>
          </p:cNvSpPr>
          <p:nvPr/>
        </p:nvSpPr>
        <p:spPr bwMode="auto">
          <a:xfrm>
            <a:off x="2286000" y="914400"/>
            <a:ext cx="4468813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Feedback Controller - P, I and D</a:t>
            </a:r>
            <a:endParaRPr lang="en-US" b="0"/>
          </a:p>
        </p:txBody>
      </p:sp>
      <p:sp>
        <p:nvSpPr>
          <p:cNvPr id="114693" name="Text Box 5"/>
          <p:cNvSpPr txBox="1">
            <a:spLocks noChangeArrowheads="1"/>
          </p:cNvSpPr>
          <p:nvPr/>
        </p:nvSpPr>
        <p:spPr bwMode="auto">
          <a:xfrm>
            <a:off x="762000" y="1905000"/>
            <a:ext cx="7772400" cy="1389063"/>
          </a:xfrm>
          <a:prstGeom prst="rect">
            <a:avLst/>
          </a:prstGeom>
          <a:noFill/>
          <a:ln w="1905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>
                <a:solidFill>
                  <a:schemeClr val="accent2"/>
                </a:solidFill>
              </a:rPr>
              <a:t>Error </a:t>
            </a:r>
            <a:r>
              <a:rPr lang="en-US"/>
              <a:t>- Let’s remember that two conventions are common.</a:t>
            </a:r>
          </a:p>
          <a:p>
            <a:pPr algn="l">
              <a:spcBef>
                <a:spcPct val="50000"/>
              </a:spcBef>
            </a:pPr>
            <a:r>
              <a:rPr lang="en-US"/>
              <a:t>	</a:t>
            </a:r>
            <a:r>
              <a:rPr lang="en-US">
                <a:solidFill>
                  <a:schemeClr val="accent2"/>
                </a:solidFill>
              </a:rPr>
              <a:t>E = SP - CV			E = CV - SP</a:t>
            </a:r>
            <a:endParaRPr lang="en-US"/>
          </a:p>
        </p:txBody>
      </p:sp>
      <p:graphicFrame>
        <p:nvGraphicFramePr>
          <p:cNvPr id="114694" name="Object 6"/>
          <p:cNvGraphicFramePr>
            <a:graphicFrameLocks noChangeAspect="1"/>
          </p:cNvGraphicFramePr>
          <p:nvPr/>
        </p:nvGraphicFramePr>
        <p:xfrm>
          <a:off x="1524000" y="4038600"/>
          <a:ext cx="501650" cy="1412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02" name="Clip" r:id="rId4" imgW="1395000" imgH="3926880" progId="MS_ClipArt_Gallery.5">
                  <p:embed/>
                </p:oleObj>
              </mc:Choice>
              <mc:Fallback>
                <p:oleObj name="Clip" r:id="rId4" imgW="1395000" imgH="3926880" progId="MS_ClipArt_Gallery.5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4038600"/>
                        <a:ext cx="501650" cy="1412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4695" name="AutoShape 7"/>
          <p:cNvSpPr>
            <a:spLocks noChangeArrowheads="1"/>
          </p:cNvSpPr>
          <p:nvPr/>
        </p:nvSpPr>
        <p:spPr bwMode="auto">
          <a:xfrm>
            <a:off x="2590800" y="3810000"/>
            <a:ext cx="3505200" cy="1752600"/>
          </a:xfrm>
          <a:prstGeom prst="wedgeRoundRectCallout">
            <a:avLst>
              <a:gd name="adj1" fmla="val -66981"/>
              <a:gd name="adj2" fmla="val -12046"/>
              <a:gd name="adj3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/>
              <a:t>This is just a simple convention</a:t>
            </a:r>
          </a:p>
          <a:p>
            <a:r>
              <a:rPr lang="en-US" sz="1800"/>
              <a:t>that we must learn.</a:t>
            </a:r>
          </a:p>
          <a:p>
            <a:r>
              <a:rPr lang="en-US" sz="1800"/>
              <a:t>But, if we get it wrong, the </a:t>
            </a:r>
          </a:p>
          <a:p>
            <a:r>
              <a:rPr lang="en-US" sz="1800"/>
              <a:t>controller will be </a:t>
            </a:r>
            <a:r>
              <a:rPr lang="en-US" sz="1800">
                <a:solidFill>
                  <a:srgbClr val="FF0000"/>
                </a:solidFill>
              </a:rPr>
              <a:t>unstable</a:t>
            </a:r>
            <a:r>
              <a:rPr lang="en-US" sz="1800"/>
              <a:t>!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Text Box 2"/>
          <p:cNvSpPr txBox="1">
            <a:spLocks noChangeArrowheads="1"/>
          </p:cNvSpPr>
          <p:nvPr/>
        </p:nvSpPr>
        <p:spPr bwMode="auto">
          <a:xfrm>
            <a:off x="685800" y="228600"/>
            <a:ext cx="7848600" cy="528638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FF0000"/>
                </a:solidFill>
              </a:rPr>
              <a:t>CHAPTER 12: PRACTICAL ISSUES</a:t>
            </a:r>
            <a:endParaRPr lang="en-US" sz="3200" b="0"/>
          </a:p>
        </p:txBody>
      </p:sp>
      <p:sp>
        <p:nvSpPr>
          <p:cNvPr id="112643" name="Text Box 3"/>
          <p:cNvSpPr txBox="1">
            <a:spLocks noChangeArrowheads="1"/>
          </p:cNvSpPr>
          <p:nvPr/>
        </p:nvSpPr>
        <p:spPr bwMode="auto">
          <a:xfrm>
            <a:off x="2286000" y="914400"/>
            <a:ext cx="4468813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Feedback Controller - </a:t>
            </a:r>
            <a:r>
              <a:rPr lang="en-US">
                <a:solidFill>
                  <a:schemeClr val="accent2"/>
                </a:solidFill>
              </a:rPr>
              <a:t>P</a:t>
            </a:r>
            <a:r>
              <a:rPr lang="en-US"/>
              <a:t>, I and D</a:t>
            </a:r>
            <a:endParaRPr lang="en-US" b="0"/>
          </a:p>
        </p:txBody>
      </p:sp>
      <p:sp>
        <p:nvSpPr>
          <p:cNvPr id="112644" name="Line 4"/>
          <p:cNvSpPr>
            <a:spLocks noChangeShapeType="1"/>
          </p:cNvSpPr>
          <p:nvPr/>
        </p:nvSpPr>
        <p:spPr bwMode="auto">
          <a:xfrm>
            <a:off x="5410200" y="1295400"/>
            <a:ext cx="0" cy="22860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645" name="Text Box 5"/>
          <p:cNvSpPr txBox="1">
            <a:spLocks noChangeArrowheads="1"/>
          </p:cNvSpPr>
          <p:nvPr/>
        </p:nvSpPr>
        <p:spPr bwMode="auto">
          <a:xfrm>
            <a:off x="685800" y="1828800"/>
            <a:ext cx="7924800" cy="1571625"/>
          </a:xfrm>
          <a:prstGeom prst="rect">
            <a:avLst/>
          </a:prstGeom>
          <a:noFill/>
          <a:ln w="1905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u="sng">
                <a:solidFill>
                  <a:schemeClr val="accent2"/>
                </a:solidFill>
              </a:rPr>
              <a:t>Controller sense</a:t>
            </a:r>
            <a:r>
              <a:rPr lang="en-US"/>
              <a:t> - In most systems, the controller gain (K</a:t>
            </a:r>
            <a:r>
              <a:rPr lang="en-US" baseline="-25000"/>
              <a:t>c</a:t>
            </a:r>
            <a:r>
              <a:rPr lang="en-US"/>
              <a:t>) is </a:t>
            </a:r>
            <a:r>
              <a:rPr lang="en-US">
                <a:solidFill>
                  <a:srgbClr val="FF0000"/>
                </a:solidFill>
              </a:rPr>
              <a:t>ALWAYS positive</a:t>
            </a:r>
            <a:r>
              <a:rPr lang="en-US"/>
              <a:t>.  Therefore, we need a way to determine the controller sign.  This is the controller “sense”.</a:t>
            </a:r>
          </a:p>
        </p:txBody>
      </p:sp>
      <p:sp>
        <p:nvSpPr>
          <p:cNvPr id="112647" name="Text Box 7"/>
          <p:cNvSpPr txBox="1">
            <a:spLocks noChangeArrowheads="1"/>
          </p:cNvSpPr>
          <p:nvPr/>
        </p:nvSpPr>
        <p:spPr bwMode="auto">
          <a:xfrm>
            <a:off x="685800" y="4876800"/>
            <a:ext cx="8001000" cy="1201738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/>
              <a:t>K</a:t>
            </a:r>
            <a:r>
              <a:rPr lang="en-US" sz="1800" baseline="-25000"/>
              <a:t>sense</a:t>
            </a:r>
            <a:r>
              <a:rPr lang="en-US" sz="1800"/>
              <a:t>			Convention A		Convention B	</a:t>
            </a:r>
          </a:p>
          <a:p>
            <a:pPr algn="l">
              <a:spcBef>
                <a:spcPct val="50000"/>
              </a:spcBef>
            </a:pPr>
            <a:r>
              <a:rPr lang="en-US" sz="1800"/>
              <a:t>+1			Direct acting		Increase/increase</a:t>
            </a:r>
          </a:p>
          <a:p>
            <a:pPr algn="l">
              <a:spcBef>
                <a:spcPct val="50000"/>
              </a:spcBef>
            </a:pPr>
            <a:r>
              <a:rPr lang="en-US" sz="1800"/>
              <a:t>-1			Reverse acting		Increase/decrease</a:t>
            </a:r>
          </a:p>
        </p:txBody>
      </p:sp>
      <p:sp>
        <p:nvSpPr>
          <p:cNvPr id="112648" name="Line 8"/>
          <p:cNvSpPr>
            <a:spLocks noChangeShapeType="1"/>
          </p:cNvSpPr>
          <p:nvPr/>
        </p:nvSpPr>
        <p:spPr bwMode="auto">
          <a:xfrm>
            <a:off x="685800" y="5181600"/>
            <a:ext cx="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649" name="Line 9"/>
          <p:cNvSpPr>
            <a:spLocks noChangeShapeType="1"/>
          </p:cNvSpPr>
          <p:nvPr/>
        </p:nvSpPr>
        <p:spPr bwMode="auto">
          <a:xfrm>
            <a:off x="742950" y="5238750"/>
            <a:ext cx="754380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6899732"/>
              </p:ext>
            </p:extLst>
          </p:nvPr>
        </p:nvGraphicFramePr>
        <p:xfrm>
          <a:off x="838200" y="3581400"/>
          <a:ext cx="7543800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56" name="Equation" r:id="rId4" imgW="3429000" imgH="507960" progId="Equation.3">
                  <p:embed/>
                </p:oleObj>
              </mc:Choice>
              <mc:Fallback>
                <p:oleObj name="Equation" r:id="rId4" imgW="3429000" imgH="50796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38200" y="3581400"/>
                        <a:ext cx="7543800" cy="1117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Text Box 2"/>
          <p:cNvSpPr txBox="1">
            <a:spLocks noChangeArrowheads="1"/>
          </p:cNvSpPr>
          <p:nvPr/>
        </p:nvSpPr>
        <p:spPr bwMode="auto">
          <a:xfrm>
            <a:off x="685800" y="228600"/>
            <a:ext cx="7848600" cy="528638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FF0000"/>
                </a:solidFill>
              </a:rPr>
              <a:t>CHAPTER 12: PRACTICAL ISSUES</a:t>
            </a:r>
            <a:endParaRPr lang="en-US" sz="3200" b="0"/>
          </a:p>
        </p:txBody>
      </p:sp>
      <p:sp>
        <p:nvSpPr>
          <p:cNvPr id="110595" name="Text Box 3"/>
          <p:cNvSpPr txBox="1">
            <a:spLocks noChangeArrowheads="1"/>
          </p:cNvSpPr>
          <p:nvPr/>
        </p:nvSpPr>
        <p:spPr bwMode="auto">
          <a:xfrm>
            <a:off x="2286000" y="914400"/>
            <a:ext cx="4468813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Feedback Controller - </a:t>
            </a:r>
            <a:r>
              <a:rPr lang="en-US">
                <a:solidFill>
                  <a:schemeClr val="accent2"/>
                </a:solidFill>
              </a:rPr>
              <a:t>P</a:t>
            </a:r>
            <a:r>
              <a:rPr lang="en-US"/>
              <a:t>, I and D</a:t>
            </a:r>
            <a:endParaRPr lang="en-US" b="0"/>
          </a:p>
        </p:txBody>
      </p:sp>
      <p:sp>
        <p:nvSpPr>
          <p:cNvPr id="110596" name="Text Box 4"/>
          <p:cNvSpPr txBox="1">
            <a:spLocks noChangeArrowheads="1"/>
          </p:cNvSpPr>
          <p:nvPr/>
        </p:nvSpPr>
        <p:spPr bwMode="auto">
          <a:xfrm>
            <a:off x="762000" y="1676400"/>
            <a:ext cx="7696200" cy="1571625"/>
          </a:xfrm>
          <a:prstGeom prst="rect">
            <a:avLst/>
          </a:prstGeom>
          <a:noFill/>
          <a:ln w="1905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u="sng">
                <a:solidFill>
                  <a:schemeClr val="accent2"/>
                </a:solidFill>
              </a:rPr>
              <a:t>Proportional</a:t>
            </a:r>
            <a:r>
              <a:rPr lang="en-US"/>
              <a:t> - The proportional mode can be formulated with various engineering units.  Several common methods are used in commercial systems.  They do not change the performance of the controller.</a:t>
            </a:r>
          </a:p>
        </p:txBody>
      </p:sp>
      <p:sp>
        <p:nvSpPr>
          <p:cNvPr id="110597" name="Text Box 5"/>
          <p:cNvSpPr txBox="1">
            <a:spLocks noChangeArrowheads="1"/>
          </p:cNvSpPr>
          <p:nvPr/>
        </p:nvSpPr>
        <p:spPr bwMode="auto">
          <a:xfrm>
            <a:off x="762000" y="3505200"/>
            <a:ext cx="76200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>
                <a:solidFill>
                  <a:schemeClr val="accent2"/>
                </a:solidFill>
              </a:rPr>
              <a:t>Scaled variables</a:t>
            </a:r>
            <a:r>
              <a:rPr lang="en-US"/>
              <a:t> - Many digital (and all analog) systems represent variables in scaled (dimensionless) form.</a:t>
            </a:r>
          </a:p>
        </p:txBody>
      </p:sp>
      <p:graphicFrame>
        <p:nvGraphicFramePr>
          <p:cNvPr id="110599" name="Object 7"/>
          <p:cNvGraphicFramePr>
            <a:graphicFrameLocks noChangeAspect="1"/>
          </p:cNvGraphicFramePr>
          <p:nvPr/>
        </p:nvGraphicFramePr>
        <p:xfrm>
          <a:off x="914400" y="4648200"/>
          <a:ext cx="3352800" cy="61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21" name="Equation" r:id="rId4" imgW="2145960" imgH="393480" progId="Equation.3">
                  <p:embed/>
                </p:oleObj>
              </mc:Choice>
              <mc:Fallback>
                <p:oleObj name="Equation" r:id="rId4" imgW="2145960" imgH="39348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4648200"/>
                        <a:ext cx="3352800" cy="612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0600" name="Object 8"/>
          <p:cNvGraphicFramePr>
            <a:graphicFrameLocks noChangeAspect="1"/>
          </p:cNvGraphicFramePr>
          <p:nvPr/>
        </p:nvGraphicFramePr>
        <p:xfrm>
          <a:off x="927100" y="5705475"/>
          <a:ext cx="4008438" cy="631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22" name="Equation" r:id="rId6" imgW="2565360" imgH="406080" progId="Equation.3">
                  <p:embed/>
                </p:oleObj>
              </mc:Choice>
              <mc:Fallback>
                <p:oleObj name="Equation" r:id="rId6" imgW="2565360" imgH="40608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7100" y="5705475"/>
                        <a:ext cx="4008438" cy="631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0601" name="Object 9"/>
          <p:cNvGraphicFramePr>
            <a:graphicFrameLocks noChangeAspect="1"/>
          </p:cNvGraphicFramePr>
          <p:nvPr/>
        </p:nvGraphicFramePr>
        <p:xfrm>
          <a:off x="4800600" y="4648200"/>
          <a:ext cx="3551238" cy="61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23" name="Equation" r:id="rId8" imgW="2273040" imgH="393480" progId="Equation.3">
                  <p:embed/>
                </p:oleObj>
              </mc:Choice>
              <mc:Fallback>
                <p:oleObj name="Equation" r:id="rId8" imgW="2273040" imgH="39348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4648200"/>
                        <a:ext cx="3551238" cy="612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0602" name="Line 10"/>
          <p:cNvSpPr>
            <a:spLocks noChangeShapeType="1"/>
          </p:cNvSpPr>
          <p:nvPr/>
        </p:nvSpPr>
        <p:spPr bwMode="auto">
          <a:xfrm>
            <a:off x="5410200" y="1295400"/>
            <a:ext cx="0" cy="22860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32" name="Rectangle 16"/>
          <p:cNvSpPr>
            <a:spLocks noChangeArrowheads="1"/>
          </p:cNvSpPr>
          <p:nvPr/>
        </p:nvSpPr>
        <p:spPr bwMode="auto">
          <a:xfrm>
            <a:off x="914400" y="4572000"/>
            <a:ext cx="7543800" cy="1524000"/>
          </a:xfrm>
          <a:prstGeom prst="rect">
            <a:avLst/>
          </a:prstGeom>
          <a:solidFill>
            <a:srgbClr val="D6F2D6"/>
          </a:solidFill>
          <a:ln w="1905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1618" name="Text Box 2"/>
          <p:cNvSpPr txBox="1">
            <a:spLocks noChangeArrowheads="1"/>
          </p:cNvSpPr>
          <p:nvPr/>
        </p:nvSpPr>
        <p:spPr bwMode="auto">
          <a:xfrm>
            <a:off x="685800" y="228600"/>
            <a:ext cx="7848600" cy="528638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FF0000"/>
                </a:solidFill>
              </a:rPr>
              <a:t>CHAPTER 12: PRACTICAL ISSUES</a:t>
            </a:r>
            <a:endParaRPr lang="en-US" sz="3200" b="0"/>
          </a:p>
        </p:txBody>
      </p:sp>
      <p:sp>
        <p:nvSpPr>
          <p:cNvPr id="111619" name="Text Box 3"/>
          <p:cNvSpPr txBox="1">
            <a:spLocks noChangeArrowheads="1"/>
          </p:cNvSpPr>
          <p:nvPr/>
        </p:nvSpPr>
        <p:spPr bwMode="auto">
          <a:xfrm>
            <a:off x="2286000" y="914400"/>
            <a:ext cx="4468813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Feedback Controller - </a:t>
            </a:r>
            <a:r>
              <a:rPr lang="en-US">
                <a:solidFill>
                  <a:schemeClr val="accent2"/>
                </a:solidFill>
              </a:rPr>
              <a:t>P</a:t>
            </a:r>
            <a:r>
              <a:rPr lang="en-US"/>
              <a:t>, I and D</a:t>
            </a:r>
            <a:endParaRPr lang="en-US" b="0"/>
          </a:p>
        </p:txBody>
      </p:sp>
      <p:sp>
        <p:nvSpPr>
          <p:cNvPr id="111625" name="Line 9"/>
          <p:cNvSpPr>
            <a:spLocks noChangeShapeType="1"/>
          </p:cNvSpPr>
          <p:nvPr/>
        </p:nvSpPr>
        <p:spPr bwMode="auto">
          <a:xfrm>
            <a:off x="5410200" y="1295400"/>
            <a:ext cx="0" cy="22860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1628" name="Oval 12"/>
          <p:cNvSpPr>
            <a:spLocks noChangeArrowheads="1"/>
          </p:cNvSpPr>
          <p:nvPr/>
        </p:nvSpPr>
        <p:spPr bwMode="auto">
          <a:xfrm>
            <a:off x="1790700" y="2819400"/>
            <a:ext cx="1447800" cy="1295400"/>
          </a:xfrm>
          <a:prstGeom prst="ellipse">
            <a:avLst/>
          </a:prstGeom>
          <a:noFill/>
          <a:ln w="19050">
            <a:solidFill>
              <a:schemeClr val="accent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11629" name="Object 13"/>
          <p:cNvGraphicFramePr>
            <a:graphicFrameLocks noChangeAspect="1"/>
          </p:cNvGraphicFramePr>
          <p:nvPr/>
        </p:nvGraphicFramePr>
        <p:xfrm>
          <a:off x="1398588" y="4724400"/>
          <a:ext cx="2230437" cy="920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652" name="Equation" r:id="rId4" imgW="1015920" imgH="419040" progId="Equation.3">
                  <p:embed/>
                </p:oleObj>
              </mc:Choice>
              <mc:Fallback>
                <p:oleObj name="Equation" r:id="rId4" imgW="1015920" imgH="41904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8588" y="4724400"/>
                        <a:ext cx="2230437" cy="920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1630" name="Line 14"/>
          <p:cNvSpPr>
            <a:spLocks noChangeShapeType="1"/>
          </p:cNvSpPr>
          <p:nvPr/>
        </p:nvSpPr>
        <p:spPr bwMode="auto">
          <a:xfrm flipH="1">
            <a:off x="2057400" y="4114800"/>
            <a:ext cx="457200" cy="45720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1631" name="Text Box 15"/>
          <p:cNvSpPr txBox="1">
            <a:spLocks noChangeArrowheads="1"/>
          </p:cNvSpPr>
          <p:nvPr/>
        </p:nvSpPr>
        <p:spPr bwMode="auto">
          <a:xfrm>
            <a:off x="3886200" y="4648200"/>
            <a:ext cx="44958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/>
              <a:t>This is the </a:t>
            </a:r>
            <a:r>
              <a:rPr lang="en-US" u="sng">
                <a:solidFill>
                  <a:schemeClr val="accent2"/>
                </a:solidFill>
              </a:rPr>
              <a:t>scaled proportional gain</a:t>
            </a:r>
            <a:r>
              <a:rPr lang="en-US"/>
              <a:t>.  In some software, the engineer must input (K</a:t>
            </a:r>
            <a:r>
              <a:rPr lang="en-US" baseline="-25000"/>
              <a:t>c</a:t>
            </a:r>
            <a:r>
              <a:rPr lang="en-US"/>
              <a:t>)</a:t>
            </a:r>
            <a:r>
              <a:rPr lang="en-US" baseline="-25000"/>
              <a:t>s</a:t>
            </a:r>
            <a:r>
              <a:rPr lang="en-US"/>
              <a:t>.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5110169"/>
              </p:ext>
            </p:extLst>
          </p:nvPr>
        </p:nvGraphicFramePr>
        <p:xfrm>
          <a:off x="1725886" y="1676400"/>
          <a:ext cx="5970314" cy="10119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653" name="Equation" r:id="rId6" imgW="2997000" imgH="507960" progId="Equation.3">
                  <p:embed/>
                </p:oleObj>
              </mc:Choice>
              <mc:Fallback>
                <p:oleObj name="Equation" r:id="rId6" imgW="2997000" imgH="50796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725886" y="1676400"/>
                        <a:ext cx="5970314" cy="10119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9445697"/>
              </p:ext>
            </p:extLst>
          </p:nvPr>
        </p:nvGraphicFramePr>
        <p:xfrm>
          <a:off x="769444" y="2713420"/>
          <a:ext cx="7002955" cy="13584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654" name="Equation" r:id="rId8" imgW="3797280" imgH="736560" progId="Equation.3">
                  <p:embed/>
                </p:oleObj>
              </mc:Choice>
              <mc:Fallback>
                <p:oleObj name="Equation" r:id="rId8" imgW="3797280" imgH="73656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69444" y="2713420"/>
                        <a:ext cx="7002955" cy="13584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ChangeArrowheads="1"/>
          </p:cNvSpPr>
          <p:nvPr/>
        </p:nvSpPr>
        <p:spPr bwMode="auto">
          <a:xfrm>
            <a:off x="990600" y="3581400"/>
            <a:ext cx="7543800" cy="1524000"/>
          </a:xfrm>
          <a:prstGeom prst="rect">
            <a:avLst/>
          </a:prstGeom>
          <a:solidFill>
            <a:srgbClr val="D6F2D6"/>
          </a:solidFill>
          <a:ln w="1905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667" name="Text Box 3"/>
          <p:cNvSpPr txBox="1">
            <a:spLocks noChangeArrowheads="1"/>
          </p:cNvSpPr>
          <p:nvPr/>
        </p:nvSpPr>
        <p:spPr bwMode="auto">
          <a:xfrm>
            <a:off x="685800" y="228600"/>
            <a:ext cx="7848600" cy="528638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FF0000"/>
                </a:solidFill>
              </a:rPr>
              <a:t>CHAPTER 12: PRACTICAL ISSUES</a:t>
            </a:r>
            <a:endParaRPr lang="en-US" sz="3200" b="0"/>
          </a:p>
        </p:txBody>
      </p:sp>
      <p:sp>
        <p:nvSpPr>
          <p:cNvPr id="113668" name="Text Box 4"/>
          <p:cNvSpPr txBox="1">
            <a:spLocks noChangeArrowheads="1"/>
          </p:cNvSpPr>
          <p:nvPr/>
        </p:nvSpPr>
        <p:spPr bwMode="auto">
          <a:xfrm>
            <a:off x="2286000" y="914400"/>
            <a:ext cx="4468813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Feedback Controller - </a:t>
            </a:r>
            <a:r>
              <a:rPr lang="en-US">
                <a:solidFill>
                  <a:schemeClr val="accent2"/>
                </a:solidFill>
              </a:rPr>
              <a:t>P</a:t>
            </a:r>
            <a:r>
              <a:rPr lang="en-US"/>
              <a:t>, I and D</a:t>
            </a:r>
            <a:endParaRPr lang="en-US" b="0"/>
          </a:p>
        </p:txBody>
      </p:sp>
      <p:sp>
        <p:nvSpPr>
          <p:cNvPr id="113669" name="Line 5"/>
          <p:cNvSpPr>
            <a:spLocks noChangeShapeType="1"/>
          </p:cNvSpPr>
          <p:nvPr/>
        </p:nvSpPr>
        <p:spPr bwMode="auto">
          <a:xfrm>
            <a:off x="5410200" y="1295400"/>
            <a:ext cx="0" cy="22860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672" name="Oval 8"/>
          <p:cNvSpPr>
            <a:spLocks noChangeArrowheads="1"/>
          </p:cNvSpPr>
          <p:nvPr/>
        </p:nvSpPr>
        <p:spPr bwMode="auto">
          <a:xfrm>
            <a:off x="1859017" y="1847193"/>
            <a:ext cx="1447800" cy="1295400"/>
          </a:xfrm>
          <a:prstGeom prst="ellipse">
            <a:avLst/>
          </a:prstGeom>
          <a:noFill/>
          <a:ln w="19050">
            <a:solidFill>
              <a:schemeClr val="accent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13673" name="Object 9"/>
          <p:cNvGraphicFramePr>
            <a:graphicFrameLocks noChangeAspect="1"/>
          </p:cNvGraphicFramePr>
          <p:nvPr/>
        </p:nvGraphicFramePr>
        <p:xfrm>
          <a:off x="1836738" y="3817938"/>
          <a:ext cx="1504950" cy="750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88" name="Equation" r:id="rId4" imgW="685800" imgH="342720" progId="Equation.3">
                  <p:embed/>
                </p:oleObj>
              </mc:Choice>
              <mc:Fallback>
                <p:oleObj name="Equation" r:id="rId4" imgW="685800" imgH="34272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6738" y="3817938"/>
                        <a:ext cx="1504950" cy="750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3674" name="Line 10"/>
          <p:cNvSpPr>
            <a:spLocks noChangeShapeType="1"/>
          </p:cNvSpPr>
          <p:nvPr/>
        </p:nvSpPr>
        <p:spPr bwMode="auto">
          <a:xfrm flipH="1">
            <a:off x="2133599" y="3137338"/>
            <a:ext cx="515007" cy="444062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675" name="Text Box 11"/>
          <p:cNvSpPr txBox="1">
            <a:spLocks noChangeArrowheads="1"/>
          </p:cNvSpPr>
          <p:nvPr/>
        </p:nvSpPr>
        <p:spPr bwMode="auto">
          <a:xfrm>
            <a:off x="3962400" y="3657600"/>
            <a:ext cx="44958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/>
              <a:t>This is the </a:t>
            </a:r>
            <a:r>
              <a:rPr lang="en-US" u="sng">
                <a:solidFill>
                  <a:schemeClr val="accent2"/>
                </a:solidFill>
              </a:rPr>
              <a:t>Proportional Band</a:t>
            </a:r>
            <a:r>
              <a:rPr lang="en-US"/>
              <a:t>.  In some software, the engineer must input PB.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7121282"/>
              </p:ext>
            </p:extLst>
          </p:nvPr>
        </p:nvGraphicFramePr>
        <p:xfrm>
          <a:off x="812800" y="1689538"/>
          <a:ext cx="7845610" cy="1625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89" name="Equation" r:id="rId6" imgW="3555720" imgH="736560" progId="Equation.3">
                  <p:embed/>
                </p:oleObj>
              </mc:Choice>
              <mc:Fallback>
                <p:oleObj name="Equation" r:id="rId6" imgW="3555720" imgH="73656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12800" y="1689538"/>
                        <a:ext cx="7845610" cy="16251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ChangeArrowheads="1"/>
          </p:cNvSpPr>
          <p:nvPr/>
        </p:nvSpPr>
        <p:spPr bwMode="auto">
          <a:xfrm>
            <a:off x="990600" y="3581400"/>
            <a:ext cx="7543800" cy="1524000"/>
          </a:xfrm>
          <a:prstGeom prst="rect">
            <a:avLst/>
          </a:prstGeom>
          <a:solidFill>
            <a:srgbClr val="D6F2D6"/>
          </a:solidFill>
          <a:ln w="1905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715" name="Text Box 3"/>
          <p:cNvSpPr txBox="1">
            <a:spLocks noChangeArrowheads="1"/>
          </p:cNvSpPr>
          <p:nvPr/>
        </p:nvSpPr>
        <p:spPr bwMode="auto">
          <a:xfrm>
            <a:off x="685800" y="228600"/>
            <a:ext cx="7848600" cy="528638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FF0000"/>
                </a:solidFill>
              </a:rPr>
              <a:t>CHAPTER 12: PRACTICAL ISSUES</a:t>
            </a:r>
            <a:endParaRPr lang="en-US" sz="3200" b="0"/>
          </a:p>
        </p:txBody>
      </p:sp>
      <p:sp>
        <p:nvSpPr>
          <p:cNvPr id="115716" name="Text Box 4"/>
          <p:cNvSpPr txBox="1">
            <a:spLocks noChangeArrowheads="1"/>
          </p:cNvSpPr>
          <p:nvPr/>
        </p:nvSpPr>
        <p:spPr bwMode="auto">
          <a:xfrm>
            <a:off x="2286000" y="914400"/>
            <a:ext cx="4468813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Feedback Controller - P, </a:t>
            </a:r>
            <a:r>
              <a:rPr lang="en-US">
                <a:solidFill>
                  <a:schemeClr val="accent2"/>
                </a:solidFill>
              </a:rPr>
              <a:t>I</a:t>
            </a:r>
            <a:r>
              <a:rPr lang="en-US"/>
              <a:t> and D</a:t>
            </a:r>
            <a:endParaRPr lang="en-US" b="0"/>
          </a:p>
        </p:txBody>
      </p:sp>
      <p:sp>
        <p:nvSpPr>
          <p:cNvPr id="115717" name="Line 5"/>
          <p:cNvSpPr>
            <a:spLocks noChangeShapeType="1"/>
          </p:cNvSpPr>
          <p:nvPr/>
        </p:nvSpPr>
        <p:spPr bwMode="auto">
          <a:xfrm>
            <a:off x="5743575" y="1314450"/>
            <a:ext cx="0" cy="22860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15720" name="Object 8"/>
          <p:cNvGraphicFramePr>
            <a:graphicFrameLocks noChangeAspect="1"/>
          </p:cNvGraphicFramePr>
          <p:nvPr/>
        </p:nvGraphicFramePr>
        <p:xfrm>
          <a:off x="2087563" y="3775075"/>
          <a:ext cx="10033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37" name="Equation" r:id="rId4" imgW="457200" imgH="380880" progId="Equation.3">
                  <p:embed/>
                </p:oleObj>
              </mc:Choice>
              <mc:Fallback>
                <p:oleObj name="Equation" r:id="rId4" imgW="457200" imgH="38088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87563" y="3775075"/>
                        <a:ext cx="10033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5721" name="Line 9"/>
          <p:cNvSpPr>
            <a:spLocks noChangeShapeType="1"/>
          </p:cNvSpPr>
          <p:nvPr/>
        </p:nvSpPr>
        <p:spPr bwMode="auto">
          <a:xfrm flipH="1">
            <a:off x="3352800" y="2819400"/>
            <a:ext cx="685800" cy="76200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722" name="Text Box 10"/>
          <p:cNvSpPr txBox="1">
            <a:spLocks noChangeArrowheads="1"/>
          </p:cNvSpPr>
          <p:nvPr/>
        </p:nvSpPr>
        <p:spPr bwMode="auto">
          <a:xfrm>
            <a:off x="3962400" y="3657600"/>
            <a:ext cx="44958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/>
              <a:t>This is the </a:t>
            </a:r>
            <a:r>
              <a:rPr lang="en-US" u="sng">
                <a:solidFill>
                  <a:schemeClr val="accent2"/>
                </a:solidFill>
              </a:rPr>
              <a:t>Reset Time</a:t>
            </a:r>
            <a:r>
              <a:rPr lang="en-US"/>
              <a:t>.  In some software, the engineer must input T</a:t>
            </a:r>
            <a:r>
              <a:rPr lang="en-US" baseline="-25000"/>
              <a:t>R</a:t>
            </a:r>
            <a:r>
              <a:rPr lang="en-US"/>
              <a:t>.</a:t>
            </a:r>
          </a:p>
        </p:txBody>
      </p:sp>
      <p:sp>
        <p:nvSpPr>
          <p:cNvPr id="115724" name="Oval 12"/>
          <p:cNvSpPr>
            <a:spLocks noChangeArrowheads="1"/>
          </p:cNvSpPr>
          <p:nvPr/>
        </p:nvSpPr>
        <p:spPr bwMode="auto">
          <a:xfrm>
            <a:off x="3810000" y="2057400"/>
            <a:ext cx="762000" cy="762000"/>
          </a:xfrm>
          <a:prstGeom prst="ellipse">
            <a:avLst/>
          </a:prstGeom>
          <a:noFill/>
          <a:ln w="19050">
            <a:solidFill>
              <a:schemeClr val="accent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1926525"/>
              </p:ext>
            </p:extLst>
          </p:nvPr>
        </p:nvGraphicFramePr>
        <p:xfrm>
          <a:off x="990600" y="1803400"/>
          <a:ext cx="7726680" cy="132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38" name="Equation" r:id="rId6" imgW="2971800" imgH="507960" progId="Equation.3">
                  <p:embed/>
                </p:oleObj>
              </mc:Choice>
              <mc:Fallback>
                <p:oleObj name="Equation" r:id="rId6" imgW="2971800" imgH="50796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90600" y="1803400"/>
                        <a:ext cx="7726680" cy="1320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Text Box 2"/>
          <p:cNvSpPr txBox="1">
            <a:spLocks noChangeArrowheads="1"/>
          </p:cNvSpPr>
          <p:nvPr/>
        </p:nvSpPr>
        <p:spPr bwMode="auto">
          <a:xfrm>
            <a:off x="685800" y="228600"/>
            <a:ext cx="7848600" cy="528638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FF0000"/>
                </a:solidFill>
              </a:rPr>
              <a:t>CHAPTER 12: PRACTICAL ISSUES</a:t>
            </a:r>
            <a:endParaRPr lang="en-US" sz="3200" b="0"/>
          </a:p>
        </p:txBody>
      </p:sp>
      <p:sp>
        <p:nvSpPr>
          <p:cNvPr id="116739" name="Text Box 3"/>
          <p:cNvSpPr txBox="1">
            <a:spLocks noChangeArrowheads="1"/>
          </p:cNvSpPr>
          <p:nvPr/>
        </p:nvSpPr>
        <p:spPr bwMode="auto">
          <a:xfrm>
            <a:off x="2286000" y="914400"/>
            <a:ext cx="4468813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Feedback Controller - P, </a:t>
            </a:r>
            <a:r>
              <a:rPr lang="en-US">
                <a:solidFill>
                  <a:schemeClr val="accent2"/>
                </a:solidFill>
              </a:rPr>
              <a:t>I</a:t>
            </a:r>
            <a:r>
              <a:rPr lang="en-US"/>
              <a:t> and D</a:t>
            </a:r>
            <a:endParaRPr lang="en-US" b="0"/>
          </a:p>
        </p:txBody>
      </p:sp>
      <p:sp>
        <p:nvSpPr>
          <p:cNvPr id="116740" name="Line 4"/>
          <p:cNvSpPr>
            <a:spLocks noChangeShapeType="1"/>
          </p:cNvSpPr>
          <p:nvPr/>
        </p:nvSpPr>
        <p:spPr bwMode="auto">
          <a:xfrm>
            <a:off x="5743575" y="1314450"/>
            <a:ext cx="0" cy="22860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6743" name="Rectangle 7"/>
          <p:cNvSpPr>
            <a:spLocks noChangeArrowheads="1"/>
          </p:cNvSpPr>
          <p:nvPr/>
        </p:nvSpPr>
        <p:spPr bwMode="auto">
          <a:xfrm>
            <a:off x="4038600" y="1905000"/>
            <a:ext cx="1371600" cy="1066800"/>
          </a:xfrm>
          <a:prstGeom prst="rect">
            <a:avLst/>
          </a:prstGeom>
          <a:noFill/>
          <a:ln w="19050">
            <a:solidFill>
              <a:schemeClr val="accent2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6744" name="Text Box 8"/>
          <p:cNvSpPr txBox="1">
            <a:spLocks noChangeArrowheads="1"/>
          </p:cNvSpPr>
          <p:nvPr/>
        </p:nvSpPr>
        <p:spPr bwMode="auto">
          <a:xfrm>
            <a:off x="838200" y="3581400"/>
            <a:ext cx="7620000" cy="2474913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u="sng">
                <a:solidFill>
                  <a:schemeClr val="accent2"/>
                </a:solidFill>
              </a:rPr>
              <a:t>Reset Windup</a:t>
            </a:r>
            <a:r>
              <a:rPr lang="en-US"/>
              <a:t> - The integral is persistent, it doesn’t stop until the error is zero.  But, if the final element (valve) has reached its maximum or minimum, the integral should “stop”; if it doesn’t, the calculated value could increase in magnitude towards infinity.</a:t>
            </a:r>
          </a:p>
          <a:p>
            <a:pPr algn="l">
              <a:spcBef>
                <a:spcPct val="50000"/>
              </a:spcBef>
            </a:pPr>
            <a:r>
              <a:rPr lang="en-US"/>
              <a:t>This is called reset windup and must be prevented.</a:t>
            </a:r>
          </a:p>
        </p:txBody>
      </p:sp>
      <p:sp>
        <p:nvSpPr>
          <p:cNvPr id="116745" name="Line 9"/>
          <p:cNvSpPr>
            <a:spLocks noChangeShapeType="1"/>
          </p:cNvSpPr>
          <p:nvPr/>
        </p:nvSpPr>
        <p:spPr bwMode="auto">
          <a:xfrm>
            <a:off x="4648200" y="2971800"/>
            <a:ext cx="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796848"/>
              </p:ext>
            </p:extLst>
          </p:nvPr>
        </p:nvGraphicFramePr>
        <p:xfrm>
          <a:off x="1739106" y="1905000"/>
          <a:ext cx="5970587" cy="1011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753" name="Equation" r:id="rId4" imgW="2997000" imgH="507960" progId="Equation.3">
                  <p:embed/>
                </p:oleObj>
              </mc:Choice>
              <mc:Fallback>
                <p:oleObj name="Equation" r:id="rId4" imgW="2997000" imgH="50796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39106" y="1905000"/>
                        <a:ext cx="5970587" cy="1011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762000" y="2057400"/>
          <a:ext cx="1352550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9" name="Clip" r:id="rId4" imgW="2701800" imgH="4019400" progId="MS_ClipArt_Gallery.5">
                  <p:embed/>
                </p:oleObj>
              </mc:Choice>
              <mc:Fallback>
                <p:oleObj name="Clip" r:id="rId4" imgW="2701800" imgH="4019400" progId="MS_ClipArt_Gallery.5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2057400"/>
                        <a:ext cx="1352550" cy="182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9" name="AutoShape 3"/>
          <p:cNvSpPr>
            <a:spLocks noChangeArrowheads="1"/>
          </p:cNvSpPr>
          <p:nvPr/>
        </p:nvSpPr>
        <p:spPr bwMode="auto">
          <a:xfrm>
            <a:off x="2590800" y="1600200"/>
            <a:ext cx="5867400" cy="685800"/>
          </a:xfrm>
          <a:prstGeom prst="wedgeRoundRectCallout">
            <a:avLst>
              <a:gd name="adj1" fmla="val -66208"/>
              <a:gd name="adj2" fmla="val 34028"/>
              <a:gd name="adj3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2000"/>
              <a:t>Outline of the lesson.</a:t>
            </a: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2514600" y="2819400"/>
            <a:ext cx="5791200" cy="28400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04813" indent="-404813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19113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en-US"/>
              <a:t>Select appropriate sensors and valves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/>
              <a:t>Determine the controller parameters for commercial systems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/>
              <a:t>Tuning methods for noise reduction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/>
              <a:t>Enhance the simple PID for shortcomings (windup, bumpless)</a:t>
            </a:r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685800" y="533400"/>
            <a:ext cx="7848600" cy="528638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FF0000"/>
                </a:solidFill>
              </a:rPr>
              <a:t>CHAPTER 12: PRACTICAL ISSUES</a:t>
            </a:r>
            <a:endParaRPr lang="en-US" sz="3200" b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Text Box 2"/>
          <p:cNvSpPr txBox="1">
            <a:spLocks noChangeArrowheads="1"/>
          </p:cNvSpPr>
          <p:nvPr/>
        </p:nvSpPr>
        <p:spPr bwMode="auto">
          <a:xfrm>
            <a:off x="685800" y="228600"/>
            <a:ext cx="7848600" cy="528638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FF0000"/>
                </a:solidFill>
              </a:rPr>
              <a:t>CHAPTER 12: PRACTICAL ISSUES</a:t>
            </a:r>
            <a:endParaRPr lang="en-US" sz="3200" b="0"/>
          </a:p>
        </p:txBody>
      </p:sp>
      <p:sp>
        <p:nvSpPr>
          <p:cNvPr id="117763" name="Text Box 3"/>
          <p:cNvSpPr txBox="1">
            <a:spLocks noChangeArrowheads="1"/>
          </p:cNvSpPr>
          <p:nvPr/>
        </p:nvSpPr>
        <p:spPr bwMode="auto">
          <a:xfrm>
            <a:off x="2286000" y="914400"/>
            <a:ext cx="4468813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Feedback Controller - P, </a:t>
            </a:r>
            <a:r>
              <a:rPr lang="en-US">
                <a:solidFill>
                  <a:schemeClr val="accent2"/>
                </a:solidFill>
              </a:rPr>
              <a:t>I</a:t>
            </a:r>
            <a:r>
              <a:rPr lang="en-US"/>
              <a:t> and D</a:t>
            </a:r>
            <a:endParaRPr lang="en-US" b="0"/>
          </a:p>
        </p:txBody>
      </p:sp>
      <p:sp>
        <p:nvSpPr>
          <p:cNvPr id="117764" name="Line 4"/>
          <p:cNvSpPr>
            <a:spLocks noChangeShapeType="1"/>
          </p:cNvSpPr>
          <p:nvPr/>
        </p:nvSpPr>
        <p:spPr bwMode="auto">
          <a:xfrm>
            <a:off x="5743575" y="1314450"/>
            <a:ext cx="0" cy="22860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17766" name="Object 6"/>
          <p:cNvGraphicFramePr>
            <a:graphicFrameLocks noChangeAspect="1"/>
          </p:cNvGraphicFramePr>
          <p:nvPr/>
        </p:nvGraphicFramePr>
        <p:xfrm>
          <a:off x="457200" y="3352800"/>
          <a:ext cx="3733800" cy="2435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790" name="Photo Editor Photo" r:id="rId4" imgW="7857143" imgH="6314286" progId="MSPhotoEd.3">
                  <p:embed/>
                </p:oleObj>
              </mc:Choice>
              <mc:Fallback>
                <p:oleObj name="Photo Editor Photo" r:id="rId4" imgW="7857143" imgH="6314286" progId="MSPhotoEd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3352800"/>
                        <a:ext cx="3733800" cy="2435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7767" name="Object 7"/>
          <p:cNvGraphicFramePr>
            <a:graphicFrameLocks noChangeAspect="1"/>
          </p:cNvGraphicFramePr>
          <p:nvPr/>
        </p:nvGraphicFramePr>
        <p:xfrm>
          <a:off x="4876800" y="3276600"/>
          <a:ext cx="4267200" cy="251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791" name="Photo Editor Photo" r:id="rId6" imgW="8009524" imgH="6238095" progId="MSPhotoEd.3">
                  <p:embed/>
                </p:oleObj>
              </mc:Choice>
              <mc:Fallback>
                <p:oleObj name="Photo Editor Photo" r:id="rId6" imgW="8009524" imgH="6238095" progId="MSPhotoEd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3276600"/>
                        <a:ext cx="4267200" cy="2514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7768" name="Text Box 8"/>
          <p:cNvSpPr txBox="1">
            <a:spLocks noChangeArrowheads="1"/>
          </p:cNvSpPr>
          <p:nvPr/>
        </p:nvSpPr>
        <p:spPr bwMode="auto">
          <a:xfrm>
            <a:off x="457200" y="1828800"/>
            <a:ext cx="3886200" cy="131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600">
                <a:solidFill>
                  <a:srgbClr val="FF0000"/>
                </a:solidFill>
              </a:rPr>
              <a:t>Behavior without anti-reset-windup:</a:t>
            </a:r>
            <a:r>
              <a:rPr lang="en-US" sz="1600"/>
              <a:t>  The controller output continues to change (winds up).  It takes some time to return to a value where the controller output affects the valve.</a:t>
            </a:r>
          </a:p>
        </p:txBody>
      </p:sp>
      <p:sp>
        <p:nvSpPr>
          <p:cNvPr id="117769" name="Text Box 9"/>
          <p:cNvSpPr txBox="1">
            <a:spLocks noChangeArrowheads="1"/>
          </p:cNvSpPr>
          <p:nvPr/>
        </p:nvSpPr>
        <p:spPr bwMode="auto">
          <a:xfrm>
            <a:off x="4876800" y="1828800"/>
            <a:ext cx="3886200" cy="131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600">
                <a:solidFill>
                  <a:schemeClr val="accent2"/>
                </a:solidFill>
              </a:rPr>
              <a:t>Behavior with anti-reset-windup</a:t>
            </a:r>
            <a:r>
              <a:rPr lang="en-US" sz="1600"/>
              <a:t>:  The controller output stops at the boundary (doesn’t wind up).  The increase in the controller output immediately affects the valve when needed</a:t>
            </a:r>
          </a:p>
        </p:txBody>
      </p:sp>
      <p:sp>
        <p:nvSpPr>
          <p:cNvPr id="117770" name="Line 10"/>
          <p:cNvSpPr>
            <a:spLocks noChangeShapeType="1"/>
          </p:cNvSpPr>
          <p:nvPr/>
        </p:nvSpPr>
        <p:spPr bwMode="auto">
          <a:xfrm>
            <a:off x="2133600" y="5029200"/>
            <a:ext cx="0" cy="228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7772" name="Line 12"/>
          <p:cNvSpPr>
            <a:spLocks noChangeShapeType="1"/>
          </p:cNvSpPr>
          <p:nvPr/>
        </p:nvSpPr>
        <p:spPr bwMode="auto">
          <a:xfrm>
            <a:off x="2514600" y="5029200"/>
            <a:ext cx="0" cy="304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7774" name="Line 14"/>
          <p:cNvSpPr>
            <a:spLocks noChangeShapeType="1"/>
          </p:cNvSpPr>
          <p:nvPr/>
        </p:nvSpPr>
        <p:spPr bwMode="auto">
          <a:xfrm>
            <a:off x="1743075" y="5006975"/>
            <a:ext cx="0" cy="141288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7775" name="Line 15"/>
          <p:cNvSpPr>
            <a:spLocks noChangeShapeType="1"/>
          </p:cNvSpPr>
          <p:nvPr/>
        </p:nvSpPr>
        <p:spPr bwMode="auto">
          <a:xfrm flipV="1">
            <a:off x="1219200" y="5105400"/>
            <a:ext cx="685800" cy="609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7776" name="Text Box 16"/>
          <p:cNvSpPr txBox="1">
            <a:spLocks noChangeArrowheads="1"/>
          </p:cNvSpPr>
          <p:nvPr/>
        </p:nvSpPr>
        <p:spPr bwMode="auto">
          <a:xfrm>
            <a:off x="685800" y="5715000"/>
            <a:ext cx="3505200" cy="8350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600"/>
              <a:t>Windup.  The controller output exceeds the range of the valve movement.</a:t>
            </a:r>
          </a:p>
        </p:txBody>
      </p:sp>
      <p:sp>
        <p:nvSpPr>
          <p:cNvPr id="117777" name="Text Box 17"/>
          <p:cNvSpPr txBox="1">
            <a:spLocks noChangeArrowheads="1"/>
          </p:cNvSpPr>
          <p:nvPr/>
        </p:nvSpPr>
        <p:spPr bwMode="auto">
          <a:xfrm>
            <a:off x="5486400" y="5943600"/>
            <a:ext cx="228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accent2"/>
                </a:solidFill>
              </a:rPr>
              <a:t>No windup!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Text Box 2"/>
          <p:cNvSpPr txBox="1">
            <a:spLocks noChangeArrowheads="1"/>
          </p:cNvSpPr>
          <p:nvPr/>
        </p:nvSpPr>
        <p:spPr bwMode="auto">
          <a:xfrm>
            <a:off x="685800" y="228600"/>
            <a:ext cx="7848600" cy="528638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FF0000"/>
                </a:solidFill>
              </a:rPr>
              <a:t>CHAPTER 12: PRACTICAL ISSUES</a:t>
            </a:r>
            <a:endParaRPr lang="en-US" sz="3200" b="0"/>
          </a:p>
        </p:txBody>
      </p:sp>
      <p:sp>
        <p:nvSpPr>
          <p:cNvPr id="118787" name="Text Box 3"/>
          <p:cNvSpPr txBox="1">
            <a:spLocks noChangeArrowheads="1"/>
          </p:cNvSpPr>
          <p:nvPr/>
        </p:nvSpPr>
        <p:spPr bwMode="auto">
          <a:xfrm>
            <a:off x="2286000" y="914400"/>
            <a:ext cx="4468813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Feedback Controller - P, </a:t>
            </a:r>
            <a:r>
              <a:rPr lang="en-US">
                <a:solidFill>
                  <a:schemeClr val="accent2"/>
                </a:solidFill>
              </a:rPr>
              <a:t>I</a:t>
            </a:r>
            <a:r>
              <a:rPr lang="en-US"/>
              <a:t> and D</a:t>
            </a:r>
            <a:endParaRPr lang="en-US" b="0"/>
          </a:p>
        </p:txBody>
      </p:sp>
      <p:sp>
        <p:nvSpPr>
          <p:cNvPr id="118788" name="Line 4"/>
          <p:cNvSpPr>
            <a:spLocks noChangeShapeType="1"/>
          </p:cNvSpPr>
          <p:nvPr/>
        </p:nvSpPr>
        <p:spPr bwMode="auto">
          <a:xfrm>
            <a:off x="5743575" y="1314450"/>
            <a:ext cx="0" cy="22860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790" name="Text Box 6"/>
          <p:cNvSpPr txBox="1">
            <a:spLocks noChangeArrowheads="1"/>
          </p:cNvSpPr>
          <p:nvPr/>
        </p:nvSpPr>
        <p:spPr bwMode="auto">
          <a:xfrm>
            <a:off x="685800" y="1905000"/>
            <a:ext cx="7848600" cy="841375"/>
          </a:xfrm>
          <a:prstGeom prst="rect">
            <a:avLst/>
          </a:prstGeom>
          <a:noFill/>
          <a:ln w="1905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u="sng">
                <a:solidFill>
                  <a:schemeClr val="accent2"/>
                </a:solidFill>
              </a:rPr>
              <a:t>Anti-reset-windup</a:t>
            </a:r>
            <a:r>
              <a:rPr lang="en-US"/>
              <a:t> - Several approaches are used.  One simple approach is demonstrated here.</a:t>
            </a:r>
          </a:p>
        </p:txBody>
      </p:sp>
      <p:sp>
        <p:nvSpPr>
          <p:cNvPr id="118792" name="AutoShape 8"/>
          <p:cNvSpPr>
            <a:spLocks/>
          </p:cNvSpPr>
          <p:nvPr/>
        </p:nvSpPr>
        <p:spPr bwMode="auto">
          <a:xfrm>
            <a:off x="2514600" y="4267200"/>
            <a:ext cx="228600" cy="685800"/>
          </a:xfrm>
          <a:prstGeom prst="rightBrace">
            <a:avLst>
              <a:gd name="adj1" fmla="val 25000"/>
              <a:gd name="adj2" fmla="val 50000"/>
            </a:avLst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793" name="Text Box 9"/>
          <p:cNvSpPr txBox="1">
            <a:spLocks noChangeArrowheads="1"/>
          </p:cNvSpPr>
          <p:nvPr/>
        </p:nvSpPr>
        <p:spPr bwMode="auto">
          <a:xfrm>
            <a:off x="2971800" y="4419600"/>
            <a:ext cx="3657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>
                <a:solidFill>
                  <a:schemeClr val="accent2"/>
                </a:solidFill>
              </a:rPr>
              <a:t>Anti-reset-windup modification</a:t>
            </a:r>
            <a:endParaRPr lang="en-US" sz="180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3130008"/>
              </p:ext>
            </p:extLst>
          </p:nvPr>
        </p:nvGraphicFramePr>
        <p:xfrm>
          <a:off x="685799" y="2977356"/>
          <a:ext cx="8145943" cy="27376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800" name="Equation" r:id="rId4" imgW="4457520" imgH="1625400" progId="Equation.3">
                  <p:embed/>
                </p:oleObj>
              </mc:Choice>
              <mc:Fallback>
                <p:oleObj name="Equation" r:id="rId4" imgW="4457520" imgH="1625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85799" y="2977356"/>
                        <a:ext cx="8145943" cy="27376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Text Box 2"/>
          <p:cNvSpPr txBox="1">
            <a:spLocks noChangeArrowheads="1"/>
          </p:cNvSpPr>
          <p:nvPr/>
        </p:nvSpPr>
        <p:spPr bwMode="auto">
          <a:xfrm>
            <a:off x="685800" y="228600"/>
            <a:ext cx="7848600" cy="528638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FF0000"/>
                </a:solidFill>
              </a:rPr>
              <a:t>CHAPTER 12: PRACTICAL ISSUES</a:t>
            </a:r>
            <a:endParaRPr lang="en-US" sz="3200" b="0"/>
          </a:p>
        </p:txBody>
      </p:sp>
      <p:sp>
        <p:nvSpPr>
          <p:cNvPr id="119811" name="Text Box 3"/>
          <p:cNvSpPr txBox="1">
            <a:spLocks noChangeArrowheads="1"/>
          </p:cNvSpPr>
          <p:nvPr/>
        </p:nvSpPr>
        <p:spPr bwMode="auto">
          <a:xfrm>
            <a:off x="2286000" y="914400"/>
            <a:ext cx="4468813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Feedback Controller - P, I and </a:t>
            </a:r>
            <a:r>
              <a:rPr lang="en-US">
                <a:solidFill>
                  <a:schemeClr val="accent2"/>
                </a:solidFill>
              </a:rPr>
              <a:t>D</a:t>
            </a:r>
            <a:endParaRPr lang="en-US" b="0"/>
          </a:p>
        </p:txBody>
      </p:sp>
      <p:sp>
        <p:nvSpPr>
          <p:cNvPr id="119812" name="Line 4"/>
          <p:cNvSpPr>
            <a:spLocks noChangeShapeType="1"/>
          </p:cNvSpPr>
          <p:nvPr/>
        </p:nvSpPr>
        <p:spPr bwMode="auto">
          <a:xfrm>
            <a:off x="6524625" y="1304925"/>
            <a:ext cx="0" cy="22860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813" name="Text Box 5"/>
          <p:cNvSpPr txBox="1">
            <a:spLocks noChangeArrowheads="1"/>
          </p:cNvSpPr>
          <p:nvPr/>
        </p:nvSpPr>
        <p:spPr bwMode="auto">
          <a:xfrm>
            <a:off x="762000" y="2057400"/>
            <a:ext cx="7696200" cy="1206500"/>
          </a:xfrm>
          <a:prstGeom prst="rect">
            <a:avLst/>
          </a:prstGeom>
          <a:noFill/>
          <a:ln w="1905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u="sng">
                <a:solidFill>
                  <a:schemeClr val="accent2"/>
                </a:solidFill>
              </a:rPr>
              <a:t>Derivative Filter</a:t>
            </a:r>
            <a:r>
              <a:rPr lang="en-US"/>
              <a:t> - If we filter the measurement, we “slow” all controller modes.  An option exists to filter only the derivative mode.</a:t>
            </a:r>
          </a:p>
        </p:txBody>
      </p:sp>
      <p:graphicFrame>
        <p:nvGraphicFramePr>
          <p:cNvPr id="119814" name="Object 6"/>
          <p:cNvGraphicFramePr>
            <a:graphicFrameLocks noChangeAspect="1"/>
          </p:cNvGraphicFramePr>
          <p:nvPr/>
        </p:nvGraphicFramePr>
        <p:xfrm>
          <a:off x="1371600" y="4038600"/>
          <a:ext cx="990600" cy="784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822" name="Equation" r:id="rId4" imgW="482400" imgH="380880" progId="Equation.3">
                  <p:embed/>
                </p:oleObj>
              </mc:Choice>
              <mc:Fallback>
                <p:oleObj name="Equation" r:id="rId4" imgW="482400" imgH="38088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4038600"/>
                        <a:ext cx="990600" cy="784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9815" name="Text Box 7"/>
          <p:cNvSpPr txBox="1">
            <a:spLocks noChangeArrowheads="1"/>
          </p:cNvSpPr>
          <p:nvPr/>
        </p:nvSpPr>
        <p:spPr bwMode="auto">
          <a:xfrm>
            <a:off x="2895600" y="3962400"/>
            <a:ext cx="53340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>
                <a:sym typeface="Symbol" pitchFamily="18" charset="2"/>
              </a:rPr>
              <a:t> usually is specified as 0.1, which gives a filter of 10% of the derivative time.</a:t>
            </a:r>
            <a:endParaRPr lang="en-U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Text Box 2"/>
          <p:cNvSpPr txBox="1">
            <a:spLocks noChangeArrowheads="1"/>
          </p:cNvSpPr>
          <p:nvPr/>
        </p:nvSpPr>
        <p:spPr bwMode="auto">
          <a:xfrm>
            <a:off x="685800" y="228600"/>
            <a:ext cx="7848600" cy="528638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FF0000"/>
                </a:solidFill>
              </a:rPr>
              <a:t>CHAPTER 12: PRACTICAL ISSUES</a:t>
            </a:r>
            <a:endParaRPr lang="en-US" sz="3200" b="0"/>
          </a:p>
        </p:txBody>
      </p:sp>
      <p:sp>
        <p:nvSpPr>
          <p:cNvPr id="120835" name="Text Box 3"/>
          <p:cNvSpPr txBox="1">
            <a:spLocks noChangeArrowheads="1"/>
          </p:cNvSpPr>
          <p:nvPr/>
        </p:nvSpPr>
        <p:spPr bwMode="auto">
          <a:xfrm>
            <a:off x="3230563" y="914400"/>
            <a:ext cx="25908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Output processing</a:t>
            </a:r>
            <a:endParaRPr lang="en-US" b="0"/>
          </a:p>
        </p:txBody>
      </p:sp>
      <p:sp>
        <p:nvSpPr>
          <p:cNvPr id="120840" name="Text Box 8"/>
          <p:cNvSpPr txBox="1">
            <a:spLocks noChangeArrowheads="1"/>
          </p:cNvSpPr>
          <p:nvPr/>
        </p:nvSpPr>
        <p:spPr bwMode="auto">
          <a:xfrm>
            <a:off x="685800" y="1600200"/>
            <a:ext cx="7848600" cy="119697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>
                <a:solidFill>
                  <a:schemeClr val="accent2"/>
                </a:solidFill>
              </a:rPr>
              <a:t>Bumpless transfer</a:t>
            </a:r>
            <a:r>
              <a:rPr lang="en-US"/>
              <a:t> - When the controller is switched from manual (off) to automatic (on), the final element (valve) should start from its initial value.</a:t>
            </a:r>
          </a:p>
        </p:txBody>
      </p:sp>
      <p:sp>
        <p:nvSpPr>
          <p:cNvPr id="120842" name="AutoShape 10"/>
          <p:cNvSpPr>
            <a:spLocks/>
          </p:cNvSpPr>
          <p:nvPr/>
        </p:nvSpPr>
        <p:spPr bwMode="auto">
          <a:xfrm>
            <a:off x="2362200" y="2868613"/>
            <a:ext cx="152400" cy="1055687"/>
          </a:xfrm>
          <a:prstGeom prst="leftBrace">
            <a:avLst>
              <a:gd name="adj1" fmla="val 57726"/>
              <a:gd name="adj2" fmla="val 50000"/>
            </a:avLst>
          </a:prstGeom>
          <a:noFill/>
          <a:ln w="127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43" name="Text Box 11"/>
          <p:cNvSpPr txBox="1">
            <a:spLocks noChangeArrowheads="1"/>
          </p:cNvSpPr>
          <p:nvPr/>
        </p:nvSpPr>
        <p:spPr bwMode="auto">
          <a:xfrm>
            <a:off x="609600" y="2895600"/>
            <a:ext cx="18288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>
                <a:solidFill>
                  <a:schemeClr val="accent2"/>
                </a:solidFill>
              </a:rPr>
              <a:t>Special calculation for initialization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1856797"/>
              </p:ext>
            </p:extLst>
          </p:nvPr>
        </p:nvGraphicFramePr>
        <p:xfrm>
          <a:off x="2514600" y="2868613"/>
          <a:ext cx="5406916" cy="39055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850" name="Equation" r:id="rId4" imgW="3924000" imgH="3238200" progId="Equation.3">
                  <p:embed/>
                </p:oleObj>
              </mc:Choice>
              <mc:Fallback>
                <p:oleObj name="Equation" r:id="rId4" imgW="3924000" imgH="3238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514600" y="2868613"/>
                        <a:ext cx="5406916" cy="39055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Text Box 2"/>
          <p:cNvSpPr txBox="1">
            <a:spLocks noChangeArrowheads="1"/>
          </p:cNvSpPr>
          <p:nvPr/>
        </p:nvSpPr>
        <p:spPr bwMode="auto">
          <a:xfrm>
            <a:off x="685800" y="228600"/>
            <a:ext cx="7848600" cy="528638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FF0000"/>
                </a:solidFill>
              </a:rPr>
              <a:t>CHAPTER 12: PRACTICAL ISSUES</a:t>
            </a:r>
            <a:endParaRPr lang="en-US" sz="3200" b="0"/>
          </a:p>
        </p:txBody>
      </p:sp>
      <p:sp>
        <p:nvSpPr>
          <p:cNvPr id="121859" name="Text Box 3"/>
          <p:cNvSpPr txBox="1">
            <a:spLocks noChangeArrowheads="1"/>
          </p:cNvSpPr>
          <p:nvPr/>
        </p:nvSpPr>
        <p:spPr bwMode="auto">
          <a:xfrm>
            <a:off x="3230563" y="914400"/>
            <a:ext cx="25908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Output processing</a:t>
            </a:r>
            <a:endParaRPr lang="en-US" b="0"/>
          </a:p>
        </p:txBody>
      </p:sp>
      <p:sp>
        <p:nvSpPr>
          <p:cNvPr id="121860" name="Oval 4"/>
          <p:cNvSpPr>
            <a:spLocks noChangeArrowheads="1"/>
          </p:cNvSpPr>
          <p:nvPr/>
        </p:nvSpPr>
        <p:spPr bwMode="auto">
          <a:xfrm>
            <a:off x="1539875" y="2667000"/>
            <a:ext cx="2028825" cy="9525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861" name="Line 5"/>
          <p:cNvSpPr>
            <a:spLocks noChangeShapeType="1"/>
          </p:cNvSpPr>
          <p:nvPr/>
        </p:nvSpPr>
        <p:spPr bwMode="auto">
          <a:xfrm>
            <a:off x="1539875" y="3175000"/>
            <a:ext cx="2028825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21871" name="Group 15"/>
          <p:cNvGrpSpPr>
            <a:grpSpLocks/>
          </p:cNvGrpSpPr>
          <p:nvPr/>
        </p:nvGrpSpPr>
        <p:grpSpPr bwMode="auto">
          <a:xfrm>
            <a:off x="2466975" y="2667000"/>
            <a:ext cx="174625" cy="508000"/>
            <a:chOff x="3552" y="2304"/>
            <a:chExt cx="288" cy="432"/>
          </a:xfrm>
        </p:grpSpPr>
        <p:sp>
          <p:nvSpPr>
            <p:cNvPr id="121863" name="Oval 7"/>
            <p:cNvSpPr>
              <a:spLocks noChangeArrowheads="1"/>
            </p:cNvSpPr>
            <p:nvPr/>
          </p:nvSpPr>
          <p:spPr bwMode="auto">
            <a:xfrm>
              <a:off x="3552" y="2304"/>
              <a:ext cx="288" cy="9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64" name="Oval 8"/>
            <p:cNvSpPr>
              <a:spLocks noChangeArrowheads="1"/>
            </p:cNvSpPr>
            <p:nvPr/>
          </p:nvSpPr>
          <p:spPr bwMode="auto">
            <a:xfrm>
              <a:off x="3552" y="2352"/>
              <a:ext cx="288" cy="9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65" name="Oval 9"/>
            <p:cNvSpPr>
              <a:spLocks noChangeArrowheads="1"/>
            </p:cNvSpPr>
            <p:nvPr/>
          </p:nvSpPr>
          <p:spPr bwMode="auto">
            <a:xfrm>
              <a:off x="3552" y="2400"/>
              <a:ext cx="288" cy="9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66" name="Oval 10"/>
            <p:cNvSpPr>
              <a:spLocks noChangeArrowheads="1"/>
            </p:cNvSpPr>
            <p:nvPr/>
          </p:nvSpPr>
          <p:spPr bwMode="auto">
            <a:xfrm>
              <a:off x="3552" y="2448"/>
              <a:ext cx="288" cy="9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67" name="Oval 11"/>
            <p:cNvSpPr>
              <a:spLocks noChangeArrowheads="1"/>
            </p:cNvSpPr>
            <p:nvPr/>
          </p:nvSpPr>
          <p:spPr bwMode="auto">
            <a:xfrm>
              <a:off x="3552" y="2496"/>
              <a:ext cx="288" cy="9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68" name="Oval 12"/>
            <p:cNvSpPr>
              <a:spLocks noChangeArrowheads="1"/>
            </p:cNvSpPr>
            <p:nvPr/>
          </p:nvSpPr>
          <p:spPr bwMode="auto">
            <a:xfrm>
              <a:off x="3552" y="2544"/>
              <a:ext cx="288" cy="9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69" name="Oval 13"/>
            <p:cNvSpPr>
              <a:spLocks noChangeArrowheads="1"/>
            </p:cNvSpPr>
            <p:nvPr/>
          </p:nvSpPr>
          <p:spPr bwMode="auto">
            <a:xfrm>
              <a:off x="3552" y="2592"/>
              <a:ext cx="288" cy="9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70" name="Oval 14"/>
            <p:cNvSpPr>
              <a:spLocks noChangeArrowheads="1"/>
            </p:cNvSpPr>
            <p:nvPr/>
          </p:nvSpPr>
          <p:spPr bwMode="auto">
            <a:xfrm>
              <a:off x="3552" y="2640"/>
              <a:ext cx="288" cy="9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1872" name="Line 16"/>
          <p:cNvSpPr>
            <a:spLocks noChangeShapeType="1"/>
          </p:cNvSpPr>
          <p:nvPr/>
        </p:nvSpPr>
        <p:spPr bwMode="auto">
          <a:xfrm>
            <a:off x="2554288" y="2667000"/>
            <a:ext cx="0" cy="2667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873" name="AutoShape 17"/>
          <p:cNvSpPr>
            <a:spLocks noChangeArrowheads="1"/>
          </p:cNvSpPr>
          <p:nvPr/>
        </p:nvSpPr>
        <p:spPr bwMode="auto">
          <a:xfrm flipV="1">
            <a:off x="2409825" y="5334000"/>
            <a:ext cx="288925" cy="317500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874" name="Line 18"/>
          <p:cNvSpPr>
            <a:spLocks noChangeShapeType="1"/>
          </p:cNvSpPr>
          <p:nvPr/>
        </p:nvSpPr>
        <p:spPr bwMode="auto">
          <a:xfrm>
            <a:off x="439738" y="4762500"/>
            <a:ext cx="40560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875" name="Line 19"/>
          <p:cNvSpPr>
            <a:spLocks noChangeShapeType="1"/>
          </p:cNvSpPr>
          <p:nvPr/>
        </p:nvSpPr>
        <p:spPr bwMode="auto">
          <a:xfrm>
            <a:off x="381000" y="6096000"/>
            <a:ext cx="40560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876" name="Line 20"/>
          <p:cNvSpPr>
            <a:spLocks noChangeShapeType="1"/>
          </p:cNvSpPr>
          <p:nvPr/>
        </p:nvSpPr>
        <p:spPr bwMode="auto">
          <a:xfrm>
            <a:off x="1714500" y="4762500"/>
            <a:ext cx="347663" cy="825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877" name="Line 21"/>
          <p:cNvSpPr>
            <a:spLocks noChangeShapeType="1"/>
          </p:cNvSpPr>
          <p:nvPr/>
        </p:nvSpPr>
        <p:spPr bwMode="auto">
          <a:xfrm>
            <a:off x="2062163" y="5588000"/>
            <a:ext cx="288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878" name="Line 22"/>
          <p:cNvSpPr>
            <a:spLocks noChangeShapeType="1"/>
          </p:cNvSpPr>
          <p:nvPr/>
        </p:nvSpPr>
        <p:spPr bwMode="auto">
          <a:xfrm>
            <a:off x="2698750" y="5588000"/>
            <a:ext cx="174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879" name="Line 23"/>
          <p:cNvSpPr>
            <a:spLocks noChangeShapeType="1"/>
          </p:cNvSpPr>
          <p:nvPr/>
        </p:nvSpPr>
        <p:spPr bwMode="auto">
          <a:xfrm>
            <a:off x="2873375" y="5588000"/>
            <a:ext cx="347663" cy="50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880" name="Line 24"/>
          <p:cNvSpPr>
            <a:spLocks noChangeShapeType="1"/>
          </p:cNvSpPr>
          <p:nvPr/>
        </p:nvSpPr>
        <p:spPr bwMode="auto">
          <a:xfrm>
            <a:off x="555625" y="5524500"/>
            <a:ext cx="8112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882" name="Line 26"/>
          <p:cNvSpPr>
            <a:spLocks noChangeShapeType="1"/>
          </p:cNvSpPr>
          <p:nvPr/>
        </p:nvSpPr>
        <p:spPr bwMode="auto">
          <a:xfrm>
            <a:off x="3452813" y="5524500"/>
            <a:ext cx="8112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883" name="Line 27"/>
          <p:cNvSpPr>
            <a:spLocks noChangeShapeType="1"/>
          </p:cNvSpPr>
          <p:nvPr/>
        </p:nvSpPr>
        <p:spPr bwMode="auto">
          <a:xfrm>
            <a:off x="1192213" y="3873500"/>
            <a:ext cx="6381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884" name="Line 28"/>
          <p:cNvSpPr>
            <a:spLocks noChangeShapeType="1"/>
          </p:cNvSpPr>
          <p:nvPr/>
        </p:nvSpPr>
        <p:spPr bwMode="auto">
          <a:xfrm flipV="1">
            <a:off x="1830388" y="3556000"/>
            <a:ext cx="231775" cy="317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885" name="Text Box 29"/>
          <p:cNvSpPr txBox="1">
            <a:spLocks noChangeArrowheads="1"/>
          </p:cNvSpPr>
          <p:nvPr/>
        </p:nvSpPr>
        <p:spPr bwMode="auto">
          <a:xfrm>
            <a:off x="612775" y="3619500"/>
            <a:ext cx="6953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air</a:t>
            </a:r>
          </a:p>
        </p:txBody>
      </p:sp>
      <p:sp>
        <p:nvSpPr>
          <p:cNvPr id="121888" name="Oval 32"/>
          <p:cNvSpPr>
            <a:spLocks noChangeArrowheads="1"/>
          </p:cNvSpPr>
          <p:nvPr/>
        </p:nvSpPr>
        <p:spPr bwMode="auto">
          <a:xfrm>
            <a:off x="5883275" y="2667000"/>
            <a:ext cx="2028825" cy="9525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889" name="Line 33"/>
          <p:cNvSpPr>
            <a:spLocks noChangeShapeType="1"/>
          </p:cNvSpPr>
          <p:nvPr/>
        </p:nvSpPr>
        <p:spPr bwMode="auto">
          <a:xfrm>
            <a:off x="5883275" y="3175000"/>
            <a:ext cx="2028825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21890" name="Group 34"/>
          <p:cNvGrpSpPr>
            <a:grpSpLocks/>
          </p:cNvGrpSpPr>
          <p:nvPr/>
        </p:nvGrpSpPr>
        <p:grpSpPr bwMode="auto">
          <a:xfrm>
            <a:off x="6829425" y="3200400"/>
            <a:ext cx="127000" cy="422275"/>
            <a:chOff x="3552" y="2304"/>
            <a:chExt cx="288" cy="432"/>
          </a:xfrm>
        </p:grpSpPr>
        <p:sp>
          <p:nvSpPr>
            <p:cNvPr id="121891" name="Oval 35"/>
            <p:cNvSpPr>
              <a:spLocks noChangeArrowheads="1"/>
            </p:cNvSpPr>
            <p:nvPr/>
          </p:nvSpPr>
          <p:spPr bwMode="auto">
            <a:xfrm>
              <a:off x="3552" y="2304"/>
              <a:ext cx="288" cy="9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92" name="Oval 36"/>
            <p:cNvSpPr>
              <a:spLocks noChangeArrowheads="1"/>
            </p:cNvSpPr>
            <p:nvPr/>
          </p:nvSpPr>
          <p:spPr bwMode="auto">
            <a:xfrm>
              <a:off x="3552" y="2352"/>
              <a:ext cx="288" cy="9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93" name="Oval 37"/>
            <p:cNvSpPr>
              <a:spLocks noChangeArrowheads="1"/>
            </p:cNvSpPr>
            <p:nvPr/>
          </p:nvSpPr>
          <p:spPr bwMode="auto">
            <a:xfrm>
              <a:off x="3552" y="2400"/>
              <a:ext cx="288" cy="9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94" name="Oval 38"/>
            <p:cNvSpPr>
              <a:spLocks noChangeArrowheads="1"/>
            </p:cNvSpPr>
            <p:nvPr/>
          </p:nvSpPr>
          <p:spPr bwMode="auto">
            <a:xfrm>
              <a:off x="3552" y="2448"/>
              <a:ext cx="288" cy="9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95" name="Oval 39"/>
            <p:cNvSpPr>
              <a:spLocks noChangeArrowheads="1"/>
            </p:cNvSpPr>
            <p:nvPr/>
          </p:nvSpPr>
          <p:spPr bwMode="auto">
            <a:xfrm>
              <a:off x="3552" y="2496"/>
              <a:ext cx="288" cy="9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96" name="Oval 40"/>
            <p:cNvSpPr>
              <a:spLocks noChangeArrowheads="1"/>
            </p:cNvSpPr>
            <p:nvPr/>
          </p:nvSpPr>
          <p:spPr bwMode="auto">
            <a:xfrm>
              <a:off x="3552" y="2544"/>
              <a:ext cx="288" cy="9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97" name="Oval 41"/>
            <p:cNvSpPr>
              <a:spLocks noChangeArrowheads="1"/>
            </p:cNvSpPr>
            <p:nvPr/>
          </p:nvSpPr>
          <p:spPr bwMode="auto">
            <a:xfrm>
              <a:off x="3552" y="2592"/>
              <a:ext cx="288" cy="9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98" name="Oval 42"/>
            <p:cNvSpPr>
              <a:spLocks noChangeArrowheads="1"/>
            </p:cNvSpPr>
            <p:nvPr/>
          </p:nvSpPr>
          <p:spPr bwMode="auto">
            <a:xfrm>
              <a:off x="3552" y="2640"/>
              <a:ext cx="288" cy="9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1899" name="Line 43"/>
          <p:cNvSpPr>
            <a:spLocks noChangeShapeType="1"/>
          </p:cNvSpPr>
          <p:nvPr/>
        </p:nvSpPr>
        <p:spPr bwMode="auto">
          <a:xfrm>
            <a:off x="6897688" y="2667000"/>
            <a:ext cx="0" cy="2667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900" name="AutoShape 44"/>
          <p:cNvSpPr>
            <a:spLocks noChangeArrowheads="1"/>
          </p:cNvSpPr>
          <p:nvPr/>
        </p:nvSpPr>
        <p:spPr bwMode="auto">
          <a:xfrm flipV="1">
            <a:off x="6753225" y="5334000"/>
            <a:ext cx="288925" cy="317500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901" name="Line 45"/>
          <p:cNvSpPr>
            <a:spLocks noChangeShapeType="1"/>
          </p:cNvSpPr>
          <p:nvPr/>
        </p:nvSpPr>
        <p:spPr bwMode="auto">
          <a:xfrm>
            <a:off x="4783138" y="4762500"/>
            <a:ext cx="40560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902" name="Line 46"/>
          <p:cNvSpPr>
            <a:spLocks noChangeShapeType="1"/>
          </p:cNvSpPr>
          <p:nvPr/>
        </p:nvSpPr>
        <p:spPr bwMode="auto">
          <a:xfrm>
            <a:off x="4724400" y="6096000"/>
            <a:ext cx="40560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903" name="Line 47"/>
          <p:cNvSpPr>
            <a:spLocks noChangeShapeType="1"/>
          </p:cNvSpPr>
          <p:nvPr/>
        </p:nvSpPr>
        <p:spPr bwMode="auto">
          <a:xfrm>
            <a:off x="6057900" y="4762500"/>
            <a:ext cx="347663" cy="825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904" name="Line 48"/>
          <p:cNvSpPr>
            <a:spLocks noChangeShapeType="1"/>
          </p:cNvSpPr>
          <p:nvPr/>
        </p:nvSpPr>
        <p:spPr bwMode="auto">
          <a:xfrm>
            <a:off x="6405563" y="5588000"/>
            <a:ext cx="288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905" name="Line 49"/>
          <p:cNvSpPr>
            <a:spLocks noChangeShapeType="1"/>
          </p:cNvSpPr>
          <p:nvPr/>
        </p:nvSpPr>
        <p:spPr bwMode="auto">
          <a:xfrm>
            <a:off x="7042150" y="5588000"/>
            <a:ext cx="174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906" name="Line 50"/>
          <p:cNvSpPr>
            <a:spLocks noChangeShapeType="1"/>
          </p:cNvSpPr>
          <p:nvPr/>
        </p:nvSpPr>
        <p:spPr bwMode="auto">
          <a:xfrm>
            <a:off x="7216775" y="5588000"/>
            <a:ext cx="347663" cy="50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907" name="Line 51"/>
          <p:cNvSpPr>
            <a:spLocks noChangeShapeType="1"/>
          </p:cNvSpPr>
          <p:nvPr/>
        </p:nvSpPr>
        <p:spPr bwMode="auto">
          <a:xfrm>
            <a:off x="4899025" y="5524500"/>
            <a:ext cx="8112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908" name="Line 52"/>
          <p:cNvSpPr>
            <a:spLocks noChangeShapeType="1"/>
          </p:cNvSpPr>
          <p:nvPr/>
        </p:nvSpPr>
        <p:spPr bwMode="auto">
          <a:xfrm>
            <a:off x="7796213" y="5524500"/>
            <a:ext cx="8112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909" name="Line 53"/>
          <p:cNvSpPr>
            <a:spLocks noChangeShapeType="1"/>
          </p:cNvSpPr>
          <p:nvPr/>
        </p:nvSpPr>
        <p:spPr bwMode="auto">
          <a:xfrm>
            <a:off x="5619750" y="2590800"/>
            <a:ext cx="6381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911" name="Text Box 55"/>
          <p:cNvSpPr txBox="1">
            <a:spLocks noChangeArrowheads="1"/>
          </p:cNvSpPr>
          <p:nvPr/>
        </p:nvSpPr>
        <p:spPr bwMode="auto">
          <a:xfrm>
            <a:off x="4991100" y="2324100"/>
            <a:ext cx="6953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air</a:t>
            </a:r>
          </a:p>
        </p:txBody>
      </p:sp>
      <p:sp>
        <p:nvSpPr>
          <p:cNvPr id="121912" name="Line 56"/>
          <p:cNvSpPr>
            <a:spLocks noChangeShapeType="1"/>
          </p:cNvSpPr>
          <p:nvPr/>
        </p:nvSpPr>
        <p:spPr bwMode="auto">
          <a:xfrm>
            <a:off x="6248400" y="2590800"/>
            <a:ext cx="762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913" name="Text Box 57"/>
          <p:cNvSpPr txBox="1">
            <a:spLocks noChangeArrowheads="1"/>
          </p:cNvSpPr>
          <p:nvPr/>
        </p:nvSpPr>
        <p:spPr bwMode="auto">
          <a:xfrm>
            <a:off x="1371600" y="1752600"/>
            <a:ext cx="2514600" cy="86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Fail closed</a:t>
            </a:r>
          </a:p>
          <a:p>
            <a:pPr>
              <a:spcBef>
                <a:spcPct val="50000"/>
              </a:spcBef>
            </a:pPr>
            <a:r>
              <a:rPr lang="en-US" sz="1800"/>
              <a:t>(air to open)</a:t>
            </a:r>
          </a:p>
        </p:txBody>
      </p:sp>
      <p:sp>
        <p:nvSpPr>
          <p:cNvPr id="121914" name="Text Box 58"/>
          <p:cNvSpPr txBox="1">
            <a:spLocks noChangeArrowheads="1"/>
          </p:cNvSpPr>
          <p:nvPr/>
        </p:nvSpPr>
        <p:spPr bwMode="auto">
          <a:xfrm>
            <a:off x="5715000" y="1676400"/>
            <a:ext cx="2514600" cy="86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Fail opened</a:t>
            </a:r>
          </a:p>
          <a:p>
            <a:pPr>
              <a:spcBef>
                <a:spcPct val="50000"/>
              </a:spcBef>
            </a:pPr>
            <a:r>
              <a:rPr lang="en-US" sz="1800"/>
              <a:t>(air to close)</a:t>
            </a:r>
          </a:p>
        </p:txBody>
      </p:sp>
      <p:sp>
        <p:nvSpPr>
          <p:cNvPr id="121915" name="Rectangle 59"/>
          <p:cNvSpPr>
            <a:spLocks noChangeArrowheads="1"/>
          </p:cNvSpPr>
          <p:nvPr/>
        </p:nvSpPr>
        <p:spPr bwMode="auto">
          <a:xfrm>
            <a:off x="304800" y="1600200"/>
            <a:ext cx="4267200" cy="4953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916" name="Rectangle 60"/>
          <p:cNvSpPr>
            <a:spLocks noChangeArrowheads="1"/>
          </p:cNvSpPr>
          <p:nvPr/>
        </p:nvSpPr>
        <p:spPr bwMode="auto">
          <a:xfrm>
            <a:off x="4648200" y="1600200"/>
            <a:ext cx="4267200" cy="4953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917" name="Text Box 61"/>
          <p:cNvSpPr txBox="1">
            <a:spLocks noChangeArrowheads="1"/>
          </p:cNvSpPr>
          <p:nvPr/>
        </p:nvSpPr>
        <p:spPr bwMode="auto">
          <a:xfrm>
            <a:off x="3200400" y="3810000"/>
            <a:ext cx="12192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chemeClr val="accent2"/>
                </a:solidFill>
              </a:rPr>
              <a:t>Flexible diaphragm</a:t>
            </a:r>
            <a:endParaRPr lang="en-US"/>
          </a:p>
        </p:txBody>
      </p:sp>
      <p:sp>
        <p:nvSpPr>
          <p:cNvPr id="121918" name="Line 62"/>
          <p:cNvSpPr>
            <a:spLocks noChangeShapeType="1"/>
          </p:cNvSpPr>
          <p:nvPr/>
        </p:nvSpPr>
        <p:spPr bwMode="auto">
          <a:xfrm flipH="1" flipV="1">
            <a:off x="3048000" y="3200400"/>
            <a:ext cx="304800" cy="762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919" name="Text Box 63"/>
          <p:cNvSpPr txBox="1">
            <a:spLocks noChangeArrowheads="1"/>
          </p:cNvSpPr>
          <p:nvPr/>
        </p:nvSpPr>
        <p:spPr bwMode="auto">
          <a:xfrm>
            <a:off x="7467600" y="3810000"/>
            <a:ext cx="12192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chemeClr val="accent2"/>
                </a:solidFill>
              </a:rPr>
              <a:t>Flexible diaphragm</a:t>
            </a:r>
            <a:endParaRPr lang="en-US"/>
          </a:p>
        </p:txBody>
      </p:sp>
      <p:sp>
        <p:nvSpPr>
          <p:cNvPr id="121920" name="Line 64"/>
          <p:cNvSpPr>
            <a:spLocks noChangeShapeType="1"/>
          </p:cNvSpPr>
          <p:nvPr/>
        </p:nvSpPr>
        <p:spPr bwMode="auto">
          <a:xfrm flipH="1" flipV="1">
            <a:off x="7315200" y="3200400"/>
            <a:ext cx="304800" cy="762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685800" y="228600"/>
            <a:ext cx="7848600" cy="528638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FF0000"/>
                </a:solidFill>
              </a:rPr>
              <a:t>CHAPTER 12: PRACTICAL ISSUES</a:t>
            </a:r>
            <a:endParaRPr lang="en-US" sz="3200" b="0"/>
          </a:p>
        </p:txBody>
      </p:sp>
      <p:pic>
        <p:nvPicPr>
          <p:cNvPr id="1218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447800"/>
            <a:ext cx="6829425" cy="5272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3230563" y="914400"/>
            <a:ext cx="25908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Output processing</a:t>
            </a:r>
            <a:endParaRPr lang="en-US" b="0"/>
          </a:p>
        </p:txBody>
      </p:sp>
      <p:sp>
        <p:nvSpPr>
          <p:cNvPr id="3" name="TextBox 2"/>
          <p:cNvSpPr txBox="1"/>
          <p:nvPr/>
        </p:nvSpPr>
        <p:spPr>
          <a:xfrm>
            <a:off x="685800" y="6400800"/>
            <a:ext cx="7696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dirty="0" err="1">
                <a:latin typeface="Calibri"/>
                <a:ea typeface="Calibri"/>
                <a:cs typeface="Times New Roman"/>
              </a:rPr>
              <a:t>Kuphalt</a:t>
            </a:r>
            <a:r>
              <a:rPr lang="en-US" sz="1200" dirty="0">
                <a:latin typeface="Calibri"/>
                <a:ea typeface="Calibri"/>
                <a:cs typeface="Times New Roman"/>
              </a:rPr>
              <a:t>, T. (2012) Lessons in Industrial Instrumentation, </a:t>
            </a:r>
            <a:r>
              <a:rPr lang="en-US" sz="1200" u="sng" dirty="0">
                <a:solidFill>
                  <a:srgbClr val="0000FF"/>
                </a:solidFill>
                <a:latin typeface="Calibri"/>
                <a:ea typeface="Calibri"/>
                <a:cs typeface="Times New Roman"/>
                <a:hlinkClick r:id="rId3"/>
              </a:rPr>
              <a:t>http://www.openbookproject.net/books/socratic/sinst/</a:t>
            </a:r>
            <a:endParaRPr lang="en-US" sz="12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5887628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Text Box 2"/>
          <p:cNvSpPr txBox="1">
            <a:spLocks noChangeArrowheads="1"/>
          </p:cNvSpPr>
          <p:nvPr/>
        </p:nvSpPr>
        <p:spPr bwMode="auto">
          <a:xfrm>
            <a:off x="685800" y="228600"/>
            <a:ext cx="7848600" cy="528638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FF0000"/>
                </a:solidFill>
              </a:rPr>
              <a:t>CHAPTER 12: PRACTICAL ISSUES</a:t>
            </a:r>
            <a:endParaRPr lang="en-US" sz="3200" b="0"/>
          </a:p>
        </p:txBody>
      </p:sp>
      <p:sp>
        <p:nvSpPr>
          <p:cNvPr id="122883" name="Text Box 3"/>
          <p:cNvSpPr txBox="1">
            <a:spLocks noChangeArrowheads="1"/>
          </p:cNvSpPr>
          <p:nvPr/>
        </p:nvSpPr>
        <p:spPr bwMode="auto">
          <a:xfrm>
            <a:off x="3230563" y="914400"/>
            <a:ext cx="25908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Output processing</a:t>
            </a:r>
            <a:endParaRPr lang="en-US" b="0"/>
          </a:p>
        </p:txBody>
      </p:sp>
      <p:sp>
        <p:nvSpPr>
          <p:cNvPr id="122937" name="Text Box 57"/>
          <p:cNvSpPr txBox="1">
            <a:spLocks noChangeArrowheads="1"/>
          </p:cNvSpPr>
          <p:nvPr/>
        </p:nvSpPr>
        <p:spPr bwMode="auto">
          <a:xfrm>
            <a:off x="685800" y="1600200"/>
            <a:ext cx="7772400" cy="1206500"/>
          </a:xfrm>
          <a:prstGeom prst="rect">
            <a:avLst/>
          </a:prstGeom>
          <a:noFill/>
          <a:ln w="1905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>
                <a:solidFill>
                  <a:schemeClr val="accent2"/>
                </a:solidFill>
              </a:rPr>
              <a:t>Failure position</a:t>
            </a:r>
            <a:r>
              <a:rPr lang="en-US"/>
              <a:t> - This is selected based on safety.  Remember that we must know the failure position to understand sign of  the controller gain.</a:t>
            </a:r>
          </a:p>
        </p:txBody>
      </p:sp>
      <p:grpSp>
        <p:nvGrpSpPr>
          <p:cNvPr id="122938" name="Group 58"/>
          <p:cNvGrpSpPr>
            <a:grpSpLocks/>
          </p:cNvGrpSpPr>
          <p:nvPr/>
        </p:nvGrpSpPr>
        <p:grpSpPr bwMode="auto">
          <a:xfrm>
            <a:off x="914400" y="2971800"/>
            <a:ext cx="6267450" cy="3622675"/>
            <a:chOff x="245" y="912"/>
            <a:chExt cx="5083" cy="2955"/>
          </a:xfrm>
        </p:grpSpPr>
        <p:sp>
          <p:nvSpPr>
            <p:cNvPr id="122939" name="Line 59"/>
            <p:cNvSpPr>
              <a:spLocks noChangeShapeType="1"/>
            </p:cNvSpPr>
            <p:nvPr/>
          </p:nvSpPr>
          <p:spPr bwMode="auto">
            <a:xfrm>
              <a:off x="2319" y="912"/>
              <a:ext cx="2" cy="58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940" name="Line 60"/>
            <p:cNvSpPr>
              <a:spLocks noChangeShapeType="1"/>
            </p:cNvSpPr>
            <p:nvPr/>
          </p:nvSpPr>
          <p:spPr bwMode="auto">
            <a:xfrm>
              <a:off x="2680" y="912"/>
              <a:ext cx="4" cy="58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941" name="Line 61"/>
            <p:cNvSpPr>
              <a:spLocks noChangeShapeType="1"/>
            </p:cNvSpPr>
            <p:nvPr/>
          </p:nvSpPr>
          <p:spPr bwMode="auto">
            <a:xfrm flipH="1">
              <a:off x="2112" y="1495"/>
              <a:ext cx="207" cy="23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942" name="Line 62"/>
            <p:cNvSpPr>
              <a:spLocks noChangeShapeType="1"/>
            </p:cNvSpPr>
            <p:nvPr/>
          </p:nvSpPr>
          <p:spPr bwMode="auto">
            <a:xfrm>
              <a:off x="2680" y="1495"/>
              <a:ext cx="210" cy="23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943" name="Line 63"/>
            <p:cNvSpPr>
              <a:spLocks noChangeShapeType="1"/>
            </p:cNvSpPr>
            <p:nvPr/>
          </p:nvSpPr>
          <p:spPr bwMode="auto">
            <a:xfrm>
              <a:off x="2112" y="1727"/>
              <a:ext cx="2" cy="54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944" name="Line 64"/>
            <p:cNvSpPr>
              <a:spLocks noChangeShapeType="1"/>
            </p:cNvSpPr>
            <p:nvPr/>
          </p:nvSpPr>
          <p:spPr bwMode="auto">
            <a:xfrm>
              <a:off x="2890" y="1727"/>
              <a:ext cx="2" cy="54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945" name="Line 65"/>
            <p:cNvSpPr>
              <a:spLocks noChangeShapeType="1"/>
            </p:cNvSpPr>
            <p:nvPr/>
          </p:nvSpPr>
          <p:spPr bwMode="auto">
            <a:xfrm flipH="1">
              <a:off x="1906" y="2268"/>
              <a:ext cx="206" cy="23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946" name="Line 66"/>
            <p:cNvSpPr>
              <a:spLocks noChangeShapeType="1"/>
            </p:cNvSpPr>
            <p:nvPr/>
          </p:nvSpPr>
          <p:spPr bwMode="auto">
            <a:xfrm>
              <a:off x="2890" y="2268"/>
              <a:ext cx="206" cy="23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947" name="Rectangle 67"/>
            <p:cNvSpPr>
              <a:spLocks noChangeArrowheads="1"/>
            </p:cNvSpPr>
            <p:nvPr/>
          </p:nvSpPr>
          <p:spPr bwMode="auto">
            <a:xfrm>
              <a:off x="1906" y="2503"/>
              <a:ext cx="1190" cy="946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948" name="Freeform 68"/>
            <p:cNvSpPr>
              <a:spLocks/>
            </p:cNvSpPr>
            <p:nvPr/>
          </p:nvSpPr>
          <p:spPr bwMode="auto">
            <a:xfrm>
              <a:off x="1751" y="1857"/>
              <a:ext cx="1809" cy="1180"/>
            </a:xfrm>
            <a:custGeom>
              <a:avLst/>
              <a:gdLst>
                <a:gd name="T0" fmla="*/ 1167 w 1701"/>
                <a:gd name="T1" fmla="*/ 0 h 924"/>
                <a:gd name="T2" fmla="*/ 1195 w 1701"/>
                <a:gd name="T3" fmla="*/ 9 h 924"/>
                <a:gd name="T4" fmla="*/ 1212 w 1701"/>
                <a:gd name="T5" fmla="*/ 32 h 924"/>
                <a:gd name="T6" fmla="*/ 1214 w 1701"/>
                <a:gd name="T7" fmla="*/ 57 h 924"/>
                <a:gd name="T8" fmla="*/ 1205 w 1701"/>
                <a:gd name="T9" fmla="*/ 84 h 924"/>
                <a:gd name="T10" fmla="*/ 1181 w 1701"/>
                <a:gd name="T11" fmla="*/ 100 h 924"/>
                <a:gd name="T12" fmla="*/ 242 w 1701"/>
                <a:gd name="T13" fmla="*/ 103 h 924"/>
                <a:gd name="T14" fmla="*/ 214 w 1701"/>
                <a:gd name="T15" fmla="*/ 111 h 924"/>
                <a:gd name="T16" fmla="*/ 196 w 1701"/>
                <a:gd name="T17" fmla="*/ 135 h 924"/>
                <a:gd name="T18" fmla="*/ 194 w 1701"/>
                <a:gd name="T19" fmla="*/ 159 h 924"/>
                <a:gd name="T20" fmla="*/ 204 w 1701"/>
                <a:gd name="T21" fmla="*/ 186 h 924"/>
                <a:gd name="T22" fmla="*/ 227 w 1701"/>
                <a:gd name="T23" fmla="*/ 204 h 924"/>
                <a:gd name="T24" fmla="*/ 1409 w 1701"/>
                <a:gd name="T25" fmla="*/ 206 h 924"/>
                <a:gd name="T26" fmla="*/ 1437 w 1701"/>
                <a:gd name="T27" fmla="*/ 215 h 924"/>
                <a:gd name="T28" fmla="*/ 1456 w 1701"/>
                <a:gd name="T29" fmla="*/ 238 h 924"/>
                <a:gd name="T30" fmla="*/ 1458 w 1701"/>
                <a:gd name="T31" fmla="*/ 569 h 924"/>
                <a:gd name="T32" fmla="*/ 1448 w 1701"/>
                <a:gd name="T33" fmla="*/ 598 h 924"/>
                <a:gd name="T34" fmla="*/ 1424 w 1701"/>
                <a:gd name="T35" fmla="*/ 614 h 924"/>
                <a:gd name="T36" fmla="*/ 48 w 1701"/>
                <a:gd name="T37" fmla="*/ 616 h 924"/>
                <a:gd name="T38" fmla="*/ 20 w 1701"/>
                <a:gd name="T39" fmla="*/ 625 h 924"/>
                <a:gd name="T40" fmla="*/ 1 w 1701"/>
                <a:gd name="T41" fmla="*/ 648 h 924"/>
                <a:gd name="T42" fmla="*/ 0 w 1701"/>
                <a:gd name="T43" fmla="*/ 673 h 924"/>
                <a:gd name="T44" fmla="*/ 9 w 1701"/>
                <a:gd name="T45" fmla="*/ 700 h 924"/>
                <a:gd name="T46" fmla="*/ 32 w 1701"/>
                <a:gd name="T47" fmla="*/ 716 h 924"/>
                <a:gd name="T48" fmla="*/ 1409 w 1701"/>
                <a:gd name="T49" fmla="*/ 718 h 924"/>
                <a:gd name="T50" fmla="*/ 1437 w 1701"/>
                <a:gd name="T51" fmla="*/ 727 h 924"/>
                <a:gd name="T52" fmla="*/ 1456 w 1701"/>
                <a:gd name="T53" fmla="*/ 750 h 924"/>
                <a:gd name="T54" fmla="*/ 1458 w 1701"/>
                <a:gd name="T55" fmla="*/ 775 h 924"/>
                <a:gd name="T56" fmla="*/ 1448 w 1701"/>
                <a:gd name="T57" fmla="*/ 802 h 924"/>
                <a:gd name="T58" fmla="*/ 1424 w 1701"/>
                <a:gd name="T59" fmla="*/ 819 h 924"/>
                <a:gd name="T60" fmla="*/ 48 w 1701"/>
                <a:gd name="T61" fmla="*/ 822 h 924"/>
                <a:gd name="T62" fmla="*/ 20 w 1701"/>
                <a:gd name="T63" fmla="*/ 831 h 924"/>
                <a:gd name="T64" fmla="*/ 1 w 1701"/>
                <a:gd name="T65" fmla="*/ 854 h 924"/>
                <a:gd name="T66" fmla="*/ 0 w 1701"/>
                <a:gd name="T67" fmla="*/ 877 h 924"/>
                <a:gd name="T68" fmla="*/ 9 w 1701"/>
                <a:gd name="T69" fmla="*/ 906 h 924"/>
                <a:gd name="T70" fmla="*/ 32 w 1701"/>
                <a:gd name="T71" fmla="*/ 922 h 924"/>
                <a:gd name="T72" fmla="*/ 1701 w 1701"/>
                <a:gd name="T73" fmla="*/ 924 h 9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701" h="924">
                  <a:moveTo>
                    <a:pt x="194" y="0"/>
                  </a:moveTo>
                  <a:lnTo>
                    <a:pt x="1167" y="0"/>
                  </a:lnTo>
                  <a:lnTo>
                    <a:pt x="1181" y="3"/>
                  </a:lnTo>
                  <a:lnTo>
                    <a:pt x="1195" y="9"/>
                  </a:lnTo>
                  <a:lnTo>
                    <a:pt x="1205" y="19"/>
                  </a:lnTo>
                  <a:lnTo>
                    <a:pt x="1212" y="32"/>
                  </a:lnTo>
                  <a:lnTo>
                    <a:pt x="1214" y="46"/>
                  </a:lnTo>
                  <a:lnTo>
                    <a:pt x="1214" y="57"/>
                  </a:lnTo>
                  <a:lnTo>
                    <a:pt x="1212" y="71"/>
                  </a:lnTo>
                  <a:lnTo>
                    <a:pt x="1205" y="84"/>
                  </a:lnTo>
                  <a:lnTo>
                    <a:pt x="1195" y="94"/>
                  </a:lnTo>
                  <a:lnTo>
                    <a:pt x="1181" y="100"/>
                  </a:lnTo>
                  <a:lnTo>
                    <a:pt x="1167" y="103"/>
                  </a:lnTo>
                  <a:lnTo>
                    <a:pt x="242" y="103"/>
                  </a:lnTo>
                  <a:lnTo>
                    <a:pt x="227" y="105"/>
                  </a:lnTo>
                  <a:lnTo>
                    <a:pt x="214" y="111"/>
                  </a:lnTo>
                  <a:lnTo>
                    <a:pt x="204" y="122"/>
                  </a:lnTo>
                  <a:lnTo>
                    <a:pt x="196" y="135"/>
                  </a:lnTo>
                  <a:lnTo>
                    <a:pt x="194" y="149"/>
                  </a:lnTo>
                  <a:lnTo>
                    <a:pt x="194" y="159"/>
                  </a:lnTo>
                  <a:lnTo>
                    <a:pt x="196" y="174"/>
                  </a:lnTo>
                  <a:lnTo>
                    <a:pt x="204" y="186"/>
                  </a:lnTo>
                  <a:lnTo>
                    <a:pt x="214" y="196"/>
                  </a:lnTo>
                  <a:lnTo>
                    <a:pt x="227" y="204"/>
                  </a:lnTo>
                  <a:lnTo>
                    <a:pt x="242" y="206"/>
                  </a:lnTo>
                  <a:lnTo>
                    <a:pt x="1409" y="206"/>
                  </a:lnTo>
                  <a:lnTo>
                    <a:pt x="1424" y="207"/>
                  </a:lnTo>
                  <a:lnTo>
                    <a:pt x="1437" y="215"/>
                  </a:lnTo>
                  <a:lnTo>
                    <a:pt x="1448" y="225"/>
                  </a:lnTo>
                  <a:lnTo>
                    <a:pt x="1456" y="238"/>
                  </a:lnTo>
                  <a:lnTo>
                    <a:pt x="1458" y="252"/>
                  </a:lnTo>
                  <a:lnTo>
                    <a:pt x="1458" y="569"/>
                  </a:lnTo>
                  <a:lnTo>
                    <a:pt x="1456" y="584"/>
                  </a:lnTo>
                  <a:lnTo>
                    <a:pt x="1448" y="598"/>
                  </a:lnTo>
                  <a:lnTo>
                    <a:pt x="1437" y="608"/>
                  </a:lnTo>
                  <a:lnTo>
                    <a:pt x="1424" y="614"/>
                  </a:lnTo>
                  <a:lnTo>
                    <a:pt x="1409" y="616"/>
                  </a:lnTo>
                  <a:lnTo>
                    <a:pt x="48" y="616"/>
                  </a:lnTo>
                  <a:lnTo>
                    <a:pt x="32" y="619"/>
                  </a:lnTo>
                  <a:lnTo>
                    <a:pt x="20" y="625"/>
                  </a:lnTo>
                  <a:lnTo>
                    <a:pt x="9" y="635"/>
                  </a:lnTo>
                  <a:lnTo>
                    <a:pt x="1" y="648"/>
                  </a:lnTo>
                  <a:lnTo>
                    <a:pt x="0" y="662"/>
                  </a:lnTo>
                  <a:lnTo>
                    <a:pt x="0" y="673"/>
                  </a:lnTo>
                  <a:lnTo>
                    <a:pt x="1" y="686"/>
                  </a:lnTo>
                  <a:lnTo>
                    <a:pt x="9" y="700"/>
                  </a:lnTo>
                  <a:lnTo>
                    <a:pt x="20" y="710"/>
                  </a:lnTo>
                  <a:lnTo>
                    <a:pt x="32" y="716"/>
                  </a:lnTo>
                  <a:lnTo>
                    <a:pt x="48" y="718"/>
                  </a:lnTo>
                  <a:lnTo>
                    <a:pt x="1409" y="718"/>
                  </a:lnTo>
                  <a:lnTo>
                    <a:pt x="1424" y="721"/>
                  </a:lnTo>
                  <a:lnTo>
                    <a:pt x="1437" y="727"/>
                  </a:lnTo>
                  <a:lnTo>
                    <a:pt x="1448" y="738"/>
                  </a:lnTo>
                  <a:lnTo>
                    <a:pt x="1456" y="750"/>
                  </a:lnTo>
                  <a:lnTo>
                    <a:pt x="1458" y="765"/>
                  </a:lnTo>
                  <a:lnTo>
                    <a:pt x="1458" y="775"/>
                  </a:lnTo>
                  <a:lnTo>
                    <a:pt x="1456" y="790"/>
                  </a:lnTo>
                  <a:lnTo>
                    <a:pt x="1448" y="802"/>
                  </a:lnTo>
                  <a:lnTo>
                    <a:pt x="1437" y="812"/>
                  </a:lnTo>
                  <a:lnTo>
                    <a:pt x="1424" y="819"/>
                  </a:lnTo>
                  <a:lnTo>
                    <a:pt x="1409" y="822"/>
                  </a:lnTo>
                  <a:lnTo>
                    <a:pt x="48" y="822"/>
                  </a:lnTo>
                  <a:lnTo>
                    <a:pt x="32" y="823"/>
                  </a:lnTo>
                  <a:lnTo>
                    <a:pt x="20" y="831"/>
                  </a:lnTo>
                  <a:lnTo>
                    <a:pt x="9" y="840"/>
                  </a:lnTo>
                  <a:lnTo>
                    <a:pt x="1" y="854"/>
                  </a:lnTo>
                  <a:lnTo>
                    <a:pt x="0" y="867"/>
                  </a:lnTo>
                  <a:lnTo>
                    <a:pt x="0" y="877"/>
                  </a:lnTo>
                  <a:lnTo>
                    <a:pt x="1" y="892"/>
                  </a:lnTo>
                  <a:lnTo>
                    <a:pt x="9" y="906"/>
                  </a:lnTo>
                  <a:lnTo>
                    <a:pt x="20" y="915"/>
                  </a:lnTo>
                  <a:lnTo>
                    <a:pt x="32" y="922"/>
                  </a:lnTo>
                  <a:lnTo>
                    <a:pt x="48" y="924"/>
                  </a:lnTo>
                  <a:lnTo>
                    <a:pt x="1701" y="924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949" name="Rectangle 69"/>
            <p:cNvSpPr>
              <a:spLocks noChangeArrowheads="1"/>
            </p:cNvSpPr>
            <p:nvPr/>
          </p:nvSpPr>
          <p:spPr bwMode="auto">
            <a:xfrm>
              <a:off x="2473" y="3408"/>
              <a:ext cx="63" cy="81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950" name="Line 70"/>
            <p:cNvSpPr>
              <a:spLocks noChangeShapeType="1"/>
            </p:cNvSpPr>
            <p:nvPr/>
          </p:nvSpPr>
          <p:spPr bwMode="auto">
            <a:xfrm>
              <a:off x="2630" y="3626"/>
              <a:ext cx="2122" cy="4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951" name="Line 71"/>
            <p:cNvSpPr>
              <a:spLocks noChangeShapeType="1"/>
            </p:cNvSpPr>
            <p:nvPr/>
          </p:nvSpPr>
          <p:spPr bwMode="auto">
            <a:xfrm flipH="1" flipV="1">
              <a:off x="2548" y="3536"/>
              <a:ext cx="82" cy="9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952" name="Freeform 72"/>
            <p:cNvSpPr>
              <a:spLocks/>
            </p:cNvSpPr>
            <p:nvPr/>
          </p:nvSpPr>
          <p:spPr bwMode="auto">
            <a:xfrm>
              <a:off x="2525" y="3508"/>
              <a:ext cx="41" cy="46"/>
            </a:xfrm>
            <a:custGeom>
              <a:avLst/>
              <a:gdLst>
                <a:gd name="T0" fmla="*/ 13 w 38"/>
                <a:gd name="T1" fmla="*/ 35 h 35"/>
                <a:gd name="T2" fmla="*/ 0 w 38"/>
                <a:gd name="T3" fmla="*/ 0 h 35"/>
                <a:gd name="T4" fmla="*/ 38 w 38"/>
                <a:gd name="T5" fmla="*/ 12 h 35"/>
                <a:gd name="T6" fmla="*/ 13 w 38"/>
                <a:gd name="T7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35">
                  <a:moveTo>
                    <a:pt x="13" y="35"/>
                  </a:moveTo>
                  <a:lnTo>
                    <a:pt x="0" y="0"/>
                  </a:lnTo>
                  <a:lnTo>
                    <a:pt x="38" y="12"/>
                  </a:lnTo>
                  <a:lnTo>
                    <a:pt x="13" y="35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953" name="Line 73"/>
            <p:cNvSpPr>
              <a:spLocks noChangeShapeType="1"/>
            </p:cNvSpPr>
            <p:nvPr/>
          </p:nvSpPr>
          <p:spPr bwMode="auto">
            <a:xfrm flipH="1">
              <a:off x="827" y="3626"/>
              <a:ext cx="1554" cy="4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954" name="Line 74"/>
            <p:cNvSpPr>
              <a:spLocks noChangeShapeType="1"/>
            </p:cNvSpPr>
            <p:nvPr/>
          </p:nvSpPr>
          <p:spPr bwMode="auto">
            <a:xfrm flipV="1">
              <a:off x="2381" y="3536"/>
              <a:ext cx="78" cy="9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955" name="Freeform 75"/>
            <p:cNvSpPr>
              <a:spLocks/>
            </p:cNvSpPr>
            <p:nvPr/>
          </p:nvSpPr>
          <p:spPr bwMode="auto">
            <a:xfrm>
              <a:off x="2444" y="3508"/>
              <a:ext cx="39" cy="46"/>
            </a:xfrm>
            <a:custGeom>
              <a:avLst/>
              <a:gdLst>
                <a:gd name="T0" fmla="*/ 0 w 37"/>
                <a:gd name="T1" fmla="*/ 12 h 35"/>
                <a:gd name="T2" fmla="*/ 37 w 37"/>
                <a:gd name="T3" fmla="*/ 0 h 35"/>
                <a:gd name="T4" fmla="*/ 24 w 37"/>
                <a:gd name="T5" fmla="*/ 35 h 35"/>
                <a:gd name="T6" fmla="*/ 0 w 37"/>
                <a:gd name="T7" fmla="*/ 1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" h="35">
                  <a:moveTo>
                    <a:pt x="0" y="12"/>
                  </a:moveTo>
                  <a:lnTo>
                    <a:pt x="37" y="0"/>
                  </a:lnTo>
                  <a:lnTo>
                    <a:pt x="24" y="35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956" name="Line 76"/>
            <p:cNvSpPr>
              <a:spLocks noChangeShapeType="1"/>
            </p:cNvSpPr>
            <p:nvPr/>
          </p:nvSpPr>
          <p:spPr bwMode="auto">
            <a:xfrm flipH="1">
              <a:off x="806" y="1857"/>
              <a:ext cx="1164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957" name="Line 77"/>
            <p:cNvSpPr>
              <a:spLocks noChangeShapeType="1"/>
            </p:cNvSpPr>
            <p:nvPr/>
          </p:nvSpPr>
          <p:spPr bwMode="auto">
            <a:xfrm>
              <a:off x="3547" y="3037"/>
              <a:ext cx="1187" cy="4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958" name="Freeform 78"/>
            <p:cNvSpPr>
              <a:spLocks/>
            </p:cNvSpPr>
            <p:nvPr/>
          </p:nvSpPr>
          <p:spPr bwMode="auto">
            <a:xfrm>
              <a:off x="1323" y="3586"/>
              <a:ext cx="143" cy="81"/>
            </a:xfrm>
            <a:custGeom>
              <a:avLst/>
              <a:gdLst>
                <a:gd name="T0" fmla="*/ 0 w 134"/>
                <a:gd name="T1" fmla="*/ 0 h 64"/>
                <a:gd name="T2" fmla="*/ 134 w 134"/>
                <a:gd name="T3" fmla="*/ 64 h 64"/>
                <a:gd name="T4" fmla="*/ 134 w 134"/>
                <a:gd name="T5" fmla="*/ 0 h 64"/>
                <a:gd name="T6" fmla="*/ 0 w 134"/>
                <a:gd name="T7" fmla="*/ 64 h 64"/>
                <a:gd name="T8" fmla="*/ 0 w 134"/>
                <a:gd name="T9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" h="64">
                  <a:moveTo>
                    <a:pt x="0" y="0"/>
                  </a:moveTo>
                  <a:lnTo>
                    <a:pt x="134" y="64"/>
                  </a:lnTo>
                  <a:lnTo>
                    <a:pt x="134" y="0"/>
                  </a:lnTo>
                  <a:lnTo>
                    <a:pt x="0" y="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959" name="Freeform 79"/>
            <p:cNvSpPr>
              <a:spLocks/>
            </p:cNvSpPr>
            <p:nvPr/>
          </p:nvSpPr>
          <p:spPr bwMode="auto">
            <a:xfrm>
              <a:off x="1364" y="3542"/>
              <a:ext cx="60" cy="12"/>
            </a:xfrm>
            <a:custGeom>
              <a:avLst/>
              <a:gdLst>
                <a:gd name="T0" fmla="*/ 0 w 54"/>
                <a:gd name="T1" fmla="*/ 11 h 11"/>
                <a:gd name="T2" fmla="*/ 6 w 54"/>
                <a:gd name="T3" fmla="*/ 5 h 11"/>
                <a:gd name="T4" fmla="*/ 16 w 54"/>
                <a:gd name="T5" fmla="*/ 1 h 11"/>
                <a:gd name="T6" fmla="*/ 28 w 54"/>
                <a:gd name="T7" fmla="*/ 0 h 11"/>
                <a:gd name="T8" fmla="*/ 39 w 54"/>
                <a:gd name="T9" fmla="*/ 1 h 11"/>
                <a:gd name="T10" fmla="*/ 48 w 54"/>
                <a:gd name="T11" fmla="*/ 5 h 11"/>
                <a:gd name="T12" fmla="*/ 54 w 54"/>
                <a:gd name="T13" fmla="*/ 11 h 11"/>
                <a:gd name="T14" fmla="*/ 0 w 54"/>
                <a:gd name="T1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4" h="11">
                  <a:moveTo>
                    <a:pt x="0" y="11"/>
                  </a:moveTo>
                  <a:lnTo>
                    <a:pt x="6" y="5"/>
                  </a:lnTo>
                  <a:lnTo>
                    <a:pt x="16" y="1"/>
                  </a:lnTo>
                  <a:lnTo>
                    <a:pt x="28" y="0"/>
                  </a:lnTo>
                  <a:lnTo>
                    <a:pt x="39" y="1"/>
                  </a:lnTo>
                  <a:lnTo>
                    <a:pt x="48" y="5"/>
                  </a:lnTo>
                  <a:lnTo>
                    <a:pt x="54" y="11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960" name="Line 80"/>
            <p:cNvSpPr>
              <a:spLocks noChangeShapeType="1"/>
            </p:cNvSpPr>
            <p:nvPr/>
          </p:nvSpPr>
          <p:spPr bwMode="auto">
            <a:xfrm flipV="1">
              <a:off x="1395" y="3554"/>
              <a:ext cx="2" cy="72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961" name="Freeform 81"/>
            <p:cNvSpPr>
              <a:spLocks/>
            </p:cNvSpPr>
            <p:nvPr/>
          </p:nvSpPr>
          <p:spPr bwMode="auto">
            <a:xfrm>
              <a:off x="3917" y="3586"/>
              <a:ext cx="143" cy="81"/>
            </a:xfrm>
            <a:custGeom>
              <a:avLst/>
              <a:gdLst>
                <a:gd name="T0" fmla="*/ 0 w 135"/>
                <a:gd name="T1" fmla="*/ 0 h 64"/>
                <a:gd name="T2" fmla="*/ 135 w 135"/>
                <a:gd name="T3" fmla="*/ 64 h 64"/>
                <a:gd name="T4" fmla="*/ 135 w 135"/>
                <a:gd name="T5" fmla="*/ 0 h 64"/>
                <a:gd name="T6" fmla="*/ 0 w 135"/>
                <a:gd name="T7" fmla="*/ 64 h 64"/>
                <a:gd name="T8" fmla="*/ 0 w 135"/>
                <a:gd name="T9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" h="64">
                  <a:moveTo>
                    <a:pt x="0" y="0"/>
                  </a:moveTo>
                  <a:lnTo>
                    <a:pt x="135" y="64"/>
                  </a:lnTo>
                  <a:lnTo>
                    <a:pt x="135" y="0"/>
                  </a:lnTo>
                  <a:lnTo>
                    <a:pt x="0" y="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962" name="Freeform 82"/>
            <p:cNvSpPr>
              <a:spLocks/>
            </p:cNvSpPr>
            <p:nvPr/>
          </p:nvSpPr>
          <p:spPr bwMode="auto">
            <a:xfrm>
              <a:off x="3960" y="3542"/>
              <a:ext cx="57" cy="12"/>
            </a:xfrm>
            <a:custGeom>
              <a:avLst/>
              <a:gdLst>
                <a:gd name="T0" fmla="*/ 0 w 55"/>
                <a:gd name="T1" fmla="*/ 11 h 11"/>
                <a:gd name="T2" fmla="*/ 7 w 55"/>
                <a:gd name="T3" fmla="*/ 5 h 11"/>
                <a:gd name="T4" fmla="*/ 16 w 55"/>
                <a:gd name="T5" fmla="*/ 1 h 11"/>
                <a:gd name="T6" fmla="*/ 28 w 55"/>
                <a:gd name="T7" fmla="*/ 0 h 11"/>
                <a:gd name="T8" fmla="*/ 39 w 55"/>
                <a:gd name="T9" fmla="*/ 1 h 11"/>
                <a:gd name="T10" fmla="*/ 48 w 55"/>
                <a:gd name="T11" fmla="*/ 5 h 11"/>
                <a:gd name="T12" fmla="*/ 55 w 55"/>
                <a:gd name="T13" fmla="*/ 11 h 11"/>
                <a:gd name="T14" fmla="*/ 0 w 55"/>
                <a:gd name="T1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" h="11">
                  <a:moveTo>
                    <a:pt x="0" y="11"/>
                  </a:moveTo>
                  <a:lnTo>
                    <a:pt x="7" y="5"/>
                  </a:lnTo>
                  <a:lnTo>
                    <a:pt x="16" y="1"/>
                  </a:lnTo>
                  <a:lnTo>
                    <a:pt x="28" y="0"/>
                  </a:lnTo>
                  <a:lnTo>
                    <a:pt x="39" y="1"/>
                  </a:lnTo>
                  <a:lnTo>
                    <a:pt x="48" y="5"/>
                  </a:lnTo>
                  <a:lnTo>
                    <a:pt x="55" y="11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963" name="Freeform 83"/>
            <p:cNvSpPr>
              <a:spLocks/>
            </p:cNvSpPr>
            <p:nvPr/>
          </p:nvSpPr>
          <p:spPr bwMode="auto">
            <a:xfrm>
              <a:off x="3467" y="3586"/>
              <a:ext cx="141" cy="81"/>
            </a:xfrm>
            <a:custGeom>
              <a:avLst/>
              <a:gdLst>
                <a:gd name="T0" fmla="*/ 0 w 134"/>
                <a:gd name="T1" fmla="*/ 0 h 64"/>
                <a:gd name="T2" fmla="*/ 134 w 134"/>
                <a:gd name="T3" fmla="*/ 64 h 64"/>
                <a:gd name="T4" fmla="*/ 134 w 134"/>
                <a:gd name="T5" fmla="*/ 0 h 64"/>
                <a:gd name="T6" fmla="*/ 0 w 134"/>
                <a:gd name="T7" fmla="*/ 64 h 64"/>
                <a:gd name="T8" fmla="*/ 0 w 134"/>
                <a:gd name="T9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" h="64">
                  <a:moveTo>
                    <a:pt x="0" y="0"/>
                  </a:moveTo>
                  <a:lnTo>
                    <a:pt x="134" y="64"/>
                  </a:lnTo>
                  <a:lnTo>
                    <a:pt x="134" y="0"/>
                  </a:lnTo>
                  <a:lnTo>
                    <a:pt x="0" y="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964" name="Freeform 84"/>
            <p:cNvSpPr>
              <a:spLocks/>
            </p:cNvSpPr>
            <p:nvPr/>
          </p:nvSpPr>
          <p:spPr bwMode="auto">
            <a:xfrm>
              <a:off x="3510" y="3542"/>
              <a:ext cx="57" cy="12"/>
            </a:xfrm>
            <a:custGeom>
              <a:avLst/>
              <a:gdLst>
                <a:gd name="T0" fmla="*/ 0 w 55"/>
                <a:gd name="T1" fmla="*/ 11 h 11"/>
                <a:gd name="T2" fmla="*/ 7 w 55"/>
                <a:gd name="T3" fmla="*/ 5 h 11"/>
                <a:gd name="T4" fmla="*/ 16 w 55"/>
                <a:gd name="T5" fmla="*/ 1 h 11"/>
                <a:gd name="T6" fmla="*/ 27 w 55"/>
                <a:gd name="T7" fmla="*/ 0 h 11"/>
                <a:gd name="T8" fmla="*/ 39 w 55"/>
                <a:gd name="T9" fmla="*/ 1 h 11"/>
                <a:gd name="T10" fmla="*/ 48 w 55"/>
                <a:gd name="T11" fmla="*/ 5 h 11"/>
                <a:gd name="T12" fmla="*/ 55 w 55"/>
                <a:gd name="T13" fmla="*/ 11 h 11"/>
                <a:gd name="T14" fmla="*/ 0 w 55"/>
                <a:gd name="T1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" h="11">
                  <a:moveTo>
                    <a:pt x="0" y="11"/>
                  </a:moveTo>
                  <a:lnTo>
                    <a:pt x="7" y="5"/>
                  </a:lnTo>
                  <a:lnTo>
                    <a:pt x="16" y="1"/>
                  </a:lnTo>
                  <a:lnTo>
                    <a:pt x="27" y="0"/>
                  </a:lnTo>
                  <a:lnTo>
                    <a:pt x="39" y="1"/>
                  </a:lnTo>
                  <a:lnTo>
                    <a:pt x="48" y="5"/>
                  </a:lnTo>
                  <a:lnTo>
                    <a:pt x="55" y="11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965" name="Rectangle 85"/>
            <p:cNvSpPr>
              <a:spLocks noChangeArrowheads="1"/>
            </p:cNvSpPr>
            <p:nvPr/>
          </p:nvSpPr>
          <p:spPr bwMode="auto">
            <a:xfrm>
              <a:off x="3406" y="3626"/>
              <a:ext cx="725" cy="176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966" name="Freeform 86"/>
            <p:cNvSpPr>
              <a:spLocks/>
            </p:cNvSpPr>
            <p:nvPr/>
          </p:nvSpPr>
          <p:spPr bwMode="auto">
            <a:xfrm>
              <a:off x="3698" y="3761"/>
              <a:ext cx="143" cy="84"/>
            </a:xfrm>
            <a:custGeom>
              <a:avLst/>
              <a:gdLst>
                <a:gd name="T0" fmla="*/ 0 w 134"/>
                <a:gd name="T1" fmla="*/ 0 h 63"/>
                <a:gd name="T2" fmla="*/ 134 w 134"/>
                <a:gd name="T3" fmla="*/ 63 h 63"/>
                <a:gd name="T4" fmla="*/ 134 w 134"/>
                <a:gd name="T5" fmla="*/ 0 h 63"/>
                <a:gd name="T6" fmla="*/ 0 w 134"/>
                <a:gd name="T7" fmla="*/ 63 h 63"/>
                <a:gd name="T8" fmla="*/ 0 w 134"/>
                <a:gd name="T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" h="63">
                  <a:moveTo>
                    <a:pt x="0" y="0"/>
                  </a:moveTo>
                  <a:lnTo>
                    <a:pt x="134" y="63"/>
                  </a:lnTo>
                  <a:lnTo>
                    <a:pt x="134" y="0"/>
                  </a:lnTo>
                  <a:lnTo>
                    <a:pt x="0" y="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967" name="Freeform 87"/>
            <p:cNvSpPr>
              <a:spLocks/>
            </p:cNvSpPr>
            <p:nvPr/>
          </p:nvSpPr>
          <p:spPr bwMode="auto">
            <a:xfrm>
              <a:off x="3741" y="3720"/>
              <a:ext cx="57" cy="11"/>
            </a:xfrm>
            <a:custGeom>
              <a:avLst/>
              <a:gdLst>
                <a:gd name="T0" fmla="*/ 0 w 53"/>
                <a:gd name="T1" fmla="*/ 11 h 11"/>
                <a:gd name="T2" fmla="*/ 5 w 53"/>
                <a:gd name="T3" fmla="*/ 5 h 11"/>
                <a:gd name="T4" fmla="*/ 16 w 53"/>
                <a:gd name="T5" fmla="*/ 1 h 11"/>
                <a:gd name="T6" fmla="*/ 28 w 53"/>
                <a:gd name="T7" fmla="*/ 0 h 11"/>
                <a:gd name="T8" fmla="*/ 39 w 53"/>
                <a:gd name="T9" fmla="*/ 1 h 11"/>
                <a:gd name="T10" fmla="*/ 48 w 53"/>
                <a:gd name="T11" fmla="*/ 5 h 11"/>
                <a:gd name="T12" fmla="*/ 53 w 53"/>
                <a:gd name="T13" fmla="*/ 11 h 11"/>
                <a:gd name="T14" fmla="*/ 0 w 53"/>
                <a:gd name="T1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" h="11">
                  <a:moveTo>
                    <a:pt x="0" y="11"/>
                  </a:moveTo>
                  <a:lnTo>
                    <a:pt x="5" y="5"/>
                  </a:lnTo>
                  <a:lnTo>
                    <a:pt x="16" y="1"/>
                  </a:lnTo>
                  <a:lnTo>
                    <a:pt x="28" y="0"/>
                  </a:lnTo>
                  <a:lnTo>
                    <a:pt x="39" y="1"/>
                  </a:lnTo>
                  <a:lnTo>
                    <a:pt x="48" y="5"/>
                  </a:lnTo>
                  <a:lnTo>
                    <a:pt x="53" y="11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968" name="Freeform 88"/>
            <p:cNvSpPr>
              <a:spLocks noEditPoints="1"/>
            </p:cNvSpPr>
            <p:nvPr/>
          </p:nvSpPr>
          <p:spPr bwMode="auto">
            <a:xfrm>
              <a:off x="705" y="3626"/>
              <a:ext cx="133" cy="169"/>
            </a:xfrm>
            <a:custGeom>
              <a:avLst/>
              <a:gdLst>
                <a:gd name="T0" fmla="*/ 0 w 127"/>
                <a:gd name="T1" fmla="*/ 59 h 132"/>
                <a:gd name="T2" fmla="*/ 3 w 127"/>
                <a:gd name="T3" fmla="*/ 42 h 132"/>
                <a:gd name="T4" fmla="*/ 10 w 127"/>
                <a:gd name="T5" fmla="*/ 27 h 132"/>
                <a:gd name="T6" fmla="*/ 22 w 127"/>
                <a:gd name="T7" fmla="*/ 14 h 132"/>
                <a:gd name="T8" fmla="*/ 38 w 127"/>
                <a:gd name="T9" fmla="*/ 5 h 132"/>
                <a:gd name="T10" fmla="*/ 54 w 127"/>
                <a:gd name="T11" fmla="*/ 0 h 132"/>
                <a:gd name="T12" fmla="*/ 73 w 127"/>
                <a:gd name="T13" fmla="*/ 0 h 132"/>
                <a:gd name="T14" fmla="*/ 89 w 127"/>
                <a:gd name="T15" fmla="*/ 5 h 132"/>
                <a:gd name="T16" fmla="*/ 105 w 127"/>
                <a:gd name="T17" fmla="*/ 14 h 132"/>
                <a:gd name="T18" fmla="*/ 117 w 127"/>
                <a:gd name="T19" fmla="*/ 27 h 132"/>
                <a:gd name="T20" fmla="*/ 124 w 127"/>
                <a:gd name="T21" fmla="*/ 42 h 132"/>
                <a:gd name="T22" fmla="*/ 127 w 127"/>
                <a:gd name="T23" fmla="*/ 59 h 132"/>
                <a:gd name="T24" fmla="*/ 124 w 127"/>
                <a:gd name="T25" fmla="*/ 76 h 132"/>
                <a:gd name="T26" fmla="*/ 117 w 127"/>
                <a:gd name="T27" fmla="*/ 91 h 132"/>
                <a:gd name="T28" fmla="*/ 105 w 127"/>
                <a:gd name="T29" fmla="*/ 105 h 132"/>
                <a:gd name="T30" fmla="*/ 89 w 127"/>
                <a:gd name="T31" fmla="*/ 113 h 132"/>
                <a:gd name="T32" fmla="*/ 73 w 127"/>
                <a:gd name="T33" fmla="*/ 118 h 132"/>
                <a:gd name="T34" fmla="*/ 54 w 127"/>
                <a:gd name="T35" fmla="*/ 118 h 132"/>
                <a:gd name="T36" fmla="*/ 38 w 127"/>
                <a:gd name="T37" fmla="*/ 113 h 132"/>
                <a:gd name="T38" fmla="*/ 22 w 127"/>
                <a:gd name="T39" fmla="*/ 105 h 132"/>
                <a:gd name="T40" fmla="*/ 10 w 127"/>
                <a:gd name="T41" fmla="*/ 91 h 132"/>
                <a:gd name="T42" fmla="*/ 3 w 127"/>
                <a:gd name="T43" fmla="*/ 76 h 132"/>
                <a:gd name="T44" fmla="*/ 0 w 127"/>
                <a:gd name="T45" fmla="*/ 59 h 132"/>
                <a:gd name="T46" fmla="*/ 32 w 127"/>
                <a:gd name="T47" fmla="*/ 111 h 132"/>
                <a:gd name="T48" fmla="*/ 0 w 127"/>
                <a:gd name="T49" fmla="*/ 132 h 132"/>
                <a:gd name="T50" fmla="*/ 127 w 127"/>
                <a:gd name="T51" fmla="*/ 132 h 132"/>
                <a:gd name="T52" fmla="*/ 95 w 127"/>
                <a:gd name="T53" fmla="*/ 111 h 132"/>
                <a:gd name="T54" fmla="*/ 80 w 127"/>
                <a:gd name="T55" fmla="*/ 117 h 132"/>
                <a:gd name="T56" fmla="*/ 64 w 127"/>
                <a:gd name="T57" fmla="*/ 119 h 132"/>
                <a:gd name="T58" fmla="*/ 47 w 127"/>
                <a:gd name="T59" fmla="*/ 117 h 132"/>
                <a:gd name="T60" fmla="*/ 32 w 127"/>
                <a:gd name="T61" fmla="*/ 111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27" h="132">
                  <a:moveTo>
                    <a:pt x="0" y="59"/>
                  </a:moveTo>
                  <a:lnTo>
                    <a:pt x="3" y="42"/>
                  </a:lnTo>
                  <a:lnTo>
                    <a:pt x="10" y="27"/>
                  </a:lnTo>
                  <a:lnTo>
                    <a:pt x="22" y="14"/>
                  </a:lnTo>
                  <a:lnTo>
                    <a:pt x="38" y="5"/>
                  </a:lnTo>
                  <a:lnTo>
                    <a:pt x="54" y="0"/>
                  </a:lnTo>
                  <a:lnTo>
                    <a:pt x="73" y="0"/>
                  </a:lnTo>
                  <a:lnTo>
                    <a:pt x="89" y="5"/>
                  </a:lnTo>
                  <a:lnTo>
                    <a:pt x="105" y="14"/>
                  </a:lnTo>
                  <a:lnTo>
                    <a:pt x="117" y="27"/>
                  </a:lnTo>
                  <a:lnTo>
                    <a:pt x="124" y="42"/>
                  </a:lnTo>
                  <a:lnTo>
                    <a:pt x="127" y="59"/>
                  </a:lnTo>
                  <a:lnTo>
                    <a:pt x="124" y="76"/>
                  </a:lnTo>
                  <a:lnTo>
                    <a:pt x="117" y="91"/>
                  </a:lnTo>
                  <a:lnTo>
                    <a:pt x="105" y="105"/>
                  </a:lnTo>
                  <a:lnTo>
                    <a:pt x="89" y="113"/>
                  </a:lnTo>
                  <a:lnTo>
                    <a:pt x="73" y="118"/>
                  </a:lnTo>
                  <a:lnTo>
                    <a:pt x="54" y="118"/>
                  </a:lnTo>
                  <a:lnTo>
                    <a:pt x="38" y="113"/>
                  </a:lnTo>
                  <a:lnTo>
                    <a:pt x="22" y="105"/>
                  </a:lnTo>
                  <a:lnTo>
                    <a:pt x="10" y="91"/>
                  </a:lnTo>
                  <a:lnTo>
                    <a:pt x="3" y="76"/>
                  </a:lnTo>
                  <a:lnTo>
                    <a:pt x="0" y="59"/>
                  </a:lnTo>
                  <a:close/>
                  <a:moveTo>
                    <a:pt x="32" y="111"/>
                  </a:moveTo>
                  <a:lnTo>
                    <a:pt x="0" y="132"/>
                  </a:lnTo>
                  <a:lnTo>
                    <a:pt x="127" y="132"/>
                  </a:lnTo>
                  <a:lnTo>
                    <a:pt x="95" y="111"/>
                  </a:lnTo>
                  <a:lnTo>
                    <a:pt x="80" y="117"/>
                  </a:lnTo>
                  <a:lnTo>
                    <a:pt x="64" y="119"/>
                  </a:lnTo>
                  <a:lnTo>
                    <a:pt x="47" y="117"/>
                  </a:lnTo>
                  <a:lnTo>
                    <a:pt x="32" y="111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969" name="Line 89"/>
            <p:cNvSpPr>
              <a:spLocks noChangeShapeType="1"/>
            </p:cNvSpPr>
            <p:nvPr/>
          </p:nvSpPr>
          <p:spPr bwMode="auto">
            <a:xfrm>
              <a:off x="482" y="3704"/>
              <a:ext cx="288" cy="1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970" name="Line 90"/>
            <p:cNvSpPr>
              <a:spLocks noChangeShapeType="1"/>
            </p:cNvSpPr>
            <p:nvPr/>
          </p:nvSpPr>
          <p:spPr bwMode="auto">
            <a:xfrm>
              <a:off x="770" y="3626"/>
              <a:ext cx="135" cy="4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971" name="Freeform 91"/>
            <p:cNvSpPr>
              <a:spLocks noEditPoints="1"/>
            </p:cNvSpPr>
            <p:nvPr/>
          </p:nvSpPr>
          <p:spPr bwMode="auto">
            <a:xfrm>
              <a:off x="699" y="1857"/>
              <a:ext cx="135" cy="169"/>
            </a:xfrm>
            <a:custGeom>
              <a:avLst/>
              <a:gdLst>
                <a:gd name="T0" fmla="*/ 0 w 127"/>
                <a:gd name="T1" fmla="*/ 60 h 132"/>
                <a:gd name="T2" fmla="*/ 3 w 127"/>
                <a:gd name="T3" fmla="*/ 42 h 132"/>
                <a:gd name="T4" fmla="*/ 11 w 127"/>
                <a:gd name="T5" fmla="*/ 28 h 132"/>
                <a:gd name="T6" fmla="*/ 22 w 127"/>
                <a:gd name="T7" fmla="*/ 14 h 132"/>
                <a:gd name="T8" fmla="*/ 38 w 127"/>
                <a:gd name="T9" fmla="*/ 5 h 132"/>
                <a:gd name="T10" fmla="*/ 55 w 127"/>
                <a:gd name="T11" fmla="*/ 0 h 132"/>
                <a:gd name="T12" fmla="*/ 73 w 127"/>
                <a:gd name="T13" fmla="*/ 0 h 132"/>
                <a:gd name="T14" fmla="*/ 90 w 127"/>
                <a:gd name="T15" fmla="*/ 5 h 132"/>
                <a:gd name="T16" fmla="*/ 105 w 127"/>
                <a:gd name="T17" fmla="*/ 14 h 132"/>
                <a:gd name="T18" fmla="*/ 117 w 127"/>
                <a:gd name="T19" fmla="*/ 28 h 132"/>
                <a:gd name="T20" fmla="*/ 125 w 127"/>
                <a:gd name="T21" fmla="*/ 42 h 132"/>
                <a:gd name="T22" fmla="*/ 127 w 127"/>
                <a:gd name="T23" fmla="*/ 60 h 132"/>
                <a:gd name="T24" fmla="*/ 125 w 127"/>
                <a:gd name="T25" fmla="*/ 77 h 132"/>
                <a:gd name="T26" fmla="*/ 117 w 127"/>
                <a:gd name="T27" fmla="*/ 92 h 132"/>
                <a:gd name="T28" fmla="*/ 105 w 127"/>
                <a:gd name="T29" fmla="*/ 105 h 132"/>
                <a:gd name="T30" fmla="*/ 90 w 127"/>
                <a:gd name="T31" fmla="*/ 114 h 132"/>
                <a:gd name="T32" fmla="*/ 73 w 127"/>
                <a:gd name="T33" fmla="*/ 119 h 132"/>
                <a:gd name="T34" fmla="*/ 55 w 127"/>
                <a:gd name="T35" fmla="*/ 119 h 132"/>
                <a:gd name="T36" fmla="*/ 38 w 127"/>
                <a:gd name="T37" fmla="*/ 114 h 132"/>
                <a:gd name="T38" fmla="*/ 22 w 127"/>
                <a:gd name="T39" fmla="*/ 105 h 132"/>
                <a:gd name="T40" fmla="*/ 11 w 127"/>
                <a:gd name="T41" fmla="*/ 92 h 132"/>
                <a:gd name="T42" fmla="*/ 3 w 127"/>
                <a:gd name="T43" fmla="*/ 77 h 132"/>
                <a:gd name="T44" fmla="*/ 0 w 127"/>
                <a:gd name="T45" fmla="*/ 60 h 132"/>
                <a:gd name="T46" fmla="*/ 31 w 127"/>
                <a:gd name="T47" fmla="*/ 111 h 132"/>
                <a:gd name="T48" fmla="*/ 0 w 127"/>
                <a:gd name="T49" fmla="*/ 132 h 132"/>
                <a:gd name="T50" fmla="*/ 127 w 127"/>
                <a:gd name="T51" fmla="*/ 132 h 132"/>
                <a:gd name="T52" fmla="*/ 95 w 127"/>
                <a:gd name="T53" fmla="*/ 111 h 132"/>
                <a:gd name="T54" fmla="*/ 81 w 127"/>
                <a:gd name="T55" fmla="*/ 117 h 132"/>
                <a:gd name="T56" fmla="*/ 64 w 127"/>
                <a:gd name="T57" fmla="*/ 120 h 132"/>
                <a:gd name="T58" fmla="*/ 47 w 127"/>
                <a:gd name="T59" fmla="*/ 117 h 132"/>
                <a:gd name="T60" fmla="*/ 31 w 127"/>
                <a:gd name="T61" fmla="*/ 111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27" h="132">
                  <a:moveTo>
                    <a:pt x="0" y="60"/>
                  </a:moveTo>
                  <a:lnTo>
                    <a:pt x="3" y="42"/>
                  </a:lnTo>
                  <a:lnTo>
                    <a:pt x="11" y="28"/>
                  </a:lnTo>
                  <a:lnTo>
                    <a:pt x="22" y="14"/>
                  </a:lnTo>
                  <a:lnTo>
                    <a:pt x="38" y="5"/>
                  </a:lnTo>
                  <a:lnTo>
                    <a:pt x="55" y="0"/>
                  </a:lnTo>
                  <a:lnTo>
                    <a:pt x="73" y="0"/>
                  </a:lnTo>
                  <a:lnTo>
                    <a:pt x="90" y="5"/>
                  </a:lnTo>
                  <a:lnTo>
                    <a:pt x="105" y="14"/>
                  </a:lnTo>
                  <a:lnTo>
                    <a:pt x="117" y="28"/>
                  </a:lnTo>
                  <a:lnTo>
                    <a:pt x="125" y="42"/>
                  </a:lnTo>
                  <a:lnTo>
                    <a:pt x="127" y="60"/>
                  </a:lnTo>
                  <a:lnTo>
                    <a:pt x="125" y="77"/>
                  </a:lnTo>
                  <a:lnTo>
                    <a:pt x="117" y="92"/>
                  </a:lnTo>
                  <a:lnTo>
                    <a:pt x="105" y="105"/>
                  </a:lnTo>
                  <a:lnTo>
                    <a:pt x="90" y="114"/>
                  </a:lnTo>
                  <a:lnTo>
                    <a:pt x="73" y="119"/>
                  </a:lnTo>
                  <a:lnTo>
                    <a:pt x="55" y="119"/>
                  </a:lnTo>
                  <a:lnTo>
                    <a:pt x="38" y="114"/>
                  </a:lnTo>
                  <a:lnTo>
                    <a:pt x="22" y="105"/>
                  </a:lnTo>
                  <a:lnTo>
                    <a:pt x="11" y="92"/>
                  </a:lnTo>
                  <a:lnTo>
                    <a:pt x="3" y="77"/>
                  </a:lnTo>
                  <a:lnTo>
                    <a:pt x="0" y="60"/>
                  </a:lnTo>
                  <a:close/>
                  <a:moveTo>
                    <a:pt x="31" y="111"/>
                  </a:moveTo>
                  <a:lnTo>
                    <a:pt x="0" y="132"/>
                  </a:lnTo>
                  <a:lnTo>
                    <a:pt x="127" y="132"/>
                  </a:lnTo>
                  <a:lnTo>
                    <a:pt x="95" y="111"/>
                  </a:lnTo>
                  <a:lnTo>
                    <a:pt x="81" y="117"/>
                  </a:lnTo>
                  <a:lnTo>
                    <a:pt x="64" y="120"/>
                  </a:lnTo>
                  <a:lnTo>
                    <a:pt x="47" y="117"/>
                  </a:lnTo>
                  <a:lnTo>
                    <a:pt x="31" y="111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972" name="Line 92"/>
            <p:cNvSpPr>
              <a:spLocks noChangeShapeType="1"/>
            </p:cNvSpPr>
            <p:nvPr/>
          </p:nvSpPr>
          <p:spPr bwMode="auto">
            <a:xfrm>
              <a:off x="480" y="1930"/>
              <a:ext cx="285" cy="2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973" name="Line 93"/>
            <p:cNvSpPr>
              <a:spLocks noChangeShapeType="1"/>
            </p:cNvSpPr>
            <p:nvPr/>
          </p:nvSpPr>
          <p:spPr bwMode="auto">
            <a:xfrm>
              <a:off x="765" y="1854"/>
              <a:ext cx="137" cy="3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974" name="Line 94"/>
            <p:cNvSpPr>
              <a:spLocks noChangeShapeType="1"/>
            </p:cNvSpPr>
            <p:nvPr/>
          </p:nvSpPr>
          <p:spPr bwMode="auto">
            <a:xfrm>
              <a:off x="2308" y="1101"/>
              <a:ext cx="192" cy="4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975" name="Freeform 95"/>
            <p:cNvSpPr>
              <a:spLocks/>
            </p:cNvSpPr>
            <p:nvPr/>
          </p:nvSpPr>
          <p:spPr bwMode="auto">
            <a:xfrm>
              <a:off x="2492" y="1089"/>
              <a:ext cx="21" cy="22"/>
            </a:xfrm>
            <a:custGeom>
              <a:avLst/>
              <a:gdLst>
                <a:gd name="T0" fmla="*/ 0 w 21"/>
                <a:gd name="T1" fmla="*/ 8 h 17"/>
                <a:gd name="T2" fmla="*/ 3 w 21"/>
                <a:gd name="T3" fmla="*/ 4 h 17"/>
                <a:gd name="T4" fmla="*/ 8 w 21"/>
                <a:gd name="T5" fmla="*/ 0 h 17"/>
                <a:gd name="T6" fmla="*/ 14 w 21"/>
                <a:gd name="T7" fmla="*/ 0 h 17"/>
                <a:gd name="T8" fmla="*/ 19 w 21"/>
                <a:gd name="T9" fmla="*/ 4 h 17"/>
                <a:gd name="T10" fmla="*/ 21 w 21"/>
                <a:gd name="T11" fmla="*/ 8 h 17"/>
                <a:gd name="T12" fmla="*/ 19 w 21"/>
                <a:gd name="T13" fmla="*/ 13 h 17"/>
                <a:gd name="T14" fmla="*/ 14 w 21"/>
                <a:gd name="T15" fmla="*/ 17 h 17"/>
                <a:gd name="T16" fmla="*/ 8 w 21"/>
                <a:gd name="T17" fmla="*/ 17 h 17"/>
                <a:gd name="T18" fmla="*/ 3 w 21"/>
                <a:gd name="T19" fmla="*/ 13 h 17"/>
                <a:gd name="T20" fmla="*/ 0 w 21"/>
                <a:gd name="T21" fmla="*/ 8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" h="17">
                  <a:moveTo>
                    <a:pt x="0" y="8"/>
                  </a:moveTo>
                  <a:lnTo>
                    <a:pt x="3" y="4"/>
                  </a:lnTo>
                  <a:lnTo>
                    <a:pt x="8" y="0"/>
                  </a:lnTo>
                  <a:lnTo>
                    <a:pt x="14" y="0"/>
                  </a:lnTo>
                  <a:lnTo>
                    <a:pt x="19" y="4"/>
                  </a:lnTo>
                  <a:lnTo>
                    <a:pt x="21" y="8"/>
                  </a:lnTo>
                  <a:lnTo>
                    <a:pt x="19" y="13"/>
                  </a:lnTo>
                  <a:lnTo>
                    <a:pt x="14" y="17"/>
                  </a:lnTo>
                  <a:lnTo>
                    <a:pt x="8" y="17"/>
                  </a:lnTo>
                  <a:lnTo>
                    <a:pt x="3" y="13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976" name="Line 96"/>
            <p:cNvSpPr>
              <a:spLocks noChangeShapeType="1"/>
            </p:cNvSpPr>
            <p:nvPr/>
          </p:nvSpPr>
          <p:spPr bwMode="auto">
            <a:xfrm flipV="1">
              <a:off x="2363" y="991"/>
              <a:ext cx="269" cy="217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977" name="Freeform 97"/>
            <p:cNvSpPr>
              <a:spLocks/>
            </p:cNvSpPr>
            <p:nvPr/>
          </p:nvSpPr>
          <p:spPr bwMode="auto">
            <a:xfrm>
              <a:off x="1148" y="1813"/>
              <a:ext cx="144" cy="81"/>
            </a:xfrm>
            <a:custGeom>
              <a:avLst/>
              <a:gdLst>
                <a:gd name="T0" fmla="*/ 0 w 133"/>
                <a:gd name="T1" fmla="*/ 0 h 64"/>
                <a:gd name="T2" fmla="*/ 133 w 133"/>
                <a:gd name="T3" fmla="*/ 64 h 64"/>
                <a:gd name="T4" fmla="*/ 133 w 133"/>
                <a:gd name="T5" fmla="*/ 0 h 64"/>
                <a:gd name="T6" fmla="*/ 0 w 133"/>
                <a:gd name="T7" fmla="*/ 64 h 64"/>
                <a:gd name="T8" fmla="*/ 0 w 133"/>
                <a:gd name="T9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3" h="64">
                  <a:moveTo>
                    <a:pt x="0" y="0"/>
                  </a:moveTo>
                  <a:lnTo>
                    <a:pt x="133" y="64"/>
                  </a:lnTo>
                  <a:lnTo>
                    <a:pt x="133" y="0"/>
                  </a:lnTo>
                  <a:lnTo>
                    <a:pt x="0" y="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978" name="Freeform 98"/>
            <p:cNvSpPr>
              <a:spLocks/>
            </p:cNvSpPr>
            <p:nvPr/>
          </p:nvSpPr>
          <p:spPr bwMode="auto">
            <a:xfrm>
              <a:off x="1190" y="1769"/>
              <a:ext cx="56" cy="14"/>
            </a:xfrm>
            <a:custGeom>
              <a:avLst/>
              <a:gdLst>
                <a:gd name="T0" fmla="*/ 0 w 53"/>
                <a:gd name="T1" fmla="*/ 11 h 11"/>
                <a:gd name="T2" fmla="*/ 5 w 53"/>
                <a:gd name="T3" fmla="*/ 5 h 11"/>
                <a:gd name="T4" fmla="*/ 14 w 53"/>
                <a:gd name="T5" fmla="*/ 1 h 11"/>
                <a:gd name="T6" fmla="*/ 26 w 53"/>
                <a:gd name="T7" fmla="*/ 0 h 11"/>
                <a:gd name="T8" fmla="*/ 37 w 53"/>
                <a:gd name="T9" fmla="*/ 1 h 11"/>
                <a:gd name="T10" fmla="*/ 48 w 53"/>
                <a:gd name="T11" fmla="*/ 5 h 11"/>
                <a:gd name="T12" fmla="*/ 53 w 53"/>
                <a:gd name="T13" fmla="*/ 11 h 11"/>
                <a:gd name="T14" fmla="*/ 0 w 53"/>
                <a:gd name="T1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" h="11">
                  <a:moveTo>
                    <a:pt x="0" y="11"/>
                  </a:moveTo>
                  <a:lnTo>
                    <a:pt x="5" y="5"/>
                  </a:lnTo>
                  <a:lnTo>
                    <a:pt x="14" y="1"/>
                  </a:lnTo>
                  <a:lnTo>
                    <a:pt x="26" y="0"/>
                  </a:lnTo>
                  <a:lnTo>
                    <a:pt x="37" y="1"/>
                  </a:lnTo>
                  <a:lnTo>
                    <a:pt x="48" y="5"/>
                  </a:lnTo>
                  <a:lnTo>
                    <a:pt x="53" y="11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979" name="Line 99"/>
            <p:cNvSpPr>
              <a:spLocks noChangeShapeType="1"/>
            </p:cNvSpPr>
            <p:nvPr/>
          </p:nvSpPr>
          <p:spPr bwMode="auto">
            <a:xfrm flipV="1">
              <a:off x="1219" y="1783"/>
              <a:ext cx="1" cy="71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980" name="Freeform 100"/>
            <p:cNvSpPr>
              <a:spLocks/>
            </p:cNvSpPr>
            <p:nvPr/>
          </p:nvSpPr>
          <p:spPr bwMode="auto">
            <a:xfrm>
              <a:off x="3698" y="3586"/>
              <a:ext cx="143" cy="81"/>
            </a:xfrm>
            <a:custGeom>
              <a:avLst/>
              <a:gdLst>
                <a:gd name="T0" fmla="*/ 0 w 134"/>
                <a:gd name="T1" fmla="*/ 0 h 64"/>
                <a:gd name="T2" fmla="*/ 134 w 134"/>
                <a:gd name="T3" fmla="*/ 64 h 64"/>
                <a:gd name="T4" fmla="*/ 134 w 134"/>
                <a:gd name="T5" fmla="*/ 0 h 64"/>
                <a:gd name="T6" fmla="*/ 0 w 134"/>
                <a:gd name="T7" fmla="*/ 64 h 64"/>
                <a:gd name="T8" fmla="*/ 0 w 134"/>
                <a:gd name="T9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" h="64">
                  <a:moveTo>
                    <a:pt x="0" y="0"/>
                  </a:moveTo>
                  <a:lnTo>
                    <a:pt x="134" y="64"/>
                  </a:lnTo>
                  <a:lnTo>
                    <a:pt x="134" y="0"/>
                  </a:lnTo>
                  <a:lnTo>
                    <a:pt x="0" y="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981" name="Freeform 101"/>
            <p:cNvSpPr>
              <a:spLocks/>
            </p:cNvSpPr>
            <p:nvPr/>
          </p:nvSpPr>
          <p:spPr bwMode="auto">
            <a:xfrm>
              <a:off x="3741" y="3542"/>
              <a:ext cx="57" cy="12"/>
            </a:xfrm>
            <a:custGeom>
              <a:avLst/>
              <a:gdLst>
                <a:gd name="T0" fmla="*/ 0 w 53"/>
                <a:gd name="T1" fmla="*/ 11 h 11"/>
                <a:gd name="T2" fmla="*/ 5 w 53"/>
                <a:gd name="T3" fmla="*/ 5 h 11"/>
                <a:gd name="T4" fmla="*/ 16 w 53"/>
                <a:gd name="T5" fmla="*/ 1 h 11"/>
                <a:gd name="T6" fmla="*/ 28 w 53"/>
                <a:gd name="T7" fmla="*/ 0 h 11"/>
                <a:gd name="T8" fmla="*/ 39 w 53"/>
                <a:gd name="T9" fmla="*/ 1 h 11"/>
                <a:gd name="T10" fmla="*/ 48 w 53"/>
                <a:gd name="T11" fmla="*/ 5 h 11"/>
                <a:gd name="T12" fmla="*/ 53 w 53"/>
                <a:gd name="T13" fmla="*/ 11 h 11"/>
                <a:gd name="T14" fmla="*/ 0 w 53"/>
                <a:gd name="T1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" h="11">
                  <a:moveTo>
                    <a:pt x="0" y="11"/>
                  </a:moveTo>
                  <a:lnTo>
                    <a:pt x="5" y="5"/>
                  </a:lnTo>
                  <a:lnTo>
                    <a:pt x="16" y="1"/>
                  </a:lnTo>
                  <a:lnTo>
                    <a:pt x="28" y="0"/>
                  </a:lnTo>
                  <a:lnTo>
                    <a:pt x="39" y="1"/>
                  </a:lnTo>
                  <a:lnTo>
                    <a:pt x="48" y="5"/>
                  </a:lnTo>
                  <a:lnTo>
                    <a:pt x="53" y="11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982" name="Line 102"/>
            <p:cNvSpPr>
              <a:spLocks noChangeShapeType="1"/>
            </p:cNvSpPr>
            <p:nvPr/>
          </p:nvSpPr>
          <p:spPr bwMode="auto">
            <a:xfrm flipV="1">
              <a:off x="3771" y="3554"/>
              <a:ext cx="2" cy="72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983" name="Line 103"/>
            <p:cNvSpPr>
              <a:spLocks noChangeShapeType="1"/>
            </p:cNvSpPr>
            <p:nvPr/>
          </p:nvSpPr>
          <p:spPr bwMode="auto">
            <a:xfrm>
              <a:off x="873" y="1633"/>
              <a:ext cx="2" cy="225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984" name="Freeform 104"/>
            <p:cNvSpPr>
              <a:spLocks/>
            </p:cNvSpPr>
            <p:nvPr/>
          </p:nvSpPr>
          <p:spPr bwMode="auto">
            <a:xfrm>
              <a:off x="806" y="1556"/>
              <a:ext cx="135" cy="157"/>
            </a:xfrm>
            <a:custGeom>
              <a:avLst/>
              <a:gdLst>
                <a:gd name="T0" fmla="*/ 0 w 129"/>
                <a:gd name="T1" fmla="*/ 61 h 122"/>
                <a:gd name="T2" fmla="*/ 3 w 129"/>
                <a:gd name="T3" fmla="*/ 46 h 122"/>
                <a:gd name="T4" fmla="*/ 9 w 129"/>
                <a:gd name="T5" fmla="*/ 31 h 122"/>
                <a:gd name="T6" fmla="*/ 20 w 129"/>
                <a:gd name="T7" fmla="*/ 19 h 122"/>
                <a:gd name="T8" fmla="*/ 33 w 129"/>
                <a:gd name="T9" fmla="*/ 9 h 122"/>
                <a:gd name="T10" fmla="*/ 48 w 129"/>
                <a:gd name="T11" fmla="*/ 3 h 122"/>
                <a:gd name="T12" fmla="*/ 64 w 129"/>
                <a:gd name="T13" fmla="*/ 0 h 122"/>
                <a:gd name="T14" fmla="*/ 81 w 129"/>
                <a:gd name="T15" fmla="*/ 3 h 122"/>
                <a:gd name="T16" fmla="*/ 96 w 129"/>
                <a:gd name="T17" fmla="*/ 9 h 122"/>
                <a:gd name="T18" fmla="*/ 109 w 129"/>
                <a:gd name="T19" fmla="*/ 19 h 122"/>
                <a:gd name="T20" fmla="*/ 119 w 129"/>
                <a:gd name="T21" fmla="*/ 31 h 122"/>
                <a:gd name="T22" fmla="*/ 126 w 129"/>
                <a:gd name="T23" fmla="*/ 46 h 122"/>
                <a:gd name="T24" fmla="*/ 129 w 129"/>
                <a:gd name="T25" fmla="*/ 61 h 122"/>
                <a:gd name="T26" fmla="*/ 126 w 129"/>
                <a:gd name="T27" fmla="*/ 77 h 122"/>
                <a:gd name="T28" fmla="*/ 119 w 129"/>
                <a:gd name="T29" fmla="*/ 92 h 122"/>
                <a:gd name="T30" fmla="*/ 109 w 129"/>
                <a:gd name="T31" fmla="*/ 104 h 122"/>
                <a:gd name="T32" fmla="*/ 96 w 129"/>
                <a:gd name="T33" fmla="*/ 114 h 122"/>
                <a:gd name="T34" fmla="*/ 81 w 129"/>
                <a:gd name="T35" fmla="*/ 120 h 122"/>
                <a:gd name="T36" fmla="*/ 64 w 129"/>
                <a:gd name="T37" fmla="*/ 122 h 122"/>
                <a:gd name="T38" fmla="*/ 48 w 129"/>
                <a:gd name="T39" fmla="*/ 120 h 122"/>
                <a:gd name="T40" fmla="*/ 33 w 129"/>
                <a:gd name="T41" fmla="*/ 114 h 122"/>
                <a:gd name="T42" fmla="*/ 20 w 129"/>
                <a:gd name="T43" fmla="*/ 104 h 122"/>
                <a:gd name="T44" fmla="*/ 9 w 129"/>
                <a:gd name="T45" fmla="*/ 92 h 122"/>
                <a:gd name="T46" fmla="*/ 3 w 129"/>
                <a:gd name="T47" fmla="*/ 77 h 122"/>
                <a:gd name="T48" fmla="*/ 0 w 129"/>
                <a:gd name="T49" fmla="*/ 61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" h="122">
                  <a:moveTo>
                    <a:pt x="0" y="61"/>
                  </a:moveTo>
                  <a:lnTo>
                    <a:pt x="3" y="46"/>
                  </a:lnTo>
                  <a:lnTo>
                    <a:pt x="9" y="31"/>
                  </a:lnTo>
                  <a:lnTo>
                    <a:pt x="20" y="19"/>
                  </a:lnTo>
                  <a:lnTo>
                    <a:pt x="33" y="9"/>
                  </a:lnTo>
                  <a:lnTo>
                    <a:pt x="48" y="3"/>
                  </a:lnTo>
                  <a:lnTo>
                    <a:pt x="64" y="0"/>
                  </a:lnTo>
                  <a:lnTo>
                    <a:pt x="81" y="3"/>
                  </a:lnTo>
                  <a:lnTo>
                    <a:pt x="96" y="9"/>
                  </a:lnTo>
                  <a:lnTo>
                    <a:pt x="109" y="19"/>
                  </a:lnTo>
                  <a:lnTo>
                    <a:pt x="119" y="31"/>
                  </a:lnTo>
                  <a:lnTo>
                    <a:pt x="126" y="46"/>
                  </a:lnTo>
                  <a:lnTo>
                    <a:pt x="129" y="61"/>
                  </a:lnTo>
                  <a:lnTo>
                    <a:pt x="126" y="77"/>
                  </a:lnTo>
                  <a:lnTo>
                    <a:pt x="119" y="92"/>
                  </a:lnTo>
                  <a:lnTo>
                    <a:pt x="109" y="104"/>
                  </a:lnTo>
                  <a:lnTo>
                    <a:pt x="96" y="114"/>
                  </a:lnTo>
                  <a:lnTo>
                    <a:pt x="81" y="120"/>
                  </a:lnTo>
                  <a:lnTo>
                    <a:pt x="64" y="122"/>
                  </a:lnTo>
                  <a:lnTo>
                    <a:pt x="48" y="120"/>
                  </a:lnTo>
                  <a:lnTo>
                    <a:pt x="33" y="114"/>
                  </a:lnTo>
                  <a:lnTo>
                    <a:pt x="20" y="104"/>
                  </a:lnTo>
                  <a:lnTo>
                    <a:pt x="9" y="92"/>
                  </a:lnTo>
                  <a:lnTo>
                    <a:pt x="3" y="77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985" name="Rectangle 105"/>
            <p:cNvSpPr>
              <a:spLocks noChangeArrowheads="1"/>
            </p:cNvSpPr>
            <p:nvPr/>
          </p:nvSpPr>
          <p:spPr bwMode="auto">
            <a:xfrm>
              <a:off x="841" y="1562"/>
              <a:ext cx="88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700">
                  <a:solidFill>
                    <a:srgbClr val="000000"/>
                  </a:solidFill>
                  <a:latin typeface="Arial" charset="0"/>
                </a:rPr>
                <a:t>FT</a:t>
              </a:r>
              <a:endParaRPr lang="en-US" sz="700"/>
            </a:p>
          </p:txBody>
        </p:sp>
        <p:sp>
          <p:nvSpPr>
            <p:cNvPr id="122986" name="Rectangle 106"/>
            <p:cNvSpPr>
              <a:spLocks noChangeArrowheads="1"/>
            </p:cNvSpPr>
            <p:nvPr/>
          </p:nvSpPr>
          <p:spPr bwMode="auto">
            <a:xfrm>
              <a:off x="859" y="1633"/>
              <a:ext cx="40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700">
                  <a:solidFill>
                    <a:srgbClr val="000000"/>
                  </a:solidFill>
                  <a:latin typeface="Arial" charset="0"/>
                </a:rPr>
                <a:t>1</a:t>
              </a:r>
              <a:endParaRPr lang="en-US" sz="700"/>
            </a:p>
          </p:txBody>
        </p:sp>
        <p:sp>
          <p:nvSpPr>
            <p:cNvPr id="122987" name="Line 107"/>
            <p:cNvSpPr>
              <a:spLocks noChangeShapeType="1"/>
            </p:cNvSpPr>
            <p:nvPr/>
          </p:nvSpPr>
          <p:spPr bwMode="auto">
            <a:xfrm>
              <a:off x="952" y="3408"/>
              <a:ext cx="3" cy="224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988" name="Freeform 108"/>
            <p:cNvSpPr>
              <a:spLocks/>
            </p:cNvSpPr>
            <p:nvPr/>
          </p:nvSpPr>
          <p:spPr bwMode="auto">
            <a:xfrm>
              <a:off x="883" y="3327"/>
              <a:ext cx="138" cy="156"/>
            </a:xfrm>
            <a:custGeom>
              <a:avLst/>
              <a:gdLst>
                <a:gd name="T0" fmla="*/ 0 w 128"/>
                <a:gd name="T1" fmla="*/ 60 h 122"/>
                <a:gd name="T2" fmla="*/ 2 w 128"/>
                <a:gd name="T3" fmla="*/ 46 h 122"/>
                <a:gd name="T4" fmla="*/ 9 w 128"/>
                <a:gd name="T5" fmla="*/ 31 h 122"/>
                <a:gd name="T6" fmla="*/ 19 w 128"/>
                <a:gd name="T7" fmla="*/ 18 h 122"/>
                <a:gd name="T8" fmla="*/ 32 w 128"/>
                <a:gd name="T9" fmla="*/ 9 h 122"/>
                <a:gd name="T10" fmla="*/ 48 w 128"/>
                <a:gd name="T11" fmla="*/ 2 h 122"/>
                <a:gd name="T12" fmla="*/ 65 w 128"/>
                <a:gd name="T13" fmla="*/ 0 h 122"/>
                <a:gd name="T14" fmla="*/ 80 w 128"/>
                <a:gd name="T15" fmla="*/ 2 h 122"/>
                <a:gd name="T16" fmla="*/ 96 w 128"/>
                <a:gd name="T17" fmla="*/ 9 h 122"/>
                <a:gd name="T18" fmla="*/ 109 w 128"/>
                <a:gd name="T19" fmla="*/ 18 h 122"/>
                <a:gd name="T20" fmla="*/ 119 w 128"/>
                <a:gd name="T21" fmla="*/ 31 h 122"/>
                <a:gd name="T22" fmla="*/ 126 w 128"/>
                <a:gd name="T23" fmla="*/ 46 h 122"/>
                <a:gd name="T24" fmla="*/ 128 w 128"/>
                <a:gd name="T25" fmla="*/ 60 h 122"/>
                <a:gd name="T26" fmla="*/ 126 w 128"/>
                <a:gd name="T27" fmla="*/ 76 h 122"/>
                <a:gd name="T28" fmla="*/ 119 w 128"/>
                <a:gd name="T29" fmla="*/ 91 h 122"/>
                <a:gd name="T30" fmla="*/ 109 w 128"/>
                <a:gd name="T31" fmla="*/ 103 h 122"/>
                <a:gd name="T32" fmla="*/ 96 w 128"/>
                <a:gd name="T33" fmla="*/ 113 h 122"/>
                <a:gd name="T34" fmla="*/ 80 w 128"/>
                <a:gd name="T35" fmla="*/ 119 h 122"/>
                <a:gd name="T36" fmla="*/ 65 w 128"/>
                <a:gd name="T37" fmla="*/ 122 h 122"/>
                <a:gd name="T38" fmla="*/ 48 w 128"/>
                <a:gd name="T39" fmla="*/ 119 h 122"/>
                <a:gd name="T40" fmla="*/ 32 w 128"/>
                <a:gd name="T41" fmla="*/ 113 h 122"/>
                <a:gd name="T42" fmla="*/ 19 w 128"/>
                <a:gd name="T43" fmla="*/ 103 h 122"/>
                <a:gd name="T44" fmla="*/ 9 w 128"/>
                <a:gd name="T45" fmla="*/ 91 h 122"/>
                <a:gd name="T46" fmla="*/ 2 w 128"/>
                <a:gd name="T47" fmla="*/ 76 h 122"/>
                <a:gd name="T48" fmla="*/ 0 w 128"/>
                <a:gd name="T49" fmla="*/ 6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8" h="122">
                  <a:moveTo>
                    <a:pt x="0" y="60"/>
                  </a:moveTo>
                  <a:lnTo>
                    <a:pt x="2" y="46"/>
                  </a:lnTo>
                  <a:lnTo>
                    <a:pt x="9" y="31"/>
                  </a:lnTo>
                  <a:lnTo>
                    <a:pt x="19" y="18"/>
                  </a:lnTo>
                  <a:lnTo>
                    <a:pt x="32" y="9"/>
                  </a:lnTo>
                  <a:lnTo>
                    <a:pt x="48" y="2"/>
                  </a:lnTo>
                  <a:lnTo>
                    <a:pt x="65" y="0"/>
                  </a:lnTo>
                  <a:lnTo>
                    <a:pt x="80" y="2"/>
                  </a:lnTo>
                  <a:lnTo>
                    <a:pt x="96" y="9"/>
                  </a:lnTo>
                  <a:lnTo>
                    <a:pt x="109" y="18"/>
                  </a:lnTo>
                  <a:lnTo>
                    <a:pt x="119" y="31"/>
                  </a:lnTo>
                  <a:lnTo>
                    <a:pt x="126" y="46"/>
                  </a:lnTo>
                  <a:lnTo>
                    <a:pt x="128" y="60"/>
                  </a:lnTo>
                  <a:lnTo>
                    <a:pt x="126" y="76"/>
                  </a:lnTo>
                  <a:lnTo>
                    <a:pt x="119" y="91"/>
                  </a:lnTo>
                  <a:lnTo>
                    <a:pt x="109" y="103"/>
                  </a:lnTo>
                  <a:lnTo>
                    <a:pt x="96" y="113"/>
                  </a:lnTo>
                  <a:lnTo>
                    <a:pt x="80" y="119"/>
                  </a:lnTo>
                  <a:lnTo>
                    <a:pt x="65" y="122"/>
                  </a:lnTo>
                  <a:lnTo>
                    <a:pt x="48" y="119"/>
                  </a:lnTo>
                  <a:lnTo>
                    <a:pt x="32" y="113"/>
                  </a:lnTo>
                  <a:lnTo>
                    <a:pt x="19" y="103"/>
                  </a:lnTo>
                  <a:lnTo>
                    <a:pt x="9" y="91"/>
                  </a:lnTo>
                  <a:lnTo>
                    <a:pt x="2" y="76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989" name="Rectangle 109"/>
            <p:cNvSpPr>
              <a:spLocks noChangeArrowheads="1"/>
            </p:cNvSpPr>
            <p:nvPr/>
          </p:nvSpPr>
          <p:spPr bwMode="auto">
            <a:xfrm>
              <a:off x="921" y="3335"/>
              <a:ext cx="88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700">
                  <a:solidFill>
                    <a:srgbClr val="000000"/>
                  </a:solidFill>
                  <a:latin typeface="Arial" charset="0"/>
                </a:rPr>
                <a:t>FT</a:t>
              </a:r>
              <a:endParaRPr lang="en-US" sz="700"/>
            </a:p>
          </p:txBody>
        </p:sp>
        <p:sp>
          <p:nvSpPr>
            <p:cNvPr id="122990" name="Rectangle 110"/>
            <p:cNvSpPr>
              <a:spLocks noChangeArrowheads="1"/>
            </p:cNvSpPr>
            <p:nvPr/>
          </p:nvSpPr>
          <p:spPr bwMode="auto">
            <a:xfrm>
              <a:off x="938" y="3405"/>
              <a:ext cx="40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700">
                  <a:solidFill>
                    <a:srgbClr val="000000"/>
                  </a:solidFill>
                  <a:latin typeface="Arial" charset="0"/>
                </a:rPr>
                <a:t>2</a:t>
              </a:r>
              <a:endParaRPr lang="en-US" sz="700"/>
            </a:p>
          </p:txBody>
        </p:sp>
        <p:sp>
          <p:nvSpPr>
            <p:cNvPr id="122991" name="Line 111"/>
            <p:cNvSpPr>
              <a:spLocks noChangeShapeType="1"/>
            </p:cNvSpPr>
            <p:nvPr/>
          </p:nvSpPr>
          <p:spPr bwMode="auto">
            <a:xfrm>
              <a:off x="1687" y="2503"/>
              <a:ext cx="221" cy="3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992" name="Freeform 112"/>
            <p:cNvSpPr>
              <a:spLocks/>
            </p:cNvSpPr>
            <p:nvPr/>
          </p:nvSpPr>
          <p:spPr bwMode="auto">
            <a:xfrm>
              <a:off x="1617" y="2426"/>
              <a:ext cx="136" cy="156"/>
            </a:xfrm>
            <a:custGeom>
              <a:avLst/>
              <a:gdLst>
                <a:gd name="T0" fmla="*/ 0 w 129"/>
                <a:gd name="T1" fmla="*/ 61 h 122"/>
                <a:gd name="T2" fmla="*/ 3 w 129"/>
                <a:gd name="T3" fmla="*/ 46 h 122"/>
                <a:gd name="T4" fmla="*/ 9 w 129"/>
                <a:gd name="T5" fmla="*/ 31 h 122"/>
                <a:gd name="T6" fmla="*/ 20 w 129"/>
                <a:gd name="T7" fmla="*/ 19 h 122"/>
                <a:gd name="T8" fmla="*/ 33 w 129"/>
                <a:gd name="T9" fmla="*/ 9 h 122"/>
                <a:gd name="T10" fmla="*/ 48 w 129"/>
                <a:gd name="T11" fmla="*/ 3 h 122"/>
                <a:gd name="T12" fmla="*/ 65 w 129"/>
                <a:gd name="T13" fmla="*/ 0 h 122"/>
                <a:gd name="T14" fmla="*/ 81 w 129"/>
                <a:gd name="T15" fmla="*/ 3 h 122"/>
                <a:gd name="T16" fmla="*/ 96 w 129"/>
                <a:gd name="T17" fmla="*/ 9 h 122"/>
                <a:gd name="T18" fmla="*/ 109 w 129"/>
                <a:gd name="T19" fmla="*/ 19 h 122"/>
                <a:gd name="T20" fmla="*/ 120 w 129"/>
                <a:gd name="T21" fmla="*/ 31 h 122"/>
                <a:gd name="T22" fmla="*/ 126 w 129"/>
                <a:gd name="T23" fmla="*/ 46 h 122"/>
                <a:gd name="T24" fmla="*/ 129 w 129"/>
                <a:gd name="T25" fmla="*/ 61 h 122"/>
                <a:gd name="T26" fmla="*/ 126 w 129"/>
                <a:gd name="T27" fmla="*/ 77 h 122"/>
                <a:gd name="T28" fmla="*/ 120 w 129"/>
                <a:gd name="T29" fmla="*/ 92 h 122"/>
                <a:gd name="T30" fmla="*/ 109 w 129"/>
                <a:gd name="T31" fmla="*/ 104 h 122"/>
                <a:gd name="T32" fmla="*/ 96 w 129"/>
                <a:gd name="T33" fmla="*/ 114 h 122"/>
                <a:gd name="T34" fmla="*/ 81 w 129"/>
                <a:gd name="T35" fmla="*/ 120 h 122"/>
                <a:gd name="T36" fmla="*/ 65 w 129"/>
                <a:gd name="T37" fmla="*/ 122 h 122"/>
                <a:gd name="T38" fmla="*/ 48 w 129"/>
                <a:gd name="T39" fmla="*/ 120 h 122"/>
                <a:gd name="T40" fmla="*/ 33 w 129"/>
                <a:gd name="T41" fmla="*/ 114 h 122"/>
                <a:gd name="T42" fmla="*/ 20 w 129"/>
                <a:gd name="T43" fmla="*/ 104 h 122"/>
                <a:gd name="T44" fmla="*/ 9 w 129"/>
                <a:gd name="T45" fmla="*/ 92 h 122"/>
                <a:gd name="T46" fmla="*/ 3 w 129"/>
                <a:gd name="T47" fmla="*/ 77 h 122"/>
                <a:gd name="T48" fmla="*/ 0 w 129"/>
                <a:gd name="T49" fmla="*/ 61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" h="122">
                  <a:moveTo>
                    <a:pt x="0" y="61"/>
                  </a:moveTo>
                  <a:lnTo>
                    <a:pt x="3" y="46"/>
                  </a:lnTo>
                  <a:lnTo>
                    <a:pt x="9" y="31"/>
                  </a:lnTo>
                  <a:lnTo>
                    <a:pt x="20" y="19"/>
                  </a:lnTo>
                  <a:lnTo>
                    <a:pt x="33" y="9"/>
                  </a:lnTo>
                  <a:lnTo>
                    <a:pt x="48" y="3"/>
                  </a:lnTo>
                  <a:lnTo>
                    <a:pt x="65" y="0"/>
                  </a:lnTo>
                  <a:lnTo>
                    <a:pt x="81" y="3"/>
                  </a:lnTo>
                  <a:lnTo>
                    <a:pt x="96" y="9"/>
                  </a:lnTo>
                  <a:lnTo>
                    <a:pt x="109" y="19"/>
                  </a:lnTo>
                  <a:lnTo>
                    <a:pt x="120" y="31"/>
                  </a:lnTo>
                  <a:lnTo>
                    <a:pt x="126" y="46"/>
                  </a:lnTo>
                  <a:lnTo>
                    <a:pt x="129" y="61"/>
                  </a:lnTo>
                  <a:lnTo>
                    <a:pt x="126" y="77"/>
                  </a:lnTo>
                  <a:lnTo>
                    <a:pt x="120" y="92"/>
                  </a:lnTo>
                  <a:lnTo>
                    <a:pt x="109" y="104"/>
                  </a:lnTo>
                  <a:lnTo>
                    <a:pt x="96" y="114"/>
                  </a:lnTo>
                  <a:lnTo>
                    <a:pt x="81" y="120"/>
                  </a:lnTo>
                  <a:lnTo>
                    <a:pt x="65" y="122"/>
                  </a:lnTo>
                  <a:lnTo>
                    <a:pt x="48" y="120"/>
                  </a:lnTo>
                  <a:lnTo>
                    <a:pt x="33" y="114"/>
                  </a:lnTo>
                  <a:lnTo>
                    <a:pt x="20" y="104"/>
                  </a:lnTo>
                  <a:lnTo>
                    <a:pt x="9" y="92"/>
                  </a:lnTo>
                  <a:lnTo>
                    <a:pt x="3" y="77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993" name="Rectangle 113"/>
            <p:cNvSpPr>
              <a:spLocks noChangeArrowheads="1"/>
            </p:cNvSpPr>
            <p:nvPr/>
          </p:nvSpPr>
          <p:spPr bwMode="auto">
            <a:xfrm>
              <a:off x="1652" y="2434"/>
              <a:ext cx="92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700">
                  <a:solidFill>
                    <a:srgbClr val="000000"/>
                  </a:solidFill>
                  <a:latin typeface="Arial" charset="0"/>
                </a:rPr>
                <a:t>PT</a:t>
              </a:r>
              <a:endParaRPr lang="en-US" sz="700"/>
            </a:p>
          </p:txBody>
        </p:sp>
        <p:sp>
          <p:nvSpPr>
            <p:cNvPr id="122994" name="Rectangle 114"/>
            <p:cNvSpPr>
              <a:spLocks noChangeArrowheads="1"/>
            </p:cNvSpPr>
            <p:nvPr/>
          </p:nvSpPr>
          <p:spPr bwMode="auto">
            <a:xfrm>
              <a:off x="1668" y="2502"/>
              <a:ext cx="40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700">
                  <a:solidFill>
                    <a:srgbClr val="000000"/>
                  </a:solidFill>
                  <a:latin typeface="Arial" charset="0"/>
                </a:rPr>
                <a:t>1</a:t>
              </a:r>
              <a:endParaRPr lang="en-US" sz="700"/>
            </a:p>
          </p:txBody>
        </p:sp>
        <p:sp>
          <p:nvSpPr>
            <p:cNvPr id="122995" name="Line 115"/>
            <p:cNvSpPr>
              <a:spLocks noChangeShapeType="1"/>
            </p:cNvSpPr>
            <p:nvPr/>
          </p:nvSpPr>
          <p:spPr bwMode="auto">
            <a:xfrm>
              <a:off x="2107" y="1101"/>
              <a:ext cx="153" cy="4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996" name="Freeform 116"/>
            <p:cNvSpPr>
              <a:spLocks/>
            </p:cNvSpPr>
            <p:nvPr/>
          </p:nvSpPr>
          <p:spPr bwMode="auto">
            <a:xfrm>
              <a:off x="2038" y="1025"/>
              <a:ext cx="137" cy="155"/>
            </a:xfrm>
            <a:custGeom>
              <a:avLst/>
              <a:gdLst>
                <a:gd name="T0" fmla="*/ 0 w 128"/>
                <a:gd name="T1" fmla="*/ 61 h 121"/>
                <a:gd name="T2" fmla="*/ 2 w 128"/>
                <a:gd name="T3" fmla="*/ 45 h 121"/>
                <a:gd name="T4" fmla="*/ 9 w 128"/>
                <a:gd name="T5" fmla="*/ 30 h 121"/>
                <a:gd name="T6" fmla="*/ 19 w 128"/>
                <a:gd name="T7" fmla="*/ 18 h 121"/>
                <a:gd name="T8" fmla="*/ 32 w 128"/>
                <a:gd name="T9" fmla="*/ 8 h 121"/>
                <a:gd name="T10" fmla="*/ 48 w 128"/>
                <a:gd name="T11" fmla="*/ 2 h 121"/>
                <a:gd name="T12" fmla="*/ 63 w 128"/>
                <a:gd name="T13" fmla="*/ 0 h 121"/>
                <a:gd name="T14" fmla="*/ 80 w 128"/>
                <a:gd name="T15" fmla="*/ 2 h 121"/>
                <a:gd name="T16" fmla="*/ 96 w 128"/>
                <a:gd name="T17" fmla="*/ 8 h 121"/>
                <a:gd name="T18" fmla="*/ 109 w 128"/>
                <a:gd name="T19" fmla="*/ 18 h 121"/>
                <a:gd name="T20" fmla="*/ 119 w 128"/>
                <a:gd name="T21" fmla="*/ 30 h 121"/>
                <a:gd name="T22" fmla="*/ 125 w 128"/>
                <a:gd name="T23" fmla="*/ 45 h 121"/>
                <a:gd name="T24" fmla="*/ 128 w 128"/>
                <a:gd name="T25" fmla="*/ 61 h 121"/>
                <a:gd name="T26" fmla="*/ 125 w 128"/>
                <a:gd name="T27" fmla="*/ 77 h 121"/>
                <a:gd name="T28" fmla="*/ 119 w 128"/>
                <a:gd name="T29" fmla="*/ 90 h 121"/>
                <a:gd name="T30" fmla="*/ 109 w 128"/>
                <a:gd name="T31" fmla="*/ 104 h 121"/>
                <a:gd name="T32" fmla="*/ 96 w 128"/>
                <a:gd name="T33" fmla="*/ 112 h 121"/>
                <a:gd name="T34" fmla="*/ 80 w 128"/>
                <a:gd name="T35" fmla="*/ 119 h 121"/>
                <a:gd name="T36" fmla="*/ 63 w 128"/>
                <a:gd name="T37" fmla="*/ 121 h 121"/>
                <a:gd name="T38" fmla="*/ 48 w 128"/>
                <a:gd name="T39" fmla="*/ 119 h 121"/>
                <a:gd name="T40" fmla="*/ 32 w 128"/>
                <a:gd name="T41" fmla="*/ 112 h 121"/>
                <a:gd name="T42" fmla="*/ 19 w 128"/>
                <a:gd name="T43" fmla="*/ 104 h 121"/>
                <a:gd name="T44" fmla="*/ 9 w 128"/>
                <a:gd name="T45" fmla="*/ 90 h 121"/>
                <a:gd name="T46" fmla="*/ 2 w 128"/>
                <a:gd name="T47" fmla="*/ 77 h 121"/>
                <a:gd name="T48" fmla="*/ 0 w 128"/>
                <a:gd name="T49" fmla="*/ 6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8" h="121">
                  <a:moveTo>
                    <a:pt x="0" y="61"/>
                  </a:moveTo>
                  <a:lnTo>
                    <a:pt x="2" y="45"/>
                  </a:lnTo>
                  <a:lnTo>
                    <a:pt x="9" y="30"/>
                  </a:lnTo>
                  <a:lnTo>
                    <a:pt x="19" y="18"/>
                  </a:lnTo>
                  <a:lnTo>
                    <a:pt x="32" y="8"/>
                  </a:lnTo>
                  <a:lnTo>
                    <a:pt x="48" y="2"/>
                  </a:lnTo>
                  <a:lnTo>
                    <a:pt x="63" y="0"/>
                  </a:lnTo>
                  <a:lnTo>
                    <a:pt x="80" y="2"/>
                  </a:lnTo>
                  <a:lnTo>
                    <a:pt x="96" y="8"/>
                  </a:lnTo>
                  <a:lnTo>
                    <a:pt x="109" y="18"/>
                  </a:lnTo>
                  <a:lnTo>
                    <a:pt x="119" y="30"/>
                  </a:lnTo>
                  <a:lnTo>
                    <a:pt x="125" y="45"/>
                  </a:lnTo>
                  <a:lnTo>
                    <a:pt x="128" y="61"/>
                  </a:lnTo>
                  <a:lnTo>
                    <a:pt x="125" y="77"/>
                  </a:lnTo>
                  <a:lnTo>
                    <a:pt x="119" y="90"/>
                  </a:lnTo>
                  <a:lnTo>
                    <a:pt x="109" y="104"/>
                  </a:lnTo>
                  <a:lnTo>
                    <a:pt x="96" y="112"/>
                  </a:lnTo>
                  <a:lnTo>
                    <a:pt x="80" y="119"/>
                  </a:lnTo>
                  <a:lnTo>
                    <a:pt x="63" y="121"/>
                  </a:lnTo>
                  <a:lnTo>
                    <a:pt x="48" y="119"/>
                  </a:lnTo>
                  <a:lnTo>
                    <a:pt x="32" y="112"/>
                  </a:lnTo>
                  <a:lnTo>
                    <a:pt x="19" y="104"/>
                  </a:lnTo>
                  <a:lnTo>
                    <a:pt x="9" y="90"/>
                  </a:lnTo>
                  <a:lnTo>
                    <a:pt x="2" y="77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997" name="Line 117"/>
            <p:cNvSpPr>
              <a:spLocks noChangeShapeType="1"/>
            </p:cNvSpPr>
            <p:nvPr/>
          </p:nvSpPr>
          <p:spPr bwMode="auto">
            <a:xfrm>
              <a:off x="2038" y="1101"/>
              <a:ext cx="137" cy="4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998" name="Rectangle 118"/>
            <p:cNvSpPr>
              <a:spLocks noChangeArrowheads="1"/>
            </p:cNvSpPr>
            <p:nvPr/>
          </p:nvSpPr>
          <p:spPr bwMode="auto">
            <a:xfrm>
              <a:off x="2080" y="1027"/>
              <a:ext cx="68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700">
                  <a:solidFill>
                    <a:srgbClr val="000000"/>
                  </a:solidFill>
                  <a:latin typeface="Arial" charset="0"/>
                </a:rPr>
                <a:t>PI</a:t>
              </a:r>
              <a:endParaRPr lang="en-US" sz="700"/>
            </a:p>
          </p:txBody>
        </p:sp>
        <p:sp>
          <p:nvSpPr>
            <p:cNvPr id="122999" name="Rectangle 119"/>
            <p:cNvSpPr>
              <a:spLocks noChangeArrowheads="1"/>
            </p:cNvSpPr>
            <p:nvPr/>
          </p:nvSpPr>
          <p:spPr bwMode="auto">
            <a:xfrm>
              <a:off x="2091" y="1109"/>
              <a:ext cx="40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700">
                  <a:solidFill>
                    <a:srgbClr val="000000"/>
                  </a:solidFill>
                  <a:latin typeface="Arial" charset="0"/>
                </a:rPr>
                <a:t>1</a:t>
              </a:r>
              <a:endParaRPr lang="en-US" sz="700"/>
            </a:p>
          </p:txBody>
        </p:sp>
        <p:sp>
          <p:nvSpPr>
            <p:cNvPr id="123000" name="Freeform 120"/>
            <p:cNvSpPr>
              <a:spLocks/>
            </p:cNvSpPr>
            <p:nvPr/>
          </p:nvSpPr>
          <p:spPr bwMode="auto">
            <a:xfrm>
              <a:off x="2230" y="1063"/>
              <a:ext cx="21" cy="82"/>
            </a:xfrm>
            <a:custGeom>
              <a:avLst/>
              <a:gdLst>
                <a:gd name="T0" fmla="*/ 21 w 21"/>
                <a:gd name="T1" fmla="*/ 64 h 64"/>
                <a:gd name="T2" fmla="*/ 13 w 21"/>
                <a:gd name="T3" fmla="*/ 60 h 64"/>
                <a:gd name="T4" fmla="*/ 6 w 21"/>
                <a:gd name="T5" fmla="*/ 54 h 64"/>
                <a:gd name="T6" fmla="*/ 1 w 21"/>
                <a:gd name="T7" fmla="*/ 43 h 64"/>
                <a:gd name="T8" fmla="*/ 0 w 21"/>
                <a:gd name="T9" fmla="*/ 32 h 64"/>
                <a:gd name="T10" fmla="*/ 1 w 21"/>
                <a:gd name="T11" fmla="*/ 21 h 64"/>
                <a:gd name="T12" fmla="*/ 6 w 21"/>
                <a:gd name="T13" fmla="*/ 10 h 64"/>
                <a:gd name="T14" fmla="*/ 13 w 21"/>
                <a:gd name="T15" fmla="*/ 4 h 64"/>
                <a:gd name="T16" fmla="*/ 21 w 21"/>
                <a:gd name="T17" fmla="*/ 0 h 64"/>
                <a:gd name="T18" fmla="*/ 21 w 21"/>
                <a:gd name="T19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" h="64">
                  <a:moveTo>
                    <a:pt x="21" y="64"/>
                  </a:moveTo>
                  <a:lnTo>
                    <a:pt x="13" y="60"/>
                  </a:lnTo>
                  <a:lnTo>
                    <a:pt x="6" y="54"/>
                  </a:lnTo>
                  <a:lnTo>
                    <a:pt x="1" y="43"/>
                  </a:lnTo>
                  <a:lnTo>
                    <a:pt x="0" y="32"/>
                  </a:lnTo>
                  <a:lnTo>
                    <a:pt x="1" y="21"/>
                  </a:lnTo>
                  <a:lnTo>
                    <a:pt x="6" y="10"/>
                  </a:lnTo>
                  <a:lnTo>
                    <a:pt x="13" y="4"/>
                  </a:lnTo>
                  <a:lnTo>
                    <a:pt x="21" y="0"/>
                  </a:lnTo>
                  <a:lnTo>
                    <a:pt x="21" y="64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001" name="Line 121"/>
            <p:cNvSpPr>
              <a:spLocks noChangeShapeType="1"/>
            </p:cNvSpPr>
            <p:nvPr/>
          </p:nvSpPr>
          <p:spPr bwMode="auto">
            <a:xfrm>
              <a:off x="2251" y="1105"/>
              <a:ext cx="68" cy="1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002" name="Line 122"/>
            <p:cNvSpPr>
              <a:spLocks noChangeShapeType="1"/>
            </p:cNvSpPr>
            <p:nvPr/>
          </p:nvSpPr>
          <p:spPr bwMode="auto">
            <a:xfrm>
              <a:off x="2096" y="1435"/>
              <a:ext cx="223" cy="2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003" name="Freeform 123"/>
            <p:cNvSpPr>
              <a:spLocks/>
            </p:cNvSpPr>
            <p:nvPr/>
          </p:nvSpPr>
          <p:spPr bwMode="auto">
            <a:xfrm>
              <a:off x="2027" y="1358"/>
              <a:ext cx="137" cy="153"/>
            </a:xfrm>
            <a:custGeom>
              <a:avLst/>
              <a:gdLst>
                <a:gd name="T0" fmla="*/ 0 w 128"/>
                <a:gd name="T1" fmla="*/ 61 h 121"/>
                <a:gd name="T2" fmla="*/ 2 w 128"/>
                <a:gd name="T3" fmla="*/ 45 h 121"/>
                <a:gd name="T4" fmla="*/ 9 w 128"/>
                <a:gd name="T5" fmla="*/ 30 h 121"/>
                <a:gd name="T6" fmla="*/ 19 w 128"/>
                <a:gd name="T7" fmla="*/ 17 h 121"/>
                <a:gd name="T8" fmla="*/ 32 w 128"/>
                <a:gd name="T9" fmla="*/ 8 h 121"/>
                <a:gd name="T10" fmla="*/ 48 w 128"/>
                <a:gd name="T11" fmla="*/ 1 h 121"/>
                <a:gd name="T12" fmla="*/ 63 w 128"/>
                <a:gd name="T13" fmla="*/ 0 h 121"/>
                <a:gd name="T14" fmla="*/ 80 w 128"/>
                <a:gd name="T15" fmla="*/ 1 h 121"/>
                <a:gd name="T16" fmla="*/ 95 w 128"/>
                <a:gd name="T17" fmla="*/ 8 h 121"/>
                <a:gd name="T18" fmla="*/ 108 w 128"/>
                <a:gd name="T19" fmla="*/ 17 h 121"/>
                <a:gd name="T20" fmla="*/ 119 w 128"/>
                <a:gd name="T21" fmla="*/ 30 h 121"/>
                <a:gd name="T22" fmla="*/ 125 w 128"/>
                <a:gd name="T23" fmla="*/ 45 h 121"/>
                <a:gd name="T24" fmla="*/ 128 w 128"/>
                <a:gd name="T25" fmla="*/ 61 h 121"/>
                <a:gd name="T26" fmla="*/ 125 w 128"/>
                <a:gd name="T27" fmla="*/ 77 h 121"/>
                <a:gd name="T28" fmla="*/ 119 w 128"/>
                <a:gd name="T29" fmla="*/ 90 h 121"/>
                <a:gd name="T30" fmla="*/ 108 w 128"/>
                <a:gd name="T31" fmla="*/ 104 h 121"/>
                <a:gd name="T32" fmla="*/ 95 w 128"/>
                <a:gd name="T33" fmla="*/ 112 h 121"/>
                <a:gd name="T34" fmla="*/ 80 w 128"/>
                <a:gd name="T35" fmla="*/ 118 h 121"/>
                <a:gd name="T36" fmla="*/ 63 w 128"/>
                <a:gd name="T37" fmla="*/ 121 h 121"/>
                <a:gd name="T38" fmla="*/ 48 w 128"/>
                <a:gd name="T39" fmla="*/ 118 h 121"/>
                <a:gd name="T40" fmla="*/ 32 w 128"/>
                <a:gd name="T41" fmla="*/ 112 h 121"/>
                <a:gd name="T42" fmla="*/ 19 w 128"/>
                <a:gd name="T43" fmla="*/ 104 h 121"/>
                <a:gd name="T44" fmla="*/ 9 w 128"/>
                <a:gd name="T45" fmla="*/ 90 h 121"/>
                <a:gd name="T46" fmla="*/ 2 w 128"/>
                <a:gd name="T47" fmla="*/ 77 h 121"/>
                <a:gd name="T48" fmla="*/ 0 w 128"/>
                <a:gd name="T49" fmla="*/ 6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8" h="121">
                  <a:moveTo>
                    <a:pt x="0" y="61"/>
                  </a:moveTo>
                  <a:lnTo>
                    <a:pt x="2" y="45"/>
                  </a:lnTo>
                  <a:lnTo>
                    <a:pt x="9" y="30"/>
                  </a:lnTo>
                  <a:lnTo>
                    <a:pt x="19" y="17"/>
                  </a:lnTo>
                  <a:lnTo>
                    <a:pt x="32" y="8"/>
                  </a:lnTo>
                  <a:lnTo>
                    <a:pt x="48" y="1"/>
                  </a:lnTo>
                  <a:lnTo>
                    <a:pt x="63" y="0"/>
                  </a:lnTo>
                  <a:lnTo>
                    <a:pt x="80" y="1"/>
                  </a:lnTo>
                  <a:lnTo>
                    <a:pt x="95" y="8"/>
                  </a:lnTo>
                  <a:lnTo>
                    <a:pt x="108" y="17"/>
                  </a:lnTo>
                  <a:lnTo>
                    <a:pt x="119" y="30"/>
                  </a:lnTo>
                  <a:lnTo>
                    <a:pt x="125" y="45"/>
                  </a:lnTo>
                  <a:lnTo>
                    <a:pt x="128" y="61"/>
                  </a:lnTo>
                  <a:lnTo>
                    <a:pt x="125" y="77"/>
                  </a:lnTo>
                  <a:lnTo>
                    <a:pt x="119" y="90"/>
                  </a:lnTo>
                  <a:lnTo>
                    <a:pt x="108" y="104"/>
                  </a:lnTo>
                  <a:lnTo>
                    <a:pt x="95" y="112"/>
                  </a:lnTo>
                  <a:lnTo>
                    <a:pt x="80" y="118"/>
                  </a:lnTo>
                  <a:lnTo>
                    <a:pt x="63" y="121"/>
                  </a:lnTo>
                  <a:lnTo>
                    <a:pt x="48" y="118"/>
                  </a:lnTo>
                  <a:lnTo>
                    <a:pt x="32" y="112"/>
                  </a:lnTo>
                  <a:lnTo>
                    <a:pt x="19" y="104"/>
                  </a:lnTo>
                  <a:lnTo>
                    <a:pt x="9" y="90"/>
                  </a:lnTo>
                  <a:lnTo>
                    <a:pt x="2" y="77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004" name="Rectangle 124"/>
            <p:cNvSpPr>
              <a:spLocks noChangeArrowheads="1"/>
            </p:cNvSpPr>
            <p:nvPr/>
          </p:nvSpPr>
          <p:spPr bwMode="auto">
            <a:xfrm>
              <a:off x="2060" y="1365"/>
              <a:ext cx="73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700">
                  <a:solidFill>
                    <a:srgbClr val="000000"/>
                  </a:solidFill>
                  <a:latin typeface="Arial" charset="0"/>
                </a:rPr>
                <a:t>AI</a:t>
              </a:r>
              <a:endParaRPr lang="en-US" sz="700"/>
            </a:p>
          </p:txBody>
        </p:sp>
        <p:sp>
          <p:nvSpPr>
            <p:cNvPr id="123005" name="Rectangle 125"/>
            <p:cNvSpPr>
              <a:spLocks noChangeArrowheads="1"/>
            </p:cNvSpPr>
            <p:nvPr/>
          </p:nvSpPr>
          <p:spPr bwMode="auto">
            <a:xfrm>
              <a:off x="2082" y="1435"/>
              <a:ext cx="40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700">
                  <a:solidFill>
                    <a:srgbClr val="000000"/>
                  </a:solidFill>
                  <a:latin typeface="Arial" charset="0"/>
                </a:rPr>
                <a:t>1</a:t>
              </a:r>
              <a:endParaRPr lang="en-US" sz="700"/>
            </a:p>
          </p:txBody>
        </p:sp>
        <p:sp>
          <p:nvSpPr>
            <p:cNvPr id="123006" name="Line 126"/>
            <p:cNvSpPr>
              <a:spLocks noChangeShapeType="1"/>
            </p:cNvSpPr>
            <p:nvPr/>
          </p:nvSpPr>
          <p:spPr bwMode="auto">
            <a:xfrm>
              <a:off x="1958" y="1699"/>
              <a:ext cx="1" cy="158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007" name="Freeform 127"/>
            <p:cNvSpPr>
              <a:spLocks/>
            </p:cNvSpPr>
            <p:nvPr/>
          </p:nvSpPr>
          <p:spPr bwMode="auto">
            <a:xfrm>
              <a:off x="1890" y="1624"/>
              <a:ext cx="135" cy="155"/>
            </a:xfrm>
            <a:custGeom>
              <a:avLst/>
              <a:gdLst>
                <a:gd name="T0" fmla="*/ 0 w 128"/>
                <a:gd name="T1" fmla="*/ 62 h 122"/>
                <a:gd name="T2" fmla="*/ 2 w 128"/>
                <a:gd name="T3" fmla="*/ 46 h 122"/>
                <a:gd name="T4" fmla="*/ 9 w 128"/>
                <a:gd name="T5" fmla="*/ 31 h 122"/>
                <a:gd name="T6" fmla="*/ 19 w 128"/>
                <a:gd name="T7" fmla="*/ 19 h 122"/>
                <a:gd name="T8" fmla="*/ 32 w 128"/>
                <a:gd name="T9" fmla="*/ 9 h 122"/>
                <a:gd name="T10" fmla="*/ 48 w 128"/>
                <a:gd name="T11" fmla="*/ 3 h 122"/>
                <a:gd name="T12" fmla="*/ 64 w 128"/>
                <a:gd name="T13" fmla="*/ 0 h 122"/>
                <a:gd name="T14" fmla="*/ 80 w 128"/>
                <a:gd name="T15" fmla="*/ 3 h 122"/>
                <a:gd name="T16" fmla="*/ 96 w 128"/>
                <a:gd name="T17" fmla="*/ 9 h 122"/>
                <a:gd name="T18" fmla="*/ 109 w 128"/>
                <a:gd name="T19" fmla="*/ 19 h 122"/>
                <a:gd name="T20" fmla="*/ 119 w 128"/>
                <a:gd name="T21" fmla="*/ 31 h 122"/>
                <a:gd name="T22" fmla="*/ 125 w 128"/>
                <a:gd name="T23" fmla="*/ 46 h 122"/>
                <a:gd name="T24" fmla="*/ 128 w 128"/>
                <a:gd name="T25" fmla="*/ 62 h 122"/>
                <a:gd name="T26" fmla="*/ 125 w 128"/>
                <a:gd name="T27" fmla="*/ 77 h 122"/>
                <a:gd name="T28" fmla="*/ 119 w 128"/>
                <a:gd name="T29" fmla="*/ 91 h 122"/>
                <a:gd name="T30" fmla="*/ 109 w 128"/>
                <a:gd name="T31" fmla="*/ 104 h 122"/>
                <a:gd name="T32" fmla="*/ 96 w 128"/>
                <a:gd name="T33" fmla="*/ 113 h 122"/>
                <a:gd name="T34" fmla="*/ 80 w 128"/>
                <a:gd name="T35" fmla="*/ 120 h 122"/>
                <a:gd name="T36" fmla="*/ 64 w 128"/>
                <a:gd name="T37" fmla="*/ 122 h 122"/>
                <a:gd name="T38" fmla="*/ 48 w 128"/>
                <a:gd name="T39" fmla="*/ 120 h 122"/>
                <a:gd name="T40" fmla="*/ 32 w 128"/>
                <a:gd name="T41" fmla="*/ 113 h 122"/>
                <a:gd name="T42" fmla="*/ 19 w 128"/>
                <a:gd name="T43" fmla="*/ 104 h 122"/>
                <a:gd name="T44" fmla="*/ 9 w 128"/>
                <a:gd name="T45" fmla="*/ 91 h 122"/>
                <a:gd name="T46" fmla="*/ 2 w 128"/>
                <a:gd name="T47" fmla="*/ 77 h 122"/>
                <a:gd name="T48" fmla="*/ 0 w 128"/>
                <a:gd name="T49" fmla="*/ 6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8" h="122">
                  <a:moveTo>
                    <a:pt x="0" y="62"/>
                  </a:moveTo>
                  <a:lnTo>
                    <a:pt x="2" y="46"/>
                  </a:lnTo>
                  <a:lnTo>
                    <a:pt x="9" y="31"/>
                  </a:lnTo>
                  <a:lnTo>
                    <a:pt x="19" y="19"/>
                  </a:lnTo>
                  <a:lnTo>
                    <a:pt x="32" y="9"/>
                  </a:lnTo>
                  <a:lnTo>
                    <a:pt x="48" y="3"/>
                  </a:lnTo>
                  <a:lnTo>
                    <a:pt x="64" y="0"/>
                  </a:lnTo>
                  <a:lnTo>
                    <a:pt x="80" y="3"/>
                  </a:lnTo>
                  <a:lnTo>
                    <a:pt x="96" y="9"/>
                  </a:lnTo>
                  <a:lnTo>
                    <a:pt x="109" y="19"/>
                  </a:lnTo>
                  <a:lnTo>
                    <a:pt x="119" y="31"/>
                  </a:lnTo>
                  <a:lnTo>
                    <a:pt x="125" y="46"/>
                  </a:lnTo>
                  <a:lnTo>
                    <a:pt x="128" y="62"/>
                  </a:lnTo>
                  <a:lnTo>
                    <a:pt x="125" y="77"/>
                  </a:lnTo>
                  <a:lnTo>
                    <a:pt x="119" y="91"/>
                  </a:lnTo>
                  <a:lnTo>
                    <a:pt x="109" y="104"/>
                  </a:lnTo>
                  <a:lnTo>
                    <a:pt x="96" y="113"/>
                  </a:lnTo>
                  <a:lnTo>
                    <a:pt x="80" y="120"/>
                  </a:lnTo>
                  <a:lnTo>
                    <a:pt x="64" y="122"/>
                  </a:lnTo>
                  <a:lnTo>
                    <a:pt x="48" y="120"/>
                  </a:lnTo>
                  <a:lnTo>
                    <a:pt x="32" y="113"/>
                  </a:lnTo>
                  <a:lnTo>
                    <a:pt x="19" y="104"/>
                  </a:lnTo>
                  <a:lnTo>
                    <a:pt x="9" y="91"/>
                  </a:lnTo>
                  <a:lnTo>
                    <a:pt x="2" y="77"/>
                  </a:lnTo>
                  <a:lnTo>
                    <a:pt x="0" y="62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008" name="Rectangle 128"/>
            <p:cNvSpPr>
              <a:spLocks noChangeArrowheads="1"/>
            </p:cNvSpPr>
            <p:nvPr/>
          </p:nvSpPr>
          <p:spPr bwMode="auto">
            <a:xfrm>
              <a:off x="1933" y="1627"/>
              <a:ext cx="64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700">
                  <a:solidFill>
                    <a:srgbClr val="000000"/>
                  </a:solidFill>
                  <a:latin typeface="Arial" charset="0"/>
                </a:rPr>
                <a:t>TI</a:t>
              </a:r>
              <a:endParaRPr lang="en-US" sz="700"/>
            </a:p>
          </p:txBody>
        </p:sp>
        <p:sp>
          <p:nvSpPr>
            <p:cNvPr id="123009" name="Rectangle 129"/>
            <p:cNvSpPr>
              <a:spLocks noChangeArrowheads="1"/>
            </p:cNvSpPr>
            <p:nvPr/>
          </p:nvSpPr>
          <p:spPr bwMode="auto">
            <a:xfrm>
              <a:off x="1943" y="1699"/>
              <a:ext cx="40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700">
                  <a:solidFill>
                    <a:srgbClr val="000000"/>
                  </a:solidFill>
                  <a:latin typeface="Arial" charset="0"/>
                </a:rPr>
                <a:t>1</a:t>
              </a:r>
              <a:endParaRPr lang="en-US" sz="700"/>
            </a:p>
          </p:txBody>
        </p:sp>
        <p:sp>
          <p:nvSpPr>
            <p:cNvPr id="123010" name="Line 130"/>
            <p:cNvSpPr>
              <a:spLocks noChangeShapeType="1"/>
            </p:cNvSpPr>
            <p:nvPr/>
          </p:nvSpPr>
          <p:spPr bwMode="auto">
            <a:xfrm>
              <a:off x="1836" y="2047"/>
              <a:ext cx="122" cy="4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011" name="Freeform 131"/>
            <p:cNvSpPr>
              <a:spLocks/>
            </p:cNvSpPr>
            <p:nvPr/>
          </p:nvSpPr>
          <p:spPr bwMode="auto">
            <a:xfrm>
              <a:off x="1765" y="1972"/>
              <a:ext cx="137" cy="153"/>
            </a:xfrm>
            <a:custGeom>
              <a:avLst/>
              <a:gdLst>
                <a:gd name="T0" fmla="*/ 0 w 129"/>
                <a:gd name="T1" fmla="*/ 61 h 121"/>
                <a:gd name="T2" fmla="*/ 3 w 129"/>
                <a:gd name="T3" fmla="*/ 45 h 121"/>
                <a:gd name="T4" fmla="*/ 9 w 129"/>
                <a:gd name="T5" fmla="*/ 30 h 121"/>
                <a:gd name="T6" fmla="*/ 20 w 129"/>
                <a:gd name="T7" fmla="*/ 18 h 121"/>
                <a:gd name="T8" fmla="*/ 33 w 129"/>
                <a:gd name="T9" fmla="*/ 8 h 121"/>
                <a:gd name="T10" fmla="*/ 48 w 129"/>
                <a:gd name="T11" fmla="*/ 2 h 121"/>
                <a:gd name="T12" fmla="*/ 65 w 129"/>
                <a:gd name="T13" fmla="*/ 0 h 121"/>
                <a:gd name="T14" fmla="*/ 81 w 129"/>
                <a:gd name="T15" fmla="*/ 2 h 121"/>
                <a:gd name="T16" fmla="*/ 96 w 129"/>
                <a:gd name="T17" fmla="*/ 8 h 121"/>
                <a:gd name="T18" fmla="*/ 109 w 129"/>
                <a:gd name="T19" fmla="*/ 18 h 121"/>
                <a:gd name="T20" fmla="*/ 120 w 129"/>
                <a:gd name="T21" fmla="*/ 30 h 121"/>
                <a:gd name="T22" fmla="*/ 126 w 129"/>
                <a:gd name="T23" fmla="*/ 45 h 121"/>
                <a:gd name="T24" fmla="*/ 129 w 129"/>
                <a:gd name="T25" fmla="*/ 61 h 121"/>
                <a:gd name="T26" fmla="*/ 126 w 129"/>
                <a:gd name="T27" fmla="*/ 77 h 121"/>
                <a:gd name="T28" fmla="*/ 120 w 129"/>
                <a:gd name="T29" fmla="*/ 90 h 121"/>
                <a:gd name="T30" fmla="*/ 109 w 129"/>
                <a:gd name="T31" fmla="*/ 104 h 121"/>
                <a:gd name="T32" fmla="*/ 96 w 129"/>
                <a:gd name="T33" fmla="*/ 112 h 121"/>
                <a:gd name="T34" fmla="*/ 81 w 129"/>
                <a:gd name="T35" fmla="*/ 119 h 121"/>
                <a:gd name="T36" fmla="*/ 65 w 129"/>
                <a:gd name="T37" fmla="*/ 121 h 121"/>
                <a:gd name="T38" fmla="*/ 48 w 129"/>
                <a:gd name="T39" fmla="*/ 119 h 121"/>
                <a:gd name="T40" fmla="*/ 33 w 129"/>
                <a:gd name="T41" fmla="*/ 112 h 121"/>
                <a:gd name="T42" fmla="*/ 20 w 129"/>
                <a:gd name="T43" fmla="*/ 104 h 121"/>
                <a:gd name="T44" fmla="*/ 9 w 129"/>
                <a:gd name="T45" fmla="*/ 90 h 121"/>
                <a:gd name="T46" fmla="*/ 3 w 129"/>
                <a:gd name="T47" fmla="*/ 77 h 121"/>
                <a:gd name="T48" fmla="*/ 0 w 129"/>
                <a:gd name="T49" fmla="*/ 6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" h="121">
                  <a:moveTo>
                    <a:pt x="0" y="61"/>
                  </a:moveTo>
                  <a:lnTo>
                    <a:pt x="3" y="45"/>
                  </a:lnTo>
                  <a:lnTo>
                    <a:pt x="9" y="30"/>
                  </a:lnTo>
                  <a:lnTo>
                    <a:pt x="20" y="18"/>
                  </a:lnTo>
                  <a:lnTo>
                    <a:pt x="33" y="8"/>
                  </a:lnTo>
                  <a:lnTo>
                    <a:pt x="48" y="2"/>
                  </a:lnTo>
                  <a:lnTo>
                    <a:pt x="65" y="0"/>
                  </a:lnTo>
                  <a:lnTo>
                    <a:pt x="81" y="2"/>
                  </a:lnTo>
                  <a:lnTo>
                    <a:pt x="96" y="8"/>
                  </a:lnTo>
                  <a:lnTo>
                    <a:pt x="109" y="18"/>
                  </a:lnTo>
                  <a:lnTo>
                    <a:pt x="120" y="30"/>
                  </a:lnTo>
                  <a:lnTo>
                    <a:pt x="126" y="45"/>
                  </a:lnTo>
                  <a:lnTo>
                    <a:pt x="129" y="61"/>
                  </a:lnTo>
                  <a:lnTo>
                    <a:pt x="126" y="77"/>
                  </a:lnTo>
                  <a:lnTo>
                    <a:pt x="120" y="90"/>
                  </a:lnTo>
                  <a:lnTo>
                    <a:pt x="109" y="104"/>
                  </a:lnTo>
                  <a:lnTo>
                    <a:pt x="96" y="112"/>
                  </a:lnTo>
                  <a:lnTo>
                    <a:pt x="81" y="119"/>
                  </a:lnTo>
                  <a:lnTo>
                    <a:pt x="65" y="121"/>
                  </a:lnTo>
                  <a:lnTo>
                    <a:pt x="48" y="119"/>
                  </a:lnTo>
                  <a:lnTo>
                    <a:pt x="33" y="112"/>
                  </a:lnTo>
                  <a:lnTo>
                    <a:pt x="20" y="104"/>
                  </a:lnTo>
                  <a:lnTo>
                    <a:pt x="9" y="90"/>
                  </a:lnTo>
                  <a:lnTo>
                    <a:pt x="3" y="77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012" name="Rectangle 132"/>
            <p:cNvSpPr>
              <a:spLocks noChangeArrowheads="1"/>
            </p:cNvSpPr>
            <p:nvPr/>
          </p:nvSpPr>
          <p:spPr bwMode="auto">
            <a:xfrm>
              <a:off x="1813" y="1973"/>
              <a:ext cx="65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700">
                  <a:solidFill>
                    <a:srgbClr val="000000"/>
                  </a:solidFill>
                  <a:latin typeface="Arial" charset="0"/>
                </a:rPr>
                <a:t>TI</a:t>
              </a:r>
              <a:endParaRPr lang="en-US" sz="700"/>
            </a:p>
          </p:txBody>
        </p:sp>
        <p:sp>
          <p:nvSpPr>
            <p:cNvPr id="123013" name="Rectangle 133"/>
            <p:cNvSpPr>
              <a:spLocks noChangeArrowheads="1"/>
            </p:cNvSpPr>
            <p:nvPr/>
          </p:nvSpPr>
          <p:spPr bwMode="auto">
            <a:xfrm>
              <a:off x="1818" y="2048"/>
              <a:ext cx="40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700">
                  <a:solidFill>
                    <a:srgbClr val="000000"/>
                  </a:solidFill>
                  <a:latin typeface="Arial" charset="0"/>
                </a:rPr>
                <a:t>2</a:t>
              </a:r>
              <a:endParaRPr lang="en-US" sz="700"/>
            </a:p>
          </p:txBody>
        </p:sp>
        <p:sp>
          <p:nvSpPr>
            <p:cNvPr id="123014" name="Line 134"/>
            <p:cNvSpPr>
              <a:spLocks noChangeShapeType="1"/>
            </p:cNvSpPr>
            <p:nvPr/>
          </p:nvSpPr>
          <p:spPr bwMode="auto">
            <a:xfrm>
              <a:off x="1628" y="2713"/>
              <a:ext cx="123" cy="2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015" name="Freeform 135"/>
            <p:cNvSpPr>
              <a:spLocks/>
            </p:cNvSpPr>
            <p:nvPr/>
          </p:nvSpPr>
          <p:spPr bwMode="auto">
            <a:xfrm>
              <a:off x="1559" y="2635"/>
              <a:ext cx="137" cy="153"/>
            </a:xfrm>
            <a:custGeom>
              <a:avLst/>
              <a:gdLst>
                <a:gd name="T0" fmla="*/ 0 w 128"/>
                <a:gd name="T1" fmla="*/ 60 h 121"/>
                <a:gd name="T2" fmla="*/ 2 w 128"/>
                <a:gd name="T3" fmla="*/ 44 h 121"/>
                <a:gd name="T4" fmla="*/ 9 w 128"/>
                <a:gd name="T5" fmla="*/ 30 h 121"/>
                <a:gd name="T6" fmla="*/ 19 w 128"/>
                <a:gd name="T7" fmla="*/ 17 h 121"/>
                <a:gd name="T8" fmla="*/ 32 w 128"/>
                <a:gd name="T9" fmla="*/ 7 h 121"/>
                <a:gd name="T10" fmla="*/ 48 w 128"/>
                <a:gd name="T11" fmla="*/ 1 h 121"/>
                <a:gd name="T12" fmla="*/ 65 w 128"/>
                <a:gd name="T13" fmla="*/ 0 h 121"/>
                <a:gd name="T14" fmla="*/ 80 w 128"/>
                <a:gd name="T15" fmla="*/ 1 h 121"/>
                <a:gd name="T16" fmla="*/ 96 w 128"/>
                <a:gd name="T17" fmla="*/ 7 h 121"/>
                <a:gd name="T18" fmla="*/ 109 w 128"/>
                <a:gd name="T19" fmla="*/ 17 h 121"/>
                <a:gd name="T20" fmla="*/ 119 w 128"/>
                <a:gd name="T21" fmla="*/ 30 h 121"/>
                <a:gd name="T22" fmla="*/ 126 w 128"/>
                <a:gd name="T23" fmla="*/ 44 h 121"/>
                <a:gd name="T24" fmla="*/ 128 w 128"/>
                <a:gd name="T25" fmla="*/ 60 h 121"/>
                <a:gd name="T26" fmla="*/ 126 w 128"/>
                <a:gd name="T27" fmla="*/ 75 h 121"/>
                <a:gd name="T28" fmla="*/ 119 w 128"/>
                <a:gd name="T29" fmla="*/ 90 h 121"/>
                <a:gd name="T30" fmla="*/ 109 w 128"/>
                <a:gd name="T31" fmla="*/ 104 h 121"/>
                <a:gd name="T32" fmla="*/ 96 w 128"/>
                <a:gd name="T33" fmla="*/ 112 h 121"/>
                <a:gd name="T34" fmla="*/ 80 w 128"/>
                <a:gd name="T35" fmla="*/ 118 h 121"/>
                <a:gd name="T36" fmla="*/ 65 w 128"/>
                <a:gd name="T37" fmla="*/ 121 h 121"/>
                <a:gd name="T38" fmla="*/ 48 w 128"/>
                <a:gd name="T39" fmla="*/ 118 h 121"/>
                <a:gd name="T40" fmla="*/ 32 w 128"/>
                <a:gd name="T41" fmla="*/ 112 h 121"/>
                <a:gd name="T42" fmla="*/ 19 w 128"/>
                <a:gd name="T43" fmla="*/ 104 h 121"/>
                <a:gd name="T44" fmla="*/ 9 w 128"/>
                <a:gd name="T45" fmla="*/ 90 h 121"/>
                <a:gd name="T46" fmla="*/ 2 w 128"/>
                <a:gd name="T47" fmla="*/ 75 h 121"/>
                <a:gd name="T48" fmla="*/ 0 w 128"/>
                <a:gd name="T49" fmla="*/ 6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8" h="121">
                  <a:moveTo>
                    <a:pt x="0" y="60"/>
                  </a:moveTo>
                  <a:lnTo>
                    <a:pt x="2" y="44"/>
                  </a:lnTo>
                  <a:lnTo>
                    <a:pt x="9" y="30"/>
                  </a:lnTo>
                  <a:lnTo>
                    <a:pt x="19" y="17"/>
                  </a:lnTo>
                  <a:lnTo>
                    <a:pt x="32" y="7"/>
                  </a:lnTo>
                  <a:lnTo>
                    <a:pt x="48" y="1"/>
                  </a:lnTo>
                  <a:lnTo>
                    <a:pt x="65" y="0"/>
                  </a:lnTo>
                  <a:lnTo>
                    <a:pt x="80" y="1"/>
                  </a:lnTo>
                  <a:lnTo>
                    <a:pt x="96" y="7"/>
                  </a:lnTo>
                  <a:lnTo>
                    <a:pt x="109" y="17"/>
                  </a:lnTo>
                  <a:lnTo>
                    <a:pt x="119" y="30"/>
                  </a:lnTo>
                  <a:lnTo>
                    <a:pt x="126" y="44"/>
                  </a:lnTo>
                  <a:lnTo>
                    <a:pt x="128" y="60"/>
                  </a:lnTo>
                  <a:lnTo>
                    <a:pt x="126" y="75"/>
                  </a:lnTo>
                  <a:lnTo>
                    <a:pt x="119" y="90"/>
                  </a:lnTo>
                  <a:lnTo>
                    <a:pt x="109" y="104"/>
                  </a:lnTo>
                  <a:lnTo>
                    <a:pt x="96" y="112"/>
                  </a:lnTo>
                  <a:lnTo>
                    <a:pt x="80" y="118"/>
                  </a:lnTo>
                  <a:lnTo>
                    <a:pt x="65" y="121"/>
                  </a:lnTo>
                  <a:lnTo>
                    <a:pt x="48" y="118"/>
                  </a:lnTo>
                  <a:lnTo>
                    <a:pt x="32" y="112"/>
                  </a:lnTo>
                  <a:lnTo>
                    <a:pt x="19" y="104"/>
                  </a:lnTo>
                  <a:lnTo>
                    <a:pt x="9" y="90"/>
                  </a:lnTo>
                  <a:lnTo>
                    <a:pt x="2" y="75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016" name="Rectangle 136"/>
            <p:cNvSpPr>
              <a:spLocks noChangeArrowheads="1"/>
            </p:cNvSpPr>
            <p:nvPr/>
          </p:nvSpPr>
          <p:spPr bwMode="auto">
            <a:xfrm>
              <a:off x="1603" y="2641"/>
              <a:ext cx="65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700">
                  <a:solidFill>
                    <a:srgbClr val="000000"/>
                  </a:solidFill>
                  <a:latin typeface="Arial" charset="0"/>
                </a:rPr>
                <a:t>TI</a:t>
              </a:r>
              <a:endParaRPr lang="en-US" sz="700"/>
            </a:p>
          </p:txBody>
        </p:sp>
        <p:sp>
          <p:nvSpPr>
            <p:cNvPr id="123017" name="Rectangle 137"/>
            <p:cNvSpPr>
              <a:spLocks noChangeArrowheads="1"/>
            </p:cNvSpPr>
            <p:nvPr/>
          </p:nvSpPr>
          <p:spPr bwMode="auto">
            <a:xfrm>
              <a:off x="1611" y="2712"/>
              <a:ext cx="40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700">
                  <a:solidFill>
                    <a:srgbClr val="000000"/>
                  </a:solidFill>
                  <a:latin typeface="Arial" charset="0"/>
                </a:rPr>
                <a:t>3</a:t>
              </a:r>
              <a:endParaRPr lang="en-US" sz="700"/>
            </a:p>
          </p:txBody>
        </p:sp>
        <p:sp>
          <p:nvSpPr>
            <p:cNvPr id="123018" name="Line 138"/>
            <p:cNvSpPr>
              <a:spLocks noChangeShapeType="1"/>
            </p:cNvSpPr>
            <p:nvPr/>
          </p:nvSpPr>
          <p:spPr bwMode="auto">
            <a:xfrm>
              <a:off x="1628" y="2972"/>
              <a:ext cx="123" cy="2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019" name="Freeform 139"/>
            <p:cNvSpPr>
              <a:spLocks/>
            </p:cNvSpPr>
            <p:nvPr/>
          </p:nvSpPr>
          <p:spPr bwMode="auto">
            <a:xfrm>
              <a:off x="1559" y="2894"/>
              <a:ext cx="137" cy="153"/>
            </a:xfrm>
            <a:custGeom>
              <a:avLst/>
              <a:gdLst>
                <a:gd name="T0" fmla="*/ 0 w 128"/>
                <a:gd name="T1" fmla="*/ 60 h 121"/>
                <a:gd name="T2" fmla="*/ 2 w 128"/>
                <a:gd name="T3" fmla="*/ 44 h 121"/>
                <a:gd name="T4" fmla="*/ 9 w 128"/>
                <a:gd name="T5" fmla="*/ 30 h 121"/>
                <a:gd name="T6" fmla="*/ 19 w 128"/>
                <a:gd name="T7" fmla="*/ 17 h 121"/>
                <a:gd name="T8" fmla="*/ 32 w 128"/>
                <a:gd name="T9" fmla="*/ 7 h 121"/>
                <a:gd name="T10" fmla="*/ 48 w 128"/>
                <a:gd name="T11" fmla="*/ 1 h 121"/>
                <a:gd name="T12" fmla="*/ 65 w 128"/>
                <a:gd name="T13" fmla="*/ 0 h 121"/>
                <a:gd name="T14" fmla="*/ 80 w 128"/>
                <a:gd name="T15" fmla="*/ 1 h 121"/>
                <a:gd name="T16" fmla="*/ 96 w 128"/>
                <a:gd name="T17" fmla="*/ 7 h 121"/>
                <a:gd name="T18" fmla="*/ 109 w 128"/>
                <a:gd name="T19" fmla="*/ 17 h 121"/>
                <a:gd name="T20" fmla="*/ 119 w 128"/>
                <a:gd name="T21" fmla="*/ 30 h 121"/>
                <a:gd name="T22" fmla="*/ 126 w 128"/>
                <a:gd name="T23" fmla="*/ 44 h 121"/>
                <a:gd name="T24" fmla="*/ 128 w 128"/>
                <a:gd name="T25" fmla="*/ 60 h 121"/>
                <a:gd name="T26" fmla="*/ 126 w 128"/>
                <a:gd name="T27" fmla="*/ 76 h 121"/>
                <a:gd name="T28" fmla="*/ 119 w 128"/>
                <a:gd name="T29" fmla="*/ 90 h 121"/>
                <a:gd name="T30" fmla="*/ 109 w 128"/>
                <a:gd name="T31" fmla="*/ 103 h 121"/>
                <a:gd name="T32" fmla="*/ 96 w 128"/>
                <a:gd name="T33" fmla="*/ 112 h 121"/>
                <a:gd name="T34" fmla="*/ 80 w 128"/>
                <a:gd name="T35" fmla="*/ 118 h 121"/>
                <a:gd name="T36" fmla="*/ 65 w 128"/>
                <a:gd name="T37" fmla="*/ 121 h 121"/>
                <a:gd name="T38" fmla="*/ 48 w 128"/>
                <a:gd name="T39" fmla="*/ 118 h 121"/>
                <a:gd name="T40" fmla="*/ 32 w 128"/>
                <a:gd name="T41" fmla="*/ 112 h 121"/>
                <a:gd name="T42" fmla="*/ 19 w 128"/>
                <a:gd name="T43" fmla="*/ 103 h 121"/>
                <a:gd name="T44" fmla="*/ 9 w 128"/>
                <a:gd name="T45" fmla="*/ 90 h 121"/>
                <a:gd name="T46" fmla="*/ 2 w 128"/>
                <a:gd name="T47" fmla="*/ 76 h 121"/>
                <a:gd name="T48" fmla="*/ 0 w 128"/>
                <a:gd name="T49" fmla="*/ 6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8" h="121">
                  <a:moveTo>
                    <a:pt x="0" y="60"/>
                  </a:moveTo>
                  <a:lnTo>
                    <a:pt x="2" y="44"/>
                  </a:lnTo>
                  <a:lnTo>
                    <a:pt x="9" y="30"/>
                  </a:lnTo>
                  <a:lnTo>
                    <a:pt x="19" y="17"/>
                  </a:lnTo>
                  <a:lnTo>
                    <a:pt x="32" y="7"/>
                  </a:lnTo>
                  <a:lnTo>
                    <a:pt x="48" y="1"/>
                  </a:lnTo>
                  <a:lnTo>
                    <a:pt x="65" y="0"/>
                  </a:lnTo>
                  <a:lnTo>
                    <a:pt x="80" y="1"/>
                  </a:lnTo>
                  <a:lnTo>
                    <a:pt x="96" y="7"/>
                  </a:lnTo>
                  <a:lnTo>
                    <a:pt x="109" y="17"/>
                  </a:lnTo>
                  <a:lnTo>
                    <a:pt x="119" y="30"/>
                  </a:lnTo>
                  <a:lnTo>
                    <a:pt x="126" y="44"/>
                  </a:lnTo>
                  <a:lnTo>
                    <a:pt x="128" y="60"/>
                  </a:lnTo>
                  <a:lnTo>
                    <a:pt x="126" y="76"/>
                  </a:lnTo>
                  <a:lnTo>
                    <a:pt x="119" y="90"/>
                  </a:lnTo>
                  <a:lnTo>
                    <a:pt x="109" y="103"/>
                  </a:lnTo>
                  <a:lnTo>
                    <a:pt x="96" y="112"/>
                  </a:lnTo>
                  <a:lnTo>
                    <a:pt x="80" y="118"/>
                  </a:lnTo>
                  <a:lnTo>
                    <a:pt x="65" y="121"/>
                  </a:lnTo>
                  <a:lnTo>
                    <a:pt x="48" y="118"/>
                  </a:lnTo>
                  <a:lnTo>
                    <a:pt x="32" y="112"/>
                  </a:lnTo>
                  <a:lnTo>
                    <a:pt x="19" y="103"/>
                  </a:lnTo>
                  <a:lnTo>
                    <a:pt x="9" y="90"/>
                  </a:lnTo>
                  <a:lnTo>
                    <a:pt x="2" y="76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020" name="Rectangle 140"/>
            <p:cNvSpPr>
              <a:spLocks noChangeArrowheads="1"/>
            </p:cNvSpPr>
            <p:nvPr/>
          </p:nvSpPr>
          <p:spPr bwMode="auto">
            <a:xfrm>
              <a:off x="1603" y="2900"/>
              <a:ext cx="65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700">
                  <a:solidFill>
                    <a:srgbClr val="000000"/>
                  </a:solidFill>
                  <a:latin typeface="Arial" charset="0"/>
                </a:rPr>
                <a:t>TI</a:t>
              </a:r>
              <a:endParaRPr lang="en-US" sz="700"/>
            </a:p>
          </p:txBody>
        </p:sp>
        <p:sp>
          <p:nvSpPr>
            <p:cNvPr id="123021" name="Rectangle 141"/>
            <p:cNvSpPr>
              <a:spLocks noChangeArrowheads="1"/>
            </p:cNvSpPr>
            <p:nvPr/>
          </p:nvSpPr>
          <p:spPr bwMode="auto">
            <a:xfrm>
              <a:off x="1611" y="2972"/>
              <a:ext cx="40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700">
                  <a:solidFill>
                    <a:srgbClr val="000000"/>
                  </a:solidFill>
                  <a:latin typeface="Arial" charset="0"/>
                </a:rPr>
                <a:t>4</a:t>
              </a:r>
              <a:endParaRPr lang="en-US" sz="700"/>
            </a:p>
          </p:txBody>
        </p:sp>
        <p:sp>
          <p:nvSpPr>
            <p:cNvPr id="123022" name="Line 142"/>
            <p:cNvSpPr>
              <a:spLocks noChangeShapeType="1"/>
            </p:cNvSpPr>
            <p:nvPr/>
          </p:nvSpPr>
          <p:spPr bwMode="auto">
            <a:xfrm flipV="1">
              <a:off x="1836" y="3626"/>
              <a:ext cx="2" cy="157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023" name="Freeform 143"/>
            <p:cNvSpPr>
              <a:spLocks/>
            </p:cNvSpPr>
            <p:nvPr/>
          </p:nvSpPr>
          <p:spPr bwMode="auto">
            <a:xfrm>
              <a:off x="1765" y="3705"/>
              <a:ext cx="137" cy="158"/>
            </a:xfrm>
            <a:custGeom>
              <a:avLst/>
              <a:gdLst>
                <a:gd name="T0" fmla="*/ 0 w 129"/>
                <a:gd name="T1" fmla="*/ 61 h 122"/>
                <a:gd name="T2" fmla="*/ 3 w 129"/>
                <a:gd name="T3" fmla="*/ 46 h 122"/>
                <a:gd name="T4" fmla="*/ 9 w 129"/>
                <a:gd name="T5" fmla="*/ 31 h 122"/>
                <a:gd name="T6" fmla="*/ 20 w 129"/>
                <a:gd name="T7" fmla="*/ 19 h 122"/>
                <a:gd name="T8" fmla="*/ 33 w 129"/>
                <a:gd name="T9" fmla="*/ 9 h 122"/>
                <a:gd name="T10" fmla="*/ 48 w 129"/>
                <a:gd name="T11" fmla="*/ 3 h 122"/>
                <a:gd name="T12" fmla="*/ 65 w 129"/>
                <a:gd name="T13" fmla="*/ 0 h 122"/>
                <a:gd name="T14" fmla="*/ 81 w 129"/>
                <a:gd name="T15" fmla="*/ 3 h 122"/>
                <a:gd name="T16" fmla="*/ 96 w 129"/>
                <a:gd name="T17" fmla="*/ 9 h 122"/>
                <a:gd name="T18" fmla="*/ 109 w 129"/>
                <a:gd name="T19" fmla="*/ 19 h 122"/>
                <a:gd name="T20" fmla="*/ 120 w 129"/>
                <a:gd name="T21" fmla="*/ 31 h 122"/>
                <a:gd name="T22" fmla="*/ 126 w 129"/>
                <a:gd name="T23" fmla="*/ 46 h 122"/>
                <a:gd name="T24" fmla="*/ 129 w 129"/>
                <a:gd name="T25" fmla="*/ 61 h 122"/>
                <a:gd name="T26" fmla="*/ 126 w 129"/>
                <a:gd name="T27" fmla="*/ 77 h 122"/>
                <a:gd name="T28" fmla="*/ 120 w 129"/>
                <a:gd name="T29" fmla="*/ 91 h 122"/>
                <a:gd name="T30" fmla="*/ 109 w 129"/>
                <a:gd name="T31" fmla="*/ 104 h 122"/>
                <a:gd name="T32" fmla="*/ 96 w 129"/>
                <a:gd name="T33" fmla="*/ 114 h 122"/>
                <a:gd name="T34" fmla="*/ 81 w 129"/>
                <a:gd name="T35" fmla="*/ 120 h 122"/>
                <a:gd name="T36" fmla="*/ 65 w 129"/>
                <a:gd name="T37" fmla="*/ 122 h 122"/>
                <a:gd name="T38" fmla="*/ 48 w 129"/>
                <a:gd name="T39" fmla="*/ 120 h 122"/>
                <a:gd name="T40" fmla="*/ 33 w 129"/>
                <a:gd name="T41" fmla="*/ 114 h 122"/>
                <a:gd name="T42" fmla="*/ 20 w 129"/>
                <a:gd name="T43" fmla="*/ 104 h 122"/>
                <a:gd name="T44" fmla="*/ 9 w 129"/>
                <a:gd name="T45" fmla="*/ 91 h 122"/>
                <a:gd name="T46" fmla="*/ 3 w 129"/>
                <a:gd name="T47" fmla="*/ 77 h 122"/>
                <a:gd name="T48" fmla="*/ 0 w 129"/>
                <a:gd name="T49" fmla="*/ 61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" h="122">
                  <a:moveTo>
                    <a:pt x="0" y="61"/>
                  </a:moveTo>
                  <a:lnTo>
                    <a:pt x="3" y="46"/>
                  </a:lnTo>
                  <a:lnTo>
                    <a:pt x="9" y="31"/>
                  </a:lnTo>
                  <a:lnTo>
                    <a:pt x="20" y="19"/>
                  </a:lnTo>
                  <a:lnTo>
                    <a:pt x="33" y="9"/>
                  </a:lnTo>
                  <a:lnTo>
                    <a:pt x="48" y="3"/>
                  </a:lnTo>
                  <a:lnTo>
                    <a:pt x="65" y="0"/>
                  </a:lnTo>
                  <a:lnTo>
                    <a:pt x="81" y="3"/>
                  </a:lnTo>
                  <a:lnTo>
                    <a:pt x="96" y="9"/>
                  </a:lnTo>
                  <a:lnTo>
                    <a:pt x="109" y="19"/>
                  </a:lnTo>
                  <a:lnTo>
                    <a:pt x="120" y="31"/>
                  </a:lnTo>
                  <a:lnTo>
                    <a:pt x="126" y="46"/>
                  </a:lnTo>
                  <a:lnTo>
                    <a:pt x="129" y="61"/>
                  </a:lnTo>
                  <a:lnTo>
                    <a:pt x="126" y="77"/>
                  </a:lnTo>
                  <a:lnTo>
                    <a:pt x="120" y="91"/>
                  </a:lnTo>
                  <a:lnTo>
                    <a:pt x="109" y="104"/>
                  </a:lnTo>
                  <a:lnTo>
                    <a:pt x="96" y="114"/>
                  </a:lnTo>
                  <a:lnTo>
                    <a:pt x="81" y="120"/>
                  </a:lnTo>
                  <a:lnTo>
                    <a:pt x="65" y="122"/>
                  </a:lnTo>
                  <a:lnTo>
                    <a:pt x="48" y="120"/>
                  </a:lnTo>
                  <a:lnTo>
                    <a:pt x="33" y="114"/>
                  </a:lnTo>
                  <a:lnTo>
                    <a:pt x="20" y="104"/>
                  </a:lnTo>
                  <a:lnTo>
                    <a:pt x="9" y="91"/>
                  </a:lnTo>
                  <a:lnTo>
                    <a:pt x="3" y="77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024" name="Rectangle 144"/>
            <p:cNvSpPr>
              <a:spLocks noChangeArrowheads="1"/>
            </p:cNvSpPr>
            <p:nvPr/>
          </p:nvSpPr>
          <p:spPr bwMode="auto">
            <a:xfrm>
              <a:off x="1809" y="3710"/>
              <a:ext cx="69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700">
                  <a:solidFill>
                    <a:srgbClr val="000000"/>
                  </a:solidFill>
                  <a:latin typeface="Arial" charset="0"/>
                </a:rPr>
                <a:t>PI</a:t>
              </a:r>
              <a:endParaRPr lang="en-US" sz="700"/>
            </a:p>
          </p:txBody>
        </p:sp>
        <p:sp>
          <p:nvSpPr>
            <p:cNvPr id="123025" name="Rectangle 145"/>
            <p:cNvSpPr>
              <a:spLocks noChangeArrowheads="1"/>
            </p:cNvSpPr>
            <p:nvPr/>
          </p:nvSpPr>
          <p:spPr bwMode="auto">
            <a:xfrm>
              <a:off x="1818" y="3780"/>
              <a:ext cx="40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700">
                  <a:solidFill>
                    <a:srgbClr val="000000"/>
                  </a:solidFill>
                  <a:latin typeface="Arial" charset="0"/>
                </a:rPr>
                <a:t>2</a:t>
              </a:r>
              <a:endParaRPr lang="en-US" sz="700"/>
            </a:p>
          </p:txBody>
        </p:sp>
        <p:sp>
          <p:nvSpPr>
            <p:cNvPr id="123026" name="Line 146"/>
            <p:cNvSpPr>
              <a:spLocks noChangeShapeType="1"/>
            </p:cNvSpPr>
            <p:nvPr/>
          </p:nvSpPr>
          <p:spPr bwMode="auto">
            <a:xfrm flipV="1">
              <a:off x="2701" y="3626"/>
              <a:ext cx="4" cy="157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027" name="Freeform 147"/>
            <p:cNvSpPr>
              <a:spLocks/>
            </p:cNvSpPr>
            <p:nvPr/>
          </p:nvSpPr>
          <p:spPr bwMode="auto">
            <a:xfrm>
              <a:off x="2632" y="3705"/>
              <a:ext cx="137" cy="158"/>
            </a:xfrm>
            <a:custGeom>
              <a:avLst/>
              <a:gdLst>
                <a:gd name="T0" fmla="*/ 0 w 129"/>
                <a:gd name="T1" fmla="*/ 61 h 122"/>
                <a:gd name="T2" fmla="*/ 3 w 129"/>
                <a:gd name="T3" fmla="*/ 46 h 122"/>
                <a:gd name="T4" fmla="*/ 9 w 129"/>
                <a:gd name="T5" fmla="*/ 31 h 122"/>
                <a:gd name="T6" fmla="*/ 20 w 129"/>
                <a:gd name="T7" fmla="*/ 19 h 122"/>
                <a:gd name="T8" fmla="*/ 33 w 129"/>
                <a:gd name="T9" fmla="*/ 9 h 122"/>
                <a:gd name="T10" fmla="*/ 48 w 129"/>
                <a:gd name="T11" fmla="*/ 3 h 122"/>
                <a:gd name="T12" fmla="*/ 65 w 129"/>
                <a:gd name="T13" fmla="*/ 0 h 122"/>
                <a:gd name="T14" fmla="*/ 81 w 129"/>
                <a:gd name="T15" fmla="*/ 3 h 122"/>
                <a:gd name="T16" fmla="*/ 96 w 129"/>
                <a:gd name="T17" fmla="*/ 9 h 122"/>
                <a:gd name="T18" fmla="*/ 109 w 129"/>
                <a:gd name="T19" fmla="*/ 19 h 122"/>
                <a:gd name="T20" fmla="*/ 119 w 129"/>
                <a:gd name="T21" fmla="*/ 31 h 122"/>
                <a:gd name="T22" fmla="*/ 126 w 129"/>
                <a:gd name="T23" fmla="*/ 46 h 122"/>
                <a:gd name="T24" fmla="*/ 129 w 129"/>
                <a:gd name="T25" fmla="*/ 61 h 122"/>
                <a:gd name="T26" fmla="*/ 126 w 129"/>
                <a:gd name="T27" fmla="*/ 77 h 122"/>
                <a:gd name="T28" fmla="*/ 119 w 129"/>
                <a:gd name="T29" fmla="*/ 91 h 122"/>
                <a:gd name="T30" fmla="*/ 109 w 129"/>
                <a:gd name="T31" fmla="*/ 104 h 122"/>
                <a:gd name="T32" fmla="*/ 96 w 129"/>
                <a:gd name="T33" fmla="*/ 114 h 122"/>
                <a:gd name="T34" fmla="*/ 81 w 129"/>
                <a:gd name="T35" fmla="*/ 120 h 122"/>
                <a:gd name="T36" fmla="*/ 65 w 129"/>
                <a:gd name="T37" fmla="*/ 122 h 122"/>
                <a:gd name="T38" fmla="*/ 48 w 129"/>
                <a:gd name="T39" fmla="*/ 120 h 122"/>
                <a:gd name="T40" fmla="*/ 33 w 129"/>
                <a:gd name="T41" fmla="*/ 114 h 122"/>
                <a:gd name="T42" fmla="*/ 20 w 129"/>
                <a:gd name="T43" fmla="*/ 104 h 122"/>
                <a:gd name="T44" fmla="*/ 9 w 129"/>
                <a:gd name="T45" fmla="*/ 91 h 122"/>
                <a:gd name="T46" fmla="*/ 3 w 129"/>
                <a:gd name="T47" fmla="*/ 77 h 122"/>
                <a:gd name="T48" fmla="*/ 0 w 129"/>
                <a:gd name="T49" fmla="*/ 61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" h="122">
                  <a:moveTo>
                    <a:pt x="0" y="61"/>
                  </a:moveTo>
                  <a:lnTo>
                    <a:pt x="3" y="46"/>
                  </a:lnTo>
                  <a:lnTo>
                    <a:pt x="9" y="31"/>
                  </a:lnTo>
                  <a:lnTo>
                    <a:pt x="20" y="19"/>
                  </a:lnTo>
                  <a:lnTo>
                    <a:pt x="33" y="9"/>
                  </a:lnTo>
                  <a:lnTo>
                    <a:pt x="48" y="3"/>
                  </a:lnTo>
                  <a:lnTo>
                    <a:pt x="65" y="0"/>
                  </a:lnTo>
                  <a:lnTo>
                    <a:pt x="81" y="3"/>
                  </a:lnTo>
                  <a:lnTo>
                    <a:pt x="96" y="9"/>
                  </a:lnTo>
                  <a:lnTo>
                    <a:pt x="109" y="19"/>
                  </a:lnTo>
                  <a:lnTo>
                    <a:pt x="119" y="31"/>
                  </a:lnTo>
                  <a:lnTo>
                    <a:pt x="126" y="46"/>
                  </a:lnTo>
                  <a:lnTo>
                    <a:pt x="129" y="61"/>
                  </a:lnTo>
                  <a:lnTo>
                    <a:pt x="126" y="77"/>
                  </a:lnTo>
                  <a:lnTo>
                    <a:pt x="119" y="91"/>
                  </a:lnTo>
                  <a:lnTo>
                    <a:pt x="109" y="104"/>
                  </a:lnTo>
                  <a:lnTo>
                    <a:pt x="96" y="114"/>
                  </a:lnTo>
                  <a:lnTo>
                    <a:pt x="81" y="120"/>
                  </a:lnTo>
                  <a:lnTo>
                    <a:pt x="65" y="122"/>
                  </a:lnTo>
                  <a:lnTo>
                    <a:pt x="48" y="120"/>
                  </a:lnTo>
                  <a:lnTo>
                    <a:pt x="33" y="114"/>
                  </a:lnTo>
                  <a:lnTo>
                    <a:pt x="20" y="104"/>
                  </a:lnTo>
                  <a:lnTo>
                    <a:pt x="9" y="91"/>
                  </a:lnTo>
                  <a:lnTo>
                    <a:pt x="3" y="77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028" name="Rectangle 148"/>
            <p:cNvSpPr>
              <a:spLocks noChangeArrowheads="1"/>
            </p:cNvSpPr>
            <p:nvPr/>
          </p:nvSpPr>
          <p:spPr bwMode="auto">
            <a:xfrm>
              <a:off x="2677" y="3710"/>
              <a:ext cx="68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700">
                  <a:solidFill>
                    <a:srgbClr val="000000"/>
                  </a:solidFill>
                  <a:latin typeface="Arial" charset="0"/>
                </a:rPr>
                <a:t>PI</a:t>
              </a:r>
              <a:endParaRPr lang="en-US" sz="700"/>
            </a:p>
          </p:txBody>
        </p:sp>
        <p:sp>
          <p:nvSpPr>
            <p:cNvPr id="123029" name="Rectangle 149"/>
            <p:cNvSpPr>
              <a:spLocks noChangeArrowheads="1"/>
            </p:cNvSpPr>
            <p:nvPr/>
          </p:nvSpPr>
          <p:spPr bwMode="auto">
            <a:xfrm>
              <a:off x="2685" y="3780"/>
              <a:ext cx="40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700">
                  <a:solidFill>
                    <a:srgbClr val="000000"/>
                  </a:solidFill>
                  <a:latin typeface="Arial" charset="0"/>
                </a:rPr>
                <a:t>3</a:t>
              </a:r>
              <a:endParaRPr lang="en-US" sz="700"/>
            </a:p>
          </p:txBody>
        </p:sp>
        <p:sp>
          <p:nvSpPr>
            <p:cNvPr id="123030" name="Line 150"/>
            <p:cNvSpPr>
              <a:spLocks noChangeShapeType="1"/>
            </p:cNvSpPr>
            <p:nvPr/>
          </p:nvSpPr>
          <p:spPr bwMode="auto">
            <a:xfrm flipH="1">
              <a:off x="2680" y="1435"/>
              <a:ext cx="224" cy="2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031" name="Freeform 151"/>
            <p:cNvSpPr>
              <a:spLocks/>
            </p:cNvSpPr>
            <p:nvPr/>
          </p:nvSpPr>
          <p:spPr bwMode="auto">
            <a:xfrm>
              <a:off x="2836" y="1358"/>
              <a:ext cx="136" cy="153"/>
            </a:xfrm>
            <a:custGeom>
              <a:avLst/>
              <a:gdLst>
                <a:gd name="T0" fmla="*/ 0 w 128"/>
                <a:gd name="T1" fmla="*/ 61 h 121"/>
                <a:gd name="T2" fmla="*/ 3 w 128"/>
                <a:gd name="T3" fmla="*/ 45 h 121"/>
                <a:gd name="T4" fmla="*/ 9 w 128"/>
                <a:gd name="T5" fmla="*/ 30 h 121"/>
                <a:gd name="T6" fmla="*/ 18 w 128"/>
                <a:gd name="T7" fmla="*/ 17 h 121"/>
                <a:gd name="T8" fmla="*/ 32 w 128"/>
                <a:gd name="T9" fmla="*/ 8 h 121"/>
                <a:gd name="T10" fmla="*/ 48 w 128"/>
                <a:gd name="T11" fmla="*/ 1 h 121"/>
                <a:gd name="T12" fmla="*/ 64 w 128"/>
                <a:gd name="T13" fmla="*/ 0 h 121"/>
                <a:gd name="T14" fmla="*/ 80 w 128"/>
                <a:gd name="T15" fmla="*/ 1 h 121"/>
                <a:gd name="T16" fmla="*/ 96 w 128"/>
                <a:gd name="T17" fmla="*/ 8 h 121"/>
                <a:gd name="T18" fmla="*/ 109 w 128"/>
                <a:gd name="T19" fmla="*/ 17 h 121"/>
                <a:gd name="T20" fmla="*/ 119 w 128"/>
                <a:gd name="T21" fmla="*/ 30 h 121"/>
                <a:gd name="T22" fmla="*/ 126 w 128"/>
                <a:gd name="T23" fmla="*/ 45 h 121"/>
                <a:gd name="T24" fmla="*/ 128 w 128"/>
                <a:gd name="T25" fmla="*/ 61 h 121"/>
                <a:gd name="T26" fmla="*/ 126 w 128"/>
                <a:gd name="T27" fmla="*/ 77 h 121"/>
                <a:gd name="T28" fmla="*/ 119 w 128"/>
                <a:gd name="T29" fmla="*/ 90 h 121"/>
                <a:gd name="T30" fmla="*/ 109 w 128"/>
                <a:gd name="T31" fmla="*/ 104 h 121"/>
                <a:gd name="T32" fmla="*/ 96 w 128"/>
                <a:gd name="T33" fmla="*/ 112 h 121"/>
                <a:gd name="T34" fmla="*/ 80 w 128"/>
                <a:gd name="T35" fmla="*/ 118 h 121"/>
                <a:gd name="T36" fmla="*/ 64 w 128"/>
                <a:gd name="T37" fmla="*/ 121 h 121"/>
                <a:gd name="T38" fmla="*/ 48 w 128"/>
                <a:gd name="T39" fmla="*/ 118 h 121"/>
                <a:gd name="T40" fmla="*/ 32 w 128"/>
                <a:gd name="T41" fmla="*/ 112 h 121"/>
                <a:gd name="T42" fmla="*/ 18 w 128"/>
                <a:gd name="T43" fmla="*/ 104 h 121"/>
                <a:gd name="T44" fmla="*/ 9 w 128"/>
                <a:gd name="T45" fmla="*/ 90 h 121"/>
                <a:gd name="T46" fmla="*/ 3 w 128"/>
                <a:gd name="T47" fmla="*/ 77 h 121"/>
                <a:gd name="T48" fmla="*/ 0 w 128"/>
                <a:gd name="T49" fmla="*/ 6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8" h="121">
                  <a:moveTo>
                    <a:pt x="0" y="61"/>
                  </a:moveTo>
                  <a:lnTo>
                    <a:pt x="3" y="45"/>
                  </a:lnTo>
                  <a:lnTo>
                    <a:pt x="9" y="30"/>
                  </a:lnTo>
                  <a:lnTo>
                    <a:pt x="18" y="17"/>
                  </a:lnTo>
                  <a:lnTo>
                    <a:pt x="32" y="8"/>
                  </a:lnTo>
                  <a:lnTo>
                    <a:pt x="48" y="1"/>
                  </a:lnTo>
                  <a:lnTo>
                    <a:pt x="64" y="0"/>
                  </a:lnTo>
                  <a:lnTo>
                    <a:pt x="80" y="1"/>
                  </a:lnTo>
                  <a:lnTo>
                    <a:pt x="96" y="8"/>
                  </a:lnTo>
                  <a:lnTo>
                    <a:pt x="109" y="17"/>
                  </a:lnTo>
                  <a:lnTo>
                    <a:pt x="119" y="30"/>
                  </a:lnTo>
                  <a:lnTo>
                    <a:pt x="126" y="45"/>
                  </a:lnTo>
                  <a:lnTo>
                    <a:pt x="128" y="61"/>
                  </a:lnTo>
                  <a:lnTo>
                    <a:pt x="126" y="77"/>
                  </a:lnTo>
                  <a:lnTo>
                    <a:pt x="119" y="90"/>
                  </a:lnTo>
                  <a:lnTo>
                    <a:pt x="109" y="104"/>
                  </a:lnTo>
                  <a:lnTo>
                    <a:pt x="96" y="112"/>
                  </a:lnTo>
                  <a:lnTo>
                    <a:pt x="80" y="118"/>
                  </a:lnTo>
                  <a:lnTo>
                    <a:pt x="64" y="121"/>
                  </a:lnTo>
                  <a:lnTo>
                    <a:pt x="48" y="118"/>
                  </a:lnTo>
                  <a:lnTo>
                    <a:pt x="32" y="112"/>
                  </a:lnTo>
                  <a:lnTo>
                    <a:pt x="18" y="104"/>
                  </a:lnTo>
                  <a:lnTo>
                    <a:pt x="9" y="90"/>
                  </a:lnTo>
                  <a:lnTo>
                    <a:pt x="3" y="77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032" name="Rectangle 152"/>
            <p:cNvSpPr>
              <a:spLocks noChangeArrowheads="1"/>
            </p:cNvSpPr>
            <p:nvPr/>
          </p:nvSpPr>
          <p:spPr bwMode="auto">
            <a:xfrm>
              <a:off x="2879" y="1365"/>
              <a:ext cx="69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700">
                  <a:solidFill>
                    <a:srgbClr val="000000"/>
                  </a:solidFill>
                  <a:latin typeface="Arial" charset="0"/>
                </a:rPr>
                <a:t>PI</a:t>
              </a:r>
              <a:endParaRPr lang="en-US" sz="700"/>
            </a:p>
          </p:txBody>
        </p:sp>
        <p:sp>
          <p:nvSpPr>
            <p:cNvPr id="123033" name="Rectangle 153"/>
            <p:cNvSpPr>
              <a:spLocks noChangeArrowheads="1"/>
            </p:cNvSpPr>
            <p:nvPr/>
          </p:nvSpPr>
          <p:spPr bwMode="auto">
            <a:xfrm>
              <a:off x="2890" y="1435"/>
              <a:ext cx="39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700">
                  <a:solidFill>
                    <a:srgbClr val="000000"/>
                  </a:solidFill>
                  <a:latin typeface="Arial" charset="0"/>
                </a:rPr>
                <a:t>4</a:t>
              </a:r>
              <a:endParaRPr lang="en-US" sz="700"/>
            </a:p>
          </p:txBody>
        </p:sp>
        <p:sp>
          <p:nvSpPr>
            <p:cNvPr id="123034" name="Line 154"/>
            <p:cNvSpPr>
              <a:spLocks noChangeShapeType="1"/>
            </p:cNvSpPr>
            <p:nvPr/>
          </p:nvSpPr>
          <p:spPr bwMode="auto">
            <a:xfrm flipH="1">
              <a:off x="3036" y="1917"/>
              <a:ext cx="120" cy="3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035" name="Freeform 155"/>
            <p:cNvSpPr>
              <a:spLocks/>
            </p:cNvSpPr>
            <p:nvPr/>
          </p:nvSpPr>
          <p:spPr bwMode="auto">
            <a:xfrm>
              <a:off x="3089" y="1841"/>
              <a:ext cx="134" cy="157"/>
            </a:xfrm>
            <a:custGeom>
              <a:avLst/>
              <a:gdLst>
                <a:gd name="T0" fmla="*/ 0 w 127"/>
                <a:gd name="T1" fmla="*/ 61 h 121"/>
                <a:gd name="T2" fmla="*/ 3 w 127"/>
                <a:gd name="T3" fmla="*/ 45 h 121"/>
                <a:gd name="T4" fmla="*/ 8 w 127"/>
                <a:gd name="T5" fmla="*/ 30 h 121"/>
                <a:gd name="T6" fmla="*/ 18 w 127"/>
                <a:gd name="T7" fmla="*/ 18 h 121"/>
                <a:gd name="T8" fmla="*/ 31 w 127"/>
                <a:gd name="T9" fmla="*/ 8 h 121"/>
                <a:gd name="T10" fmla="*/ 47 w 127"/>
                <a:gd name="T11" fmla="*/ 2 h 121"/>
                <a:gd name="T12" fmla="*/ 64 w 127"/>
                <a:gd name="T13" fmla="*/ 0 h 121"/>
                <a:gd name="T14" fmla="*/ 81 w 127"/>
                <a:gd name="T15" fmla="*/ 2 h 121"/>
                <a:gd name="T16" fmla="*/ 96 w 127"/>
                <a:gd name="T17" fmla="*/ 8 h 121"/>
                <a:gd name="T18" fmla="*/ 109 w 127"/>
                <a:gd name="T19" fmla="*/ 18 h 121"/>
                <a:gd name="T20" fmla="*/ 119 w 127"/>
                <a:gd name="T21" fmla="*/ 30 h 121"/>
                <a:gd name="T22" fmla="*/ 126 w 127"/>
                <a:gd name="T23" fmla="*/ 45 h 121"/>
                <a:gd name="T24" fmla="*/ 127 w 127"/>
                <a:gd name="T25" fmla="*/ 61 h 121"/>
                <a:gd name="T26" fmla="*/ 126 w 127"/>
                <a:gd name="T27" fmla="*/ 77 h 121"/>
                <a:gd name="T28" fmla="*/ 119 w 127"/>
                <a:gd name="T29" fmla="*/ 90 h 121"/>
                <a:gd name="T30" fmla="*/ 109 w 127"/>
                <a:gd name="T31" fmla="*/ 104 h 121"/>
                <a:gd name="T32" fmla="*/ 96 w 127"/>
                <a:gd name="T33" fmla="*/ 112 h 121"/>
                <a:gd name="T34" fmla="*/ 81 w 127"/>
                <a:gd name="T35" fmla="*/ 119 h 121"/>
                <a:gd name="T36" fmla="*/ 64 w 127"/>
                <a:gd name="T37" fmla="*/ 121 h 121"/>
                <a:gd name="T38" fmla="*/ 47 w 127"/>
                <a:gd name="T39" fmla="*/ 119 h 121"/>
                <a:gd name="T40" fmla="*/ 31 w 127"/>
                <a:gd name="T41" fmla="*/ 112 h 121"/>
                <a:gd name="T42" fmla="*/ 18 w 127"/>
                <a:gd name="T43" fmla="*/ 104 h 121"/>
                <a:gd name="T44" fmla="*/ 8 w 127"/>
                <a:gd name="T45" fmla="*/ 90 h 121"/>
                <a:gd name="T46" fmla="*/ 3 w 127"/>
                <a:gd name="T47" fmla="*/ 77 h 121"/>
                <a:gd name="T48" fmla="*/ 0 w 127"/>
                <a:gd name="T49" fmla="*/ 6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7" h="121">
                  <a:moveTo>
                    <a:pt x="0" y="61"/>
                  </a:moveTo>
                  <a:lnTo>
                    <a:pt x="3" y="45"/>
                  </a:lnTo>
                  <a:lnTo>
                    <a:pt x="8" y="30"/>
                  </a:lnTo>
                  <a:lnTo>
                    <a:pt x="18" y="18"/>
                  </a:lnTo>
                  <a:lnTo>
                    <a:pt x="31" y="8"/>
                  </a:lnTo>
                  <a:lnTo>
                    <a:pt x="47" y="2"/>
                  </a:lnTo>
                  <a:lnTo>
                    <a:pt x="64" y="0"/>
                  </a:lnTo>
                  <a:lnTo>
                    <a:pt x="81" y="2"/>
                  </a:lnTo>
                  <a:lnTo>
                    <a:pt x="96" y="8"/>
                  </a:lnTo>
                  <a:lnTo>
                    <a:pt x="109" y="18"/>
                  </a:lnTo>
                  <a:lnTo>
                    <a:pt x="119" y="30"/>
                  </a:lnTo>
                  <a:lnTo>
                    <a:pt x="126" y="45"/>
                  </a:lnTo>
                  <a:lnTo>
                    <a:pt x="127" y="61"/>
                  </a:lnTo>
                  <a:lnTo>
                    <a:pt x="126" y="77"/>
                  </a:lnTo>
                  <a:lnTo>
                    <a:pt x="119" y="90"/>
                  </a:lnTo>
                  <a:lnTo>
                    <a:pt x="109" y="104"/>
                  </a:lnTo>
                  <a:lnTo>
                    <a:pt x="96" y="112"/>
                  </a:lnTo>
                  <a:lnTo>
                    <a:pt x="81" y="119"/>
                  </a:lnTo>
                  <a:lnTo>
                    <a:pt x="64" y="121"/>
                  </a:lnTo>
                  <a:lnTo>
                    <a:pt x="47" y="119"/>
                  </a:lnTo>
                  <a:lnTo>
                    <a:pt x="31" y="112"/>
                  </a:lnTo>
                  <a:lnTo>
                    <a:pt x="18" y="104"/>
                  </a:lnTo>
                  <a:lnTo>
                    <a:pt x="8" y="90"/>
                  </a:lnTo>
                  <a:lnTo>
                    <a:pt x="3" y="77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036" name="Rectangle 156"/>
            <p:cNvSpPr>
              <a:spLocks noChangeArrowheads="1"/>
            </p:cNvSpPr>
            <p:nvPr/>
          </p:nvSpPr>
          <p:spPr bwMode="auto">
            <a:xfrm>
              <a:off x="3133" y="1848"/>
              <a:ext cx="64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700">
                  <a:solidFill>
                    <a:srgbClr val="000000"/>
                  </a:solidFill>
                  <a:latin typeface="Arial" charset="0"/>
                </a:rPr>
                <a:t>TI</a:t>
              </a:r>
              <a:endParaRPr lang="en-US" sz="700"/>
            </a:p>
          </p:txBody>
        </p:sp>
        <p:sp>
          <p:nvSpPr>
            <p:cNvPr id="123037" name="Rectangle 157"/>
            <p:cNvSpPr>
              <a:spLocks noChangeArrowheads="1"/>
            </p:cNvSpPr>
            <p:nvPr/>
          </p:nvSpPr>
          <p:spPr bwMode="auto">
            <a:xfrm>
              <a:off x="3143" y="1914"/>
              <a:ext cx="40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700">
                  <a:solidFill>
                    <a:srgbClr val="000000"/>
                  </a:solidFill>
                  <a:latin typeface="Arial" charset="0"/>
                </a:rPr>
                <a:t>5</a:t>
              </a:r>
              <a:endParaRPr lang="en-US" sz="700"/>
            </a:p>
          </p:txBody>
        </p:sp>
        <p:sp>
          <p:nvSpPr>
            <p:cNvPr id="123038" name="Line 158"/>
            <p:cNvSpPr>
              <a:spLocks noChangeShapeType="1"/>
            </p:cNvSpPr>
            <p:nvPr/>
          </p:nvSpPr>
          <p:spPr bwMode="auto">
            <a:xfrm flipH="1">
              <a:off x="3303" y="2385"/>
              <a:ext cx="120" cy="2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039" name="Freeform 159"/>
            <p:cNvSpPr>
              <a:spLocks/>
            </p:cNvSpPr>
            <p:nvPr/>
          </p:nvSpPr>
          <p:spPr bwMode="auto">
            <a:xfrm>
              <a:off x="3353" y="2310"/>
              <a:ext cx="137" cy="155"/>
            </a:xfrm>
            <a:custGeom>
              <a:avLst/>
              <a:gdLst>
                <a:gd name="T0" fmla="*/ 0 w 128"/>
                <a:gd name="T1" fmla="*/ 60 h 122"/>
                <a:gd name="T2" fmla="*/ 3 w 128"/>
                <a:gd name="T3" fmla="*/ 46 h 122"/>
                <a:gd name="T4" fmla="*/ 9 w 128"/>
                <a:gd name="T5" fmla="*/ 31 h 122"/>
                <a:gd name="T6" fmla="*/ 18 w 128"/>
                <a:gd name="T7" fmla="*/ 19 h 122"/>
                <a:gd name="T8" fmla="*/ 33 w 128"/>
                <a:gd name="T9" fmla="*/ 9 h 122"/>
                <a:gd name="T10" fmla="*/ 48 w 128"/>
                <a:gd name="T11" fmla="*/ 3 h 122"/>
                <a:gd name="T12" fmla="*/ 64 w 128"/>
                <a:gd name="T13" fmla="*/ 0 h 122"/>
                <a:gd name="T14" fmla="*/ 80 w 128"/>
                <a:gd name="T15" fmla="*/ 3 h 122"/>
                <a:gd name="T16" fmla="*/ 96 w 128"/>
                <a:gd name="T17" fmla="*/ 9 h 122"/>
                <a:gd name="T18" fmla="*/ 109 w 128"/>
                <a:gd name="T19" fmla="*/ 19 h 122"/>
                <a:gd name="T20" fmla="*/ 119 w 128"/>
                <a:gd name="T21" fmla="*/ 31 h 122"/>
                <a:gd name="T22" fmla="*/ 126 w 128"/>
                <a:gd name="T23" fmla="*/ 46 h 122"/>
                <a:gd name="T24" fmla="*/ 128 w 128"/>
                <a:gd name="T25" fmla="*/ 60 h 122"/>
                <a:gd name="T26" fmla="*/ 126 w 128"/>
                <a:gd name="T27" fmla="*/ 76 h 122"/>
                <a:gd name="T28" fmla="*/ 119 w 128"/>
                <a:gd name="T29" fmla="*/ 91 h 122"/>
                <a:gd name="T30" fmla="*/ 109 w 128"/>
                <a:gd name="T31" fmla="*/ 104 h 122"/>
                <a:gd name="T32" fmla="*/ 96 w 128"/>
                <a:gd name="T33" fmla="*/ 113 h 122"/>
                <a:gd name="T34" fmla="*/ 80 w 128"/>
                <a:gd name="T35" fmla="*/ 120 h 122"/>
                <a:gd name="T36" fmla="*/ 64 w 128"/>
                <a:gd name="T37" fmla="*/ 122 h 122"/>
                <a:gd name="T38" fmla="*/ 48 w 128"/>
                <a:gd name="T39" fmla="*/ 120 h 122"/>
                <a:gd name="T40" fmla="*/ 33 w 128"/>
                <a:gd name="T41" fmla="*/ 113 h 122"/>
                <a:gd name="T42" fmla="*/ 18 w 128"/>
                <a:gd name="T43" fmla="*/ 104 h 122"/>
                <a:gd name="T44" fmla="*/ 9 w 128"/>
                <a:gd name="T45" fmla="*/ 91 h 122"/>
                <a:gd name="T46" fmla="*/ 3 w 128"/>
                <a:gd name="T47" fmla="*/ 76 h 122"/>
                <a:gd name="T48" fmla="*/ 0 w 128"/>
                <a:gd name="T49" fmla="*/ 6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8" h="122">
                  <a:moveTo>
                    <a:pt x="0" y="60"/>
                  </a:moveTo>
                  <a:lnTo>
                    <a:pt x="3" y="46"/>
                  </a:lnTo>
                  <a:lnTo>
                    <a:pt x="9" y="31"/>
                  </a:lnTo>
                  <a:lnTo>
                    <a:pt x="18" y="19"/>
                  </a:lnTo>
                  <a:lnTo>
                    <a:pt x="33" y="9"/>
                  </a:lnTo>
                  <a:lnTo>
                    <a:pt x="48" y="3"/>
                  </a:lnTo>
                  <a:lnTo>
                    <a:pt x="64" y="0"/>
                  </a:lnTo>
                  <a:lnTo>
                    <a:pt x="80" y="3"/>
                  </a:lnTo>
                  <a:lnTo>
                    <a:pt x="96" y="9"/>
                  </a:lnTo>
                  <a:lnTo>
                    <a:pt x="109" y="19"/>
                  </a:lnTo>
                  <a:lnTo>
                    <a:pt x="119" y="31"/>
                  </a:lnTo>
                  <a:lnTo>
                    <a:pt x="126" y="46"/>
                  </a:lnTo>
                  <a:lnTo>
                    <a:pt x="128" y="60"/>
                  </a:lnTo>
                  <a:lnTo>
                    <a:pt x="126" y="76"/>
                  </a:lnTo>
                  <a:lnTo>
                    <a:pt x="119" y="91"/>
                  </a:lnTo>
                  <a:lnTo>
                    <a:pt x="109" y="104"/>
                  </a:lnTo>
                  <a:lnTo>
                    <a:pt x="96" y="113"/>
                  </a:lnTo>
                  <a:lnTo>
                    <a:pt x="80" y="120"/>
                  </a:lnTo>
                  <a:lnTo>
                    <a:pt x="64" y="122"/>
                  </a:lnTo>
                  <a:lnTo>
                    <a:pt x="48" y="120"/>
                  </a:lnTo>
                  <a:lnTo>
                    <a:pt x="33" y="113"/>
                  </a:lnTo>
                  <a:lnTo>
                    <a:pt x="18" y="104"/>
                  </a:lnTo>
                  <a:lnTo>
                    <a:pt x="9" y="91"/>
                  </a:lnTo>
                  <a:lnTo>
                    <a:pt x="3" y="76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040" name="Rectangle 160"/>
            <p:cNvSpPr>
              <a:spLocks noChangeArrowheads="1"/>
            </p:cNvSpPr>
            <p:nvPr/>
          </p:nvSpPr>
          <p:spPr bwMode="auto">
            <a:xfrm>
              <a:off x="3398" y="2313"/>
              <a:ext cx="64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700">
                  <a:solidFill>
                    <a:srgbClr val="000000"/>
                  </a:solidFill>
                  <a:latin typeface="Arial" charset="0"/>
                </a:rPr>
                <a:t>TI</a:t>
              </a:r>
              <a:endParaRPr lang="en-US" sz="700"/>
            </a:p>
          </p:txBody>
        </p:sp>
        <p:sp>
          <p:nvSpPr>
            <p:cNvPr id="123041" name="Rectangle 161"/>
            <p:cNvSpPr>
              <a:spLocks noChangeArrowheads="1"/>
            </p:cNvSpPr>
            <p:nvPr/>
          </p:nvSpPr>
          <p:spPr bwMode="auto">
            <a:xfrm>
              <a:off x="3405" y="2386"/>
              <a:ext cx="39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700">
                  <a:solidFill>
                    <a:srgbClr val="000000"/>
                  </a:solidFill>
                  <a:latin typeface="Arial" charset="0"/>
                </a:rPr>
                <a:t>6</a:t>
              </a:r>
              <a:endParaRPr lang="en-US" sz="700"/>
            </a:p>
          </p:txBody>
        </p:sp>
        <p:sp>
          <p:nvSpPr>
            <p:cNvPr id="123042" name="Line 162"/>
            <p:cNvSpPr>
              <a:spLocks noChangeShapeType="1"/>
            </p:cNvSpPr>
            <p:nvPr/>
          </p:nvSpPr>
          <p:spPr bwMode="auto">
            <a:xfrm flipH="1">
              <a:off x="3303" y="2837"/>
              <a:ext cx="120" cy="1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043" name="Freeform 163"/>
            <p:cNvSpPr>
              <a:spLocks/>
            </p:cNvSpPr>
            <p:nvPr/>
          </p:nvSpPr>
          <p:spPr bwMode="auto">
            <a:xfrm>
              <a:off x="3353" y="2759"/>
              <a:ext cx="137" cy="157"/>
            </a:xfrm>
            <a:custGeom>
              <a:avLst/>
              <a:gdLst>
                <a:gd name="T0" fmla="*/ 0 w 128"/>
                <a:gd name="T1" fmla="*/ 61 h 122"/>
                <a:gd name="T2" fmla="*/ 3 w 128"/>
                <a:gd name="T3" fmla="*/ 46 h 122"/>
                <a:gd name="T4" fmla="*/ 9 w 128"/>
                <a:gd name="T5" fmla="*/ 31 h 122"/>
                <a:gd name="T6" fmla="*/ 18 w 128"/>
                <a:gd name="T7" fmla="*/ 19 h 122"/>
                <a:gd name="T8" fmla="*/ 33 w 128"/>
                <a:gd name="T9" fmla="*/ 9 h 122"/>
                <a:gd name="T10" fmla="*/ 48 w 128"/>
                <a:gd name="T11" fmla="*/ 3 h 122"/>
                <a:gd name="T12" fmla="*/ 64 w 128"/>
                <a:gd name="T13" fmla="*/ 0 h 122"/>
                <a:gd name="T14" fmla="*/ 80 w 128"/>
                <a:gd name="T15" fmla="*/ 3 h 122"/>
                <a:gd name="T16" fmla="*/ 96 w 128"/>
                <a:gd name="T17" fmla="*/ 9 h 122"/>
                <a:gd name="T18" fmla="*/ 109 w 128"/>
                <a:gd name="T19" fmla="*/ 19 h 122"/>
                <a:gd name="T20" fmla="*/ 119 w 128"/>
                <a:gd name="T21" fmla="*/ 31 h 122"/>
                <a:gd name="T22" fmla="*/ 126 w 128"/>
                <a:gd name="T23" fmla="*/ 46 h 122"/>
                <a:gd name="T24" fmla="*/ 128 w 128"/>
                <a:gd name="T25" fmla="*/ 61 h 122"/>
                <a:gd name="T26" fmla="*/ 126 w 128"/>
                <a:gd name="T27" fmla="*/ 77 h 122"/>
                <a:gd name="T28" fmla="*/ 119 w 128"/>
                <a:gd name="T29" fmla="*/ 91 h 122"/>
                <a:gd name="T30" fmla="*/ 109 w 128"/>
                <a:gd name="T31" fmla="*/ 104 h 122"/>
                <a:gd name="T32" fmla="*/ 96 w 128"/>
                <a:gd name="T33" fmla="*/ 114 h 122"/>
                <a:gd name="T34" fmla="*/ 80 w 128"/>
                <a:gd name="T35" fmla="*/ 120 h 122"/>
                <a:gd name="T36" fmla="*/ 64 w 128"/>
                <a:gd name="T37" fmla="*/ 122 h 122"/>
                <a:gd name="T38" fmla="*/ 48 w 128"/>
                <a:gd name="T39" fmla="*/ 120 h 122"/>
                <a:gd name="T40" fmla="*/ 33 w 128"/>
                <a:gd name="T41" fmla="*/ 114 h 122"/>
                <a:gd name="T42" fmla="*/ 18 w 128"/>
                <a:gd name="T43" fmla="*/ 104 h 122"/>
                <a:gd name="T44" fmla="*/ 9 w 128"/>
                <a:gd name="T45" fmla="*/ 91 h 122"/>
                <a:gd name="T46" fmla="*/ 3 w 128"/>
                <a:gd name="T47" fmla="*/ 77 h 122"/>
                <a:gd name="T48" fmla="*/ 0 w 128"/>
                <a:gd name="T49" fmla="*/ 61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8" h="122">
                  <a:moveTo>
                    <a:pt x="0" y="61"/>
                  </a:moveTo>
                  <a:lnTo>
                    <a:pt x="3" y="46"/>
                  </a:lnTo>
                  <a:lnTo>
                    <a:pt x="9" y="31"/>
                  </a:lnTo>
                  <a:lnTo>
                    <a:pt x="18" y="19"/>
                  </a:lnTo>
                  <a:lnTo>
                    <a:pt x="33" y="9"/>
                  </a:lnTo>
                  <a:lnTo>
                    <a:pt x="48" y="3"/>
                  </a:lnTo>
                  <a:lnTo>
                    <a:pt x="64" y="0"/>
                  </a:lnTo>
                  <a:lnTo>
                    <a:pt x="80" y="3"/>
                  </a:lnTo>
                  <a:lnTo>
                    <a:pt x="96" y="9"/>
                  </a:lnTo>
                  <a:lnTo>
                    <a:pt x="109" y="19"/>
                  </a:lnTo>
                  <a:lnTo>
                    <a:pt x="119" y="31"/>
                  </a:lnTo>
                  <a:lnTo>
                    <a:pt x="126" y="46"/>
                  </a:lnTo>
                  <a:lnTo>
                    <a:pt x="128" y="61"/>
                  </a:lnTo>
                  <a:lnTo>
                    <a:pt x="126" y="77"/>
                  </a:lnTo>
                  <a:lnTo>
                    <a:pt x="119" y="91"/>
                  </a:lnTo>
                  <a:lnTo>
                    <a:pt x="109" y="104"/>
                  </a:lnTo>
                  <a:lnTo>
                    <a:pt x="96" y="114"/>
                  </a:lnTo>
                  <a:lnTo>
                    <a:pt x="80" y="120"/>
                  </a:lnTo>
                  <a:lnTo>
                    <a:pt x="64" y="122"/>
                  </a:lnTo>
                  <a:lnTo>
                    <a:pt x="48" y="120"/>
                  </a:lnTo>
                  <a:lnTo>
                    <a:pt x="33" y="114"/>
                  </a:lnTo>
                  <a:lnTo>
                    <a:pt x="18" y="104"/>
                  </a:lnTo>
                  <a:lnTo>
                    <a:pt x="9" y="91"/>
                  </a:lnTo>
                  <a:lnTo>
                    <a:pt x="3" y="77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044" name="Rectangle 164"/>
            <p:cNvSpPr>
              <a:spLocks noChangeArrowheads="1"/>
            </p:cNvSpPr>
            <p:nvPr/>
          </p:nvSpPr>
          <p:spPr bwMode="auto">
            <a:xfrm>
              <a:off x="3398" y="2765"/>
              <a:ext cx="64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700">
                  <a:solidFill>
                    <a:srgbClr val="000000"/>
                  </a:solidFill>
                  <a:latin typeface="Arial" charset="0"/>
                </a:rPr>
                <a:t>TI</a:t>
              </a:r>
              <a:endParaRPr lang="en-US" sz="700"/>
            </a:p>
          </p:txBody>
        </p:sp>
        <p:sp>
          <p:nvSpPr>
            <p:cNvPr id="123045" name="Rectangle 165"/>
            <p:cNvSpPr>
              <a:spLocks noChangeArrowheads="1"/>
            </p:cNvSpPr>
            <p:nvPr/>
          </p:nvSpPr>
          <p:spPr bwMode="auto">
            <a:xfrm>
              <a:off x="3405" y="2836"/>
              <a:ext cx="39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700">
                  <a:solidFill>
                    <a:srgbClr val="000000"/>
                  </a:solidFill>
                  <a:latin typeface="Arial" charset="0"/>
                </a:rPr>
                <a:t>7</a:t>
              </a:r>
              <a:endParaRPr lang="en-US" sz="700"/>
            </a:p>
          </p:txBody>
        </p:sp>
        <p:sp>
          <p:nvSpPr>
            <p:cNvPr id="123046" name="Line 166"/>
            <p:cNvSpPr>
              <a:spLocks noChangeShapeType="1"/>
            </p:cNvSpPr>
            <p:nvPr/>
          </p:nvSpPr>
          <p:spPr bwMode="auto">
            <a:xfrm flipH="1">
              <a:off x="3096" y="3383"/>
              <a:ext cx="120" cy="3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047" name="Freeform 167"/>
            <p:cNvSpPr>
              <a:spLocks/>
            </p:cNvSpPr>
            <p:nvPr/>
          </p:nvSpPr>
          <p:spPr bwMode="auto">
            <a:xfrm>
              <a:off x="3146" y="3306"/>
              <a:ext cx="138" cy="156"/>
            </a:xfrm>
            <a:custGeom>
              <a:avLst/>
              <a:gdLst>
                <a:gd name="T0" fmla="*/ 0 w 128"/>
                <a:gd name="T1" fmla="*/ 60 h 122"/>
                <a:gd name="T2" fmla="*/ 2 w 128"/>
                <a:gd name="T3" fmla="*/ 45 h 122"/>
                <a:gd name="T4" fmla="*/ 9 w 128"/>
                <a:gd name="T5" fmla="*/ 31 h 122"/>
                <a:gd name="T6" fmla="*/ 18 w 128"/>
                <a:gd name="T7" fmla="*/ 17 h 122"/>
                <a:gd name="T8" fmla="*/ 32 w 128"/>
                <a:gd name="T9" fmla="*/ 8 h 122"/>
                <a:gd name="T10" fmla="*/ 48 w 128"/>
                <a:gd name="T11" fmla="*/ 2 h 122"/>
                <a:gd name="T12" fmla="*/ 63 w 128"/>
                <a:gd name="T13" fmla="*/ 0 h 122"/>
                <a:gd name="T14" fmla="*/ 80 w 128"/>
                <a:gd name="T15" fmla="*/ 2 h 122"/>
                <a:gd name="T16" fmla="*/ 96 w 128"/>
                <a:gd name="T17" fmla="*/ 8 h 122"/>
                <a:gd name="T18" fmla="*/ 109 w 128"/>
                <a:gd name="T19" fmla="*/ 17 h 122"/>
                <a:gd name="T20" fmla="*/ 119 w 128"/>
                <a:gd name="T21" fmla="*/ 31 h 122"/>
                <a:gd name="T22" fmla="*/ 125 w 128"/>
                <a:gd name="T23" fmla="*/ 45 h 122"/>
                <a:gd name="T24" fmla="*/ 128 w 128"/>
                <a:gd name="T25" fmla="*/ 60 h 122"/>
                <a:gd name="T26" fmla="*/ 125 w 128"/>
                <a:gd name="T27" fmla="*/ 76 h 122"/>
                <a:gd name="T28" fmla="*/ 119 w 128"/>
                <a:gd name="T29" fmla="*/ 91 h 122"/>
                <a:gd name="T30" fmla="*/ 109 w 128"/>
                <a:gd name="T31" fmla="*/ 103 h 122"/>
                <a:gd name="T32" fmla="*/ 96 w 128"/>
                <a:gd name="T33" fmla="*/ 113 h 122"/>
                <a:gd name="T34" fmla="*/ 80 w 128"/>
                <a:gd name="T35" fmla="*/ 119 h 122"/>
                <a:gd name="T36" fmla="*/ 63 w 128"/>
                <a:gd name="T37" fmla="*/ 122 h 122"/>
                <a:gd name="T38" fmla="*/ 48 w 128"/>
                <a:gd name="T39" fmla="*/ 119 h 122"/>
                <a:gd name="T40" fmla="*/ 32 w 128"/>
                <a:gd name="T41" fmla="*/ 113 h 122"/>
                <a:gd name="T42" fmla="*/ 18 w 128"/>
                <a:gd name="T43" fmla="*/ 103 h 122"/>
                <a:gd name="T44" fmla="*/ 9 w 128"/>
                <a:gd name="T45" fmla="*/ 91 h 122"/>
                <a:gd name="T46" fmla="*/ 2 w 128"/>
                <a:gd name="T47" fmla="*/ 76 h 122"/>
                <a:gd name="T48" fmla="*/ 0 w 128"/>
                <a:gd name="T49" fmla="*/ 6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8" h="122">
                  <a:moveTo>
                    <a:pt x="0" y="60"/>
                  </a:moveTo>
                  <a:lnTo>
                    <a:pt x="2" y="45"/>
                  </a:lnTo>
                  <a:lnTo>
                    <a:pt x="9" y="31"/>
                  </a:lnTo>
                  <a:lnTo>
                    <a:pt x="18" y="17"/>
                  </a:lnTo>
                  <a:lnTo>
                    <a:pt x="32" y="8"/>
                  </a:lnTo>
                  <a:lnTo>
                    <a:pt x="48" y="2"/>
                  </a:lnTo>
                  <a:lnTo>
                    <a:pt x="63" y="0"/>
                  </a:lnTo>
                  <a:lnTo>
                    <a:pt x="80" y="2"/>
                  </a:lnTo>
                  <a:lnTo>
                    <a:pt x="96" y="8"/>
                  </a:lnTo>
                  <a:lnTo>
                    <a:pt x="109" y="17"/>
                  </a:lnTo>
                  <a:lnTo>
                    <a:pt x="119" y="31"/>
                  </a:lnTo>
                  <a:lnTo>
                    <a:pt x="125" y="45"/>
                  </a:lnTo>
                  <a:lnTo>
                    <a:pt x="128" y="60"/>
                  </a:lnTo>
                  <a:lnTo>
                    <a:pt x="125" y="76"/>
                  </a:lnTo>
                  <a:lnTo>
                    <a:pt x="119" y="91"/>
                  </a:lnTo>
                  <a:lnTo>
                    <a:pt x="109" y="103"/>
                  </a:lnTo>
                  <a:lnTo>
                    <a:pt x="96" y="113"/>
                  </a:lnTo>
                  <a:lnTo>
                    <a:pt x="80" y="119"/>
                  </a:lnTo>
                  <a:lnTo>
                    <a:pt x="63" y="122"/>
                  </a:lnTo>
                  <a:lnTo>
                    <a:pt x="48" y="119"/>
                  </a:lnTo>
                  <a:lnTo>
                    <a:pt x="32" y="113"/>
                  </a:lnTo>
                  <a:lnTo>
                    <a:pt x="18" y="103"/>
                  </a:lnTo>
                  <a:lnTo>
                    <a:pt x="9" y="91"/>
                  </a:lnTo>
                  <a:lnTo>
                    <a:pt x="2" y="76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048" name="Rectangle 168"/>
            <p:cNvSpPr>
              <a:spLocks noChangeArrowheads="1"/>
            </p:cNvSpPr>
            <p:nvPr/>
          </p:nvSpPr>
          <p:spPr bwMode="auto">
            <a:xfrm>
              <a:off x="3191" y="3309"/>
              <a:ext cx="64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700">
                  <a:solidFill>
                    <a:srgbClr val="000000"/>
                  </a:solidFill>
                  <a:latin typeface="Arial" charset="0"/>
                </a:rPr>
                <a:t>TI</a:t>
              </a:r>
              <a:endParaRPr lang="en-US" sz="700"/>
            </a:p>
          </p:txBody>
        </p:sp>
        <p:sp>
          <p:nvSpPr>
            <p:cNvPr id="123049" name="Rectangle 169"/>
            <p:cNvSpPr>
              <a:spLocks noChangeArrowheads="1"/>
            </p:cNvSpPr>
            <p:nvPr/>
          </p:nvSpPr>
          <p:spPr bwMode="auto">
            <a:xfrm>
              <a:off x="3200" y="3380"/>
              <a:ext cx="40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700">
                  <a:solidFill>
                    <a:srgbClr val="000000"/>
                  </a:solidFill>
                  <a:latin typeface="Arial" charset="0"/>
                </a:rPr>
                <a:t>8</a:t>
              </a:r>
              <a:endParaRPr lang="en-US" sz="700"/>
            </a:p>
          </p:txBody>
        </p:sp>
        <p:sp>
          <p:nvSpPr>
            <p:cNvPr id="123050" name="Line 170"/>
            <p:cNvSpPr>
              <a:spLocks noChangeShapeType="1"/>
            </p:cNvSpPr>
            <p:nvPr/>
          </p:nvSpPr>
          <p:spPr bwMode="auto">
            <a:xfrm>
              <a:off x="4287" y="3421"/>
              <a:ext cx="4" cy="211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051" name="Freeform 171"/>
            <p:cNvSpPr>
              <a:spLocks/>
            </p:cNvSpPr>
            <p:nvPr/>
          </p:nvSpPr>
          <p:spPr bwMode="auto">
            <a:xfrm>
              <a:off x="4220" y="3346"/>
              <a:ext cx="137" cy="153"/>
            </a:xfrm>
            <a:custGeom>
              <a:avLst/>
              <a:gdLst>
                <a:gd name="T0" fmla="*/ 0 w 128"/>
                <a:gd name="T1" fmla="*/ 61 h 121"/>
                <a:gd name="T2" fmla="*/ 3 w 128"/>
                <a:gd name="T3" fmla="*/ 45 h 121"/>
                <a:gd name="T4" fmla="*/ 9 w 128"/>
                <a:gd name="T5" fmla="*/ 30 h 121"/>
                <a:gd name="T6" fmla="*/ 19 w 128"/>
                <a:gd name="T7" fmla="*/ 18 h 121"/>
                <a:gd name="T8" fmla="*/ 32 w 128"/>
                <a:gd name="T9" fmla="*/ 8 h 121"/>
                <a:gd name="T10" fmla="*/ 48 w 128"/>
                <a:gd name="T11" fmla="*/ 2 h 121"/>
                <a:gd name="T12" fmla="*/ 64 w 128"/>
                <a:gd name="T13" fmla="*/ 0 h 121"/>
                <a:gd name="T14" fmla="*/ 80 w 128"/>
                <a:gd name="T15" fmla="*/ 2 h 121"/>
                <a:gd name="T16" fmla="*/ 96 w 128"/>
                <a:gd name="T17" fmla="*/ 8 h 121"/>
                <a:gd name="T18" fmla="*/ 109 w 128"/>
                <a:gd name="T19" fmla="*/ 18 h 121"/>
                <a:gd name="T20" fmla="*/ 119 w 128"/>
                <a:gd name="T21" fmla="*/ 30 h 121"/>
                <a:gd name="T22" fmla="*/ 126 w 128"/>
                <a:gd name="T23" fmla="*/ 45 h 121"/>
                <a:gd name="T24" fmla="*/ 128 w 128"/>
                <a:gd name="T25" fmla="*/ 61 h 121"/>
                <a:gd name="T26" fmla="*/ 126 w 128"/>
                <a:gd name="T27" fmla="*/ 75 h 121"/>
                <a:gd name="T28" fmla="*/ 119 w 128"/>
                <a:gd name="T29" fmla="*/ 90 h 121"/>
                <a:gd name="T30" fmla="*/ 109 w 128"/>
                <a:gd name="T31" fmla="*/ 104 h 121"/>
                <a:gd name="T32" fmla="*/ 96 w 128"/>
                <a:gd name="T33" fmla="*/ 112 h 121"/>
                <a:gd name="T34" fmla="*/ 80 w 128"/>
                <a:gd name="T35" fmla="*/ 119 h 121"/>
                <a:gd name="T36" fmla="*/ 64 w 128"/>
                <a:gd name="T37" fmla="*/ 121 h 121"/>
                <a:gd name="T38" fmla="*/ 48 w 128"/>
                <a:gd name="T39" fmla="*/ 119 h 121"/>
                <a:gd name="T40" fmla="*/ 32 w 128"/>
                <a:gd name="T41" fmla="*/ 112 h 121"/>
                <a:gd name="T42" fmla="*/ 19 w 128"/>
                <a:gd name="T43" fmla="*/ 104 h 121"/>
                <a:gd name="T44" fmla="*/ 9 w 128"/>
                <a:gd name="T45" fmla="*/ 90 h 121"/>
                <a:gd name="T46" fmla="*/ 3 w 128"/>
                <a:gd name="T47" fmla="*/ 75 h 121"/>
                <a:gd name="T48" fmla="*/ 0 w 128"/>
                <a:gd name="T49" fmla="*/ 6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8" h="121">
                  <a:moveTo>
                    <a:pt x="0" y="61"/>
                  </a:moveTo>
                  <a:lnTo>
                    <a:pt x="3" y="45"/>
                  </a:lnTo>
                  <a:lnTo>
                    <a:pt x="9" y="30"/>
                  </a:lnTo>
                  <a:lnTo>
                    <a:pt x="19" y="18"/>
                  </a:lnTo>
                  <a:lnTo>
                    <a:pt x="32" y="8"/>
                  </a:lnTo>
                  <a:lnTo>
                    <a:pt x="48" y="2"/>
                  </a:lnTo>
                  <a:lnTo>
                    <a:pt x="64" y="0"/>
                  </a:lnTo>
                  <a:lnTo>
                    <a:pt x="80" y="2"/>
                  </a:lnTo>
                  <a:lnTo>
                    <a:pt x="96" y="8"/>
                  </a:lnTo>
                  <a:lnTo>
                    <a:pt x="109" y="18"/>
                  </a:lnTo>
                  <a:lnTo>
                    <a:pt x="119" y="30"/>
                  </a:lnTo>
                  <a:lnTo>
                    <a:pt x="126" y="45"/>
                  </a:lnTo>
                  <a:lnTo>
                    <a:pt x="128" y="61"/>
                  </a:lnTo>
                  <a:lnTo>
                    <a:pt x="126" y="75"/>
                  </a:lnTo>
                  <a:lnTo>
                    <a:pt x="119" y="90"/>
                  </a:lnTo>
                  <a:lnTo>
                    <a:pt x="109" y="104"/>
                  </a:lnTo>
                  <a:lnTo>
                    <a:pt x="96" y="112"/>
                  </a:lnTo>
                  <a:lnTo>
                    <a:pt x="80" y="119"/>
                  </a:lnTo>
                  <a:lnTo>
                    <a:pt x="64" y="121"/>
                  </a:lnTo>
                  <a:lnTo>
                    <a:pt x="48" y="119"/>
                  </a:lnTo>
                  <a:lnTo>
                    <a:pt x="32" y="112"/>
                  </a:lnTo>
                  <a:lnTo>
                    <a:pt x="19" y="104"/>
                  </a:lnTo>
                  <a:lnTo>
                    <a:pt x="9" y="90"/>
                  </a:lnTo>
                  <a:lnTo>
                    <a:pt x="3" y="75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052" name="Rectangle 172"/>
            <p:cNvSpPr>
              <a:spLocks noChangeArrowheads="1"/>
            </p:cNvSpPr>
            <p:nvPr/>
          </p:nvSpPr>
          <p:spPr bwMode="auto">
            <a:xfrm>
              <a:off x="4265" y="3346"/>
              <a:ext cx="64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700">
                  <a:solidFill>
                    <a:srgbClr val="000000"/>
                  </a:solidFill>
                  <a:latin typeface="Arial" charset="0"/>
                </a:rPr>
                <a:t>FI</a:t>
              </a:r>
              <a:endParaRPr lang="en-US" sz="700"/>
            </a:p>
          </p:txBody>
        </p:sp>
        <p:sp>
          <p:nvSpPr>
            <p:cNvPr id="123053" name="Rectangle 173"/>
            <p:cNvSpPr>
              <a:spLocks noChangeArrowheads="1"/>
            </p:cNvSpPr>
            <p:nvPr/>
          </p:nvSpPr>
          <p:spPr bwMode="auto">
            <a:xfrm>
              <a:off x="4274" y="3418"/>
              <a:ext cx="39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700">
                  <a:solidFill>
                    <a:srgbClr val="000000"/>
                  </a:solidFill>
                  <a:latin typeface="Arial" charset="0"/>
                </a:rPr>
                <a:t>3</a:t>
              </a:r>
              <a:endParaRPr lang="en-US" sz="700"/>
            </a:p>
          </p:txBody>
        </p:sp>
        <p:sp>
          <p:nvSpPr>
            <p:cNvPr id="123054" name="Line 174"/>
            <p:cNvSpPr>
              <a:spLocks noChangeShapeType="1"/>
            </p:cNvSpPr>
            <p:nvPr/>
          </p:nvSpPr>
          <p:spPr bwMode="auto">
            <a:xfrm>
              <a:off x="4460" y="2882"/>
              <a:ext cx="2" cy="155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055" name="Freeform 175"/>
            <p:cNvSpPr>
              <a:spLocks/>
            </p:cNvSpPr>
            <p:nvPr/>
          </p:nvSpPr>
          <p:spPr bwMode="auto">
            <a:xfrm>
              <a:off x="4390" y="2803"/>
              <a:ext cx="137" cy="155"/>
            </a:xfrm>
            <a:custGeom>
              <a:avLst/>
              <a:gdLst>
                <a:gd name="T0" fmla="*/ 0 w 128"/>
                <a:gd name="T1" fmla="*/ 61 h 122"/>
                <a:gd name="T2" fmla="*/ 2 w 128"/>
                <a:gd name="T3" fmla="*/ 45 h 122"/>
                <a:gd name="T4" fmla="*/ 9 w 128"/>
                <a:gd name="T5" fmla="*/ 31 h 122"/>
                <a:gd name="T6" fmla="*/ 19 w 128"/>
                <a:gd name="T7" fmla="*/ 18 h 122"/>
                <a:gd name="T8" fmla="*/ 32 w 128"/>
                <a:gd name="T9" fmla="*/ 8 h 122"/>
                <a:gd name="T10" fmla="*/ 48 w 128"/>
                <a:gd name="T11" fmla="*/ 2 h 122"/>
                <a:gd name="T12" fmla="*/ 65 w 128"/>
                <a:gd name="T13" fmla="*/ 0 h 122"/>
                <a:gd name="T14" fmla="*/ 80 w 128"/>
                <a:gd name="T15" fmla="*/ 2 h 122"/>
                <a:gd name="T16" fmla="*/ 96 w 128"/>
                <a:gd name="T17" fmla="*/ 8 h 122"/>
                <a:gd name="T18" fmla="*/ 109 w 128"/>
                <a:gd name="T19" fmla="*/ 18 h 122"/>
                <a:gd name="T20" fmla="*/ 119 w 128"/>
                <a:gd name="T21" fmla="*/ 31 h 122"/>
                <a:gd name="T22" fmla="*/ 125 w 128"/>
                <a:gd name="T23" fmla="*/ 45 h 122"/>
                <a:gd name="T24" fmla="*/ 128 w 128"/>
                <a:gd name="T25" fmla="*/ 61 h 122"/>
                <a:gd name="T26" fmla="*/ 125 w 128"/>
                <a:gd name="T27" fmla="*/ 76 h 122"/>
                <a:gd name="T28" fmla="*/ 119 w 128"/>
                <a:gd name="T29" fmla="*/ 91 h 122"/>
                <a:gd name="T30" fmla="*/ 109 w 128"/>
                <a:gd name="T31" fmla="*/ 103 h 122"/>
                <a:gd name="T32" fmla="*/ 96 w 128"/>
                <a:gd name="T33" fmla="*/ 113 h 122"/>
                <a:gd name="T34" fmla="*/ 80 w 128"/>
                <a:gd name="T35" fmla="*/ 119 h 122"/>
                <a:gd name="T36" fmla="*/ 65 w 128"/>
                <a:gd name="T37" fmla="*/ 122 h 122"/>
                <a:gd name="T38" fmla="*/ 48 w 128"/>
                <a:gd name="T39" fmla="*/ 119 h 122"/>
                <a:gd name="T40" fmla="*/ 32 w 128"/>
                <a:gd name="T41" fmla="*/ 113 h 122"/>
                <a:gd name="T42" fmla="*/ 19 w 128"/>
                <a:gd name="T43" fmla="*/ 103 h 122"/>
                <a:gd name="T44" fmla="*/ 9 w 128"/>
                <a:gd name="T45" fmla="*/ 91 h 122"/>
                <a:gd name="T46" fmla="*/ 2 w 128"/>
                <a:gd name="T47" fmla="*/ 76 h 122"/>
                <a:gd name="T48" fmla="*/ 0 w 128"/>
                <a:gd name="T49" fmla="*/ 61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8" h="122">
                  <a:moveTo>
                    <a:pt x="0" y="61"/>
                  </a:moveTo>
                  <a:lnTo>
                    <a:pt x="2" y="45"/>
                  </a:lnTo>
                  <a:lnTo>
                    <a:pt x="9" y="31"/>
                  </a:lnTo>
                  <a:lnTo>
                    <a:pt x="19" y="18"/>
                  </a:lnTo>
                  <a:lnTo>
                    <a:pt x="32" y="8"/>
                  </a:lnTo>
                  <a:lnTo>
                    <a:pt x="48" y="2"/>
                  </a:lnTo>
                  <a:lnTo>
                    <a:pt x="65" y="0"/>
                  </a:lnTo>
                  <a:lnTo>
                    <a:pt x="80" y="2"/>
                  </a:lnTo>
                  <a:lnTo>
                    <a:pt x="96" y="8"/>
                  </a:lnTo>
                  <a:lnTo>
                    <a:pt x="109" y="18"/>
                  </a:lnTo>
                  <a:lnTo>
                    <a:pt x="119" y="31"/>
                  </a:lnTo>
                  <a:lnTo>
                    <a:pt x="125" y="45"/>
                  </a:lnTo>
                  <a:lnTo>
                    <a:pt x="128" y="61"/>
                  </a:lnTo>
                  <a:lnTo>
                    <a:pt x="125" y="76"/>
                  </a:lnTo>
                  <a:lnTo>
                    <a:pt x="119" y="91"/>
                  </a:lnTo>
                  <a:lnTo>
                    <a:pt x="109" y="103"/>
                  </a:lnTo>
                  <a:lnTo>
                    <a:pt x="96" y="113"/>
                  </a:lnTo>
                  <a:lnTo>
                    <a:pt x="80" y="119"/>
                  </a:lnTo>
                  <a:lnTo>
                    <a:pt x="65" y="122"/>
                  </a:lnTo>
                  <a:lnTo>
                    <a:pt x="48" y="119"/>
                  </a:lnTo>
                  <a:lnTo>
                    <a:pt x="32" y="113"/>
                  </a:lnTo>
                  <a:lnTo>
                    <a:pt x="19" y="103"/>
                  </a:lnTo>
                  <a:lnTo>
                    <a:pt x="9" y="91"/>
                  </a:lnTo>
                  <a:lnTo>
                    <a:pt x="2" y="76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056" name="Rectangle 176"/>
            <p:cNvSpPr>
              <a:spLocks noChangeArrowheads="1"/>
            </p:cNvSpPr>
            <p:nvPr/>
          </p:nvSpPr>
          <p:spPr bwMode="auto">
            <a:xfrm>
              <a:off x="4438" y="2810"/>
              <a:ext cx="65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700">
                  <a:solidFill>
                    <a:srgbClr val="000000"/>
                  </a:solidFill>
                  <a:latin typeface="Arial" charset="0"/>
                </a:rPr>
                <a:t>TI</a:t>
              </a:r>
              <a:endParaRPr lang="en-US" sz="700"/>
            </a:p>
          </p:txBody>
        </p:sp>
        <p:sp>
          <p:nvSpPr>
            <p:cNvPr id="123057" name="Rectangle 177"/>
            <p:cNvSpPr>
              <a:spLocks noChangeArrowheads="1"/>
            </p:cNvSpPr>
            <p:nvPr/>
          </p:nvSpPr>
          <p:spPr bwMode="auto">
            <a:xfrm>
              <a:off x="4429" y="2882"/>
              <a:ext cx="80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700">
                  <a:solidFill>
                    <a:srgbClr val="000000"/>
                  </a:solidFill>
                  <a:latin typeface="Arial" charset="0"/>
                </a:rPr>
                <a:t>10</a:t>
              </a:r>
              <a:endParaRPr lang="en-US" sz="700"/>
            </a:p>
          </p:txBody>
        </p:sp>
        <p:sp>
          <p:nvSpPr>
            <p:cNvPr id="123058" name="Line 178"/>
            <p:cNvSpPr>
              <a:spLocks noChangeShapeType="1"/>
            </p:cNvSpPr>
            <p:nvPr/>
          </p:nvSpPr>
          <p:spPr bwMode="auto">
            <a:xfrm>
              <a:off x="4650" y="3473"/>
              <a:ext cx="2" cy="153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059" name="Freeform 179"/>
            <p:cNvSpPr>
              <a:spLocks/>
            </p:cNvSpPr>
            <p:nvPr/>
          </p:nvSpPr>
          <p:spPr bwMode="auto">
            <a:xfrm>
              <a:off x="4581" y="3393"/>
              <a:ext cx="137" cy="157"/>
            </a:xfrm>
            <a:custGeom>
              <a:avLst/>
              <a:gdLst>
                <a:gd name="T0" fmla="*/ 0 w 127"/>
                <a:gd name="T1" fmla="*/ 61 h 122"/>
                <a:gd name="T2" fmla="*/ 1 w 127"/>
                <a:gd name="T3" fmla="*/ 45 h 122"/>
                <a:gd name="T4" fmla="*/ 8 w 127"/>
                <a:gd name="T5" fmla="*/ 30 h 122"/>
                <a:gd name="T6" fmla="*/ 18 w 127"/>
                <a:gd name="T7" fmla="*/ 18 h 122"/>
                <a:gd name="T8" fmla="*/ 31 w 127"/>
                <a:gd name="T9" fmla="*/ 8 h 122"/>
                <a:gd name="T10" fmla="*/ 47 w 127"/>
                <a:gd name="T11" fmla="*/ 2 h 122"/>
                <a:gd name="T12" fmla="*/ 63 w 127"/>
                <a:gd name="T13" fmla="*/ 0 h 122"/>
                <a:gd name="T14" fmla="*/ 80 w 127"/>
                <a:gd name="T15" fmla="*/ 2 h 122"/>
                <a:gd name="T16" fmla="*/ 96 w 127"/>
                <a:gd name="T17" fmla="*/ 8 h 122"/>
                <a:gd name="T18" fmla="*/ 109 w 127"/>
                <a:gd name="T19" fmla="*/ 18 h 122"/>
                <a:gd name="T20" fmla="*/ 119 w 127"/>
                <a:gd name="T21" fmla="*/ 30 h 122"/>
                <a:gd name="T22" fmla="*/ 124 w 127"/>
                <a:gd name="T23" fmla="*/ 45 h 122"/>
                <a:gd name="T24" fmla="*/ 127 w 127"/>
                <a:gd name="T25" fmla="*/ 61 h 122"/>
                <a:gd name="T26" fmla="*/ 124 w 127"/>
                <a:gd name="T27" fmla="*/ 76 h 122"/>
                <a:gd name="T28" fmla="*/ 119 w 127"/>
                <a:gd name="T29" fmla="*/ 91 h 122"/>
                <a:gd name="T30" fmla="*/ 109 w 127"/>
                <a:gd name="T31" fmla="*/ 103 h 122"/>
                <a:gd name="T32" fmla="*/ 96 w 127"/>
                <a:gd name="T33" fmla="*/ 113 h 122"/>
                <a:gd name="T34" fmla="*/ 80 w 127"/>
                <a:gd name="T35" fmla="*/ 119 h 122"/>
                <a:gd name="T36" fmla="*/ 63 w 127"/>
                <a:gd name="T37" fmla="*/ 122 h 122"/>
                <a:gd name="T38" fmla="*/ 47 w 127"/>
                <a:gd name="T39" fmla="*/ 119 h 122"/>
                <a:gd name="T40" fmla="*/ 31 w 127"/>
                <a:gd name="T41" fmla="*/ 113 h 122"/>
                <a:gd name="T42" fmla="*/ 18 w 127"/>
                <a:gd name="T43" fmla="*/ 103 h 122"/>
                <a:gd name="T44" fmla="*/ 8 w 127"/>
                <a:gd name="T45" fmla="*/ 91 h 122"/>
                <a:gd name="T46" fmla="*/ 1 w 127"/>
                <a:gd name="T47" fmla="*/ 76 h 122"/>
                <a:gd name="T48" fmla="*/ 0 w 127"/>
                <a:gd name="T49" fmla="*/ 61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7" h="122">
                  <a:moveTo>
                    <a:pt x="0" y="61"/>
                  </a:moveTo>
                  <a:lnTo>
                    <a:pt x="1" y="45"/>
                  </a:lnTo>
                  <a:lnTo>
                    <a:pt x="8" y="30"/>
                  </a:lnTo>
                  <a:lnTo>
                    <a:pt x="18" y="18"/>
                  </a:lnTo>
                  <a:lnTo>
                    <a:pt x="31" y="8"/>
                  </a:lnTo>
                  <a:lnTo>
                    <a:pt x="47" y="2"/>
                  </a:lnTo>
                  <a:lnTo>
                    <a:pt x="63" y="0"/>
                  </a:lnTo>
                  <a:lnTo>
                    <a:pt x="80" y="2"/>
                  </a:lnTo>
                  <a:lnTo>
                    <a:pt x="96" y="8"/>
                  </a:lnTo>
                  <a:lnTo>
                    <a:pt x="109" y="18"/>
                  </a:lnTo>
                  <a:lnTo>
                    <a:pt x="119" y="30"/>
                  </a:lnTo>
                  <a:lnTo>
                    <a:pt x="124" y="45"/>
                  </a:lnTo>
                  <a:lnTo>
                    <a:pt x="127" y="61"/>
                  </a:lnTo>
                  <a:lnTo>
                    <a:pt x="124" y="76"/>
                  </a:lnTo>
                  <a:lnTo>
                    <a:pt x="119" y="91"/>
                  </a:lnTo>
                  <a:lnTo>
                    <a:pt x="109" y="103"/>
                  </a:lnTo>
                  <a:lnTo>
                    <a:pt x="96" y="113"/>
                  </a:lnTo>
                  <a:lnTo>
                    <a:pt x="80" y="119"/>
                  </a:lnTo>
                  <a:lnTo>
                    <a:pt x="63" y="122"/>
                  </a:lnTo>
                  <a:lnTo>
                    <a:pt x="47" y="119"/>
                  </a:lnTo>
                  <a:lnTo>
                    <a:pt x="31" y="113"/>
                  </a:lnTo>
                  <a:lnTo>
                    <a:pt x="18" y="103"/>
                  </a:lnTo>
                  <a:lnTo>
                    <a:pt x="8" y="91"/>
                  </a:lnTo>
                  <a:lnTo>
                    <a:pt x="1" y="76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060" name="Rectangle 180"/>
            <p:cNvSpPr>
              <a:spLocks noChangeArrowheads="1"/>
            </p:cNvSpPr>
            <p:nvPr/>
          </p:nvSpPr>
          <p:spPr bwMode="auto">
            <a:xfrm>
              <a:off x="4626" y="3401"/>
              <a:ext cx="65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700">
                  <a:solidFill>
                    <a:srgbClr val="000000"/>
                  </a:solidFill>
                  <a:latin typeface="Arial" charset="0"/>
                </a:rPr>
                <a:t>TI</a:t>
              </a:r>
              <a:endParaRPr lang="en-US" sz="700"/>
            </a:p>
          </p:txBody>
        </p:sp>
        <p:sp>
          <p:nvSpPr>
            <p:cNvPr id="123061" name="Rectangle 181"/>
            <p:cNvSpPr>
              <a:spLocks noChangeArrowheads="1"/>
            </p:cNvSpPr>
            <p:nvPr/>
          </p:nvSpPr>
          <p:spPr bwMode="auto">
            <a:xfrm>
              <a:off x="4622" y="3471"/>
              <a:ext cx="80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700">
                  <a:solidFill>
                    <a:srgbClr val="000000"/>
                  </a:solidFill>
                  <a:latin typeface="Arial" charset="0"/>
                </a:rPr>
                <a:t>11</a:t>
              </a:r>
              <a:endParaRPr lang="en-US" sz="700"/>
            </a:p>
          </p:txBody>
        </p:sp>
        <p:sp>
          <p:nvSpPr>
            <p:cNvPr id="123062" name="Line 182"/>
            <p:cNvSpPr>
              <a:spLocks noChangeShapeType="1"/>
            </p:cNvSpPr>
            <p:nvPr/>
          </p:nvSpPr>
          <p:spPr bwMode="auto">
            <a:xfrm flipH="1">
              <a:off x="2890" y="1739"/>
              <a:ext cx="169" cy="2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063" name="Freeform 183"/>
            <p:cNvSpPr>
              <a:spLocks/>
            </p:cNvSpPr>
            <p:nvPr/>
          </p:nvSpPr>
          <p:spPr bwMode="auto">
            <a:xfrm>
              <a:off x="2992" y="1660"/>
              <a:ext cx="137" cy="154"/>
            </a:xfrm>
            <a:custGeom>
              <a:avLst/>
              <a:gdLst>
                <a:gd name="T0" fmla="*/ 0 w 127"/>
                <a:gd name="T1" fmla="*/ 60 h 120"/>
                <a:gd name="T2" fmla="*/ 1 w 127"/>
                <a:gd name="T3" fmla="*/ 44 h 120"/>
                <a:gd name="T4" fmla="*/ 7 w 127"/>
                <a:gd name="T5" fmla="*/ 29 h 120"/>
                <a:gd name="T6" fmla="*/ 18 w 127"/>
                <a:gd name="T7" fmla="*/ 17 h 120"/>
                <a:gd name="T8" fmla="*/ 31 w 127"/>
                <a:gd name="T9" fmla="*/ 7 h 120"/>
                <a:gd name="T10" fmla="*/ 46 w 127"/>
                <a:gd name="T11" fmla="*/ 1 h 120"/>
                <a:gd name="T12" fmla="*/ 63 w 127"/>
                <a:gd name="T13" fmla="*/ 0 h 120"/>
                <a:gd name="T14" fmla="*/ 80 w 127"/>
                <a:gd name="T15" fmla="*/ 1 h 120"/>
                <a:gd name="T16" fmla="*/ 94 w 127"/>
                <a:gd name="T17" fmla="*/ 7 h 120"/>
                <a:gd name="T18" fmla="*/ 108 w 127"/>
                <a:gd name="T19" fmla="*/ 17 h 120"/>
                <a:gd name="T20" fmla="*/ 117 w 127"/>
                <a:gd name="T21" fmla="*/ 29 h 120"/>
                <a:gd name="T22" fmla="*/ 124 w 127"/>
                <a:gd name="T23" fmla="*/ 44 h 120"/>
                <a:gd name="T24" fmla="*/ 127 w 127"/>
                <a:gd name="T25" fmla="*/ 60 h 120"/>
                <a:gd name="T26" fmla="*/ 124 w 127"/>
                <a:gd name="T27" fmla="*/ 76 h 120"/>
                <a:gd name="T28" fmla="*/ 117 w 127"/>
                <a:gd name="T29" fmla="*/ 91 h 120"/>
                <a:gd name="T30" fmla="*/ 108 w 127"/>
                <a:gd name="T31" fmla="*/ 103 h 120"/>
                <a:gd name="T32" fmla="*/ 94 w 127"/>
                <a:gd name="T33" fmla="*/ 113 h 120"/>
                <a:gd name="T34" fmla="*/ 80 w 127"/>
                <a:gd name="T35" fmla="*/ 119 h 120"/>
                <a:gd name="T36" fmla="*/ 63 w 127"/>
                <a:gd name="T37" fmla="*/ 120 h 120"/>
                <a:gd name="T38" fmla="*/ 46 w 127"/>
                <a:gd name="T39" fmla="*/ 119 h 120"/>
                <a:gd name="T40" fmla="*/ 31 w 127"/>
                <a:gd name="T41" fmla="*/ 113 h 120"/>
                <a:gd name="T42" fmla="*/ 18 w 127"/>
                <a:gd name="T43" fmla="*/ 103 h 120"/>
                <a:gd name="T44" fmla="*/ 7 w 127"/>
                <a:gd name="T45" fmla="*/ 91 h 120"/>
                <a:gd name="T46" fmla="*/ 1 w 127"/>
                <a:gd name="T47" fmla="*/ 76 h 120"/>
                <a:gd name="T48" fmla="*/ 0 w 127"/>
                <a:gd name="T49" fmla="*/ 6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7" h="120">
                  <a:moveTo>
                    <a:pt x="0" y="60"/>
                  </a:moveTo>
                  <a:lnTo>
                    <a:pt x="1" y="44"/>
                  </a:lnTo>
                  <a:lnTo>
                    <a:pt x="7" y="29"/>
                  </a:lnTo>
                  <a:lnTo>
                    <a:pt x="18" y="17"/>
                  </a:lnTo>
                  <a:lnTo>
                    <a:pt x="31" y="7"/>
                  </a:lnTo>
                  <a:lnTo>
                    <a:pt x="46" y="1"/>
                  </a:lnTo>
                  <a:lnTo>
                    <a:pt x="63" y="0"/>
                  </a:lnTo>
                  <a:lnTo>
                    <a:pt x="80" y="1"/>
                  </a:lnTo>
                  <a:lnTo>
                    <a:pt x="94" y="7"/>
                  </a:lnTo>
                  <a:lnTo>
                    <a:pt x="108" y="17"/>
                  </a:lnTo>
                  <a:lnTo>
                    <a:pt x="117" y="29"/>
                  </a:lnTo>
                  <a:lnTo>
                    <a:pt x="124" y="44"/>
                  </a:lnTo>
                  <a:lnTo>
                    <a:pt x="127" y="60"/>
                  </a:lnTo>
                  <a:lnTo>
                    <a:pt x="124" y="76"/>
                  </a:lnTo>
                  <a:lnTo>
                    <a:pt x="117" y="91"/>
                  </a:lnTo>
                  <a:lnTo>
                    <a:pt x="108" y="103"/>
                  </a:lnTo>
                  <a:lnTo>
                    <a:pt x="94" y="113"/>
                  </a:lnTo>
                  <a:lnTo>
                    <a:pt x="80" y="119"/>
                  </a:lnTo>
                  <a:lnTo>
                    <a:pt x="63" y="120"/>
                  </a:lnTo>
                  <a:lnTo>
                    <a:pt x="46" y="119"/>
                  </a:lnTo>
                  <a:lnTo>
                    <a:pt x="31" y="113"/>
                  </a:lnTo>
                  <a:lnTo>
                    <a:pt x="18" y="103"/>
                  </a:lnTo>
                  <a:lnTo>
                    <a:pt x="7" y="91"/>
                  </a:lnTo>
                  <a:lnTo>
                    <a:pt x="1" y="76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064" name="Rectangle 184"/>
            <p:cNvSpPr>
              <a:spLocks noChangeArrowheads="1"/>
            </p:cNvSpPr>
            <p:nvPr/>
          </p:nvSpPr>
          <p:spPr bwMode="auto">
            <a:xfrm>
              <a:off x="3034" y="1667"/>
              <a:ext cx="68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700">
                  <a:solidFill>
                    <a:srgbClr val="000000"/>
                  </a:solidFill>
                  <a:latin typeface="Arial" charset="0"/>
                </a:rPr>
                <a:t>PI</a:t>
              </a:r>
              <a:endParaRPr lang="en-US" sz="700"/>
            </a:p>
          </p:txBody>
        </p:sp>
        <p:sp>
          <p:nvSpPr>
            <p:cNvPr id="123065" name="Rectangle 185"/>
            <p:cNvSpPr>
              <a:spLocks noChangeArrowheads="1"/>
            </p:cNvSpPr>
            <p:nvPr/>
          </p:nvSpPr>
          <p:spPr bwMode="auto">
            <a:xfrm>
              <a:off x="3045" y="1736"/>
              <a:ext cx="40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700">
                  <a:solidFill>
                    <a:srgbClr val="000000"/>
                  </a:solidFill>
                  <a:latin typeface="Arial" charset="0"/>
                </a:rPr>
                <a:t>5</a:t>
              </a:r>
              <a:endParaRPr lang="en-US" sz="700"/>
            </a:p>
          </p:txBody>
        </p:sp>
        <p:sp>
          <p:nvSpPr>
            <p:cNvPr id="123066" name="Line 186"/>
            <p:cNvSpPr>
              <a:spLocks noChangeShapeType="1"/>
            </p:cNvSpPr>
            <p:nvPr/>
          </p:nvSpPr>
          <p:spPr bwMode="auto">
            <a:xfrm flipV="1">
              <a:off x="4465" y="3626"/>
              <a:ext cx="2" cy="157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067" name="Freeform 187"/>
            <p:cNvSpPr>
              <a:spLocks/>
            </p:cNvSpPr>
            <p:nvPr/>
          </p:nvSpPr>
          <p:spPr bwMode="auto">
            <a:xfrm>
              <a:off x="4398" y="3705"/>
              <a:ext cx="137" cy="158"/>
            </a:xfrm>
            <a:custGeom>
              <a:avLst/>
              <a:gdLst>
                <a:gd name="T0" fmla="*/ 0 w 129"/>
                <a:gd name="T1" fmla="*/ 61 h 122"/>
                <a:gd name="T2" fmla="*/ 3 w 129"/>
                <a:gd name="T3" fmla="*/ 46 h 122"/>
                <a:gd name="T4" fmla="*/ 9 w 129"/>
                <a:gd name="T5" fmla="*/ 31 h 122"/>
                <a:gd name="T6" fmla="*/ 20 w 129"/>
                <a:gd name="T7" fmla="*/ 19 h 122"/>
                <a:gd name="T8" fmla="*/ 33 w 129"/>
                <a:gd name="T9" fmla="*/ 9 h 122"/>
                <a:gd name="T10" fmla="*/ 48 w 129"/>
                <a:gd name="T11" fmla="*/ 3 h 122"/>
                <a:gd name="T12" fmla="*/ 64 w 129"/>
                <a:gd name="T13" fmla="*/ 0 h 122"/>
                <a:gd name="T14" fmla="*/ 81 w 129"/>
                <a:gd name="T15" fmla="*/ 3 h 122"/>
                <a:gd name="T16" fmla="*/ 96 w 129"/>
                <a:gd name="T17" fmla="*/ 9 h 122"/>
                <a:gd name="T18" fmla="*/ 109 w 129"/>
                <a:gd name="T19" fmla="*/ 19 h 122"/>
                <a:gd name="T20" fmla="*/ 119 w 129"/>
                <a:gd name="T21" fmla="*/ 31 h 122"/>
                <a:gd name="T22" fmla="*/ 126 w 129"/>
                <a:gd name="T23" fmla="*/ 46 h 122"/>
                <a:gd name="T24" fmla="*/ 129 w 129"/>
                <a:gd name="T25" fmla="*/ 61 h 122"/>
                <a:gd name="T26" fmla="*/ 126 w 129"/>
                <a:gd name="T27" fmla="*/ 77 h 122"/>
                <a:gd name="T28" fmla="*/ 119 w 129"/>
                <a:gd name="T29" fmla="*/ 91 h 122"/>
                <a:gd name="T30" fmla="*/ 109 w 129"/>
                <a:gd name="T31" fmla="*/ 104 h 122"/>
                <a:gd name="T32" fmla="*/ 96 w 129"/>
                <a:gd name="T33" fmla="*/ 114 h 122"/>
                <a:gd name="T34" fmla="*/ 81 w 129"/>
                <a:gd name="T35" fmla="*/ 120 h 122"/>
                <a:gd name="T36" fmla="*/ 64 w 129"/>
                <a:gd name="T37" fmla="*/ 122 h 122"/>
                <a:gd name="T38" fmla="*/ 48 w 129"/>
                <a:gd name="T39" fmla="*/ 120 h 122"/>
                <a:gd name="T40" fmla="*/ 33 w 129"/>
                <a:gd name="T41" fmla="*/ 114 h 122"/>
                <a:gd name="T42" fmla="*/ 20 w 129"/>
                <a:gd name="T43" fmla="*/ 104 h 122"/>
                <a:gd name="T44" fmla="*/ 9 w 129"/>
                <a:gd name="T45" fmla="*/ 91 h 122"/>
                <a:gd name="T46" fmla="*/ 3 w 129"/>
                <a:gd name="T47" fmla="*/ 77 h 122"/>
                <a:gd name="T48" fmla="*/ 0 w 129"/>
                <a:gd name="T49" fmla="*/ 61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" h="122">
                  <a:moveTo>
                    <a:pt x="0" y="61"/>
                  </a:moveTo>
                  <a:lnTo>
                    <a:pt x="3" y="46"/>
                  </a:lnTo>
                  <a:lnTo>
                    <a:pt x="9" y="31"/>
                  </a:lnTo>
                  <a:lnTo>
                    <a:pt x="20" y="19"/>
                  </a:lnTo>
                  <a:lnTo>
                    <a:pt x="33" y="9"/>
                  </a:lnTo>
                  <a:lnTo>
                    <a:pt x="48" y="3"/>
                  </a:lnTo>
                  <a:lnTo>
                    <a:pt x="64" y="0"/>
                  </a:lnTo>
                  <a:lnTo>
                    <a:pt x="81" y="3"/>
                  </a:lnTo>
                  <a:lnTo>
                    <a:pt x="96" y="9"/>
                  </a:lnTo>
                  <a:lnTo>
                    <a:pt x="109" y="19"/>
                  </a:lnTo>
                  <a:lnTo>
                    <a:pt x="119" y="31"/>
                  </a:lnTo>
                  <a:lnTo>
                    <a:pt x="126" y="46"/>
                  </a:lnTo>
                  <a:lnTo>
                    <a:pt x="129" y="61"/>
                  </a:lnTo>
                  <a:lnTo>
                    <a:pt x="126" y="77"/>
                  </a:lnTo>
                  <a:lnTo>
                    <a:pt x="119" y="91"/>
                  </a:lnTo>
                  <a:lnTo>
                    <a:pt x="109" y="104"/>
                  </a:lnTo>
                  <a:lnTo>
                    <a:pt x="96" y="114"/>
                  </a:lnTo>
                  <a:lnTo>
                    <a:pt x="81" y="120"/>
                  </a:lnTo>
                  <a:lnTo>
                    <a:pt x="64" y="122"/>
                  </a:lnTo>
                  <a:lnTo>
                    <a:pt x="48" y="120"/>
                  </a:lnTo>
                  <a:lnTo>
                    <a:pt x="33" y="114"/>
                  </a:lnTo>
                  <a:lnTo>
                    <a:pt x="20" y="104"/>
                  </a:lnTo>
                  <a:lnTo>
                    <a:pt x="9" y="91"/>
                  </a:lnTo>
                  <a:lnTo>
                    <a:pt x="3" y="77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068" name="Rectangle 188"/>
            <p:cNvSpPr>
              <a:spLocks noChangeArrowheads="1"/>
            </p:cNvSpPr>
            <p:nvPr/>
          </p:nvSpPr>
          <p:spPr bwMode="auto">
            <a:xfrm>
              <a:off x="4442" y="3710"/>
              <a:ext cx="68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700">
                  <a:solidFill>
                    <a:srgbClr val="000000"/>
                  </a:solidFill>
                  <a:latin typeface="Arial" charset="0"/>
                </a:rPr>
                <a:t>PI</a:t>
              </a:r>
              <a:endParaRPr lang="en-US" sz="700"/>
            </a:p>
          </p:txBody>
        </p:sp>
        <p:sp>
          <p:nvSpPr>
            <p:cNvPr id="123069" name="Rectangle 189"/>
            <p:cNvSpPr>
              <a:spLocks noChangeArrowheads="1"/>
            </p:cNvSpPr>
            <p:nvPr/>
          </p:nvSpPr>
          <p:spPr bwMode="auto">
            <a:xfrm>
              <a:off x="4451" y="3780"/>
              <a:ext cx="40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700">
                  <a:solidFill>
                    <a:srgbClr val="000000"/>
                  </a:solidFill>
                  <a:latin typeface="Arial" charset="0"/>
                </a:rPr>
                <a:t>6</a:t>
              </a:r>
              <a:endParaRPr lang="en-US" sz="700"/>
            </a:p>
          </p:txBody>
        </p:sp>
        <p:sp>
          <p:nvSpPr>
            <p:cNvPr id="123070" name="Oval 190"/>
            <p:cNvSpPr>
              <a:spLocks noChangeArrowheads="1"/>
            </p:cNvSpPr>
            <p:nvPr/>
          </p:nvSpPr>
          <p:spPr bwMode="auto">
            <a:xfrm>
              <a:off x="4080" y="2736"/>
              <a:ext cx="226" cy="22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CC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700"/>
                <a:t>TC</a:t>
              </a:r>
            </a:p>
          </p:txBody>
        </p:sp>
        <p:sp>
          <p:nvSpPr>
            <p:cNvPr id="123071" name="Freeform 191"/>
            <p:cNvSpPr>
              <a:spLocks/>
            </p:cNvSpPr>
            <p:nvPr/>
          </p:nvSpPr>
          <p:spPr bwMode="auto">
            <a:xfrm>
              <a:off x="3762" y="2892"/>
              <a:ext cx="2" cy="643"/>
            </a:xfrm>
            <a:custGeom>
              <a:avLst/>
              <a:gdLst>
                <a:gd name="T0" fmla="*/ 2 w 2"/>
                <a:gd name="T1" fmla="*/ 643 h 643"/>
                <a:gd name="T2" fmla="*/ 0 w 2"/>
                <a:gd name="T3" fmla="*/ 0 h 6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" h="643">
                  <a:moveTo>
                    <a:pt x="2" y="643"/>
                  </a:move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072" name="Line 192"/>
            <p:cNvSpPr>
              <a:spLocks noChangeShapeType="1"/>
            </p:cNvSpPr>
            <p:nvPr/>
          </p:nvSpPr>
          <p:spPr bwMode="auto">
            <a:xfrm>
              <a:off x="3792" y="2880"/>
              <a:ext cx="27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073" name="Line 193"/>
            <p:cNvSpPr>
              <a:spLocks noChangeShapeType="1"/>
            </p:cNvSpPr>
            <p:nvPr/>
          </p:nvSpPr>
          <p:spPr bwMode="auto">
            <a:xfrm>
              <a:off x="4186" y="2974"/>
              <a:ext cx="0" cy="7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074" name="Text Box 194"/>
            <p:cNvSpPr txBox="1">
              <a:spLocks noChangeArrowheads="1"/>
            </p:cNvSpPr>
            <p:nvPr/>
          </p:nvSpPr>
          <p:spPr bwMode="auto">
            <a:xfrm>
              <a:off x="4814" y="3519"/>
              <a:ext cx="267" cy="1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700"/>
                <a:t>fuel</a:t>
              </a:r>
            </a:p>
          </p:txBody>
        </p:sp>
        <p:sp>
          <p:nvSpPr>
            <p:cNvPr id="123075" name="Text Box 195"/>
            <p:cNvSpPr txBox="1">
              <a:spLocks noChangeArrowheads="1"/>
            </p:cNvSpPr>
            <p:nvPr/>
          </p:nvSpPr>
          <p:spPr bwMode="auto">
            <a:xfrm>
              <a:off x="245" y="3614"/>
              <a:ext cx="238" cy="1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700"/>
                <a:t>air</a:t>
              </a:r>
            </a:p>
          </p:txBody>
        </p:sp>
        <p:sp>
          <p:nvSpPr>
            <p:cNvPr id="123076" name="Text Box 196"/>
            <p:cNvSpPr txBox="1">
              <a:spLocks noChangeArrowheads="1"/>
            </p:cNvSpPr>
            <p:nvPr/>
          </p:nvSpPr>
          <p:spPr bwMode="auto">
            <a:xfrm>
              <a:off x="479" y="2127"/>
              <a:ext cx="479" cy="1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700"/>
                <a:t>feed</a:t>
              </a:r>
            </a:p>
          </p:txBody>
        </p:sp>
        <p:sp>
          <p:nvSpPr>
            <p:cNvPr id="123077" name="Text Box 197"/>
            <p:cNvSpPr txBox="1">
              <a:spLocks noChangeArrowheads="1"/>
            </p:cNvSpPr>
            <p:nvPr/>
          </p:nvSpPr>
          <p:spPr bwMode="auto">
            <a:xfrm>
              <a:off x="4752" y="2942"/>
              <a:ext cx="576" cy="1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700"/>
                <a:t>product</a:t>
              </a:r>
            </a:p>
          </p:txBody>
        </p:sp>
        <p:sp>
          <p:nvSpPr>
            <p:cNvPr id="123078" name="Line 198"/>
            <p:cNvSpPr>
              <a:spLocks noChangeShapeType="1"/>
            </p:cNvSpPr>
            <p:nvPr/>
          </p:nvSpPr>
          <p:spPr bwMode="auto">
            <a:xfrm>
              <a:off x="960" y="1632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079" name="Line 199"/>
            <p:cNvSpPr>
              <a:spLocks noChangeShapeType="1"/>
            </p:cNvSpPr>
            <p:nvPr/>
          </p:nvSpPr>
          <p:spPr bwMode="auto">
            <a:xfrm>
              <a:off x="1218" y="163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23080" name="Group 200"/>
          <p:cNvGrpSpPr>
            <a:grpSpLocks/>
          </p:cNvGrpSpPr>
          <p:nvPr/>
        </p:nvGrpSpPr>
        <p:grpSpPr bwMode="auto">
          <a:xfrm flipH="1">
            <a:off x="6934200" y="4800600"/>
            <a:ext cx="622300" cy="893763"/>
            <a:chOff x="4465" y="2833"/>
            <a:chExt cx="775" cy="946"/>
          </a:xfrm>
        </p:grpSpPr>
        <p:sp>
          <p:nvSpPr>
            <p:cNvPr id="123081" name="Freeform 201"/>
            <p:cNvSpPr>
              <a:spLocks/>
            </p:cNvSpPr>
            <p:nvPr/>
          </p:nvSpPr>
          <p:spPr bwMode="auto">
            <a:xfrm>
              <a:off x="4681" y="2833"/>
              <a:ext cx="225" cy="218"/>
            </a:xfrm>
            <a:custGeom>
              <a:avLst/>
              <a:gdLst>
                <a:gd name="T0" fmla="*/ 139 w 675"/>
                <a:gd name="T1" fmla="*/ 30 h 655"/>
                <a:gd name="T2" fmla="*/ 214 w 675"/>
                <a:gd name="T3" fmla="*/ 0 h 655"/>
                <a:gd name="T4" fmla="*/ 268 w 675"/>
                <a:gd name="T5" fmla="*/ 22 h 655"/>
                <a:gd name="T6" fmla="*/ 326 w 675"/>
                <a:gd name="T7" fmla="*/ 93 h 655"/>
                <a:gd name="T8" fmla="*/ 363 w 675"/>
                <a:gd name="T9" fmla="*/ 195 h 655"/>
                <a:gd name="T10" fmla="*/ 367 w 675"/>
                <a:gd name="T11" fmla="*/ 267 h 655"/>
                <a:gd name="T12" fmla="*/ 371 w 675"/>
                <a:gd name="T13" fmla="*/ 360 h 655"/>
                <a:gd name="T14" fmla="*/ 612 w 675"/>
                <a:gd name="T15" fmla="*/ 356 h 655"/>
                <a:gd name="T16" fmla="*/ 675 w 675"/>
                <a:gd name="T17" fmla="*/ 370 h 655"/>
                <a:gd name="T18" fmla="*/ 667 w 675"/>
                <a:gd name="T19" fmla="*/ 413 h 655"/>
                <a:gd name="T20" fmla="*/ 537 w 675"/>
                <a:gd name="T21" fmla="*/ 395 h 655"/>
                <a:gd name="T22" fmla="*/ 367 w 675"/>
                <a:gd name="T23" fmla="*/ 423 h 655"/>
                <a:gd name="T24" fmla="*/ 331 w 675"/>
                <a:gd name="T25" fmla="*/ 516 h 655"/>
                <a:gd name="T26" fmla="*/ 282 w 675"/>
                <a:gd name="T27" fmla="*/ 596 h 655"/>
                <a:gd name="T28" fmla="*/ 223 w 675"/>
                <a:gd name="T29" fmla="*/ 627 h 655"/>
                <a:gd name="T30" fmla="*/ 161 w 675"/>
                <a:gd name="T31" fmla="*/ 655 h 655"/>
                <a:gd name="T32" fmla="*/ 116 w 675"/>
                <a:gd name="T33" fmla="*/ 637 h 655"/>
                <a:gd name="T34" fmla="*/ 53 w 675"/>
                <a:gd name="T35" fmla="*/ 565 h 655"/>
                <a:gd name="T36" fmla="*/ 9 w 675"/>
                <a:gd name="T37" fmla="*/ 476 h 655"/>
                <a:gd name="T38" fmla="*/ 0 w 675"/>
                <a:gd name="T39" fmla="*/ 401 h 655"/>
                <a:gd name="T40" fmla="*/ 23 w 675"/>
                <a:gd name="T41" fmla="*/ 248 h 655"/>
                <a:gd name="T42" fmla="*/ 76 w 675"/>
                <a:gd name="T43" fmla="*/ 133 h 655"/>
                <a:gd name="T44" fmla="*/ 116 w 675"/>
                <a:gd name="T45" fmla="*/ 67 h 655"/>
                <a:gd name="T46" fmla="*/ 165 w 675"/>
                <a:gd name="T47" fmla="*/ 26 h 655"/>
                <a:gd name="T48" fmla="*/ 139 w 675"/>
                <a:gd name="T49" fmla="*/ 30 h 6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75" h="655">
                  <a:moveTo>
                    <a:pt x="139" y="30"/>
                  </a:moveTo>
                  <a:lnTo>
                    <a:pt x="214" y="0"/>
                  </a:lnTo>
                  <a:lnTo>
                    <a:pt x="268" y="22"/>
                  </a:lnTo>
                  <a:lnTo>
                    <a:pt x="326" y="93"/>
                  </a:lnTo>
                  <a:lnTo>
                    <a:pt x="363" y="195"/>
                  </a:lnTo>
                  <a:lnTo>
                    <a:pt x="367" y="267"/>
                  </a:lnTo>
                  <a:lnTo>
                    <a:pt x="371" y="360"/>
                  </a:lnTo>
                  <a:lnTo>
                    <a:pt x="612" y="356"/>
                  </a:lnTo>
                  <a:lnTo>
                    <a:pt x="675" y="370"/>
                  </a:lnTo>
                  <a:lnTo>
                    <a:pt x="667" y="413"/>
                  </a:lnTo>
                  <a:lnTo>
                    <a:pt x="537" y="395"/>
                  </a:lnTo>
                  <a:lnTo>
                    <a:pt x="367" y="423"/>
                  </a:lnTo>
                  <a:lnTo>
                    <a:pt x="331" y="516"/>
                  </a:lnTo>
                  <a:lnTo>
                    <a:pt x="282" y="596"/>
                  </a:lnTo>
                  <a:lnTo>
                    <a:pt x="223" y="627"/>
                  </a:lnTo>
                  <a:lnTo>
                    <a:pt x="161" y="655"/>
                  </a:lnTo>
                  <a:lnTo>
                    <a:pt x="116" y="637"/>
                  </a:lnTo>
                  <a:lnTo>
                    <a:pt x="53" y="565"/>
                  </a:lnTo>
                  <a:lnTo>
                    <a:pt x="9" y="476"/>
                  </a:lnTo>
                  <a:lnTo>
                    <a:pt x="0" y="401"/>
                  </a:lnTo>
                  <a:lnTo>
                    <a:pt x="23" y="248"/>
                  </a:lnTo>
                  <a:lnTo>
                    <a:pt x="76" y="133"/>
                  </a:lnTo>
                  <a:lnTo>
                    <a:pt x="116" y="67"/>
                  </a:lnTo>
                  <a:lnTo>
                    <a:pt x="165" y="26"/>
                  </a:lnTo>
                  <a:lnTo>
                    <a:pt x="139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082" name="Freeform 202"/>
            <p:cNvSpPr>
              <a:spLocks/>
            </p:cNvSpPr>
            <p:nvPr/>
          </p:nvSpPr>
          <p:spPr bwMode="auto">
            <a:xfrm>
              <a:off x="4779" y="3042"/>
              <a:ext cx="461" cy="82"/>
            </a:xfrm>
            <a:custGeom>
              <a:avLst/>
              <a:gdLst>
                <a:gd name="T0" fmla="*/ 0 w 1382"/>
                <a:gd name="T1" fmla="*/ 156 h 245"/>
                <a:gd name="T2" fmla="*/ 116 w 1382"/>
                <a:gd name="T3" fmla="*/ 116 h 245"/>
                <a:gd name="T4" fmla="*/ 363 w 1382"/>
                <a:gd name="T5" fmla="*/ 99 h 245"/>
                <a:gd name="T6" fmla="*/ 567 w 1382"/>
                <a:gd name="T7" fmla="*/ 81 h 245"/>
                <a:gd name="T8" fmla="*/ 797 w 1382"/>
                <a:gd name="T9" fmla="*/ 45 h 245"/>
                <a:gd name="T10" fmla="*/ 966 w 1382"/>
                <a:gd name="T11" fmla="*/ 40 h 245"/>
                <a:gd name="T12" fmla="*/ 1190 w 1382"/>
                <a:gd name="T13" fmla="*/ 14 h 245"/>
                <a:gd name="T14" fmla="*/ 1378 w 1382"/>
                <a:gd name="T15" fmla="*/ 0 h 245"/>
                <a:gd name="T16" fmla="*/ 1382 w 1382"/>
                <a:gd name="T17" fmla="*/ 28 h 245"/>
                <a:gd name="T18" fmla="*/ 1337 w 1382"/>
                <a:gd name="T19" fmla="*/ 63 h 245"/>
                <a:gd name="T20" fmla="*/ 1168 w 1382"/>
                <a:gd name="T21" fmla="*/ 63 h 245"/>
                <a:gd name="T22" fmla="*/ 1181 w 1382"/>
                <a:gd name="T23" fmla="*/ 107 h 245"/>
                <a:gd name="T24" fmla="*/ 1158 w 1382"/>
                <a:gd name="T25" fmla="*/ 160 h 245"/>
                <a:gd name="T26" fmla="*/ 1113 w 1382"/>
                <a:gd name="T27" fmla="*/ 196 h 245"/>
                <a:gd name="T28" fmla="*/ 1042 w 1382"/>
                <a:gd name="T29" fmla="*/ 196 h 245"/>
                <a:gd name="T30" fmla="*/ 984 w 1382"/>
                <a:gd name="T31" fmla="*/ 178 h 245"/>
                <a:gd name="T32" fmla="*/ 962 w 1382"/>
                <a:gd name="T33" fmla="*/ 121 h 245"/>
                <a:gd name="T34" fmla="*/ 962 w 1382"/>
                <a:gd name="T35" fmla="*/ 85 h 245"/>
                <a:gd name="T36" fmla="*/ 801 w 1382"/>
                <a:gd name="T37" fmla="*/ 89 h 245"/>
                <a:gd name="T38" fmla="*/ 734 w 1382"/>
                <a:gd name="T39" fmla="*/ 107 h 245"/>
                <a:gd name="T40" fmla="*/ 599 w 1382"/>
                <a:gd name="T41" fmla="*/ 142 h 245"/>
                <a:gd name="T42" fmla="*/ 406 w 1382"/>
                <a:gd name="T43" fmla="*/ 166 h 245"/>
                <a:gd name="T44" fmla="*/ 245 w 1382"/>
                <a:gd name="T45" fmla="*/ 170 h 245"/>
                <a:gd name="T46" fmla="*/ 139 w 1382"/>
                <a:gd name="T47" fmla="*/ 191 h 245"/>
                <a:gd name="T48" fmla="*/ 41 w 1382"/>
                <a:gd name="T49" fmla="*/ 245 h 245"/>
                <a:gd name="T50" fmla="*/ 0 w 1382"/>
                <a:gd name="T51" fmla="*/ 191 h 245"/>
                <a:gd name="T52" fmla="*/ 27 w 1382"/>
                <a:gd name="T53" fmla="*/ 142 h 245"/>
                <a:gd name="T54" fmla="*/ 49 w 1382"/>
                <a:gd name="T55" fmla="*/ 130 h 245"/>
                <a:gd name="T56" fmla="*/ 0 w 1382"/>
                <a:gd name="T57" fmla="*/ 156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382" h="245">
                  <a:moveTo>
                    <a:pt x="0" y="156"/>
                  </a:moveTo>
                  <a:lnTo>
                    <a:pt x="116" y="116"/>
                  </a:lnTo>
                  <a:lnTo>
                    <a:pt x="363" y="99"/>
                  </a:lnTo>
                  <a:lnTo>
                    <a:pt x="567" y="81"/>
                  </a:lnTo>
                  <a:lnTo>
                    <a:pt x="797" y="45"/>
                  </a:lnTo>
                  <a:lnTo>
                    <a:pt x="966" y="40"/>
                  </a:lnTo>
                  <a:lnTo>
                    <a:pt x="1190" y="14"/>
                  </a:lnTo>
                  <a:lnTo>
                    <a:pt x="1378" y="0"/>
                  </a:lnTo>
                  <a:lnTo>
                    <a:pt x="1382" y="28"/>
                  </a:lnTo>
                  <a:lnTo>
                    <a:pt x="1337" y="63"/>
                  </a:lnTo>
                  <a:lnTo>
                    <a:pt x="1168" y="63"/>
                  </a:lnTo>
                  <a:lnTo>
                    <a:pt x="1181" y="107"/>
                  </a:lnTo>
                  <a:lnTo>
                    <a:pt x="1158" y="160"/>
                  </a:lnTo>
                  <a:lnTo>
                    <a:pt x="1113" y="196"/>
                  </a:lnTo>
                  <a:lnTo>
                    <a:pt x="1042" y="196"/>
                  </a:lnTo>
                  <a:lnTo>
                    <a:pt x="984" y="178"/>
                  </a:lnTo>
                  <a:lnTo>
                    <a:pt x="962" y="121"/>
                  </a:lnTo>
                  <a:lnTo>
                    <a:pt x="962" y="85"/>
                  </a:lnTo>
                  <a:lnTo>
                    <a:pt x="801" y="89"/>
                  </a:lnTo>
                  <a:lnTo>
                    <a:pt x="734" y="107"/>
                  </a:lnTo>
                  <a:lnTo>
                    <a:pt x="599" y="142"/>
                  </a:lnTo>
                  <a:lnTo>
                    <a:pt x="406" y="166"/>
                  </a:lnTo>
                  <a:lnTo>
                    <a:pt x="245" y="170"/>
                  </a:lnTo>
                  <a:lnTo>
                    <a:pt x="139" y="191"/>
                  </a:lnTo>
                  <a:lnTo>
                    <a:pt x="41" y="245"/>
                  </a:lnTo>
                  <a:lnTo>
                    <a:pt x="0" y="191"/>
                  </a:lnTo>
                  <a:lnTo>
                    <a:pt x="27" y="142"/>
                  </a:lnTo>
                  <a:lnTo>
                    <a:pt x="49" y="130"/>
                  </a:lnTo>
                  <a:lnTo>
                    <a:pt x="0" y="1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083" name="Freeform 203"/>
            <p:cNvSpPr>
              <a:spLocks/>
            </p:cNvSpPr>
            <p:nvPr/>
          </p:nvSpPr>
          <p:spPr bwMode="auto">
            <a:xfrm>
              <a:off x="4635" y="3061"/>
              <a:ext cx="180" cy="374"/>
            </a:xfrm>
            <a:custGeom>
              <a:avLst/>
              <a:gdLst>
                <a:gd name="T0" fmla="*/ 240 w 540"/>
                <a:gd name="T1" fmla="*/ 0 h 1123"/>
                <a:gd name="T2" fmla="*/ 307 w 540"/>
                <a:gd name="T3" fmla="*/ 13 h 1123"/>
                <a:gd name="T4" fmla="*/ 388 w 540"/>
                <a:gd name="T5" fmla="*/ 13 h 1123"/>
                <a:gd name="T6" fmla="*/ 495 w 540"/>
                <a:gd name="T7" fmla="*/ 66 h 1123"/>
                <a:gd name="T8" fmla="*/ 535 w 540"/>
                <a:gd name="T9" fmla="*/ 174 h 1123"/>
                <a:gd name="T10" fmla="*/ 540 w 540"/>
                <a:gd name="T11" fmla="*/ 321 h 1123"/>
                <a:gd name="T12" fmla="*/ 500 w 540"/>
                <a:gd name="T13" fmla="*/ 485 h 1123"/>
                <a:gd name="T14" fmla="*/ 429 w 540"/>
                <a:gd name="T15" fmla="*/ 642 h 1123"/>
                <a:gd name="T16" fmla="*/ 375 w 540"/>
                <a:gd name="T17" fmla="*/ 775 h 1123"/>
                <a:gd name="T18" fmla="*/ 321 w 540"/>
                <a:gd name="T19" fmla="*/ 962 h 1123"/>
                <a:gd name="T20" fmla="*/ 258 w 540"/>
                <a:gd name="T21" fmla="*/ 1074 h 1123"/>
                <a:gd name="T22" fmla="*/ 179 w 540"/>
                <a:gd name="T23" fmla="*/ 1123 h 1123"/>
                <a:gd name="T24" fmla="*/ 111 w 540"/>
                <a:gd name="T25" fmla="*/ 1123 h 1123"/>
                <a:gd name="T26" fmla="*/ 31 w 540"/>
                <a:gd name="T27" fmla="*/ 1074 h 1123"/>
                <a:gd name="T28" fmla="*/ 0 w 540"/>
                <a:gd name="T29" fmla="*/ 1002 h 1123"/>
                <a:gd name="T30" fmla="*/ 0 w 540"/>
                <a:gd name="T31" fmla="*/ 886 h 1123"/>
                <a:gd name="T32" fmla="*/ 44 w 540"/>
                <a:gd name="T33" fmla="*/ 735 h 1123"/>
                <a:gd name="T34" fmla="*/ 81 w 540"/>
                <a:gd name="T35" fmla="*/ 526 h 1123"/>
                <a:gd name="T36" fmla="*/ 93 w 540"/>
                <a:gd name="T37" fmla="*/ 266 h 1123"/>
                <a:gd name="T38" fmla="*/ 71 w 540"/>
                <a:gd name="T39" fmla="*/ 71 h 1123"/>
                <a:gd name="T40" fmla="*/ 138 w 540"/>
                <a:gd name="T41" fmla="*/ 4 h 1123"/>
                <a:gd name="T42" fmla="*/ 240 w 540"/>
                <a:gd name="T43" fmla="*/ 0 h 1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40" h="1123">
                  <a:moveTo>
                    <a:pt x="240" y="0"/>
                  </a:moveTo>
                  <a:lnTo>
                    <a:pt x="307" y="13"/>
                  </a:lnTo>
                  <a:lnTo>
                    <a:pt x="388" y="13"/>
                  </a:lnTo>
                  <a:lnTo>
                    <a:pt x="495" y="66"/>
                  </a:lnTo>
                  <a:lnTo>
                    <a:pt x="535" y="174"/>
                  </a:lnTo>
                  <a:lnTo>
                    <a:pt x="540" y="321"/>
                  </a:lnTo>
                  <a:lnTo>
                    <a:pt x="500" y="485"/>
                  </a:lnTo>
                  <a:lnTo>
                    <a:pt x="429" y="642"/>
                  </a:lnTo>
                  <a:lnTo>
                    <a:pt x="375" y="775"/>
                  </a:lnTo>
                  <a:lnTo>
                    <a:pt x="321" y="962"/>
                  </a:lnTo>
                  <a:lnTo>
                    <a:pt x="258" y="1074"/>
                  </a:lnTo>
                  <a:lnTo>
                    <a:pt x="179" y="1123"/>
                  </a:lnTo>
                  <a:lnTo>
                    <a:pt x="111" y="1123"/>
                  </a:lnTo>
                  <a:lnTo>
                    <a:pt x="31" y="1074"/>
                  </a:lnTo>
                  <a:lnTo>
                    <a:pt x="0" y="1002"/>
                  </a:lnTo>
                  <a:lnTo>
                    <a:pt x="0" y="886"/>
                  </a:lnTo>
                  <a:lnTo>
                    <a:pt x="44" y="735"/>
                  </a:lnTo>
                  <a:lnTo>
                    <a:pt x="81" y="526"/>
                  </a:lnTo>
                  <a:lnTo>
                    <a:pt x="93" y="266"/>
                  </a:lnTo>
                  <a:lnTo>
                    <a:pt x="71" y="71"/>
                  </a:lnTo>
                  <a:lnTo>
                    <a:pt x="138" y="4"/>
                  </a:lnTo>
                  <a:lnTo>
                    <a:pt x="24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084" name="Freeform 204"/>
            <p:cNvSpPr>
              <a:spLocks/>
            </p:cNvSpPr>
            <p:nvPr/>
          </p:nvSpPr>
          <p:spPr bwMode="auto">
            <a:xfrm>
              <a:off x="4474" y="3076"/>
              <a:ext cx="206" cy="335"/>
            </a:xfrm>
            <a:custGeom>
              <a:avLst/>
              <a:gdLst>
                <a:gd name="T0" fmla="*/ 470 w 617"/>
                <a:gd name="T1" fmla="*/ 39 h 1004"/>
                <a:gd name="T2" fmla="*/ 537 w 617"/>
                <a:gd name="T3" fmla="*/ 0 h 1004"/>
                <a:gd name="T4" fmla="*/ 586 w 617"/>
                <a:gd name="T5" fmla="*/ 0 h 1004"/>
                <a:gd name="T6" fmla="*/ 617 w 617"/>
                <a:gd name="T7" fmla="*/ 31 h 1004"/>
                <a:gd name="T8" fmla="*/ 599 w 617"/>
                <a:gd name="T9" fmla="*/ 93 h 1004"/>
                <a:gd name="T10" fmla="*/ 559 w 617"/>
                <a:gd name="T11" fmla="*/ 133 h 1004"/>
                <a:gd name="T12" fmla="*/ 483 w 617"/>
                <a:gd name="T13" fmla="*/ 173 h 1004"/>
                <a:gd name="T14" fmla="*/ 336 w 617"/>
                <a:gd name="T15" fmla="*/ 232 h 1004"/>
                <a:gd name="T16" fmla="*/ 148 w 617"/>
                <a:gd name="T17" fmla="*/ 334 h 1004"/>
                <a:gd name="T18" fmla="*/ 77 w 617"/>
                <a:gd name="T19" fmla="*/ 338 h 1004"/>
                <a:gd name="T20" fmla="*/ 116 w 617"/>
                <a:gd name="T21" fmla="*/ 432 h 1004"/>
                <a:gd name="T22" fmla="*/ 197 w 617"/>
                <a:gd name="T23" fmla="*/ 535 h 1004"/>
                <a:gd name="T24" fmla="*/ 264 w 617"/>
                <a:gd name="T25" fmla="*/ 660 h 1004"/>
                <a:gd name="T26" fmla="*/ 291 w 617"/>
                <a:gd name="T27" fmla="*/ 790 h 1004"/>
                <a:gd name="T28" fmla="*/ 277 w 617"/>
                <a:gd name="T29" fmla="*/ 829 h 1004"/>
                <a:gd name="T30" fmla="*/ 238 w 617"/>
                <a:gd name="T31" fmla="*/ 857 h 1004"/>
                <a:gd name="T32" fmla="*/ 183 w 617"/>
                <a:gd name="T33" fmla="*/ 874 h 1004"/>
                <a:gd name="T34" fmla="*/ 130 w 617"/>
                <a:gd name="T35" fmla="*/ 914 h 1004"/>
                <a:gd name="T36" fmla="*/ 108 w 617"/>
                <a:gd name="T37" fmla="*/ 955 h 1004"/>
                <a:gd name="T38" fmla="*/ 95 w 617"/>
                <a:gd name="T39" fmla="*/ 1004 h 1004"/>
                <a:gd name="T40" fmla="*/ 54 w 617"/>
                <a:gd name="T41" fmla="*/ 1004 h 1004"/>
                <a:gd name="T42" fmla="*/ 40 w 617"/>
                <a:gd name="T43" fmla="*/ 967 h 1004"/>
                <a:gd name="T44" fmla="*/ 67 w 617"/>
                <a:gd name="T45" fmla="*/ 910 h 1004"/>
                <a:gd name="T46" fmla="*/ 144 w 617"/>
                <a:gd name="T47" fmla="*/ 870 h 1004"/>
                <a:gd name="T48" fmla="*/ 189 w 617"/>
                <a:gd name="T49" fmla="*/ 829 h 1004"/>
                <a:gd name="T50" fmla="*/ 228 w 617"/>
                <a:gd name="T51" fmla="*/ 808 h 1004"/>
                <a:gd name="T52" fmla="*/ 242 w 617"/>
                <a:gd name="T53" fmla="*/ 767 h 1004"/>
                <a:gd name="T54" fmla="*/ 224 w 617"/>
                <a:gd name="T55" fmla="*/ 660 h 1004"/>
                <a:gd name="T56" fmla="*/ 161 w 617"/>
                <a:gd name="T57" fmla="*/ 580 h 1004"/>
                <a:gd name="T58" fmla="*/ 108 w 617"/>
                <a:gd name="T59" fmla="*/ 509 h 1004"/>
                <a:gd name="T60" fmla="*/ 40 w 617"/>
                <a:gd name="T61" fmla="*/ 428 h 1004"/>
                <a:gd name="T62" fmla="*/ 0 w 617"/>
                <a:gd name="T63" fmla="*/ 352 h 1004"/>
                <a:gd name="T64" fmla="*/ 0 w 617"/>
                <a:gd name="T65" fmla="*/ 307 h 1004"/>
                <a:gd name="T66" fmla="*/ 36 w 617"/>
                <a:gd name="T67" fmla="*/ 285 h 1004"/>
                <a:gd name="T68" fmla="*/ 175 w 617"/>
                <a:gd name="T69" fmla="*/ 204 h 1004"/>
                <a:gd name="T70" fmla="*/ 309 w 617"/>
                <a:gd name="T71" fmla="*/ 133 h 1004"/>
                <a:gd name="T72" fmla="*/ 443 w 617"/>
                <a:gd name="T73" fmla="*/ 67 h 1004"/>
                <a:gd name="T74" fmla="*/ 470 w 617"/>
                <a:gd name="T75" fmla="*/ 39 h 10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17" h="1004">
                  <a:moveTo>
                    <a:pt x="470" y="39"/>
                  </a:moveTo>
                  <a:lnTo>
                    <a:pt x="537" y="0"/>
                  </a:lnTo>
                  <a:lnTo>
                    <a:pt x="586" y="0"/>
                  </a:lnTo>
                  <a:lnTo>
                    <a:pt x="617" y="31"/>
                  </a:lnTo>
                  <a:lnTo>
                    <a:pt x="599" y="93"/>
                  </a:lnTo>
                  <a:lnTo>
                    <a:pt x="559" y="133"/>
                  </a:lnTo>
                  <a:lnTo>
                    <a:pt x="483" y="173"/>
                  </a:lnTo>
                  <a:lnTo>
                    <a:pt x="336" y="232"/>
                  </a:lnTo>
                  <a:lnTo>
                    <a:pt x="148" y="334"/>
                  </a:lnTo>
                  <a:lnTo>
                    <a:pt x="77" y="338"/>
                  </a:lnTo>
                  <a:lnTo>
                    <a:pt x="116" y="432"/>
                  </a:lnTo>
                  <a:lnTo>
                    <a:pt x="197" y="535"/>
                  </a:lnTo>
                  <a:lnTo>
                    <a:pt x="264" y="660"/>
                  </a:lnTo>
                  <a:lnTo>
                    <a:pt x="291" y="790"/>
                  </a:lnTo>
                  <a:lnTo>
                    <a:pt x="277" y="829"/>
                  </a:lnTo>
                  <a:lnTo>
                    <a:pt x="238" y="857"/>
                  </a:lnTo>
                  <a:lnTo>
                    <a:pt x="183" y="874"/>
                  </a:lnTo>
                  <a:lnTo>
                    <a:pt x="130" y="914"/>
                  </a:lnTo>
                  <a:lnTo>
                    <a:pt x="108" y="955"/>
                  </a:lnTo>
                  <a:lnTo>
                    <a:pt x="95" y="1004"/>
                  </a:lnTo>
                  <a:lnTo>
                    <a:pt x="54" y="1004"/>
                  </a:lnTo>
                  <a:lnTo>
                    <a:pt x="40" y="967"/>
                  </a:lnTo>
                  <a:lnTo>
                    <a:pt x="67" y="910"/>
                  </a:lnTo>
                  <a:lnTo>
                    <a:pt x="144" y="870"/>
                  </a:lnTo>
                  <a:lnTo>
                    <a:pt x="189" y="829"/>
                  </a:lnTo>
                  <a:lnTo>
                    <a:pt x="228" y="808"/>
                  </a:lnTo>
                  <a:lnTo>
                    <a:pt x="242" y="767"/>
                  </a:lnTo>
                  <a:lnTo>
                    <a:pt x="224" y="660"/>
                  </a:lnTo>
                  <a:lnTo>
                    <a:pt x="161" y="580"/>
                  </a:lnTo>
                  <a:lnTo>
                    <a:pt x="108" y="509"/>
                  </a:lnTo>
                  <a:lnTo>
                    <a:pt x="40" y="428"/>
                  </a:lnTo>
                  <a:lnTo>
                    <a:pt x="0" y="352"/>
                  </a:lnTo>
                  <a:lnTo>
                    <a:pt x="0" y="307"/>
                  </a:lnTo>
                  <a:lnTo>
                    <a:pt x="36" y="285"/>
                  </a:lnTo>
                  <a:lnTo>
                    <a:pt x="175" y="204"/>
                  </a:lnTo>
                  <a:lnTo>
                    <a:pt x="309" y="133"/>
                  </a:lnTo>
                  <a:lnTo>
                    <a:pt x="443" y="67"/>
                  </a:lnTo>
                  <a:lnTo>
                    <a:pt x="470" y="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085" name="Freeform 205"/>
            <p:cNvSpPr>
              <a:spLocks/>
            </p:cNvSpPr>
            <p:nvPr/>
          </p:nvSpPr>
          <p:spPr bwMode="auto">
            <a:xfrm>
              <a:off x="4676" y="3404"/>
              <a:ext cx="136" cy="362"/>
            </a:xfrm>
            <a:custGeom>
              <a:avLst/>
              <a:gdLst>
                <a:gd name="T0" fmla="*/ 76 w 410"/>
                <a:gd name="T1" fmla="*/ 126 h 1088"/>
                <a:gd name="T2" fmla="*/ 23 w 410"/>
                <a:gd name="T3" fmla="*/ 55 h 1088"/>
                <a:gd name="T4" fmla="*/ 40 w 410"/>
                <a:gd name="T5" fmla="*/ 0 h 1088"/>
                <a:gd name="T6" fmla="*/ 94 w 410"/>
                <a:gd name="T7" fmla="*/ 0 h 1088"/>
                <a:gd name="T8" fmla="*/ 156 w 410"/>
                <a:gd name="T9" fmla="*/ 59 h 1088"/>
                <a:gd name="T10" fmla="*/ 237 w 410"/>
                <a:gd name="T11" fmla="*/ 179 h 1088"/>
                <a:gd name="T12" fmla="*/ 282 w 410"/>
                <a:gd name="T13" fmla="*/ 295 h 1088"/>
                <a:gd name="T14" fmla="*/ 322 w 410"/>
                <a:gd name="T15" fmla="*/ 407 h 1088"/>
                <a:gd name="T16" fmla="*/ 335 w 410"/>
                <a:gd name="T17" fmla="*/ 509 h 1088"/>
                <a:gd name="T18" fmla="*/ 331 w 410"/>
                <a:gd name="T19" fmla="*/ 562 h 1088"/>
                <a:gd name="T20" fmla="*/ 290 w 410"/>
                <a:gd name="T21" fmla="*/ 629 h 1088"/>
                <a:gd name="T22" fmla="*/ 223 w 410"/>
                <a:gd name="T23" fmla="*/ 808 h 1088"/>
                <a:gd name="T24" fmla="*/ 147 w 410"/>
                <a:gd name="T25" fmla="*/ 910 h 1088"/>
                <a:gd name="T26" fmla="*/ 129 w 410"/>
                <a:gd name="T27" fmla="*/ 955 h 1088"/>
                <a:gd name="T28" fmla="*/ 201 w 410"/>
                <a:gd name="T29" fmla="*/ 964 h 1088"/>
                <a:gd name="T30" fmla="*/ 294 w 410"/>
                <a:gd name="T31" fmla="*/ 964 h 1088"/>
                <a:gd name="T32" fmla="*/ 410 w 410"/>
                <a:gd name="T33" fmla="*/ 1003 h 1088"/>
                <a:gd name="T34" fmla="*/ 402 w 410"/>
                <a:gd name="T35" fmla="*/ 1035 h 1088"/>
                <a:gd name="T36" fmla="*/ 384 w 410"/>
                <a:gd name="T37" fmla="*/ 1070 h 1088"/>
                <a:gd name="T38" fmla="*/ 349 w 410"/>
                <a:gd name="T39" fmla="*/ 1088 h 1088"/>
                <a:gd name="T40" fmla="*/ 277 w 410"/>
                <a:gd name="T41" fmla="*/ 1062 h 1088"/>
                <a:gd name="T42" fmla="*/ 201 w 410"/>
                <a:gd name="T43" fmla="*/ 1022 h 1088"/>
                <a:gd name="T44" fmla="*/ 94 w 410"/>
                <a:gd name="T45" fmla="*/ 1017 h 1088"/>
                <a:gd name="T46" fmla="*/ 27 w 410"/>
                <a:gd name="T47" fmla="*/ 1030 h 1088"/>
                <a:gd name="T48" fmla="*/ 0 w 410"/>
                <a:gd name="T49" fmla="*/ 1009 h 1088"/>
                <a:gd name="T50" fmla="*/ 0 w 410"/>
                <a:gd name="T51" fmla="*/ 977 h 1088"/>
                <a:gd name="T52" fmla="*/ 36 w 410"/>
                <a:gd name="T53" fmla="*/ 942 h 1088"/>
                <a:gd name="T54" fmla="*/ 94 w 410"/>
                <a:gd name="T55" fmla="*/ 883 h 1088"/>
                <a:gd name="T56" fmla="*/ 196 w 410"/>
                <a:gd name="T57" fmla="*/ 736 h 1088"/>
                <a:gd name="T58" fmla="*/ 241 w 410"/>
                <a:gd name="T59" fmla="*/ 607 h 1088"/>
                <a:gd name="T60" fmla="*/ 255 w 410"/>
                <a:gd name="T61" fmla="*/ 482 h 1088"/>
                <a:gd name="T62" fmla="*/ 251 w 410"/>
                <a:gd name="T63" fmla="*/ 415 h 1088"/>
                <a:gd name="T64" fmla="*/ 215 w 410"/>
                <a:gd name="T65" fmla="*/ 295 h 1088"/>
                <a:gd name="T66" fmla="*/ 121 w 410"/>
                <a:gd name="T67" fmla="*/ 165 h 1088"/>
                <a:gd name="T68" fmla="*/ 54 w 410"/>
                <a:gd name="T69" fmla="*/ 98 h 1088"/>
                <a:gd name="T70" fmla="*/ 76 w 410"/>
                <a:gd name="T71" fmla="*/ 126 h 10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10" h="1088">
                  <a:moveTo>
                    <a:pt x="76" y="126"/>
                  </a:moveTo>
                  <a:lnTo>
                    <a:pt x="23" y="55"/>
                  </a:lnTo>
                  <a:lnTo>
                    <a:pt x="40" y="0"/>
                  </a:lnTo>
                  <a:lnTo>
                    <a:pt x="94" y="0"/>
                  </a:lnTo>
                  <a:lnTo>
                    <a:pt x="156" y="59"/>
                  </a:lnTo>
                  <a:lnTo>
                    <a:pt x="237" y="179"/>
                  </a:lnTo>
                  <a:lnTo>
                    <a:pt x="282" y="295"/>
                  </a:lnTo>
                  <a:lnTo>
                    <a:pt x="322" y="407"/>
                  </a:lnTo>
                  <a:lnTo>
                    <a:pt x="335" y="509"/>
                  </a:lnTo>
                  <a:lnTo>
                    <a:pt x="331" y="562"/>
                  </a:lnTo>
                  <a:lnTo>
                    <a:pt x="290" y="629"/>
                  </a:lnTo>
                  <a:lnTo>
                    <a:pt x="223" y="808"/>
                  </a:lnTo>
                  <a:lnTo>
                    <a:pt x="147" y="910"/>
                  </a:lnTo>
                  <a:lnTo>
                    <a:pt x="129" y="955"/>
                  </a:lnTo>
                  <a:lnTo>
                    <a:pt x="201" y="964"/>
                  </a:lnTo>
                  <a:lnTo>
                    <a:pt x="294" y="964"/>
                  </a:lnTo>
                  <a:lnTo>
                    <a:pt x="410" y="1003"/>
                  </a:lnTo>
                  <a:lnTo>
                    <a:pt x="402" y="1035"/>
                  </a:lnTo>
                  <a:lnTo>
                    <a:pt x="384" y="1070"/>
                  </a:lnTo>
                  <a:lnTo>
                    <a:pt x="349" y="1088"/>
                  </a:lnTo>
                  <a:lnTo>
                    <a:pt x="277" y="1062"/>
                  </a:lnTo>
                  <a:lnTo>
                    <a:pt x="201" y="1022"/>
                  </a:lnTo>
                  <a:lnTo>
                    <a:pt x="94" y="1017"/>
                  </a:lnTo>
                  <a:lnTo>
                    <a:pt x="27" y="1030"/>
                  </a:lnTo>
                  <a:lnTo>
                    <a:pt x="0" y="1009"/>
                  </a:lnTo>
                  <a:lnTo>
                    <a:pt x="0" y="977"/>
                  </a:lnTo>
                  <a:lnTo>
                    <a:pt x="36" y="942"/>
                  </a:lnTo>
                  <a:lnTo>
                    <a:pt x="94" y="883"/>
                  </a:lnTo>
                  <a:lnTo>
                    <a:pt x="196" y="736"/>
                  </a:lnTo>
                  <a:lnTo>
                    <a:pt x="241" y="607"/>
                  </a:lnTo>
                  <a:lnTo>
                    <a:pt x="255" y="482"/>
                  </a:lnTo>
                  <a:lnTo>
                    <a:pt x="251" y="415"/>
                  </a:lnTo>
                  <a:lnTo>
                    <a:pt x="215" y="295"/>
                  </a:lnTo>
                  <a:lnTo>
                    <a:pt x="121" y="165"/>
                  </a:lnTo>
                  <a:lnTo>
                    <a:pt x="54" y="98"/>
                  </a:lnTo>
                  <a:lnTo>
                    <a:pt x="76" y="1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086" name="Freeform 206"/>
            <p:cNvSpPr>
              <a:spLocks/>
            </p:cNvSpPr>
            <p:nvPr/>
          </p:nvSpPr>
          <p:spPr bwMode="auto">
            <a:xfrm>
              <a:off x="4465" y="3379"/>
              <a:ext cx="201" cy="400"/>
            </a:xfrm>
            <a:custGeom>
              <a:avLst/>
              <a:gdLst>
                <a:gd name="T0" fmla="*/ 352 w 603"/>
                <a:gd name="T1" fmla="*/ 210 h 1199"/>
                <a:gd name="T2" fmla="*/ 442 w 603"/>
                <a:gd name="T3" fmla="*/ 94 h 1199"/>
                <a:gd name="T4" fmla="*/ 522 w 603"/>
                <a:gd name="T5" fmla="*/ 0 h 1199"/>
                <a:gd name="T6" fmla="*/ 576 w 603"/>
                <a:gd name="T7" fmla="*/ 9 h 1199"/>
                <a:gd name="T8" fmla="*/ 603 w 603"/>
                <a:gd name="T9" fmla="*/ 49 h 1199"/>
                <a:gd name="T10" fmla="*/ 603 w 603"/>
                <a:gd name="T11" fmla="*/ 120 h 1199"/>
                <a:gd name="T12" fmla="*/ 554 w 603"/>
                <a:gd name="T13" fmla="*/ 161 h 1199"/>
                <a:gd name="T14" fmla="*/ 468 w 603"/>
                <a:gd name="T15" fmla="*/ 214 h 1199"/>
                <a:gd name="T16" fmla="*/ 401 w 603"/>
                <a:gd name="T17" fmla="*/ 281 h 1199"/>
                <a:gd name="T18" fmla="*/ 326 w 603"/>
                <a:gd name="T19" fmla="*/ 369 h 1199"/>
                <a:gd name="T20" fmla="*/ 294 w 603"/>
                <a:gd name="T21" fmla="*/ 436 h 1199"/>
                <a:gd name="T22" fmla="*/ 259 w 603"/>
                <a:gd name="T23" fmla="*/ 517 h 1199"/>
                <a:gd name="T24" fmla="*/ 240 w 603"/>
                <a:gd name="T25" fmla="*/ 625 h 1199"/>
                <a:gd name="T26" fmla="*/ 240 w 603"/>
                <a:gd name="T27" fmla="*/ 721 h 1199"/>
                <a:gd name="T28" fmla="*/ 259 w 603"/>
                <a:gd name="T29" fmla="*/ 843 h 1199"/>
                <a:gd name="T30" fmla="*/ 308 w 603"/>
                <a:gd name="T31" fmla="*/ 959 h 1199"/>
                <a:gd name="T32" fmla="*/ 348 w 603"/>
                <a:gd name="T33" fmla="*/ 1026 h 1199"/>
                <a:gd name="T34" fmla="*/ 375 w 603"/>
                <a:gd name="T35" fmla="*/ 1069 h 1199"/>
                <a:gd name="T36" fmla="*/ 375 w 603"/>
                <a:gd name="T37" fmla="*/ 1106 h 1199"/>
                <a:gd name="T38" fmla="*/ 348 w 603"/>
                <a:gd name="T39" fmla="*/ 1118 h 1199"/>
                <a:gd name="T40" fmla="*/ 285 w 603"/>
                <a:gd name="T41" fmla="*/ 1118 h 1199"/>
                <a:gd name="T42" fmla="*/ 187 w 603"/>
                <a:gd name="T43" fmla="*/ 1136 h 1199"/>
                <a:gd name="T44" fmla="*/ 110 w 603"/>
                <a:gd name="T45" fmla="*/ 1164 h 1199"/>
                <a:gd name="T46" fmla="*/ 67 w 603"/>
                <a:gd name="T47" fmla="*/ 1199 h 1199"/>
                <a:gd name="T48" fmla="*/ 26 w 603"/>
                <a:gd name="T49" fmla="*/ 1185 h 1199"/>
                <a:gd name="T50" fmla="*/ 0 w 603"/>
                <a:gd name="T51" fmla="*/ 1136 h 1199"/>
                <a:gd name="T52" fmla="*/ 4 w 603"/>
                <a:gd name="T53" fmla="*/ 1097 h 1199"/>
                <a:gd name="T54" fmla="*/ 80 w 603"/>
                <a:gd name="T55" fmla="*/ 1065 h 1199"/>
                <a:gd name="T56" fmla="*/ 200 w 603"/>
                <a:gd name="T57" fmla="*/ 1057 h 1199"/>
                <a:gd name="T58" fmla="*/ 312 w 603"/>
                <a:gd name="T59" fmla="*/ 1057 h 1199"/>
                <a:gd name="T60" fmla="*/ 267 w 603"/>
                <a:gd name="T61" fmla="*/ 1003 h 1199"/>
                <a:gd name="T62" fmla="*/ 245 w 603"/>
                <a:gd name="T63" fmla="*/ 936 h 1199"/>
                <a:gd name="T64" fmla="*/ 214 w 603"/>
                <a:gd name="T65" fmla="*/ 843 h 1199"/>
                <a:gd name="T66" fmla="*/ 178 w 603"/>
                <a:gd name="T67" fmla="*/ 745 h 1199"/>
                <a:gd name="T68" fmla="*/ 178 w 603"/>
                <a:gd name="T69" fmla="*/ 629 h 1199"/>
                <a:gd name="T70" fmla="*/ 187 w 603"/>
                <a:gd name="T71" fmla="*/ 517 h 1199"/>
                <a:gd name="T72" fmla="*/ 228 w 603"/>
                <a:gd name="T73" fmla="*/ 414 h 1199"/>
                <a:gd name="T74" fmla="*/ 299 w 603"/>
                <a:gd name="T75" fmla="*/ 281 h 1199"/>
                <a:gd name="T76" fmla="*/ 352 w 603"/>
                <a:gd name="T77" fmla="*/ 210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603" h="1199">
                  <a:moveTo>
                    <a:pt x="352" y="210"/>
                  </a:moveTo>
                  <a:lnTo>
                    <a:pt x="442" y="94"/>
                  </a:lnTo>
                  <a:lnTo>
                    <a:pt x="522" y="0"/>
                  </a:lnTo>
                  <a:lnTo>
                    <a:pt x="576" y="9"/>
                  </a:lnTo>
                  <a:lnTo>
                    <a:pt x="603" y="49"/>
                  </a:lnTo>
                  <a:lnTo>
                    <a:pt x="603" y="120"/>
                  </a:lnTo>
                  <a:lnTo>
                    <a:pt x="554" y="161"/>
                  </a:lnTo>
                  <a:lnTo>
                    <a:pt x="468" y="214"/>
                  </a:lnTo>
                  <a:lnTo>
                    <a:pt x="401" y="281"/>
                  </a:lnTo>
                  <a:lnTo>
                    <a:pt x="326" y="369"/>
                  </a:lnTo>
                  <a:lnTo>
                    <a:pt x="294" y="436"/>
                  </a:lnTo>
                  <a:lnTo>
                    <a:pt x="259" y="517"/>
                  </a:lnTo>
                  <a:lnTo>
                    <a:pt x="240" y="625"/>
                  </a:lnTo>
                  <a:lnTo>
                    <a:pt x="240" y="721"/>
                  </a:lnTo>
                  <a:lnTo>
                    <a:pt x="259" y="843"/>
                  </a:lnTo>
                  <a:lnTo>
                    <a:pt x="308" y="959"/>
                  </a:lnTo>
                  <a:lnTo>
                    <a:pt x="348" y="1026"/>
                  </a:lnTo>
                  <a:lnTo>
                    <a:pt x="375" y="1069"/>
                  </a:lnTo>
                  <a:lnTo>
                    <a:pt x="375" y="1106"/>
                  </a:lnTo>
                  <a:lnTo>
                    <a:pt x="348" y="1118"/>
                  </a:lnTo>
                  <a:lnTo>
                    <a:pt x="285" y="1118"/>
                  </a:lnTo>
                  <a:lnTo>
                    <a:pt x="187" y="1136"/>
                  </a:lnTo>
                  <a:lnTo>
                    <a:pt x="110" y="1164"/>
                  </a:lnTo>
                  <a:lnTo>
                    <a:pt x="67" y="1199"/>
                  </a:lnTo>
                  <a:lnTo>
                    <a:pt x="26" y="1185"/>
                  </a:lnTo>
                  <a:lnTo>
                    <a:pt x="0" y="1136"/>
                  </a:lnTo>
                  <a:lnTo>
                    <a:pt x="4" y="1097"/>
                  </a:lnTo>
                  <a:lnTo>
                    <a:pt x="80" y="1065"/>
                  </a:lnTo>
                  <a:lnTo>
                    <a:pt x="200" y="1057"/>
                  </a:lnTo>
                  <a:lnTo>
                    <a:pt x="312" y="1057"/>
                  </a:lnTo>
                  <a:lnTo>
                    <a:pt x="267" y="1003"/>
                  </a:lnTo>
                  <a:lnTo>
                    <a:pt x="245" y="936"/>
                  </a:lnTo>
                  <a:lnTo>
                    <a:pt x="214" y="843"/>
                  </a:lnTo>
                  <a:lnTo>
                    <a:pt x="178" y="745"/>
                  </a:lnTo>
                  <a:lnTo>
                    <a:pt x="178" y="629"/>
                  </a:lnTo>
                  <a:lnTo>
                    <a:pt x="187" y="517"/>
                  </a:lnTo>
                  <a:lnTo>
                    <a:pt x="228" y="414"/>
                  </a:lnTo>
                  <a:lnTo>
                    <a:pt x="299" y="281"/>
                  </a:lnTo>
                  <a:lnTo>
                    <a:pt x="352" y="2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3087" name="AutoShape 207"/>
          <p:cNvSpPr>
            <a:spLocks noChangeArrowheads="1"/>
          </p:cNvSpPr>
          <p:nvPr/>
        </p:nvSpPr>
        <p:spPr bwMode="auto">
          <a:xfrm>
            <a:off x="6248400" y="3124200"/>
            <a:ext cx="1981200" cy="1295400"/>
          </a:xfrm>
          <a:prstGeom prst="wedgeRoundRectCallout">
            <a:avLst>
              <a:gd name="adj1" fmla="val -1681"/>
              <a:gd name="adj2" fmla="val 77694"/>
              <a:gd name="adj3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/>
              <a:t>Select the failure </a:t>
            </a:r>
          </a:p>
          <a:p>
            <a:r>
              <a:rPr lang="en-US" sz="1800"/>
              <a:t>positions for</a:t>
            </a:r>
          </a:p>
          <a:p>
            <a:r>
              <a:rPr lang="en-US" sz="1800"/>
              <a:t>the two control</a:t>
            </a:r>
          </a:p>
          <a:p>
            <a:r>
              <a:rPr lang="en-US" sz="1800"/>
              <a:t>valves.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Text Box 2"/>
          <p:cNvSpPr txBox="1">
            <a:spLocks noChangeArrowheads="1"/>
          </p:cNvSpPr>
          <p:nvPr/>
        </p:nvSpPr>
        <p:spPr bwMode="auto">
          <a:xfrm>
            <a:off x="685800" y="228600"/>
            <a:ext cx="7848600" cy="528638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FF0000"/>
                </a:solidFill>
              </a:rPr>
              <a:t>CHAPTER 12: PRACTICAL ISSUES</a:t>
            </a:r>
            <a:endParaRPr lang="en-US" sz="3200" b="0"/>
          </a:p>
        </p:txBody>
      </p:sp>
      <p:sp>
        <p:nvSpPr>
          <p:cNvPr id="124931" name="Text Box 3"/>
          <p:cNvSpPr txBox="1">
            <a:spLocks noChangeArrowheads="1"/>
          </p:cNvSpPr>
          <p:nvPr/>
        </p:nvSpPr>
        <p:spPr bwMode="auto">
          <a:xfrm>
            <a:off x="3230563" y="914400"/>
            <a:ext cx="25908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Output processing</a:t>
            </a:r>
            <a:endParaRPr lang="en-US" b="0"/>
          </a:p>
        </p:txBody>
      </p:sp>
      <p:sp>
        <p:nvSpPr>
          <p:cNvPr id="124932" name="Text Box 4"/>
          <p:cNvSpPr txBox="1">
            <a:spLocks noChangeArrowheads="1"/>
          </p:cNvSpPr>
          <p:nvPr/>
        </p:nvSpPr>
        <p:spPr bwMode="auto">
          <a:xfrm>
            <a:off x="685800" y="1600200"/>
            <a:ext cx="7772400" cy="476250"/>
          </a:xfrm>
          <a:prstGeom prst="rect">
            <a:avLst/>
          </a:prstGeom>
          <a:noFill/>
          <a:ln w="1905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>
                <a:solidFill>
                  <a:schemeClr val="accent2"/>
                </a:solidFill>
              </a:rPr>
              <a:t>Failure position</a:t>
            </a:r>
            <a:r>
              <a:rPr lang="en-US"/>
              <a:t> - This is selected based on safety.  </a:t>
            </a:r>
          </a:p>
        </p:txBody>
      </p:sp>
      <p:grpSp>
        <p:nvGrpSpPr>
          <p:cNvPr id="124933" name="Group 5"/>
          <p:cNvGrpSpPr>
            <a:grpSpLocks/>
          </p:cNvGrpSpPr>
          <p:nvPr/>
        </p:nvGrpSpPr>
        <p:grpSpPr bwMode="auto">
          <a:xfrm>
            <a:off x="1066800" y="2138363"/>
            <a:ext cx="7292975" cy="4530725"/>
            <a:chOff x="261" y="912"/>
            <a:chExt cx="5067" cy="2951"/>
          </a:xfrm>
        </p:grpSpPr>
        <p:sp>
          <p:nvSpPr>
            <p:cNvPr id="124934" name="Line 6"/>
            <p:cNvSpPr>
              <a:spLocks noChangeShapeType="1"/>
            </p:cNvSpPr>
            <p:nvPr/>
          </p:nvSpPr>
          <p:spPr bwMode="auto">
            <a:xfrm>
              <a:off x="2319" y="912"/>
              <a:ext cx="2" cy="58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935" name="Line 7"/>
            <p:cNvSpPr>
              <a:spLocks noChangeShapeType="1"/>
            </p:cNvSpPr>
            <p:nvPr/>
          </p:nvSpPr>
          <p:spPr bwMode="auto">
            <a:xfrm>
              <a:off x="2680" y="912"/>
              <a:ext cx="4" cy="58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936" name="Line 8"/>
            <p:cNvSpPr>
              <a:spLocks noChangeShapeType="1"/>
            </p:cNvSpPr>
            <p:nvPr/>
          </p:nvSpPr>
          <p:spPr bwMode="auto">
            <a:xfrm flipH="1">
              <a:off x="2112" y="1495"/>
              <a:ext cx="207" cy="23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937" name="Line 9"/>
            <p:cNvSpPr>
              <a:spLocks noChangeShapeType="1"/>
            </p:cNvSpPr>
            <p:nvPr/>
          </p:nvSpPr>
          <p:spPr bwMode="auto">
            <a:xfrm>
              <a:off x="2680" y="1495"/>
              <a:ext cx="210" cy="23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938" name="Line 10"/>
            <p:cNvSpPr>
              <a:spLocks noChangeShapeType="1"/>
            </p:cNvSpPr>
            <p:nvPr/>
          </p:nvSpPr>
          <p:spPr bwMode="auto">
            <a:xfrm>
              <a:off x="2112" y="1727"/>
              <a:ext cx="2" cy="54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939" name="Line 11"/>
            <p:cNvSpPr>
              <a:spLocks noChangeShapeType="1"/>
            </p:cNvSpPr>
            <p:nvPr/>
          </p:nvSpPr>
          <p:spPr bwMode="auto">
            <a:xfrm>
              <a:off x="2890" y="1727"/>
              <a:ext cx="2" cy="54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940" name="Line 12"/>
            <p:cNvSpPr>
              <a:spLocks noChangeShapeType="1"/>
            </p:cNvSpPr>
            <p:nvPr/>
          </p:nvSpPr>
          <p:spPr bwMode="auto">
            <a:xfrm flipH="1">
              <a:off x="1906" y="2268"/>
              <a:ext cx="206" cy="23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941" name="Line 13"/>
            <p:cNvSpPr>
              <a:spLocks noChangeShapeType="1"/>
            </p:cNvSpPr>
            <p:nvPr/>
          </p:nvSpPr>
          <p:spPr bwMode="auto">
            <a:xfrm>
              <a:off x="2890" y="2268"/>
              <a:ext cx="206" cy="23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942" name="Rectangle 14"/>
            <p:cNvSpPr>
              <a:spLocks noChangeArrowheads="1"/>
            </p:cNvSpPr>
            <p:nvPr/>
          </p:nvSpPr>
          <p:spPr bwMode="auto">
            <a:xfrm>
              <a:off x="1906" y="2503"/>
              <a:ext cx="1190" cy="946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943" name="Freeform 15"/>
            <p:cNvSpPr>
              <a:spLocks/>
            </p:cNvSpPr>
            <p:nvPr/>
          </p:nvSpPr>
          <p:spPr bwMode="auto">
            <a:xfrm>
              <a:off x="1751" y="1857"/>
              <a:ext cx="1809" cy="1180"/>
            </a:xfrm>
            <a:custGeom>
              <a:avLst/>
              <a:gdLst>
                <a:gd name="T0" fmla="*/ 1167 w 1701"/>
                <a:gd name="T1" fmla="*/ 0 h 924"/>
                <a:gd name="T2" fmla="*/ 1195 w 1701"/>
                <a:gd name="T3" fmla="*/ 9 h 924"/>
                <a:gd name="T4" fmla="*/ 1212 w 1701"/>
                <a:gd name="T5" fmla="*/ 32 h 924"/>
                <a:gd name="T6" fmla="*/ 1214 w 1701"/>
                <a:gd name="T7" fmla="*/ 57 h 924"/>
                <a:gd name="T8" fmla="*/ 1205 w 1701"/>
                <a:gd name="T9" fmla="*/ 84 h 924"/>
                <a:gd name="T10" fmla="*/ 1181 w 1701"/>
                <a:gd name="T11" fmla="*/ 100 h 924"/>
                <a:gd name="T12" fmla="*/ 242 w 1701"/>
                <a:gd name="T13" fmla="*/ 103 h 924"/>
                <a:gd name="T14" fmla="*/ 214 w 1701"/>
                <a:gd name="T15" fmla="*/ 111 h 924"/>
                <a:gd name="T16" fmla="*/ 196 w 1701"/>
                <a:gd name="T17" fmla="*/ 135 h 924"/>
                <a:gd name="T18" fmla="*/ 194 w 1701"/>
                <a:gd name="T19" fmla="*/ 159 h 924"/>
                <a:gd name="T20" fmla="*/ 204 w 1701"/>
                <a:gd name="T21" fmla="*/ 186 h 924"/>
                <a:gd name="T22" fmla="*/ 227 w 1701"/>
                <a:gd name="T23" fmla="*/ 204 h 924"/>
                <a:gd name="T24" fmla="*/ 1409 w 1701"/>
                <a:gd name="T25" fmla="*/ 206 h 924"/>
                <a:gd name="T26" fmla="*/ 1437 w 1701"/>
                <a:gd name="T27" fmla="*/ 215 h 924"/>
                <a:gd name="T28" fmla="*/ 1456 w 1701"/>
                <a:gd name="T29" fmla="*/ 238 h 924"/>
                <a:gd name="T30" fmla="*/ 1458 w 1701"/>
                <a:gd name="T31" fmla="*/ 569 h 924"/>
                <a:gd name="T32" fmla="*/ 1448 w 1701"/>
                <a:gd name="T33" fmla="*/ 598 h 924"/>
                <a:gd name="T34" fmla="*/ 1424 w 1701"/>
                <a:gd name="T35" fmla="*/ 614 h 924"/>
                <a:gd name="T36" fmla="*/ 48 w 1701"/>
                <a:gd name="T37" fmla="*/ 616 h 924"/>
                <a:gd name="T38" fmla="*/ 20 w 1701"/>
                <a:gd name="T39" fmla="*/ 625 h 924"/>
                <a:gd name="T40" fmla="*/ 1 w 1701"/>
                <a:gd name="T41" fmla="*/ 648 h 924"/>
                <a:gd name="T42" fmla="*/ 0 w 1701"/>
                <a:gd name="T43" fmla="*/ 673 h 924"/>
                <a:gd name="T44" fmla="*/ 9 w 1701"/>
                <a:gd name="T45" fmla="*/ 700 h 924"/>
                <a:gd name="T46" fmla="*/ 32 w 1701"/>
                <a:gd name="T47" fmla="*/ 716 h 924"/>
                <a:gd name="T48" fmla="*/ 1409 w 1701"/>
                <a:gd name="T49" fmla="*/ 718 h 924"/>
                <a:gd name="T50" fmla="*/ 1437 w 1701"/>
                <a:gd name="T51" fmla="*/ 727 h 924"/>
                <a:gd name="T52" fmla="*/ 1456 w 1701"/>
                <a:gd name="T53" fmla="*/ 750 h 924"/>
                <a:gd name="T54" fmla="*/ 1458 w 1701"/>
                <a:gd name="T55" fmla="*/ 775 h 924"/>
                <a:gd name="T56" fmla="*/ 1448 w 1701"/>
                <a:gd name="T57" fmla="*/ 802 h 924"/>
                <a:gd name="T58" fmla="*/ 1424 w 1701"/>
                <a:gd name="T59" fmla="*/ 819 h 924"/>
                <a:gd name="T60" fmla="*/ 48 w 1701"/>
                <a:gd name="T61" fmla="*/ 822 h 924"/>
                <a:gd name="T62" fmla="*/ 20 w 1701"/>
                <a:gd name="T63" fmla="*/ 831 h 924"/>
                <a:gd name="T64" fmla="*/ 1 w 1701"/>
                <a:gd name="T65" fmla="*/ 854 h 924"/>
                <a:gd name="T66" fmla="*/ 0 w 1701"/>
                <a:gd name="T67" fmla="*/ 877 h 924"/>
                <a:gd name="T68" fmla="*/ 9 w 1701"/>
                <a:gd name="T69" fmla="*/ 906 h 924"/>
                <a:gd name="T70" fmla="*/ 32 w 1701"/>
                <a:gd name="T71" fmla="*/ 922 h 924"/>
                <a:gd name="T72" fmla="*/ 1701 w 1701"/>
                <a:gd name="T73" fmla="*/ 924 h 9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701" h="924">
                  <a:moveTo>
                    <a:pt x="194" y="0"/>
                  </a:moveTo>
                  <a:lnTo>
                    <a:pt x="1167" y="0"/>
                  </a:lnTo>
                  <a:lnTo>
                    <a:pt x="1181" y="3"/>
                  </a:lnTo>
                  <a:lnTo>
                    <a:pt x="1195" y="9"/>
                  </a:lnTo>
                  <a:lnTo>
                    <a:pt x="1205" y="19"/>
                  </a:lnTo>
                  <a:lnTo>
                    <a:pt x="1212" y="32"/>
                  </a:lnTo>
                  <a:lnTo>
                    <a:pt x="1214" y="46"/>
                  </a:lnTo>
                  <a:lnTo>
                    <a:pt x="1214" y="57"/>
                  </a:lnTo>
                  <a:lnTo>
                    <a:pt x="1212" y="71"/>
                  </a:lnTo>
                  <a:lnTo>
                    <a:pt x="1205" y="84"/>
                  </a:lnTo>
                  <a:lnTo>
                    <a:pt x="1195" y="94"/>
                  </a:lnTo>
                  <a:lnTo>
                    <a:pt x="1181" y="100"/>
                  </a:lnTo>
                  <a:lnTo>
                    <a:pt x="1167" y="103"/>
                  </a:lnTo>
                  <a:lnTo>
                    <a:pt x="242" y="103"/>
                  </a:lnTo>
                  <a:lnTo>
                    <a:pt x="227" y="105"/>
                  </a:lnTo>
                  <a:lnTo>
                    <a:pt x="214" y="111"/>
                  </a:lnTo>
                  <a:lnTo>
                    <a:pt x="204" y="122"/>
                  </a:lnTo>
                  <a:lnTo>
                    <a:pt x="196" y="135"/>
                  </a:lnTo>
                  <a:lnTo>
                    <a:pt x="194" y="149"/>
                  </a:lnTo>
                  <a:lnTo>
                    <a:pt x="194" y="159"/>
                  </a:lnTo>
                  <a:lnTo>
                    <a:pt x="196" y="174"/>
                  </a:lnTo>
                  <a:lnTo>
                    <a:pt x="204" y="186"/>
                  </a:lnTo>
                  <a:lnTo>
                    <a:pt x="214" y="196"/>
                  </a:lnTo>
                  <a:lnTo>
                    <a:pt x="227" y="204"/>
                  </a:lnTo>
                  <a:lnTo>
                    <a:pt x="242" y="206"/>
                  </a:lnTo>
                  <a:lnTo>
                    <a:pt x="1409" y="206"/>
                  </a:lnTo>
                  <a:lnTo>
                    <a:pt x="1424" y="207"/>
                  </a:lnTo>
                  <a:lnTo>
                    <a:pt x="1437" y="215"/>
                  </a:lnTo>
                  <a:lnTo>
                    <a:pt x="1448" y="225"/>
                  </a:lnTo>
                  <a:lnTo>
                    <a:pt x="1456" y="238"/>
                  </a:lnTo>
                  <a:lnTo>
                    <a:pt x="1458" y="252"/>
                  </a:lnTo>
                  <a:lnTo>
                    <a:pt x="1458" y="569"/>
                  </a:lnTo>
                  <a:lnTo>
                    <a:pt x="1456" y="584"/>
                  </a:lnTo>
                  <a:lnTo>
                    <a:pt x="1448" y="598"/>
                  </a:lnTo>
                  <a:lnTo>
                    <a:pt x="1437" y="608"/>
                  </a:lnTo>
                  <a:lnTo>
                    <a:pt x="1424" y="614"/>
                  </a:lnTo>
                  <a:lnTo>
                    <a:pt x="1409" y="616"/>
                  </a:lnTo>
                  <a:lnTo>
                    <a:pt x="48" y="616"/>
                  </a:lnTo>
                  <a:lnTo>
                    <a:pt x="32" y="619"/>
                  </a:lnTo>
                  <a:lnTo>
                    <a:pt x="20" y="625"/>
                  </a:lnTo>
                  <a:lnTo>
                    <a:pt x="9" y="635"/>
                  </a:lnTo>
                  <a:lnTo>
                    <a:pt x="1" y="648"/>
                  </a:lnTo>
                  <a:lnTo>
                    <a:pt x="0" y="662"/>
                  </a:lnTo>
                  <a:lnTo>
                    <a:pt x="0" y="673"/>
                  </a:lnTo>
                  <a:lnTo>
                    <a:pt x="1" y="686"/>
                  </a:lnTo>
                  <a:lnTo>
                    <a:pt x="9" y="700"/>
                  </a:lnTo>
                  <a:lnTo>
                    <a:pt x="20" y="710"/>
                  </a:lnTo>
                  <a:lnTo>
                    <a:pt x="32" y="716"/>
                  </a:lnTo>
                  <a:lnTo>
                    <a:pt x="48" y="718"/>
                  </a:lnTo>
                  <a:lnTo>
                    <a:pt x="1409" y="718"/>
                  </a:lnTo>
                  <a:lnTo>
                    <a:pt x="1424" y="721"/>
                  </a:lnTo>
                  <a:lnTo>
                    <a:pt x="1437" y="727"/>
                  </a:lnTo>
                  <a:lnTo>
                    <a:pt x="1448" y="738"/>
                  </a:lnTo>
                  <a:lnTo>
                    <a:pt x="1456" y="750"/>
                  </a:lnTo>
                  <a:lnTo>
                    <a:pt x="1458" y="765"/>
                  </a:lnTo>
                  <a:lnTo>
                    <a:pt x="1458" y="775"/>
                  </a:lnTo>
                  <a:lnTo>
                    <a:pt x="1456" y="790"/>
                  </a:lnTo>
                  <a:lnTo>
                    <a:pt x="1448" y="802"/>
                  </a:lnTo>
                  <a:lnTo>
                    <a:pt x="1437" y="812"/>
                  </a:lnTo>
                  <a:lnTo>
                    <a:pt x="1424" y="819"/>
                  </a:lnTo>
                  <a:lnTo>
                    <a:pt x="1409" y="822"/>
                  </a:lnTo>
                  <a:lnTo>
                    <a:pt x="48" y="822"/>
                  </a:lnTo>
                  <a:lnTo>
                    <a:pt x="32" y="823"/>
                  </a:lnTo>
                  <a:lnTo>
                    <a:pt x="20" y="831"/>
                  </a:lnTo>
                  <a:lnTo>
                    <a:pt x="9" y="840"/>
                  </a:lnTo>
                  <a:lnTo>
                    <a:pt x="1" y="854"/>
                  </a:lnTo>
                  <a:lnTo>
                    <a:pt x="0" y="867"/>
                  </a:lnTo>
                  <a:lnTo>
                    <a:pt x="0" y="877"/>
                  </a:lnTo>
                  <a:lnTo>
                    <a:pt x="1" y="892"/>
                  </a:lnTo>
                  <a:lnTo>
                    <a:pt x="9" y="906"/>
                  </a:lnTo>
                  <a:lnTo>
                    <a:pt x="20" y="915"/>
                  </a:lnTo>
                  <a:lnTo>
                    <a:pt x="32" y="922"/>
                  </a:lnTo>
                  <a:lnTo>
                    <a:pt x="48" y="924"/>
                  </a:lnTo>
                  <a:lnTo>
                    <a:pt x="1701" y="924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944" name="Rectangle 16"/>
            <p:cNvSpPr>
              <a:spLocks noChangeArrowheads="1"/>
            </p:cNvSpPr>
            <p:nvPr/>
          </p:nvSpPr>
          <p:spPr bwMode="auto">
            <a:xfrm>
              <a:off x="2473" y="3408"/>
              <a:ext cx="63" cy="81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945" name="Line 17"/>
            <p:cNvSpPr>
              <a:spLocks noChangeShapeType="1"/>
            </p:cNvSpPr>
            <p:nvPr/>
          </p:nvSpPr>
          <p:spPr bwMode="auto">
            <a:xfrm>
              <a:off x="2630" y="3626"/>
              <a:ext cx="2122" cy="4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946" name="Line 18"/>
            <p:cNvSpPr>
              <a:spLocks noChangeShapeType="1"/>
            </p:cNvSpPr>
            <p:nvPr/>
          </p:nvSpPr>
          <p:spPr bwMode="auto">
            <a:xfrm flipH="1" flipV="1">
              <a:off x="2548" y="3536"/>
              <a:ext cx="82" cy="9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947" name="Freeform 19"/>
            <p:cNvSpPr>
              <a:spLocks/>
            </p:cNvSpPr>
            <p:nvPr/>
          </p:nvSpPr>
          <p:spPr bwMode="auto">
            <a:xfrm>
              <a:off x="2525" y="3508"/>
              <a:ext cx="41" cy="46"/>
            </a:xfrm>
            <a:custGeom>
              <a:avLst/>
              <a:gdLst>
                <a:gd name="T0" fmla="*/ 13 w 38"/>
                <a:gd name="T1" fmla="*/ 35 h 35"/>
                <a:gd name="T2" fmla="*/ 0 w 38"/>
                <a:gd name="T3" fmla="*/ 0 h 35"/>
                <a:gd name="T4" fmla="*/ 38 w 38"/>
                <a:gd name="T5" fmla="*/ 12 h 35"/>
                <a:gd name="T6" fmla="*/ 13 w 38"/>
                <a:gd name="T7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35">
                  <a:moveTo>
                    <a:pt x="13" y="35"/>
                  </a:moveTo>
                  <a:lnTo>
                    <a:pt x="0" y="0"/>
                  </a:lnTo>
                  <a:lnTo>
                    <a:pt x="38" y="12"/>
                  </a:lnTo>
                  <a:lnTo>
                    <a:pt x="13" y="35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948" name="Line 20"/>
            <p:cNvSpPr>
              <a:spLocks noChangeShapeType="1"/>
            </p:cNvSpPr>
            <p:nvPr/>
          </p:nvSpPr>
          <p:spPr bwMode="auto">
            <a:xfrm flipH="1">
              <a:off x="827" y="3626"/>
              <a:ext cx="1554" cy="4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949" name="Line 21"/>
            <p:cNvSpPr>
              <a:spLocks noChangeShapeType="1"/>
            </p:cNvSpPr>
            <p:nvPr/>
          </p:nvSpPr>
          <p:spPr bwMode="auto">
            <a:xfrm flipV="1">
              <a:off x="2381" y="3536"/>
              <a:ext cx="78" cy="9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950" name="Freeform 22"/>
            <p:cNvSpPr>
              <a:spLocks/>
            </p:cNvSpPr>
            <p:nvPr/>
          </p:nvSpPr>
          <p:spPr bwMode="auto">
            <a:xfrm>
              <a:off x="2444" y="3508"/>
              <a:ext cx="39" cy="46"/>
            </a:xfrm>
            <a:custGeom>
              <a:avLst/>
              <a:gdLst>
                <a:gd name="T0" fmla="*/ 0 w 37"/>
                <a:gd name="T1" fmla="*/ 12 h 35"/>
                <a:gd name="T2" fmla="*/ 37 w 37"/>
                <a:gd name="T3" fmla="*/ 0 h 35"/>
                <a:gd name="T4" fmla="*/ 24 w 37"/>
                <a:gd name="T5" fmla="*/ 35 h 35"/>
                <a:gd name="T6" fmla="*/ 0 w 37"/>
                <a:gd name="T7" fmla="*/ 1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" h="35">
                  <a:moveTo>
                    <a:pt x="0" y="12"/>
                  </a:moveTo>
                  <a:lnTo>
                    <a:pt x="37" y="0"/>
                  </a:lnTo>
                  <a:lnTo>
                    <a:pt x="24" y="35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951" name="Line 23"/>
            <p:cNvSpPr>
              <a:spLocks noChangeShapeType="1"/>
            </p:cNvSpPr>
            <p:nvPr/>
          </p:nvSpPr>
          <p:spPr bwMode="auto">
            <a:xfrm flipH="1">
              <a:off x="806" y="1857"/>
              <a:ext cx="1164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952" name="Line 24"/>
            <p:cNvSpPr>
              <a:spLocks noChangeShapeType="1"/>
            </p:cNvSpPr>
            <p:nvPr/>
          </p:nvSpPr>
          <p:spPr bwMode="auto">
            <a:xfrm>
              <a:off x="3547" y="3037"/>
              <a:ext cx="1187" cy="4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953" name="Freeform 25"/>
            <p:cNvSpPr>
              <a:spLocks/>
            </p:cNvSpPr>
            <p:nvPr/>
          </p:nvSpPr>
          <p:spPr bwMode="auto">
            <a:xfrm>
              <a:off x="1323" y="3586"/>
              <a:ext cx="143" cy="81"/>
            </a:xfrm>
            <a:custGeom>
              <a:avLst/>
              <a:gdLst>
                <a:gd name="T0" fmla="*/ 0 w 134"/>
                <a:gd name="T1" fmla="*/ 0 h 64"/>
                <a:gd name="T2" fmla="*/ 134 w 134"/>
                <a:gd name="T3" fmla="*/ 64 h 64"/>
                <a:gd name="T4" fmla="*/ 134 w 134"/>
                <a:gd name="T5" fmla="*/ 0 h 64"/>
                <a:gd name="T6" fmla="*/ 0 w 134"/>
                <a:gd name="T7" fmla="*/ 64 h 64"/>
                <a:gd name="T8" fmla="*/ 0 w 134"/>
                <a:gd name="T9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" h="64">
                  <a:moveTo>
                    <a:pt x="0" y="0"/>
                  </a:moveTo>
                  <a:lnTo>
                    <a:pt x="134" y="64"/>
                  </a:lnTo>
                  <a:lnTo>
                    <a:pt x="134" y="0"/>
                  </a:lnTo>
                  <a:lnTo>
                    <a:pt x="0" y="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954" name="Freeform 26"/>
            <p:cNvSpPr>
              <a:spLocks/>
            </p:cNvSpPr>
            <p:nvPr/>
          </p:nvSpPr>
          <p:spPr bwMode="auto">
            <a:xfrm>
              <a:off x="1364" y="3542"/>
              <a:ext cx="60" cy="12"/>
            </a:xfrm>
            <a:custGeom>
              <a:avLst/>
              <a:gdLst>
                <a:gd name="T0" fmla="*/ 0 w 54"/>
                <a:gd name="T1" fmla="*/ 11 h 11"/>
                <a:gd name="T2" fmla="*/ 6 w 54"/>
                <a:gd name="T3" fmla="*/ 5 h 11"/>
                <a:gd name="T4" fmla="*/ 16 w 54"/>
                <a:gd name="T5" fmla="*/ 1 h 11"/>
                <a:gd name="T6" fmla="*/ 28 w 54"/>
                <a:gd name="T7" fmla="*/ 0 h 11"/>
                <a:gd name="T8" fmla="*/ 39 w 54"/>
                <a:gd name="T9" fmla="*/ 1 h 11"/>
                <a:gd name="T10" fmla="*/ 48 w 54"/>
                <a:gd name="T11" fmla="*/ 5 h 11"/>
                <a:gd name="T12" fmla="*/ 54 w 54"/>
                <a:gd name="T13" fmla="*/ 11 h 11"/>
                <a:gd name="T14" fmla="*/ 0 w 54"/>
                <a:gd name="T1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4" h="11">
                  <a:moveTo>
                    <a:pt x="0" y="11"/>
                  </a:moveTo>
                  <a:lnTo>
                    <a:pt x="6" y="5"/>
                  </a:lnTo>
                  <a:lnTo>
                    <a:pt x="16" y="1"/>
                  </a:lnTo>
                  <a:lnTo>
                    <a:pt x="28" y="0"/>
                  </a:lnTo>
                  <a:lnTo>
                    <a:pt x="39" y="1"/>
                  </a:lnTo>
                  <a:lnTo>
                    <a:pt x="48" y="5"/>
                  </a:lnTo>
                  <a:lnTo>
                    <a:pt x="54" y="11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955" name="Line 27"/>
            <p:cNvSpPr>
              <a:spLocks noChangeShapeType="1"/>
            </p:cNvSpPr>
            <p:nvPr/>
          </p:nvSpPr>
          <p:spPr bwMode="auto">
            <a:xfrm flipV="1">
              <a:off x="1395" y="3554"/>
              <a:ext cx="2" cy="72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956" name="Freeform 28"/>
            <p:cNvSpPr>
              <a:spLocks/>
            </p:cNvSpPr>
            <p:nvPr/>
          </p:nvSpPr>
          <p:spPr bwMode="auto">
            <a:xfrm>
              <a:off x="3917" y="3586"/>
              <a:ext cx="143" cy="81"/>
            </a:xfrm>
            <a:custGeom>
              <a:avLst/>
              <a:gdLst>
                <a:gd name="T0" fmla="*/ 0 w 135"/>
                <a:gd name="T1" fmla="*/ 0 h 64"/>
                <a:gd name="T2" fmla="*/ 135 w 135"/>
                <a:gd name="T3" fmla="*/ 64 h 64"/>
                <a:gd name="T4" fmla="*/ 135 w 135"/>
                <a:gd name="T5" fmla="*/ 0 h 64"/>
                <a:gd name="T6" fmla="*/ 0 w 135"/>
                <a:gd name="T7" fmla="*/ 64 h 64"/>
                <a:gd name="T8" fmla="*/ 0 w 135"/>
                <a:gd name="T9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" h="64">
                  <a:moveTo>
                    <a:pt x="0" y="0"/>
                  </a:moveTo>
                  <a:lnTo>
                    <a:pt x="135" y="64"/>
                  </a:lnTo>
                  <a:lnTo>
                    <a:pt x="135" y="0"/>
                  </a:lnTo>
                  <a:lnTo>
                    <a:pt x="0" y="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957" name="Freeform 29"/>
            <p:cNvSpPr>
              <a:spLocks/>
            </p:cNvSpPr>
            <p:nvPr/>
          </p:nvSpPr>
          <p:spPr bwMode="auto">
            <a:xfrm>
              <a:off x="3960" y="3542"/>
              <a:ext cx="57" cy="12"/>
            </a:xfrm>
            <a:custGeom>
              <a:avLst/>
              <a:gdLst>
                <a:gd name="T0" fmla="*/ 0 w 55"/>
                <a:gd name="T1" fmla="*/ 11 h 11"/>
                <a:gd name="T2" fmla="*/ 7 w 55"/>
                <a:gd name="T3" fmla="*/ 5 h 11"/>
                <a:gd name="T4" fmla="*/ 16 w 55"/>
                <a:gd name="T5" fmla="*/ 1 h 11"/>
                <a:gd name="T6" fmla="*/ 28 w 55"/>
                <a:gd name="T7" fmla="*/ 0 h 11"/>
                <a:gd name="T8" fmla="*/ 39 w 55"/>
                <a:gd name="T9" fmla="*/ 1 h 11"/>
                <a:gd name="T10" fmla="*/ 48 w 55"/>
                <a:gd name="T11" fmla="*/ 5 h 11"/>
                <a:gd name="T12" fmla="*/ 55 w 55"/>
                <a:gd name="T13" fmla="*/ 11 h 11"/>
                <a:gd name="T14" fmla="*/ 0 w 55"/>
                <a:gd name="T1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" h="11">
                  <a:moveTo>
                    <a:pt x="0" y="11"/>
                  </a:moveTo>
                  <a:lnTo>
                    <a:pt x="7" y="5"/>
                  </a:lnTo>
                  <a:lnTo>
                    <a:pt x="16" y="1"/>
                  </a:lnTo>
                  <a:lnTo>
                    <a:pt x="28" y="0"/>
                  </a:lnTo>
                  <a:lnTo>
                    <a:pt x="39" y="1"/>
                  </a:lnTo>
                  <a:lnTo>
                    <a:pt x="48" y="5"/>
                  </a:lnTo>
                  <a:lnTo>
                    <a:pt x="55" y="11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958" name="Freeform 30"/>
            <p:cNvSpPr>
              <a:spLocks/>
            </p:cNvSpPr>
            <p:nvPr/>
          </p:nvSpPr>
          <p:spPr bwMode="auto">
            <a:xfrm>
              <a:off x="3467" y="3586"/>
              <a:ext cx="141" cy="81"/>
            </a:xfrm>
            <a:custGeom>
              <a:avLst/>
              <a:gdLst>
                <a:gd name="T0" fmla="*/ 0 w 134"/>
                <a:gd name="T1" fmla="*/ 0 h 64"/>
                <a:gd name="T2" fmla="*/ 134 w 134"/>
                <a:gd name="T3" fmla="*/ 64 h 64"/>
                <a:gd name="T4" fmla="*/ 134 w 134"/>
                <a:gd name="T5" fmla="*/ 0 h 64"/>
                <a:gd name="T6" fmla="*/ 0 w 134"/>
                <a:gd name="T7" fmla="*/ 64 h 64"/>
                <a:gd name="T8" fmla="*/ 0 w 134"/>
                <a:gd name="T9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" h="64">
                  <a:moveTo>
                    <a:pt x="0" y="0"/>
                  </a:moveTo>
                  <a:lnTo>
                    <a:pt x="134" y="64"/>
                  </a:lnTo>
                  <a:lnTo>
                    <a:pt x="134" y="0"/>
                  </a:lnTo>
                  <a:lnTo>
                    <a:pt x="0" y="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959" name="Freeform 31"/>
            <p:cNvSpPr>
              <a:spLocks/>
            </p:cNvSpPr>
            <p:nvPr/>
          </p:nvSpPr>
          <p:spPr bwMode="auto">
            <a:xfrm>
              <a:off x="3510" y="3542"/>
              <a:ext cx="57" cy="12"/>
            </a:xfrm>
            <a:custGeom>
              <a:avLst/>
              <a:gdLst>
                <a:gd name="T0" fmla="*/ 0 w 55"/>
                <a:gd name="T1" fmla="*/ 11 h 11"/>
                <a:gd name="T2" fmla="*/ 7 w 55"/>
                <a:gd name="T3" fmla="*/ 5 h 11"/>
                <a:gd name="T4" fmla="*/ 16 w 55"/>
                <a:gd name="T5" fmla="*/ 1 h 11"/>
                <a:gd name="T6" fmla="*/ 27 w 55"/>
                <a:gd name="T7" fmla="*/ 0 h 11"/>
                <a:gd name="T8" fmla="*/ 39 w 55"/>
                <a:gd name="T9" fmla="*/ 1 h 11"/>
                <a:gd name="T10" fmla="*/ 48 w 55"/>
                <a:gd name="T11" fmla="*/ 5 h 11"/>
                <a:gd name="T12" fmla="*/ 55 w 55"/>
                <a:gd name="T13" fmla="*/ 11 h 11"/>
                <a:gd name="T14" fmla="*/ 0 w 55"/>
                <a:gd name="T1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" h="11">
                  <a:moveTo>
                    <a:pt x="0" y="11"/>
                  </a:moveTo>
                  <a:lnTo>
                    <a:pt x="7" y="5"/>
                  </a:lnTo>
                  <a:lnTo>
                    <a:pt x="16" y="1"/>
                  </a:lnTo>
                  <a:lnTo>
                    <a:pt x="27" y="0"/>
                  </a:lnTo>
                  <a:lnTo>
                    <a:pt x="39" y="1"/>
                  </a:lnTo>
                  <a:lnTo>
                    <a:pt x="48" y="5"/>
                  </a:lnTo>
                  <a:lnTo>
                    <a:pt x="55" y="11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960" name="Rectangle 32"/>
            <p:cNvSpPr>
              <a:spLocks noChangeArrowheads="1"/>
            </p:cNvSpPr>
            <p:nvPr/>
          </p:nvSpPr>
          <p:spPr bwMode="auto">
            <a:xfrm>
              <a:off x="3406" y="3626"/>
              <a:ext cx="725" cy="176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961" name="Freeform 33"/>
            <p:cNvSpPr>
              <a:spLocks/>
            </p:cNvSpPr>
            <p:nvPr/>
          </p:nvSpPr>
          <p:spPr bwMode="auto">
            <a:xfrm>
              <a:off x="3698" y="3761"/>
              <a:ext cx="143" cy="84"/>
            </a:xfrm>
            <a:custGeom>
              <a:avLst/>
              <a:gdLst>
                <a:gd name="T0" fmla="*/ 0 w 134"/>
                <a:gd name="T1" fmla="*/ 0 h 63"/>
                <a:gd name="T2" fmla="*/ 134 w 134"/>
                <a:gd name="T3" fmla="*/ 63 h 63"/>
                <a:gd name="T4" fmla="*/ 134 w 134"/>
                <a:gd name="T5" fmla="*/ 0 h 63"/>
                <a:gd name="T6" fmla="*/ 0 w 134"/>
                <a:gd name="T7" fmla="*/ 63 h 63"/>
                <a:gd name="T8" fmla="*/ 0 w 134"/>
                <a:gd name="T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" h="63">
                  <a:moveTo>
                    <a:pt x="0" y="0"/>
                  </a:moveTo>
                  <a:lnTo>
                    <a:pt x="134" y="63"/>
                  </a:lnTo>
                  <a:lnTo>
                    <a:pt x="134" y="0"/>
                  </a:lnTo>
                  <a:lnTo>
                    <a:pt x="0" y="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962" name="Freeform 34"/>
            <p:cNvSpPr>
              <a:spLocks/>
            </p:cNvSpPr>
            <p:nvPr/>
          </p:nvSpPr>
          <p:spPr bwMode="auto">
            <a:xfrm>
              <a:off x="3741" y="3720"/>
              <a:ext cx="57" cy="11"/>
            </a:xfrm>
            <a:custGeom>
              <a:avLst/>
              <a:gdLst>
                <a:gd name="T0" fmla="*/ 0 w 53"/>
                <a:gd name="T1" fmla="*/ 11 h 11"/>
                <a:gd name="T2" fmla="*/ 5 w 53"/>
                <a:gd name="T3" fmla="*/ 5 h 11"/>
                <a:gd name="T4" fmla="*/ 16 w 53"/>
                <a:gd name="T5" fmla="*/ 1 h 11"/>
                <a:gd name="T6" fmla="*/ 28 w 53"/>
                <a:gd name="T7" fmla="*/ 0 h 11"/>
                <a:gd name="T8" fmla="*/ 39 w 53"/>
                <a:gd name="T9" fmla="*/ 1 h 11"/>
                <a:gd name="T10" fmla="*/ 48 w 53"/>
                <a:gd name="T11" fmla="*/ 5 h 11"/>
                <a:gd name="T12" fmla="*/ 53 w 53"/>
                <a:gd name="T13" fmla="*/ 11 h 11"/>
                <a:gd name="T14" fmla="*/ 0 w 53"/>
                <a:gd name="T1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" h="11">
                  <a:moveTo>
                    <a:pt x="0" y="11"/>
                  </a:moveTo>
                  <a:lnTo>
                    <a:pt x="5" y="5"/>
                  </a:lnTo>
                  <a:lnTo>
                    <a:pt x="16" y="1"/>
                  </a:lnTo>
                  <a:lnTo>
                    <a:pt x="28" y="0"/>
                  </a:lnTo>
                  <a:lnTo>
                    <a:pt x="39" y="1"/>
                  </a:lnTo>
                  <a:lnTo>
                    <a:pt x="48" y="5"/>
                  </a:lnTo>
                  <a:lnTo>
                    <a:pt x="53" y="11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963" name="Freeform 35"/>
            <p:cNvSpPr>
              <a:spLocks noEditPoints="1"/>
            </p:cNvSpPr>
            <p:nvPr/>
          </p:nvSpPr>
          <p:spPr bwMode="auto">
            <a:xfrm>
              <a:off x="705" y="3626"/>
              <a:ext cx="133" cy="169"/>
            </a:xfrm>
            <a:custGeom>
              <a:avLst/>
              <a:gdLst>
                <a:gd name="T0" fmla="*/ 0 w 127"/>
                <a:gd name="T1" fmla="*/ 59 h 132"/>
                <a:gd name="T2" fmla="*/ 3 w 127"/>
                <a:gd name="T3" fmla="*/ 42 h 132"/>
                <a:gd name="T4" fmla="*/ 10 w 127"/>
                <a:gd name="T5" fmla="*/ 27 h 132"/>
                <a:gd name="T6" fmla="*/ 22 w 127"/>
                <a:gd name="T7" fmla="*/ 14 h 132"/>
                <a:gd name="T8" fmla="*/ 38 w 127"/>
                <a:gd name="T9" fmla="*/ 5 h 132"/>
                <a:gd name="T10" fmla="*/ 54 w 127"/>
                <a:gd name="T11" fmla="*/ 0 h 132"/>
                <a:gd name="T12" fmla="*/ 73 w 127"/>
                <a:gd name="T13" fmla="*/ 0 h 132"/>
                <a:gd name="T14" fmla="*/ 89 w 127"/>
                <a:gd name="T15" fmla="*/ 5 h 132"/>
                <a:gd name="T16" fmla="*/ 105 w 127"/>
                <a:gd name="T17" fmla="*/ 14 h 132"/>
                <a:gd name="T18" fmla="*/ 117 w 127"/>
                <a:gd name="T19" fmla="*/ 27 h 132"/>
                <a:gd name="T20" fmla="*/ 124 w 127"/>
                <a:gd name="T21" fmla="*/ 42 h 132"/>
                <a:gd name="T22" fmla="*/ 127 w 127"/>
                <a:gd name="T23" fmla="*/ 59 h 132"/>
                <a:gd name="T24" fmla="*/ 124 w 127"/>
                <a:gd name="T25" fmla="*/ 76 h 132"/>
                <a:gd name="T26" fmla="*/ 117 w 127"/>
                <a:gd name="T27" fmla="*/ 91 h 132"/>
                <a:gd name="T28" fmla="*/ 105 w 127"/>
                <a:gd name="T29" fmla="*/ 105 h 132"/>
                <a:gd name="T30" fmla="*/ 89 w 127"/>
                <a:gd name="T31" fmla="*/ 113 h 132"/>
                <a:gd name="T32" fmla="*/ 73 w 127"/>
                <a:gd name="T33" fmla="*/ 118 h 132"/>
                <a:gd name="T34" fmla="*/ 54 w 127"/>
                <a:gd name="T35" fmla="*/ 118 h 132"/>
                <a:gd name="T36" fmla="*/ 38 w 127"/>
                <a:gd name="T37" fmla="*/ 113 h 132"/>
                <a:gd name="T38" fmla="*/ 22 w 127"/>
                <a:gd name="T39" fmla="*/ 105 h 132"/>
                <a:gd name="T40" fmla="*/ 10 w 127"/>
                <a:gd name="T41" fmla="*/ 91 h 132"/>
                <a:gd name="T42" fmla="*/ 3 w 127"/>
                <a:gd name="T43" fmla="*/ 76 h 132"/>
                <a:gd name="T44" fmla="*/ 0 w 127"/>
                <a:gd name="T45" fmla="*/ 59 h 132"/>
                <a:gd name="T46" fmla="*/ 32 w 127"/>
                <a:gd name="T47" fmla="*/ 111 h 132"/>
                <a:gd name="T48" fmla="*/ 0 w 127"/>
                <a:gd name="T49" fmla="*/ 132 h 132"/>
                <a:gd name="T50" fmla="*/ 127 w 127"/>
                <a:gd name="T51" fmla="*/ 132 h 132"/>
                <a:gd name="T52" fmla="*/ 95 w 127"/>
                <a:gd name="T53" fmla="*/ 111 h 132"/>
                <a:gd name="T54" fmla="*/ 80 w 127"/>
                <a:gd name="T55" fmla="*/ 117 h 132"/>
                <a:gd name="T56" fmla="*/ 64 w 127"/>
                <a:gd name="T57" fmla="*/ 119 h 132"/>
                <a:gd name="T58" fmla="*/ 47 w 127"/>
                <a:gd name="T59" fmla="*/ 117 h 132"/>
                <a:gd name="T60" fmla="*/ 32 w 127"/>
                <a:gd name="T61" fmla="*/ 111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27" h="132">
                  <a:moveTo>
                    <a:pt x="0" y="59"/>
                  </a:moveTo>
                  <a:lnTo>
                    <a:pt x="3" y="42"/>
                  </a:lnTo>
                  <a:lnTo>
                    <a:pt x="10" y="27"/>
                  </a:lnTo>
                  <a:lnTo>
                    <a:pt x="22" y="14"/>
                  </a:lnTo>
                  <a:lnTo>
                    <a:pt x="38" y="5"/>
                  </a:lnTo>
                  <a:lnTo>
                    <a:pt x="54" y="0"/>
                  </a:lnTo>
                  <a:lnTo>
                    <a:pt x="73" y="0"/>
                  </a:lnTo>
                  <a:lnTo>
                    <a:pt x="89" y="5"/>
                  </a:lnTo>
                  <a:lnTo>
                    <a:pt x="105" y="14"/>
                  </a:lnTo>
                  <a:lnTo>
                    <a:pt x="117" y="27"/>
                  </a:lnTo>
                  <a:lnTo>
                    <a:pt x="124" y="42"/>
                  </a:lnTo>
                  <a:lnTo>
                    <a:pt x="127" y="59"/>
                  </a:lnTo>
                  <a:lnTo>
                    <a:pt x="124" y="76"/>
                  </a:lnTo>
                  <a:lnTo>
                    <a:pt x="117" y="91"/>
                  </a:lnTo>
                  <a:lnTo>
                    <a:pt x="105" y="105"/>
                  </a:lnTo>
                  <a:lnTo>
                    <a:pt x="89" y="113"/>
                  </a:lnTo>
                  <a:lnTo>
                    <a:pt x="73" y="118"/>
                  </a:lnTo>
                  <a:lnTo>
                    <a:pt x="54" y="118"/>
                  </a:lnTo>
                  <a:lnTo>
                    <a:pt x="38" y="113"/>
                  </a:lnTo>
                  <a:lnTo>
                    <a:pt x="22" y="105"/>
                  </a:lnTo>
                  <a:lnTo>
                    <a:pt x="10" y="91"/>
                  </a:lnTo>
                  <a:lnTo>
                    <a:pt x="3" y="76"/>
                  </a:lnTo>
                  <a:lnTo>
                    <a:pt x="0" y="59"/>
                  </a:lnTo>
                  <a:close/>
                  <a:moveTo>
                    <a:pt x="32" y="111"/>
                  </a:moveTo>
                  <a:lnTo>
                    <a:pt x="0" y="132"/>
                  </a:lnTo>
                  <a:lnTo>
                    <a:pt x="127" y="132"/>
                  </a:lnTo>
                  <a:lnTo>
                    <a:pt x="95" y="111"/>
                  </a:lnTo>
                  <a:lnTo>
                    <a:pt x="80" y="117"/>
                  </a:lnTo>
                  <a:lnTo>
                    <a:pt x="64" y="119"/>
                  </a:lnTo>
                  <a:lnTo>
                    <a:pt x="47" y="117"/>
                  </a:lnTo>
                  <a:lnTo>
                    <a:pt x="32" y="111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964" name="Line 36"/>
            <p:cNvSpPr>
              <a:spLocks noChangeShapeType="1"/>
            </p:cNvSpPr>
            <p:nvPr/>
          </p:nvSpPr>
          <p:spPr bwMode="auto">
            <a:xfrm>
              <a:off x="482" y="3704"/>
              <a:ext cx="288" cy="1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965" name="Line 37"/>
            <p:cNvSpPr>
              <a:spLocks noChangeShapeType="1"/>
            </p:cNvSpPr>
            <p:nvPr/>
          </p:nvSpPr>
          <p:spPr bwMode="auto">
            <a:xfrm>
              <a:off x="770" y="3626"/>
              <a:ext cx="135" cy="4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966" name="Freeform 38"/>
            <p:cNvSpPr>
              <a:spLocks noEditPoints="1"/>
            </p:cNvSpPr>
            <p:nvPr/>
          </p:nvSpPr>
          <p:spPr bwMode="auto">
            <a:xfrm>
              <a:off x="699" y="1857"/>
              <a:ext cx="135" cy="169"/>
            </a:xfrm>
            <a:custGeom>
              <a:avLst/>
              <a:gdLst>
                <a:gd name="T0" fmla="*/ 0 w 127"/>
                <a:gd name="T1" fmla="*/ 60 h 132"/>
                <a:gd name="T2" fmla="*/ 3 w 127"/>
                <a:gd name="T3" fmla="*/ 42 h 132"/>
                <a:gd name="T4" fmla="*/ 11 w 127"/>
                <a:gd name="T5" fmla="*/ 28 h 132"/>
                <a:gd name="T6" fmla="*/ 22 w 127"/>
                <a:gd name="T7" fmla="*/ 14 h 132"/>
                <a:gd name="T8" fmla="*/ 38 w 127"/>
                <a:gd name="T9" fmla="*/ 5 h 132"/>
                <a:gd name="T10" fmla="*/ 55 w 127"/>
                <a:gd name="T11" fmla="*/ 0 h 132"/>
                <a:gd name="T12" fmla="*/ 73 w 127"/>
                <a:gd name="T13" fmla="*/ 0 h 132"/>
                <a:gd name="T14" fmla="*/ 90 w 127"/>
                <a:gd name="T15" fmla="*/ 5 h 132"/>
                <a:gd name="T16" fmla="*/ 105 w 127"/>
                <a:gd name="T17" fmla="*/ 14 h 132"/>
                <a:gd name="T18" fmla="*/ 117 w 127"/>
                <a:gd name="T19" fmla="*/ 28 h 132"/>
                <a:gd name="T20" fmla="*/ 125 w 127"/>
                <a:gd name="T21" fmla="*/ 42 h 132"/>
                <a:gd name="T22" fmla="*/ 127 w 127"/>
                <a:gd name="T23" fmla="*/ 60 h 132"/>
                <a:gd name="T24" fmla="*/ 125 w 127"/>
                <a:gd name="T25" fmla="*/ 77 h 132"/>
                <a:gd name="T26" fmla="*/ 117 w 127"/>
                <a:gd name="T27" fmla="*/ 92 h 132"/>
                <a:gd name="T28" fmla="*/ 105 w 127"/>
                <a:gd name="T29" fmla="*/ 105 h 132"/>
                <a:gd name="T30" fmla="*/ 90 w 127"/>
                <a:gd name="T31" fmla="*/ 114 h 132"/>
                <a:gd name="T32" fmla="*/ 73 w 127"/>
                <a:gd name="T33" fmla="*/ 119 h 132"/>
                <a:gd name="T34" fmla="*/ 55 w 127"/>
                <a:gd name="T35" fmla="*/ 119 h 132"/>
                <a:gd name="T36" fmla="*/ 38 w 127"/>
                <a:gd name="T37" fmla="*/ 114 h 132"/>
                <a:gd name="T38" fmla="*/ 22 w 127"/>
                <a:gd name="T39" fmla="*/ 105 h 132"/>
                <a:gd name="T40" fmla="*/ 11 w 127"/>
                <a:gd name="T41" fmla="*/ 92 h 132"/>
                <a:gd name="T42" fmla="*/ 3 w 127"/>
                <a:gd name="T43" fmla="*/ 77 h 132"/>
                <a:gd name="T44" fmla="*/ 0 w 127"/>
                <a:gd name="T45" fmla="*/ 60 h 132"/>
                <a:gd name="T46" fmla="*/ 31 w 127"/>
                <a:gd name="T47" fmla="*/ 111 h 132"/>
                <a:gd name="T48" fmla="*/ 0 w 127"/>
                <a:gd name="T49" fmla="*/ 132 h 132"/>
                <a:gd name="T50" fmla="*/ 127 w 127"/>
                <a:gd name="T51" fmla="*/ 132 h 132"/>
                <a:gd name="T52" fmla="*/ 95 w 127"/>
                <a:gd name="T53" fmla="*/ 111 h 132"/>
                <a:gd name="T54" fmla="*/ 81 w 127"/>
                <a:gd name="T55" fmla="*/ 117 h 132"/>
                <a:gd name="T56" fmla="*/ 64 w 127"/>
                <a:gd name="T57" fmla="*/ 120 h 132"/>
                <a:gd name="T58" fmla="*/ 47 w 127"/>
                <a:gd name="T59" fmla="*/ 117 h 132"/>
                <a:gd name="T60" fmla="*/ 31 w 127"/>
                <a:gd name="T61" fmla="*/ 111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27" h="132">
                  <a:moveTo>
                    <a:pt x="0" y="60"/>
                  </a:moveTo>
                  <a:lnTo>
                    <a:pt x="3" y="42"/>
                  </a:lnTo>
                  <a:lnTo>
                    <a:pt x="11" y="28"/>
                  </a:lnTo>
                  <a:lnTo>
                    <a:pt x="22" y="14"/>
                  </a:lnTo>
                  <a:lnTo>
                    <a:pt x="38" y="5"/>
                  </a:lnTo>
                  <a:lnTo>
                    <a:pt x="55" y="0"/>
                  </a:lnTo>
                  <a:lnTo>
                    <a:pt x="73" y="0"/>
                  </a:lnTo>
                  <a:lnTo>
                    <a:pt x="90" y="5"/>
                  </a:lnTo>
                  <a:lnTo>
                    <a:pt x="105" y="14"/>
                  </a:lnTo>
                  <a:lnTo>
                    <a:pt x="117" y="28"/>
                  </a:lnTo>
                  <a:lnTo>
                    <a:pt x="125" y="42"/>
                  </a:lnTo>
                  <a:lnTo>
                    <a:pt x="127" y="60"/>
                  </a:lnTo>
                  <a:lnTo>
                    <a:pt x="125" y="77"/>
                  </a:lnTo>
                  <a:lnTo>
                    <a:pt x="117" y="92"/>
                  </a:lnTo>
                  <a:lnTo>
                    <a:pt x="105" y="105"/>
                  </a:lnTo>
                  <a:lnTo>
                    <a:pt x="90" y="114"/>
                  </a:lnTo>
                  <a:lnTo>
                    <a:pt x="73" y="119"/>
                  </a:lnTo>
                  <a:lnTo>
                    <a:pt x="55" y="119"/>
                  </a:lnTo>
                  <a:lnTo>
                    <a:pt x="38" y="114"/>
                  </a:lnTo>
                  <a:lnTo>
                    <a:pt x="22" y="105"/>
                  </a:lnTo>
                  <a:lnTo>
                    <a:pt x="11" y="92"/>
                  </a:lnTo>
                  <a:lnTo>
                    <a:pt x="3" y="77"/>
                  </a:lnTo>
                  <a:lnTo>
                    <a:pt x="0" y="60"/>
                  </a:lnTo>
                  <a:close/>
                  <a:moveTo>
                    <a:pt x="31" y="111"/>
                  </a:moveTo>
                  <a:lnTo>
                    <a:pt x="0" y="132"/>
                  </a:lnTo>
                  <a:lnTo>
                    <a:pt x="127" y="132"/>
                  </a:lnTo>
                  <a:lnTo>
                    <a:pt x="95" y="111"/>
                  </a:lnTo>
                  <a:lnTo>
                    <a:pt x="81" y="117"/>
                  </a:lnTo>
                  <a:lnTo>
                    <a:pt x="64" y="120"/>
                  </a:lnTo>
                  <a:lnTo>
                    <a:pt x="47" y="117"/>
                  </a:lnTo>
                  <a:lnTo>
                    <a:pt x="31" y="111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967" name="Line 39"/>
            <p:cNvSpPr>
              <a:spLocks noChangeShapeType="1"/>
            </p:cNvSpPr>
            <p:nvPr/>
          </p:nvSpPr>
          <p:spPr bwMode="auto">
            <a:xfrm>
              <a:off x="480" y="1930"/>
              <a:ext cx="285" cy="2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968" name="Line 40"/>
            <p:cNvSpPr>
              <a:spLocks noChangeShapeType="1"/>
            </p:cNvSpPr>
            <p:nvPr/>
          </p:nvSpPr>
          <p:spPr bwMode="auto">
            <a:xfrm>
              <a:off x="765" y="1854"/>
              <a:ext cx="137" cy="3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969" name="Line 41"/>
            <p:cNvSpPr>
              <a:spLocks noChangeShapeType="1"/>
            </p:cNvSpPr>
            <p:nvPr/>
          </p:nvSpPr>
          <p:spPr bwMode="auto">
            <a:xfrm>
              <a:off x="2308" y="1101"/>
              <a:ext cx="192" cy="4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970" name="Freeform 42"/>
            <p:cNvSpPr>
              <a:spLocks/>
            </p:cNvSpPr>
            <p:nvPr/>
          </p:nvSpPr>
          <p:spPr bwMode="auto">
            <a:xfrm>
              <a:off x="2492" y="1089"/>
              <a:ext cx="21" cy="22"/>
            </a:xfrm>
            <a:custGeom>
              <a:avLst/>
              <a:gdLst>
                <a:gd name="T0" fmla="*/ 0 w 21"/>
                <a:gd name="T1" fmla="*/ 8 h 17"/>
                <a:gd name="T2" fmla="*/ 3 w 21"/>
                <a:gd name="T3" fmla="*/ 4 h 17"/>
                <a:gd name="T4" fmla="*/ 8 w 21"/>
                <a:gd name="T5" fmla="*/ 0 h 17"/>
                <a:gd name="T6" fmla="*/ 14 w 21"/>
                <a:gd name="T7" fmla="*/ 0 h 17"/>
                <a:gd name="T8" fmla="*/ 19 w 21"/>
                <a:gd name="T9" fmla="*/ 4 h 17"/>
                <a:gd name="T10" fmla="*/ 21 w 21"/>
                <a:gd name="T11" fmla="*/ 8 h 17"/>
                <a:gd name="T12" fmla="*/ 19 w 21"/>
                <a:gd name="T13" fmla="*/ 13 h 17"/>
                <a:gd name="T14" fmla="*/ 14 w 21"/>
                <a:gd name="T15" fmla="*/ 17 h 17"/>
                <a:gd name="T16" fmla="*/ 8 w 21"/>
                <a:gd name="T17" fmla="*/ 17 h 17"/>
                <a:gd name="T18" fmla="*/ 3 w 21"/>
                <a:gd name="T19" fmla="*/ 13 h 17"/>
                <a:gd name="T20" fmla="*/ 0 w 21"/>
                <a:gd name="T21" fmla="*/ 8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" h="17">
                  <a:moveTo>
                    <a:pt x="0" y="8"/>
                  </a:moveTo>
                  <a:lnTo>
                    <a:pt x="3" y="4"/>
                  </a:lnTo>
                  <a:lnTo>
                    <a:pt x="8" y="0"/>
                  </a:lnTo>
                  <a:lnTo>
                    <a:pt x="14" y="0"/>
                  </a:lnTo>
                  <a:lnTo>
                    <a:pt x="19" y="4"/>
                  </a:lnTo>
                  <a:lnTo>
                    <a:pt x="21" y="8"/>
                  </a:lnTo>
                  <a:lnTo>
                    <a:pt x="19" y="13"/>
                  </a:lnTo>
                  <a:lnTo>
                    <a:pt x="14" y="17"/>
                  </a:lnTo>
                  <a:lnTo>
                    <a:pt x="8" y="17"/>
                  </a:lnTo>
                  <a:lnTo>
                    <a:pt x="3" y="13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971" name="Line 43"/>
            <p:cNvSpPr>
              <a:spLocks noChangeShapeType="1"/>
            </p:cNvSpPr>
            <p:nvPr/>
          </p:nvSpPr>
          <p:spPr bwMode="auto">
            <a:xfrm flipV="1">
              <a:off x="2363" y="991"/>
              <a:ext cx="269" cy="217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972" name="Freeform 44"/>
            <p:cNvSpPr>
              <a:spLocks/>
            </p:cNvSpPr>
            <p:nvPr/>
          </p:nvSpPr>
          <p:spPr bwMode="auto">
            <a:xfrm>
              <a:off x="1148" y="1813"/>
              <a:ext cx="144" cy="81"/>
            </a:xfrm>
            <a:custGeom>
              <a:avLst/>
              <a:gdLst>
                <a:gd name="T0" fmla="*/ 0 w 133"/>
                <a:gd name="T1" fmla="*/ 0 h 64"/>
                <a:gd name="T2" fmla="*/ 133 w 133"/>
                <a:gd name="T3" fmla="*/ 64 h 64"/>
                <a:gd name="T4" fmla="*/ 133 w 133"/>
                <a:gd name="T5" fmla="*/ 0 h 64"/>
                <a:gd name="T6" fmla="*/ 0 w 133"/>
                <a:gd name="T7" fmla="*/ 64 h 64"/>
                <a:gd name="T8" fmla="*/ 0 w 133"/>
                <a:gd name="T9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3" h="64">
                  <a:moveTo>
                    <a:pt x="0" y="0"/>
                  </a:moveTo>
                  <a:lnTo>
                    <a:pt x="133" y="64"/>
                  </a:lnTo>
                  <a:lnTo>
                    <a:pt x="133" y="0"/>
                  </a:lnTo>
                  <a:lnTo>
                    <a:pt x="0" y="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973" name="Freeform 45"/>
            <p:cNvSpPr>
              <a:spLocks/>
            </p:cNvSpPr>
            <p:nvPr/>
          </p:nvSpPr>
          <p:spPr bwMode="auto">
            <a:xfrm>
              <a:off x="1190" y="1769"/>
              <a:ext cx="56" cy="14"/>
            </a:xfrm>
            <a:custGeom>
              <a:avLst/>
              <a:gdLst>
                <a:gd name="T0" fmla="*/ 0 w 53"/>
                <a:gd name="T1" fmla="*/ 11 h 11"/>
                <a:gd name="T2" fmla="*/ 5 w 53"/>
                <a:gd name="T3" fmla="*/ 5 h 11"/>
                <a:gd name="T4" fmla="*/ 14 w 53"/>
                <a:gd name="T5" fmla="*/ 1 h 11"/>
                <a:gd name="T6" fmla="*/ 26 w 53"/>
                <a:gd name="T7" fmla="*/ 0 h 11"/>
                <a:gd name="T8" fmla="*/ 37 w 53"/>
                <a:gd name="T9" fmla="*/ 1 h 11"/>
                <a:gd name="T10" fmla="*/ 48 w 53"/>
                <a:gd name="T11" fmla="*/ 5 h 11"/>
                <a:gd name="T12" fmla="*/ 53 w 53"/>
                <a:gd name="T13" fmla="*/ 11 h 11"/>
                <a:gd name="T14" fmla="*/ 0 w 53"/>
                <a:gd name="T1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" h="11">
                  <a:moveTo>
                    <a:pt x="0" y="11"/>
                  </a:moveTo>
                  <a:lnTo>
                    <a:pt x="5" y="5"/>
                  </a:lnTo>
                  <a:lnTo>
                    <a:pt x="14" y="1"/>
                  </a:lnTo>
                  <a:lnTo>
                    <a:pt x="26" y="0"/>
                  </a:lnTo>
                  <a:lnTo>
                    <a:pt x="37" y="1"/>
                  </a:lnTo>
                  <a:lnTo>
                    <a:pt x="48" y="5"/>
                  </a:lnTo>
                  <a:lnTo>
                    <a:pt x="53" y="11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974" name="Line 46"/>
            <p:cNvSpPr>
              <a:spLocks noChangeShapeType="1"/>
            </p:cNvSpPr>
            <p:nvPr/>
          </p:nvSpPr>
          <p:spPr bwMode="auto">
            <a:xfrm flipV="1">
              <a:off x="1219" y="1783"/>
              <a:ext cx="1" cy="71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975" name="Freeform 47"/>
            <p:cNvSpPr>
              <a:spLocks/>
            </p:cNvSpPr>
            <p:nvPr/>
          </p:nvSpPr>
          <p:spPr bwMode="auto">
            <a:xfrm>
              <a:off x="3698" y="3586"/>
              <a:ext cx="143" cy="81"/>
            </a:xfrm>
            <a:custGeom>
              <a:avLst/>
              <a:gdLst>
                <a:gd name="T0" fmla="*/ 0 w 134"/>
                <a:gd name="T1" fmla="*/ 0 h 64"/>
                <a:gd name="T2" fmla="*/ 134 w 134"/>
                <a:gd name="T3" fmla="*/ 64 h 64"/>
                <a:gd name="T4" fmla="*/ 134 w 134"/>
                <a:gd name="T5" fmla="*/ 0 h 64"/>
                <a:gd name="T6" fmla="*/ 0 w 134"/>
                <a:gd name="T7" fmla="*/ 64 h 64"/>
                <a:gd name="T8" fmla="*/ 0 w 134"/>
                <a:gd name="T9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" h="64">
                  <a:moveTo>
                    <a:pt x="0" y="0"/>
                  </a:moveTo>
                  <a:lnTo>
                    <a:pt x="134" y="64"/>
                  </a:lnTo>
                  <a:lnTo>
                    <a:pt x="134" y="0"/>
                  </a:lnTo>
                  <a:lnTo>
                    <a:pt x="0" y="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976" name="Freeform 48"/>
            <p:cNvSpPr>
              <a:spLocks/>
            </p:cNvSpPr>
            <p:nvPr/>
          </p:nvSpPr>
          <p:spPr bwMode="auto">
            <a:xfrm>
              <a:off x="3741" y="3542"/>
              <a:ext cx="57" cy="12"/>
            </a:xfrm>
            <a:custGeom>
              <a:avLst/>
              <a:gdLst>
                <a:gd name="T0" fmla="*/ 0 w 53"/>
                <a:gd name="T1" fmla="*/ 11 h 11"/>
                <a:gd name="T2" fmla="*/ 5 w 53"/>
                <a:gd name="T3" fmla="*/ 5 h 11"/>
                <a:gd name="T4" fmla="*/ 16 w 53"/>
                <a:gd name="T5" fmla="*/ 1 h 11"/>
                <a:gd name="T6" fmla="*/ 28 w 53"/>
                <a:gd name="T7" fmla="*/ 0 h 11"/>
                <a:gd name="T8" fmla="*/ 39 w 53"/>
                <a:gd name="T9" fmla="*/ 1 h 11"/>
                <a:gd name="T10" fmla="*/ 48 w 53"/>
                <a:gd name="T11" fmla="*/ 5 h 11"/>
                <a:gd name="T12" fmla="*/ 53 w 53"/>
                <a:gd name="T13" fmla="*/ 11 h 11"/>
                <a:gd name="T14" fmla="*/ 0 w 53"/>
                <a:gd name="T1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" h="11">
                  <a:moveTo>
                    <a:pt x="0" y="11"/>
                  </a:moveTo>
                  <a:lnTo>
                    <a:pt x="5" y="5"/>
                  </a:lnTo>
                  <a:lnTo>
                    <a:pt x="16" y="1"/>
                  </a:lnTo>
                  <a:lnTo>
                    <a:pt x="28" y="0"/>
                  </a:lnTo>
                  <a:lnTo>
                    <a:pt x="39" y="1"/>
                  </a:lnTo>
                  <a:lnTo>
                    <a:pt x="48" y="5"/>
                  </a:lnTo>
                  <a:lnTo>
                    <a:pt x="53" y="11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977" name="Line 49"/>
            <p:cNvSpPr>
              <a:spLocks noChangeShapeType="1"/>
            </p:cNvSpPr>
            <p:nvPr/>
          </p:nvSpPr>
          <p:spPr bwMode="auto">
            <a:xfrm flipV="1">
              <a:off x="3771" y="3554"/>
              <a:ext cx="2" cy="72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978" name="Line 50"/>
            <p:cNvSpPr>
              <a:spLocks noChangeShapeType="1"/>
            </p:cNvSpPr>
            <p:nvPr/>
          </p:nvSpPr>
          <p:spPr bwMode="auto">
            <a:xfrm>
              <a:off x="873" y="1633"/>
              <a:ext cx="2" cy="225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979" name="Freeform 51"/>
            <p:cNvSpPr>
              <a:spLocks/>
            </p:cNvSpPr>
            <p:nvPr/>
          </p:nvSpPr>
          <p:spPr bwMode="auto">
            <a:xfrm>
              <a:off x="806" y="1556"/>
              <a:ext cx="135" cy="157"/>
            </a:xfrm>
            <a:custGeom>
              <a:avLst/>
              <a:gdLst>
                <a:gd name="T0" fmla="*/ 0 w 129"/>
                <a:gd name="T1" fmla="*/ 61 h 122"/>
                <a:gd name="T2" fmla="*/ 3 w 129"/>
                <a:gd name="T3" fmla="*/ 46 h 122"/>
                <a:gd name="T4" fmla="*/ 9 w 129"/>
                <a:gd name="T5" fmla="*/ 31 h 122"/>
                <a:gd name="T6" fmla="*/ 20 w 129"/>
                <a:gd name="T7" fmla="*/ 19 h 122"/>
                <a:gd name="T8" fmla="*/ 33 w 129"/>
                <a:gd name="T9" fmla="*/ 9 h 122"/>
                <a:gd name="T10" fmla="*/ 48 w 129"/>
                <a:gd name="T11" fmla="*/ 3 h 122"/>
                <a:gd name="T12" fmla="*/ 64 w 129"/>
                <a:gd name="T13" fmla="*/ 0 h 122"/>
                <a:gd name="T14" fmla="*/ 81 w 129"/>
                <a:gd name="T15" fmla="*/ 3 h 122"/>
                <a:gd name="T16" fmla="*/ 96 w 129"/>
                <a:gd name="T17" fmla="*/ 9 h 122"/>
                <a:gd name="T18" fmla="*/ 109 w 129"/>
                <a:gd name="T19" fmla="*/ 19 h 122"/>
                <a:gd name="T20" fmla="*/ 119 w 129"/>
                <a:gd name="T21" fmla="*/ 31 h 122"/>
                <a:gd name="T22" fmla="*/ 126 w 129"/>
                <a:gd name="T23" fmla="*/ 46 h 122"/>
                <a:gd name="T24" fmla="*/ 129 w 129"/>
                <a:gd name="T25" fmla="*/ 61 h 122"/>
                <a:gd name="T26" fmla="*/ 126 w 129"/>
                <a:gd name="T27" fmla="*/ 77 h 122"/>
                <a:gd name="T28" fmla="*/ 119 w 129"/>
                <a:gd name="T29" fmla="*/ 92 h 122"/>
                <a:gd name="T30" fmla="*/ 109 w 129"/>
                <a:gd name="T31" fmla="*/ 104 h 122"/>
                <a:gd name="T32" fmla="*/ 96 w 129"/>
                <a:gd name="T33" fmla="*/ 114 h 122"/>
                <a:gd name="T34" fmla="*/ 81 w 129"/>
                <a:gd name="T35" fmla="*/ 120 h 122"/>
                <a:gd name="T36" fmla="*/ 64 w 129"/>
                <a:gd name="T37" fmla="*/ 122 h 122"/>
                <a:gd name="T38" fmla="*/ 48 w 129"/>
                <a:gd name="T39" fmla="*/ 120 h 122"/>
                <a:gd name="T40" fmla="*/ 33 w 129"/>
                <a:gd name="T41" fmla="*/ 114 h 122"/>
                <a:gd name="T42" fmla="*/ 20 w 129"/>
                <a:gd name="T43" fmla="*/ 104 h 122"/>
                <a:gd name="T44" fmla="*/ 9 w 129"/>
                <a:gd name="T45" fmla="*/ 92 h 122"/>
                <a:gd name="T46" fmla="*/ 3 w 129"/>
                <a:gd name="T47" fmla="*/ 77 h 122"/>
                <a:gd name="T48" fmla="*/ 0 w 129"/>
                <a:gd name="T49" fmla="*/ 61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" h="122">
                  <a:moveTo>
                    <a:pt x="0" y="61"/>
                  </a:moveTo>
                  <a:lnTo>
                    <a:pt x="3" y="46"/>
                  </a:lnTo>
                  <a:lnTo>
                    <a:pt x="9" y="31"/>
                  </a:lnTo>
                  <a:lnTo>
                    <a:pt x="20" y="19"/>
                  </a:lnTo>
                  <a:lnTo>
                    <a:pt x="33" y="9"/>
                  </a:lnTo>
                  <a:lnTo>
                    <a:pt x="48" y="3"/>
                  </a:lnTo>
                  <a:lnTo>
                    <a:pt x="64" y="0"/>
                  </a:lnTo>
                  <a:lnTo>
                    <a:pt x="81" y="3"/>
                  </a:lnTo>
                  <a:lnTo>
                    <a:pt x="96" y="9"/>
                  </a:lnTo>
                  <a:lnTo>
                    <a:pt x="109" y="19"/>
                  </a:lnTo>
                  <a:lnTo>
                    <a:pt x="119" y="31"/>
                  </a:lnTo>
                  <a:lnTo>
                    <a:pt x="126" y="46"/>
                  </a:lnTo>
                  <a:lnTo>
                    <a:pt x="129" y="61"/>
                  </a:lnTo>
                  <a:lnTo>
                    <a:pt x="126" y="77"/>
                  </a:lnTo>
                  <a:lnTo>
                    <a:pt x="119" y="92"/>
                  </a:lnTo>
                  <a:lnTo>
                    <a:pt x="109" y="104"/>
                  </a:lnTo>
                  <a:lnTo>
                    <a:pt x="96" y="114"/>
                  </a:lnTo>
                  <a:lnTo>
                    <a:pt x="81" y="120"/>
                  </a:lnTo>
                  <a:lnTo>
                    <a:pt x="64" y="122"/>
                  </a:lnTo>
                  <a:lnTo>
                    <a:pt x="48" y="120"/>
                  </a:lnTo>
                  <a:lnTo>
                    <a:pt x="33" y="114"/>
                  </a:lnTo>
                  <a:lnTo>
                    <a:pt x="20" y="104"/>
                  </a:lnTo>
                  <a:lnTo>
                    <a:pt x="9" y="92"/>
                  </a:lnTo>
                  <a:lnTo>
                    <a:pt x="3" y="77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980" name="Rectangle 52"/>
            <p:cNvSpPr>
              <a:spLocks noChangeArrowheads="1"/>
            </p:cNvSpPr>
            <p:nvPr/>
          </p:nvSpPr>
          <p:spPr bwMode="auto">
            <a:xfrm>
              <a:off x="841" y="1562"/>
              <a:ext cx="75" cy="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700">
                  <a:solidFill>
                    <a:srgbClr val="000000"/>
                  </a:solidFill>
                  <a:latin typeface="Arial" charset="0"/>
                </a:rPr>
                <a:t>FT</a:t>
              </a:r>
              <a:endParaRPr lang="en-US" sz="700"/>
            </a:p>
          </p:txBody>
        </p:sp>
        <p:sp>
          <p:nvSpPr>
            <p:cNvPr id="124981" name="Rectangle 53"/>
            <p:cNvSpPr>
              <a:spLocks noChangeArrowheads="1"/>
            </p:cNvSpPr>
            <p:nvPr/>
          </p:nvSpPr>
          <p:spPr bwMode="auto">
            <a:xfrm>
              <a:off x="859" y="1633"/>
              <a:ext cx="34" cy="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700">
                  <a:solidFill>
                    <a:srgbClr val="000000"/>
                  </a:solidFill>
                  <a:latin typeface="Arial" charset="0"/>
                </a:rPr>
                <a:t>1</a:t>
              </a:r>
              <a:endParaRPr lang="en-US" sz="700"/>
            </a:p>
          </p:txBody>
        </p:sp>
        <p:sp>
          <p:nvSpPr>
            <p:cNvPr id="124982" name="Line 54"/>
            <p:cNvSpPr>
              <a:spLocks noChangeShapeType="1"/>
            </p:cNvSpPr>
            <p:nvPr/>
          </p:nvSpPr>
          <p:spPr bwMode="auto">
            <a:xfrm>
              <a:off x="952" y="3408"/>
              <a:ext cx="3" cy="224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983" name="Freeform 55"/>
            <p:cNvSpPr>
              <a:spLocks/>
            </p:cNvSpPr>
            <p:nvPr/>
          </p:nvSpPr>
          <p:spPr bwMode="auto">
            <a:xfrm>
              <a:off x="883" y="3327"/>
              <a:ext cx="138" cy="156"/>
            </a:xfrm>
            <a:custGeom>
              <a:avLst/>
              <a:gdLst>
                <a:gd name="T0" fmla="*/ 0 w 128"/>
                <a:gd name="T1" fmla="*/ 60 h 122"/>
                <a:gd name="T2" fmla="*/ 2 w 128"/>
                <a:gd name="T3" fmla="*/ 46 h 122"/>
                <a:gd name="T4" fmla="*/ 9 w 128"/>
                <a:gd name="T5" fmla="*/ 31 h 122"/>
                <a:gd name="T6" fmla="*/ 19 w 128"/>
                <a:gd name="T7" fmla="*/ 18 h 122"/>
                <a:gd name="T8" fmla="*/ 32 w 128"/>
                <a:gd name="T9" fmla="*/ 9 h 122"/>
                <a:gd name="T10" fmla="*/ 48 w 128"/>
                <a:gd name="T11" fmla="*/ 2 h 122"/>
                <a:gd name="T12" fmla="*/ 65 w 128"/>
                <a:gd name="T13" fmla="*/ 0 h 122"/>
                <a:gd name="T14" fmla="*/ 80 w 128"/>
                <a:gd name="T15" fmla="*/ 2 h 122"/>
                <a:gd name="T16" fmla="*/ 96 w 128"/>
                <a:gd name="T17" fmla="*/ 9 h 122"/>
                <a:gd name="T18" fmla="*/ 109 w 128"/>
                <a:gd name="T19" fmla="*/ 18 h 122"/>
                <a:gd name="T20" fmla="*/ 119 w 128"/>
                <a:gd name="T21" fmla="*/ 31 h 122"/>
                <a:gd name="T22" fmla="*/ 126 w 128"/>
                <a:gd name="T23" fmla="*/ 46 h 122"/>
                <a:gd name="T24" fmla="*/ 128 w 128"/>
                <a:gd name="T25" fmla="*/ 60 h 122"/>
                <a:gd name="T26" fmla="*/ 126 w 128"/>
                <a:gd name="T27" fmla="*/ 76 h 122"/>
                <a:gd name="T28" fmla="*/ 119 w 128"/>
                <a:gd name="T29" fmla="*/ 91 h 122"/>
                <a:gd name="T30" fmla="*/ 109 w 128"/>
                <a:gd name="T31" fmla="*/ 103 h 122"/>
                <a:gd name="T32" fmla="*/ 96 w 128"/>
                <a:gd name="T33" fmla="*/ 113 h 122"/>
                <a:gd name="T34" fmla="*/ 80 w 128"/>
                <a:gd name="T35" fmla="*/ 119 h 122"/>
                <a:gd name="T36" fmla="*/ 65 w 128"/>
                <a:gd name="T37" fmla="*/ 122 h 122"/>
                <a:gd name="T38" fmla="*/ 48 w 128"/>
                <a:gd name="T39" fmla="*/ 119 h 122"/>
                <a:gd name="T40" fmla="*/ 32 w 128"/>
                <a:gd name="T41" fmla="*/ 113 h 122"/>
                <a:gd name="T42" fmla="*/ 19 w 128"/>
                <a:gd name="T43" fmla="*/ 103 h 122"/>
                <a:gd name="T44" fmla="*/ 9 w 128"/>
                <a:gd name="T45" fmla="*/ 91 h 122"/>
                <a:gd name="T46" fmla="*/ 2 w 128"/>
                <a:gd name="T47" fmla="*/ 76 h 122"/>
                <a:gd name="T48" fmla="*/ 0 w 128"/>
                <a:gd name="T49" fmla="*/ 6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8" h="122">
                  <a:moveTo>
                    <a:pt x="0" y="60"/>
                  </a:moveTo>
                  <a:lnTo>
                    <a:pt x="2" y="46"/>
                  </a:lnTo>
                  <a:lnTo>
                    <a:pt x="9" y="31"/>
                  </a:lnTo>
                  <a:lnTo>
                    <a:pt x="19" y="18"/>
                  </a:lnTo>
                  <a:lnTo>
                    <a:pt x="32" y="9"/>
                  </a:lnTo>
                  <a:lnTo>
                    <a:pt x="48" y="2"/>
                  </a:lnTo>
                  <a:lnTo>
                    <a:pt x="65" y="0"/>
                  </a:lnTo>
                  <a:lnTo>
                    <a:pt x="80" y="2"/>
                  </a:lnTo>
                  <a:lnTo>
                    <a:pt x="96" y="9"/>
                  </a:lnTo>
                  <a:lnTo>
                    <a:pt x="109" y="18"/>
                  </a:lnTo>
                  <a:lnTo>
                    <a:pt x="119" y="31"/>
                  </a:lnTo>
                  <a:lnTo>
                    <a:pt x="126" y="46"/>
                  </a:lnTo>
                  <a:lnTo>
                    <a:pt x="128" y="60"/>
                  </a:lnTo>
                  <a:lnTo>
                    <a:pt x="126" y="76"/>
                  </a:lnTo>
                  <a:lnTo>
                    <a:pt x="119" y="91"/>
                  </a:lnTo>
                  <a:lnTo>
                    <a:pt x="109" y="103"/>
                  </a:lnTo>
                  <a:lnTo>
                    <a:pt x="96" y="113"/>
                  </a:lnTo>
                  <a:lnTo>
                    <a:pt x="80" y="119"/>
                  </a:lnTo>
                  <a:lnTo>
                    <a:pt x="65" y="122"/>
                  </a:lnTo>
                  <a:lnTo>
                    <a:pt x="48" y="119"/>
                  </a:lnTo>
                  <a:lnTo>
                    <a:pt x="32" y="113"/>
                  </a:lnTo>
                  <a:lnTo>
                    <a:pt x="19" y="103"/>
                  </a:lnTo>
                  <a:lnTo>
                    <a:pt x="9" y="91"/>
                  </a:lnTo>
                  <a:lnTo>
                    <a:pt x="2" y="76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984" name="Rectangle 56"/>
            <p:cNvSpPr>
              <a:spLocks noChangeArrowheads="1"/>
            </p:cNvSpPr>
            <p:nvPr/>
          </p:nvSpPr>
          <p:spPr bwMode="auto">
            <a:xfrm>
              <a:off x="921" y="3335"/>
              <a:ext cx="75" cy="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700">
                  <a:solidFill>
                    <a:srgbClr val="000000"/>
                  </a:solidFill>
                  <a:latin typeface="Arial" charset="0"/>
                </a:rPr>
                <a:t>FT</a:t>
              </a:r>
              <a:endParaRPr lang="en-US" sz="700"/>
            </a:p>
          </p:txBody>
        </p:sp>
        <p:sp>
          <p:nvSpPr>
            <p:cNvPr id="124985" name="Rectangle 57"/>
            <p:cNvSpPr>
              <a:spLocks noChangeArrowheads="1"/>
            </p:cNvSpPr>
            <p:nvPr/>
          </p:nvSpPr>
          <p:spPr bwMode="auto">
            <a:xfrm>
              <a:off x="938" y="3405"/>
              <a:ext cx="34" cy="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700">
                  <a:solidFill>
                    <a:srgbClr val="000000"/>
                  </a:solidFill>
                  <a:latin typeface="Arial" charset="0"/>
                </a:rPr>
                <a:t>2</a:t>
              </a:r>
              <a:endParaRPr lang="en-US" sz="700"/>
            </a:p>
          </p:txBody>
        </p:sp>
        <p:sp>
          <p:nvSpPr>
            <p:cNvPr id="124986" name="Line 58"/>
            <p:cNvSpPr>
              <a:spLocks noChangeShapeType="1"/>
            </p:cNvSpPr>
            <p:nvPr/>
          </p:nvSpPr>
          <p:spPr bwMode="auto">
            <a:xfrm>
              <a:off x="1687" y="2503"/>
              <a:ext cx="221" cy="3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987" name="Freeform 59"/>
            <p:cNvSpPr>
              <a:spLocks/>
            </p:cNvSpPr>
            <p:nvPr/>
          </p:nvSpPr>
          <p:spPr bwMode="auto">
            <a:xfrm>
              <a:off x="1617" y="2426"/>
              <a:ext cx="136" cy="156"/>
            </a:xfrm>
            <a:custGeom>
              <a:avLst/>
              <a:gdLst>
                <a:gd name="T0" fmla="*/ 0 w 129"/>
                <a:gd name="T1" fmla="*/ 61 h 122"/>
                <a:gd name="T2" fmla="*/ 3 w 129"/>
                <a:gd name="T3" fmla="*/ 46 h 122"/>
                <a:gd name="T4" fmla="*/ 9 w 129"/>
                <a:gd name="T5" fmla="*/ 31 h 122"/>
                <a:gd name="T6" fmla="*/ 20 w 129"/>
                <a:gd name="T7" fmla="*/ 19 h 122"/>
                <a:gd name="T8" fmla="*/ 33 w 129"/>
                <a:gd name="T9" fmla="*/ 9 h 122"/>
                <a:gd name="T10" fmla="*/ 48 w 129"/>
                <a:gd name="T11" fmla="*/ 3 h 122"/>
                <a:gd name="T12" fmla="*/ 65 w 129"/>
                <a:gd name="T13" fmla="*/ 0 h 122"/>
                <a:gd name="T14" fmla="*/ 81 w 129"/>
                <a:gd name="T15" fmla="*/ 3 h 122"/>
                <a:gd name="T16" fmla="*/ 96 w 129"/>
                <a:gd name="T17" fmla="*/ 9 h 122"/>
                <a:gd name="T18" fmla="*/ 109 w 129"/>
                <a:gd name="T19" fmla="*/ 19 h 122"/>
                <a:gd name="T20" fmla="*/ 120 w 129"/>
                <a:gd name="T21" fmla="*/ 31 h 122"/>
                <a:gd name="T22" fmla="*/ 126 w 129"/>
                <a:gd name="T23" fmla="*/ 46 h 122"/>
                <a:gd name="T24" fmla="*/ 129 w 129"/>
                <a:gd name="T25" fmla="*/ 61 h 122"/>
                <a:gd name="T26" fmla="*/ 126 w 129"/>
                <a:gd name="T27" fmla="*/ 77 h 122"/>
                <a:gd name="T28" fmla="*/ 120 w 129"/>
                <a:gd name="T29" fmla="*/ 92 h 122"/>
                <a:gd name="T30" fmla="*/ 109 w 129"/>
                <a:gd name="T31" fmla="*/ 104 h 122"/>
                <a:gd name="T32" fmla="*/ 96 w 129"/>
                <a:gd name="T33" fmla="*/ 114 h 122"/>
                <a:gd name="T34" fmla="*/ 81 w 129"/>
                <a:gd name="T35" fmla="*/ 120 h 122"/>
                <a:gd name="T36" fmla="*/ 65 w 129"/>
                <a:gd name="T37" fmla="*/ 122 h 122"/>
                <a:gd name="T38" fmla="*/ 48 w 129"/>
                <a:gd name="T39" fmla="*/ 120 h 122"/>
                <a:gd name="T40" fmla="*/ 33 w 129"/>
                <a:gd name="T41" fmla="*/ 114 h 122"/>
                <a:gd name="T42" fmla="*/ 20 w 129"/>
                <a:gd name="T43" fmla="*/ 104 h 122"/>
                <a:gd name="T44" fmla="*/ 9 w 129"/>
                <a:gd name="T45" fmla="*/ 92 h 122"/>
                <a:gd name="T46" fmla="*/ 3 w 129"/>
                <a:gd name="T47" fmla="*/ 77 h 122"/>
                <a:gd name="T48" fmla="*/ 0 w 129"/>
                <a:gd name="T49" fmla="*/ 61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" h="122">
                  <a:moveTo>
                    <a:pt x="0" y="61"/>
                  </a:moveTo>
                  <a:lnTo>
                    <a:pt x="3" y="46"/>
                  </a:lnTo>
                  <a:lnTo>
                    <a:pt x="9" y="31"/>
                  </a:lnTo>
                  <a:lnTo>
                    <a:pt x="20" y="19"/>
                  </a:lnTo>
                  <a:lnTo>
                    <a:pt x="33" y="9"/>
                  </a:lnTo>
                  <a:lnTo>
                    <a:pt x="48" y="3"/>
                  </a:lnTo>
                  <a:lnTo>
                    <a:pt x="65" y="0"/>
                  </a:lnTo>
                  <a:lnTo>
                    <a:pt x="81" y="3"/>
                  </a:lnTo>
                  <a:lnTo>
                    <a:pt x="96" y="9"/>
                  </a:lnTo>
                  <a:lnTo>
                    <a:pt x="109" y="19"/>
                  </a:lnTo>
                  <a:lnTo>
                    <a:pt x="120" y="31"/>
                  </a:lnTo>
                  <a:lnTo>
                    <a:pt x="126" y="46"/>
                  </a:lnTo>
                  <a:lnTo>
                    <a:pt x="129" y="61"/>
                  </a:lnTo>
                  <a:lnTo>
                    <a:pt x="126" y="77"/>
                  </a:lnTo>
                  <a:lnTo>
                    <a:pt x="120" y="92"/>
                  </a:lnTo>
                  <a:lnTo>
                    <a:pt x="109" y="104"/>
                  </a:lnTo>
                  <a:lnTo>
                    <a:pt x="96" y="114"/>
                  </a:lnTo>
                  <a:lnTo>
                    <a:pt x="81" y="120"/>
                  </a:lnTo>
                  <a:lnTo>
                    <a:pt x="65" y="122"/>
                  </a:lnTo>
                  <a:lnTo>
                    <a:pt x="48" y="120"/>
                  </a:lnTo>
                  <a:lnTo>
                    <a:pt x="33" y="114"/>
                  </a:lnTo>
                  <a:lnTo>
                    <a:pt x="20" y="104"/>
                  </a:lnTo>
                  <a:lnTo>
                    <a:pt x="9" y="92"/>
                  </a:lnTo>
                  <a:lnTo>
                    <a:pt x="3" y="77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988" name="Rectangle 60"/>
            <p:cNvSpPr>
              <a:spLocks noChangeArrowheads="1"/>
            </p:cNvSpPr>
            <p:nvPr/>
          </p:nvSpPr>
          <p:spPr bwMode="auto">
            <a:xfrm>
              <a:off x="1652" y="2434"/>
              <a:ext cx="78" cy="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700">
                  <a:solidFill>
                    <a:srgbClr val="000000"/>
                  </a:solidFill>
                  <a:latin typeface="Arial" charset="0"/>
                </a:rPr>
                <a:t>PT</a:t>
              </a:r>
              <a:endParaRPr lang="en-US" sz="700"/>
            </a:p>
          </p:txBody>
        </p:sp>
        <p:sp>
          <p:nvSpPr>
            <p:cNvPr id="124989" name="Rectangle 61"/>
            <p:cNvSpPr>
              <a:spLocks noChangeArrowheads="1"/>
            </p:cNvSpPr>
            <p:nvPr/>
          </p:nvSpPr>
          <p:spPr bwMode="auto">
            <a:xfrm>
              <a:off x="1668" y="2502"/>
              <a:ext cx="35" cy="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700">
                  <a:solidFill>
                    <a:srgbClr val="000000"/>
                  </a:solidFill>
                  <a:latin typeface="Arial" charset="0"/>
                </a:rPr>
                <a:t>1</a:t>
              </a:r>
              <a:endParaRPr lang="en-US" sz="700"/>
            </a:p>
          </p:txBody>
        </p:sp>
        <p:sp>
          <p:nvSpPr>
            <p:cNvPr id="124990" name="Line 62"/>
            <p:cNvSpPr>
              <a:spLocks noChangeShapeType="1"/>
            </p:cNvSpPr>
            <p:nvPr/>
          </p:nvSpPr>
          <p:spPr bwMode="auto">
            <a:xfrm>
              <a:off x="2107" y="1101"/>
              <a:ext cx="153" cy="4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991" name="Freeform 63"/>
            <p:cNvSpPr>
              <a:spLocks/>
            </p:cNvSpPr>
            <p:nvPr/>
          </p:nvSpPr>
          <p:spPr bwMode="auto">
            <a:xfrm>
              <a:off x="2038" y="1025"/>
              <a:ext cx="137" cy="155"/>
            </a:xfrm>
            <a:custGeom>
              <a:avLst/>
              <a:gdLst>
                <a:gd name="T0" fmla="*/ 0 w 128"/>
                <a:gd name="T1" fmla="*/ 61 h 121"/>
                <a:gd name="T2" fmla="*/ 2 w 128"/>
                <a:gd name="T3" fmla="*/ 45 h 121"/>
                <a:gd name="T4" fmla="*/ 9 w 128"/>
                <a:gd name="T5" fmla="*/ 30 h 121"/>
                <a:gd name="T6" fmla="*/ 19 w 128"/>
                <a:gd name="T7" fmla="*/ 18 h 121"/>
                <a:gd name="T8" fmla="*/ 32 w 128"/>
                <a:gd name="T9" fmla="*/ 8 h 121"/>
                <a:gd name="T10" fmla="*/ 48 w 128"/>
                <a:gd name="T11" fmla="*/ 2 h 121"/>
                <a:gd name="T12" fmla="*/ 63 w 128"/>
                <a:gd name="T13" fmla="*/ 0 h 121"/>
                <a:gd name="T14" fmla="*/ 80 w 128"/>
                <a:gd name="T15" fmla="*/ 2 h 121"/>
                <a:gd name="T16" fmla="*/ 96 w 128"/>
                <a:gd name="T17" fmla="*/ 8 h 121"/>
                <a:gd name="T18" fmla="*/ 109 w 128"/>
                <a:gd name="T19" fmla="*/ 18 h 121"/>
                <a:gd name="T20" fmla="*/ 119 w 128"/>
                <a:gd name="T21" fmla="*/ 30 h 121"/>
                <a:gd name="T22" fmla="*/ 125 w 128"/>
                <a:gd name="T23" fmla="*/ 45 h 121"/>
                <a:gd name="T24" fmla="*/ 128 w 128"/>
                <a:gd name="T25" fmla="*/ 61 h 121"/>
                <a:gd name="T26" fmla="*/ 125 w 128"/>
                <a:gd name="T27" fmla="*/ 77 h 121"/>
                <a:gd name="T28" fmla="*/ 119 w 128"/>
                <a:gd name="T29" fmla="*/ 90 h 121"/>
                <a:gd name="T30" fmla="*/ 109 w 128"/>
                <a:gd name="T31" fmla="*/ 104 h 121"/>
                <a:gd name="T32" fmla="*/ 96 w 128"/>
                <a:gd name="T33" fmla="*/ 112 h 121"/>
                <a:gd name="T34" fmla="*/ 80 w 128"/>
                <a:gd name="T35" fmla="*/ 119 h 121"/>
                <a:gd name="T36" fmla="*/ 63 w 128"/>
                <a:gd name="T37" fmla="*/ 121 h 121"/>
                <a:gd name="T38" fmla="*/ 48 w 128"/>
                <a:gd name="T39" fmla="*/ 119 h 121"/>
                <a:gd name="T40" fmla="*/ 32 w 128"/>
                <a:gd name="T41" fmla="*/ 112 h 121"/>
                <a:gd name="T42" fmla="*/ 19 w 128"/>
                <a:gd name="T43" fmla="*/ 104 h 121"/>
                <a:gd name="T44" fmla="*/ 9 w 128"/>
                <a:gd name="T45" fmla="*/ 90 h 121"/>
                <a:gd name="T46" fmla="*/ 2 w 128"/>
                <a:gd name="T47" fmla="*/ 77 h 121"/>
                <a:gd name="T48" fmla="*/ 0 w 128"/>
                <a:gd name="T49" fmla="*/ 6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8" h="121">
                  <a:moveTo>
                    <a:pt x="0" y="61"/>
                  </a:moveTo>
                  <a:lnTo>
                    <a:pt x="2" y="45"/>
                  </a:lnTo>
                  <a:lnTo>
                    <a:pt x="9" y="30"/>
                  </a:lnTo>
                  <a:lnTo>
                    <a:pt x="19" y="18"/>
                  </a:lnTo>
                  <a:lnTo>
                    <a:pt x="32" y="8"/>
                  </a:lnTo>
                  <a:lnTo>
                    <a:pt x="48" y="2"/>
                  </a:lnTo>
                  <a:lnTo>
                    <a:pt x="63" y="0"/>
                  </a:lnTo>
                  <a:lnTo>
                    <a:pt x="80" y="2"/>
                  </a:lnTo>
                  <a:lnTo>
                    <a:pt x="96" y="8"/>
                  </a:lnTo>
                  <a:lnTo>
                    <a:pt x="109" y="18"/>
                  </a:lnTo>
                  <a:lnTo>
                    <a:pt x="119" y="30"/>
                  </a:lnTo>
                  <a:lnTo>
                    <a:pt x="125" y="45"/>
                  </a:lnTo>
                  <a:lnTo>
                    <a:pt x="128" y="61"/>
                  </a:lnTo>
                  <a:lnTo>
                    <a:pt x="125" y="77"/>
                  </a:lnTo>
                  <a:lnTo>
                    <a:pt x="119" y="90"/>
                  </a:lnTo>
                  <a:lnTo>
                    <a:pt x="109" y="104"/>
                  </a:lnTo>
                  <a:lnTo>
                    <a:pt x="96" y="112"/>
                  </a:lnTo>
                  <a:lnTo>
                    <a:pt x="80" y="119"/>
                  </a:lnTo>
                  <a:lnTo>
                    <a:pt x="63" y="121"/>
                  </a:lnTo>
                  <a:lnTo>
                    <a:pt x="48" y="119"/>
                  </a:lnTo>
                  <a:lnTo>
                    <a:pt x="32" y="112"/>
                  </a:lnTo>
                  <a:lnTo>
                    <a:pt x="19" y="104"/>
                  </a:lnTo>
                  <a:lnTo>
                    <a:pt x="9" y="90"/>
                  </a:lnTo>
                  <a:lnTo>
                    <a:pt x="2" y="77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992" name="Line 64"/>
            <p:cNvSpPr>
              <a:spLocks noChangeShapeType="1"/>
            </p:cNvSpPr>
            <p:nvPr/>
          </p:nvSpPr>
          <p:spPr bwMode="auto">
            <a:xfrm>
              <a:off x="2038" y="1101"/>
              <a:ext cx="137" cy="4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993" name="Rectangle 65"/>
            <p:cNvSpPr>
              <a:spLocks noChangeArrowheads="1"/>
            </p:cNvSpPr>
            <p:nvPr/>
          </p:nvSpPr>
          <p:spPr bwMode="auto">
            <a:xfrm>
              <a:off x="2080" y="1027"/>
              <a:ext cx="58" cy="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700">
                  <a:solidFill>
                    <a:srgbClr val="000000"/>
                  </a:solidFill>
                  <a:latin typeface="Arial" charset="0"/>
                </a:rPr>
                <a:t>PI</a:t>
              </a:r>
              <a:endParaRPr lang="en-US" sz="700"/>
            </a:p>
          </p:txBody>
        </p:sp>
        <p:sp>
          <p:nvSpPr>
            <p:cNvPr id="124994" name="Rectangle 66"/>
            <p:cNvSpPr>
              <a:spLocks noChangeArrowheads="1"/>
            </p:cNvSpPr>
            <p:nvPr/>
          </p:nvSpPr>
          <p:spPr bwMode="auto">
            <a:xfrm>
              <a:off x="2090" y="1109"/>
              <a:ext cx="34" cy="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700">
                  <a:solidFill>
                    <a:srgbClr val="000000"/>
                  </a:solidFill>
                  <a:latin typeface="Arial" charset="0"/>
                </a:rPr>
                <a:t>1</a:t>
              </a:r>
              <a:endParaRPr lang="en-US" sz="700"/>
            </a:p>
          </p:txBody>
        </p:sp>
        <p:sp>
          <p:nvSpPr>
            <p:cNvPr id="124995" name="Freeform 67"/>
            <p:cNvSpPr>
              <a:spLocks/>
            </p:cNvSpPr>
            <p:nvPr/>
          </p:nvSpPr>
          <p:spPr bwMode="auto">
            <a:xfrm>
              <a:off x="2230" y="1063"/>
              <a:ext cx="21" cy="82"/>
            </a:xfrm>
            <a:custGeom>
              <a:avLst/>
              <a:gdLst>
                <a:gd name="T0" fmla="*/ 21 w 21"/>
                <a:gd name="T1" fmla="*/ 64 h 64"/>
                <a:gd name="T2" fmla="*/ 13 w 21"/>
                <a:gd name="T3" fmla="*/ 60 h 64"/>
                <a:gd name="T4" fmla="*/ 6 w 21"/>
                <a:gd name="T5" fmla="*/ 54 h 64"/>
                <a:gd name="T6" fmla="*/ 1 w 21"/>
                <a:gd name="T7" fmla="*/ 43 h 64"/>
                <a:gd name="T8" fmla="*/ 0 w 21"/>
                <a:gd name="T9" fmla="*/ 32 h 64"/>
                <a:gd name="T10" fmla="*/ 1 w 21"/>
                <a:gd name="T11" fmla="*/ 21 h 64"/>
                <a:gd name="T12" fmla="*/ 6 w 21"/>
                <a:gd name="T13" fmla="*/ 10 h 64"/>
                <a:gd name="T14" fmla="*/ 13 w 21"/>
                <a:gd name="T15" fmla="*/ 4 h 64"/>
                <a:gd name="T16" fmla="*/ 21 w 21"/>
                <a:gd name="T17" fmla="*/ 0 h 64"/>
                <a:gd name="T18" fmla="*/ 21 w 21"/>
                <a:gd name="T19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" h="64">
                  <a:moveTo>
                    <a:pt x="21" y="64"/>
                  </a:moveTo>
                  <a:lnTo>
                    <a:pt x="13" y="60"/>
                  </a:lnTo>
                  <a:lnTo>
                    <a:pt x="6" y="54"/>
                  </a:lnTo>
                  <a:lnTo>
                    <a:pt x="1" y="43"/>
                  </a:lnTo>
                  <a:lnTo>
                    <a:pt x="0" y="32"/>
                  </a:lnTo>
                  <a:lnTo>
                    <a:pt x="1" y="21"/>
                  </a:lnTo>
                  <a:lnTo>
                    <a:pt x="6" y="10"/>
                  </a:lnTo>
                  <a:lnTo>
                    <a:pt x="13" y="4"/>
                  </a:lnTo>
                  <a:lnTo>
                    <a:pt x="21" y="0"/>
                  </a:lnTo>
                  <a:lnTo>
                    <a:pt x="21" y="64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996" name="Line 68"/>
            <p:cNvSpPr>
              <a:spLocks noChangeShapeType="1"/>
            </p:cNvSpPr>
            <p:nvPr/>
          </p:nvSpPr>
          <p:spPr bwMode="auto">
            <a:xfrm>
              <a:off x="2251" y="1105"/>
              <a:ext cx="68" cy="1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997" name="Line 69"/>
            <p:cNvSpPr>
              <a:spLocks noChangeShapeType="1"/>
            </p:cNvSpPr>
            <p:nvPr/>
          </p:nvSpPr>
          <p:spPr bwMode="auto">
            <a:xfrm>
              <a:off x="2096" y="1435"/>
              <a:ext cx="223" cy="2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998" name="Freeform 70"/>
            <p:cNvSpPr>
              <a:spLocks/>
            </p:cNvSpPr>
            <p:nvPr/>
          </p:nvSpPr>
          <p:spPr bwMode="auto">
            <a:xfrm>
              <a:off x="2027" y="1358"/>
              <a:ext cx="137" cy="153"/>
            </a:xfrm>
            <a:custGeom>
              <a:avLst/>
              <a:gdLst>
                <a:gd name="T0" fmla="*/ 0 w 128"/>
                <a:gd name="T1" fmla="*/ 61 h 121"/>
                <a:gd name="T2" fmla="*/ 2 w 128"/>
                <a:gd name="T3" fmla="*/ 45 h 121"/>
                <a:gd name="T4" fmla="*/ 9 w 128"/>
                <a:gd name="T5" fmla="*/ 30 h 121"/>
                <a:gd name="T6" fmla="*/ 19 w 128"/>
                <a:gd name="T7" fmla="*/ 17 h 121"/>
                <a:gd name="T8" fmla="*/ 32 w 128"/>
                <a:gd name="T9" fmla="*/ 8 h 121"/>
                <a:gd name="T10" fmla="*/ 48 w 128"/>
                <a:gd name="T11" fmla="*/ 1 h 121"/>
                <a:gd name="T12" fmla="*/ 63 w 128"/>
                <a:gd name="T13" fmla="*/ 0 h 121"/>
                <a:gd name="T14" fmla="*/ 80 w 128"/>
                <a:gd name="T15" fmla="*/ 1 h 121"/>
                <a:gd name="T16" fmla="*/ 95 w 128"/>
                <a:gd name="T17" fmla="*/ 8 h 121"/>
                <a:gd name="T18" fmla="*/ 108 w 128"/>
                <a:gd name="T19" fmla="*/ 17 h 121"/>
                <a:gd name="T20" fmla="*/ 119 w 128"/>
                <a:gd name="T21" fmla="*/ 30 h 121"/>
                <a:gd name="T22" fmla="*/ 125 w 128"/>
                <a:gd name="T23" fmla="*/ 45 h 121"/>
                <a:gd name="T24" fmla="*/ 128 w 128"/>
                <a:gd name="T25" fmla="*/ 61 h 121"/>
                <a:gd name="T26" fmla="*/ 125 w 128"/>
                <a:gd name="T27" fmla="*/ 77 h 121"/>
                <a:gd name="T28" fmla="*/ 119 w 128"/>
                <a:gd name="T29" fmla="*/ 90 h 121"/>
                <a:gd name="T30" fmla="*/ 108 w 128"/>
                <a:gd name="T31" fmla="*/ 104 h 121"/>
                <a:gd name="T32" fmla="*/ 95 w 128"/>
                <a:gd name="T33" fmla="*/ 112 h 121"/>
                <a:gd name="T34" fmla="*/ 80 w 128"/>
                <a:gd name="T35" fmla="*/ 118 h 121"/>
                <a:gd name="T36" fmla="*/ 63 w 128"/>
                <a:gd name="T37" fmla="*/ 121 h 121"/>
                <a:gd name="T38" fmla="*/ 48 w 128"/>
                <a:gd name="T39" fmla="*/ 118 h 121"/>
                <a:gd name="T40" fmla="*/ 32 w 128"/>
                <a:gd name="T41" fmla="*/ 112 h 121"/>
                <a:gd name="T42" fmla="*/ 19 w 128"/>
                <a:gd name="T43" fmla="*/ 104 h 121"/>
                <a:gd name="T44" fmla="*/ 9 w 128"/>
                <a:gd name="T45" fmla="*/ 90 h 121"/>
                <a:gd name="T46" fmla="*/ 2 w 128"/>
                <a:gd name="T47" fmla="*/ 77 h 121"/>
                <a:gd name="T48" fmla="*/ 0 w 128"/>
                <a:gd name="T49" fmla="*/ 6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8" h="121">
                  <a:moveTo>
                    <a:pt x="0" y="61"/>
                  </a:moveTo>
                  <a:lnTo>
                    <a:pt x="2" y="45"/>
                  </a:lnTo>
                  <a:lnTo>
                    <a:pt x="9" y="30"/>
                  </a:lnTo>
                  <a:lnTo>
                    <a:pt x="19" y="17"/>
                  </a:lnTo>
                  <a:lnTo>
                    <a:pt x="32" y="8"/>
                  </a:lnTo>
                  <a:lnTo>
                    <a:pt x="48" y="1"/>
                  </a:lnTo>
                  <a:lnTo>
                    <a:pt x="63" y="0"/>
                  </a:lnTo>
                  <a:lnTo>
                    <a:pt x="80" y="1"/>
                  </a:lnTo>
                  <a:lnTo>
                    <a:pt x="95" y="8"/>
                  </a:lnTo>
                  <a:lnTo>
                    <a:pt x="108" y="17"/>
                  </a:lnTo>
                  <a:lnTo>
                    <a:pt x="119" y="30"/>
                  </a:lnTo>
                  <a:lnTo>
                    <a:pt x="125" y="45"/>
                  </a:lnTo>
                  <a:lnTo>
                    <a:pt x="128" y="61"/>
                  </a:lnTo>
                  <a:lnTo>
                    <a:pt x="125" y="77"/>
                  </a:lnTo>
                  <a:lnTo>
                    <a:pt x="119" y="90"/>
                  </a:lnTo>
                  <a:lnTo>
                    <a:pt x="108" y="104"/>
                  </a:lnTo>
                  <a:lnTo>
                    <a:pt x="95" y="112"/>
                  </a:lnTo>
                  <a:lnTo>
                    <a:pt x="80" y="118"/>
                  </a:lnTo>
                  <a:lnTo>
                    <a:pt x="63" y="121"/>
                  </a:lnTo>
                  <a:lnTo>
                    <a:pt x="48" y="118"/>
                  </a:lnTo>
                  <a:lnTo>
                    <a:pt x="32" y="112"/>
                  </a:lnTo>
                  <a:lnTo>
                    <a:pt x="19" y="104"/>
                  </a:lnTo>
                  <a:lnTo>
                    <a:pt x="9" y="90"/>
                  </a:lnTo>
                  <a:lnTo>
                    <a:pt x="2" y="77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999" name="Rectangle 71"/>
            <p:cNvSpPr>
              <a:spLocks noChangeArrowheads="1"/>
            </p:cNvSpPr>
            <p:nvPr/>
          </p:nvSpPr>
          <p:spPr bwMode="auto">
            <a:xfrm>
              <a:off x="2060" y="1365"/>
              <a:ext cx="62" cy="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700">
                  <a:solidFill>
                    <a:srgbClr val="000000"/>
                  </a:solidFill>
                  <a:latin typeface="Arial" charset="0"/>
                </a:rPr>
                <a:t>AI</a:t>
              </a:r>
              <a:endParaRPr lang="en-US" sz="700"/>
            </a:p>
          </p:txBody>
        </p:sp>
        <p:sp>
          <p:nvSpPr>
            <p:cNvPr id="125000" name="Rectangle 72"/>
            <p:cNvSpPr>
              <a:spLocks noChangeArrowheads="1"/>
            </p:cNvSpPr>
            <p:nvPr/>
          </p:nvSpPr>
          <p:spPr bwMode="auto">
            <a:xfrm>
              <a:off x="2082" y="1435"/>
              <a:ext cx="34" cy="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700">
                  <a:solidFill>
                    <a:srgbClr val="000000"/>
                  </a:solidFill>
                  <a:latin typeface="Arial" charset="0"/>
                </a:rPr>
                <a:t>1</a:t>
              </a:r>
              <a:endParaRPr lang="en-US" sz="700"/>
            </a:p>
          </p:txBody>
        </p:sp>
        <p:sp>
          <p:nvSpPr>
            <p:cNvPr id="125001" name="Line 73"/>
            <p:cNvSpPr>
              <a:spLocks noChangeShapeType="1"/>
            </p:cNvSpPr>
            <p:nvPr/>
          </p:nvSpPr>
          <p:spPr bwMode="auto">
            <a:xfrm>
              <a:off x="1958" y="1699"/>
              <a:ext cx="1" cy="158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002" name="Freeform 74"/>
            <p:cNvSpPr>
              <a:spLocks/>
            </p:cNvSpPr>
            <p:nvPr/>
          </p:nvSpPr>
          <p:spPr bwMode="auto">
            <a:xfrm>
              <a:off x="1890" y="1624"/>
              <a:ext cx="135" cy="155"/>
            </a:xfrm>
            <a:custGeom>
              <a:avLst/>
              <a:gdLst>
                <a:gd name="T0" fmla="*/ 0 w 128"/>
                <a:gd name="T1" fmla="*/ 62 h 122"/>
                <a:gd name="T2" fmla="*/ 2 w 128"/>
                <a:gd name="T3" fmla="*/ 46 h 122"/>
                <a:gd name="T4" fmla="*/ 9 w 128"/>
                <a:gd name="T5" fmla="*/ 31 h 122"/>
                <a:gd name="T6" fmla="*/ 19 w 128"/>
                <a:gd name="T7" fmla="*/ 19 h 122"/>
                <a:gd name="T8" fmla="*/ 32 w 128"/>
                <a:gd name="T9" fmla="*/ 9 h 122"/>
                <a:gd name="T10" fmla="*/ 48 w 128"/>
                <a:gd name="T11" fmla="*/ 3 h 122"/>
                <a:gd name="T12" fmla="*/ 64 w 128"/>
                <a:gd name="T13" fmla="*/ 0 h 122"/>
                <a:gd name="T14" fmla="*/ 80 w 128"/>
                <a:gd name="T15" fmla="*/ 3 h 122"/>
                <a:gd name="T16" fmla="*/ 96 w 128"/>
                <a:gd name="T17" fmla="*/ 9 h 122"/>
                <a:gd name="T18" fmla="*/ 109 w 128"/>
                <a:gd name="T19" fmla="*/ 19 h 122"/>
                <a:gd name="T20" fmla="*/ 119 w 128"/>
                <a:gd name="T21" fmla="*/ 31 h 122"/>
                <a:gd name="T22" fmla="*/ 125 w 128"/>
                <a:gd name="T23" fmla="*/ 46 h 122"/>
                <a:gd name="T24" fmla="*/ 128 w 128"/>
                <a:gd name="T25" fmla="*/ 62 h 122"/>
                <a:gd name="T26" fmla="*/ 125 w 128"/>
                <a:gd name="T27" fmla="*/ 77 h 122"/>
                <a:gd name="T28" fmla="*/ 119 w 128"/>
                <a:gd name="T29" fmla="*/ 91 h 122"/>
                <a:gd name="T30" fmla="*/ 109 w 128"/>
                <a:gd name="T31" fmla="*/ 104 h 122"/>
                <a:gd name="T32" fmla="*/ 96 w 128"/>
                <a:gd name="T33" fmla="*/ 113 h 122"/>
                <a:gd name="T34" fmla="*/ 80 w 128"/>
                <a:gd name="T35" fmla="*/ 120 h 122"/>
                <a:gd name="T36" fmla="*/ 64 w 128"/>
                <a:gd name="T37" fmla="*/ 122 h 122"/>
                <a:gd name="T38" fmla="*/ 48 w 128"/>
                <a:gd name="T39" fmla="*/ 120 h 122"/>
                <a:gd name="T40" fmla="*/ 32 w 128"/>
                <a:gd name="T41" fmla="*/ 113 h 122"/>
                <a:gd name="T42" fmla="*/ 19 w 128"/>
                <a:gd name="T43" fmla="*/ 104 h 122"/>
                <a:gd name="T44" fmla="*/ 9 w 128"/>
                <a:gd name="T45" fmla="*/ 91 h 122"/>
                <a:gd name="T46" fmla="*/ 2 w 128"/>
                <a:gd name="T47" fmla="*/ 77 h 122"/>
                <a:gd name="T48" fmla="*/ 0 w 128"/>
                <a:gd name="T49" fmla="*/ 6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8" h="122">
                  <a:moveTo>
                    <a:pt x="0" y="62"/>
                  </a:moveTo>
                  <a:lnTo>
                    <a:pt x="2" y="46"/>
                  </a:lnTo>
                  <a:lnTo>
                    <a:pt x="9" y="31"/>
                  </a:lnTo>
                  <a:lnTo>
                    <a:pt x="19" y="19"/>
                  </a:lnTo>
                  <a:lnTo>
                    <a:pt x="32" y="9"/>
                  </a:lnTo>
                  <a:lnTo>
                    <a:pt x="48" y="3"/>
                  </a:lnTo>
                  <a:lnTo>
                    <a:pt x="64" y="0"/>
                  </a:lnTo>
                  <a:lnTo>
                    <a:pt x="80" y="3"/>
                  </a:lnTo>
                  <a:lnTo>
                    <a:pt x="96" y="9"/>
                  </a:lnTo>
                  <a:lnTo>
                    <a:pt x="109" y="19"/>
                  </a:lnTo>
                  <a:lnTo>
                    <a:pt x="119" y="31"/>
                  </a:lnTo>
                  <a:lnTo>
                    <a:pt x="125" y="46"/>
                  </a:lnTo>
                  <a:lnTo>
                    <a:pt x="128" y="62"/>
                  </a:lnTo>
                  <a:lnTo>
                    <a:pt x="125" y="77"/>
                  </a:lnTo>
                  <a:lnTo>
                    <a:pt x="119" y="91"/>
                  </a:lnTo>
                  <a:lnTo>
                    <a:pt x="109" y="104"/>
                  </a:lnTo>
                  <a:lnTo>
                    <a:pt x="96" y="113"/>
                  </a:lnTo>
                  <a:lnTo>
                    <a:pt x="80" y="120"/>
                  </a:lnTo>
                  <a:lnTo>
                    <a:pt x="64" y="122"/>
                  </a:lnTo>
                  <a:lnTo>
                    <a:pt x="48" y="120"/>
                  </a:lnTo>
                  <a:lnTo>
                    <a:pt x="32" y="113"/>
                  </a:lnTo>
                  <a:lnTo>
                    <a:pt x="19" y="104"/>
                  </a:lnTo>
                  <a:lnTo>
                    <a:pt x="9" y="91"/>
                  </a:lnTo>
                  <a:lnTo>
                    <a:pt x="2" y="77"/>
                  </a:lnTo>
                  <a:lnTo>
                    <a:pt x="0" y="62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003" name="Rectangle 75"/>
            <p:cNvSpPr>
              <a:spLocks noChangeArrowheads="1"/>
            </p:cNvSpPr>
            <p:nvPr/>
          </p:nvSpPr>
          <p:spPr bwMode="auto">
            <a:xfrm>
              <a:off x="1933" y="1628"/>
              <a:ext cx="55" cy="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700">
                  <a:solidFill>
                    <a:srgbClr val="000000"/>
                  </a:solidFill>
                  <a:latin typeface="Arial" charset="0"/>
                </a:rPr>
                <a:t>TI</a:t>
              </a:r>
              <a:endParaRPr lang="en-US" sz="700"/>
            </a:p>
          </p:txBody>
        </p:sp>
        <p:sp>
          <p:nvSpPr>
            <p:cNvPr id="125004" name="Rectangle 76"/>
            <p:cNvSpPr>
              <a:spLocks noChangeArrowheads="1"/>
            </p:cNvSpPr>
            <p:nvPr/>
          </p:nvSpPr>
          <p:spPr bwMode="auto">
            <a:xfrm>
              <a:off x="1943" y="1699"/>
              <a:ext cx="34" cy="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700">
                  <a:solidFill>
                    <a:srgbClr val="000000"/>
                  </a:solidFill>
                  <a:latin typeface="Arial" charset="0"/>
                </a:rPr>
                <a:t>1</a:t>
              </a:r>
              <a:endParaRPr lang="en-US" sz="700"/>
            </a:p>
          </p:txBody>
        </p:sp>
        <p:sp>
          <p:nvSpPr>
            <p:cNvPr id="125005" name="Line 77"/>
            <p:cNvSpPr>
              <a:spLocks noChangeShapeType="1"/>
            </p:cNvSpPr>
            <p:nvPr/>
          </p:nvSpPr>
          <p:spPr bwMode="auto">
            <a:xfrm>
              <a:off x="1836" y="2047"/>
              <a:ext cx="122" cy="4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006" name="Freeform 78"/>
            <p:cNvSpPr>
              <a:spLocks/>
            </p:cNvSpPr>
            <p:nvPr/>
          </p:nvSpPr>
          <p:spPr bwMode="auto">
            <a:xfrm>
              <a:off x="1765" y="1972"/>
              <a:ext cx="137" cy="153"/>
            </a:xfrm>
            <a:custGeom>
              <a:avLst/>
              <a:gdLst>
                <a:gd name="T0" fmla="*/ 0 w 129"/>
                <a:gd name="T1" fmla="*/ 61 h 121"/>
                <a:gd name="T2" fmla="*/ 3 w 129"/>
                <a:gd name="T3" fmla="*/ 45 h 121"/>
                <a:gd name="T4" fmla="*/ 9 w 129"/>
                <a:gd name="T5" fmla="*/ 30 h 121"/>
                <a:gd name="T6" fmla="*/ 20 w 129"/>
                <a:gd name="T7" fmla="*/ 18 h 121"/>
                <a:gd name="T8" fmla="*/ 33 w 129"/>
                <a:gd name="T9" fmla="*/ 8 h 121"/>
                <a:gd name="T10" fmla="*/ 48 w 129"/>
                <a:gd name="T11" fmla="*/ 2 h 121"/>
                <a:gd name="T12" fmla="*/ 65 w 129"/>
                <a:gd name="T13" fmla="*/ 0 h 121"/>
                <a:gd name="T14" fmla="*/ 81 w 129"/>
                <a:gd name="T15" fmla="*/ 2 h 121"/>
                <a:gd name="T16" fmla="*/ 96 w 129"/>
                <a:gd name="T17" fmla="*/ 8 h 121"/>
                <a:gd name="T18" fmla="*/ 109 w 129"/>
                <a:gd name="T19" fmla="*/ 18 h 121"/>
                <a:gd name="T20" fmla="*/ 120 w 129"/>
                <a:gd name="T21" fmla="*/ 30 h 121"/>
                <a:gd name="T22" fmla="*/ 126 w 129"/>
                <a:gd name="T23" fmla="*/ 45 h 121"/>
                <a:gd name="T24" fmla="*/ 129 w 129"/>
                <a:gd name="T25" fmla="*/ 61 h 121"/>
                <a:gd name="T26" fmla="*/ 126 w 129"/>
                <a:gd name="T27" fmla="*/ 77 h 121"/>
                <a:gd name="T28" fmla="*/ 120 w 129"/>
                <a:gd name="T29" fmla="*/ 90 h 121"/>
                <a:gd name="T30" fmla="*/ 109 w 129"/>
                <a:gd name="T31" fmla="*/ 104 h 121"/>
                <a:gd name="T32" fmla="*/ 96 w 129"/>
                <a:gd name="T33" fmla="*/ 112 h 121"/>
                <a:gd name="T34" fmla="*/ 81 w 129"/>
                <a:gd name="T35" fmla="*/ 119 h 121"/>
                <a:gd name="T36" fmla="*/ 65 w 129"/>
                <a:gd name="T37" fmla="*/ 121 h 121"/>
                <a:gd name="T38" fmla="*/ 48 w 129"/>
                <a:gd name="T39" fmla="*/ 119 h 121"/>
                <a:gd name="T40" fmla="*/ 33 w 129"/>
                <a:gd name="T41" fmla="*/ 112 h 121"/>
                <a:gd name="T42" fmla="*/ 20 w 129"/>
                <a:gd name="T43" fmla="*/ 104 h 121"/>
                <a:gd name="T44" fmla="*/ 9 w 129"/>
                <a:gd name="T45" fmla="*/ 90 h 121"/>
                <a:gd name="T46" fmla="*/ 3 w 129"/>
                <a:gd name="T47" fmla="*/ 77 h 121"/>
                <a:gd name="T48" fmla="*/ 0 w 129"/>
                <a:gd name="T49" fmla="*/ 6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" h="121">
                  <a:moveTo>
                    <a:pt x="0" y="61"/>
                  </a:moveTo>
                  <a:lnTo>
                    <a:pt x="3" y="45"/>
                  </a:lnTo>
                  <a:lnTo>
                    <a:pt x="9" y="30"/>
                  </a:lnTo>
                  <a:lnTo>
                    <a:pt x="20" y="18"/>
                  </a:lnTo>
                  <a:lnTo>
                    <a:pt x="33" y="8"/>
                  </a:lnTo>
                  <a:lnTo>
                    <a:pt x="48" y="2"/>
                  </a:lnTo>
                  <a:lnTo>
                    <a:pt x="65" y="0"/>
                  </a:lnTo>
                  <a:lnTo>
                    <a:pt x="81" y="2"/>
                  </a:lnTo>
                  <a:lnTo>
                    <a:pt x="96" y="8"/>
                  </a:lnTo>
                  <a:lnTo>
                    <a:pt x="109" y="18"/>
                  </a:lnTo>
                  <a:lnTo>
                    <a:pt x="120" y="30"/>
                  </a:lnTo>
                  <a:lnTo>
                    <a:pt x="126" y="45"/>
                  </a:lnTo>
                  <a:lnTo>
                    <a:pt x="129" y="61"/>
                  </a:lnTo>
                  <a:lnTo>
                    <a:pt x="126" y="77"/>
                  </a:lnTo>
                  <a:lnTo>
                    <a:pt x="120" y="90"/>
                  </a:lnTo>
                  <a:lnTo>
                    <a:pt x="109" y="104"/>
                  </a:lnTo>
                  <a:lnTo>
                    <a:pt x="96" y="112"/>
                  </a:lnTo>
                  <a:lnTo>
                    <a:pt x="81" y="119"/>
                  </a:lnTo>
                  <a:lnTo>
                    <a:pt x="65" y="121"/>
                  </a:lnTo>
                  <a:lnTo>
                    <a:pt x="48" y="119"/>
                  </a:lnTo>
                  <a:lnTo>
                    <a:pt x="33" y="112"/>
                  </a:lnTo>
                  <a:lnTo>
                    <a:pt x="20" y="104"/>
                  </a:lnTo>
                  <a:lnTo>
                    <a:pt x="9" y="90"/>
                  </a:lnTo>
                  <a:lnTo>
                    <a:pt x="3" y="77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007" name="Rectangle 79"/>
            <p:cNvSpPr>
              <a:spLocks noChangeArrowheads="1"/>
            </p:cNvSpPr>
            <p:nvPr/>
          </p:nvSpPr>
          <p:spPr bwMode="auto">
            <a:xfrm>
              <a:off x="1813" y="1973"/>
              <a:ext cx="55" cy="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700">
                  <a:solidFill>
                    <a:srgbClr val="000000"/>
                  </a:solidFill>
                  <a:latin typeface="Arial" charset="0"/>
                </a:rPr>
                <a:t>TI</a:t>
              </a:r>
              <a:endParaRPr lang="en-US" sz="700"/>
            </a:p>
          </p:txBody>
        </p:sp>
        <p:sp>
          <p:nvSpPr>
            <p:cNvPr id="125008" name="Rectangle 80"/>
            <p:cNvSpPr>
              <a:spLocks noChangeArrowheads="1"/>
            </p:cNvSpPr>
            <p:nvPr/>
          </p:nvSpPr>
          <p:spPr bwMode="auto">
            <a:xfrm>
              <a:off x="1818" y="2048"/>
              <a:ext cx="35" cy="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700">
                  <a:solidFill>
                    <a:srgbClr val="000000"/>
                  </a:solidFill>
                  <a:latin typeface="Arial" charset="0"/>
                </a:rPr>
                <a:t>2</a:t>
              </a:r>
              <a:endParaRPr lang="en-US" sz="700"/>
            </a:p>
          </p:txBody>
        </p:sp>
        <p:sp>
          <p:nvSpPr>
            <p:cNvPr id="125009" name="Line 81"/>
            <p:cNvSpPr>
              <a:spLocks noChangeShapeType="1"/>
            </p:cNvSpPr>
            <p:nvPr/>
          </p:nvSpPr>
          <p:spPr bwMode="auto">
            <a:xfrm>
              <a:off x="1628" y="2713"/>
              <a:ext cx="123" cy="2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010" name="Freeform 82"/>
            <p:cNvSpPr>
              <a:spLocks/>
            </p:cNvSpPr>
            <p:nvPr/>
          </p:nvSpPr>
          <p:spPr bwMode="auto">
            <a:xfrm>
              <a:off x="1559" y="2635"/>
              <a:ext cx="137" cy="153"/>
            </a:xfrm>
            <a:custGeom>
              <a:avLst/>
              <a:gdLst>
                <a:gd name="T0" fmla="*/ 0 w 128"/>
                <a:gd name="T1" fmla="*/ 60 h 121"/>
                <a:gd name="T2" fmla="*/ 2 w 128"/>
                <a:gd name="T3" fmla="*/ 44 h 121"/>
                <a:gd name="T4" fmla="*/ 9 w 128"/>
                <a:gd name="T5" fmla="*/ 30 h 121"/>
                <a:gd name="T6" fmla="*/ 19 w 128"/>
                <a:gd name="T7" fmla="*/ 17 h 121"/>
                <a:gd name="T8" fmla="*/ 32 w 128"/>
                <a:gd name="T9" fmla="*/ 7 h 121"/>
                <a:gd name="T10" fmla="*/ 48 w 128"/>
                <a:gd name="T11" fmla="*/ 1 h 121"/>
                <a:gd name="T12" fmla="*/ 65 w 128"/>
                <a:gd name="T13" fmla="*/ 0 h 121"/>
                <a:gd name="T14" fmla="*/ 80 w 128"/>
                <a:gd name="T15" fmla="*/ 1 h 121"/>
                <a:gd name="T16" fmla="*/ 96 w 128"/>
                <a:gd name="T17" fmla="*/ 7 h 121"/>
                <a:gd name="T18" fmla="*/ 109 w 128"/>
                <a:gd name="T19" fmla="*/ 17 h 121"/>
                <a:gd name="T20" fmla="*/ 119 w 128"/>
                <a:gd name="T21" fmla="*/ 30 h 121"/>
                <a:gd name="T22" fmla="*/ 126 w 128"/>
                <a:gd name="T23" fmla="*/ 44 h 121"/>
                <a:gd name="T24" fmla="*/ 128 w 128"/>
                <a:gd name="T25" fmla="*/ 60 h 121"/>
                <a:gd name="T26" fmla="*/ 126 w 128"/>
                <a:gd name="T27" fmla="*/ 75 h 121"/>
                <a:gd name="T28" fmla="*/ 119 w 128"/>
                <a:gd name="T29" fmla="*/ 90 h 121"/>
                <a:gd name="T30" fmla="*/ 109 w 128"/>
                <a:gd name="T31" fmla="*/ 104 h 121"/>
                <a:gd name="T32" fmla="*/ 96 w 128"/>
                <a:gd name="T33" fmla="*/ 112 h 121"/>
                <a:gd name="T34" fmla="*/ 80 w 128"/>
                <a:gd name="T35" fmla="*/ 118 h 121"/>
                <a:gd name="T36" fmla="*/ 65 w 128"/>
                <a:gd name="T37" fmla="*/ 121 h 121"/>
                <a:gd name="T38" fmla="*/ 48 w 128"/>
                <a:gd name="T39" fmla="*/ 118 h 121"/>
                <a:gd name="T40" fmla="*/ 32 w 128"/>
                <a:gd name="T41" fmla="*/ 112 h 121"/>
                <a:gd name="T42" fmla="*/ 19 w 128"/>
                <a:gd name="T43" fmla="*/ 104 h 121"/>
                <a:gd name="T44" fmla="*/ 9 w 128"/>
                <a:gd name="T45" fmla="*/ 90 h 121"/>
                <a:gd name="T46" fmla="*/ 2 w 128"/>
                <a:gd name="T47" fmla="*/ 75 h 121"/>
                <a:gd name="T48" fmla="*/ 0 w 128"/>
                <a:gd name="T49" fmla="*/ 6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8" h="121">
                  <a:moveTo>
                    <a:pt x="0" y="60"/>
                  </a:moveTo>
                  <a:lnTo>
                    <a:pt x="2" y="44"/>
                  </a:lnTo>
                  <a:lnTo>
                    <a:pt x="9" y="30"/>
                  </a:lnTo>
                  <a:lnTo>
                    <a:pt x="19" y="17"/>
                  </a:lnTo>
                  <a:lnTo>
                    <a:pt x="32" y="7"/>
                  </a:lnTo>
                  <a:lnTo>
                    <a:pt x="48" y="1"/>
                  </a:lnTo>
                  <a:lnTo>
                    <a:pt x="65" y="0"/>
                  </a:lnTo>
                  <a:lnTo>
                    <a:pt x="80" y="1"/>
                  </a:lnTo>
                  <a:lnTo>
                    <a:pt x="96" y="7"/>
                  </a:lnTo>
                  <a:lnTo>
                    <a:pt x="109" y="17"/>
                  </a:lnTo>
                  <a:lnTo>
                    <a:pt x="119" y="30"/>
                  </a:lnTo>
                  <a:lnTo>
                    <a:pt x="126" y="44"/>
                  </a:lnTo>
                  <a:lnTo>
                    <a:pt x="128" y="60"/>
                  </a:lnTo>
                  <a:lnTo>
                    <a:pt x="126" y="75"/>
                  </a:lnTo>
                  <a:lnTo>
                    <a:pt x="119" y="90"/>
                  </a:lnTo>
                  <a:lnTo>
                    <a:pt x="109" y="104"/>
                  </a:lnTo>
                  <a:lnTo>
                    <a:pt x="96" y="112"/>
                  </a:lnTo>
                  <a:lnTo>
                    <a:pt x="80" y="118"/>
                  </a:lnTo>
                  <a:lnTo>
                    <a:pt x="65" y="121"/>
                  </a:lnTo>
                  <a:lnTo>
                    <a:pt x="48" y="118"/>
                  </a:lnTo>
                  <a:lnTo>
                    <a:pt x="32" y="112"/>
                  </a:lnTo>
                  <a:lnTo>
                    <a:pt x="19" y="104"/>
                  </a:lnTo>
                  <a:lnTo>
                    <a:pt x="9" y="90"/>
                  </a:lnTo>
                  <a:lnTo>
                    <a:pt x="2" y="75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011" name="Rectangle 83"/>
            <p:cNvSpPr>
              <a:spLocks noChangeArrowheads="1"/>
            </p:cNvSpPr>
            <p:nvPr/>
          </p:nvSpPr>
          <p:spPr bwMode="auto">
            <a:xfrm>
              <a:off x="1603" y="2641"/>
              <a:ext cx="55" cy="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700">
                  <a:solidFill>
                    <a:srgbClr val="000000"/>
                  </a:solidFill>
                  <a:latin typeface="Arial" charset="0"/>
                </a:rPr>
                <a:t>TI</a:t>
              </a:r>
              <a:endParaRPr lang="en-US" sz="700"/>
            </a:p>
          </p:txBody>
        </p:sp>
        <p:sp>
          <p:nvSpPr>
            <p:cNvPr id="125012" name="Rectangle 84"/>
            <p:cNvSpPr>
              <a:spLocks noChangeArrowheads="1"/>
            </p:cNvSpPr>
            <p:nvPr/>
          </p:nvSpPr>
          <p:spPr bwMode="auto">
            <a:xfrm>
              <a:off x="1610" y="2712"/>
              <a:ext cx="34" cy="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700">
                  <a:solidFill>
                    <a:srgbClr val="000000"/>
                  </a:solidFill>
                  <a:latin typeface="Arial" charset="0"/>
                </a:rPr>
                <a:t>3</a:t>
              </a:r>
              <a:endParaRPr lang="en-US" sz="700"/>
            </a:p>
          </p:txBody>
        </p:sp>
        <p:sp>
          <p:nvSpPr>
            <p:cNvPr id="125013" name="Line 85"/>
            <p:cNvSpPr>
              <a:spLocks noChangeShapeType="1"/>
            </p:cNvSpPr>
            <p:nvPr/>
          </p:nvSpPr>
          <p:spPr bwMode="auto">
            <a:xfrm>
              <a:off x="1628" y="2972"/>
              <a:ext cx="123" cy="2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014" name="Freeform 86"/>
            <p:cNvSpPr>
              <a:spLocks/>
            </p:cNvSpPr>
            <p:nvPr/>
          </p:nvSpPr>
          <p:spPr bwMode="auto">
            <a:xfrm>
              <a:off x="1559" y="2894"/>
              <a:ext cx="137" cy="153"/>
            </a:xfrm>
            <a:custGeom>
              <a:avLst/>
              <a:gdLst>
                <a:gd name="T0" fmla="*/ 0 w 128"/>
                <a:gd name="T1" fmla="*/ 60 h 121"/>
                <a:gd name="T2" fmla="*/ 2 w 128"/>
                <a:gd name="T3" fmla="*/ 44 h 121"/>
                <a:gd name="T4" fmla="*/ 9 w 128"/>
                <a:gd name="T5" fmla="*/ 30 h 121"/>
                <a:gd name="T6" fmla="*/ 19 w 128"/>
                <a:gd name="T7" fmla="*/ 17 h 121"/>
                <a:gd name="T8" fmla="*/ 32 w 128"/>
                <a:gd name="T9" fmla="*/ 7 h 121"/>
                <a:gd name="T10" fmla="*/ 48 w 128"/>
                <a:gd name="T11" fmla="*/ 1 h 121"/>
                <a:gd name="T12" fmla="*/ 65 w 128"/>
                <a:gd name="T13" fmla="*/ 0 h 121"/>
                <a:gd name="T14" fmla="*/ 80 w 128"/>
                <a:gd name="T15" fmla="*/ 1 h 121"/>
                <a:gd name="T16" fmla="*/ 96 w 128"/>
                <a:gd name="T17" fmla="*/ 7 h 121"/>
                <a:gd name="T18" fmla="*/ 109 w 128"/>
                <a:gd name="T19" fmla="*/ 17 h 121"/>
                <a:gd name="T20" fmla="*/ 119 w 128"/>
                <a:gd name="T21" fmla="*/ 30 h 121"/>
                <a:gd name="T22" fmla="*/ 126 w 128"/>
                <a:gd name="T23" fmla="*/ 44 h 121"/>
                <a:gd name="T24" fmla="*/ 128 w 128"/>
                <a:gd name="T25" fmla="*/ 60 h 121"/>
                <a:gd name="T26" fmla="*/ 126 w 128"/>
                <a:gd name="T27" fmla="*/ 76 h 121"/>
                <a:gd name="T28" fmla="*/ 119 w 128"/>
                <a:gd name="T29" fmla="*/ 90 h 121"/>
                <a:gd name="T30" fmla="*/ 109 w 128"/>
                <a:gd name="T31" fmla="*/ 103 h 121"/>
                <a:gd name="T32" fmla="*/ 96 w 128"/>
                <a:gd name="T33" fmla="*/ 112 h 121"/>
                <a:gd name="T34" fmla="*/ 80 w 128"/>
                <a:gd name="T35" fmla="*/ 118 h 121"/>
                <a:gd name="T36" fmla="*/ 65 w 128"/>
                <a:gd name="T37" fmla="*/ 121 h 121"/>
                <a:gd name="T38" fmla="*/ 48 w 128"/>
                <a:gd name="T39" fmla="*/ 118 h 121"/>
                <a:gd name="T40" fmla="*/ 32 w 128"/>
                <a:gd name="T41" fmla="*/ 112 h 121"/>
                <a:gd name="T42" fmla="*/ 19 w 128"/>
                <a:gd name="T43" fmla="*/ 103 h 121"/>
                <a:gd name="T44" fmla="*/ 9 w 128"/>
                <a:gd name="T45" fmla="*/ 90 h 121"/>
                <a:gd name="T46" fmla="*/ 2 w 128"/>
                <a:gd name="T47" fmla="*/ 76 h 121"/>
                <a:gd name="T48" fmla="*/ 0 w 128"/>
                <a:gd name="T49" fmla="*/ 6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8" h="121">
                  <a:moveTo>
                    <a:pt x="0" y="60"/>
                  </a:moveTo>
                  <a:lnTo>
                    <a:pt x="2" y="44"/>
                  </a:lnTo>
                  <a:lnTo>
                    <a:pt x="9" y="30"/>
                  </a:lnTo>
                  <a:lnTo>
                    <a:pt x="19" y="17"/>
                  </a:lnTo>
                  <a:lnTo>
                    <a:pt x="32" y="7"/>
                  </a:lnTo>
                  <a:lnTo>
                    <a:pt x="48" y="1"/>
                  </a:lnTo>
                  <a:lnTo>
                    <a:pt x="65" y="0"/>
                  </a:lnTo>
                  <a:lnTo>
                    <a:pt x="80" y="1"/>
                  </a:lnTo>
                  <a:lnTo>
                    <a:pt x="96" y="7"/>
                  </a:lnTo>
                  <a:lnTo>
                    <a:pt x="109" y="17"/>
                  </a:lnTo>
                  <a:lnTo>
                    <a:pt x="119" y="30"/>
                  </a:lnTo>
                  <a:lnTo>
                    <a:pt x="126" y="44"/>
                  </a:lnTo>
                  <a:lnTo>
                    <a:pt x="128" y="60"/>
                  </a:lnTo>
                  <a:lnTo>
                    <a:pt x="126" y="76"/>
                  </a:lnTo>
                  <a:lnTo>
                    <a:pt x="119" y="90"/>
                  </a:lnTo>
                  <a:lnTo>
                    <a:pt x="109" y="103"/>
                  </a:lnTo>
                  <a:lnTo>
                    <a:pt x="96" y="112"/>
                  </a:lnTo>
                  <a:lnTo>
                    <a:pt x="80" y="118"/>
                  </a:lnTo>
                  <a:lnTo>
                    <a:pt x="65" y="121"/>
                  </a:lnTo>
                  <a:lnTo>
                    <a:pt x="48" y="118"/>
                  </a:lnTo>
                  <a:lnTo>
                    <a:pt x="32" y="112"/>
                  </a:lnTo>
                  <a:lnTo>
                    <a:pt x="19" y="103"/>
                  </a:lnTo>
                  <a:lnTo>
                    <a:pt x="9" y="90"/>
                  </a:lnTo>
                  <a:lnTo>
                    <a:pt x="2" y="76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015" name="Rectangle 87"/>
            <p:cNvSpPr>
              <a:spLocks noChangeArrowheads="1"/>
            </p:cNvSpPr>
            <p:nvPr/>
          </p:nvSpPr>
          <p:spPr bwMode="auto">
            <a:xfrm>
              <a:off x="1603" y="2900"/>
              <a:ext cx="55" cy="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700">
                  <a:solidFill>
                    <a:srgbClr val="000000"/>
                  </a:solidFill>
                  <a:latin typeface="Arial" charset="0"/>
                </a:rPr>
                <a:t>TI</a:t>
              </a:r>
              <a:endParaRPr lang="en-US" sz="700"/>
            </a:p>
          </p:txBody>
        </p:sp>
        <p:sp>
          <p:nvSpPr>
            <p:cNvPr id="125016" name="Rectangle 88"/>
            <p:cNvSpPr>
              <a:spLocks noChangeArrowheads="1"/>
            </p:cNvSpPr>
            <p:nvPr/>
          </p:nvSpPr>
          <p:spPr bwMode="auto">
            <a:xfrm>
              <a:off x="1610" y="2972"/>
              <a:ext cx="34" cy="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700">
                  <a:solidFill>
                    <a:srgbClr val="000000"/>
                  </a:solidFill>
                  <a:latin typeface="Arial" charset="0"/>
                </a:rPr>
                <a:t>4</a:t>
              </a:r>
              <a:endParaRPr lang="en-US" sz="700"/>
            </a:p>
          </p:txBody>
        </p:sp>
        <p:sp>
          <p:nvSpPr>
            <p:cNvPr id="125017" name="Line 89"/>
            <p:cNvSpPr>
              <a:spLocks noChangeShapeType="1"/>
            </p:cNvSpPr>
            <p:nvPr/>
          </p:nvSpPr>
          <p:spPr bwMode="auto">
            <a:xfrm flipV="1">
              <a:off x="1836" y="3626"/>
              <a:ext cx="2" cy="157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018" name="Freeform 90"/>
            <p:cNvSpPr>
              <a:spLocks/>
            </p:cNvSpPr>
            <p:nvPr/>
          </p:nvSpPr>
          <p:spPr bwMode="auto">
            <a:xfrm>
              <a:off x="1765" y="3705"/>
              <a:ext cx="137" cy="158"/>
            </a:xfrm>
            <a:custGeom>
              <a:avLst/>
              <a:gdLst>
                <a:gd name="T0" fmla="*/ 0 w 129"/>
                <a:gd name="T1" fmla="*/ 61 h 122"/>
                <a:gd name="T2" fmla="*/ 3 w 129"/>
                <a:gd name="T3" fmla="*/ 46 h 122"/>
                <a:gd name="T4" fmla="*/ 9 w 129"/>
                <a:gd name="T5" fmla="*/ 31 h 122"/>
                <a:gd name="T6" fmla="*/ 20 w 129"/>
                <a:gd name="T7" fmla="*/ 19 h 122"/>
                <a:gd name="T8" fmla="*/ 33 w 129"/>
                <a:gd name="T9" fmla="*/ 9 h 122"/>
                <a:gd name="T10" fmla="*/ 48 w 129"/>
                <a:gd name="T11" fmla="*/ 3 h 122"/>
                <a:gd name="T12" fmla="*/ 65 w 129"/>
                <a:gd name="T13" fmla="*/ 0 h 122"/>
                <a:gd name="T14" fmla="*/ 81 w 129"/>
                <a:gd name="T15" fmla="*/ 3 h 122"/>
                <a:gd name="T16" fmla="*/ 96 w 129"/>
                <a:gd name="T17" fmla="*/ 9 h 122"/>
                <a:gd name="T18" fmla="*/ 109 w 129"/>
                <a:gd name="T19" fmla="*/ 19 h 122"/>
                <a:gd name="T20" fmla="*/ 120 w 129"/>
                <a:gd name="T21" fmla="*/ 31 h 122"/>
                <a:gd name="T22" fmla="*/ 126 w 129"/>
                <a:gd name="T23" fmla="*/ 46 h 122"/>
                <a:gd name="T24" fmla="*/ 129 w 129"/>
                <a:gd name="T25" fmla="*/ 61 h 122"/>
                <a:gd name="T26" fmla="*/ 126 w 129"/>
                <a:gd name="T27" fmla="*/ 77 h 122"/>
                <a:gd name="T28" fmla="*/ 120 w 129"/>
                <a:gd name="T29" fmla="*/ 91 h 122"/>
                <a:gd name="T30" fmla="*/ 109 w 129"/>
                <a:gd name="T31" fmla="*/ 104 h 122"/>
                <a:gd name="T32" fmla="*/ 96 w 129"/>
                <a:gd name="T33" fmla="*/ 114 h 122"/>
                <a:gd name="T34" fmla="*/ 81 w 129"/>
                <a:gd name="T35" fmla="*/ 120 h 122"/>
                <a:gd name="T36" fmla="*/ 65 w 129"/>
                <a:gd name="T37" fmla="*/ 122 h 122"/>
                <a:gd name="T38" fmla="*/ 48 w 129"/>
                <a:gd name="T39" fmla="*/ 120 h 122"/>
                <a:gd name="T40" fmla="*/ 33 w 129"/>
                <a:gd name="T41" fmla="*/ 114 h 122"/>
                <a:gd name="T42" fmla="*/ 20 w 129"/>
                <a:gd name="T43" fmla="*/ 104 h 122"/>
                <a:gd name="T44" fmla="*/ 9 w 129"/>
                <a:gd name="T45" fmla="*/ 91 h 122"/>
                <a:gd name="T46" fmla="*/ 3 w 129"/>
                <a:gd name="T47" fmla="*/ 77 h 122"/>
                <a:gd name="T48" fmla="*/ 0 w 129"/>
                <a:gd name="T49" fmla="*/ 61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" h="122">
                  <a:moveTo>
                    <a:pt x="0" y="61"/>
                  </a:moveTo>
                  <a:lnTo>
                    <a:pt x="3" y="46"/>
                  </a:lnTo>
                  <a:lnTo>
                    <a:pt x="9" y="31"/>
                  </a:lnTo>
                  <a:lnTo>
                    <a:pt x="20" y="19"/>
                  </a:lnTo>
                  <a:lnTo>
                    <a:pt x="33" y="9"/>
                  </a:lnTo>
                  <a:lnTo>
                    <a:pt x="48" y="3"/>
                  </a:lnTo>
                  <a:lnTo>
                    <a:pt x="65" y="0"/>
                  </a:lnTo>
                  <a:lnTo>
                    <a:pt x="81" y="3"/>
                  </a:lnTo>
                  <a:lnTo>
                    <a:pt x="96" y="9"/>
                  </a:lnTo>
                  <a:lnTo>
                    <a:pt x="109" y="19"/>
                  </a:lnTo>
                  <a:lnTo>
                    <a:pt x="120" y="31"/>
                  </a:lnTo>
                  <a:lnTo>
                    <a:pt x="126" y="46"/>
                  </a:lnTo>
                  <a:lnTo>
                    <a:pt x="129" y="61"/>
                  </a:lnTo>
                  <a:lnTo>
                    <a:pt x="126" y="77"/>
                  </a:lnTo>
                  <a:lnTo>
                    <a:pt x="120" y="91"/>
                  </a:lnTo>
                  <a:lnTo>
                    <a:pt x="109" y="104"/>
                  </a:lnTo>
                  <a:lnTo>
                    <a:pt x="96" y="114"/>
                  </a:lnTo>
                  <a:lnTo>
                    <a:pt x="81" y="120"/>
                  </a:lnTo>
                  <a:lnTo>
                    <a:pt x="65" y="122"/>
                  </a:lnTo>
                  <a:lnTo>
                    <a:pt x="48" y="120"/>
                  </a:lnTo>
                  <a:lnTo>
                    <a:pt x="33" y="114"/>
                  </a:lnTo>
                  <a:lnTo>
                    <a:pt x="20" y="104"/>
                  </a:lnTo>
                  <a:lnTo>
                    <a:pt x="9" y="91"/>
                  </a:lnTo>
                  <a:lnTo>
                    <a:pt x="3" y="77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019" name="Rectangle 91"/>
            <p:cNvSpPr>
              <a:spLocks noChangeArrowheads="1"/>
            </p:cNvSpPr>
            <p:nvPr/>
          </p:nvSpPr>
          <p:spPr bwMode="auto">
            <a:xfrm>
              <a:off x="1808" y="3710"/>
              <a:ext cx="59" cy="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700">
                  <a:solidFill>
                    <a:srgbClr val="000000"/>
                  </a:solidFill>
                  <a:latin typeface="Arial" charset="0"/>
                </a:rPr>
                <a:t>PI</a:t>
              </a:r>
              <a:endParaRPr lang="en-US" sz="700"/>
            </a:p>
          </p:txBody>
        </p:sp>
        <p:sp>
          <p:nvSpPr>
            <p:cNvPr id="125020" name="Rectangle 92"/>
            <p:cNvSpPr>
              <a:spLocks noChangeArrowheads="1"/>
            </p:cNvSpPr>
            <p:nvPr/>
          </p:nvSpPr>
          <p:spPr bwMode="auto">
            <a:xfrm>
              <a:off x="1818" y="3780"/>
              <a:ext cx="35" cy="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700">
                  <a:solidFill>
                    <a:srgbClr val="000000"/>
                  </a:solidFill>
                  <a:latin typeface="Arial" charset="0"/>
                </a:rPr>
                <a:t>2</a:t>
              </a:r>
              <a:endParaRPr lang="en-US" sz="700"/>
            </a:p>
          </p:txBody>
        </p:sp>
        <p:sp>
          <p:nvSpPr>
            <p:cNvPr id="125021" name="Line 93"/>
            <p:cNvSpPr>
              <a:spLocks noChangeShapeType="1"/>
            </p:cNvSpPr>
            <p:nvPr/>
          </p:nvSpPr>
          <p:spPr bwMode="auto">
            <a:xfrm flipV="1">
              <a:off x="2701" y="3626"/>
              <a:ext cx="4" cy="157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022" name="Freeform 94"/>
            <p:cNvSpPr>
              <a:spLocks/>
            </p:cNvSpPr>
            <p:nvPr/>
          </p:nvSpPr>
          <p:spPr bwMode="auto">
            <a:xfrm>
              <a:off x="2632" y="3705"/>
              <a:ext cx="137" cy="158"/>
            </a:xfrm>
            <a:custGeom>
              <a:avLst/>
              <a:gdLst>
                <a:gd name="T0" fmla="*/ 0 w 129"/>
                <a:gd name="T1" fmla="*/ 61 h 122"/>
                <a:gd name="T2" fmla="*/ 3 w 129"/>
                <a:gd name="T3" fmla="*/ 46 h 122"/>
                <a:gd name="T4" fmla="*/ 9 w 129"/>
                <a:gd name="T5" fmla="*/ 31 h 122"/>
                <a:gd name="T6" fmla="*/ 20 w 129"/>
                <a:gd name="T7" fmla="*/ 19 h 122"/>
                <a:gd name="T8" fmla="*/ 33 w 129"/>
                <a:gd name="T9" fmla="*/ 9 h 122"/>
                <a:gd name="T10" fmla="*/ 48 w 129"/>
                <a:gd name="T11" fmla="*/ 3 h 122"/>
                <a:gd name="T12" fmla="*/ 65 w 129"/>
                <a:gd name="T13" fmla="*/ 0 h 122"/>
                <a:gd name="T14" fmla="*/ 81 w 129"/>
                <a:gd name="T15" fmla="*/ 3 h 122"/>
                <a:gd name="T16" fmla="*/ 96 w 129"/>
                <a:gd name="T17" fmla="*/ 9 h 122"/>
                <a:gd name="T18" fmla="*/ 109 w 129"/>
                <a:gd name="T19" fmla="*/ 19 h 122"/>
                <a:gd name="T20" fmla="*/ 119 w 129"/>
                <a:gd name="T21" fmla="*/ 31 h 122"/>
                <a:gd name="T22" fmla="*/ 126 w 129"/>
                <a:gd name="T23" fmla="*/ 46 h 122"/>
                <a:gd name="T24" fmla="*/ 129 w 129"/>
                <a:gd name="T25" fmla="*/ 61 h 122"/>
                <a:gd name="T26" fmla="*/ 126 w 129"/>
                <a:gd name="T27" fmla="*/ 77 h 122"/>
                <a:gd name="T28" fmla="*/ 119 w 129"/>
                <a:gd name="T29" fmla="*/ 91 h 122"/>
                <a:gd name="T30" fmla="*/ 109 w 129"/>
                <a:gd name="T31" fmla="*/ 104 h 122"/>
                <a:gd name="T32" fmla="*/ 96 w 129"/>
                <a:gd name="T33" fmla="*/ 114 h 122"/>
                <a:gd name="T34" fmla="*/ 81 w 129"/>
                <a:gd name="T35" fmla="*/ 120 h 122"/>
                <a:gd name="T36" fmla="*/ 65 w 129"/>
                <a:gd name="T37" fmla="*/ 122 h 122"/>
                <a:gd name="T38" fmla="*/ 48 w 129"/>
                <a:gd name="T39" fmla="*/ 120 h 122"/>
                <a:gd name="T40" fmla="*/ 33 w 129"/>
                <a:gd name="T41" fmla="*/ 114 h 122"/>
                <a:gd name="T42" fmla="*/ 20 w 129"/>
                <a:gd name="T43" fmla="*/ 104 h 122"/>
                <a:gd name="T44" fmla="*/ 9 w 129"/>
                <a:gd name="T45" fmla="*/ 91 h 122"/>
                <a:gd name="T46" fmla="*/ 3 w 129"/>
                <a:gd name="T47" fmla="*/ 77 h 122"/>
                <a:gd name="T48" fmla="*/ 0 w 129"/>
                <a:gd name="T49" fmla="*/ 61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" h="122">
                  <a:moveTo>
                    <a:pt x="0" y="61"/>
                  </a:moveTo>
                  <a:lnTo>
                    <a:pt x="3" y="46"/>
                  </a:lnTo>
                  <a:lnTo>
                    <a:pt x="9" y="31"/>
                  </a:lnTo>
                  <a:lnTo>
                    <a:pt x="20" y="19"/>
                  </a:lnTo>
                  <a:lnTo>
                    <a:pt x="33" y="9"/>
                  </a:lnTo>
                  <a:lnTo>
                    <a:pt x="48" y="3"/>
                  </a:lnTo>
                  <a:lnTo>
                    <a:pt x="65" y="0"/>
                  </a:lnTo>
                  <a:lnTo>
                    <a:pt x="81" y="3"/>
                  </a:lnTo>
                  <a:lnTo>
                    <a:pt x="96" y="9"/>
                  </a:lnTo>
                  <a:lnTo>
                    <a:pt x="109" y="19"/>
                  </a:lnTo>
                  <a:lnTo>
                    <a:pt x="119" y="31"/>
                  </a:lnTo>
                  <a:lnTo>
                    <a:pt x="126" y="46"/>
                  </a:lnTo>
                  <a:lnTo>
                    <a:pt x="129" y="61"/>
                  </a:lnTo>
                  <a:lnTo>
                    <a:pt x="126" y="77"/>
                  </a:lnTo>
                  <a:lnTo>
                    <a:pt x="119" y="91"/>
                  </a:lnTo>
                  <a:lnTo>
                    <a:pt x="109" y="104"/>
                  </a:lnTo>
                  <a:lnTo>
                    <a:pt x="96" y="114"/>
                  </a:lnTo>
                  <a:lnTo>
                    <a:pt x="81" y="120"/>
                  </a:lnTo>
                  <a:lnTo>
                    <a:pt x="65" y="122"/>
                  </a:lnTo>
                  <a:lnTo>
                    <a:pt x="48" y="120"/>
                  </a:lnTo>
                  <a:lnTo>
                    <a:pt x="33" y="114"/>
                  </a:lnTo>
                  <a:lnTo>
                    <a:pt x="20" y="104"/>
                  </a:lnTo>
                  <a:lnTo>
                    <a:pt x="9" y="91"/>
                  </a:lnTo>
                  <a:lnTo>
                    <a:pt x="3" y="77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023" name="Rectangle 95"/>
            <p:cNvSpPr>
              <a:spLocks noChangeArrowheads="1"/>
            </p:cNvSpPr>
            <p:nvPr/>
          </p:nvSpPr>
          <p:spPr bwMode="auto">
            <a:xfrm>
              <a:off x="2678" y="3710"/>
              <a:ext cx="58" cy="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700">
                  <a:solidFill>
                    <a:srgbClr val="000000"/>
                  </a:solidFill>
                  <a:latin typeface="Arial" charset="0"/>
                </a:rPr>
                <a:t>PI</a:t>
              </a:r>
              <a:endParaRPr lang="en-US" sz="700"/>
            </a:p>
          </p:txBody>
        </p:sp>
        <p:sp>
          <p:nvSpPr>
            <p:cNvPr id="125024" name="Rectangle 96"/>
            <p:cNvSpPr>
              <a:spLocks noChangeArrowheads="1"/>
            </p:cNvSpPr>
            <p:nvPr/>
          </p:nvSpPr>
          <p:spPr bwMode="auto">
            <a:xfrm>
              <a:off x="2684" y="3780"/>
              <a:ext cx="34" cy="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700">
                  <a:solidFill>
                    <a:srgbClr val="000000"/>
                  </a:solidFill>
                  <a:latin typeface="Arial" charset="0"/>
                </a:rPr>
                <a:t>3</a:t>
              </a:r>
              <a:endParaRPr lang="en-US" sz="700"/>
            </a:p>
          </p:txBody>
        </p:sp>
        <p:sp>
          <p:nvSpPr>
            <p:cNvPr id="125025" name="Line 97"/>
            <p:cNvSpPr>
              <a:spLocks noChangeShapeType="1"/>
            </p:cNvSpPr>
            <p:nvPr/>
          </p:nvSpPr>
          <p:spPr bwMode="auto">
            <a:xfrm flipH="1">
              <a:off x="2680" y="1435"/>
              <a:ext cx="224" cy="2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026" name="Freeform 98"/>
            <p:cNvSpPr>
              <a:spLocks/>
            </p:cNvSpPr>
            <p:nvPr/>
          </p:nvSpPr>
          <p:spPr bwMode="auto">
            <a:xfrm>
              <a:off x="2836" y="1358"/>
              <a:ext cx="136" cy="153"/>
            </a:xfrm>
            <a:custGeom>
              <a:avLst/>
              <a:gdLst>
                <a:gd name="T0" fmla="*/ 0 w 128"/>
                <a:gd name="T1" fmla="*/ 61 h 121"/>
                <a:gd name="T2" fmla="*/ 3 w 128"/>
                <a:gd name="T3" fmla="*/ 45 h 121"/>
                <a:gd name="T4" fmla="*/ 9 w 128"/>
                <a:gd name="T5" fmla="*/ 30 h 121"/>
                <a:gd name="T6" fmla="*/ 18 w 128"/>
                <a:gd name="T7" fmla="*/ 17 h 121"/>
                <a:gd name="T8" fmla="*/ 32 w 128"/>
                <a:gd name="T9" fmla="*/ 8 h 121"/>
                <a:gd name="T10" fmla="*/ 48 w 128"/>
                <a:gd name="T11" fmla="*/ 1 h 121"/>
                <a:gd name="T12" fmla="*/ 64 w 128"/>
                <a:gd name="T13" fmla="*/ 0 h 121"/>
                <a:gd name="T14" fmla="*/ 80 w 128"/>
                <a:gd name="T15" fmla="*/ 1 h 121"/>
                <a:gd name="T16" fmla="*/ 96 w 128"/>
                <a:gd name="T17" fmla="*/ 8 h 121"/>
                <a:gd name="T18" fmla="*/ 109 w 128"/>
                <a:gd name="T19" fmla="*/ 17 h 121"/>
                <a:gd name="T20" fmla="*/ 119 w 128"/>
                <a:gd name="T21" fmla="*/ 30 h 121"/>
                <a:gd name="T22" fmla="*/ 126 w 128"/>
                <a:gd name="T23" fmla="*/ 45 h 121"/>
                <a:gd name="T24" fmla="*/ 128 w 128"/>
                <a:gd name="T25" fmla="*/ 61 h 121"/>
                <a:gd name="T26" fmla="*/ 126 w 128"/>
                <a:gd name="T27" fmla="*/ 77 h 121"/>
                <a:gd name="T28" fmla="*/ 119 w 128"/>
                <a:gd name="T29" fmla="*/ 90 h 121"/>
                <a:gd name="T30" fmla="*/ 109 w 128"/>
                <a:gd name="T31" fmla="*/ 104 h 121"/>
                <a:gd name="T32" fmla="*/ 96 w 128"/>
                <a:gd name="T33" fmla="*/ 112 h 121"/>
                <a:gd name="T34" fmla="*/ 80 w 128"/>
                <a:gd name="T35" fmla="*/ 118 h 121"/>
                <a:gd name="T36" fmla="*/ 64 w 128"/>
                <a:gd name="T37" fmla="*/ 121 h 121"/>
                <a:gd name="T38" fmla="*/ 48 w 128"/>
                <a:gd name="T39" fmla="*/ 118 h 121"/>
                <a:gd name="T40" fmla="*/ 32 w 128"/>
                <a:gd name="T41" fmla="*/ 112 h 121"/>
                <a:gd name="T42" fmla="*/ 18 w 128"/>
                <a:gd name="T43" fmla="*/ 104 h 121"/>
                <a:gd name="T44" fmla="*/ 9 w 128"/>
                <a:gd name="T45" fmla="*/ 90 h 121"/>
                <a:gd name="T46" fmla="*/ 3 w 128"/>
                <a:gd name="T47" fmla="*/ 77 h 121"/>
                <a:gd name="T48" fmla="*/ 0 w 128"/>
                <a:gd name="T49" fmla="*/ 6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8" h="121">
                  <a:moveTo>
                    <a:pt x="0" y="61"/>
                  </a:moveTo>
                  <a:lnTo>
                    <a:pt x="3" y="45"/>
                  </a:lnTo>
                  <a:lnTo>
                    <a:pt x="9" y="30"/>
                  </a:lnTo>
                  <a:lnTo>
                    <a:pt x="18" y="17"/>
                  </a:lnTo>
                  <a:lnTo>
                    <a:pt x="32" y="8"/>
                  </a:lnTo>
                  <a:lnTo>
                    <a:pt x="48" y="1"/>
                  </a:lnTo>
                  <a:lnTo>
                    <a:pt x="64" y="0"/>
                  </a:lnTo>
                  <a:lnTo>
                    <a:pt x="80" y="1"/>
                  </a:lnTo>
                  <a:lnTo>
                    <a:pt x="96" y="8"/>
                  </a:lnTo>
                  <a:lnTo>
                    <a:pt x="109" y="17"/>
                  </a:lnTo>
                  <a:lnTo>
                    <a:pt x="119" y="30"/>
                  </a:lnTo>
                  <a:lnTo>
                    <a:pt x="126" y="45"/>
                  </a:lnTo>
                  <a:lnTo>
                    <a:pt x="128" y="61"/>
                  </a:lnTo>
                  <a:lnTo>
                    <a:pt x="126" y="77"/>
                  </a:lnTo>
                  <a:lnTo>
                    <a:pt x="119" y="90"/>
                  </a:lnTo>
                  <a:lnTo>
                    <a:pt x="109" y="104"/>
                  </a:lnTo>
                  <a:lnTo>
                    <a:pt x="96" y="112"/>
                  </a:lnTo>
                  <a:lnTo>
                    <a:pt x="80" y="118"/>
                  </a:lnTo>
                  <a:lnTo>
                    <a:pt x="64" y="121"/>
                  </a:lnTo>
                  <a:lnTo>
                    <a:pt x="48" y="118"/>
                  </a:lnTo>
                  <a:lnTo>
                    <a:pt x="32" y="112"/>
                  </a:lnTo>
                  <a:lnTo>
                    <a:pt x="18" y="104"/>
                  </a:lnTo>
                  <a:lnTo>
                    <a:pt x="9" y="90"/>
                  </a:lnTo>
                  <a:lnTo>
                    <a:pt x="3" y="77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027" name="Rectangle 99"/>
            <p:cNvSpPr>
              <a:spLocks noChangeArrowheads="1"/>
            </p:cNvSpPr>
            <p:nvPr/>
          </p:nvSpPr>
          <p:spPr bwMode="auto">
            <a:xfrm>
              <a:off x="2879" y="1365"/>
              <a:ext cx="59" cy="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700">
                  <a:solidFill>
                    <a:srgbClr val="000000"/>
                  </a:solidFill>
                  <a:latin typeface="Arial" charset="0"/>
                </a:rPr>
                <a:t>PI</a:t>
              </a:r>
              <a:endParaRPr lang="en-US" sz="700"/>
            </a:p>
          </p:txBody>
        </p:sp>
        <p:sp>
          <p:nvSpPr>
            <p:cNvPr id="125028" name="Rectangle 100"/>
            <p:cNvSpPr>
              <a:spLocks noChangeArrowheads="1"/>
            </p:cNvSpPr>
            <p:nvPr/>
          </p:nvSpPr>
          <p:spPr bwMode="auto">
            <a:xfrm>
              <a:off x="2890" y="1435"/>
              <a:ext cx="35" cy="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700">
                  <a:solidFill>
                    <a:srgbClr val="000000"/>
                  </a:solidFill>
                  <a:latin typeface="Arial" charset="0"/>
                </a:rPr>
                <a:t>4</a:t>
              </a:r>
              <a:endParaRPr lang="en-US" sz="700"/>
            </a:p>
          </p:txBody>
        </p:sp>
        <p:sp>
          <p:nvSpPr>
            <p:cNvPr id="125029" name="Line 101"/>
            <p:cNvSpPr>
              <a:spLocks noChangeShapeType="1"/>
            </p:cNvSpPr>
            <p:nvPr/>
          </p:nvSpPr>
          <p:spPr bwMode="auto">
            <a:xfrm flipH="1">
              <a:off x="3036" y="1917"/>
              <a:ext cx="120" cy="3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030" name="Freeform 102"/>
            <p:cNvSpPr>
              <a:spLocks/>
            </p:cNvSpPr>
            <p:nvPr/>
          </p:nvSpPr>
          <p:spPr bwMode="auto">
            <a:xfrm>
              <a:off x="3089" y="1841"/>
              <a:ext cx="134" cy="157"/>
            </a:xfrm>
            <a:custGeom>
              <a:avLst/>
              <a:gdLst>
                <a:gd name="T0" fmla="*/ 0 w 127"/>
                <a:gd name="T1" fmla="*/ 61 h 121"/>
                <a:gd name="T2" fmla="*/ 3 w 127"/>
                <a:gd name="T3" fmla="*/ 45 h 121"/>
                <a:gd name="T4" fmla="*/ 8 w 127"/>
                <a:gd name="T5" fmla="*/ 30 h 121"/>
                <a:gd name="T6" fmla="*/ 18 w 127"/>
                <a:gd name="T7" fmla="*/ 18 h 121"/>
                <a:gd name="T8" fmla="*/ 31 w 127"/>
                <a:gd name="T9" fmla="*/ 8 h 121"/>
                <a:gd name="T10" fmla="*/ 47 w 127"/>
                <a:gd name="T11" fmla="*/ 2 h 121"/>
                <a:gd name="T12" fmla="*/ 64 w 127"/>
                <a:gd name="T13" fmla="*/ 0 h 121"/>
                <a:gd name="T14" fmla="*/ 81 w 127"/>
                <a:gd name="T15" fmla="*/ 2 h 121"/>
                <a:gd name="T16" fmla="*/ 96 w 127"/>
                <a:gd name="T17" fmla="*/ 8 h 121"/>
                <a:gd name="T18" fmla="*/ 109 w 127"/>
                <a:gd name="T19" fmla="*/ 18 h 121"/>
                <a:gd name="T20" fmla="*/ 119 w 127"/>
                <a:gd name="T21" fmla="*/ 30 h 121"/>
                <a:gd name="T22" fmla="*/ 126 w 127"/>
                <a:gd name="T23" fmla="*/ 45 h 121"/>
                <a:gd name="T24" fmla="*/ 127 w 127"/>
                <a:gd name="T25" fmla="*/ 61 h 121"/>
                <a:gd name="T26" fmla="*/ 126 w 127"/>
                <a:gd name="T27" fmla="*/ 77 h 121"/>
                <a:gd name="T28" fmla="*/ 119 w 127"/>
                <a:gd name="T29" fmla="*/ 90 h 121"/>
                <a:gd name="T30" fmla="*/ 109 w 127"/>
                <a:gd name="T31" fmla="*/ 104 h 121"/>
                <a:gd name="T32" fmla="*/ 96 w 127"/>
                <a:gd name="T33" fmla="*/ 112 h 121"/>
                <a:gd name="T34" fmla="*/ 81 w 127"/>
                <a:gd name="T35" fmla="*/ 119 h 121"/>
                <a:gd name="T36" fmla="*/ 64 w 127"/>
                <a:gd name="T37" fmla="*/ 121 h 121"/>
                <a:gd name="T38" fmla="*/ 47 w 127"/>
                <a:gd name="T39" fmla="*/ 119 h 121"/>
                <a:gd name="T40" fmla="*/ 31 w 127"/>
                <a:gd name="T41" fmla="*/ 112 h 121"/>
                <a:gd name="T42" fmla="*/ 18 w 127"/>
                <a:gd name="T43" fmla="*/ 104 h 121"/>
                <a:gd name="T44" fmla="*/ 8 w 127"/>
                <a:gd name="T45" fmla="*/ 90 h 121"/>
                <a:gd name="T46" fmla="*/ 3 w 127"/>
                <a:gd name="T47" fmla="*/ 77 h 121"/>
                <a:gd name="T48" fmla="*/ 0 w 127"/>
                <a:gd name="T49" fmla="*/ 6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7" h="121">
                  <a:moveTo>
                    <a:pt x="0" y="61"/>
                  </a:moveTo>
                  <a:lnTo>
                    <a:pt x="3" y="45"/>
                  </a:lnTo>
                  <a:lnTo>
                    <a:pt x="8" y="30"/>
                  </a:lnTo>
                  <a:lnTo>
                    <a:pt x="18" y="18"/>
                  </a:lnTo>
                  <a:lnTo>
                    <a:pt x="31" y="8"/>
                  </a:lnTo>
                  <a:lnTo>
                    <a:pt x="47" y="2"/>
                  </a:lnTo>
                  <a:lnTo>
                    <a:pt x="64" y="0"/>
                  </a:lnTo>
                  <a:lnTo>
                    <a:pt x="81" y="2"/>
                  </a:lnTo>
                  <a:lnTo>
                    <a:pt x="96" y="8"/>
                  </a:lnTo>
                  <a:lnTo>
                    <a:pt x="109" y="18"/>
                  </a:lnTo>
                  <a:lnTo>
                    <a:pt x="119" y="30"/>
                  </a:lnTo>
                  <a:lnTo>
                    <a:pt x="126" y="45"/>
                  </a:lnTo>
                  <a:lnTo>
                    <a:pt x="127" y="61"/>
                  </a:lnTo>
                  <a:lnTo>
                    <a:pt x="126" y="77"/>
                  </a:lnTo>
                  <a:lnTo>
                    <a:pt x="119" y="90"/>
                  </a:lnTo>
                  <a:lnTo>
                    <a:pt x="109" y="104"/>
                  </a:lnTo>
                  <a:lnTo>
                    <a:pt x="96" y="112"/>
                  </a:lnTo>
                  <a:lnTo>
                    <a:pt x="81" y="119"/>
                  </a:lnTo>
                  <a:lnTo>
                    <a:pt x="64" y="121"/>
                  </a:lnTo>
                  <a:lnTo>
                    <a:pt x="47" y="119"/>
                  </a:lnTo>
                  <a:lnTo>
                    <a:pt x="31" y="112"/>
                  </a:lnTo>
                  <a:lnTo>
                    <a:pt x="18" y="104"/>
                  </a:lnTo>
                  <a:lnTo>
                    <a:pt x="8" y="90"/>
                  </a:lnTo>
                  <a:lnTo>
                    <a:pt x="3" y="77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031" name="Rectangle 103"/>
            <p:cNvSpPr>
              <a:spLocks noChangeArrowheads="1"/>
            </p:cNvSpPr>
            <p:nvPr/>
          </p:nvSpPr>
          <p:spPr bwMode="auto">
            <a:xfrm>
              <a:off x="3133" y="1848"/>
              <a:ext cx="55" cy="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700">
                  <a:solidFill>
                    <a:srgbClr val="000000"/>
                  </a:solidFill>
                  <a:latin typeface="Arial" charset="0"/>
                </a:rPr>
                <a:t>TI</a:t>
              </a:r>
              <a:endParaRPr lang="en-US" sz="700"/>
            </a:p>
          </p:txBody>
        </p:sp>
        <p:sp>
          <p:nvSpPr>
            <p:cNvPr id="125032" name="Rectangle 104"/>
            <p:cNvSpPr>
              <a:spLocks noChangeArrowheads="1"/>
            </p:cNvSpPr>
            <p:nvPr/>
          </p:nvSpPr>
          <p:spPr bwMode="auto">
            <a:xfrm>
              <a:off x="3143" y="1914"/>
              <a:ext cx="34" cy="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700">
                  <a:solidFill>
                    <a:srgbClr val="000000"/>
                  </a:solidFill>
                  <a:latin typeface="Arial" charset="0"/>
                </a:rPr>
                <a:t>5</a:t>
              </a:r>
              <a:endParaRPr lang="en-US" sz="700"/>
            </a:p>
          </p:txBody>
        </p:sp>
        <p:sp>
          <p:nvSpPr>
            <p:cNvPr id="125033" name="Line 105"/>
            <p:cNvSpPr>
              <a:spLocks noChangeShapeType="1"/>
            </p:cNvSpPr>
            <p:nvPr/>
          </p:nvSpPr>
          <p:spPr bwMode="auto">
            <a:xfrm flipH="1">
              <a:off x="3303" y="2385"/>
              <a:ext cx="120" cy="2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034" name="Freeform 106"/>
            <p:cNvSpPr>
              <a:spLocks/>
            </p:cNvSpPr>
            <p:nvPr/>
          </p:nvSpPr>
          <p:spPr bwMode="auto">
            <a:xfrm>
              <a:off x="3353" y="2310"/>
              <a:ext cx="137" cy="155"/>
            </a:xfrm>
            <a:custGeom>
              <a:avLst/>
              <a:gdLst>
                <a:gd name="T0" fmla="*/ 0 w 128"/>
                <a:gd name="T1" fmla="*/ 60 h 122"/>
                <a:gd name="T2" fmla="*/ 3 w 128"/>
                <a:gd name="T3" fmla="*/ 46 h 122"/>
                <a:gd name="T4" fmla="*/ 9 w 128"/>
                <a:gd name="T5" fmla="*/ 31 h 122"/>
                <a:gd name="T6" fmla="*/ 18 w 128"/>
                <a:gd name="T7" fmla="*/ 19 h 122"/>
                <a:gd name="T8" fmla="*/ 33 w 128"/>
                <a:gd name="T9" fmla="*/ 9 h 122"/>
                <a:gd name="T10" fmla="*/ 48 w 128"/>
                <a:gd name="T11" fmla="*/ 3 h 122"/>
                <a:gd name="T12" fmla="*/ 64 w 128"/>
                <a:gd name="T13" fmla="*/ 0 h 122"/>
                <a:gd name="T14" fmla="*/ 80 w 128"/>
                <a:gd name="T15" fmla="*/ 3 h 122"/>
                <a:gd name="T16" fmla="*/ 96 w 128"/>
                <a:gd name="T17" fmla="*/ 9 h 122"/>
                <a:gd name="T18" fmla="*/ 109 w 128"/>
                <a:gd name="T19" fmla="*/ 19 h 122"/>
                <a:gd name="T20" fmla="*/ 119 w 128"/>
                <a:gd name="T21" fmla="*/ 31 h 122"/>
                <a:gd name="T22" fmla="*/ 126 w 128"/>
                <a:gd name="T23" fmla="*/ 46 h 122"/>
                <a:gd name="T24" fmla="*/ 128 w 128"/>
                <a:gd name="T25" fmla="*/ 60 h 122"/>
                <a:gd name="T26" fmla="*/ 126 w 128"/>
                <a:gd name="T27" fmla="*/ 76 h 122"/>
                <a:gd name="T28" fmla="*/ 119 w 128"/>
                <a:gd name="T29" fmla="*/ 91 h 122"/>
                <a:gd name="T30" fmla="*/ 109 w 128"/>
                <a:gd name="T31" fmla="*/ 104 h 122"/>
                <a:gd name="T32" fmla="*/ 96 w 128"/>
                <a:gd name="T33" fmla="*/ 113 h 122"/>
                <a:gd name="T34" fmla="*/ 80 w 128"/>
                <a:gd name="T35" fmla="*/ 120 h 122"/>
                <a:gd name="T36" fmla="*/ 64 w 128"/>
                <a:gd name="T37" fmla="*/ 122 h 122"/>
                <a:gd name="T38" fmla="*/ 48 w 128"/>
                <a:gd name="T39" fmla="*/ 120 h 122"/>
                <a:gd name="T40" fmla="*/ 33 w 128"/>
                <a:gd name="T41" fmla="*/ 113 h 122"/>
                <a:gd name="T42" fmla="*/ 18 w 128"/>
                <a:gd name="T43" fmla="*/ 104 h 122"/>
                <a:gd name="T44" fmla="*/ 9 w 128"/>
                <a:gd name="T45" fmla="*/ 91 h 122"/>
                <a:gd name="T46" fmla="*/ 3 w 128"/>
                <a:gd name="T47" fmla="*/ 76 h 122"/>
                <a:gd name="T48" fmla="*/ 0 w 128"/>
                <a:gd name="T49" fmla="*/ 6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8" h="122">
                  <a:moveTo>
                    <a:pt x="0" y="60"/>
                  </a:moveTo>
                  <a:lnTo>
                    <a:pt x="3" y="46"/>
                  </a:lnTo>
                  <a:lnTo>
                    <a:pt x="9" y="31"/>
                  </a:lnTo>
                  <a:lnTo>
                    <a:pt x="18" y="19"/>
                  </a:lnTo>
                  <a:lnTo>
                    <a:pt x="33" y="9"/>
                  </a:lnTo>
                  <a:lnTo>
                    <a:pt x="48" y="3"/>
                  </a:lnTo>
                  <a:lnTo>
                    <a:pt x="64" y="0"/>
                  </a:lnTo>
                  <a:lnTo>
                    <a:pt x="80" y="3"/>
                  </a:lnTo>
                  <a:lnTo>
                    <a:pt x="96" y="9"/>
                  </a:lnTo>
                  <a:lnTo>
                    <a:pt x="109" y="19"/>
                  </a:lnTo>
                  <a:lnTo>
                    <a:pt x="119" y="31"/>
                  </a:lnTo>
                  <a:lnTo>
                    <a:pt x="126" y="46"/>
                  </a:lnTo>
                  <a:lnTo>
                    <a:pt x="128" y="60"/>
                  </a:lnTo>
                  <a:lnTo>
                    <a:pt x="126" y="76"/>
                  </a:lnTo>
                  <a:lnTo>
                    <a:pt x="119" y="91"/>
                  </a:lnTo>
                  <a:lnTo>
                    <a:pt x="109" y="104"/>
                  </a:lnTo>
                  <a:lnTo>
                    <a:pt x="96" y="113"/>
                  </a:lnTo>
                  <a:lnTo>
                    <a:pt x="80" y="120"/>
                  </a:lnTo>
                  <a:lnTo>
                    <a:pt x="64" y="122"/>
                  </a:lnTo>
                  <a:lnTo>
                    <a:pt x="48" y="120"/>
                  </a:lnTo>
                  <a:lnTo>
                    <a:pt x="33" y="113"/>
                  </a:lnTo>
                  <a:lnTo>
                    <a:pt x="18" y="104"/>
                  </a:lnTo>
                  <a:lnTo>
                    <a:pt x="9" y="91"/>
                  </a:lnTo>
                  <a:lnTo>
                    <a:pt x="3" y="76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035" name="Rectangle 107"/>
            <p:cNvSpPr>
              <a:spLocks noChangeArrowheads="1"/>
            </p:cNvSpPr>
            <p:nvPr/>
          </p:nvSpPr>
          <p:spPr bwMode="auto">
            <a:xfrm>
              <a:off x="3398" y="2313"/>
              <a:ext cx="55" cy="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700">
                  <a:solidFill>
                    <a:srgbClr val="000000"/>
                  </a:solidFill>
                  <a:latin typeface="Arial" charset="0"/>
                </a:rPr>
                <a:t>TI</a:t>
              </a:r>
              <a:endParaRPr lang="en-US" sz="700"/>
            </a:p>
          </p:txBody>
        </p:sp>
        <p:sp>
          <p:nvSpPr>
            <p:cNvPr id="125036" name="Rectangle 108"/>
            <p:cNvSpPr>
              <a:spLocks noChangeArrowheads="1"/>
            </p:cNvSpPr>
            <p:nvPr/>
          </p:nvSpPr>
          <p:spPr bwMode="auto">
            <a:xfrm>
              <a:off x="3404" y="2386"/>
              <a:ext cx="35" cy="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700">
                  <a:solidFill>
                    <a:srgbClr val="000000"/>
                  </a:solidFill>
                  <a:latin typeface="Arial" charset="0"/>
                </a:rPr>
                <a:t>6</a:t>
              </a:r>
              <a:endParaRPr lang="en-US" sz="700"/>
            </a:p>
          </p:txBody>
        </p:sp>
        <p:sp>
          <p:nvSpPr>
            <p:cNvPr id="125037" name="Line 109"/>
            <p:cNvSpPr>
              <a:spLocks noChangeShapeType="1"/>
            </p:cNvSpPr>
            <p:nvPr/>
          </p:nvSpPr>
          <p:spPr bwMode="auto">
            <a:xfrm flipH="1">
              <a:off x="3303" y="2837"/>
              <a:ext cx="120" cy="1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038" name="Freeform 110"/>
            <p:cNvSpPr>
              <a:spLocks/>
            </p:cNvSpPr>
            <p:nvPr/>
          </p:nvSpPr>
          <p:spPr bwMode="auto">
            <a:xfrm>
              <a:off x="3353" y="2759"/>
              <a:ext cx="137" cy="157"/>
            </a:xfrm>
            <a:custGeom>
              <a:avLst/>
              <a:gdLst>
                <a:gd name="T0" fmla="*/ 0 w 128"/>
                <a:gd name="T1" fmla="*/ 61 h 122"/>
                <a:gd name="T2" fmla="*/ 3 w 128"/>
                <a:gd name="T3" fmla="*/ 46 h 122"/>
                <a:gd name="T4" fmla="*/ 9 w 128"/>
                <a:gd name="T5" fmla="*/ 31 h 122"/>
                <a:gd name="T6" fmla="*/ 18 w 128"/>
                <a:gd name="T7" fmla="*/ 19 h 122"/>
                <a:gd name="T8" fmla="*/ 33 w 128"/>
                <a:gd name="T9" fmla="*/ 9 h 122"/>
                <a:gd name="T10" fmla="*/ 48 w 128"/>
                <a:gd name="T11" fmla="*/ 3 h 122"/>
                <a:gd name="T12" fmla="*/ 64 w 128"/>
                <a:gd name="T13" fmla="*/ 0 h 122"/>
                <a:gd name="T14" fmla="*/ 80 w 128"/>
                <a:gd name="T15" fmla="*/ 3 h 122"/>
                <a:gd name="T16" fmla="*/ 96 w 128"/>
                <a:gd name="T17" fmla="*/ 9 h 122"/>
                <a:gd name="T18" fmla="*/ 109 w 128"/>
                <a:gd name="T19" fmla="*/ 19 h 122"/>
                <a:gd name="T20" fmla="*/ 119 w 128"/>
                <a:gd name="T21" fmla="*/ 31 h 122"/>
                <a:gd name="T22" fmla="*/ 126 w 128"/>
                <a:gd name="T23" fmla="*/ 46 h 122"/>
                <a:gd name="T24" fmla="*/ 128 w 128"/>
                <a:gd name="T25" fmla="*/ 61 h 122"/>
                <a:gd name="T26" fmla="*/ 126 w 128"/>
                <a:gd name="T27" fmla="*/ 77 h 122"/>
                <a:gd name="T28" fmla="*/ 119 w 128"/>
                <a:gd name="T29" fmla="*/ 91 h 122"/>
                <a:gd name="T30" fmla="*/ 109 w 128"/>
                <a:gd name="T31" fmla="*/ 104 h 122"/>
                <a:gd name="T32" fmla="*/ 96 w 128"/>
                <a:gd name="T33" fmla="*/ 114 h 122"/>
                <a:gd name="T34" fmla="*/ 80 w 128"/>
                <a:gd name="T35" fmla="*/ 120 h 122"/>
                <a:gd name="T36" fmla="*/ 64 w 128"/>
                <a:gd name="T37" fmla="*/ 122 h 122"/>
                <a:gd name="T38" fmla="*/ 48 w 128"/>
                <a:gd name="T39" fmla="*/ 120 h 122"/>
                <a:gd name="T40" fmla="*/ 33 w 128"/>
                <a:gd name="T41" fmla="*/ 114 h 122"/>
                <a:gd name="T42" fmla="*/ 18 w 128"/>
                <a:gd name="T43" fmla="*/ 104 h 122"/>
                <a:gd name="T44" fmla="*/ 9 w 128"/>
                <a:gd name="T45" fmla="*/ 91 h 122"/>
                <a:gd name="T46" fmla="*/ 3 w 128"/>
                <a:gd name="T47" fmla="*/ 77 h 122"/>
                <a:gd name="T48" fmla="*/ 0 w 128"/>
                <a:gd name="T49" fmla="*/ 61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8" h="122">
                  <a:moveTo>
                    <a:pt x="0" y="61"/>
                  </a:moveTo>
                  <a:lnTo>
                    <a:pt x="3" y="46"/>
                  </a:lnTo>
                  <a:lnTo>
                    <a:pt x="9" y="31"/>
                  </a:lnTo>
                  <a:lnTo>
                    <a:pt x="18" y="19"/>
                  </a:lnTo>
                  <a:lnTo>
                    <a:pt x="33" y="9"/>
                  </a:lnTo>
                  <a:lnTo>
                    <a:pt x="48" y="3"/>
                  </a:lnTo>
                  <a:lnTo>
                    <a:pt x="64" y="0"/>
                  </a:lnTo>
                  <a:lnTo>
                    <a:pt x="80" y="3"/>
                  </a:lnTo>
                  <a:lnTo>
                    <a:pt x="96" y="9"/>
                  </a:lnTo>
                  <a:lnTo>
                    <a:pt x="109" y="19"/>
                  </a:lnTo>
                  <a:lnTo>
                    <a:pt x="119" y="31"/>
                  </a:lnTo>
                  <a:lnTo>
                    <a:pt x="126" y="46"/>
                  </a:lnTo>
                  <a:lnTo>
                    <a:pt x="128" y="61"/>
                  </a:lnTo>
                  <a:lnTo>
                    <a:pt x="126" y="77"/>
                  </a:lnTo>
                  <a:lnTo>
                    <a:pt x="119" y="91"/>
                  </a:lnTo>
                  <a:lnTo>
                    <a:pt x="109" y="104"/>
                  </a:lnTo>
                  <a:lnTo>
                    <a:pt x="96" y="114"/>
                  </a:lnTo>
                  <a:lnTo>
                    <a:pt x="80" y="120"/>
                  </a:lnTo>
                  <a:lnTo>
                    <a:pt x="64" y="122"/>
                  </a:lnTo>
                  <a:lnTo>
                    <a:pt x="48" y="120"/>
                  </a:lnTo>
                  <a:lnTo>
                    <a:pt x="33" y="114"/>
                  </a:lnTo>
                  <a:lnTo>
                    <a:pt x="18" y="104"/>
                  </a:lnTo>
                  <a:lnTo>
                    <a:pt x="9" y="91"/>
                  </a:lnTo>
                  <a:lnTo>
                    <a:pt x="3" y="77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039" name="Rectangle 111"/>
            <p:cNvSpPr>
              <a:spLocks noChangeArrowheads="1"/>
            </p:cNvSpPr>
            <p:nvPr/>
          </p:nvSpPr>
          <p:spPr bwMode="auto">
            <a:xfrm>
              <a:off x="3398" y="2765"/>
              <a:ext cx="55" cy="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700">
                  <a:solidFill>
                    <a:srgbClr val="000000"/>
                  </a:solidFill>
                  <a:latin typeface="Arial" charset="0"/>
                </a:rPr>
                <a:t>TI</a:t>
              </a:r>
              <a:endParaRPr lang="en-US" sz="700"/>
            </a:p>
          </p:txBody>
        </p:sp>
        <p:sp>
          <p:nvSpPr>
            <p:cNvPr id="125040" name="Rectangle 112"/>
            <p:cNvSpPr>
              <a:spLocks noChangeArrowheads="1"/>
            </p:cNvSpPr>
            <p:nvPr/>
          </p:nvSpPr>
          <p:spPr bwMode="auto">
            <a:xfrm>
              <a:off x="3404" y="2836"/>
              <a:ext cx="35" cy="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700">
                  <a:solidFill>
                    <a:srgbClr val="000000"/>
                  </a:solidFill>
                  <a:latin typeface="Arial" charset="0"/>
                </a:rPr>
                <a:t>7</a:t>
              </a:r>
              <a:endParaRPr lang="en-US" sz="700"/>
            </a:p>
          </p:txBody>
        </p:sp>
        <p:sp>
          <p:nvSpPr>
            <p:cNvPr id="125041" name="Line 113"/>
            <p:cNvSpPr>
              <a:spLocks noChangeShapeType="1"/>
            </p:cNvSpPr>
            <p:nvPr/>
          </p:nvSpPr>
          <p:spPr bwMode="auto">
            <a:xfrm flipH="1">
              <a:off x="3096" y="3383"/>
              <a:ext cx="120" cy="3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042" name="Freeform 114"/>
            <p:cNvSpPr>
              <a:spLocks/>
            </p:cNvSpPr>
            <p:nvPr/>
          </p:nvSpPr>
          <p:spPr bwMode="auto">
            <a:xfrm>
              <a:off x="3146" y="3306"/>
              <a:ext cx="138" cy="156"/>
            </a:xfrm>
            <a:custGeom>
              <a:avLst/>
              <a:gdLst>
                <a:gd name="T0" fmla="*/ 0 w 128"/>
                <a:gd name="T1" fmla="*/ 60 h 122"/>
                <a:gd name="T2" fmla="*/ 2 w 128"/>
                <a:gd name="T3" fmla="*/ 45 h 122"/>
                <a:gd name="T4" fmla="*/ 9 w 128"/>
                <a:gd name="T5" fmla="*/ 31 h 122"/>
                <a:gd name="T6" fmla="*/ 18 w 128"/>
                <a:gd name="T7" fmla="*/ 17 h 122"/>
                <a:gd name="T8" fmla="*/ 32 w 128"/>
                <a:gd name="T9" fmla="*/ 8 h 122"/>
                <a:gd name="T10" fmla="*/ 48 w 128"/>
                <a:gd name="T11" fmla="*/ 2 h 122"/>
                <a:gd name="T12" fmla="*/ 63 w 128"/>
                <a:gd name="T13" fmla="*/ 0 h 122"/>
                <a:gd name="T14" fmla="*/ 80 w 128"/>
                <a:gd name="T15" fmla="*/ 2 h 122"/>
                <a:gd name="T16" fmla="*/ 96 w 128"/>
                <a:gd name="T17" fmla="*/ 8 h 122"/>
                <a:gd name="T18" fmla="*/ 109 w 128"/>
                <a:gd name="T19" fmla="*/ 17 h 122"/>
                <a:gd name="T20" fmla="*/ 119 w 128"/>
                <a:gd name="T21" fmla="*/ 31 h 122"/>
                <a:gd name="T22" fmla="*/ 125 w 128"/>
                <a:gd name="T23" fmla="*/ 45 h 122"/>
                <a:gd name="T24" fmla="*/ 128 w 128"/>
                <a:gd name="T25" fmla="*/ 60 h 122"/>
                <a:gd name="T26" fmla="*/ 125 w 128"/>
                <a:gd name="T27" fmla="*/ 76 h 122"/>
                <a:gd name="T28" fmla="*/ 119 w 128"/>
                <a:gd name="T29" fmla="*/ 91 h 122"/>
                <a:gd name="T30" fmla="*/ 109 w 128"/>
                <a:gd name="T31" fmla="*/ 103 h 122"/>
                <a:gd name="T32" fmla="*/ 96 w 128"/>
                <a:gd name="T33" fmla="*/ 113 h 122"/>
                <a:gd name="T34" fmla="*/ 80 w 128"/>
                <a:gd name="T35" fmla="*/ 119 h 122"/>
                <a:gd name="T36" fmla="*/ 63 w 128"/>
                <a:gd name="T37" fmla="*/ 122 h 122"/>
                <a:gd name="T38" fmla="*/ 48 w 128"/>
                <a:gd name="T39" fmla="*/ 119 h 122"/>
                <a:gd name="T40" fmla="*/ 32 w 128"/>
                <a:gd name="T41" fmla="*/ 113 h 122"/>
                <a:gd name="T42" fmla="*/ 18 w 128"/>
                <a:gd name="T43" fmla="*/ 103 h 122"/>
                <a:gd name="T44" fmla="*/ 9 w 128"/>
                <a:gd name="T45" fmla="*/ 91 h 122"/>
                <a:gd name="T46" fmla="*/ 2 w 128"/>
                <a:gd name="T47" fmla="*/ 76 h 122"/>
                <a:gd name="T48" fmla="*/ 0 w 128"/>
                <a:gd name="T49" fmla="*/ 6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8" h="122">
                  <a:moveTo>
                    <a:pt x="0" y="60"/>
                  </a:moveTo>
                  <a:lnTo>
                    <a:pt x="2" y="45"/>
                  </a:lnTo>
                  <a:lnTo>
                    <a:pt x="9" y="31"/>
                  </a:lnTo>
                  <a:lnTo>
                    <a:pt x="18" y="17"/>
                  </a:lnTo>
                  <a:lnTo>
                    <a:pt x="32" y="8"/>
                  </a:lnTo>
                  <a:lnTo>
                    <a:pt x="48" y="2"/>
                  </a:lnTo>
                  <a:lnTo>
                    <a:pt x="63" y="0"/>
                  </a:lnTo>
                  <a:lnTo>
                    <a:pt x="80" y="2"/>
                  </a:lnTo>
                  <a:lnTo>
                    <a:pt x="96" y="8"/>
                  </a:lnTo>
                  <a:lnTo>
                    <a:pt x="109" y="17"/>
                  </a:lnTo>
                  <a:lnTo>
                    <a:pt x="119" y="31"/>
                  </a:lnTo>
                  <a:lnTo>
                    <a:pt x="125" y="45"/>
                  </a:lnTo>
                  <a:lnTo>
                    <a:pt x="128" y="60"/>
                  </a:lnTo>
                  <a:lnTo>
                    <a:pt x="125" y="76"/>
                  </a:lnTo>
                  <a:lnTo>
                    <a:pt x="119" y="91"/>
                  </a:lnTo>
                  <a:lnTo>
                    <a:pt x="109" y="103"/>
                  </a:lnTo>
                  <a:lnTo>
                    <a:pt x="96" y="113"/>
                  </a:lnTo>
                  <a:lnTo>
                    <a:pt x="80" y="119"/>
                  </a:lnTo>
                  <a:lnTo>
                    <a:pt x="63" y="122"/>
                  </a:lnTo>
                  <a:lnTo>
                    <a:pt x="48" y="119"/>
                  </a:lnTo>
                  <a:lnTo>
                    <a:pt x="32" y="113"/>
                  </a:lnTo>
                  <a:lnTo>
                    <a:pt x="18" y="103"/>
                  </a:lnTo>
                  <a:lnTo>
                    <a:pt x="9" y="91"/>
                  </a:lnTo>
                  <a:lnTo>
                    <a:pt x="2" y="76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043" name="Rectangle 115"/>
            <p:cNvSpPr>
              <a:spLocks noChangeArrowheads="1"/>
            </p:cNvSpPr>
            <p:nvPr/>
          </p:nvSpPr>
          <p:spPr bwMode="auto">
            <a:xfrm>
              <a:off x="3192" y="3309"/>
              <a:ext cx="55" cy="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700">
                  <a:solidFill>
                    <a:srgbClr val="000000"/>
                  </a:solidFill>
                  <a:latin typeface="Arial" charset="0"/>
                </a:rPr>
                <a:t>TI</a:t>
              </a:r>
              <a:endParaRPr lang="en-US" sz="700"/>
            </a:p>
          </p:txBody>
        </p:sp>
        <p:sp>
          <p:nvSpPr>
            <p:cNvPr id="125044" name="Rectangle 116"/>
            <p:cNvSpPr>
              <a:spLocks noChangeArrowheads="1"/>
            </p:cNvSpPr>
            <p:nvPr/>
          </p:nvSpPr>
          <p:spPr bwMode="auto">
            <a:xfrm>
              <a:off x="3200" y="3380"/>
              <a:ext cx="35" cy="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700">
                  <a:solidFill>
                    <a:srgbClr val="000000"/>
                  </a:solidFill>
                  <a:latin typeface="Arial" charset="0"/>
                </a:rPr>
                <a:t>8</a:t>
              </a:r>
              <a:endParaRPr lang="en-US" sz="700"/>
            </a:p>
          </p:txBody>
        </p:sp>
        <p:sp>
          <p:nvSpPr>
            <p:cNvPr id="125045" name="Line 117"/>
            <p:cNvSpPr>
              <a:spLocks noChangeShapeType="1"/>
            </p:cNvSpPr>
            <p:nvPr/>
          </p:nvSpPr>
          <p:spPr bwMode="auto">
            <a:xfrm>
              <a:off x="4287" y="3421"/>
              <a:ext cx="4" cy="211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046" name="Freeform 118"/>
            <p:cNvSpPr>
              <a:spLocks/>
            </p:cNvSpPr>
            <p:nvPr/>
          </p:nvSpPr>
          <p:spPr bwMode="auto">
            <a:xfrm>
              <a:off x="4220" y="3346"/>
              <a:ext cx="137" cy="153"/>
            </a:xfrm>
            <a:custGeom>
              <a:avLst/>
              <a:gdLst>
                <a:gd name="T0" fmla="*/ 0 w 128"/>
                <a:gd name="T1" fmla="*/ 61 h 121"/>
                <a:gd name="T2" fmla="*/ 3 w 128"/>
                <a:gd name="T3" fmla="*/ 45 h 121"/>
                <a:gd name="T4" fmla="*/ 9 w 128"/>
                <a:gd name="T5" fmla="*/ 30 h 121"/>
                <a:gd name="T6" fmla="*/ 19 w 128"/>
                <a:gd name="T7" fmla="*/ 18 h 121"/>
                <a:gd name="T8" fmla="*/ 32 w 128"/>
                <a:gd name="T9" fmla="*/ 8 h 121"/>
                <a:gd name="T10" fmla="*/ 48 w 128"/>
                <a:gd name="T11" fmla="*/ 2 h 121"/>
                <a:gd name="T12" fmla="*/ 64 w 128"/>
                <a:gd name="T13" fmla="*/ 0 h 121"/>
                <a:gd name="T14" fmla="*/ 80 w 128"/>
                <a:gd name="T15" fmla="*/ 2 h 121"/>
                <a:gd name="T16" fmla="*/ 96 w 128"/>
                <a:gd name="T17" fmla="*/ 8 h 121"/>
                <a:gd name="T18" fmla="*/ 109 w 128"/>
                <a:gd name="T19" fmla="*/ 18 h 121"/>
                <a:gd name="T20" fmla="*/ 119 w 128"/>
                <a:gd name="T21" fmla="*/ 30 h 121"/>
                <a:gd name="T22" fmla="*/ 126 w 128"/>
                <a:gd name="T23" fmla="*/ 45 h 121"/>
                <a:gd name="T24" fmla="*/ 128 w 128"/>
                <a:gd name="T25" fmla="*/ 61 h 121"/>
                <a:gd name="T26" fmla="*/ 126 w 128"/>
                <a:gd name="T27" fmla="*/ 75 h 121"/>
                <a:gd name="T28" fmla="*/ 119 w 128"/>
                <a:gd name="T29" fmla="*/ 90 h 121"/>
                <a:gd name="T30" fmla="*/ 109 w 128"/>
                <a:gd name="T31" fmla="*/ 104 h 121"/>
                <a:gd name="T32" fmla="*/ 96 w 128"/>
                <a:gd name="T33" fmla="*/ 112 h 121"/>
                <a:gd name="T34" fmla="*/ 80 w 128"/>
                <a:gd name="T35" fmla="*/ 119 h 121"/>
                <a:gd name="T36" fmla="*/ 64 w 128"/>
                <a:gd name="T37" fmla="*/ 121 h 121"/>
                <a:gd name="T38" fmla="*/ 48 w 128"/>
                <a:gd name="T39" fmla="*/ 119 h 121"/>
                <a:gd name="T40" fmla="*/ 32 w 128"/>
                <a:gd name="T41" fmla="*/ 112 h 121"/>
                <a:gd name="T42" fmla="*/ 19 w 128"/>
                <a:gd name="T43" fmla="*/ 104 h 121"/>
                <a:gd name="T44" fmla="*/ 9 w 128"/>
                <a:gd name="T45" fmla="*/ 90 h 121"/>
                <a:gd name="T46" fmla="*/ 3 w 128"/>
                <a:gd name="T47" fmla="*/ 75 h 121"/>
                <a:gd name="T48" fmla="*/ 0 w 128"/>
                <a:gd name="T49" fmla="*/ 6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8" h="121">
                  <a:moveTo>
                    <a:pt x="0" y="61"/>
                  </a:moveTo>
                  <a:lnTo>
                    <a:pt x="3" y="45"/>
                  </a:lnTo>
                  <a:lnTo>
                    <a:pt x="9" y="30"/>
                  </a:lnTo>
                  <a:lnTo>
                    <a:pt x="19" y="18"/>
                  </a:lnTo>
                  <a:lnTo>
                    <a:pt x="32" y="8"/>
                  </a:lnTo>
                  <a:lnTo>
                    <a:pt x="48" y="2"/>
                  </a:lnTo>
                  <a:lnTo>
                    <a:pt x="64" y="0"/>
                  </a:lnTo>
                  <a:lnTo>
                    <a:pt x="80" y="2"/>
                  </a:lnTo>
                  <a:lnTo>
                    <a:pt x="96" y="8"/>
                  </a:lnTo>
                  <a:lnTo>
                    <a:pt x="109" y="18"/>
                  </a:lnTo>
                  <a:lnTo>
                    <a:pt x="119" y="30"/>
                  </a:lnTo>
                  <a:lnTo>
                    <a:pt x="126" y="45"/>
                  </a:lnTo>
                  <a:lnTo>
                    <a:pt x="128" y="61"/>
                  </a:lnTo>
                  <a:lnTo>
                    <a:pt x="126" y="75"/>
                  </a:lnTo>
                  <a:lnTo>
                    <a:pt x="119" y="90"/>
                  </a:lnTo>
                  <a:lnTo>
                    <a:pt x="109" y="104"/>
                  </a:lnTo>
                  <a:lnTo>
                    <a:pt x="96" y="112"/>
                  </a:lnTo>
                  <a:lnTo>
                    <a:pt x="80" y="119"/>
                  </a:lnTo>
                  <a:lnTo>
                    <a:pt x="64" y="121"/>
                  </a:lnTo>
                  <a:lnTo>
                    <a:pt x="48" y="119"/>
                  </a:lnTo>
                  <a:lnTo>
                    <a:pt x="32" y="112"/>
                  </a:lnTo>
                  <a:lnTo>
                    <a:pt x="19" y="104"/>
                  </a:lnTo>
                  <a:lnTo>
                    <a:pt x="9" y="90"/>
                  </a:lnTo>
                  <a:lnTo>
                    <a:pt x="3" y="75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047" name="Rectangle 119"/>
            <p:cNvSpPr>
              <a:spLocks noChangeArrowheads="1"/>
            </p:cNvSpPr>
            <p:nvPr/>
          </p:nvSpPr>
          <p:spPr bwMode="auto">
            <a:xfrm>
              <a:off x="4265" y="3346"/>
              <a:ext cx="55" cy="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700">
                  <a:solidFill>
                    <a:srgbClr val="000000"/>
                  </a:solidFill>
                  <a:latin typeface="Arial" charset="0"/>
                </a:rPr>
                <a:t>FI</a:t>
              </a:r>
              <a:endParaRPr lang="en-US" sz="700"/>
            </a:p>
          </p:txBody>
        </p:sp>
        <p:sp>
          <p:nvSpPr>
            <p:cNvPr id="125048" name="Rectangle 120"/>
            <p:cNvSpPr>
              <a:spLocks noChangeArrowheads="1"/>
            </p:cNvSpPr>
            <p:nvPr/>
          </p:nvSpPr>
          <p:spPr bwMode="auto">
            <a:xfrm>
              <a:off x="4274" y="3418"/>
              <a:ext cx="34" cy="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700">
                  <a:solidFill>
                    <a:srgbClr val="000000"/>
                  </a:solidFill>
                  <a:latin typeface="Arial" charset="0"/>
                </a:rPr>
                <a:t>3</a:t>
              </a:r>
              <a:endParaRPr lang="en-US" sz="700"/>
            </a:p>
          </p:txBody>
        </p:sp>
        <p:sp>
          <p:nvSpPr>
            <p:cNvPr id="125049" name="Line 121"/>
            <p:cNvSpPr>
              <a:spLocks noChangeShapeType="1"/>
            </p:cNvSpPr>
            <p:nvPr/>
          </p:nvSpPr>
          <p:spPr bwMode="auto">
            <a:xfrm>
              <a:off x="4460" y="2882"/>
              <a:ext cx="2" cy="155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050" name="Freeform 122"/>
            <p:cNvSpPr>
              <a:spLocks/>
            </p:cNvSpPr>
            <p:nvPr/>
          </p:nvSpPr>
          <p:spPr bwMode="auto">
            <a:xfrm>
              <a:off x="4390" y="2803"/>
              <a:ext cx="137" cy="155"/>
            </a:xfrm>
            <a:custGeom>
              <a:avLst/>
              <a:gdLst>
                <a:gd name="T0" fmla="*/ 0 w 128"/>
                <a:gd name="T1" fmla="*/ 61 h 122"/>
                <a:gd name="T2" fmla="*/ 2 w 128"/>
                <a:gd name="T3" fmla="*/ 45 h 122"/>
                <a:gd name="T4" fmla="*/ 9 w 128"/>
                <a:gd name="T5" fmla="*/ 31 h 122"/>
                <a:gd name="T6" fmla="*/ 19 w 128"/>
                <a:gd name="T7" fmla="*/ 18 h 122"/>
                <a:gd name="T8" fmla="*/ 32 w 128"/>
                <a:gd name="T9" fmla="*/ 8 h 122"/>
                <a:gd name="T10" fmla="*/ 48 w 128"/>
                <a:gd name="T11" fmla="*/ 2 h 122"/>
                <a:gd name="T12" fmla="*/ 65 w 128"/>
                <a:gd name="T13" fmla="*/ 0 h 122"/>
                <a:gd name="T14" fmla="*/ 80 w 128"/>
                <a:gd name="T15" fmla="*/ 2 h 122"/>
                <a:gd name="T16" fmla="*/ 96 w 128"/>
                <a:gd name="T17" fmla="*/ 8 h 122"/>
                <a:gd name="T18" fmla="*/ 109 w 128"/>
                <a:gd name="T19" fmla="*/ 18 h 122"/>
                <a:gd name="T20" fmla="*/ 119 w 128"/>
                <a:gd name="T21" fmla="*/ 31 h 122"/>
                <a:gd name="T22" fmla="*/ 125 w 128"/>
                <a:gd name="T23" fmla="*/ 45 h 122"/>
                <a:gd name="T24" fmla="*/ 128 w 128"/>
                <a:gd name="T25" fmla="*/ 61 h 122"/>
                <a:gd name="T26" fmla="*/ 125 w 128"/>
                <a:gd name="T27" fmla="*/ 76 h 122"/>
                <a:gd name="T28" fmla="*/ 119 w 128"/>
                <a:gd name="T29" fmla="*/ 91 h 122"/>
                <a:gd name="T30" fmla="*/ 109 w 128"/>
                <a:gd name="T31" fmla="*/ 103 h 122"/>
                <a:gd name="T32" fmla="*/ 96 w 128"/>
                <a:gd name="T33" fmla="*/ 113 h 122"/>
                <a:gd name="T34" fmla="*/ 80 w 128"/>
                <a:gd name="T35" fmla="*/ 119 h 122"/>
                <a:gd name="T36" fmla="*/ 65 w 128"/>
                <a:gd name="T37" fmla="*/ 122 h 122"/>
                <a:gd name="T38" fmla="*/ 48 w 128"/>
                <a:gd name="T39" fmla="*/ 119 h 122"/>
                <a:gd name="T40" fmla="*/ 32 w 128"/>
                <a:gd name="T41" fmla="*/ 113 h 122"/>
                <a:gd name="T42" fmla="*/ 19 w 128"/>
                <a:gd name="T43" fmla="*/ 103 h 122"/>
                <a:gd name="T44" fmla="*/ 9 w 128"/>
                <a:gd name="T45" fmla="*/ 91 h 122"/>
                <a:gd name="T46" fmla="*/ 2 w 128"/>
                <a:gd name="T47" fmla="*/ 76 h 122"/>
                <a:gd name="T48" fmla="*/ 0 w 128"/>
                <a:gd name="T49" fmla="*/ 61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8" h="122">
                  <a:moveTo>
                    <a:pt x="0" y="61"/>
                  </a:moveTo>
                  <a:lnTo>
                    <a:pt x="2" y="45"/>
                  </a:lnTo>
                  <a:lnTo>
                    <a:pt x="9" y="31"/>
                  </a:lnTo>
                  <a:lnTo>
                    <a:pt x="19" y="18"/>
                  </a:lnTo>
                  <a:lnTo>
                    <a:pt x="32" y="8"/>
                  </a:lnTo>
                  <a:lnTo>
                    <a:pt x="48" y="2"/>
                  </a:lnTo>
                  <a:lnTo>
                    <a:pt x="65" y="0"/>
                  </a:lnTo>
                  <a:lnTo>
                    <a:pt x="80" y="2"/>
                  </a:lnTo>
                  <a:lnTo>
                    <a:pt x="96" y="8"/>
                  </a:lnTo>
                  <a:lnTo>
                    <a:pt x="109" y="18"/>
                  </a:lnTo>
                  <a:lnTo>
                    <a:pt x="119" y="31"/>
                  </a:lnTo>
                  <a:lnTo>
                    <a:pt x="125" y="45"/>
                  </a:lnTo>
                  <a:lnTo>
                    <a:pt x="128" y="61"/>
                  </a:lnTo>
                  <a:lnTo>
                    <a:pt x="125" y="76"/>
                  </a:lnTo>
                  <a:lnTo>
                    <a:pt x="119" y="91"/>
                  </a:lnTo>
                  <a:lnTo>
                    <a:pt x="109" y="103"/>
                  </a:lnTo>
                  <a:lnTo>
                    <a:pt x="96" y="113"/>
                  </a:lnTo>
                  <a:lnTo>
                    <a:pt x="80" y="119"/>
                  </a:lnTo>
                  <a:lnTo>
                    <a:pt x="65" y="122"/>
                  </a:lnTo>
                  <a:lnTo>
                    <a:pt x="48" y="119"/>
                  </a:lnTo>
                  <a:lnTo>
                    <a:pt x="32" y="113"/>
                  </a:lnTo>
                  <a:lnTo>
                    <a:pt x="19" y="103"/>
                  </a:lnTo>
                  <a:lnTo>
                    <a:pt x="9" y="91"/>
                  </a:lnTo>
                  <a:lnTo>
                    <a:pt x="2" y="76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051" name="Rectangle 123"/>
            <p:cNvSpPr>
              <a:spLocks noChangeArrowheads="1"/>
            </p:cNvSpPr>
            <p:nvPr/>
          </p:nvSpPr>
          <p:spPr bwMode="auto">
            <a:xfrm>
              <a:off x="4438" y="2810"/>
              <a:ext cx="55" cy="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700">
                  <a:solidFill>
                    <a:srgbClr val="000000"/>
                  </a:solidFill>
                  <a:latin typeface="Arial" charset="0"/>
                </a:rPr>
                <a:t>TI</a:t>
              </a:r>
              <a:endParaRPr lang="en-US" sz="700"/>
            </a:p>
          </p:txBody>
        </p:sp>
        <p:sp>
          <p:nvSpPr>
            <p:cNvPr id="125052" name="Rectangle 124"/>
            <p:cNvSpPr>
              <a:spLocks noChangeArrowheads="1"/>
            </p:cNvSpPr>
            <p:nvPr/>
          </p:nvSpPr>
          <p:spPr bwMode="auto">
            <a:xfrm>
              <a:off x="4429" y="2882"/>
              <a:ext cx="68" cy="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700">
                  <a:solidFill>
                    <a:srgbClr val="000000"/>
                  </a:solidFill>
                  <a:latin typeface="Arial" charset="0"/>
                </a:rPr>
                <a:t>10</a:t>
              </a:r>
              <a:endParaRPr lang="en-US" sz="700"/>
            </a:p>
          </p:txBody>
        </p:sp>
        <p:sp>
          <p:nvSpPr>
            <p:cNvPr id="125053" name="Line 125"/>
            <p:cNvSpPr>
              <a:spLocks noChangeShapeType="1"/>
            </p:cNvSpPr>
            <p:nvPr/>
          </p:nvSpPr>
          <p:spPr bwMode="auto">
            <a:xfrm>
              <a:off x="4650" y="3473"/>
              <a:ext cx="2" cy="153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054" name="Freeform 126"/>
            <p:cNvSpPr>
              <a:spLocks/>
            </p:cNvSpPr>
            <p:nvPr/>
          </p:nvSpPr>
          <p:spPr bwMode="auto">
            <a:xfrm>
              <a:off x="4581" y="3393"/>
              <a:ext cx="137" cy="157"/>
            </a:xfrm>
            <a:custGeom>
              <a:avLst/>
              <a:gdLst>
                <a:gd name="T0" fmla="*/ 0 w 127"/>
                <a:gd name="T1" fmla="*/ 61 h 122"/>
                <a:gd name="T2" fmla="*/ 1 w 127"/>
                <a:gd name="T3" fmla="*/ 45 h 122"/>
                <a:gd name="T4" fmla="*/ 8 w 127"/>
                <a:gd name="T5" fmla="*/ 30 h 122"/>
                <a:gd name="T6" fmla="*/ 18 w 127"/>
                <a:gd name="T7" fmla="*/ 18 h 122"/>
                <a:gd name="T8" fmla="*/ 31 w 127"/>
                <a:gd name="T9" fmla="*/ 8 h 122"/>
                <a:gd name="T10" fmla="*/ 47 w 127"/>
                <a:gd name="T11" fmla="*/ 2 h 122"/>
                <a:gd name="T12" fmla="*/ 63 w 127"/>
                <a:gd name="T13" fmla="*/ 0 h 122"/>
                <a:gd name="T14" fmla="*/ 80 w 127"/>
                <a:gd name="T15" fmla="*/ 2 h 122"/>
                <a:gd name="T16" fmla="*/ 96 w 127"/>
                <a:gd name="T17" fmla="*/ 8 h 122"/>
                <a:gd name="T18" fmla="*/ 109 w 127"/>
                <a:gd name="T19" fmla="*/ 18 h 122"/>
                <a:gd name="T20" fmla="*/ 119 w 127"/>
                <a:gd name="T21" fmla="*/ 30 h 122"/>
                <a:gd name="T22" fmla="*/ 124 w 127"/>
                <a:gd name="T23" fmla="*/ 45 h 122"/>
                <a:gd name="T24" fmla="*/ 127 w 127"/>
                <a:gd name="T25" fmla="*/ 61 h 122"/>
                <a:gd name="T26" fmla="*/ 124 w 127"/>
                <a:gd name="T27" fmla="*/ 76 h 122"/>
                <a:gd name="T28" fmla="*/ 119 w 127"/>
                <a:gd name="T29" fmla="*/ 91 h 122"/>
                <a:gd name="T30" fmla="*/ 109 w 127"/>
                <a:gd name="T31" fmla="*/ 103 h 122"/>
                <a:gd name="T32" fmla="*/ 96 w 127"/>
                <a:gd name="T33" fmla="*/ 113 h 122"/>
                <a:gd name="T34" fmla="*/ 80 w 127"/>
                <a:gd name="T35" fmla="*/ 119 h 122"/>
                <a:gd name="T36" fmla="*/ 63 w 127"/>
                <a:gd name="T37" fmla="*/ 122 h 122"/>
                <a:gd name="T38" fmla="*/ 47 w 127"/>
                <a:gd name="T39" fmla="*/ 119 h 122"/>
                <a:gd name="T40" fmla="*/ 31 w 127"/>
                <a:gd name="T41" fmla="*/ 113 h 122"/>
                <a:gd name="T42" fmla="*/ 18 w 127"/>
                <a:gd name="T43" fmla="*/ 103 h 122"/>
                <a:gd name="T44" fmla="*/ 8 w 127"/>
                <a:gd name="T45" fmla="*/ 91 h 122"/>
                <a:gd name="T46" fmla="*/ 1 w 127"/>
                <a:gd name="T47" fmla="*/ 76 h 122"/>
                <a:gd name="T48" fmla="*/ 0 w 127"/>
                <a:gd name="T49" fmla="*/ 61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7" h="122">
                  <a:moveTo>
                    <a:pt x="0" y="61"/>
                  </a:moveTo>
                  <a:lnTo>
                    <a:pt x="1" y="45"/>
                  </a:lnTo>
                  <a:lnTo>
                    <a:pt x="8" y="30"/>
                  </a:lnTo>
                  <a:lnTo>
                    <a:pt x="18" y="18"/>
                  </a:lnTo>
                  <a:lnTo>
                    <a:pt x="31" y="8"/>
                  </a:lnTo>
                  <a:lnTo>
                    <a:pt x="47" y="2"/>
                  </a:lnTo>
                  <a:lnTo>
                    <a:pt x="63" y="0"/>
                  </a:lnTo>
                  <a:lnTo>
                    <a:pt x="80" y="2"/>
                  </a:lnTo>
                  <a:lnTo>
                    <a:pt x="96" y="8"/>
                  </a:lnTo>
                  <a:lnTo>
                    <a:pt x="109" y="18"/>
                  </a:lnTo>
                  <a:lnTo>
                    <a:pt x="119" y="30"/>
                  </a:lnTo>
                  <a:lnTo>
                    <a:pt x="124" y="45"/>
                  </a:lnTo>
                  <a:lnTo>
                    <a:pt x="127" y="61"/>
                  </a:lnTo>
                  <a:lnTo>
                    <a:pt x="124" y="76"/>
                  </a:lnTo>
                  <a:lnTo>
                    <a:pt x="119" y="91"/>
                  </a:lnTo>
                  <a:lnTo>
                    <a:pt x="109" y="103"/>
                  </a:lnTo>
                  <a:lnTo>
                    <a:pt x="96" y="113"/>
                  </a:lnTo>
                  <a:lnTo>
                    <a:pt x="80" y="119"/>
                  </a:lnTo>
                  <a:lnTo>
                    <a:pt x="63" y="122"/>
                  </a:lnTo>
                  <a:lnTo>
                    <a:pt x="47" y="119"/>
                  </a:lnTo>
                  <a:lnTo>
                    <a:pt x="31" y="113"/>
                  </a:lnTo>
                  <a:lnTo>
                    <a:pt x="18" y="103"/>
                  </a:lnTo>
                  <a:lnTo>
                    <a:pt x="8" y="91"/>
                  </a:lnTo>
                  <a:lnTo>
                    <a:pt x="1" y="76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055" name="Rectangle 127"/>
            <p:cNvSpPr>
              <a:spLocks noChangeArrowheads="1"/>
            </p:cNvSpPr>
            <p:nvPr/>
          </p:nvSpPr>
          <p:spPr bwMode="auto">
            <a:xfrm>
              <a:off x="4627" y="3401"/>
              <a:ext cx="55" cy="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700">
                  <a:solidFill>
                    <a:srgbClr val="000000"/>
                  </a:solidFill>
                  <a:latin typeface="Arial" charset="0"/>
                </a:rPr>
                <a:t>TI</a:t>
              </a:r>
              <a:endParaRPr lang="en-US" sz="700"/>
            </a:p>
          </p:txBody>
        </p:sp>
        <p:sp>
          <p:nvSpPr>
            <p:cNvPr id="125056" name="Rectangle 128"/>
            <p:cNvSpPr>
              <a:spLocks noChangeArrowheads="1"/>
            </p:cNvSpPr>
            <p:nvPr/>
          </p:nvSpPr>
          <p:spPr bwMode="auto">
            <a:xfrm>
              <a:off x="4622" y="3471"/>
              <a:ext cx="68" cy="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700">
                  <a:solidFill>
                    <a:srgbClr val="000000"/>
                  </a:solidFill>
                  <a:latin typeface="Arial" charset="0"/>
                </a:rPr>
                <a:t>11</a:t>
              </a:r>
              <a:endParaRPr lang="en-US" sz="700"/>
            </a:p>
          </p:txBody>
        </p:sp>
        <p:sp>
          <p:nvSpPr>
            <p:cNvPr id="125057" name="Line 129"/>
            <p:cNvSpPr>
              <a:spLocks noChangeShapeType="1"/>
            </p:cNvSpPr>
            <p:nvPr/>
          </p:nvSpPr>
          <p:spPr bwMode="auto">
            <a:xfrm flipH="1">
              <a:off x="2890" y="1739"/>
              <a:ext cx="169" cy="2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058" name="Freeform 130"/>
            <p:cNvSpPr>
              <a:spLocks/>
            </p:cNvSpPr>
            <p:nvPr/>
          </p:nvSpPr>
          <p:spPr bwMode="auto">
            <a:xfrm>
              <a:off x="2992" y="1660"/>
              <a:ext cx="137" cy="154"/>
            </a:xfrm>
            <a:custGeom>
              <a:avLst/>
              <a:gdLst>
                <a:gd name="T0" fmla="*/ 0 w 127"/>
                <a:gd name="T1" fmla="*/ 60 h 120"/>
                <a:gd name="T2" fmla="*/ 1 w 127"/>
                <a:gd name="T3" fmla="*/ 44 h 120"/>
                <a:gd name="T4" fmla="*/ 7 w 127"/>
                <a:gd name="T5" fmla="*/ 29 h 120"/>
                <a:gd name="T6" fmla="*/ 18 w 127"/>
                <a:gd name="T7" fmla="*/ 17 h 120"/>
                <a:gd name="T8" fmla="*/ 31 w 127"/>
                <a:gd name="T9" fmla="*/ 7 h 120"/>
                <a:gd name="T10" fmla="*/ 46 w 127"/>
                <a:gd name="T11" fmla="*/ 1 h 120"/>
                <a:gd name="T12" fmla="*/ 63 w 127"/>
                <a:gd name="T13" fmla="*/ 0 h 120"/>
                <a:gd name="T14" fmla="*/ 80 w 127"/>
                <a:gd name="T15" fmla="*/ 1 h 120"/>
                <a:gd name="T16" fmla="*/ 94 w 127"/>
                <a:gd name="T17" fmla="*/ 7 h 120"/>
                <a:gd name="T18" fmla="*/ 108 w 127"/>
                <a:gd name="T19" fmla="*/ 17 h 120"/>
                <a:gd name="T20" fmla="*/ 117 w 127"/>
                <a:gd name="T21" fmla="*/ 29 h 120"/>
                <a:gd name="T22" fmla="*/ 124 w 127"/>
                <a:gd name="T23" fmla="*/ 44 h 120"/>
                <a:gd name="T24" fmla="*/ 127 w 127"/>
                <a:gd name="T25" fmla="*/ 60 h 120"/>
                <a:gd name="T26" fmla="*/ 124 w 127"/>
                <a:gd name="T27" fmla="*/ 76 h 120"/>
                <a:gd name="T28" fmla="*/ 117 w 127"/>
                <a:gd name="T29" fmla="*/ 91 h 120"/>
                <a:gd name="T30" fmla="*/ 108 w 127"/>
                <a:gd name="T31" fmla="*/ 103 h 120"/>
                <a:gd name="T32" fmla="*/ 94 w 127"/>
                <a:gd name="T33" fmla="*/ 113 h 120"/>
                <a:gd name="T34" fmla="*/ 80 w 127"/>
                <a:gd name="T35" fmla="*/ 119 h 120"/>
                <a:gd name="T36" fmla="*/ 63 w 127"/>
                <a:gd name="T37" fmla="*/ 120 h 120"/>
                <a:gd name="T38" fmla="*/ 46 w 127"/>
                <a:gd name="T39" fmla="*/ 119 h 120"/>
                <a:gd name="T40" fmla="*/ 31 w 127"/>
                <a:gd name="T41" fmla="*/ 113 h 120"/>
                <a:gd name="T42" fmla="*/ 18 w 127"/>
                <a:gd name="T43" fmla="*/ 103 h 120"/>
                <a:gd name="T44" fmla="*/ 7 w 127"/>
                <a:gd name="T45" fmla="*/ 91 h 120"/>
                <a:gd name="T46" fmla="*/ 1 w 127"/>
                <a:gd name="T47" fmla="*/ 76 h 120"/>
                <a:gd name="T48" fmla="*/ 0 w 127"/>
                <a:gd name="T49" fmla="*/ 6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7" h="120">
                  <a:moveTo>
                    <a:pt x="0" y="60"/>
                  </a:moveTo>
                  <a:lnTo>
                    <a:pt x="1" y="44"/>
                  </a:lnTo>
                  <a:lnTo>
                    <a:pt x="7" y="29"/>
                  </a:lnTo>
                  <a:lnTo>
                    <a:pt x="18" y="17"/>
                  </a:lnTo>
                  <a:lnTo>
                    <a:pt x="31" y="7"/>
                  </a:lnTo>
                  <a:lnTo>
                    <a:pt x="46" y="1"/>
                  </a:lnTo>
                  <a:lnTo>
                    <a:pt x="63" y="0"/>
                  </a:lnTo>
                  <a:lnTo>
                    <a:pt x="80" y="1"/>
                  </a:lnTo>
                  <a:lnTo>
                    <a:pt x="94" y="7"/>
                  </a:lnTo>
                  <a:lnTo>
                    <a:pt x="108" y="17"/>
                  </a:lnTo>
                  <a:lnTo>
                    <a:pt x="117" y="29"/>
                  </a:lnTo>
                  <a:lnTo>
                    <a:pt x="124" y="44"/>
                  </a:lnTo>
                  <a:lnTo>
                    <a:pt x="127" y="60"/>
                  </a:lnTo>
                  <a:lnTo>
                    <a:pt x="124" y="76"/>
                  </a:lnTo>
                  <a:lnTo>
                    <a:pt x="117" y="91"/>
                  </a:lnTo>
                  <a:lnTo>
                    <a:pt x="108" y="103"/>
                  </a:lnTo>
                  <a:lnTo>
                    <a:pt x="94" y="113"/>
                  </a:lnTo>
                  <a:lnTo>
                    <a:pt x="80" y="119"/>
                  </a:lnTo>
                  <a:lnTo>
                    <a:pt x="63" y="120"/>
                  </a:lnTo>
                  <a:lnTo>
                    <a:pt x="46" y="119"/>
                  </a:lnTo>
                  <a:lnTo>
                    <a:pt x="31" y="113"/>
                  </a:lnTo>
                  <a:lnTo>
                    <a:pt x="18" y="103"/>
                  </a:lnTo>
                  <a:lnTo>
                    <a:pt x="7" y="91"/>
                  </a:lnTo>
                  <a:lnTo>
                    <a:pt x="1" y="76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059" name="Rectangle 131"/>
            <p:cNvSpPr>
              <a:spLocks noChangeArrowheads="1"/>
            </p:cNvSpPr>
            <p:nvPr/>
          </p:nvSpPr>
          <p:spPr bwMode="auto">
            <a:xfrm>
              <a:off x="3034" y="1667"/>
              <a:ext cx="58" cy="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700">
                  <a:solidFill>
                    <a:srgbClr val="000000"/>
                  </a:solidFill>
                  <a:latin typeface="Arial" charset="0"/>
                </a:rPr>
                <a:t>PI</a:t>
              </a:r>
              <a:endParaRPr lang="en-US" sz="700"/>
            </a:p>
          </p:txBody>
        </p:sp>
        <p:sp>
          <p:nvSpPr>
            <p:cNvPr id="125060" name="Rectangle 132"/>
            <p:cNvSpPr>
              <a:spLocks noChangeArrowheads="1"/>
            </p:cNvSpPr>
            <p:nvPr/>
          </p:nvSpPr>
          <p:spPr bwMode="auto">
            <a:xfrm>
              <a:off x="3044" y="1736"/>
              <a:ext cx="34" cy="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700">
                  <a:solidFill>
                    <a:srgbClr val="000000"/>
                  </a:solidFill>
                  <a:latin typeface="Arial" charset="0"/>
                </a:rPr>
                <a:t>5</a:t>
              </a:r>
              <a:endParaRPr lang="en-US" sz="700"/>
            </a:p>
          </p:txBody>
        </p:sp>
        <p:sp>
          <p:nvSpPr>
            <p:cNvPr id="125061" name="Line 133"/>
            <p:cNvSpPr>
              <a:spLocks noChangeShapeType="1"/>
            </p:cNvSpPr>
            <p:nvPr/>
          </p:nvSpPr>
          <p:spPr bwMode="auto">
            <a:xfrm flipV="1">
              <a:off x="4465" y="3626"/>
              <a:ext cx="2" cy="157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062" name="Freeform 134"/>
            <p:cNvSpPr>
              <a:spLocks/>
            </p:cNvSpPr>
            <p:nvPr/>
          </p:nvSpPr>
          <p:spPr bwMode="auto">
            <a:xfrm>
              <a:off x="4398" y="3705"/>
              <a:ext cx="137" cy="158"/>
            </a:xfrm>
            <a:custGeom>
              <a:avLst/>
              <a:gdLst>
                <a:gd name="T0" fmla="*/ 0 w 129"/>
                <a:gd name="T1" fmla="*/ 61 h 122"/>
                <a:gd name="T2" fmla="*/ 3 w 129"/>
                <a:gd name="T3" fmla="*/ 46 h 122"/>
                <a:gd name="T4" fmla="*/ 9 w 129"/>
                <a:gd name="T5" fmla="*/ 31 h 122"/>
                <a:gd name="T6" fmla="*/ 20 w 129"/>
                <a:gd name="T7" fmla="*/ 19 h 122"/>
                <a:gd name="T8" fmla="*/ 33 w 129"/>
                <a:gd name="T9" fmla="*/ 9 h 122"/>
                <a:gd name="T10" fmla="*/ 48 w 129"/>
                <a:gd name="T11" fmla="*/ 3 h 122"/>
                <a:gd name="T12" fmla="*/ 64 w 129"/>
                <a:gd name="T13" fmla="*/ 0 h 122"/>
                <a:gd name="T14" fmla="*/ 81 w 129"/>
                <a:gd name="T15" fmla="*/ 3 h 122"/>
                <a:gd name="T16" fmla="*/ 96 w 129"/>
                <a:gd name="T17" fmla="*/ 9 h 122"/>
                <a:gd name="T18" fmla="*/ 109 w 129"/>
                <a:gd name="T19" fmla="*/ 19 h 122"/>
                <a:gd name="T20" fmla="*/ 119 w 129"/>
                <a:gd name="T21" fmla="*/ 31 h 122"/>
                <a:gd name="T22" fmla="*/ 126 w 129"/>
                <a:gd name="T23" fmla="*/ 46 h 122"/>
                <a:gd name="T24" fmla="*/ 129 w 129"/>
                <a:gd name="T25" fmla="*/ 61 h 122"/>
                <a:gd name="T26" fmla="*/ 126 w 129"/>
                <a:gd name="T27" fmla="*/ 77 h 122"/>
                <a:gd name="T28" fmla="*/ 119 w 129"/>
                <a:gd name="T29" fmla="*/ 91 h 122"/>
                <a:gd name="T30" fmla="*/ 109 w 129"/>
                <a:gd name="T31" fmla="*/ 104 h 122"/>
                <a:gd name="T32" fmla="*/ 96 w 129"/>
                <a:gd name="T33" fmla="*/ 114 h 122"/>
                <a:gd name="T34" fmla="*/ 81 w 129"/>
                <a:gd name="T35" fmla="*/ 120 h 122"/>
                <a:gd name="T36" fmla="*/ 64 w 129"/>
                <a:gd name="T37" fmla="*/ 122 h 122"/>
                <a:gd name="T38" fmla="*/ 48 w 129"/>
                <a:gd name="T39" fmla="*/ 120 h 122"/>
                <a:gd name="T40" fmla="*/ 33 w 129"/>
                <a:gd name="T41" fmla="*/ 114 h 122"/>
                <a:gd name="T42" fmla="*/ 20 w 129"/>
                <a:gd name="T43" fmla="*/ 104 h 122"/>
                <a:gd name="T44" fmla="*/ 9 w 129"/>
                <a:gd name="T45" fmla="*/ 91 h 122"/>
                <a:gd name="T46" fmla="*/ 3 w 129"/>
                <a:gd name="T47" fmla="*/ 77 h 122"/>
                <a:gd name="T48" fmla="*/ 0 w 129"/>
                <a:gd name="T49" fmla="*/ 61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" h="122">
                  <a:moveTo>
                    <a:pt x="0" y="61"/>
                  </a:moveTo>
                  <a:lnTo>
                    <a:pt x="3" y="46"/>
                  </a:lnTo>
                  <a:lnTo>
                    <a:pt x="9" y="31"/>
                  </a:lnTo>
                  <a:lnTo>
                    <a:pt x="20" y="19"/>
                  </a:lnTo>
                  <a:lnTo>
                    <a:pt x="33" y="9"/>
                  </a:lnTo>
                  <a:lnTo>
                    <a:pt x="48" y="3"/>
                  </a:lnTo>
                  <a:lnTo>
                    <a:pt x="64" y="0"/>
                  </a:lnTo>
                  <a:lnTo>
                    <a:pt x="81" y="3"/>
                  </a:lnTo>
                  <a:lnTo>
                    <a:pt x="96" y="9"/>
                  </a:lnTo>
                  <a:lnTo>
                    <a:pt x="109" y="19"/>
                  </a:lnTo>
                  <a:lnTo>
                    <a:pt x="119" y="31"/>
                  </a:lnTo>
                  <a:lnTo>
                    <a:pt x="126" y="46"/>
                  </a:lnTo>
                  <a:lnTo>
                    <a:pt x="129" y="61"/>
                  </a:lnTo>
                  <a:lnTo>
                    <a:pt x="126" y="77"/>
                  </a:lnTo>
                  <a:lnTo>
                    <a:pt x="119" y="91"/>
                  </a:lnTo>
                  <a:lnTo>
                    <a:pt x="109" y="104"/>
                  </a:lnTo>
                  <a:lnTo>
                    <a:pt x="96" y="114"/>
                  </a:lnTo>
                  <a:lnTo>
                    <a:pt x="81" y="120"/>
                  </a:lnTo>
                  <a:lnTo>
                    <a:pt x="64" y="122"/>
                  </a:lnTo>
                  <a:lnTo>
                    <a:pt x="48" y="120"/>
                  </a:lnTo>
                  <a:lnTo>
                    <a:pt x="33" y="114"/>
                  </a:lnTo>
                  <a:lnTo>
                    <a:pt x="20" y="104"/>
                  </a:lnTo>
                  <a:lnTo>
                    <a:pt x="9" y="91"/>
                  </a:lnTo>
                  <a:lnTo>
                    <a:pt x="3" y="77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063" name="Rectangle 135"/>
            <p:cNvSpPr>
              <a:spLocks noChangeArrowheads="1"/>
            </p:cNvSpPr>
            <p:nvPr/>
          </p:nvSpPr>
          <p:spPr bwMode="auto">
            <a:xfrm>
              <a:off x="4442" y="3710"/>
              <a:ext cx="59" cy="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700">
                  <a:solidFill>
                    <a:srgbClr val="000000"/>
                  </a:solidFill>
                  <a:latin typeface="Arial" charset="0"/>
                </a:rPr>
                <a:t>PI</a:t>
              </a:r>
              <a:endParaRPr lang="en-US" sz="700"/>
            </a:p>
          </p:txBody>
        </p:sp>
        <p:sp>
          <p:nvSpPr>
            <p:cNvPr id="125064" name="Rectangle 136"/>
            <p:cNvSpPr>
              <a:spLocks noChangeArrowheads="1"/>
            </p:cNvSpPr>
            <p:nvPr/>
          </p:nvSpPr>
          <p:spPr bwMode="auto">
            <a:xfrm>
              <a:off x="4451" y="3780"/>
              <a:ext cx="34" cy="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700">
                  <a:solidFill>
                    <a:srgbClr val="000000"/>
                  </a:solidFill>
                  <a:latin typeface="Arial" charset="0"/>
                </a:rPr>
                <a:t>6</a:t>
              </a:r>
              <a:endParaRPr lang="en-US" sz="700"/>
            </a:p>
          </p:txBody>
        </p:sp>
        <p:sp>
          <p:nvSpPr>
            <p:cNvPr id="125065" name="Oval 137"/>
            <p:cNvSpPr>
              <a:spLocks noChangeArrowheads="1"/>
            </p:cNvSpPr>
            <p:nvPr/>
          </p:nvSpPr>
          <p:spPr bwMode="auto">
            <a:xfrm>
              <a:off x="4080" y="2736"/>
              <a:ext cx="226" cy="22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CC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700"/>
                <a:t>TC</a:t>
              </a:r>
            </a:p>
          </p:txBody>
        </p:sp>
        <p:sp>
          <p:nvSpPr>
            <p:cNvPr id="125066" name="Freeform 138"/>
            <p:cNvSpPr>
              <a:spLocks/>
            </p:cNvSpPr>
            <p:nvPr/>
          </p:nvSpPr>
          <p:spPr bwMode="auto">
            <a:xfrm>
              <a:off x="3762" y="2892"/>
              <a:ext cx="2" cy="643"/>
            </a:xfrm>
            <a:custGeom>
              <a:avLst/>
              <a:gdLst>
                <a:gd name="T0" fmla="*/ 2 w 2"/>
                <a:gd name="T1" fmla="*/ 643 h 643"/>
                <a:gd name="T2" fmla="*/ 0 w 2"/>
                <a:gd name="T3" fmla="*/ 0 h 6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" h="643">
                  <a:moveTo>
                    <a:pt x="2" y="643"/>
                  </a:move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5067" name="Line 139"/>
            <p:cNvSpPr>
              <a:spLocks noChangeShapeType="1"/>
            </p:cNvSpPr>
            <p:nvPr/>
          </p:nvSpPr>
          <p:spPr bwMode="auto">
            <a:xfrm>
              <a:off x="3792" y="2880"/>
              <a:ext cx="27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5068" name="Line 140"/>
            <p:cNvSpPr>
              <a:spLocks noChangeShapeType="1"/>
            </p:cNvSpPr>
            <p:nvPr/>
          </p:nvSpPr>
          <p:spPr bwMode="auto">
            <a:xfrm>
              <a:off x="4186" y="2974"/>
              <a:ext cx="0" cy="7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5069" name="Text Box 141"/>
            <p:cNvSpPr txBox="1">
              <a:spLocks noChangeArrowheads="1"/>
            </p:cNvSpPr>
            <p:nvPr/>
          </p:nvSpPr>
          <p:spPr bwMode="auto">
            <a:xfrm>
              <a:off x="4833" y="3535"/>
              <a:ext cx="228" cy="1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700"/>
                <a:t>fuel</a:t>
              </a:r>
            </a:p>
          </p:txBody>
        </p:sp>
        <p:sp>
          <p:nvSpPr>
            <p:cNvPr id="125070" name="Text Box 142"/>
            <p:cNvSpPr txBox="1">
              <a:spLocks noChangeArrowheads="1"/>
            </p:cNvSpPr>
            <p:nvPr/>
          </p:nvSpPr>
          <p:spPr bwMode="auto">
            <a:xfrm>
              <a:off x="261" y="3630"/>
              <a:ext cx="204" cy="1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700"/>
                <a:t>air</a:t>
              </a:r>
            </a:p>
          </p:txBody>
        </p:sp>
        <p:sp>
          <p:nvSpPr>
            <p:cNvPr id="125071" name="Text Box 143"/>
            <p:cNvSpPr txBox="1">
              <a:spLocks noChangeArrowheads="1"/>
            </p:cNvSpPr>
            <p:nvPr/>
          </p:nvSpPr>
          <p:spPr bwMode="auto">
            <a:xfrm>
              <a:off x="479" y="2142"/>
              <a:ext cx="479" cy="1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700"/>
                <a:t>feed</a:t>
              </a:r>
            </a:p>
          </p:txBody>
        </p:sp>
        <p:sp>
          <p:nvSpPr>
            <p:cNvPr id="125072" name="Text Box 144"/>
            <p:cNvSpPr txBox="1">
              <a:spLocks noChangeArrowheads="1"/>
            </p:cNvSpPr>
            <p:nvPr/>
          </p:nvSpPr>
          <p:spPr bwMode="auto">
            <a:xfrm>
              <a:off x="4752" y="2958"/>
              <a:ext cx="576" cy="1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700"/>
                <a:t>product</a:t>
              </a:r>
            </a:p>
          </p:txBody>
        </p:sp>
        <p:sp>
          <p:nvSpPr>
            <p:cNvPr id="125073" name="Line 145"/>
            <p:cNvSpPr>
              <a:spLocks noChangeShapeType="1"/>
            </p:cNvSpPr>
            <p:nvPr/>
          </p:nvSpPr>
          <p:spPr bwMode="auto">
            <a:xfrm>
              <a:off x="960" y="1632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5074" name="Line 146"/>
            <p:cNvSpPr>
              <a:spLocks noChangeShapeType="1"/>
            </p:cNvSpPr>
            <p:nvPr/>
          </p:nvSpPr>
          <p:spPr bwMode="auto">
            <a:xfrm>
              <a:off x="1218" y="163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5083" name="Text Box 155"/>
          <p:cNvSpPr txBox="1">
            <a:spLocks noChangeArrowheads="1"/>
          </p:cNvSpPr>
          <p:nvPr/>
        </p:nvSpPr>
        <p:spPr bwMode="auto">
          <a:xfrm>
            <a:off x="5867400" y="2362200"/>
            <a:ext cx="2895600" cy="120015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>
                <a:solidFill>
                  <a:srgbClr val="FF0000"/>
                </a:solidFill>
              </a:rPr>
              <a:t>Fail closed:</a:t>
            </a:r>
            <a:r>
              <a:rPr lang="en-US" sz="1800">
                <a:solidFill>
                  <a:schemeClr val="accent2"/>
                </a:solidFill>
              </a:rPr>
              <a:t> In all failure situations, we want to reduce the fuel flow to zero.</a:t>
            </a:r>
          </a:p>
        </p:txBody>
      </p:sp>
      <p:sp>
        <p:nvSpPr>
          <p:cNvPr id="125084" name="Line 156"/>
          <p:cNvSpPr>
            <a:spLocks noChangeShapeType="1"/>
          </p:cNvSpPr>
          <p:nvPr/>
        </p:nvSpPr>
        <p:spPr bwMode="auto">
          <a:xfrm flipH="1">
            <a:off x="6172200" y="3581400"/>
            <a:ext cx="1143000" cy="2514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5085" name="Text Box 157"/>
          <p:cNvSpPr txBox="1">
            <a:spLocks noChangeArrowheads="1"/>
          </p:cNvSpPr>
          <p:nvPr/>
        </p:nvSpPr>
        <p:spPr bwMode="auto">
          <a:xfrm>
            <a:off x="304800" y="4191000"/>
            <a:ext cx="2895600" cy="174942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>
                <a:solidFill>
                  <a:srgbClr val="FF0000"/>
                </a:solidFill>
              </a:rPr>
              <a:t>Fail opened:</a:t>
            </a:r>
            <a:r>
              <a:rPr lang="en-US" sz="1800">
                <a:solidFill>
                  <a:schemeClr val="accent2"/>
                </a:solidFill>
              </a:rPr>
              <a:t> In all failure situations, we want to continue the flow.  In not, the oil in the pipe will heat up, degrade and block the pipe.</a:t>
            </a:r>
          </a:p>
        </p:txBody>
      </p:sp>
      <p:sp>
        <p:nvSpPr>
          <p:cNvPr id="125086" name="Line 158"/>
          <p:cNvSpPr>
            <a:spLocks noChangeShapeType="1"/>
          </p:cNvSpPr>
          <p:nvPr/>
        </p:nvSpPr>
        <p:spPr bwMode="auto">
          <a:xfrm flipV="1">
            <a:off x="1905000" y="3657600"/>
            <a:ext cx="533400" cy="5334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685800" y="533400"/>
            <a:ext cx="7848600" cy="466725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</a:rPr>
              <a:t>CHAPTER 12:  PRACTICAL ISSUES WORKSHOP 1</a:t>
            </a:r>
            <a:endParaRPr lang="en-US" b="0"/>
          </a:p>
        </p:txBody>
      </p:sp>
      <p:grpSp>
        <p:nvGrpSpPr>
          <p:cNvPr id="37018" name="Group 154"/>
          <p:cNvGrpSpPr>
            <a:grpSpLocks/>
          </p:cNvGrpSpPr>
          <p:nvPr/>
        </p:nvGrpSpPr>
        <p:grpSpPr bwMode="auto">
          <a:xfrm>
            <a:off x="1295400" y="1066800"/>
            <a:ext cx="6629400" cy="4041775"/>
            <a:chOff x="48" y="864"/>
            <a:chExt cx="5328" cy="3122"/>
          </a:xfrm>
        </p:grpSpPr>
        <p:sp>
          <p:nvSpPr>
            <p:cNvPr id="36966" name="Rectangle 102"/>
            <p:cNvSpPr>
              <a:spLocks noChangeArrowheads="1"/>
            </p:cNvSpPr>
            <p:nvPr/>
          </p:nvSpPr>
          <p:spPr bwMode="auto">
            <a:xfrm>
              <a:off x="77" y="1538"/>
              <a:ext cx="1728" cy="24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36967" name="Object 103"/>
            <p:cNvGraphicFramePr>
              <a:graphicFrameLocks noChangeAspect="1"/>
            </p:cNvGraphicFramePr>
            <p:nvPr/>
          </p:nvGraphicFramePr>
          <p:xfrm>
            <a:off x="77" y="2114"/>
            <a:ext cx="1603" cy="137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7030" name="Clip" r:id="rId4" imgW="2747520" imgH="2362680" progId="MS_ClipArt_Gallery.5">
                    <p:embed/>
                  </p:oleObj>
                </mc:Choice>
                <mc:Fallback>
                  <p:oleObj name="Clip" r:id="rId4" imgW="2747520" imgH="2362680" progId="MS_ClipArt_Gallery.5">
                    <p:embed/>
                    <p:pic>
                      <p:nvPicPr>
                        <p:cNvPr id="0" name="Object 10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7" y="2114"/>
                          <a:ext cx="1603" cy="137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6968" name="Text Box 104"/>
            <p:cNvSpPr txBox="1">
              <a:spLocks noChangeArrowheads="1"/>
            </p:cNvSpPr>
            <p:nvPr/>
          </p:nvSpPr>
          <p:spPr bwMode="auto">
            <a:xfrm>
              <a:off x="317" y="1874"/>
              <a:ext cx="1439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200"/>
                <a:t>Central control room</a:t>
              </a:r>
            </a:p>
          </p:txBody>
        </p:sp>
        <p:sp>
          <p:nvSpPr>
            <p:cNvPr id="36969" name="Rectangle 105"/>
            <p:cNvSpPr>
              <a:spLocks noChangeArrowheads="1"/>
            </p:cNvSpPr>
            <p:nvPr/>
          </p:nvSpPr>
          <p:spPr bwMode="auto">
            <a:xfrm>
              <a:off x="2784" y="1152"/>
              <a:ext cx="2592" cy="2016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970" name="AutoShape 106"/>
            <p:cNvSpPr>
              <a:spLocks noChangeArrowheads="1"/>
            </p:cNvSpPr>
            <p:nvPr/>
          </p:nvSpPr>
          <p:spPr bwMode="auto">
            <a:xfrm>
              <a:off x="3792" y="1513"/>
              <a:ext cx="704" cy="871"/>
            </a:xfrm>
            <a:prstGeom prst="can">
              <a:avLst>
                <a:gd name="adj" fmla="val 30930"/>
              </a:avLst>
            </a:prstGeom>
            <a:gradFill rotWithShape="0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971" name="AutoShape 107"/>
            <p:cNvSpPr>
              <a:spLocks noChangeArrowheads="1"/>
            </p:cNvSpPr>
            <p:nvPr/>
          </p:nvSpPr>
          <p:spPr bwMode="auto">
            <a:xfrm flipV="1">
              <a:off x="4753" y="2302"/>
              <a:ext cx="189" cy="83"/>
            </a:xfrm>
            <a:prstGeom prst="flowChartManualOperation">
              <a:avLst/>
            </a:prstGeom>
            <a:gradFill rotWithShape="0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972" name="AutoShape 108"/>
            <p:cNvSpPr>
              <a:spLocks noChangeArrowheads="1"/>
            </p:cNvSpPr>
            <p:nvPr/>
          </p:nvSpPr>
          <p:spPr bwMode="auto">
            <a:xfrm>
              <a:off x="3979" y="2075"/>
              <a:ext cx="191" cy="197"/>
            </a:xfrm>
            <a:prstGeom prst="flowChartConnector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973" name="AutoShape 109"/>
            <p:cNvSpPr>
              <a:spLocks noChangeArrowheads="1"/>
            </p:cNvSpPr>
            <p:nvPr/>
          </p:nvSpPr>
          <p:spPr bwMode="auto">
            <a:xfrm>
              <a:off x="3899" y="2075"/>
              <a:ext cx="192" cy="197"/>
            </a:xfrm>
            <a:prstGeom prst="flowChartConnector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974" name="AutoShape 110"/>
            <p:cNvSpPr>
              <a:spLocks noChangeArrowheads="1"/>
            </p:cNvSpPr>
            <p:nvPr/>
          </p:nvSpPr>
          <p:spPr bwMode="auto">
            <a:xfrm>
              <a:off x="4062" y="2075"/>
              <a:ext cx="190" cy="197"/>
            </a:xfrm>
            <a:prstGeom prst="flowChartConnector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975" name="AutoShape 111"/>
            <p:cNvSpPr>
              <a:spLocks noChangeArrowheads="1"/>
            </p:cNvSpPr>
            <p:nvPr/>
          </p:nvSpPr>
          <p:spPr bwMode="auto">
            <a:xfrm>
              <a:off x="4117" y="2075"/>
              <a:ext cx="191" cy="197"/>
            </a:xfrm>
            <a:prstGeom prst="flowChartConnector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976" name="AutoShape 112"/>
            <p:cNvSpPr>
              <a:spLocks noChangeArrowheads="1"/>
            </p:cNvSpPr>
            <p:nvPr/>
          </p:nvSpPr>
          <p:spPr bwMode="auto">
            <a:xfrm>
              <a:off x="4198" y="2075"/>
              <a:ext cx="191" cy="197"/>
            </a:xfrm>
            <a:prstGeom prst="flowChartConnector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977" name="Line 113"/>
            <p:cNvSpPr>
              <a:spLocks noChangeShapeType="1"/>
            </p:cNvSpPr>
            <p:nvPr/>
          </p:nvSpPr>
          <p:spPr bwMode="auto">
            <a:xfrm>
              <a:off x="3899" y="2186"/>
              <a:ext cx="0" cy="42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978" name="Line 114"/>
            <p:cNvSpPr>
              <a:spLocks noChangeShapeType="1"/>
            </p:cNvSpPr>
            <p:nvPr/>
          </p:nvSpPr>
          <p:spPr bwMode="auto">
            <a:xfrm>
              <a:off x="4389" y="2186"/>
              <a:ext cx="0" cy="42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6979" name="Group 115"/>
            <p:cNvGrpSpPr>
              <a:grpSpLocks/>
            </p:cNvGrpSpPr>
            <p:nvPr/>
          </p:nvGrpSpPr>
          <p:grpSpPr bwMode="auto">
            <a:xfrm flipH="1">
              <a:off x="4296" y="2610"/>
              <a:ext cx="169" cy="169"/>
              <a:chOff x="306" y="575"/>
              <a:chExt cx="1142" cy="625"/>
            </a:xfrm>
          </p:grpSpPr>
          <p:sp>
            <p:nvSpPr>
              <p:cNvPr id="36980" name="Line 116"/>
              <p:cNvSpPr>
                <a:spLocks noChangeShapeType="1"/>
              </p:cNvSpPr>
              <p:nvPr/>
            </p:nvSpPr>
            <p:spPr bwMode="auto">
              <a:xfrm>
                <a:off x="336" y="576"/>
                <a:ext cx="86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981" name="Line 117"/>
              <p:cNvSpPr>
                <a:spLocks noChangeShapeType="1"/>
              </p:cNvSpPr>
              <p:nvPr/>
            </p:nvSpPr>
            <p:spPr bwMode="auto">
              <a:xfrm>
                <a:off x="336" y="1200"/>
                <a:ext cx="86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982" name="Line 118"/>
              <p:cNvSpPr>
                <a:spLocks noChangeShapeType="1"/>
              </p:cNvSpPr>
              <p:nvPr/>
            </p:nvSpPr>
            <p:spPr bwMode="auto">
              <a:xfrm flipH="1" flipV="1">
                <a:off x="332" y="575"/>
                <a:ext cx="868" cy="6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983" name="Line 119"/>
              <p:cNvSpPr>
                <a:spLocks noChangeShapeType="1"/>
              </p:cNvSpPr>
              <p:nvPr/>
            </p:nvSpPr>
            <p:spPr bwMode="auto">
              <a:xfrm flipV="1">
                <a:off x="306" y="575"/>
                <a:ext cx="894" cy="6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984" name="Line 120"/>
              <p:cNvSpPr>
                <a:spLocks noChangeShapeType="1"/>
              </p:cNvSpPr>
              <p:nvPr/>
            </p:nvSpPr>
            <p:spPr bwMode="auto">
              <a:xfrm>
                <a:off x="766" y="881"/>
                <a:ext cx="4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985" name="Line 121"/>
              <p:cNvSpPr>
                <a:spLocks noChangeShapeType="1"/>
              </p:cNvSpPr>
              <p:nvPr/>
            </p:nvSpPr>
            <p:spPr bwMode="auto">
              <a:xfrm>
                <a:off x="1248" y="672"/>
                <a:ext cx="0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986" name="Freeform 122"/>
              <p:cNvSpPr>
                <a:spLocks/>
              </p:cNvSpPr>
              <p:nvPr/>
            </p:nvSpPr>
            <p:spPr bwMode="auto">
              <a:xfrm>
                <a:off x="1248" y="660"/>
                <a:ext cx="200" cy="396"/>
              </a:xfrm>
              <a:custGeom>
                <a:avLst/>
                <a:gdLst>
                  <a:gd name="T0" fmla="*/ 0 w 200"/>
                  <a:gd name="T1" fmla="*/ 396 h 396"/>
                  <a:gd name="T2" fmla="*/ 96 w 200"/>
                  <a:gd name="T3" fmla="*/ 348 h 396"/>
                  <a:gd name="T4" fmla="*/ 192 w 200"/>
                  <a:gd name="T5" fmla="*/ 204 h 396"/>
                  <a:gd name="T6" fmla="*/ 144 w 200"/>
                  <a:gd name="T7" fmla="*/ 60 h 396"/>
                  <a:gd name="T8" fmla="*/ 0 w 200"/>
                  <a:gd name="T9" fmla="*/ 0 h 3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0" h="396">
                    <a:moveTo>
                      <a:pt x="0" y="396"/>
                    </a:moveTo>
                    <a:cubicBezTo>
                      <a:pt x="32" y="388"/>
                      <a:pt x="64" y="380"/>
                      <a:pt x="96" y="348"/>
                    </a:cubicBezTo>
                    <a:cubicBezTo>
                      <a:pt x="128" y="316"/>
                      <a:pt x="184" y="252"/>
                      <a:pt x="192" y="204"/>
                    </a:cubicBezTo>
                    <a:cubicBezTo>
                      <a:pt x="200" y="156"/>
                      <a:pt x="176" y="94"/>
                      <a:pt x="144" y="60"/>
                    </a:cubicBezTo>
                    <a:cubicBezTo>
                      <a:pt x="112" y="26"/>
                      <a:pt x="56" y="13"/>
                      <a:pt x="0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6987" name="Group 123"/>
            <p:cNvGrpSpPr>
              <a:grpSpLocks/>
            </p:cNvGrpSpPr>
            <p:nvPr/>
          </p:nvGrpSpPr>
          <p:grpSpPr bwMode="auto">
            <a:xfrm rot="-5400000">
              <a:off x="3374" y="1247"/>
              <a:ext cx="174" cy="162"/>
              <a:chOff x="306" y="575"/>
              <a:chExt cx="1142" cy="625"/>
            </a:xfrm>
          </p:grpSpPr>
          <p:sp>
            <p:nvSpPr>
              <p:cNvPr id="36988" name="Line 124"/>
              <p:cNvSpPr>
                <a:spLocks noChangeShapeType="1"/>
              </p:cNvSpPr>
              <p:nvPr/>
            </p:nvSpPr>
            <p:spPr bwMode="auto">
              <a:xfrm>
                <a:off x="336" y="576"/>
                <a:ext cx="86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989" name="Line 125"/>
              <p:cNvSpPr>
                <a:spLocks noChangeShapeType="1"/>
              </p:cNvSpPr>
              <p:nvPr/>
            </p:nvSpPr>
            <p:spPr bwMode="auto">
              <a:xfrm>
                <a:off x="336" y="1200"/>
                <a:ext cx="86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990" name="Line 126"/>
              <p:cNvSpPr>
                <a:spLocks noChangeShapeType="1"/>
              </p:cNvSpPr>
              <p:nvPr/>
            </p:nvSpPr>
            <p:spPr bwMode="auto">
              <a:xfrm flipH="1" flipV="1">
                <a:off x="332" y="575"/>
                <a:ext cx="868" cy="6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991" name="Line 127"/>
              <p:cNvSpPr>
                <a:spLocks noChangeShapeType="1"/>
              </p:cNvSpPr>
              <p:nvPr/>
            </p:nvSpPr>
            <p:spPr bwMode="auto">
              <a:xfrm flipV="1">
                <a:off x="306" y="575"/>
                <a:ext cx="894" cy="6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992" name="Line 128"/>
              <p:cNvSpPr>
                <a:spLocks noChangeShapeType="1"/>
              </p:cNvSpPr>
              <p:nvPr/>
            </p:nvSpPr>
            <p:spPr bwMode="auto">
              <a:xfrm>
                <a:off x="766" y="881"/>
                <a:ext cx="4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993" name="Line 129"/>
              <p:cNvSpPr>
                <a:spLocks noChangeShapeType="1"/>
              </p:cNvSpPr>
              <p:nvPr/>
            </p:nvSpPr>
            <p:spPr bwMode="auto">
              <a:xfrm>
                <a:off x="1248" y="672"/>
                <a:ext cx="0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994" name="Freeform 130"/>
              <p:cNvSpPr>
                <a:spLocks/>
              </p:cNvSpPr>
              <p:nvPr/>
            </p:nvSpPr>
            <p:spPr bwMode="auto">
              <a:xfrm>
                <a:off x="1248" y="660"/>
                <a:ext cx="200" cy="396"/>
              </a:xfrm>
              <a:custGeom>
                <a:avLst/>
                <a:gdLst>
                  <a:gd name="T0" fmla="*/ 0 w 200"/>
                  <a:gd name="T1" fmla="*/ 396 h 396"/>
                  <a:gd name="T2" fmla="*/ 96 w 200"/>
                  <a:gd name="T3" fmla="*/ 348 h 396"/>
                  <a:gd name="T4" fmla="*/ 192 w 200"/>
                  <a:gd name="T5" fmla="*/ 204 h 396"/>
                  <a:gd name="T6" fmla="*/ 144 w 200"/>
                  <a:gd name="T7" fmla="*/ 60 h 396"/>
                  <a:gd name="T8" fmla="*/ 0 w 200"/>
                  <a:gd name="T9" fmla="*/ 0 h 3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0" h="396">
                    <a:moveTo>
                      <a:pt x="0" y="396"/>
                    </a:moveTo>
                    <a:cubicBezTo>
                      <a:pt x="32" y="388"/>
                      <a:pt x="64" y="380"/>
                      <a:pt x="96" y="348"/>
                    </a:cubicBezTo>
                    <a:cubicBezTo>
                      <a:pt x="128" y="316"/>
                      <a:pt x="184" y="252"/>
                      <a:pt x="192" y="204"/>
                    </a:cubicBezTo>
                    <a:cubicBezTo>
                      <a:pt x="200" y="156"/>
                      <a:pt x="176" y="94"/>
                      <a:pt x="144" y="60"/>
                    </a:cubicBezTo>
                    <a:cubicBezTo>
                      <a:pt x="112" y="26"/>
                      <a:pt x="56" y="13"/>
                      <a:pt x="0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6995" name="Oval 131"/>
            <p:cNvSpPr>
              <a:spLocks noChangeArrowheads="1"/>
            </p:cNvSpPr>
            <p:nvPr/>
          </p:nvSpPr>
          <p:spPr bwMode="auto">
            <a:xfrm>
              <a:off x="4741" y="2131"/>
              <a:ext cx="219" cy="196"/>
            </a:xfrm>
            <a:prstGeom prst="ellipse">
              <a:avLst/>
            </a:prstGeom>
            <a:gradFill rotWithShape="0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996" name="Line 132"/>
            <p:cNvSpPr>
              <a:spLocks noChangeShapeType="1"/>
            </p:cNvSpPr>
            <p:nvPr/>
          </p:nvSpPr>
          <p:spPr bwMode="auto">
            <a:xfrm flipH="1">
              <a:off x="4495" y="2239"/>
              <a:ext cx="353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997" name="Line 133"/>
            <p:cNvSpPr>
              <a:spLocks noChangeShapeType="1"/>
            </p:cNvSpPr>
            <p:nvPr/>
          </p:nvSpPr>
          <p:spPr bwMode="auto">
            <a:xfrm>
              <a:off x="4842" y="2133"/>
              <a:ext cx="36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998" name="Line 134"/>
            <p:cNvSpPr>
              <a:spLocks noChangeShapeType="1"/>
            </p:cNvSpPr>
            <p:nvPr/>
          </p:nvSpPr>
          <p:spPr bwMode="auto">
            <a:xfrm>
              <a:off x="4389" y="2777"/>
              <a:ext cx="0" cy="5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999" name="Line 135"/>
            <p:cNvSpPr>
              <a:spLocks noChangeShapeType="1"/>
            </p:cNvSpPr>
            <p:nvPr/>
          </p:nvSpPr>
          <p:spPr bwMode="auto">
            <a:xfrm>
              <a:off x="3953" y="1345"/>
              <a:ext cx="0" cy="30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000" name="Line 136"/>
            <p:cNvSpPr>
              <a:spLocks noChangeShapeType="1"/>
            </p:cNvSpPr>
            <p:nvPr/>
          </p:nvSpPr>
          <p:spPr bwMode="auto">
            <a:xfrm flipH="1">
              <a:off x="3546" y="1345"/>
              <a:ext cx="40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001" name="Line 137"/>
            <p:cNvSpPr>
              <a:spLocks noChangeShapeType="1"/>
            </p:cNvSpPr>
            <p:nvPr/>
          </p:nvSpPr>
          <p:spPr bwMode="auto">
            <a:xfrm flipH="1">
              <a:off x="3193" y="1345"/>
              <a:ext cx="19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002" name="Oval 138"/>
            <p:cNvSpPr>
              <a:spLocks noChangeArrowheads="1"/>
            </p:cNvSpPr>
            <p:nvPr/>
          </p:nvSpPr>
          <p:spPr bwMode="auto">
            <a:xfrm>
              <a:off x="3329" y="1726"/>
              <a:ext cx="360" cy="340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200"/>
                <a:t>T</a:t>
              </a:r>
            </a:p>
          </p:txBody>
        </p:sp>
        <p:sp>
          <p:nvSpPr>
            <p:cNvPr id="37003" name="Line 139"/>
            <p:cNvSpPr>
              <a:spLocks noChangeShapeType="1"/>
            </p:cNvSpPr>
            <p:nvPr/>
          </p:nvSpPr>
          <p:spPr bwMode="auto">
            <a:xfrm>
              <a:off x="3699" y="1909"/>
              <a:ext cx="8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004" name="Text Box 140"/>
            <p:cNvSpPr txBox="1">
              <a:spLocks noChangeArrowheads="1"/>
            </p:cNvSpPr>
            <p:nvPr/>
          </p:nvSpPr>
          <p:spPr bwMode="auto">
            <a:xfrm>
              <a:off x="3335" y="1446"/>
              <a:ext cx="339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200"/>
                <a:t>v1</a:t>
              </a:r>
            </a:p>
          </p:txBody>
        </p:sp>
        <p:sp>
          <p:nvSpPr>
            <p:cNvPr id="37005" name="Text Box 141"/>
            <p:cNvSpPr txBox="1">
              <a:spLocks noChangeArrowheads="1"/>
            </p:cNvSpPr>
            <p:nvPr/>
          </p:nvSpPr>
          <p:spPr bwMode="auto">
            <a:xfrm>
              <a:off x="4512" y="2592"/>
              <a:ext cx="33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200"/>
                <a:t>v2</a:t>
              </a:r>
            </a:p>
          </p:txBody>
        </p:sp>
        <p:sp>
          <p:nvSpPr>
            <p:cNvPr id="37006" name="Text Box 142"/>
            <p:cNvSpPr txBox="1">
              <a:spLocks noChangeArrowheads="1"/>
            </p:cNvSpPr>
            <p:nvPr/>
          </p:nvSpPr>
          <p:spPr bwMode="auto">
            <a:xfrm>
              <a:off x="2783" y="864"/>
              <a:ext cx="2545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/>
                <a:t>Process, could be far from control room</a:t>
              </a:r>
            </a:p>
          </p:txBody>
        </p:sp>
        <p:sp>
          <p:nvSpPr>
            <p:cNvPr id="37007" name="Rectangle 143"/>
            <p:cNvSpPr>
              <a:spLocks noChangeArrowheads="1"/>
            </p:cNvSpPr>
            <p:nvPr/>
          </p:nvSpPr>
          <p:spPr bwMode="auto">
            <a:xfrm>
              <a:off x="48" y="2064"/>
              <a:ext cx="2352" cy="153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D6F2D6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008" name="Text Box 144"/>
            <p:cNvSpPr txBox="1">
              <a:spLocks noChangeArrowheads="1"/>
            </p:cNvSpPr>
            <p:nvPr/>
          </p:nvSpPr>
          <p:spPr bwMode="auto">
            <a:xfrm>
              <a:off x="1582" y="2735"/>
              <a:ext cx="751" cy="22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/>
                <a:t>Digital PID</a:t>
              </a:r>
              <a:endParaRPr lang="en-US" sz="1200" b="0"/>
            </a:p>
          </p:txBody>
        </p:sp>
        <p:sp>
          <p:nvSpPr>
            <p:cNvPr id="37009" name="Line 145"/>
            <p:cNvSpPr>
              <a:spLocks noChangeShapeType="1"/>
            </p:cNvSpPr>
            <p:nvPr/>
          </p:nvSpPr>
          <p:spPr bwMode="auto">
            <a:xfrm flipH="1">
              <a:off x="1968" y="1896"/>
              <a:ext cx="134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010" name="Freeform 146"/>
            <p:cNvSpPr>
              <a:spLocks/>
            </p:cNvSpPr>
            <p:nvPr/>
          </p:nvSpPr>
          <p:spPr bwMode="auto">
            <a:xfrm>
              <a:off x="1968" y="1914"/>
              <a:ext cx="1" cy="822"/>
            </a:xfrm>
            <a:custGeom>
              <a:avLst/>
              <a:gdLst>
                <a:gd name="T0" fmla="*/ 0 w 1"/>
                <a:gd name="T1" fmla="*/ 0 h 822"/>
                <a:gd name="T2" fmla="*/ 1 w 1"/>
                <a:gd name="T3" fmla="*/ 822 h 8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822">
                  <a:moveTo>
                    <a:pt x="0" y="0"/>
                  </a:moveTo>
                  <a:lnTo>
                    <a:pt x="1" y="822"/>
                  </a:ln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dash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011" name="Line 147"/>
            <p:cNvSpPr>
              <a:spLocks noChangeShapeType="1"/>
            </p:cNvSpPr>
            <p:nvPr/>
          </p:nvSpPr>
          <p:spPr bwMode="auto">
            <a:xfrm>
              <a:off x="1968" y="2976"/>
              <a:ext cx="0" cy="4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012" name="Freeform 148"/>
            <p:cNvSpPr>
              <a:spLocks/>
            </p:cNvSpPr>
            <p:nvPr/>
          </p:nvSpPr>
          <p:spPr bwMode="auto">
            <a:xfrm>
              <a:off x="1968" y="3408"/>
              <a:ext cx="2190" cy="1"/>
            </a:xfrm>
            <a:custGeom>
              <a:avLst/>
              <a:gdLst>
                <a:gd name="T0" fmla="*/ 0 w 2190"/>
                <a:gd name="T1" fmla="*/ 0 h 1"/>
                <a:gd name="T2" fmla="*/ 2190 w 2190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190" h="1">
                  <a:moveTo>
                    <a:pt x="0" y="0"/>
                  </a:moveTo>
                  <a:lnTo>
                    <a:pt x="2190" y="0"/>
                  </a:ln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015" name="Line 151"/>
            <p:cNvSpPr>
              <a:spLocks noChangeShapeType="1"/>
            </p:cNvSpPr>
            <p:nvPr/>
          </p:nvSpPr>
          <p:spPr bwMode="auto">
            <a:xfrm flipV="1">
              <a:off x="4176" y="2688"/>
              <a:ext cx="0" cy="72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016" name="Line 152"/>
            <p:cNvSpPr>
              <a:spLocks noChangeShapeType="1"/>
            </p:cNvSpPr>
            <p:nvPr/>
          </p:nvSpPr>
          <p:spPr bwMode="auto">
            <a:xfrm>
              <a:off x="4176" y="2688"/>
              <a:ext cx="9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7019" name="Rectangle 155"/>
          <p:cNvSpPr>
            <a:spLocks noChangeArrowheads="1"/>
          </p:cNvSpPr>
          <p:nvPr/>
        </p:nvSpPr>
        <p:spPr bwMode="auto">
          <a:xfrm>
            <a:off x="3352800" y="3962400"/>
            <a:ext cx="609600" cy="304800"/>
          </a:xfrm>
          <a:prstGeom prst="rect">
            <a:avLst/>
          </a:prstGeom>
          <a:solidFill>
            <a:srgbClr val="33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kx="-3284103" algn="b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020" name="Line 156"/>
          <p:cNvSpPr>
            <a:spLocks noChangeShapeType="1"/>
          </p:cNvSpPr>
          <p:nvPr/>
        </p:nvSpPr>
        <p:spPr bwMode="auto">
          <a:xfrm flipH="1">
            <a:off x="3200400" y="4114800"/>
            <a:ext cx="152400" cy="0"/>
          </a:xfrm>
          <a:prstGeom prst="line">
            <a:avLst/>
          </a:prstGeom>
          <a:noFill/>
          <a:ln w="19050">
            <a:solidFill>
              <a:srgbClr val="3399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021" name="Line 157"/>
          <p:cNvSpPr>
            <a:spLocks noChangeShapeType="1"/>
          </p:cNvSpPr>
          <p:nvPr/>
        </p:nvSpPr>
        <p:spPr bwMode="auto">
          <a:xfrm flipV="1">
            <a:off x="3200400" y="3810000"/>
            <a:ext cx="0" cy="304800"/>
          </a:xfrm>
          <a:prstGeom prst="line">
            <a:avLst/>
          </a:prstGeom>
          <a:noFill/>
          <a:ln w="19050">
            <a:solidFill>
              <a:srgbClr val="339933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023" name="AutoShape 159"/>
          <p:cNvSpPr>
            <a:spLocks noChangeArrowheads="1"/>
          </p:cNvSpPr>
          <p:nvPr/>
        </p:nvSpPr>
        <p:spPr bwMode="auto">
          <a:xfrm>
            <a:off x="381000" y="4800600"/>
            <a:ext cx="8610600" cy="1905000"/>
          </a:xfrm>
          <a:prstGeom prst="wedgeRoundRectCallout">
            <a:avLst>
              <a:gd name="adj1" fmla="val -14435"/>
              <a:gd name="adj2" fmla="val -74083"/>
              <a:gd name="adj3" fmla="val 16667"/>
            </a:avLst>
          </a:prstGeom>
          <a:noFill/>
          <a:ln w="9525">
            <a:solidFill>
              <a:srgbClr val="3399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/>
            <a:r>
              <a:rPr lang="en-US" sz="1800"/>
              <a:t>You and a few friends started a company to design a new digital control system.  </a:t>
            </a:r>
          </a:p>
          <a:p>
            <a:pPr algn="l"/>
            <a:r>
              <a:rPr lang="en-US" sz="1800"/>
              <a:t>The company has decided to provide anti-reset-windup using the </a:t>
            </a:r>
          </a:p>
          <a:p>
            <a:pPr algn="l"/>
            <a:r>
              <a:rPr lang="en-US" sz="1800"/>
              <a:t>“external feedback” method.</a:t>
            </a:r>
          </a:p>
          <a:p>
            <a:pPr algn="l"/>
            <a:endParaRPr lang="en-US" sz="1800"/>
          </a:p>
          <a:p>
            <a:pPr algn="l"/>
            <a:r>
              <a:rPr lang="en-US" sz="1800"/>
              <a:t>You have volunteered to provide “pseudo-code” for the PID and </a:t>
            </a:r>
          </a:p>
          <a:p>
            <a:pPr algn="l"/>
            <a:r>
              <a:rPr lang="en-US" sz="1800"/>
              <a:t>external feedback calculation.</a:t>
            </a:r>
            <a:r>
              <a:rPr lang="en-US" sz="2000"/>
              <a:t>  </a:t>
            </a:r>
            <a:endParaRPr lang="en-US" sz="180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69" name="Text Box 81"/>
          <p:cNvSpPr txBox="1">
            <a:spLocks noChangeArrowheads="1"/>
          </p:cNvSpPr>
          <p:nvPr/>
        </p:nvSpPr>
        <p:spPr bwMode="auto">
          <a:xfrm>
            <a:off x="685800" y="533400"/>
            <a:ext cx="7848600" cy="466725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</a:rPr>
              <a:t>CHAPTER 12:  PRACTICAL ISSUES WORKSHOP 2</a:t>
            </a:r>
            <a:endParaRPr lang="en-US" b="0"/>
          </a:p>
        </p:txBody>
      </p:sp>
      <p:grpSp>
        <p:nvGrpSpPr>
          <p:cNvPr id="38006" name="Group 118"/>
          <p:cNvGrpSpPr>
            <a:grpSpLocks/>
          </p:cNvGrpSpPr>
          <p:nvPr/>
        </p:nvGrpSpPr>
        <p:grpSpPr bwMode="auto">
          <a:xfrm>
            <a:off x="1371600" y="1143000"/>
            <a:ext cx="6096000" cy="2027238"/>
            <a:chOff x="864" y="720"/>
            <a:chExt cx="3840" cy="1277"/>
          </a:xfrm>
        </p:grpSpPr>
        <p:sp>
          <p:nvSpPr>
            <p:cNvPr id="37971" name="Rectangle 83"/>
            <p:cNvSpPr>
              <a:spLocks noChangeArrowheads="1"/>
            </p:cNvSpPr>
            <p:nvPr/>
          </p:nvSpPr>
          <p:spPr bwMode="auto">
            <a:xfrm>
              <a:off x="3320" y="720"/>
              <a:ext cx="368" cy="34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200"/>
                <a:t>G</a:t>
              </a:r>
              <a:r>
                <a:rPr lang="en-US" sz="1200" baseline="-25000"/>
                <a:t>d</a:t>
              </a:r>
              <a:r>
                <a:rPr lang="en-US" sz="1200"/>
                <a:t>(s)</a:t>
              </a:r>
              <a:endParaRPr lang="en-US" sz="1200" b="0"/>
            </a:p>
          </p:txBody>
        </p:sp>
        <p:sp>
          <p:nvSpPr>
            <p:cNvPr id="37972" name="Rectangle 84"/>
            <p:cNvSpPr>
              <a:spLocks noChangeArrowheads="1"/>
            </p:cNvSpPr>
            <p:nvPr/>
          </p:nvSpPr>
          <p:spPr bwMode="auto">
            <a:xfrm>
              <a:off x="3320" y="1174"/>
              <a:ext cx="368" cy="3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200"/>
                <a:t>G</a:t>
              </a:r>
              <a:r>
                <a:rPr lang="en-US" sz="1200" baseline="-25000"/>
                <a:t>P</a:t>
              </a:r>
              <a:r>
                <a:rPr lang="en-US" sz="1200"/>
                <a:t>(s)</a:t>
              </a:r>
            </a:p>
          </p:txBody>
        </p:sp>
        <p:sp>
          <p:nvSpPr>
            <p:cNvPr id="37973" name="Rectangle 85"/>
            <p:cNvSpPr>
              <a:spLocks noChangeArrowheads="1"/>
            </p:cNvSpPr>
            <p:nvPr/>
          </p:nvSpPr>
          <p:spPr bwMode="auto">
            <a:xfrm>
              <a:off x="2684" y="1174"/>
              <a:ext cx="367" cy="3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200"/>
                <a:t>G</a:t>
              </a:r>
              <a:r>
                <a:rPr lang="en-US" sz="1200" baseline="-25000"/>
                <a:t>v</a:t>
              </a:r>
              <a:r>
                <a:rPr lang="en-US" sz="1200"/>
                <a:t>(s)</a:t>
              </a:r>
            </a:p>
          </p:txBody>
        </p:sp>
        <p:sp>
          <p:nvSpPr>
            <p:cNvPr id="37974" name="Rectangle 86"/>
            <p:cNvSpPr>
              <a:spLocks noChangeArrowheads="1"/>
            </p:cNvSpPr>
            <p:nvPr/>
          </p:nvSpPr>
          <p:spPr bwMode="auto">
            <a:xfrm>
              <a:off x="1880" y="1174"/>
              <a:ext cx="368" cy="3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200"/>
                <a:t>G</a:t>
              </a:r>
              <a:r>
                <a:rPr lang="en-US" sz="1200" baseline="-25000"/>
                <a:t>C</a:t>
              </a:r>
              <a:r>
                <a:rPr lang="en-US" sz="1200"/>
                <a:t>(s)</a:t>
              </a:r>
            </a:p>
          </p:txBody>
        </p:sp>
        <p:sp>
          <p:nvSpPr>
            <p:cNvPr id="37975" name="Rectangle 87"/>
            <p:cNvSpPr>
              <a:spLocks noChangeArrowheads="1"/>
            </p:cNvSpPr>
            <p:nvPr/>
          </p:nvSpPr>
          <p:spPr bwMode="auto">
            <a:xfrm>
              <a:off x="3320" y="1627"/>
              <a:ext cx="368" cy="34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200"/>
                <a:t>G</a:t>
              </a:r>
              <a:r>
                <a:rPr lang="en-US" sz="1200" baseline="-25000"/>
                <a:t>S</a:t>
              </a:r>
              <a:r>
                <a:rPr lang="en-US" sz="1200"/>
                <a:t>(s)</a:t>
              </a:r>
            </a:p>
          </p:txBody>
        </p:sp>
        <p:sp>
          <p:nvSpPr>
            <p:cNvPr id="37976" name="Line 88"/>
            <p:cNvSpPr>
              <a:spLocks noChangeShapeType="1"/>
            </p:cNvSpPr>
            <p:nvPr/>
          </p:nvSpPr>
          <p:spPr bwMode="auto">
            <a:xfrm>
              <a:off x="2257" y="1344"/>
              <a:ext cx="41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77" name="Line 89"/>
            <p:cNvSpPr>
              <a:spLocks noChangeShapeType="1"/>
            </p:cNvSpPr>
            <p:nvPr/>
          </p:nvSpPr>
          <p:spPr bwMode="auto">
            <a:xfrm>
              <a:off x="3048" y="1344"/>
              <a:ext cx="2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78" name="Oval 90"/>
            <p:cNvSpPr>
              <a:spLocks noChangeArrowheads="1"/>
            </p:cNvSpPr>
            <p:nvPr/>
          </p:nvSpPr>
          <p:spPr bwMode="auto">
            <a:xfrm>
              <a:off x="1391" y="1299"/>
              <a:ext cx="113" cy="9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79" name="Line 91"/>
            <p:cNvSpPr>
              <a:spLocks noChangeShapeType="1"/>
            </p:cNvSpPr>
            <p:nvPr/>
          </p:nvSpPr>
          <p:spPr bwMode="auto">
            <a:xfrm>
              <a:off x="1504" y="1344"/>
              <a:ext cx="3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80" name="Line 92"/>
            <p:cNvSpPr>
              <a:spLocks noChangeShapeType="1"/>
            </p:cNvSpPr>
            <p:nvPr/>
          </p:nvSpPr>
          <p:spPr bwMode="auto">
            <a:xfrm>
              <a:off x="3688" y="1344"/>
              <a:ext cx="2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81" name="Oval 93"/>
            <p:cNvSpPr>
              <a:spLocks noChangeArrowheads="1"/>
            </p:cNvSpPr>
            <p:nvPr/>
          </p:nvSpPr>
          <p:spPr bwMode="auto">
            <a:xfrm>
              <a:off x="3913" y="1299"/>
              <a:ext cx="113" cy="9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82" name="Line 94"/>
            <p:cNvSpPr>
              <a:spLocks noChangeShapeType="1"/>
            </p:cNvSpPr>
            <p:nvPr/>
          </p:nvSpPr>
          <p:spPr bwMode="auto">
            <a:xfrm>
              <a:off x="3970" y="904"/>
              <a:ext cx="0" cy="40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83" name="Freeform 95"/>
            <p:cNvSpPr>
              <a:spLocks/>
            </p:cNvSpPr>
            <p:nvPr/>
          </p:nvSpPr>
          <p:spPr bwMode="auto">
            <a:xfrm>
              <a:off x="3688" y="898"/>
              <a:ext cx="287" cy="1"/>
            </a:xfrm>
            <a:custGeom>
              <a:avLst/>
              <a:gdLst>
                <a:gd name="T0" fmla="*/ 366 w 366"/>
                <a:gd name="T1" fmla="*/ 0 h 1"/>
                <a:gd name="T2" fmla="*/ 0 w 366"/>
                <a:gd name="T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66" h="1">
                  <a:moveTo>
                    <a:pt x="366" y="0"/>
                  </a:moveTo>
                  <a:lnTo>
                    <a:pt x="0" y="1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84" name="Line 96"/>
            <p:cNvSpPr>
              <a:spLocks noChangeShapeType="1"/>
            </p:cNvSpPr>
            <p:nvPr/>
          </p:nvSpPr>
          <p:spPr bwMode="auto">
            <a:xfrm>
              <a:off x="3048" y="898"/>
              <a:ext cx="2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85" name="Line 97"/>
            <p:cNvSpPr>
              <a:spLocks noChangeShapeType="1"/>
            </p:cNvSpPr>
            <p:nvPr/>
          </p:nvSpPr>
          <p:spPr bwMode="auto">
            <a:xfrm>
              <a:off x="4026" y="1344"/>
              <a:ext cx="49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86" name="Freeform 98"/>
            <p:cNvSpPr>
              <a:spLocks/>
            </p:cNvSpPr>
            <p:nvPr/>
          </p:nvSpPr>
          <p:spPr bwMode="auto">
            <a:xfrm>
              <a:off x="3688" y="1790"/>
              <a:ext cx="287" cy="1"/>
            </a:xfrm>
            <a:custGeom>
              <a:avLst/>
              <a:gdLst>
                <a:gd name="T0" fmla="*/ 366 w 366"/>
                <a:gd name="T1" fmla="*/ 0 h 1"/>
                <a:gd name="T2" fmla="*/ 0 w 366"/>
                <a:gd name="T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66" h="1">
                  <a:moveTo>
                    <a:pt x="366" y="0"/>
                  </a:moveTo>
                  <a:lnTo>
                    <a:pt x="0" y="1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87" name="Line 99"/>
            <p:cNvSpPr>
              <a:spLocks noChangeShapeType="1"/>
            </p:cNvSpPr>
            <p:nvPr/>
          </p:nvSpPr>
          <p:spPr bwMode="auto">
            <a:xfrm flipV="1">
              <a:off x="3971" y="1389"/>
              <a:ext cx="0" cy="40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89" name="Line 101"/>
            <p:cNvSpPr>
              <a:spLocks noChangeShapeType="1"/>
            </p:cNvSpPr>
            <p:nvPr/>
          </p:nvSpPr>
          <p:spPr bwMode="auto">
            <a:xfrm flipV="1">
              <a:off x="1429" y="1389"/>
              <a:ext cx="0" cy="40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90" name="Line 102"/>
            <p:cNvSpPr>
              <a:spLocks noChangeShapeType="1"/>
            </p:cNvSpPr>
            <p:nvPr/>
          </p:nvSpPr>
          <p:spPr bwMode="auto">
            <a:xfrm>
              <a:off x="1165" y="1344"/>
              <a:ext cx="22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91" name="Text Box 103"/>
            <p:cNvSpPr txBox="1">
              <a:spLocks noChangeArrowheads="1"/>
            </p:cNvSpPr>
            <p:nvPr/>
          </p:nvSpPr>
          <p:spPr bwMode="auto">
            <a:xfrm>
              <a:off x="2670" y="765"/>
              <a:ext cx="341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200"/>
                <a:t>D(s)</a:t>
              </a:r>
            </a:p>
          </p:txBody>
        </p:sp>
        <p:sp>
          <p:nvSpPr>
            <p:cNvPr id="37992" name="Text Box 104"/>
            <p:cNvSpPr txBox="1">
              <a:spLocks noChangeArrowheads="1"/>
            </p:cNvSpPr>
            <p:nvPr/>
          </p:nvSpPr>
          <p:spPr bwMode="auto">
            <a:xfrm>
              <a:off x="4291" y="1032"/>
              <a:ext cx="413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200"/>
                <a:t>CV(s)</a:t>
              </a:r>
            </a:p>
          </p:txBody>
        </p:sp>
        <p:sp>
          <p:nvSpPr>
            <p:cNvPr id="37993" name="Text Box 105"/>
            <p:cNvSpPr txBox="1">
              <a:spLocks noChangeArrowheads="1"/>
            </p:cNvSpPr>
            <p:nvPr/>
          </p:nvSpPr>
          <p:spPr bwMode="auto">
            <a:xfrm>
              <a:off x="2736" y="1824"/>
              <a:ext cx="491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200"/>
                <a:t>CV</a:t>
              </a:r>
              <a:r>
                <a:rPr lang="en-US" sz="1200" baseline="-25000"/>
                <a:t>m</a:t>
              </a:r>
              <a:r>
                <a:rPr lang="en-US" sz="1200"/>
                <a:t>(s)</a:t>
              </a:r>
            </a:p>
          </p:txBody>
        </p:sp>
        <p:sp>
          <p:nvSpPr>
            <p:cNvPr id="37994" name="Text Box 106"/>
            <p:cNvSpPr txBox="1">
              <a:spLocks noChangeArrowheads="1"/>
            </p:cNvSpPr>
            <p:nvPr/>
          </p:nvSpPr>
          <p:spPr bwMode="auto">
            <a:xfrm>
              <a:off x="864" y="1032"/>
              <a:ext cx="413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200"/>
                <a:t>SP(s)</a:t>
              </a:r>
            </a:p>
          </p:txBody>
        </p:sp>
        <p:sp>
          <p:nvSpPr>
            <p:cNvPr id="37995" name="Text Box 107"/>
            <p:cNvSpPr txBox="1">
              <a:spLocks noChangeArrowheads="1"/>
            </p:cNvSpPr>
            <p:nvPr/>
          </p:nvSpPr>
          <p:spPr bwMode="auto">
            <a:xfrm>
              <a:off x="1504" y="1032"/>
              <a:ext cx="413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200"/>
                <a:t>E(s)</a:t>
              </a:r>
            </a:p>
          </p:txBody>
        </p:sp>
        <p:sp>
          <p:nvSpPr>
            <p:cNvPr id="37996" name="Text Box 108"/>
            <p:cNvSpPr txBox="1">
              <a:spLocks noChangeArrowheads="1"/>
            </p:cNvSpPr>
            <p:nvPr/>
          </p:nvSpPr>
          <p:spPr bwMode="auto">
            <a:xfrm>
              <a:off x="2258" y="1077"/>
              <a:ext cx="488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200"/>
                <a:t>MV(s)</a:t>
              </a:r>
            </a:p>
          </p:txBody>
        </p:sp>
        <p:sp>
          <p:nvSpPr>
            <p:cNvPr id="37997" name="Text Box 109"/>
            <p:cNvSpPr txBox="1">
              <a:spLocks noChangeArrowheads="1"/>
            </p:cNvSpPr>
            <p:nvPr/>
          </p:nvSpPr>
          <p:spPr bwMode="auto">
            <a:xfrm>
              <a:off x="3788" y="1135"/>
              <a:ext cx="171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1200"/>
                <a:t>+</a:t>
              </a:r>
            </a:p>
          </p:txBody>
        </p:sp>
        <p:sp>
          <p:nvSpPr>
            <p:cNvPr id="37998" name="Text Box 110"/>
            <p:cNvSpPr txBox="1">
              <a:spLocks noChangeArrowheads="1"/>
            </p:cNvSpPr>
            <p:nvPr/>
          </p:nvSpPr>
          <p:spPr bwMode="auto">
            <a:xfrm>
              <a:off x="3790" y="1393"/>
              <a:ext cx="171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1200"/>
                <a:t>+</a:t>
              </a:r>
            </a:p>
          </p:txBody>
        </p:sp>
        <p:sp>
          <p:nvSpPr>
            <p:cNvPr id="37999" name="Text Box 111"/>
            <p:cNvSpPr txBox="1">
              <a:spLocks noChangeArrowheads="1"/>
            </p:cNvSpPr>
            <p:nvPr/>
          </p:nvSpPr>
          <p:spPr bwMode="auto">
            <a:xfrm>
              <a:off x="1248" y="1152"/>
              <a:ext cx="171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1200"/>
                <a:t>+</a:t>
              </a:r>
            </a:p>
          </p:txBody>
        </p:sp>
        <p:sp>
          <p:nvSpPr>
            <p:cNvPr id="38000" name="Text Box 112"/>
            <p:cNvSpPr txBox="1">
              <a:spLocks noChangeArrowheads="1"/>
            </p:cNvSpPr>
            <p:nvPr/>
          </p:nvSpPr>
          <p:spPr bwMode="auto">
            <a:xfrm>
              <a:off x="1277" y="1410"/>
              <a:ext cx="148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1200"/>
                <a:t>-</a:t>
              </a:r>
            </a:p>
          </p:txBody>
        </p:sp>
        <p:sp>
          <p:nvSpPr>
            <p:cNvPr id="38001" name="Rectangle 113"/>
            <p:cNvSpPr>
              <a:spLocks noChangeArrowheads="1"/>
            </p:cNvSpPr>
            <p:nvPr/>
          </p:nvSpPr>
          <p:spPr bwMode="auto">
            <a:xfrm>
              <a:off x="2208" y="1632"/>
              <a:ext cx="368" cy="34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200"/>
                <a:t>G</a:t>
              </a:r>
              <a:r>
                <a:rPr lang="en-US" sz="1200" baseline="-25000"/>
                <a:t>f</a:t>
              </a:r>
              <a:r>
                <a:rPr lang="en-US" sz="1200"/>
                <a:t>(s)</a:t>
              </a:r>
            </a:p>
          </p:txBody>
        </p:sp>
        <p:sp>
          <p:nvSpPr>
            <p:cNvPr id="38002" name="Text Box 114"/>
            <p:cNvSpPr txBox="1">
              <a:spLocks noChangeArrowheads="1"/>
            </p:cNvSpPr>
            <p:nvPr/>
          </p:nvSpPr>
          <p:spPr bwMode="auto">
            <a:xfrm>
              <a:off x="1632" y="1824"/>
              <a:ext cx="491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200"/>
                <a:t>CV</a:t>
              </a:r>
              <a:r>
                <a:rPr lang="en-US" sz="1200" baseline="-25000"/>
                <a:t>f</a:t>
              </a:r>
              <a:r>
                <a:rPr lang="en-US" sz="1200"/>
                <a:t>(s)</a:t>
              </a:r>
            </a:p>
          </p:txBody>
        </p:sp>
        <p:sp>
          <p:nvSpPr>
            <p:cNvPr id="38003" name="Line 115"/>
            <p:cNvSpPr>
              <a:spLocks noChangeShapeType="1"/>
            </p:cNvSpPr>
            <p:nvPr/>
          </p:nvSpPr>
          <p:spPr bwMode="auto">
            <a:xfrm flipH="1">
              <a:off x="2592" y="1788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004" name="Line 116"/>
            <p:cNvSpPr>
              <a:spLocks noChangeShapeType="1"/>
            </p:cNvSpPr>
            <p:nvPr/>
          </p:nvSpPr>
          <p:spPr bwMode="auto">
            <a:xfrm flipH="1">
              <a:off x="1434" y="1782"/>
              <a:ext cx="7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8007" name="Oval 119"/>
          <p:cNvSpPr>
            <a:spLocks noChangeArrowheads="1"/>
          </p:cNvSpPr>
          <p:nvPr/>
        </p:nvSpPr>
        <p:spPr bwMode="auto">
          <a:xfrm>
            <a:off x="3228975" y="2362200"/>
            <a:ext cx="1143000" cy="1066800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008" name="Text Box 120"/>
          <p:cNvSpPr txBox="1">
            <a:spLocks noChangeArrowheads="1"/>
          </p:cNvSpPr>
          <p:nvPr/>
        </p:nvSpPr>
        <p:spPr bwMode="auto">
          <a:xfrm>
            <a:off x="1143000" y="3733800"/>
            <a:ext cx="6848475" cy="2860675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marL="171450" indent="-17145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/>
              <a:t>	You wonder why the first order filter is used often in process control.  So, you perform the following investigation.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1800"/>
              <a:t>Determine the transfer function for a </a:t>
            </a:r>
            <a:r>
              <a:rPr lang="en-US" sz="1800">
                <a:solidFill>
                  <a:schemeClr val="accent2"/>
                </a:solidFill>
              </a:rPr>
              <a:t>4th order filter</a:t>
            </a:r>
            <a:r>
              <a:rPr lang="en-US" sz="1800"/>
              <a:t>, with four equal time constants.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1800"/>
              <a:t>Calculate the frequency response for the fourth order filter.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1800"/>
              <a:t>Identify advantages and disadvantages with respect to a 1st order filter.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1800"/>
              <a:t>Decide which is generally best for feedback control.</a:t>
            </a:r>
          </a:p>
        </p:txBody>
      </p:sp>
      <p:sp>
        <p:nvSpPr>
          <p:cNvPr id="38009" name="Line 121"/>
          <p:cNvSpPr>
            <a:spLocks noChangeShapeType="1"/>
          </p:cNvSpPr>
          <p:nvPr/>
        </p:nvSpPr>
        <p:spPr bwMode="auto">
          <a:xfrm flipH="1">
            <a:off x="3276600" y="3429000"/>
            <a:ext cx="304800" cy="3048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Text Box 2"/>
          <p:cNvSpPr txBox="1">
            <a:spLocks noChangeArrowheads="1"/>
          </p:cNvSpPr>
          <p:nvPr/>
        </p:nvSpPr>
        <p:spPr bwMode="auto">
          <a:xfrm>
            <a:off x="685800" y="228600"/>
            <a:ext cx="7848600" cy="528638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FF0000"/>
                </a:solidFill>
              </a:rPr>
              <a:t>CHAPTER 12: PRACTICAL ISSUES</a:t>
            </a:r>
            <a:endParaRPr lang="en-US" sz="3200" b="0"/>
          </a:p>
        </p:txBody>
      </p:sp>
      <p:sp>
        <p:nvSpPr>
          <p:cNvPr id="91140" name="Rectangle 4"/>
          <p:cNvSpPr>
            <a:spLocks noChangeArrowheads="1"/>
          </p:cNvSpPr>
          <p:nvPr/>
        </p:nvSpPr>
        <p:spPr bwMode="auto">
          <a:xfrm>
            <a:off x="122238" y="2441575"/>
            <a:ext cx="2743200" cy="3886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91141" name="Object 5"/>
          <p:cNvGraphicFramePr>
            <a:graphicFrameLocks noChangeAspect="1"/>
          </p:cNvGraphicFramePr>
          <p:nvPr/>
        </p:nvGraphicFramePr>
        <p:xfrm>
          <a:off x="122238" y="3355975"/>
          <a:ext cx="2544762" cy="218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216" name="Clip" r:id="rId4" imgW="2747520" imgH="2362680" progId="MS_ClipArt_Gallery.5">
                  <p:embed/>
                </p:oleObj>
              </mc:Choice>
              <mc:Fallback>
                <p:oleObj name="Clip" r:id="rId4" imgW="2747520" imgH="2362680" progId="MS_ClipArt_Gallery.5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238" y="3355975"/>
                        <a:ext cx="2544762" cy="2187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1142" name="Text Box 6"/>
          <p:cNvSpPr txBox="1">
            <a:spLocks noChangeArrowheads="1"/>
          </p:cNvSpPr>
          <p:nvPr/>
        </p:nvSpPr>
        <p:spPr bwMode="auto">
          <a:xfrm>
            <a:off x="503238" y="2974975"/>
            <a:ext cx="2286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600"/>
              <a:t>Central control room</a:t>
            </a:r>
          </a:p>
        </p:txBody>
      </p:sp>
      <p:sp>
        <p:nvSpPr>
          <p:cNvPr id="91144" name="Rectangle 8"/>
          <p:cNvSpPr>
            <a:spLocks noChangeArrowheads="1"/>
          </p:cNvSpPr>
          <p:nvPr/>
        </p:nvSpPr>
        <p:spPr bwMode="auto">
          <a:xfrm>
            <a:off x="4419600" y="1828800"/>
            <a:ext cx="4114800" cy="3200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46" name="AutoShape 10"/>
          <p:cNvSpPr>
            <a:spLocks noChangeArrowheads="1"/>
          </p:cNvSpPr>
          <p:nvPr/>
        </p:nvSpPr>
        <p:spPr bwMode="auto">
          <a:xfrm>
            <a:off x="6019800" y="2401888"/>
            <a:ext cx="1117600" cy="1382712"/>
          </a:xfrm>
          <a:prstGeom prst="can">
            <a:avLst>
              <a:gd name="adj" fmla="val 30930"/>
            </a:avLst>
          </a:prstGeom>
          <a:gradFill rotWithShape="0">
            <a:gsLst>
              <a:gs pos="0">
                <a:schemeClr val="folHlink">
                  <a:gamma/>
                  <a:shade val="46275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47" name="AutoShape 11"/>
          <p:cNvSpPr>
            <a:spLocks noChangeArrowheads="1"/>
          </p:cNvSpPr>
          <p:nvPr/>
        </p:nvSpPr>
        <p:spPr bwMode="auto">
          <a:xfrm flipV="1">
            <a:off x="7545388" y="3654425"/>
            <a:ext cx="300037" cy="131763"/>
          </a:xfrm>
          <a:prstGeom prst="flowChartManualOperation">
            <a:avLst/>
          </a:prstGeom>
          <a:gradFill rotWithShape="0">
            <a:gsLst>
              <a:gs pos="0">
                <a:schemeClr val="folHlink">
                  <a:gamma/>
                  <a:shade val="46275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48" name="AutoShape 12"/>
          <p:cNvSpPr>
            <a:spLocks noChangeArrowheads="1"/>
          </p:cNvSpPr>
          <p:nvPr/>
        </p:nvSpPr>
        <p:spPr bwMode="auto">
          <a:xfrm>
            <a:off x="6316663" y="3294063"/>
            <a:ext cx="303212" cy="312737"/>
          </a:xfrm>
          <a:prstGeom prst="flowChartConnector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49" name="AutoShape 13"/>
          <p:cNvSpPr>
            <a:spLocks noChangeArrowheads="1"/>
          </p:cNvSpPr>
          <p:nvPr/>
        </p:nvSpPr>
        <p:spPr bwMode="auto">
          <a:xfrm>
            <a:off x="6189663" y="3294063"/>
            <a:ext cx="304800" cy="312737"/>
          </a:xfrm>
          <a:prstGeom prst="flowChartConnector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50" name="AutoShape 14"/>
          <p:cNvSpPr>
            <a:spLocks noChangeArrowheads="1"/>
          </p:cNvSpPr>
          <p:nvPr/>
        </p:nvSpPr>
        <p:spPr bwMode="auto">
          <a:xfrm>
            <a:off x="6448425" y="3294063"/>
            <a:ext cx="301625" cy="312737"/>
          </a:xfrm>
          <a:prstGeom prst="flowChartConnector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51" name="AutoShape 15"/>
          <p:cNvSpPr>
            <a:spLocks noChangeArrowheads="1"/>
          </p:cNvSpPr>
          <p:nvPr/>
        </p:nvSpPr>
        <p:spPr bwMode="auto">
          <a:xfrm>
            <a:off x="6535738" y="3294063"/>
            <a:ext cx="303212" cy="312737"/>
          </a:xfrm>
          <a:prstGeom prst="flowChartConnector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52" name="AutoShape 16"/>
          <p:cNvSpPr>
            <a:spLocks noChangeArrowheads="1"/>
          </p:cNvSpPr>
          <p:nvPr/>
        </p:nvSpPr>
        <p:spPr bwMode="auto">
          <a:xfrm>
            <a:off x="6664325" y="3294063"/>
            <a:ext cx="303213" cy="312737"/>
          </a:xfrm>
          <a:prstGeom prst="flowChartConnector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53" name="Line 17"/>
          <p:cNvSpPr>
            <a:spLocks noChangeShapeType="1"/>
          </p:cNvSpPr>
          <p:nvPr/>
        </p:nvSpPr>
        <p:spPr bwMode="auto">
          <a:xfrm>
            <a:off x="6189663" y="3470275"/>
            <a:ext cx="0" cy="6699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54" name="Line 18"/>
          <p:cNvSpPr>
            <a:spLocks noChangeShapeType="1"/>
          </p:cNvSpPr>
          <p:nvPr/>
        </p:nvSpPr>
        <p:spPr bwMode="auto">
          <a:xfrm>
            <a:off x="6967538" y="3470275"/>
            <a:ext cx="0" cy="6699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1155" name="Group 19"/>
          <p:cNvGrpSpPr>
            <a:grpSpLocks/>
          </p:cNvGrpSpPr>
          <p:nvPr/>
        </p:nvGrpSpPr>
        <p:grpSpPr bwMode="auto">
          <a:xfrm flipH="1">
            <a:off x="6819900" y="4143375"/>
            <a:ext cx="268288" cy="268288"/>
            <a:chOff x="306" y="575"/>
            <a:chExt cx="1142" cy="625"/>
          </a:xfrm>
        </p:grpSpPr>
        <p:sp>
          <p:nvSpPr>
            <p:cNvPr id="91156" name="Line 20"/>
            <p:cNvSpPr>
              <a:spLocks noChangeShapeType="1"/>
            </p:cNvSpPr>
            <p:nvPr/>
          </p:nvSpPr>
          <p:spPr bwMode="auto">
            <a:xfrm>
              <a:off x="336" y="576"/>
              <a:ext cx="8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157" name="Line 21"/>
            <p:cNvSpPr>
              <a:spLocks noChangeShapeType="1"/>
            </p:cNvSpPr>
            <p:nvPr/>
          </p:nvSpPr>
          <p:spPr bwMode="auto">
            <a:xfrm>
              <a:off x="336" y="1200"/>
              <a:ext cx="8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158" name="Line 22"/>
            <p:cNvSpPr>
              <a:spLocks noChangeShapeType="1"/>
            </p:cNvSpPr>
            <p:nvPr/>
          </p:nvSpPr>
          <p:spPr bwMode="auto">
            <a:xfrm flipH="1" flipV="1">
              <a:off x="332" y="575"/>
              <a:ext cx="868" cy="6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159" name="Line 23"/>
            <p:cNvSpPr>
              <a:spLocks noChangeShapeType="1"/>
            </p:cNvSpPr>
            <p:nvPr/>
          </p:nvSpPr>
          <p:spPr bwMode="auto">
            <a:xfrm flipV="1">
              <a:off x="306" y="575"/>
              <a:ext cx="894" cy="6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160" name="Line 24"/>
            <p:cNvSpPr>
              <a:spLocks noChangeShapeType="1"/>
            </p:cNvSpPr>
            <p:nvPr/>
          </p:nvSpPr>
          <p:spPr bwMode="auto">
            <a:xfrm>
              <a:off x="766" y="881"/>
              <a:ext cx="4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161" name="Line 25"/>
            <p:cNvSpPr>
              <a:spLocks noChangeShapeType="1"/>
            </p:cNvSpPr>
            <p:nvPr/>
          </p:nvSpPr>
          <p:spPr bwMode="auto">
            <a:xfrm>
              <a:off x="1248" y="672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162" name="Freeform 26"/>
            <p:cNvSpPr>
              <a:spLocks/>
            </p:cNvSpPr>
            <p:nvPr/>
          </p:nvSpPr>
          <p:spPr bwMode="auto">
            <a:xfrm>
              <a:off x="1248" y="660"/>
              <a:ext cx="200" cy="396"/>
            </a:xfrm>
            <a:custGeom>
              <a:avLst/>
              <a:gdLst>
                <a:gd name="T0" fmla="*/ 0 w 200"/>
                <a:gd name="T1" fmla="*/ 396 h 396"/>
                <a:gd name="T2" fmla="*/ 96 w 200"/>
                <a:gd name="T3" fmla="*/ 348 h 396"/>
                <a:gd name="T4" fmla="*/ 192 w 200"/>
                <a:gd name="T5" fmla="*/ 204 h 396"/>
                <a:gd name="T6" fmla="*/ 144 w 200"/>
                <a:gd name="T7" fmla="*/ 60 h 396"/>
                <a:gd name="T8" fmla="*/ 0 w 200"/>
                <a:gd name="T9" fmla="*/ 0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396">
                  <a:moveTo>
                    <a:pt x="0" y="396"/>
                  </a:moveTo>
                  <a:cubicBezTo>
                    <a:pt x="32" y="388"/>
                    <a:pt x="64" y="380"/>
                    <a:pt x="96" y="348"/>
                  </a:cubicBezTo>
                  <a:cubicBezTo>
                    <a:pt x="128" y="316"/>
                    <a:pt x="184" y="252"/>
                    <a:pt x="192" y="204"/>
                  </a:cubicBezTo>
                  <a:cubicBezTo>
                    <a:pt x="200" y="156"/>
                    <a:pt x="176" y="94"/>
                    <a:pt x="144" y="60"/>
                  </a:cubicBezTo>
                  <a:cubicBezTo>
                    <a:pt x="112" y="26"/>
                    <a:pt x="56" y="13"/>
                    <a:pt x="0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1163" name="Group 27"/>
          <p:cNvGrpSpPr>
            <a:grpSpLocks/>
          </p:cNvGrpSpPr>
          <p:nvPr/>
        </p:nvGrpSpPr>
        <p:grpSpPr bwMode="auto">
          <a:xfrm rot="-5400000">
            <a:off x="5356225" y="1979613"/>
            <a:ext cx="276225" cy="257175"/>
            <a:chOff x="306" y="575"/>
            <a:chExt cx="1142" cy="625"/>
          </a:xfrm>
        </p:grpSpPr>
        <p:sp>
          <p:nvSpPr>
            <p:cNvPr id="91164" name="Line 28"/>
            <p:cNvSpPr>
              <a:spLocks noChangeShapeType="1"/>
            </p:cNvSpPr>
            <p:nvPr/>
          </p:nvSpPr>
          <p:spPr bwMode="auto">
            <a:xfrm>
              <a:off x="336" y="576"/>
              <a:ext cx="8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165" name="Line 29"/>
            <p:cNvSpPr>
              <a:spLocks noChangeShapeType="1"/>
            </p:cNvSpPr>
            <p:nvPr/>
          </p:nvSpPr>
          <p:spPr bwMode="auto">
            <a:xfrm>
              <a:off x="336" y="1200"/>
              <a:ext cx="8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166" name="Line 30"/>
            <p:cNvSpPr>
              <a:spLocks noChangeShapeType="1"/>
            </p:cNvSpPr>
            <p:nvPr/>
          </p:nvSpPr>
          <p:spPr bwMode="auto">
            <a:xfrm flipH="1" flipV="1">
              <a:off x="332" y="575"/>
              <a:ext cx="868" cy="6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167" name="Line 31"/>
            <p:cNvSpPr>
              <a:spLocks noChangeShapeType="1"/>
            </p:cNvSpPr>
            <p:nvPr/>
          </p:nvSpPr>
          <p:spPr bwMode="auto">
            <a:xfrm flipV="1">
              <a:off x="306" y="575"/>
              <a:ext cx="894" cy="6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168" name="Line 32"/>
            <p:cNvSpPr>
              <a:spLocks noChangeShapeType="1"/>
            </p:cNvSpPr>
            <p:nvPr/>
          </p:nvSpPr>
          <p:spPr bwMode="auto">
            <a:xfrm>
              <a:off x="766" y="881"/>
              <a:ext cx="4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169" name="Line 33"/>
            <p:cNvSpPr>
              <a:spLocks noChangeShapeType="1"/>
            </p:cNvSpPr>
            <p:nvPr/>
          </p:nvSpPr>
          <p:spPr bwMode="auto">
            <a:xfrm>
              <a:off x="1248" y="672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170" name="Freeform 34"/>
            <p:cNvSpPr>
              <a:spLocks/>
            </p:cNvSpPr>
            <p:nvPr/>
          </p:nvSpPr>
          <p:spPr bwMode="auto">
            <a:xfrm>
              <a:off x="1248" y="660"/>
              <a:ext cx="200" cy="396"/>
            </a:xfrm>
            <a:custGeom>
              <a:avLst/>
              <a:gdLst>
                <a:gd name="T0" fmla="*/ 0 w 200"/>
                <a:gd name="T1" fmla="*/ 396 h 396"/>
                <a:gd name="T2" fmla="*/ 96 w 200"/>
                <a:gd name="T3" fmla="*/ 348 h 396"/>
                <a:gd name="T4" fmla="*/ 192 w 200"/>
                <a:gd name="T5" fmla="*/ 204 h 396"/>
                <a:gd name="T6" fmla="*/ 144 w 200"/>
                <a:gd name="T7" fmla="*/ 60 h 396"/>
                <a:gd name="T8" fmla="*/ 0 w 200"/>
                <a:gd name="T9" fmla="*/ 0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396">
                  <a:moveTo>
                    <a:pt x="0" y="396"/>
                  </a:moveTo>
                  <a:cubicBezTo>
                    <a:pt x="32" y="388"/>
                    <a:pt x="64" y="380"/>
                    <a:pt x="96" y="348"/>
                  </a:cubicBezTo>
                  <a:cubicBezTo>
                    <a:pt x="128" y="316"/>
                    <a:pt x="184" y="252"/>
                    <a:pt x="192" y="204"/>
                  </a:cubicBezTo>
                  <a:cubicBezTo>
                    <a:pt x="200" y="156"/>
                    <a:pt x="176" y="94"/>
                    <a:pt x="144" y="60"/>
                  </a:cubicBezTo>
                  <a:cubicBezTo>
                    <a:pt x="112" y="26"/>
                    <a:pt x="56" y="13"/>
                    <a:pt x="0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1171" name="Oval 35"/>
          <p:cNvSpPr>
            <a:spLocks noChangeArrowheads="1"/>
          </p:cNvSpPr>
          <p:nvPr/>
        </p:nvSpPr>
        <p:spPr bwMode="auto">
          <a:xfrm>
            <a:off x="7526338" y="3382963"/>
            <a:ext cx="347662" cy="311150"/>
          </a:xfrm>
          <a:prstGeom prst="ellipse">
            <a:avLst/>
          </a:prstGeom>
          <a:gradFill rotWithShape="0">
            <a:gsLst>
              <a:gs pos="0">
                <a:schemeClr val="folHlink">
                  <a:gamma/>
                  <a:shade val="46275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72" name="Line 36"/>
          <p:cNvSpPr>
            <a:spLocks noChangeShapeType="1"/>
          </p:cNvSpPr>
          <p:nvPr/>
        </p:nvSpPr>
        <p:spPr bwMode="auto">
          <a:xfrm flipH="1">
            <a:off x="7135813" y="3554413"/>
            <a:ext cx="56038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73" name="Line 37"/>
          <p:cNvSpPr>
            <a:spLocks noChangeShapeType="1"/>
          </p:cNvSpPr>
          <p:nvPr/>
        </p:nvSpPr>
        <p:spPr bwMode="auto">
          <a:xfrm>
            <a:off x="7686675" y="3386138"/>
            <a:ext cx="584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74" name="Line 38"/>
          <p:cNvSpPr>
            <a:spLocks noChangeShapeType="1"/>
          </p:cNvSpPr>
          <p:nvPr/>
        </p:nvSpPr>
        <p:spPr bwMode="auto">
          <a:xfrm>
            <a:off x="6967538" y="4408488"/>
            <a:ext cx="0" cy="889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75" name="Line 39"/>
          <p:cNvSpPr>
            <a:spLocks noChangeShapeType="1"/>
          </p:cNvSpPr>
          <p:nvPr/>
        </p:nvSpPr>
        <p:spPr bwMode="auto">
          <a:xfrm>
            <a:off x="6275388" y="2135188"/>
            <a:ext cx="0" cy="4873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76" name="Line 40"/>
          <p:cNvSpPr>
            <a:spLocks noChangeShapeType="1"/>
          </p:cNvSpPr>
          <p:nvPr/>
        </p:nvSpPr>
        <p:spPr bwMode="auto">
          <a:xfrm flipH="1">
            <a:off x="5629275" y="2135188"/>
            <a:ext cx="64611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77" name="Line 41"/>
          <p:cNvSpPr>
            <a:spLocks noChangeShapeType="1"/>
          </p:cNvSpPr>
          <p:nvPr/>
        </p:nvSpPr>
        <p:spPr bwMode="auto">
          <a:xfrm flipH="1">
            <a:off x="5068888" y="2135188"/>
            <a:ext cx="3016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78" name="Oval 42"/>
          <p:cNvSpPr>
            <a:spLocks noChangeArrowheads="1"/>
          </p:cNvSpPr>
          <p:nvPr/>
        </p:nvSpPr>
        <p:spPr bwMode="auto">
          <a:xfrm>
            <a:off x="5284788" y="2740025"/>
            <a:ext cx="571500" cy="53975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400"/>
              <a:t>T</a:t>
            </a:r>
          </a:p>
        </p:txBody>
      </p:sp>
      <p:sp>
        <p:nvSpPr>
          <p:cNvPr id="91179" name="Line 43"/>
          <p:cNvSpPr>
            <a:spLocks noChangeShapeType="1"/>
          </p:cNvSpPr>
          <p:nvPr/>
        </p:nvSpPr>
        <p:spPr bwMode="auto">
          <a:xfrm>
            <a:off x="5872163" y="3030538"/>
            <a:ext cx="1381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80" name="Text Box 44"/>
          <p:cNvSpPr txBox="1">
            <a:spLocks noChangeArrowheads="1"/>
          </p:cNvSpPr>
          <p:nvPr/>
        </p:nvSpPr>
        <p:spPr bwMode="auto">
          <a:xfrm>
            <a:off x="5294313" y="2295525"/>
            <a:ext cx="5381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400"/>
              <a:t>v1</a:t>
            </a:r>
          </a:p>
        </p:txBody>
      </p:sp>
      <p:sp>
        <p:nvSpPr>
          <p:cNvPr id="91181" name="Text Box 45"/>
          <p:cNvSpPr txBox="1">
            <a:spLocks noChangeArrowheads="1"/>
          </p:cNvSpPr>
          <p:nvPr/>
        </p:nvSpPr>
        <p:spPr bwMode="auto">
          <a:xfrm>
            <a:off x="7162800" y="4114800"/>
            <a:ext cx="533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400"/>
              <a:t>v2</a:t>
            </a:r>
          </a:p>
        </p:txBody>
      </p:sp>
      <p:sp>
        <p:nvSpPr>
          <p:cNvPr id="91187" name="Text Box 51"/>
          <p:cNvSpPr txBox="1">
            <a:spLocks noChangeArrowheads="1"/>
          </p:cNvSpPr>
          <p:nvPr/>
        </p:nvSpPr>
        <p:spPr bwMode="auto">
          <a:xfrm>
            <a:off x="4419600" y="1371600"/>
            <a:ext cx="4038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Process, could be far from control room</a:t>
            </a:r>
          </a:p>
        </p:txBody>
      </p:sp>
      <p:sp>
        <p:nvSpPr>
          <p:cNvPr id="91188" name="Rectangle 52"/>
          <p:cNvSpPr>
            <a:spLocks noChangeArrowheads="1"/>
          </p:cNvSpPr>
          <p:nvPr/>
        </p:nvSpPr>
        <p:spPr bwMode="auto">
          <a:xfrm>
            <a:off x="76200" y="3276600"/>
            <a:ext cx="3733800" cy="2438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6F2D6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89" name="Text Box 53"/>
          <p:cNvSpPr txBox="1">
            <a:spLocks noChangeArrowheads="1"/>
          </p:cNvSpPr>
          <p:nvPr/>
        </p:nvSpPr>
        <p:spPr bwMode="auto">
          <a:xfrm>
            <a:off x="2514600" y="4343400"/>
            <a:ext cx="1182688" cy="346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Digital PID</a:t>
            </a:r>
            <a:endParaRPr lang="en-US" b="0"/>
          </a:p>
        </p:txBody>
      </p:sp>
      <p:sp>
        <p:nvSpPr>
          <p:cNvPr id="91190" name="Line 54"/>
          <p:cNvSpPr>
            <a:spLocks noChangeShapeType="1"/>
          </p:cNvSpPr>
          <p:nvPr/>
        </p:nvSpPr>
        <p:spPr bwMode="auto">
          <a:xfrm flipH="1">
            <a:off x="3124200" y="3009900"/>
            <a:ext cx="21336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91" name="Freeform 55"/>
          <p:cNvSpPr>
            <a:spLocks/>
          </p:cNvSpPr>
          <p:nvPr/>
        </p:nvSpPr>
        <p:spPr bwMode="auto">
          <a:xfrm>
            <a:off x="3124200" y="3038475"/>
            <a:ext cx="1588" cy="1304925"/>
          </a:xfrm>
          <a:custGeom>
            <a:avLst/>
            <a:gdLst>
              <a:gd name="T0" fmla="*/ 0 w 1"/>
              <a:gd name="T1" fmla="*/ 0 h 822"/>
              <a:gd name="T2" fmla="*/ 1 w 1"/>
              <a:gd name="T3" fmla="*/ 822 h 82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" h="822">
                <a:moveTo>
                  <a:pt x="0" y="0"/>
                </a:moveTo>
                <a:lnTo>
                  <a:pt x="1" y="822"/>
                </a:lnTo>
              </a:path>
            </a:pathLst>
          </a:custGeom>
          <a:noFill/>
          <a:ln w="12700" cap="flat" cmpd="sng">
            <a:solidFill>
              <a:schemeClr val="tx1"/>
            </a:solidFill>
            <a:prstDash val="dash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92" name="Line 56"/>
          <p:cNvSpPr>
            <a:spLocks noChangeShapeType="1"/>
          </p:cNvSpPr>
          <p:nvPr/>
        </p:nvSpPr>
        <p:spPr bwMode="auto">
          <a:xfrm>
            <a:off x="3124200" y="4724400"/>
            <a:ext cx="0" cy="6858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93" name="Freeform 57"/>
          <p:cNvSpPr>
            <a:spLocks/>
          </p:cNvSpPr>
          <p:nvPr/>
        </p:nvSpPr>
        <p:spPr bwMode="auto">
          <a:xfrm>
            <a:off x="3124200" y="5410200"/>
            <a:ext cx="3476625" cy="1588"/>
          </a:xfrm>
          <a:custGeom>
            <a:avLst/>
            <a:gdLst>
              <a:gd name="T0" fmla="*/ 0 w 2190"/>
              <a:gd name="T1" fmla="*/ 0 h 1"/>
              <a:gd name="T2" fmla="*/ 2190 w 2190"/>
              <a:gd name="T3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190" h="1">
                <a:moveTo>
                  <a:pt x="0" y="0"/>
                </a:moveTo>
                <a:lnTo>
                  <a:pt x="2190" y="0"/>
                </a:lnTo>
              </a:path>
            </a:pathLst>
          </a:custGeom>
          <a:noFill/>
          <a:ln w="12700" cap="flat" cmpd="sng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97" name="AutoShape 61"/>
          <p:cNvSpPr>
            <a:spLocks noChangeArrowheads="1"/>
          </p:cNvSpPr>
          <p:nvPr/>
        </p:nvSpPr>
        <p:spPr bwMode="auto">
          <a:xfrm>
            <a:off x="2057400" y="1066800"/>
            <a:ext cx="2133600" cy="1143000"/>
          </a:xfrm>
          <a:prstGeom prst="wedgeRoundRectCallout">
            <a:avLst>
              <a:gd name="adj1" fmla="val 102681"/>
              <a:gd name="adj2" fmla="val 103472"/>
              <a:gd name="adj3" fmla="val 16667"/>
            </a:avLst>
          </a:prstGeom>
          <a:solidFill>
            <a:srgbClr val="D6F2D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/>
              <a:t>Select best physical</a:t>
            </a:r>
          </a:p>
          <a:p>
            <a:r>
              <a:rPr lang="en-US" sz="1800"/>
              <a:t>principles and apply</a:t>
            </a:r>
          </a:p>
          <a:p>
            <a:r>
              <a:rPr lang="en-US" sz="1800"/>
              <a:t>corrections</a:t>
            </a:r>
          </a:p>
        </p:txBody>
      </p:sp>
      <p:sp>
        <p:nvSpPr>
          <p:cNvPr id="91198" name="AutoShape 62"/>
          <p:cNvSpPr>
            <a:spLocks noChangeArrowheads="1"/>
          </p:cNvSpPr>
          <p:nvPr/>
        </p:nvSpPr>
        <p:spPr bwMode="auto">
          <a:xfrm>
            <a:off x="609600" y="5562600"/>
            <a:ext cx="3048000" cy="914400"/>
          </a:xfrm>
          <a:prstGeom prst="wedgeRoundRectCallout">
            <a:avLst>
              <a:gd name="adj1" fmla="val 20940"/>
              <a:gd name="adj2" fmla="val -138194"/>
              <a:gd name="adj3" fmla="val 16667"/>
            </a:avLst>
          </a:prstGeom>
          <a:solidFill>
            <a:srgbClr val="D6F2D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/>
              <a:t>Account for idiosyncrasies of</a:t>
            </a:r>
          </a:p>
          <a:p>
            <a:r>
              <a:rPr lang="en-US" sz="1800"/>
              <a:t>commercial algorithms</a:t>
            </a:r>
          </a:p>
        </p:txBody>
      </p:sp>
      <p:sp>
        <p:nvSpPr>
          <p:cNvPr id="91199" name="Line 63"/>
          <p:cNvSpPr>
            <a:spLocks noChangeShapeType="1"/>
          </p:cNvSpPr>
          <p:nvPr/>
        </p:nvSpPr>
        <p:spPr bwMode="auto">
          <a:xfrm flipV="1">
            <a:off x="6629400" y="4267200"/>
            <a:ext cx="0" cy="11430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200" name="Line 64"/>
          <p:cNvSpPr>
            <a:spLocks noChangeShapeType="1"/>
          </p:cNvSpPr>
          <p:nvPr/>
        </p:nvSpPr>
        <p:spPr bwMode="auto">
          <a:xfrm>
            <a:off x="6629400" y="4267200"/>
            <a:ext cx="1524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201" name="AutoShape 65"/>
          <p:cNvSpPr>
            <a:spLocks noChangeArrowheads="1"/>
          </p:cNvSpPr>
          <p:nvPr/>
        </p:nvSpPr>
        <p:spPr bwMode="auto">
          <a:xfrm>
            <a:off x="6172200" y="5486400"/>
            <a:ext cx="2743200" cy="914400"/>
          </a:xfrm>
          <a:prstGeom prst="wedgeRoundRectCallout">
            <a:avLst>
              <a:gd name="adj1" fmla="val -16667"/>
              <a:gd name="adj2" fmla="val -160417"/>
              <a:gd name="adj3" fmla="val 16667"/>
            </a:avLst>
          </a:prstGeom>
          <a:solidFill>
            <a:srgbClr val="D6F2D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800"/>
              <a:t>Does the air open or</a:t>
            </a:r>
          </a:p>
          <a:p>
            <a:r>
              <a:rPr lang="en-US" sz="1800"/>
              <a:t>close the valve?</a:t>
            </a:r>
          </a:p>
        </p:txBody>
      </p:sp>
      <p:graphicFrame>
        <p:nvGraphicFramePr>
          <p:cNvPr id="91202" name="Object 66"/>
          <p:cNvGraphicFramePr>
            <a:graphicFrameLocks noChangeAspect="1"/>
          </p:cNvGraphicFramePr>
          <p:nvPr/>
        </p:nvGraphicFramePr>
        <p:xfrm>
          <a:off x="533400" y="1905000"/>
          <a:ext cx="677863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217" name="Clip" r:id="rId6" imgW="2701800" imgH="4019400" progId="MS_ClipArt_Gallery.5">
                  <p:embed/>
                </p:oleObj>
              </mc:Choice>
              <mc:Fallback>
                <p:oleObj name="Clip" r:id="rId6" imgW="2701800" imgH="4019400" progId="MS_ClipArt_Gallery.5">
                  <p:embed/>
                  <p:pic>
                    <p:nvPicPr>
                      <p:cNvPr id="0" name="Object 6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905000"/>
                        <a:ext cx="677863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1203" name="AutoShape 67"/>
          <p:cNvSpPr>
            <a:spLocks noChangeArrowheads="1"/>
          </p:cNvSpPr>
          <p:nvPr/>
        </p:nvSpPr>
        <p:spPr bwMode="auto">
          <a:xfrm>
            <a:off x="304800" y="838200"/>
            <a:ext cx="1371600" cy="838200"/>
          </a:xfrm>
          <a:prstGeom prst="wedgeRoundRectCallout">
            <a:avLst>
              <a:gd name="adj1" fmla="val -14583"/>
              <a:gd name="adj2" fmla="val 70074"/>
              <a:gd name="adj3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400"/>
              <a:t>Let’s look at all</a:t>
            </a:r>
          </a:p>
          <a:p>
            <a:r>
              <a:rPr lang="en-US" sz="1400"/>
              <a:t>elements of the</a:t>
            </a:r>
          </a:p>
          <a:p>
            <a:r>
              <a:rPr lang="en-US" sz="1400"/>
              <a:t>feedback loop 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22" name="Text Box 10"/>
          <p:cNvSpPr txBox="1">
            <a:spLocks noChangeArrowheads="1"/>
          </p:cNvSpPr>
          <p:nvPr/>
        </p:nvSpPr>
        <p:spPr bwMode="auto">
          <a:xfrm>
            <a:off x="685800" y="533400"/>
            <a:ext cx="7848600" cy="466725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</a:rPr>
              <a:t>CHAPTER 12:  PRACTICAL ISSUES WORKSHOP 3</a:t>
            </a:r>
            <a:endParaRPr lang="en-US" b="0"/>
          </a:p>
        </p:txBody>
      </p:sp>
      <p:sp>
        <p:nvSpPr>
          <p:cNvPr id="38960" name="Text Box 48"/>
          <p:cNvSpPr txBox="1">
            <a:spLocks noChangeArrowheads="1"/>
          </p:cNvSpPr>
          <p:nvPr/>
        </p:nvSpPr>
        <p:spPr bwMode="auto">
          <a:xfrm>
            <a:off x="685800" y="1524000"/>
            <a:ext cx="7848600" cy="410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85750" indent="-28575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/>
              <a:t>	Sensors - Select one sensor for flow (F), temperature (T), Pressure (P) and level (L).  For each</a:t>
            </a:r>
          </a:p>
          <a:p>
            <a:pPr>
              <a:spcBef>
                <a:spcPct val="50000"/>
              </a:spcBef>
            </a:pPr>
            <a:endParaRPr lang="en-US" dirty="0"/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dirty="0"/>
              <a:t>Estimate the accuracy and reproducibility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dirty="0"/>
              <a:t>Discuss several reasons for sensor errors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dirty="0"/>
              <a:t>For each reason for inaccuracy, suggest an method for reducing the inaccuracy, which could involve installation, calibration, other </a:t>
            </a:r>
            <a:r>
              <a:rPr lang="en-US" dirty="0" err="1"/>
              <a:t>sensro</a:t>
            </a:r>
            <a:r>
              <a:rPr lang="en-US" dirty="0"/>
              <a:t> principle, or other action.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11" name="Rectangle 119"/>
          <p:cNvSpPr>
            <a:spLocks noChangeArrowheads="1"/>
          </p:cNvSpPr>
          <p:nvPr/>
        </p:nvSpPr>
        <p:spPr bwMode="auto">
          <a:xfrm>
            <a:off x="2590800" y="5029200"/>
            <a:ext cx="685800" cy="1019175"/>
          </a:xfrm>
          <a:prstGeom prst="rect">
            <a:avLst/>
          </a:prstGeom>
          <a:solidFill>
            <a:srgbClr val="FFFF99"/>
          </a:solidFill>
          <a:ln w="9525">
            <a:solidFill>
              <a:srgbClr val="FF0000"/>
            </a:solidFill>
            <a:prstDash val="dash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066" name="Text Box 74"/>
          <p:cNvSpPr txBox="1">
            <a:spLocks noChangeArrowheads="1"/>
          </p:cNvSpPr>
          <p:nvPr/>
        </p:nvSpPr>
        <p:spPr bwMode="auto">
          <a:xfrm>
            <a:off x="685800" y="533400"/>
            <a:ext cx="7848600" cy="466725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</a:rPr>
              <a:t>CHAPTER 12:  PRACTICAL ISSUES WORKSHOP 4</a:t>
            </a:r>
            <a:endParaRPr lang="en-US" b="0"/>
          </a:p>
        </p:txBody>
      </p:sp>
      <p:grpSp>
        <p:nvGrpSpPr>
          <p:cNvPr id="85067" name="Group 75"/>
          <p:cNvGrpSpPr>
            <a:grpSpLocks/>
          </p:cNvGrpSpPr>
          <p:nvPr/>
        </p:nvGrpSpPr>
        <p:grpSpPr bwMode="auto">
          <a:xfrm>
            <a:off x="2895600" y="1066800"/>
            <a:ext cx="5943600" cy="2286000"/>
            <a:chOff x="432" y="2304"/>
            <a:chExt cx="4542" cy="1824"/>
          </a:xfrm>
        </p:grpSpPr>
        <p:sp>
          <p:nvSpPr>
            <p:cNvPr id="85068" name="AutoShape 76"/>
            <p:cNvSpPr>
              <a:spLocks noChangeArrowheads="1"/>
            </p:cNvSpPr>
            <p:nvPr/>
          </p:nvSpPr>
          <p:spPr bwMode="auto">
            <a:xfrm>
              <a:off x="2736" y="2976"/>
              <a:ext cx="528" cy="528"/>
            </a:xfrm>
            <a:prstGeom prst="can">
              <a:avLst>
                <a:gd name="adj" fmla="val 25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69" name="AutoShape 77"/>
            <p:cNvSpPr>
              <a:spLocks noChangeArrowheads="1"/>
            </p:cNvSpPr>
            <p:nvPr/>
          </p:nvSpPr>
          <p:spPr bwMode="auto">
            <a:xfrm>
              <a:off x="3504" y="3264"/>
              <a:ext cx="528" cy="528"/>
            </a:xfrm>
            <a:prstGeom prst="can">
              <a:avLst>
                <a:gd name="adj" fmla="val 25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70" name="AutoShape 78"/>
            <p:cNvSpPr>
              <a:spLocks noChangeArrowheads="1"/>
            </p:cNvSpPr>
            <p:nvPr/>
          </p:nvSpPr>
          <p:spPr bwMode="auto">
            <a:xfrm rot="5400000" flipH="1">
              <a:off x="3960" y="3384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71" name="Freeform 79"/>
            <p:cNvSpPr>
              <a:spLocks/>
            </p:cNvSpPr>
            <p:nvPr/>
          </p:nvSpPr>
          <p:spPr bwMode="auto">
            <a:xfrm>
              <a:off x="4080" y="3456"/>
              <a:ext cx="894" cy="2"/>
            </a:xfrm>
            <a:custGeom>
              <a:avLst/>
              <a:gdLst>
                <a:gd name="T0" fmla="*/ 0 w 894"/>
                <a:gd name="T1" fmla="*/ 0 h 2"/>
                <a:gd name="T2" fmla="*/ 894 w 894"/>
                <a:gd name="T3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94" h="2">
                  <a:moveTo>
                    <a:pt x="0" y="0"/>
                  </a:moveTo>
                  <a:lnTo>
                    <a:pt x="894" y="2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72" name="AutoShape 80"/>
            <p:cNvSpPr>
              <a:spLocks noChangeArrowheads="1"/>
            </p:cNvSpPr>
            <p:nvPr/>
          </p:nvSpPr>
          <p:spPr bwMode="auto">
            <a:xfrm>
              <a:off x="1920" y="2688"/>
              <a:ext cx="528" cy="528"/>
            </a:xfrm>
            <a:prstGeom prst="can">
              <a:avLst>
                <a:gd name="adj" fmla="val 25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73" name="AutoShape 81"/>
            <p:cNvSpPr>
              <a:spLocks noChangeArrowheads="1"/>
            </p:cNvSpPr>
            <p:nvPr/>
          </p:nvSpPr>
          <p:spPr bwMode="auto">
            <a:xfrm rot="5400000" flipH="1">
              <a:off x="2376" y="2808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74" name="Line 82"/>
            <p:cNvSpPr>
              <a:spLocks noChangeShapeType="1"/>
            </p:cNvSpPr>
            <p:nvPr/>
          </p:nvSpPr>
          <p:spPr bwMode="auto">
            <a:xfrm>
              <a:off x="2496" y="2880"/>
              <a:ext cx="4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75" name="Line 83"/>
            <p:cNvSpPr>
              <a:spLocks noChangeShapeType="1"/>
            </p:cNvSpPr>
            <p:nvPr/>
          </p:nvSpPr>
          <p:spPr bwMode="auto">
            <a:xfrm>
              <a:off x="2976" y="2880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76" name="AutoShape 84"/>
            <p:cNvSpPr>
              <a:spLocks noChangeArrowheads="1"/>
            </p:cNvSpPr>
            <p:nvPr/>
          </p:nvSpPr>
          <p:spPr bwMode="auto">
            <a:xfrm rot="5400000" flipH="1">
              <a:off x="3192" y="3096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77" name="Line 85"/>
            <p:cNvSpPr>
              <a:spLocks noChangeShapeType="1"/>
            </p:cNvSpPr>
            <p:nvPr/>
          </p:nvSpPr>
          <p:spPr bwMode="auto">
            <a:xfrm>
              <a:off x="3312" y="3168"/>
              <a:ext cx="4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78" name="Line 86"/>
            <p:cNvSpPr>
              <a:spLocks noChangeShapeType="1"/>
            </p:cNvSpPr>
            <p:nvPr/>
          </p:nvSpPr>
          <p:spPr bwMode="auto">
            <a:xfrm>
              <a:off x="3792" y="316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79" name="Freeform 87"/>
            <p:cNvSpPr>
              <a:spLocks/>
            </p:cNvSpPr>
            <p:nvPr/>
          </p:nvSpPr>
          <p:spPr bwMode="auto">
            <a:xfrm>
              <a:off x="929" y="2490"/>
              <a:ext cx="1318" cy="6"/>
            </a:xfrm>
            <a:custGeom>
              <a:avLst/>
              <a:gdLst>
                <a:gd name="T0" fmla="*/ 0 w 1318"/>
                <a:gd name="T1" fmla="*/ 6 h 6"/>
                <a:gd name="T2" fmla="*/ 1318 w 1318"/>
                <a:gd name="T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318" h="6">
                  <a:moveTo>
                    <a:pt x="0" y="6"/>
                  </a:moveTo>
                  <a:lnTo>
                    <a:pt x="1318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80" name="Line 88"/>
            <p:cNvSpPr>
              <a:spLocks noChangeShapeType="1"/>
            </p:cNvSpPr>
            <p:nvPr/>
          </p:nvSpPr>
          <p:spPr bwMode="auto">
            <a:xfrm>
              <a:off x="2233" y="250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81" name="Line 89"/>
            <p:cNvSpPr>
              <a:spLocks noChangeShapeType="1"/>
            </p:cNvSpPr>
            <p:nvPr/>
          </p:nvSpPr>
          <p:spPr bwMode="auto">
            <a:xfrm flipV="1">
              <a:off x="1440" y="2496"/>
              <a:ext cx="0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85082" name="Group 90"/>
            <p:cNvGrpSpPr>
              <a:grpSpLocks/>
            </p:cNvGrpSpPr>
            <p:nvPr/>
          </p:nvGrpSpPr>
          <p:grpSpPr bwMode="auto">
            <a:xfrm rot="-5400000">
              <a:off x="760" y="2386"/>
              <a:ext cx="157" cy="186"/>
              <a:chOff x="306" y="575"/>
              <a:chExt cx="1142" cy="625"/>
            </a:xfrm>
          </p:grpSpPr>
          <p:sp>
            <p:nvSpPr>
              <p:cNvPr id="85083" name="Line 91"/>
              <p:cNvSpPr>
                <a:spLocks noChangeShapeType="1"/>
              </p:cNvSpPr>
              <p:nvPr/>
            </p:nvSpPr>
            <p:spPr bwMode="auto">
              <a:xfrm>
                <a:off x="336" y="576"/>
                <a:ext cx="86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5084" name="Line 92"/>
              <p:cNvSpPr>
                <a:spLocks noChangeShapeType="1"/>
              </p:cNvSpPr>
              <p:nvPr/>
            </p:nvSpPr>
            <p:spPr bwMode="auto">
              <a:xfrm>
                <a:off x="336" y="1200"/>
                <a:ext cx="86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5085" name="Line 93"/>
              <p:cNvSpPr>
                <a:spLocks noChangeShapeType="1"/>
              </p:cNvSpPr>
              <p:nvPr/>
            </p:nvSpPr>
            <p:spPr bwMode="auto">
              <a:xfrm flipH="1" flipV="1">
                <a:off x="332" y="575"/>
                <a:ext cx="868" cy="6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5086" name="Line 94"/>
              <p:cNvSpPr>
                <a:spLocks noChangeShapeType="1"/>
              </p:cNvSpPr>
              <p:nvPr/>
            </p:nvSpPr>
            <p:spPr bwMode="auto">
              <a:xfrm flipV="1">
                <a:off x="306" y="575"/>
                <a:ext cx="894" cy="6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5087" name="Line 95"/>
              <p:cNvSpPr>
                <a:spLocks noChangeShapeType="1"/>
              </p:cNvSpPr>
              <p:nvPr/>
            </p:nvSpPr>
            <p:spPr bwMode="auto">
              <a:xfrm>
                <a:off x="766" y="881"/>
                <a:ext cx="4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5088" name="Line 96"/>
              <p:cNvSpPr>
                <a:spLocks noChangeShapeType="1"/>
              </p:cNvSpPr>
              <p:nvPr/>
            </p:nvSpPr>
            <p:spPr bwMode="auto">
              <a:xfrm>
                <a:off x="1248" y="672"/>
                <a:ext cx="0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5089" name="Freeform 97"/>
              <p:cNvSpPr>
                <a:spLocks/>
              </p:cNvSpPr>
              <p:nvPr/>
            </p:nvSpPr>
            <p:spPr bwMode="auto">
              <a:xfrm>
                <a:off x="1248" y="660"/>
                <a:ext cx="200" cy="396"/>
              </a:xfrm>
              <a:custGeom>
                <a:avLst/>
                <a:gdLst>
                  <a:gd name="T0" fmla="*/ 0 w 200"/>
                  <a:gd name="T1" fmla="*/ 396 h 396"/>
                  <a:gd name="T2" fmla="*/ 96 w 200"/>
                  <a:gd name="T3" fmla="*/ 348 h 396"/>
                  <a:gd name="T4" fmla="*/ 192 w 200"/>
                  <a:gd name="T5" fmla="*/ 204 h 396"/>
                  <a:gd name="T6" fmla="*/ 144 w 200"/>
                  <a:gd name="T7" fmla="*/ 60 h 396"/>
                  <a:gd name="T8" fmla="*/ 0 w 200"/>
                  <a:gd name="T9" fmla="*/ 0 h 3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0" h="396">
                    <a:moveTo>
                      <a:pt x="0" y="396"/>
                    </a:moveTo>
                    <a:cubicBezTo>
                      <a:pt x="32" y="388"/>
                      <a:pt x="64" y="380"/>
                      <a:pt x="96" y="348"/>
                    </a:cubicBezTo>
                    <a:cubicBezTo>
                      <a:pt x="128" y="316"/>
                      <a:pt x="184" y="252"/>
                      <a:pt x="192" y="204"/>
                    </a:cubicBezTo>
                    <a:cubicBezTo>
                      <a:pt x="200" y="156"/>
                      <a:pt x="176" y="94"/>
                      <a:pt x="144" y="60"/>
                    </a:cubicBezTo>
                    <a:cubicBezTo>
                      <a:pt x="112" y="26"/>
                      <a:pt x="56" y="13"/>
                      <a:pt x="0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85090" name="Group 98"/>
            <p:cNvGrpSpPr>
              <a:grpSpLocks/>
            </p:cNvGrpSpPr>
            <p:nvPr/>
          </p:nvGrpSpPr>
          <p:grpSpPr bwMode="auto">
            <a:xfrm rot="10800000" flipH="1">
              <a:off x="1379" y="2928"/>
              <a:ext cx="157" cy="186"/>
              <a:chOff x="306" y="575"/>
              <a:chExt cx="1142" cy="625"/>
            </a:xfrm>
          </p:grpSpPr>
          <p:sp>
            <p:nvSpPr>
              <p:cNvPr id="85091" name="Line 99"/>
              <p:cNvSpPr>
                <a:spLocks noChangeShapeType="1"/>
              </p:cNvSpPr>
              <p:nvPr/>
            </p:nvSpPr>
            <p:spPr bwMode="auto">
              <a:xfrm>
                <a:off x="336" y="576"/>
                <a:ext cx="86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5092" name="Line 100"/>
              <p:cNvSpPr>
                <a:spLocks noChangeShapeType="1"/>
              </p:cNvSpPr>
              <p:nvPr/>
            </p:nvSpPr>
            <p:spPr bwMode="auto">
              <a:xfrm>
                <a:off x="336" y="1200"/>
                <a:ext cx="86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5093" name="Line 101"/>
              <p:cNvSpPr>
                <a:spLocks noChangeShapeType="1"/>
              </p:cNvSpPr>
              <p:nvPr/>
            </p:nvSpPr>
            <p:spPr bwMode="auto">
              <a:xfrm flipH="1" flipV="1">
                <a:off x="332" y="575"/>
                <a:ext cx="868" cy="6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5094" name="Line 102"/>
              <p:cNvSpPr>
                <a:spLocks noChangeShapeType="1"/>
              </p:cNvSpPr>
              <p:nvPr/>
            </p:nvSpPr>
            <p:spPr bwMode="auto">
              <a:xfrm flipV="1">
                <a:off x="306" y="575"/>
                <a:ext cx="894" cy="6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5095" name="Line 103"/>
              <p:cNvSpPr>
                <a:spLocks noChangeShapeType="1"/>
              </p:cNvSpPr>
              <p:nvPr/>
            </p:nvSpPr>
            <p:spPr bwMode="auto">
              <a:xfrm>
                <a:off x="766" y="881"/>
                <a:ext cx="4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5096" name="Line 104"/>
              <p:cNvSpPr>
                <a:spLocks noChangeShapeType="1"/>
              </p:cNvSpPr>
              <p:nvPr/>
            </p:nvSpPr>
            <p:spPr bwMode="auto">
              <a:xfrm>
                <a:off x="1248" y="672"/>
                <a:ext cx="0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5097" name="Freeform 105"/>
              <p:cNvSpPr>
                <a:spLocks/>
              </p:cNvSpPr>
              <p:nvPr/>
            </p:nvSpPr>
            <p:spPr bwMode="auto">
              <a:xfrm>
                <a:off x="1248" y="660"/>
                <a:ext cx="200" cy="396"/>
              </a:xfrm>
              <a:custGeom>
                <a:avLst/>
                <a:gdLst>
                  <a:gd name="T0" fmla="*/ 0 w 200"/>
                  <a:gd name="T1" fmla="*/ 396 h 396"/>
                  <a:gd name="T2" fmla="*/ 96 w 200"/>
                  <a:gd name="T3" fmla="*/ 348 h 396"/>
                  <a:gd name="T4" fmla="*/ 192 w 200"/>
                  <a:gd name="T5" fmla="*/ 204 h 396"/>
                  <a:gd name="T6" fmla="*/ 144 w 200"/>
                  <a:gd name="T7" fmla="*/ 60 h 396"/>
                  <a:gd name="T8" fmla="*/ 0 w 200"/>
                  <a:gd name="T9" fmla="*/ 0 h 3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0" h="396">
                    <a:moveTo>
                      <a:pt x="0" y="396"/>
                    </a:moveTo>
                    <a:cubicBezTo>
                      <a:pt x="32" y="388"/>
                      <a:pt x="64" y="380"/>
                      <a:pt x="96" y="348"/>
                    </a:cubicBezTo>
                    <a:cubicBezTo>
                      <a:pt x="128" y="316"/>
                      <a:pt x="184" y="252"/>
                      <a:pt x="192" y="204"/>
                    </a:cubicBezTo>
                    <a:cubicBezTo>
                      <a:pt x="200" y="156"/>
                      <a:pt x="176" y="94"/>
                      <a:pt x="144" y="60"/>
                    </a:cubicBezTo>
                    <a:cubicBezTo>
                      <a:pt x="112" y="26"/>
                      <a:pt x="56" y="13"/>
                      <a:pt x="0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85098" name="Line 106"/>
            <p:cNvSpPr>
              <a:spLocks noChangeShapeType="1"/>
            </p:cNvSpPr>
            <p:nvPr/>
          </p:nvSpPr>
          <p:spPr bwMode="auto">
            <a:xfrm>
              <a:off x="1440" y="312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99" name="Text Box 107"/>
            <p:cNvSpPr txBox="1">
              <a:spLocks noChangeArrowheads="1"/>
            </p:cNvSpPr>
            <p:nvPr/>
          </p:nvSpPr>
          <p:spPr bwMode="auto">
            <a:xfrm>
              <a:off x="624" y="2592"/>
              <a:ext cx="548" cy="2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1400"/>
                <a:t>solvent</a:t>
              </a:r>
              <a:endParaRPr lang="en-US" b="0"/>
            </a:p>
          </p:txBody>
        </p:sp>
        <p:sp>
          <p:nvSpPr>
            <p:cNvPr id="85100" name="Text Box 108"/>
            <p:cNvSpPr txBox="1">
              <a:spLocks noChangeArrowheads="1"/>
            </p:cNvSpPr>
            <p:nvPr/>
          </p:nvSpPr>
          <p:spPr bwMode="auto">
            <a:xfrm>
              <a:off x="1105" y="3312"/>
              <a:ext cx="579" cy="2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1400"/>
                <a:t> pure A</a:t>
              </a:r>
              <a:endParaRPr lang="en-US" b="0"/>
            </a:p>
          </p:txBody>
        </p:sp>
        <p:sp>
          <p:nvSpPr>
            <p:cNvPr id="85101" name="Oval 109"/>
            <p:cNvSpPr>
              <a:spLocks noChangeArrowheads="1"/>
            </p:cNvSpPr>
            <p:nvPr/>
          </p:nvSpPr>
          <p:spPr bwMode="auto">
            <a:xfrm>
              <a:off x="4390" y="3600"/>
              <a:ext cx="336" cy="33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2000">
                  <a:solidFill>
                    <a:srgbClr val="FF0000"/>
                  </a:solidFill>
                  <a:latin typeface="Arial" charset="0"/>
                </a:rPr>
                <a:t>AC</a:t>
              </a:r>
              <a:endParaRPr lang="en-US" sz="2000">
                <a:latin typeface="Arial" charset="0"/>
              </a:endParaRPr>
            </a:p>
          </p:txBody>
        </p:sp>
        <p:sp>
          <p:nvSpPr>
            <p:cNvPr id="85102" name="Line 110"/>
            <p:cNvSpPr>
              <a:spLocks noChangeShapeType="1"/>
            </p:cNvSpPr>
            <p:nvPr/>
          </p:nvSpPr>
          <p:spPr bwMode="auto">
            <a:xfrm flipV="1">
              <a:off x="4560" y="3456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103" name="Line 111"/>
            <p:cNvSpPr>
              <a:spLocks noChangeShapeType="1"/>
            </p:cNvSpPr>
            <p:nvPr/>
          </p:nvSpPr>
          <p:spPr bwMode="auto">
            <a:xfrm>
              <a:off x="4560" y="393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104" name="Line 112"/>
            <p:cNvSpPr>
              <a:spLocks noChangeShapeType="1"/>
            </p:cNvSpPr>
            <p:nvPr/>
          </p:nvSpPr>
          <p:spPr bwMode="auto">
            <a:xfrm flipH="1">
              <a:off x="1824" y="4128"/>
              <a:ext cx="27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105" name="Freeform 113"/>
            <p:cNvSpPr>
              <a:spLocks/>
            </p:cNvSpPr>
            <p:nvPr/>
          </p:nvSpPr>
          <p:spPr bwMode="auto">
            <a:xfrm>
              <a:off x="1823" y="3024"/>
              <a:ext cx="2" cy="1081"/>
            </a:xfrm>
            <a:custGeom>
              <a:avLst/>
              <a:gdLst>
                <a:gd name="T0" fmla="*/ 0 w 2"/>
                <a:gd name="T1" fmla="*/ 1081 h 1081"/>
                <a:gd name="T2" fmla="*/ 2 w 2"/>
                <a:gd name="T3" fmla="*/ 0 h 10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" h="1081">
                  <a:moveTo>
                    <a:pt x="0" y="1081"/>
                  </a:moveTo>
                  <a:lnTo>
                    <a:pt x="2" y="0"/>
                  </a:lnTo>
                </a:path>
              </a:pathLst>
            </a:custGeom>
            <a:noFill/>
            <a:ln w="9525" cap="flat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106" name="Line 114"/>
            <p:cNvSpPr>
              <a:spLocks noChangeShapeType="1"/>
            </p:cNvSpPr>
            <p:nvPr/>
          </p:nvSpPr>
          <p:spPr bwMode="auto">
            <a:xfrm flipH="1">
              <a:off x="1536" y="3024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107" name="Text Box 115"/>
            <p:cNvSpPr txBox="1">
              <a:spLocks noChangeArrowheads="1"/>
            </p:cNvSpPr>
            <p:nvPr/>
          </p:nvSpPr>
          <p:spPr bwMode="auto">
            <a:xfrm>
              <a:off x="432" y="2304"/>
              <a:ext cx="431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600"/>
                <a:t>F</a:t>
              </a:r>
              <a:r>
                <a:rPr lang="en-US" sz="1600" baseline="-25000"/>
                <a:t>S</a:t>
              </a:r>
              <a:endParaRPr lang="en-US" sz="1600"/>
            </a:p>
          </p:txBody>
        </p:sp>
        <p:sp>
          <p:nvSpPr>
            <p:cNvPr id="85108" name="Text Box 116"/>
            <p:cNvSpPr txBox="1">
              <a:spLocks noChangeArrowheads="1"/>
            </p:cNvSpPr>
            <p:nvPr/>
          </p:nvSpPr>
          <p:spPr bwMode="auto">
            <a:xfrm>
              <a:off x="960" y="3120"/>
              <a:ext cx="336" cy="2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600"/>
                <a:t>F</a:t>
              </a:r>
              <a:r>
                <a:rPr lang="en-US" sz="1600" baseline="-25000"/>
                <a:t>A</a:t>
              </a:r>
              <a:endParaRPr lang="en-US" sz="1600"/>
            </a:p>
          </p:txBody>
        </p:sp>
      </p:grpSp>
      <p:sp>
        <p:nvSpPr>
          <p:cNvPr id="85109" name="Text Box 117"/>
          <p:cNvSpPr txBox="1">
            <a:spLocks noChangeArrowheads="1"/>
          </p:cNvSpPr>
          <p:nvPr/>
        </p:nvSpPr>
        <p:spPr bwMode="auto">
          <a:xfrm>
            <a:off x="381000" y="1905000"/>
            <a:ext cx="3124200" cy="298608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/>
              <a:t>Calculate the PI tuning for the continuous (or digital with small </a:t>
            </a:r>
            <a:r>
              <a:rPr lang="en-US" sz="1800">
                <a:sym typeface="Symbol" pitchFamily="18" charset="2"/>
              </a:rPr>
              <a:t>t) </a:t>
            </a:r>
            <a:r>
              <a:rPr lang="en-US" sz="1800"/>
              <a:t>PID controller for the parameters in the table.  See textbook Example 9.2 for initial tuning calculations.</a:t>
            </a:r>
          </a:p>
          <a:p>
            <a:pPr algn="l">
              <a:spcBef>
                <a:spcPct val="50000"/>
              </a:spcBef>
            </a:pPr>
            <a:r>
              <a:rPr lang="en-US" sz="1800"/>
              <a:t>Before determining these, select correct controller sense.</a:t>
            </a:r>
          </a:p>
        </p:txBody>
      </p:sp>
      <p:sp>
        <p:nvSpPr>
          <p:cNvPr id="85110" name="Text Box 118"/>
          <p:cNvSpPr txBox="1">
            <a:spLocks noChangeArrowheads="1"/>
          </p:cNvSpPr>
          <p:nvPr/>
        </p:nvSpPr>
        <p:spPr bwMode="auto">
          <a:xfrm>
            <a:off x="838200" y="5029200"/>
            <a:ext cx="7162800" cy="101441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dirty="0"/>
              <a:t>Gain		</a:t>
            </a:r>
            <a:r>
              <a:rPr lang="en-US" dirty="0" err="1"/>
              <a:t>Kc</a:t>
            </a:r>
            <a:r>
              <a:rPr lang="en-US" dirty="0"/>
              <a:t>	(</a:t>
            </a:r>
            <a:r>
              <a:rPr lang="en-US" dirty="0" err="1" smtClean="0"/>
              <a:t>Kc</a:t>
            </a:r>
            <a:r>
              <a:rPr lang="en-US" dirty="0" smtClean="0"/>
              <a:t>)s		PB	   PB</a:t>
            </a:r>
            <a:endParaRPr lang="en-US" dirty="0"/>
          </a:p>
          <a:p>
            <a:pPr algn="l">
              <a:spcBef>
                <a:spcPct val="50000"/>
              </a:spcBef>
            </a:pPr>
            <a:r>
              <a:rPr lang="en-US" dirty="0"/>
              <a:t>Integral	TI	TR		TI	</a:t>
            </a:r>
            <a:r>
              <a:rPr lang="en-US" dirty="0" smtClean="0"/>
              <a:t>   TR</a:t>
            </a:r>
            <a:r>
              <a:rPr lang="en-US" dirty="0"/>
              <a:t>	</a:t>
            </a:r>
          </a:p>
        </p:txBody>
      </p:sp>
      <p:sp>
        <p:nvSpPr>
          <p:cNvPr id="85112" name="Text Box 120"/>
          <p:cNvSpPr txBox="1">
            <a:spLocks noChangeArrowheads="1"/>
          </p:cNvSpPr>
          <p:nvPr/>
        </p:nvSpPr>
        <p:spPr bwMode="auto">
          <a:xfrm>
            <a:off x="3276600" y="6248400"/>
            <a:ext cx="3810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/>
              <a:t>From Example 9.2</a:t>
            </a:r>
          </a:p>
        </p:txBody>
      </p:sp>
      <p:sp>
        <p:nvSpPr>
          <p:cNvPr id="85113" name="Line 121"/>
          <p:cNvSpPr>
            <a:spLocks noChangeShapeType="1"/>
          </p:cNvSpPr>
          <p:nvPr/>
        </p:nvSpPr>
        <p:spPr bwMode="auto">
          <a:xfrm flipH="1">
            <a:off x="2895600" y="64008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114" name="Line 122"/>
          <p:cNvSpPr>
            <a:spLocks noChangeShapeType="1"/>
          </p:cNvSpPr>
          <p:nvPr/>
        </p:nvSpPr>
        <p:spPr bwMode="auto">
          <a:xfrm flipV="1">
            <a:off x="2895600" y="60960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5115" name="Group 123"/>
          <p:cNvGrpSpPr>
            <a:grpSpLocks/>
          </p:cNvGrpSpPr>
          <p:nvPr/>
        </p:nvGrpSpPr>
        <p:grpSpPr bwMode="auto">
          <a:xfrm flipH="1">
            <a:off x="4876800" y="4114800"/>
            <a:ext cx="676275" cy="838200"/>
            <a:chOff x="4033" y="1200"/>
            <a:chExt cx="426" cy="528"/>
          </a:xfrm>
        </p:grpSpPr>
        <p:sp>
          <p:nvSpPr>
            <p:cNvPr id="85116" name="Freeform 124"/>
            <p:cNvSpPr>
              <a:spLocks/>
            </p:cNvSpPr>
            <p:nvPr/>
          </p:nvSpPr>
          <p:spPr bwMode="auto">
            <a:xfrm>
              <a:off x="4169" y="1200"/>
              <a:ext cx="126" cy="110"/>
            </a:xfrm>
            <a:custGeom>
              <a:avLst/>
              <a:gdLst>
                <a:gd name="T0" fmla="*/ 248 w 503"/>
                <a:gd name="T1" fmla="*/ 0 h 550"/>
                <a:gd name="T2" fmla="*/ 310 w 503"/>
                <a:gd name="T3" fmla="*/ 8 h 550"/>
                <a:gd name="T4" fmla="*/ 341 w 503"/>
                <a:gd name="T5" fmla="*/ 50 h 550"/>
                <a:gd name="T6" fmla="*/ 355 w 503"/>
                <a:gd name="T7" fmla="*/ 134 h 550"/>
                <a:gd name="T8" fmla="*/ 345 w 503"/>
                <a:gd name="T9" fmla="*/ 235 h 550"/>
                <a:gd name="T10" fmla="*/ 321 w 503"/>
                <a:gd name="T11" fmla="*/ 297 h 550"/>
                <a:gd name="T12" fmla="*/ 293 w 503"/>
                <a:gd name="T13" fmla="*/ 378 h 550"/>
                <a:gd name="T14" fmla="*/ 461 w 503"/>
                <a:gd name="T15" fmla="*/ 478 h 550"/>
                <a:gd name="T16" fmla="*/ 503 w 503"/>
                <a:gd name="T17" fmla="*/ 515 h 550"/>
                <a:gd name="T18" fmla="*/ 478 w 503"/>
                <a:gd name="T19" fmla="*/ 550 h 550"/>
                <a:gd name="T20" fmla="*/ 394 w 503"/>
                <a:gd name="T21" fmla="*/ 478 h 550"/>
                <a:gd name="T22" fmla="*/ 268 w 503"/>
                <a:gd name="T23" fmla="*/ 428 h 550"/>
                <a:gd name="T24" fmla="*/ 209 w 503"/>
                <a:gd name="T25" fmla="*/ 490 h 550"/>
                <a:gd name="T26" fmla="*/ 146 w 503"/>
                <a:gd name="T27" fmla="*/ 536 h 550"/>
                <a:gd name="T28" fmla="*/ 93 w 503"/>
                <a:gd name="T29" fmla="*/ 540 h 550"/>
                <a:gd name="T30" fmla="*/ 41 w 503"/>
                <a:gd name="T31" fmla="*/ 536 h 550"/>
                <a:gd name="T32" fmla="*/ 17 w 503"/>
                <a:gd name="T33" fmla="*/ 498 h 550"/>
                <a:gd name="T34" fmla="*/ 0 w 503"/>
                <a:gd name="T35" fmla="*/ 415 h 550"/>
                <a:gd name="T36" fmla="*/ 0 w 503"/>
                <a:gd name="T37" fmla="*/ 322 h 550"/>
                <a:gd name="T38" fmla="*/ 20 w 503"/>
                <a:gd name="T39" fmla="*/ 251 h 550"/>
                <a:gd name="T40" fmla="*/ 90 w 503"/>
                <a:gd name="T41" fmla="*/ 138 h 550"/>
                <a:gd name="T42" fmla="*/ 168 w 503"/>
                <a:gd name="T43" fmla="*/ 63 h 550"/>
                <a:gd name="T44" fmla="*/ 220 w 503"/>
                <a:gd name="T45" fmla="*/ 21 h 550"/>
                <a:gd name="T46" fmla="*/ 268 w 503"/>
                <a:gd name="T47" fmla="*/ 8 h 550"/>
                <a:gd name="T48" fmla="*/ 248 w 503"/>
                <a:gd name="T49" fmla="*/ 0 h 5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03" h="550">
                  <a:moveTo>
                    <a:pt x="248" y="0"/>
                  </a:moveTo>
                  <a:lnTo>
                    <a:pt x="310" y="8"/>
                  </a:lnTo>
                  <a:lnTo>
                    <a:pt x="341" y="50"/>
                  </a:lnTo>
                  <a:lnTo>
                    <a:pt x="355" y="134"/>
                  </a:lnTo>
                  <a:lnTo>
                    <a:pt x="345" y="235"/>
                  </a:lnTo>
                  <a:lnTo>
                    <a:pt x="321" y="297"/>
                  </a:lnTo>
                  <a:lnTo>
                    <a:pt x="293" y="378"/>
                  </a:lnTo>
                  <a:lnTo>
                    <a:pt x="461" y="478"/>
                  </a:lnTo>
                  <a:lnTo>
                    <a:pt x="503" y="515"/>
                  </a:lnTo>
                  <a:lnTo>
                    <a:pt x="478" y="550"/>
                  </a:lnTo>
                  <a:lnTo>
                    <a:pt x="394" y="478"/>
                  </a:lnTo>
                  <a:lnTo>
                    <a:pt x="268" y="428"/>
                  </a:lnTo>
                  <a:lnTo>
                    <a:pt x="209" y="490"/>
                  </a:lnTo>
                  <a:lnTo>
                    <a:pt x="146" y="536"/>
                  </a:lnTo>
                  <a:lnTo>
                    <a:pt x="93" y="540"/>
                  </a:lnTo>
                  <a:lnTo>
                    <a:pt x="41" y="536"/>
                  </a:lnTo>
                  <a:lnTo>
                    <a:pt x="17" y="498"/>
                  </a:lnTo>
                  <a:lnTo>
                    <a:pt x="0" y="415"/>
                  </a:lnTo>
                  <a:lnTo>
                    <a:pt x="0" y="322"/>
                  </a:lnTo>
                  <a:lnTo>
                    <a:pt x="20" y="251"/>
                  </a:lnTo>
                  <a:lnTo>
                    <a:pt x="90" y="138"/>
                  </a:lnTo>
                  <a:lnTo>
                    <a:pt x="168" y="63"/>
                  </a:lnTo>
                  <a:lnTo>
                    <a:pt x="220" y="21"/>
                  </a:lnTo>
                  <a:lnTo>
                    <a:pt x="268" y="8"/>
                  </a:lnTo>
                  <a:lnTo>
                    <a:pt x="24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117" name="Freeform 125"/>
            <p:cNvSpPr>
              <a:spLocks/>
            </p:cNvSpPr>
            <p:nvPr/>
          </p:nvSpPr>
          <p:spPr bwMode="auto">
            <a:xfrm>
              <a:off x="4200" y="1331"/>
              <a:ext cx="259" cy="96"/>
            </a:xfrm>
            <a:custGeom>
              <a:avLst/>
              <a:gdLst>
                <a:gd name="T0" fmla="*/ 11 w 1037"/>
                <a:gd name="T1" fmla="*/ 0 h 479"/>
                <a:gd name="T2" fmla="*/ 109 w 1037"/>
                <a:gd name="T3" fmla="*/ 13 h 479"/>
                <a:gd name="T4" fmla="*/ 286 w 1037"/>
                <a:gd name="T5" fmla="*/ 97 h 479"/>
                <a:gd name="T6" fmla="*/ 440 w 1037"/>
                <a:gd name="T7" fmla="*/ 164 h 479"/>
                <a:gd name="T8" fmla="*/ 612 w 1037"/>
                <a:gd name="T9" fmla="*/ 223 h 479"/>
                <a:gd name="T10" fmla="*/ 734 w 1037"/>
                <a:gd name="T11" fmla="*/ 285 h 479"/>
                <a:gd name="T12" fmla="*/ 902 w 1037"/>
                <a:gd name="T13" fmla="*/ 353 h 479"/>
                <a:gd name="T14" fmla="*/ 1037 w 1037"/>
                <a:gd name="T15" fmla="*/ 416 h 479"/>
                <a:gd name="T16" fmla="*/ 1030 w 1037"/>
                <a:gd name="T17" fmla="*/ 441 h 479"/>
                <a:gd name="T18" fmla="*/ 989 w 1037"/>
                <a:gd name="T19" fmla="*/ 453 h 479"/>
                <a:gd name="T20" fmla="*/ 869 w 1037"/>
                <a:gd name="T21" fmla="*/ 387 h 479"/>
                <a:gd name="T22" fmla="*/ 862 w 1037"/>
                <a:gd name="T23" fmla="*/ 428 h 479"/>
                <a:gd name="T24" fmla="*/ 831 w 1037"/>
                <a:gd name="T25" fmla="*/ 466 h 479"/>
                <a:gd name="T26" fmla="*/ 786 w 1037"/>
                <a:gd name="T27" fmla="*/ 479 h 479"/>
                <a:gd name="T28" fmla="*/ 737 w 1037"/>
                <a:gd name="T29" fmla="*/ 449 h 479"/>
                <a:gd name="T30" fmla="*/ 702 w 1037"/>
                <a:gd name="T31" fmla="*/ 412 h 479"/>
                <a:gd name="T32" fmla="*/ 706 w 1037"/>
                <a:gd name="T33" fmla="*/ 353 h 479"/>
                <a:gd name="T34" fmla="*/ 716 w 1037"/>
                <a:gd name="T35" fmla="*/ 324 h 479"/>
                <a:gd name="T36" fmla="*/ 600 w 1037"/>
                <a:gd name="T37" fmla="*/ 265 h 479"/>
                <a:gd name="T38" fmla="*/ 545 w 1037"/>
                <a:gd name="T39" fmla="*/ 252 h 479"/>
                <a:gd name="T40" fmla="*/ 440 w 1037"/>
                <a:gd name="T41" fmla="*/ 227 h 479"/>
                <a:gd name="T42" fmla="*/ 297 w 1037"/>
                <a:gd name="T43" fmla="*/ 173 h 479"/>
                <a:gd name="T44" fmla="*/ 182 w 1037"/>
                <a:gd name="T45" fmla="*/ 113 h 479"/>
                <a:gd name="T46" fmla="*/ 99 w 1037"/>
                <a:gd name="T47" fmla="*/ 88 h 479"/>
                <a:gd name="T48" fmla="*/ 11 w 1037"/>
                <a:gd name="T49" fmla="*/ 97 h 479"/>
                <a:gd name="T50" fmla="*/ 0 w 1037"/>
                <a:gd name="T51" fmla="*/ 34 h 479"/>
                <a:gd name="T52" fmla="*/ 35 w 1037"/>
                <a:gd name="T53" fmla="*/ 0 h 479"/>
                <a:gd name="T54" fmla="*/ 57 w 1037"/>
                <a:gd name="T55" fmla="*/ 0 h 479"/>
                <a:gd name="T56" fmla="*/ 11 w 1037"/>
                <a:gd name="T57" fmla="*/ 0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37" h="479">
                  <a:moveTo>
                    <a:pt x="11" y="0"/>
                  </a:moveTo>
                  <a:lnTo>
                    <a:pt x="109" y="13"/>
                  </a:lnTo>
                  <a:lnTo>
                    <a:pt x="286" y="97"/>
                  </a:lnTo>
                  <a:lnTo>
                    <a:pt x="440" y="164"/>
                  </a:lnTo>
                  <a:lnTo>
                    <a:pt x="612" y="223"/>
                  </a:lnTo>
                  <a:lnTo>
                    <a:pt x="734" y="285"/>
                  </a:lnTo>
                  <a:lnTo>
                    <a:pt x="902" y="353"/>
                  </a:lnTo>
                  <a:lnTo>
                    <a:pt x="1037" y="416"/>
                  </a:lnTo>
                  <a:lnTo>
                    <a:pt x="1030" y="441"/>
                  </a:lnTo>
                  <a:lnTo>
                    <a:pt x="989" y="453"/>
                  </a:lnTo>
                  <a:lnTo>
                    <a:pt x="869" y="387"/>
                  </a:lnTo>
                  <a:lnTo>
                    <a:pt x="862" y="428"/>
                  </a:lnTo>
                  <a:lnTo>
                    <a:pt x="831" y="466"/>
                  </a:lnTo>
                  <a:lnTo>
                    <a:pt x="786" y="479"/>
                  </a:lnTo>
                  <a:lnTo>
                    <a:pt x="737" y="449"/>
                  </a:lnTo>
                  <a:lnTo>
                    <a:pt x="702" y="412"/>
                  </a:lnTo>
                  <a:lnTo>
                    <a:pt x="706" y="353"/>
                  </a:lnTo>
                  <a:lnTo>
                    <a:pt x="716" y="324"/>
                  </a:lnTo>
                  <a:lnTo>
                    <a:pt x="600" y="265"/>
                  </a:lnTo>
                  <a:lnTo>
                    <a:pt x="545" y="252"/>
                  </a:lnTo>
                  <a:lnTo>
                    <a:pt x="440" y="227"/>
                  </a:lnTo>
                  <a:lnTo>
                    <a:pt x="297" y="173"/>
                  </a:lnTo>
                  <a:lnTo>
                    <a:pt x="182" y="113"/>
                  </a:lnTo>
                  <a:lnTo>
                    <a:pt x="99" y="88"/>
                  </a:lnTo>
                  <a:lnTo>
                    <a:pt x="11" y="97"/>
                  </a:lnTo>
                  <a:lnTo>
                    <a:pt x="0" y="34"/>
                  </a:lnTo>
                  <a:lnTo>
                    <a:pt x="35" y="0"/>
                  </a:lnTo>
                  <a:lnTo>
                    <a:pt x="57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118" name="Freeform 126"/>
            <p:cNvSpPr>
              <a:spLocks/>
            </p:cNvSpPr>
            <p:nvPr/>
          </p:nvSpPr>
          <p:spPr bwMode="auto">
            <a:xfrm>
              <a:off x="4130" y="1329"/>
              <a:ext cx="85" cy="205"/>
            </a:xfrm>
            <a:custGeom>
              <a:avLst/>
              <a:gdLst>
                <a:gd name="T0" fmla="*/ 195 w 342"/>
                <a:gd name="T1" fmla="*/ 0 h 1028"/>
                <a:gd name="T2" fmla="*/ 240 w 342"/>
                <a:gd name="T3" fmla="*/ 0 h 1028"/>
                <a:gd name="T4" fmla="*/ 279 w 342"/>
                <a:gd name="T5" fmla="*/ 21 h 1028"/>
                <a:gd name="T6" fmla="*/ 320 w 342"/>
                <a:gd name="T7" fmla="*/ 85 h 1028"/>
                <a:gd name="T8" fmla="*/ 335 w 342"/>
                <a:gd name="T9" fmla="*/ 164 h 1028"/>
                <a:gd name="T10" fmla="*/ 342 w 342"/>
                <a:gd name="T11" fmla="*/ 361 h 1028"/>
                <a:gd name="T12" fmla="*/ 332 w 342"/>
                <a:gd name="T13" fmla="*/ 529 h 1028"/>
                <a:gd name="T14" fmla="*/ 299 w 342"/>
                <a:gd name="T15" fmla="*/ 701 h 1028"/>
                <a:gd name="T16" fmla="*/ 258 w 342"/>
                <a:gd name="T17" fmla="*/ 877 h 1028"/>
                <a:gd name="T18" fmla="*/ 209 w 342"/>
                <a:gd name="T19" fmla="*/ 983 h 1028"/>
                <a:gd name="T20" fmla="*/ 147 w 342"/>
                <a:gd name="T21" fmla="*/ 1028 h 1028"/>
                <a:gd name="T22" fmla="*/ 95 w 342"/>
                <a:gd name="T23" fmla="*/ 1028 h 1028"/>
                <a:gd name="T24" fmla="*/ 31 w 342"/>
                <a:gd name="T25" fmla="*/ 983 h 1028"/>
                <a:gd name="T26" fmla="*/ 7 w 342"/>
                <a:gd name="T27" fmla="*/ 915 h 1028"/>
                <a:gd name="T28" fmla="*/ 0 w 342"/>
                <a:gd name="T29" fmla="*/ 794 h 1028"/>
                <a:gd name="T30" fmla="*/ 7 w 342"/>
                <a:gd name="T31" fmla="*/ 643 h 1028"/>
                <a:gd name="T32" fmla="*/ 39 w 342"/>
                <a:gd name="T33" fmla="*/ 454 h 1028"/>
                <a:gd name="T34" fmla="*/ 81 w 342"/>
                <a:gd name="T35" fmla="*/ 222 h 1028"/>
                <a:gd name="T36" fmla="*/ 133 w 342"/>
                <a:gd name="T37" fmla="*/ 46 h 1028"/>
                <a:gd name="T38" fmla="*/ 164 w 342"/>
                <a:gd name="T39" fmla="*/ 21 h 1028"/>
                <a:gd name="T40" fmla="*/ 195 w 342"/>
                <a:gd name="T41" fmla="*/ 0 h 10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42" h="1028">
                  <a:moveTo>
                    <a:pt x="195" y="0"/>
                  </a:moveTo>
                  <a:lnTo>
                    <a:pt x="240" y="0"/>
                  </a:lnTo>
                  <a:lnTo>
                    <a:pt x="279" y="21"/>
                  </a:lnTo>
                  <a:lnTo>
                    <a:pt x="320" y="85"/>
                  </a:lnTo>
                  <a:lnTo>
                    <a:pt x="335" y="164"/>
                  </a:lnTo>
                  <a:lnTo>
                    <a:pt x="342" y="361"/>
                  </a:lnTo>
                  <a:lnTo>
                    <a:pt x="332" y="529"/>
                  </a:lnTo>
                  <a:lnTo>
                    <a:pt x="299" y="701"/>
                  </a:lnTo>
                  <a:lnTo>
                    <a:pt x="258" y="877"/>
                  </a:lnTo>
                  <a:lnTo>
                    <a:pt x="209" y="983"/>
                  </a:lnTo>
                  <a:lnTo>
                    <a:pt x="147" y="1028"/>
                  </a:lnTo>
                  <a:lnTo>
                    <a:pt x="95" y="1028"/>
                  </a:lnTo>
                  <a:lnTo>
                    <a:pt x="31" y="983"/>
                  </a:lnTo>
                  <a:lnTo>
                    <a:pt x="7" y="915"/>
                  </a:lnTo>
                  <a:lnTo>
                    <a:pt x="0" y="794"/>
                  </a:lnTo>
                  <a:lnTo>
                    <a:pt x="7" y="643"/>
                  </a:lnTo>
                  <a:lnTo>
                    <a:pt x="39" y="454"/>
                  </a:lnTo>
                  <a:lnTo>
                    <a:pt x="81" y="222"/>
                  </a:lnTo>
                  <a:lnTo>
                    <a:pt x="133" y="46"/>
                  </a:lnTo>
                  <a:lnTo>
                    <a:pt x="164" y="21"/>
                  </a:lnTo>
                  <a:lnTo>
                    <a:pt x="19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119" name="Freeform 127"/>
            <p:cNvSpPr>
              <a:spLocks/>
            </p:cNvSpPr>
            <p:nvPr/>
          </p:nvSpPr>
          <p:spPr bwMode="auto">
            <a:xfrm>
              <a:off x="4041" y="1318"/>
              <a:ext cx="120" cy="189"/>
            </a:xfrm>
            <a:custGeom>
              <a:avLst/>
              <a:gdLst>
                <a:gd name="T0" fmla="*/ 366 w 483"/>
                <a:gd name="T1" fmla="*/ 38 h 944"/>
                <a:gd name="T2" fmla="*/ 420 w 483"/>
                <a:gd name="T3" fmla="*/ 0 h 944"/>
                <a:gd name="T4" fmla="*/ 458 w 483"/>
                <a:gd name="T5" fmla="*/ 0 h 944"/>
                <a:gd name="T6" fmla="*/ 483 w 483"/>
                <a:gd name="T7" fmla="*/ 29 h 944"/>
                <a:gd name="T8" fmla="*/ 469 w 483"/>
                <a:gd name="T9" fmla="*/ 88 h 944"/>
                <a:gd name="T10" fmla="*/ 437 w 483"/>
                <a:gd name="T11" fmla="*/ 125 h 944"/>
                <a:gd name="T12" fmla="*/ 377 w 483"/>
                <a:gd name="T13" fmla="*/ 163 h 944"/>
                <a:gd name="T14" fmla="*/ 262 w 483"/>
                <a:gd name="T15" fmla="*/ 218 h 944"/>
                <a:gd name="T16" fmla="*/ 116 w 483"/>
                <a:gd name="T17" fmla="*/ 314 h 944"/>
                <a:gd name="T18" fmla="*/ 59 w 483"/>
                <a:gd name="T19" fmla="*/ 318 h 944"/>
                <a:gd name="T20" fmla="*/ 90 w 483"/>
                <a:gd name="T21" fmla="*/ 407 h 944"/>
                <a:gd name="T22" fmla="*/ 154 w 483"/>
                <a:gd name="T23" fmla="*/ 503 h 944"/>
                <a:gd name="T24" fmla="*/ 206 w 483"/>
                <a:gd name="T25" fmla="*/ 621 h 944"/>
                <a:gd name="T26" fmla="*/ 227 w 483"/>
                <a:gd name="T27" fmla="*/ 741 h 944"/>
                <a:gd name="T28" fmla="*/ 217 w 483"/>
                <a:gd name="T29" fmla="*/ 780 h 944"/>
                <a:gd name="T30" fmla="*/ 185 w 483"/>
                <a:gd name="T31" fmla="*/ 805 h 944"/>
                <a:gd name="T32" fmla="*/ 143 w 483"/>
                <a:gd name="T33" fmla="*/ 822 h 944"/>
                <a:gd name="T34" fmla="*/ 101 w 483"/>
                <a:gd name="T35" fmla="*/ 859 h 944"/>
                <a:gd name="T36" fmla="*/ 83 w 483"/>
                <a:gd name="T37" fmla="*/ 897 h 944"/>
                <a:gd name="T38" fmla="*/ 73 w 483"/>
                <a:gd name="T39" fmla="*/ 944 h 944"/>
                <a:gd name="T40" fmla="*/ 41 w 483"/>
                <a:gd name="T41" fmla="*/ 944 h 944"/>
                <a:gd name="T42" fmla="*/ 31 w 483"/>
                <a:gd name="T43" fmla="*/ 909 h 944"/>
                <a:gd name="T44" fmla="*/ 52 w 483"/>
                <a:gd name="T45" fmla="*/ 855 h 944"/>
                <a:gd name="T46" fmla="*/ 112 w 483"/>
                <a:gd name="T47" fmla="*/ 818 h 944"/>
                <a:gd name="T48" fmla="*/ 147 w 483"/>
                <a:gd name="T49" fmla="*/ 780 h 944"/>
                <a:gd name="T50" fmla="*/ 178 w 483"/>
                <a:gd name="T51" fmla="*/ 759 h 944"/>
                <a:gd name="T52" fmla="*/ 189 w 483"/>
                <a:gd name="T53" fmla="*/ 721 h 944"/>
                <a:gd name="T54" fmla="*/ 175 w 483"/>
                <a:gd name="T55" fmla="*/ 621 h 944"/>
                <a:gd name="T56" fmla="*/ 126 w 483"/>
                <a:gd name="T57" fmla="*/ 544 h 944"/>
                <a:gd name="T58" fmla="*/ 83 w 483"/>
                <a:gd name="T59" fmla="*/ 478 h 944"/>
                <a:gd name="T60" fmla="*/ 31 w 483"/>
                <a:gd name="T61" fmla="*/ 403 h 944"/>
                <a:gd name="T62" fmla="*/ 0 w 483"/>
                <a:gd name="T63" fmla="*/ 331 h 944"/>
                <a:gd name="T64" fmla="*/ 0 w 483"/>
                <a:gd name="T65" fmla="*/ 289 h 944"/>
                <a:gd name="T66" fmla="*/ 27 w 483"/>
                <a:gd name="T67" fmla="*/ 268 h 944"/>
                <a:gd name="T68" fmla="*/ 136 w 483"/>
                <a:gd name="T69" fmla="*/ 193 h 944"/>
                <a:gd name="T70" fmla="*/ 241 w 483"/>
                <a:gd name="T71" fmla="*/ 125 h 944"/>
                <a:gd name="T72" fmla="*/ 346 w 483"/>
                <a:gd name="T73" fmla="*/ 63 h 944"/>
                <a:gd name="T74" fmla="*/ 366 w 483"/>
                <a:gd name="T75" fmla="*/ 38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83" h="944">
                  <a:moveTo>
                    <a:pt x="366" y="38"/>
                  </a:moveTo>
                  <a:lnTo>
                    <a:pt x="420" y="0"/>
                  </a:lnTo>
                  <a:lnTo>
                    <a:pt x="458" y="0"/>
                  </a:lnTo>
                  <a:lnTo>
                    <a:pt x="483" y="29"/>
                  </a:lnTo>
                  <a:lnTo>
                    <a:pt x="469" y="88"/>
                  </a:lnTo>
                  <a:lnTo>
                    <a:pt x="437" y="125"/>
                  </a:lnTo>
                  <a:lnTo>
                    <a:pt x="377" y="163"/>
                  </a:lnTo>
                  <a:lnTo>
                    <a:pt x="262" y="218"/>
                  </a:lnTo>
                  <a:lnTo>
                    <a:pt x="116" y="314"/>
                  </a:lnTo>
                  <a:lnTo>
                    <a:pt x="59" y="318"/>
                  </a:lnTo>
                  <a:lnTo>
                    <a:pt x="90" y="407"/>
                  </a:lnTo>
                  <a:lnTo>
                    <a:pt x="154" y="503"/>
                  </a:lnTo>
                  <a:lnTo>
                    <a:pt x="206" y="621"/>
                  </a:lnTo>
                  <a:lnTo>
                    <a:pt x="227" y="741"/>
                  </a:lnTo>
                  <a:lnTo>
                    <a:pt x="217" y="780"/>
                  </a:lnTo>
                  <a:lnTo>
                    <a:pt x="185" y="805"/>
                  </a:lnTo>
                  <a:lnTo>
                    <a:pt x="143" y="822"/>
                  </a:lnTo>
                  <a:lnTo>
                    <a:pt x="101" y="859"/>
                  </a:lnTo>
                  <a:lnTo>
                    <a:pt x="83" y="897"/>
                  </a:lnTo>
                  <a:lnTo>
                    <a:pt x="73" y="944"/>
                  </a:lnTo>
                  <a:lnTo>
                    <a:pt x="41" y="944"/>
                  </a:lnTo>
                  <a:lnTo>
                    <a:pt x="31" y="909"/>
                  </a:lnTo>
                  <a:lnTo>
                    <a:pt x="52" y="855"/>
                  </a:lnTo>
                  <a:lnTo>
                    <a:pt x="112" y="818"/>
                  </a:lnTo>
                  <a:lnTo>
                    <a:pt x="147" y="780"/>
                  </a:lnTo>
                  <a:lnTo>
                    <a:pt x="178" y="759"/>
                  </a:lnTo>
                  <a:lnTo>
                    <a:pt x="189" y="721"/>
                  </a:lnTo>
                  <a:lnTo>
                    <a:pt x="175" y="621"/>
                  </a:lnTo>
                  <a:lnTo>
                    <a:pt x="126" y="544"/>
                  </a:lnTo>
                  <a:lnTo>
                    <a:pt x="83" y="478"/>
                  </a:lnTo>
                  <a:lnTo>
                    <a:pt x="31" y="403"/>
                  </a:lnTo>
                  <a:lnTo>
                    <a:pt x="0" y="331"/>
                  </a:lnTo>
                  <a:lnTo>
                    <a:pt x="0" y="289"/>
                  </a:lnTo>
                  <a:lnTo>
                    <a:pt x="27" y="268"/>
                  </a:lnTo>
                  <a:lnTo>
                    <a:pt x="136" y="193"/>
                  </a:lnTo>
                  <a:lnTo>
                    <a:pt x="241" y="125"/>
                  </a:lnTo>
                  <a:lnTo>
                    <a:pt x="346" y="63"/>
                  </a:lnTo>
                  <a:lnTo>
                    <a:pt x="366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120" name="Freeform 128"/>
            <p:cNvSpPr>
              <a:spLocks/>
            </p:cNvSpPr>
            <p:nvPr/>
          </p:nvSpPr>
          <p:spPr bwMode="auto">
            <a:xfrm>
              <a:off x="4156" y="1516"/>
              <a:ext cx="80" cy="205"/>
            </a:xfrm>
            <a:custGeom>
              <a:avLst/>
              <a:gdLst>
                <a:gd name="T0" fmla="*/ 59 w 321"/>
                <a:gd name="T1" fmla="*/ 118 h 1024"/>
                <a:gd name="T2" fmla="*/ 17 w 321"/>
                <a:gd name="T3" fmla="*/ 50 h 1024"/>
                <a:gd name="T4" fmla="*/ 31 w 321"/>
                <a:gd name="T5" fmla="*/ 0 h 1024"/>
                <a:gd name="T6" fmla="*/ 73 w 321"/>
                <a:gd name="T7" fmla="*/ 0 h 1024"/>
                <a:gd name="T8" fmla="*/ 122 w 321"/>
                <a:gd name="T9" fmla="*/ 54 h 1024"/>
                <a:gd name="T10" fmla="*/ 184 w 321"/>
                <a:gd name="T11" fmla="*/ 168 h 1024"/>
                <a:gd name="T12" fmla="*/ 220 w 321"/>
                <a:gd name="T13" fmla="*/ 277 h 1024"/>
                <a:gd name="T14" fmla="*/ 251 w 321"/>
                <a:gd name="T15" fmla="*/ 381 h 1024"/>
                <a:gd name="T16" fmla="*/ 262 w 321"/>
                <a:gd name="T17" fmla="*/ 478 h 1024"/>
                <a:gd name="T18" fmla="*/ 258 w 321"/>
                <a:gd name="T19" fmla="*/ 528 h 1024"/>
                <a:gd name="T20" fmla="*/ 227 w 321"/>
                <a:gd name="T21" fmla="*/ 591 h 1024"/>
                <a:gd name="T22" fmla="*/ 174 w 321"/>
                <a:gd name="T23" fmla="*/ 759 h 1024"/>
                <a:gd name="T24" fmla="*/ 115 w 321"/>
                <a:gd name="T25" fmla="*/ 856 h 1024"/>
                <a:gd name="T26" fmla="*/ 101 w 321"/>
                <a:gd name="T27" fmla="*/ 897 h 1024"/>
                <a:gd name="T28" fmla="*/ 157 w 321"/>
                <a:gd name="T29" fmla="*/ 906 h 1024"/>
                <a:gd name="T30" fmla="*/ 231 w 321"/>
                <a:gd name="T31" fmla="*/ 906 h 1024"/>
                <a:gd name="T32" fmla="*/ 321 w 321"/>
                <a:gd name="T33" fmla="*/ 944 h 1024"/>
                <a:gd name="T34" fmla="*/ 314 w 321"/>
                <a:gd name="T35" fmla="*/ 974 h 1024"/>
                <a:gd name="T36" fmla="*/ 300 w 321"/>
                <a:gd name="T37" fmla="*/ 1007 h 1024"/>
                <a:gd name="T38" fmla="*/ 272 w 321"/>
                <a:gd name="T39" fmla="*/ 1024 h 1024"/>
                <a:gd name="T40" fmla="*/ 217 w 321"/>
                <a:gd name="T41" fmla="*/ 999 h 1024"/>
                <a:gd name="T42" fmla="*/ 157 w 321"/>
                <a:gd name="T43" fmla="*/ 961 h 1024"/>
                <a:gd name="T44" fmla="*/ 73 w 321"/>
                <a:gd name="T45" fmla="*/ 957 h 1024"/>
                <a:gd name="T46" fmla="*/ 21 w 321"/>
                <a:gd name="T47" fmla="*/ 969 h 1024"/>
                <a:gd name="T48" fmla="*/ 0 w 321"/>
                <a:gd name="T49" fmla="*/ 949 h 1024"/>
                <a:gd name="T50" fmla="*/ 0 w 321"/>
                <a:gd name="T51" fmla="*/ 918 h 1024"/>
                <a:gd name="T52" fmla="*/ 28 w 321"/>
                <a:gd name="T53" fmla="*/ 885 h 1024"/>
                <a:gd name="T54" fmla="*/ 73 w 321"/>
                <a:gd name="T55" fmla="*/ 831 h 1024"/>
                <a:gd name="T56" fmla="*/ 153 w 321"/>
                <a:gd name="T57" fmla="*/ 692 h 1024"/>
                <a:gd name="T58" fmla="*/ 188 w 321"/>
                <a:gd name="T59" fmla="*/ 570 h 1024"/>
                <a:gd name="T60" fmla="*/ 198 w 321"/>
                <a:gd name="T61" fmla="*/ 453 h 1024"/>
                <a:gd name="T62" fmla="*/ 195 w 321"/>
                <a:gd name="T63" fmla="*/ 390 h 1024"/>
                <a:gd name="T64" fmla="*/ 167 w 321"/>
                <a:gd name="T65" fmla="*/ 277 h 1024"/>
                <a:gd name="T66" fmla="*/ 94 w 321"/>
                <a:gd name="T67" fmla="*/ 155 h 1024"/>
                <a:gd name="T68" fmla="*/ 42 w 321"/>
                <a:gd name="T69" fmla="*/ 93 h 1024"/>
                <a:gd name="T70" fmla="*/ 59 w 321"/>
                <a:gd name="T71" fmla="*/ 118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21" h="1024">
                  <a:moveTo>
                    <a:pt x="59" y="118"/>
                  </a:moveTo>
                  <a:lnTo>
                    <a:pt x="17" y="50"/>
                  </a:lnTo>
                  <a:lnTo>
                    <a:pt x="31" y="0"/>
                  </a:lnTo>
                  <a:lnTo>
                    <a:pt x="73" y="0"/>
                  </a:lnTo>
                  <a:lnTo>
                    <a:pt x="122" y="54"/>
                  </a:lnTo>
                  <a:lnTo>
                    <a:pt x="184" y="168"/>
                  </a:lnTo>
                  <a:lnTo>
                    <a:pt x="220" y="277"/>
                  </a:lnTo>
                  <a:lnTo>
                    <a:pt x="251" y="381"/>
                  </a:lnTo>
                  <a:lnTo>
                    <a:pt x="262" y="478"/>
                  </a:lnTo>
                  <a:lnTo>
                    <a:pt x="258" y="528"/>
                  </a:lnTo>
                  <a:lnTo>
                    <a:pt x="227" y="591"/>
                  </a:lnTo>
                  <a:lnTo>
                    <a:pt x="174" y="759"/>
                  </a:lnTo>
                  <a:lnTo>
                    <a:pt x="115" y="856"/>
                  </a:lnTo>
                  <a:lnTo>
                    <a:pt x="101" y="897"/>
                  </a:lnTo>
                  <a:lnTo>
                    <a:pt x="157" y="906"/>
                  </a:lnTo>
                  <a:lnTo>
                    <a:pt x="231" y="906"/>
                  </a:lnTo>
                  <a:lnTo>
                    <a:pt x="321" y="944"/>
                  </a:lnTo>
                  <a:lnTo>
                    <a:pt x="314" y="974"/>
                  </a:lnTo>
                  <a:lnTo>
                    <a:pt x="300" y="1007"/>
                  </a:lnTo>
                  <a:lnTo>
                    <a:pt x="272" y="1024"/>
                  </a:lnTo>
                  <a:lnTo>
                    <a:pt x="217" y="999"/>
                  </a:lnTo>
                  <a:lnTo>
                    <a:pt x="157" y="961"/>
                  </a:lnTo>
                  <a:lnTo>
                    <a:pt x="73" y="957"/>
                  </a:lnTo>
                  <a:lnTo>
                    <a:pt x="21" y="969"/>
                  </a:lnTo>
                  <a:lnTo>
                    <a:pt x="0" y="949"/>
                  </a:lnTo>
                  <a:lnTo>
                    <a:pt x="0" y="918"/>
                  </a:lnTo>
                  <a:lnTo>
                    <a:pt x="28" y="885"/>
                  </a:lnTo>
                  <a:lnTo>
                    <a:pt x="73" y="831"/>
                  </a:lnTo>
                  <a:lnTo>
                    <a:pt x="153" y="692"/>
                  </a:lnTo>
                  <a:lnTo>
                    <a:pt x="188" y="570"/>
                  </a:lnTo>
                  <a:lnTo>
                    <a:pt x="198" y="453"/>
                  </a:lnTo>
                  <a:lnTo>
                    <a:pt x="195" y="390"/>
                  </a:lnTo>
                  <a:lnTo>
                    <a:pt x="167" y="277"/>
                  </a:lnTo>
                  <a:lnTo>
                    <a:pt x="94" y="155"/>
                  </a:lnTo>
                  <a:lnTo>
                    <a:pt x="42" y="93"/>
                  </a:lnTo>
                  <a:lnTo>
                    <a:pt x="59" y="1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121" name="Freeform 129"/>
            <p:cNvSpPr>
              <a:spLocks/>
            </p:cNvSpPr>
            <p:nvPr/>
          </p:nvSpPr>
          <p:spPr bwMode="auto">
            <a:xfrm>
              <a:off x="4033" y="1503"/>
              <a:ext cx="117" cy="225"/>
            </a:xfrm>
            <a:custGeom>
              <a:avLst/>
              <a:gdLst>
                <a:gd name="T0" fmla="*/ 276 w 472"/>
                <a:gd name="T1" fmla="*/ 197 h 1128"/>
                <a:gd name="T2" fmla="*/ 345 w 472"/>
                <a:gd name="T3" fmla="*/ 87 h 1128"/>
                <a:gd name="T4" fmla="*/ 408 w 472"/>
                <a:gd name="T5" fmla="*/ 0 h 1128"/>
                <a:gd name="T6" fmla="*/ 451 w 472"/>
                <a:gd name="T7" fmla="*/ 8 h 1128"/>
                <a:gd name="T8" fmla="*/ 472 w 472"/>
                <a:gd name="T9" fmla="*/ 46 h 1128"/>
                <a:gd name="T10" fmla="*/ 472 w 472"/>
                <a:gd name="T11" fmla="*/ 114 h 1128"/>
                <a:gd name="T12" fmla="*/ 433 w 472"/>
                <a:gd name="T13" fmla="*/ 151 h 1128"/>
                <a:gd name="T14" fmla="*/ 366 w 472"/>
                <a:gd name="T15" fmla="*/ 201 h 1128"/>
                <a:gd name="T16" fmla="*/ 314 w 472"/>
                <a:gd name="T17" fmla="*/ 264 h 1128"/>
                <a:gd name="T18" fmla="*/ 255 w 472"/>
                <a:gd name="T19" fmla="*/ 348 h 1128"/>
                <a:gd name="T20" fmla="*/ 231 w 472"/>
                <a:gd name="T21" fmla="*/ 411 h 1128"/>
                <a:gd name="T22" fmla="*/ 203 w 472"/>
                <a:gd name="T23" fmla="*/ 487 h 1128"/>
                <a:gd name="T24" fmla="*/ 189 w 472"/>
                <a:gd name="T25" fmla="*/ 587 h 1128"/>
                <a:gd name="T26" fmla="*/ 189 w 472"/>
                <a:gd name="T27" fmla="*/ 680 h 1128"/>
                <a:gd name="T28" fmla="*/ 203 w 472"/>
                <a:gd name="T29" fmla="*/ 792 h 1128"/>
                <a:gd name="T30" fmla="*/ 241 w 472"/>
                <a:gd name="T31" fmla="*/ 902 h 1128"/>
                <a:gd name="T32" fmla="*/ 272 w 472"/>
                <a:gd name="T33" fmla="*/ 964 h 1128"/>
                <a:gd name="T34" fmla="*/ 293 w 472"/>
                <a:gd name="T35" fmla="*/ 1006 h 1128"/>
                <a:gd name="T36" fmla="*/ 293 w 472"/>
                <a:gd name="T37" fmla="*/ 1040 h 1128"/>
                <a:gd name="T38" fmla="*/ 272 w 472"/>
                <a:gd name="T39" fmla="*/ 1053 h 1128"/>
                <a:gd name="T40" fmla="*/ 224 w 472"/>
                <a:gd name="T41" fmla="*/ 1053 h 1128"/>
                <a:gd name="T42" fmla="*/ 147 w 472"/>
                <a:gd name="T43" fmla="*/ 1070 h 1128"/>
                <a:gd name="T44" fmla="*/ 87 w 472"/>
                <a:gd name="T45" fmla="*/ 1095 h 1128"/>
                <a:gd name="T46" fmla="*/ 52 w 472"/>
                <a:gd name="T47" fmla="*/ 1128 h 1128"/>
                <a:gd name="T48" fmla="*/ 21 w 472"/>
                <a:gd name="T49" fmla="*/ 1116 h 1128"/>
                <a:gd name="T50" fmla="*/ 0 w 472"/>
                <a:gd name="T51" fmla="*/ 1070 h 1128"/>
                <a:gd name="T52" fmla="*/ 3 w 472"/>
                <a:gd name="T53" fmla="*/ 1031 h 1128"/>
                <a:gd name="T54" fmla="*/ 62 w 472"/>
                <a:gd name="T55" fmla="*/ 1002 h 1128"/>
                <a:gd name="T56" fmla="*/ 157 w 472"/>
                <a:gd name="T57" fmla="*/ 994 h 1128"/>
                <a:gd name="T58" fmla="*/ 244 w 472"/>
                <a:gd name="T59" fmla="*/ 994 h 1128"/>
                <a:gd name="T60" fmla="*/ 210 w 472"/>
                <a:gd name="T61" fmla="*/ 943 h 1128"/>
                <a:gd name="T62" fmla="*/ 192 w 472"/>
                <a:gd name="T63" fmla="*/ 881 h 1128"/>
                <a:gd name="T64" fmla="*/ 168 w 472"/>
                <a:gd name="T65" fmla="*/ 792 h 1128"/>
                <a:gd name="T66" fmla="*/ 139 w 472"/>
                <a:gd name="T67" fmla="*/ 701 h 1128"/>
                <a:gd name="T68" fmla="*/ 139 w 472"/>
                <a:gd name="T69" fmla="*/ 591 h 1128"/>
                <a:gd name="T70" fmla="*/ 147 w 472"/>
                <a:gd name="T71" fmla="*/ 487 h 1128"/>
                <a:gd name="T72" fmla="*/ 178 w 472"/>
                <a:gd name="T73" fmla="*/ 390 h 1128"/>
                <a:gd name="T74" fmla="*/ 234 w 472"/>
                <a:gd name="T75" fmla="*/ 264 h 1128"/>
                <a:gd name="T76" fmla="*/ 276 w 472"/>
                <a:gd name="T77" fmla="*/ 197 h 1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72" h="1128">
                  <a:moveTo>
                    <a:pt x="276" y="197"/>
                  </a:moveTo>
                  <a:lnTo>
                    <a:pt x="345" y="87"/>
                  </a:lnTo>
                  <a:lnTo>
                    <a:pt x="408" y="0"/>
                  </a:lnTo>
                  <a:lnTo>
                    <a:pt x="451" y="8"/>
                  </a:lnTo>
                  <a:lnTo>
                    <a:pt x="472" y="46"/>
                  </a:lnTo>
                  <a:lnTo>
                    <a:pt x="472" y="114"/>
                  </a:lnTo>
                  <a:lnTo>
                    <a:pt x="433" y="151"/>
                  </a:lnTo>
                  <a:lnTo>
                    <a:pt x="366" y="201"/>
                  </a:lnTo>
                  <a:lnTo>
                    <a:pt x="314" y="264"/>
                  </a:lnTo>
                  <a:lnTo>
                    <a:pt x="255" y="348"/>
                  </a:lnTo>
                  <a:lnTo>
                    <a:pt x="231" y="411"/>
                  </a:lnTo>
                  <a:lnTo>
                    <a:pt x="203" y="487"/>
                  </a:lnTo>
                  <a:lnTo>
                    <a:pt x="189" y="587"/>
                  </a:lnTo>
                  <a:lnTo>
                    <a:pt x="189" y="680"/>
                  </a:lnTo>
                  <a:lnTo>
                    <a:pt x="203" y="792"/>
                  </a:lnTo>
                  <a:lnTo>
                    <a:pt x="241" y="902"/>
                  </a:lnTo>
                  <a:lnTo>
                    <a:pt x="272" y="964"/>
                  </a:lnTo>
                  <a:lnTo>
                    <a:pt x="293" y="1006"/>
                  </a:lnTo>
                  <a:lnTo>
                    <a:pt x="293" y="1040"/>
                  </a:lnTo>
                  <a:lnTo>
                    <a:pt x="272" y="1053"/>
                  </a:lnTo>
                  <a:lnTo>
                    <a:pt x="224" y="1053"/>
                  </a:lnTo>
                  <a:lnTo>
                    <a:pt x="147" y="1070"/>
                  </a:lnTo>
                  <a:lnTo>
                    <a:pt x="87" y="1095"/>
                  </a:lnTo>
                  <a:lnTo>
                    <a:pt x="52" y="1128"/>
                  </a:lnTo>
                  <a:lnTo>
                    <a:pt x="21" y="1116"/>
                  </a:lnTo>
                  <a:lnTo>
                    <a:pt x="0" y="1070"/>
                  </a:lnTo>
                  <a:lnTo>
                    <a:pt x="3" y="1031"/>
                  </a:lnTo>
                  <a:lnTo>
                    <a:pt x="62" y="1002"/>
                  </a:lnTo>
                  <a:lnTo>
                    <a:pt x="157" y="994"/>
                  </a:lnTo>
                  <a:lnTo>
                    <a:pt x="244" y="994"/>
                  </a:lnTo>
                  <a:lnTo>
                    <a:pt x="210" y="943"/>
                  </a:lnTo>
                  <a:lnTo>
                    <a:pt x="192" y="881"/>
                  </a:lnTo>
                  <a:lnTo>
                    <a:pt x="168" y="792"/>
                  </a:lnTo>
                  <a:lnTo>
                    <a:pt x="139" y="701"/>
                  </a:lnTo>
                  <a:lnTo>
                    <a:pt x="139" y="591"/>
                  </a:lnTo>
                  <a:lnTo>
                    <a:pt x="147" y="487"/>
                  </a:lnTo>
                  <a:lnTo>
                    <a:pt x="178" y="390"/>
                  </a:lnTo>
                  <a:lnTo>
                    <a:pt x="234" y="264"/>
                  </a:lnTo>
                  <a:lnTo>
                    <a:pt x="276" y="19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5122" name="AutoShape 130"/>
          <p:cNvSpPr>
            <a:spLocks noChangeArrowheads="1"/>
          </p:cNvSpPr>
          <p:nvPr/>
        </p:nvSpPr>
        <p:spPr bwMode="auto">
          <a:xfrm>
            <a:off x="5715000" y="3581400"/>
            <a:ext cx="2209800" cy="762000"/>
          </a:xfrm>
          <a:prstGeom prst="wedgeRoundRectCallout">
            <a:avLst>
              <a:gd name="adj1" fmla="val -62718"/>
              <a:gd name="adj2" fmla="val 32500"/>
              <a:gd name="adj3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400"/>
              <a:t>Don’t forget the units for </a:t>
            </a:r>
          </a:p>
          <a:p>
            <a:r>
              <a:rPr lang="en-US" sz="1400"/>
              <a:t>each case.</a:t>
            </a:r>
          </a:p>
        </p:txBody>
      </p:sp>
      <p:sp>
        <p:nvSpPr>
          <p:cNvPr id="85123" name="Text Box 131"/>
          <p:cNvSpPr txBox="1">
            <a:spLocks noChangeArrowheads="1"/>
          </p:cNvSpPr>
          <p:nvPr/>
        </p:nvSpPr>
        <p:spPr bwMode="auto">
          <a:xfrm>
            <a:off x="1143000" y="1524000"/>
            <a:ext cx="1752600" cy="31432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400"/>
              <a:t>Fail open valve</a:t>
            </a:r>
          </a:p>
        </p:txBody>
      </p:sp>
      <p:sp>
        <p:nvSpPr>
          <p:cNvPr id="85125" name="Line 133"/>
          <p:cNvSpPr>
            <a:spLocks noChangeShapeType="1"/>
          </p:cNvSpPr>
          <p:nvPr/>
        </p:nvSpPr>
        <p:spPr bwMode="auto">
          <a:xfrm>
            <a:off x="2895600" y="1676400"/>
            <a:ext cx="1219200" cy="304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126" name="Text Box 134"/>
          <p:cNvSpPr txBox="1">
            <a:spLocks noChangeArrowheads="1"/>
          </p:cNvSpPr>
          <p:nvPr/>
        </p:nvSpPr>
        <p:spPr bwMode="auto">
          <a:xfrm>
            <a:off x="6553200" y="1600200"/>
            <a:ext cx="2438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solidFill>
                  <a:srgbClr val="FF0000"/>
                </a:solidFill>
              </a:rPr>
              <a:t>Analyzer range 0 - 7%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5058" name="Object 2"/>
          <p:cNvGraphicFramePr>
            <a:graphicFrameLocks noChangeAspect="1"/>
          </p:cNvGraphicFramePr>
          <p:nvPr/>
        </p:nvGraphicFramePr>
        <p:xfrm>
          <a:off x="685800" y="5029200"/>
          <a:ext cx="636588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77" name="Clip" r:id="rId4" imgW="1857240" imgH="3995640" progId="MS_ClipArt_Gallery.5">
                  <p:embed/>
                </p:oleObj>
              </mc:Choice>
              <mc:Fallback>
                <p:oleObj name="Clip" r:id="rId4" imgW="1857240" imgH="3995640" progId="MS_ClipArt_Gallery.5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5029200"/>
                        <a:ext cx="636588" cy="137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059" name="AutoShape 3"/>
          <p:cNvSpPr>
            <a:spLocks noChangeArrowheads="1"/>
          </p:cNvSpPr>
          <p:nvPr/>
        </p:nvSpPr>
        <p:spPr bwMode="auto">
          <a:xfrm>
            <a:off x="1960563" y="4987925"/>
            <a:ext cx="6477000" cy="1676400"/>
          </a:xfrm>
          <a:prstGeom prst="wedgeRoundRectCallout">
            <a:avLst>
              <a:gd name="adj1" fmla="val -59880"/>
              <a:gd name="adj2" fmla="val -32671"/>
              <a:gd name="adj3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228600" indent="-228600" algn="l"/>
            <a:r>
              <a:rPr lang="en-US" sz="1800">
                <a:solidFill>
                  <a:schemeClr val="accent2"/>
                </a:solidFill>
              </a:rPr>
              <a:t>Lot’s of improvement</a:t>
            </a:r>
            <a:r>
              <a:rPr lang="en-US" sz="1800"/>
              <a:t>, but we need some more study!</a:t>
            </a:r>
          </a:p>
          <a:p>
            <a:pPr marL="228600" indent="-228600" algn="l">
              <a:buFontTx/>
              <a:buChar char="•"/>
            </a:pPr>
            <a:r>
              <a:rPr lang="en-US" sz="1800"/>
              <a:t>Read the textbook</a:t>
            </a:r>
          </a:p>
          <a:p>
            <a:pPr marL="228600" indent="-228600" algn="l">
              <a:buFontTx/>
              <a:buChar char="•"/>
            </a:pPr>
            <a:r>
              <a:rPr lang="en-US" sz="1800"/>
              <a:t>Review the notes, especially learning goals and workshop</a:t>
            </a:r>
          </a:p>
          <a:p>
            <a:pPr marL="228600" indent="-228600" algn="l">
              <a:buFontTx/>
              <a:buChar char="•"/>
            </a:pPr>
            <a:r>
              <a:rPr lang="en-US" sz="1800"/>
              <a:t>Try out the self-study suggestions</a:t>
            </a:r>
          </a:p>
          <a:p>
            <a:pPr marL="228600" indent="-228600" algn="l">
              <a:buFontTx/>
              <a:buChar char="•"/>
            </a:pPr>
            <a:r>
              <a:rPr lang="en-US" sz="1800"/>
              <a:t>Naturally, we’ll have an assignment!</a:t>
            </a:r>
          </a:p>
        </p:txBody>
      </p:sp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685800" y="533400"/>
            <a:ext cx="7848600" cy="588963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rgbClr val="FF0000"/>
                </a:solidFill>
              </a:rPr>
              <a:t>CHAPTER 12: PRACTICAL ISSUES</a:t>
            </a:r>
            <a:endParaRPr lang="en-US" sz="3200" b="0"/>
          </a:p>
        </p:txBody>
      </p:sp>
      <p:graphicFrame>
        <p:nvGraphicFramePr>
          <p:cNvPr id="45061" name="Object 5"/>
          <p:cNvGraphicFramePr>
            <a:graphicFrameLocks noChangeAspect="1"/>
          </p:cNvGraphicFramePr>
          <p:nvPr/>
        </p:nvGraphicFramePr>
        <p:xfrm>
          <a:off x="762000" y="1524000"/>
          <a:ext cx="903288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78" name="Clip" r:id="rId6" imgW="2701800" imgH="4019400" progId="MS_ClipArt_Gallery.5">
                  <p:embed/>
                </p:oleObj>
              </mc:Choice>
              <mc:Fallback>
                <p:oleObj name="Clip" r:id="rId6" imgW="2701800" imgH="4019400" progId="MS_ClipArt_Gallery.5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524000"/>
                        <a:ext cx="903288" cy="1219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062" name="AutoShape 6"/>
          <p:cNvSpPr>
            <a:spLocks noChangeArrowheads="1"/>
          </p:cNvSpPr>
          <p:nvPr/>
        </p:nvSpPr>
        <p:spPr bwMode="auto">
          <a:xfrm>
            <a:off x="2590800" y="1295400"/>
            <a:ext cx="5867400" cy="914400"/>
          </a:xfrm>
          <a:prstGeom prst="wedgeRoundRectCallout">
            <a:avLst>
              <a:gd name="adj1" fmla="val -66560"/>
              <a:gd name="adj2" fmla="val -7463"/>
              <a:gd name="adj3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2000"/>
              <a:t>When I complete this chapter, I want to be </a:t>
            </a:r>
          </a:p>
          <a:p>
            <a:r>
              <a:rPr lang="en-US" sz="2000"/>
              <a:t>able to do the following.</a:t>
            </a:r>
          </a:p>
        </p:txBody>
      </p:sp>
      <p:sp>
        <p:nvSpPr>
          <p:cNvPr id="45064" name="Text Box 8"/>
          <p:cNvSpPr txBox="1">
            <a:spLocks noChangeArrowheads="1"/>
          </p:cNvSpPr>
          <p:nvPr/>
        </p:nvSpPr>
        <p:spPr bwMode="auto">
          <a:xfrm>
            <a:off x="2286000" y="2514600"/>
            <a:ext cx="6096000" cy="21637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4488" indent="-344488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58788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en-US" sz="1800"/>
              <a:t>Select appropriate sensors and valves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1800"/>
              <a:t>Determine the controller parameters for commercial systems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1800"/>
              <a:t>Tune methods for noise reduction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1800"/>
              <a:t>Enhance the simple PID for shortcomings (windup, bumpless)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2"/>
          <p:cNvSpPr txBox="1">
            <a:spLocks noChangeArrowheads="1"/>
          </p:cNvSpPr>
          <p:nvPr/>
        </p:nvSpPr>
        <p:spPr bwMode="auto">
          <a:xfrm>
            <a:off x="533400" y="527050"/>
            <a:ext cx="8001000" cy="528638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FF0000"/>
                </a:solidFill>
              </a:rPr>
              <a:t>CHAPTER 12: PRACTICAL ISSUES</a:t>
            </a:r>
            <a:endParaRPr lang="en-US" b="0"/>
          </a:p>
        </p:txBody>
      </p:sp>
      <p:sp>
        <p:nvSpPr>
          <p:cNvPr id="46083" name="Text Box 3"/>
          <p:cNvSpPr txBox="1">
            <a:spLocks noChangeArrowheads="1"/>
          </p:cNvSpPr>
          <p:nvPr/>
        </p:nvSpPr>
        <p:spPr bwMode="auto">
          <a:xfrm>
            <a:off x="762000" y="1676400"/>
            <a:ext cx="7543800" cy="264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66725" indent="-466725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81025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en-US" u="sng"/>
              <a:t>SITE PC-EDUCATION WEB </a:t>
            </a:r>
          </a:p>
          <a:p>
            <a:r>
              <a:rPr lang="en-US"/>
              <a:t>	- Instrumentation Notes - EVERYTHING!</a:t>
            </a:r>
          </a:p>
          <a:p>
            <a:r>
              <a:rPr lang="en-US"/>
              <a:t>	- Interactive Learning Module 	(Chapter 12)</a:t>
            </a:r>
          </a:p>
          <a:p>
            <a:r>
              <a:rPr lang="en-US"/>
              <a:t>	- Tutorials (Chapter 12)</a:t>
            </a:r>
          </a:p>
          <a:p>
            <a:endParaRPr lang="en-US"/>
          </a:p>
          <a:p>
            <a:pPr>
              <a:buFontTx/>
              <a:buChar char="•"/>
            </a:pPr>
            <a:r>
              <a:rPr lang="en-US"/>
              <a:t>The Textbook, naturally, for many more examples.</a:t>
            </a:r>
          </a:p>
          <a:p>
            <a:endParaRPr lang="en-US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2"/>
          <p:cNvSpPr txBox="1">
            <a:spLocks noChangeArrowheads="1"/>
          </p:cNvSpPr>
          <p:nvPr/>
        </p:nvSpPr>
        <p:spPr bwMode="auto">
          <a:xfrm>
            <a:off x="533400" y="527050"/>
            <a:ext cx="8001000" cy="466725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</a:rPr>
              <a:t>CHAPTER 12: SUGGESTIONS FOR SELF-STUDY</a:t>
            </a:r>
            <a:endParaRPr lang="en-US" b="0"/>
          </a:p>
        </p:txBody>
      </p:sp>
      <p:sp>
        <p:nvSpPr>
          <p:cNvPr id="47107" name="Text Box 3"/>
          <p:cNvSpPr txBox="1">
            <a:spLocks noChangeArrowheads="1"/>
          </p:cNvSpPr>
          <p:nvPr/>
        </p:nvSpPr>
        <p:spPr bwMode="auto">
          <a:xfrm>
            <a:off x="533400" y="1371600"/>
            <a:ext cx="8077200" cy="410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506413" indent="-506413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65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0795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1.	Determine the accuracy for two common sensors measuring each of the following; flow, temperature pressure and level.</a:t>
            </a:r>
          </a:p>
          <a:p>
            <a:pPr>
              <a:spcBef>
                <a:spcPct val="50000"/>
              </a:spcBef>
            </a:pPr>
            <a:r>
              <a:rPr lang="en-US"/>
              <a:t>2.	For two common control valve bodies, determine the admissible fluid characteristics and summarize the +/- in selection criteria.</a:t>
            </a:r>
          </a:p>
          <a:p>
            <a:pPr>
              <a:spcBef>
                <a:spcPct val="50000"/>
              </a:spcBef>
            </a:pPr>
            <a:r>
              <a:rPr lang="en-US"/>
              <a:t>3.	Search the WWW to locate suppliers of flow sensors.  Find a specification sheet for an orifice meter and discuss how you would determine the information when designing a plant.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ext Box 2"/>
          <p:cNvSpPr txBox="1">
            <a:spLocks noChangeArrowheads="1"/>
          </p:cNvSpPr>
          <p:nvPr/>
        </p:nvSpPr>
        <p:spPr bwMode="auto">
          <a:xfrm>
            <a:off x="533400" y="527050"/>
            <a:ext cx="8001000" cy="466725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</a:rPr>
              <a:t>CHAPTER 18: SUGGESTIONS FOR SELF-STUDY</a:t>
            </a:r>
            <a:endParaRPr lang="en-US" b="0"/>
          </a:p>
        </p:txBody>
      </p:sp>
      <p:sp>
        <p:nvSpPr>
          <p:cNvPr id="86019" name="Text Box 3"/>
          <p:cNvSpPr txBox="1">
            <a:spLocks noChangeArrowheads="1"/>
          </p:cNvSpPr>
          <p:nvPr/>
        </p:nvSpPr>
        <p:spPr bwMode="auto">
          <a:xfrm>
            <a:off x="533400" y="1219200"/>
            <a:ext cx="8077200" cy="520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506413" indent="-506413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65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0795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/>
              <a:t>4.	Search the WWW to locate suppliers of control valves.  Find a specification sheet for a globe valve with diaphragm actuator and discuss how you would determine the information when designing a plant.</a:t>
            </a:r>
          </a:p>
          <a:p>
            <a:pPr>
              <a:spcBef>
                <a:spcPct val="50000"/>
              </a:spcBef>
            </a:pPr>
            <a:r>
              <a:rPr lang="en-US" dirty="0"/>
              <a:t>5.	Locate the book “What Went Wrong” by Trevor </a:t>
            </a:r>
            <a:r>
              <a:rPr lang="en-US" dirty="0" err="1"/>
              <a:t>Kletz</a:t>
            </a:r>
            <a:r>
              <a:rPr lang="en-US" dirty="0"/>
              <a:t>.  Skim the cases in the book to find one in which a sensor error lead to a hazardous condition.  What was recommended to prevent this situation from reoccurring?</a:t>
            </a:r>
          </a:p>
          <a:p>
            <a:pPr>
              <a:spcBef>
                <a:spcPct val="50000"/>
              </a:spcBef>
            </a:pPr>
            <a:r>
              <a:rPr lang="en-US" dirty="0"/>
              <a:t>6.	Search the WWW for digital instrumentation and communication (check “fieldbus”).  Determine the enhanced features provided when the following have digital calculations; sensor and valve (positioner).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Text Box 2"/>
          <p:cNvSpPr txBox="1">
            <a:spLocks noChangeArrowheads="1"/>
          </p:cNvSpPr>
          <p:nvPr/>
        </p:nvSpPr>
        <p:spPr bwMode="auto">
          <a:xfrm>
            <a:off x="685800" y="228600"/>
            <a:ext cx="7848600" cy="528638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FF0000"/>
                </a:solidFill>
              </a:rPr>
              <a:t>CHAPTER 12: PRACTICAL ISSUES</a:t>
            </a:r>
            <a:endParaRPr lang="en-US" sz="3200" b="0"/>
          </a:p>
        </p:txBody>
      </p:sp>
      <p:graphicFrame>
        <p:nvGraphicFramePr>
          <p:cNvPr id="92215" name="Object 55"/>
          <p:cNvGraphicFramePr>
            <a:graphicFrameLocks noChangeAspect="1"/>
          </p:cNvGraphicFramePr>
          <p:nvPr/>
        </p:nvGraphicFramePr>
        <p:xfrm>
          <a:off x="685800" y="1905000"/>
          <a:ext cx="677863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52" name="Clip" r:id="rId4" imgW="2701800" imgH="4019400" progId="MS_ClipArt_Gallery.5">
                  <p:embed/>
                </p:oleObj>
              </mc:Choice>
              <mc:Fallback>
                <p:oleObj name="Clip" r:id="rId4" imgW="2701800" imgH="4019400" progId="MS_ClipArt_Gallery.5">
                  <p:embed/>
                  <p:pic>
                    <p:nvPicPr>
                      <p:cNvPr id="0" name="Object 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905000"/>
                        <a:ext cx="677863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16" name="AutoShape 56"/>
          <p:cNvSpPr>
            <a:spLocks noChangeArrowheads="1"/>
          </p:cNvSpPr>
          <p:nvPr/>
        </p:nvSpPr>
        <p:spPr bwMode="auto">
          <a:xfrm>
            <a:off x="304800" y="838200"/>
            <a:ext cx="1371600" cy="838200"/>
          </a:xfrm>
          <a:prstGeom prst="wedgeRoundRectCallout">
            <a:avLst>
              <a:gd name="adj1" fmla="val -14583"/>
              <a:gd name="adj2" fmla="val 70074"/>
              <a:gd name="adj3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400" b="0"/>
              <a:t>Let’s look at all</a:t>
            </a:r>
          </a:p>
          <a:p>
            <a:r>
              <a:rPr lang="en-US" sz="1400" b="0"/>
              <a:t>elements of the</a:t>
            </a:r>
          </a:p>
          <a:p>
            <a:r>
              <a:rPr lang="en-US" sz="1400" b="0"/>
              <a:t>feedback loop </a:t>
            </a:r>
          </a:p>
        </p:txBody>
      </p:sp>
      <p:sp>
        <p:nvSpPr>
          <p:cNvPr id="92217" name="Rectangle 57"/>
          <p:cNvSpPr>
            <a:spLocks noChangeArrowheads="1"/>
          </p:cNvSpPr>
          <p:nvPr/>
        </p:nvSpPr>
        <p:spPr bwMode="auto">
          <a:xfrm>
            <a:off x="3590925" y="5581650"/>
            <a:ext cx="2047875" cy="609600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/>
              <a:t>Process</a:t>
            </a:r>
          </a:p>
        </p:txBody>
      </p:sp>
      <p:sp>
        <p:nvSpPr>
          <p:cNvPr id="92218" name="Line 58"/>
          <p:cNvSpPr>
            <a:spLocks noChangeShapeType="1"/>
          </p:cNvSpPr>
          <p:nvPr/>
        </p:nvSpPr>
        <p:spPr bwMode="auto">
          <a:xfrm>
            <a:off x="5638800" y="5886450"/>
            <a:ext cx="2362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19" name="Line 59"/>
          <p:cNvSpPr>
            <a:spLocks noChangeShapeType="1"/>
          </p:cNvSpPr>
          <p:nvPr/>
        </p:nvSpPr>
        <p:spPr bwMode="auto">
          <a:xfrm>
            <a:off x="1876425" y="5886450"/>
            <a:ext cx="17049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2220" name="Group 60"/>
          <p:cNvGrpSpPr>
            <a:grpSpLocks/>
          </p:cNvGrpSpPr>
          <p:nvPr/>
        </p:nvGrpSpPr>
        <p:grpSpPr bwMode="auto">
          <a:xfrm rot="-5400000">
            <a:off x="1581150" y="5724525"/>
            <a:ext cx="276225" cy="257175"/>
            <a:chOff x="306" y="575"/>
            <a:chExt cx="1142" cy="625"/>
          </a:xfrm>
        </p:grpSpPr>
        <p:sp>
          <p:nvSpPr>
            <p:cNvPr id="92221" name="Line 61"/>
            <p:cNvSpPr>
              <a:spLocks noChangeShapeType="1"/>
            </p:cNvSpPr>
            <p:nvPr/>
          </p:nvSpPr>
          <p:spPr bwMode="auto">
            <a:xfrm>
              <a:off x="336" y="576"/>
              <a:ext cx="86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22" name="Line 62"/>
            <p:cNvSpPr>
              <a:spLocks noChangeShapeType="1"/>
            </p:cNvSpPr>
            <p:nvPr/>
          </p:nvSpPr>
          <p:spPr bwMode="auto">
            <a:xfrm>
              <a:off x="336" y="1200"/>
              <a:ext cx="86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23" name="Line 63"/>
            <p:cNvSpPr>
              <a:spLocks noChangeShapeType="1"/>
            </p:cNvSpPr>
            <p:nvPr/>
          </p:nvSpPr>
          <p:spPr bwMode="auto">
            <a:xfrm flipH="1" flipV="1">
              <a:off x="332" y="575"/>
              <a:ext cx="868" cy="62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24" name="Line 64"/>
            <p:cNvSpPr>
              <a:spLocks noChangeShapeType="1"/>
            </p:cNvSpPr>
            <p:nvPr/>
          </p:nvSpPr>
          <p:spPr bwMode="auto">
            <a:xfrm flipV="1">
              <a:off x="306" y="575"/>
              <a:ext cx="894" cy="62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25" name="Line 65"/>
            <p:cNvSpPr>
              <a:spLocks noChangeShapeType="1"/>
            </p:cNvSpPr>
            <p:nvPr/>
          </p:nvSpPr>
          <p:spPr bwMode="auto">
            <a:xfrm>
              <a:off x="766" y="881"/>
              <a:ext cx="47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26" name="Line 66"/>
            <p:cNvSpPr>
              <a:spLocks noChangeShapeType="1"/>
            </p:cNvSpPr>
            <p:nvPr/>
          </p:nvSpPr>
          <p:spPr bwMode="auto">
            <a:xfrm>
              <a:off x="1248" y="672"/>
              <a:ext cx="0" cy="38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27" name="Freeform 67"/>
            <p:cNvSpPr>
              <a:spLocks/>
            </p:cNvSpPr>
            <p:nvPr/>
          </p:nvSpPr>
          <p:spPr bwMode="auto">
            <a:xfrm>
              <a:off x="1248" y="660"/>
              <a:ext cx="200" cy="396"/>
            </a:xfrm>
            <a:custGeom>
              <a:avLst/>
              <a:gdLst>
                <a:gd name="T0" fmla="*/ 0 w 200"/>
                <a:gd name="T1" fmla="*/ 396 h 396"/>
                <a:gd name="T2" fmla="*/ 96 w 200"/>
                <a:gd name="T3" fmla="*/ 348 h 396"/>
                <a:gd name="T4" fmla="*/ 192 w 200"/>
                <a:gd name="T5" fmla="*/ 204 h 396"/>
                <a:gd name="T6" fmla="*/ 144 w 200"/>
                <a:gd name="T7" fmla="*/ 60 h 396"/>
                <a:gd name="T8" fmla="*/ 0 w 200"/>
                <a:gd name="T9" fmla="*/ 0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396">
                  <a:moveTo>
                    <a:pt x="0" y="396"/>
                  </a:moveTo>
                  <a:cubicBezTo>
                    <a:pt x="32" y="388"/>
                    <a:pt x="64" y="380"/>
                    <a:pt x="96" y="348"/>
                  </a:cubicBezTo>
                  <a:cubicBezTo>
                    <a:pt x="128" y="316"/>
                    <a:pt x="184" y="252"/>
                    <a:pt x="192" y="204"/>
                  </a:cubicBezTo>
                  <a:cubicBezTo>
                    <a:pt x="200" y="156"/>
                    <a:pt x="176" y="94"/>
                    <a:pt x="144" y="60"/>
                  </a:cubicBezTo>
                  <a:cubicBezTo>
                    <a:pt x="112" y="26"/>
                    <a:pt x="56" y="13"/>
                    <a:pt x="0" y="0"/>
                  </a:cubicBezTo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2228" name="Line 68"/>
          <p:cNvSpPr>
            <a:spLocks noChangeShapeType="1"/>
          </p:cNvSpPr>
          <p:nvPr/>
        </p:nvSpPr>
        <p:spPr bwMode="auto">
          <a:xfrm flipH="1">
            <a:off x="815975" y="5888038"/>
            <a:ext cx="762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29" name="Rectangle 69"/>
          <p:cNvSpPr>
            <a:spLocks noChangeArrowheads="1"/>
          </p:cNvSpPr>
          <p:nvPr/>
        </p:nvSpPr>
        <p:spPr bwMode="auto">
          <a:xfrm>
            <a:off x="6362700" y="4914900"/>
            <a:ext cx="13716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/>
              <a:t>Sensor</a:t>
            </a:r>
          </a:p>
        </p:txBody>
      </p:sp>
      <p:sp>
        <p:nvSpPr>
          <p:cNvPr id="92230" name="Rectangle 70"/>
          <p:cNvSpPr>
            <a:spLocks noChangeArrowheads="1"/>
          </p:cNvSpPr>
          <p:nvPr/>
        </p:nvSpPr>
        <p:spPr bwMode="auto">
          <a:xfrm>
            <a:off x="5943600" y="2819400"/>
            <a:ext cx="2743200" cy="1752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171450" indent="-171450" algn="l"/>
            <a:r>
              <a:rPr lang="en-US" u="sng"/>
              <a:t>Input processing</a:t>
            </a:r>
            <a:endParaRPr lang="en-US"/>
          </a:p>
          <a:p>
            <a:pPr marL="171450" indent="-171450" algn="l">
              <a:buFontTx/>
              <a:buChar char="•"/>
            </a:pPr>
            <a:r>
              <a:rPr lang="en-US"/>
              <a:t> </a:t>
            </a:r>
            <a:r>
              <a:rPr lang="en-US" sz="2000"/>
              <a:t>Validity</a:t>
            </a:r>
          </a:p>
          <a:p>
            <a:pPr marL="171450" indent="-171450" algn="l">
              <a:buFontTx/>
              <a:buChar char="•"/>
            </a:pPr>
            <a:r>
              <a:rPr lang="en-US" sz="2000"/>
              <a:t> Linearization</a:t>
            </a:r>
          </a:p>
          <a:p>
            <a:pPr marL="171450" indent="-171450" algn="l">
              <a:buFontTx/>
              <a:buChar char="•"/>
            </a:pPr>
            <a:r>
              <a:rPr lang="en-US" sz="2000"/>
              <a:t> Filtering</a:t>
            </a:r>
            <a:endParaRPr lang="en-US" b="0"/>
          </a:p>
        </p:txBody>
      </p:sp>
      <p:sp>
        <p:nvSpPr>
          <p:cNvPr id="92231" name="Oval 71"/>
          <p:cNvSpPr>
            <a:spLocks noChangeArrowheads="1"/>
          </p:cNvSpPr>
          <p:nvPr/>
        </p:nvSpPr>
        <p:spPr bwMode="auto">
          <a:xfrm>
            <a:off x="6924675" y="1685925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32" name="Text Box 72"/>
          <p:cNvSpPr txBox="1">
            <a:spLocks noChangeArrowheads="1"/>
          </p:cNvSpPr>
          <p:nvPr/>
        </p:nvSpPr>
        <p:spPr bwMode="auto">
          <a:xfrm>
            <a:off x="3486150" y="990600"/>
            <a:ext cx="2071688" cy="2600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marL="228600" indent="-2286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u="sng"/>
              <a:t>PID Algo</a:t>
            </a:r>
            <a:endParaRPr lang="en-US" b="0"/>
          </a:p>
          <a:p>
            <a:pPr>
              <a:buFontTx/>
              <a:buChar char="•"/>
            </a:pPr>
            <a:r>
              <a:rPr lang="en-US" sz="2000" b="0"/>
              <a:t>  </a:t>
            </a:r>
            <a:r>
              <a:rPr lang="en-US" sz="2000"/>
              <a:t>Proportional</a:t>
            </a:r>
          </a:p>
          <a:p>
            <a:r>
              <a:rPr lang="en-US" sz="2000"/>
              <a:t>	- sign</a:t>
            </a:r>
          </a:p>
          <a:p>
            <a:r>
              <a:rPr lang="en-US" sz="2000"/>
              <a:t>	- units</a:t>
            </a:r>
          </a:p>
          <a:p>
            <a:pPr>
              <a:buFontTx/>
              <a:buChar char="•"/>
            </a:pPr>
            <a:r>
              <a:rPr lang="en-US" sz="2000"/>
              <a:t>  Integral</a:t>
            </a:r>
          </a:p>
          <a:p>
            <a:r>
              <a:rPr lang="en-US" sz="2000"/>
              <a:t>	- Windup</a:t>
            </a:r>
          </a:p>
          <a:p>
            <a:pPr>
              <a:buFontTx/>
              <a:buChar char="•"/>
            </a:pPr>
            <a:r>
              <a:rPr lang="en-US" sz="2000"/>
              <a:t>  Derivative</a:t>
            </a:r>
          </a:p>
          <a:p>
            <a:r>
              <a:rPr lang="en-US" sz="2000"/>
              <a:t>	- Filter</a:t>
            </a:r>
          </a:p>
        </p:txBody>
      </p:sp>
      <p:sp>
        <p:nvSpPr>
          <p:cNvPr id="92233" name="Rectangle 73"/>
          <p:cNvSpPr>
            <a:spLocks noChangeArrowheads="1"/>
          </p:cNvSpPr>
          <p:nvPr/>
        </p:nvSpPr>
        <p:spPr bwMode="auto">
          <a:xfrm>
            <a:off x="419100" y="2781300"/>
            <a:ext cx="2743200" cy="1828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171450" indent="-171450" algn="l"/>
            <a:r>
              <a:rPr lang="en-US" u="sng"/>
              <a:t>Output processing</a:t>
            </a:r>
            <a:endParaRPr lang="en-US"/>
          </a:p>
          <a:p>
            <a:pPr marL="171450" indent="-171450" algn="l">
              <a:buFontTx/>
              <a:buChar char="•"/>
            </a:pPr>
            <a:r>
              <a:rPr lang="en-US"/>
              <a:t> </a:t>
            </a:r>
            <a:r>
              <a:rPr lang="en-US" sz="2000"/>
              <a:t>Bumpless transfer</a:t>
            </a:r>
          </a:p>
          <a:p>
            <a:pPr marL="171450" indent="-171450" algn="l">
              <a:buFontTx/>
              <a:buChar char="•"/>
            </a:pPr>
            <a:r>
              <a:rPr lang="en-US" sz="2000"/>
              <a:t> Limits</a:t>
            </a:r>
          </a:p>
          <a:p>
            <a:pPr marL="171450" indent="-171450" algn="l">
              <a:buFontTx/>
              <a:buChar char="•"/>
            </a:pPr>
            <a:r>
              <a:rPr lang="en-US" sz="2000"/>
              <a:t> Failure position</a:t>
            </a:r>
            <a:endParaRPr lang="en-US" b="0"/>
          </a:p>
        </p:txBody>
      </p:sp>
      <p:sp>
        <p:nvSpPr>
          <p:cNvPr id="92234" name="Line 74"/>
          <p:cNvSpPr>
            <a:spLocks noChangeShapeType="1"/>
          </p:cNvSpPr>
          <p:nvPr/>
        </p:nvSpPr>
        <p:spPr bwMode="auto">
          <a:xfrm flipV="1">
            <a:off x="7086600" y="5334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35" name="Line 75"/>
          <p:cNvSpPr>
            <a:spLocks noChangeShapeType="1"/>
          </p:cNvSpPr>
          <p:nvPr/>
        </p:nvSpPr>
        <p:spPr bwMode="auto">
          <a:xfrm flipV="1">
            <a:off x="7086600" y="45720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36" name="Line 76"/>
          <p:cNvSpPr>
            <a:spLocks noChangeShapeType="1"/>
          </p:cNvSpPr>
          <p:nvPr/>
        </p:nvSpPr>
        <p:spPr bwMode="auto">
          <a:xfrm flipV="1">
            <a:off x="7086600" y="19812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37" name="Line 77"/>
          <p:cNvSpPr>
            <a:spLocks noChangeShapeType="1"/>
          </p:cNvSpPr>
          <p:nvPr/>
        </p:nvSpPr>
        <p:spPr bwMode="auto">
          <a:xfrm flipH="1">
            <a:off x="7239000" y="18288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38" name="Line 78"/>
          <p:cNvSpPr>
            <a:spLocks noChangeShapeType="1"/>
          </p:cNvSpPr>
          <p:nvPr/>
        </p:nvSpPr>
        <p:spPr bwMode="auto">
          <a:xfrm flipH="1">
            <a:off x="5562600" y="18288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39" name="Line 79"/>
          <p:cNvSpPr>
            <a:spLocks noChangeShapeType="1"/>
          </p:cNvSpPr>
          <p:nvPr/>
        </p:nvSpPr>
        <p:spPr bwMode="auto">
          <a:xfrm flipH="1">
            <a:off x="1752600" y="1828800"/>
            <a:ext cx="1676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40" name="Line 80"/>
          <p:cNvSpPr>
            <a:spLocks noChangeShapeType="1"/>
          </p:cNvSpPr>
          <p:nvPr/>
        </p:nvSpPr>
        <p:spPr bwMode="auto">
          <a:xfrm>
            <a:off x="1752600" y="1828800"/>
            <a:ext cx="0" cy="952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41" name="Line 81"/>
          <p:cNvSpPr>
            <a:spLocks noChangeShapeType="1"/>
          </p:cNvSpPr>
          <p:nvPr/>
        </p:nvSpPr>
        <p:spPr bwMode="auto">
          <a:xfrm>
            <a:off x="1704975" y="4600575"/>
            <a:ext cx="0" cy="1114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42" name="Text Box 82"/>
          <p:cNvSpPr txBox="1">
            <a:spLocks noChangeArrowheads="1"/>
          </p:cNvSpPr>
          <p:nvPr/>
        </p:nvSpPr>
        <p:spPr bwMode="auto">
          <a:xfrm>
            <a:off x="7086600" y="1981200"/>
            <a:ext cx="285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b="0"/>
              <a:t>-</a:t>
            </a:r>
          </a:p>
        </p:txBody>
      </p:sp>
      <p:sp>
        <p:nvSpPr>
          <p:cNvPr id="92243" name="Text Box 83"/>
          <p:cNvSpPr txBox="1">
            <a:spLocks noChangeArrowheads="1"/>
          </p:cNvSpPr>
          <p:nvPr/>
        </p:nvSpPr>
        <p:spPr bwMode="auto">
          <a:xfrm>
            <a:off x="7204075" y="1295400"/>
            <a:ext cx="3571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/>
              <a:t>+</a:t>
            </a:r>
            <a:endParaRPr lang="en-US" b="0"/>
          </a:p>
        </p:txBody>
      </p:sp>
      <p:sp>
        <p:nvSpPr>
          <p:cNvPr id="92244" name="Text Box 84"/>
          <p:cNvSpPr txBox="1">
            <a:spLocks noChangeArrowheads="1"/>
          </p:cNvSpPr>
          <p:nvPr/>
        </p:nvSpPr>
        <p:spPr bwMode="auto">
          <a:xfrm>
            <a:off x="7620000" y="1371600"/>
            <a:ext cx="80962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b="0"/>
              <a:t>Set</a:t>
            </a:r>
          </a:p>
          <a:p>
            <a:r>
              <a:rPr lang="en-US" b="0"/>
              <a:t>point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Text Box 2"/>
          <p:cNvSpPr txBox="1">
            <a:spLocks noChangeArrowheads="1"/>
          </p:cNvSpPr>
          <p:nvPr/>
        </p:nvSpPr>
        <p:spPr bwMode="auto">
          <a:xfrm>
            <a:off x="685800" y="228600"/>
            <a:ext cx="7848600" cy="528638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FF0000"/>
                </a:solidFill>
              </a:rPr>
              <a:t>CHAPTER 12: PRACTICAL ISSUES</a:t>
            </a:r>
            <a:endParaRPr lang="en-US" sz="3200" b="0"/>
          </a:p>
        </p:txBody>
      </p:sp>
      <p:sp>
        <p:nvSpPr>
          <p:cNvPr id="93219" name="Text Box 35"/>
          <p:cNvSpPr txBox="1">
            <a:spLocks noChangeArrowheads="1"/>
          </p:cNvSpPr>
          <p:nvPr/>
        </p:nvSpPr>
        <p:spPr bwMode="auto">
          <a:xfrm>
            <a:off x="2193925" y="985838"/>
            <a:ext cx="46990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Input - </a:t>
            </a:r>
            <a:r>
              <a:rPr lang="en-US" u="sng">
                <a:solidFill>
                  <a:schemeClr val="accent2"/>
                </a:solidFill>
              </a:rPr>
              <a:t>Sensor</a:t>
            </a:r>
            <a:r>
              <a:rPr lang="en-US"/>
              <a:t> and Precalculations</a:t>
            </a:r>
            <a:endParaRPr lang="en-US" b="0"/>
          </a:p>
        </p:txBody>
      </p:sp>
      <p:graphicFrame>
        <p:nvGraphicFramePr>
          <p:cNvPr id="93220" name="Object 36"/>
          <p:cNvGraphicFramePr>
            <a:graphicFrameLocks noChangeAspect="1"/>
          </p:cNvGraphicFramePr>
          <p:nvPr/>
        </p:nvGraphicFramePr>
        <p:xfrm>
          <a:off x="533400" y="1752600"/>
          <a:ext cx="931863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31" name="Clip" r:id="rId4" imgW="2409480" imgH="2562120" progId="MS_ClipArt_Gallery.5">
                  <p:embed/>
                </p:oleObj>
              </mc:Choice>
              <mc:Fallback>
                <p:oleObj name="Clip" r:id="rId4" imgW="2409480" imgH="2562120" progId="MS_ClipArt_Gallery.5">
                  <p:embed/>
                  <p:pic>
                    <p:nvPicPr>
                      <p:cNvPr id="0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752600"/>
                        <a:ext cx="931863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3222" name="Text Box 38"/>
          <p:cNvSpPr txBox="1">
            <a:spLocks noChangeArrowheads="1"/>
          </p:cNvSpPr>
          <p:nvPr/>
        </p:nvSpPr>
        <p:spPr bwMode="auto">
          <a:xfrm>
            <a:off x="1828800" y="1752600"/>
            <a:ext cx="6213475" cy="1370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marL="1200150" indent="-120015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131445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42875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54305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0" u="sng"/>
              <a:t>Sensors</a:t>
            </a:r>
            <a:r>
              <a:rPr lang="en-US" b="0"/>
              <a:t> - We must “see” key variables to apply control</a:t>
            </a:r>
          </a:p>
          <a:p>
            <a:pPr algn="ctr">
              <a:spcBef>
                <a:spcPct val="50000"/>
              </a:spcBef>
            </a:pPr>
            <a:r>
              <a:rPr lang="en-US" b="0"/>
              <a:t>Please define the following terms</a:t>
            </a:r>
          </a:p>
        </p:txBody>
      </p:sp>
      <p:sp>
        <p:nvSpPr>
          <p:cNvPr id="93223" name="Text Box 39"/>
          <p:cNvSpPr txBox="1">
            <a:spLocks noChangeArrowheads="1"/>
          </p:cNvSpPr>
          <p:nvPr/>
        </p:nvSpPr>
        <p:spPr bwMode="auto">
          <a:xfrm>
            <a:off x="762000" y="3409950"/>
            <a:ext cx="7391400" cy="265747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u="sng">
                <a:solidFill>
                  <a:schemeClr val="accent2"/>
                </a:solidFill>
              </a:rPr>
              <a:t>Accuracy</a:t>
            </a:r>
            <a:r>
              <a:rPr lang="en-US">
                <a:solidFill>
                  <a:schemeClr val="accent2"/>
                </a:solidFill>
              </a:rPr>
              <a:t> </a:t>
            </a:r>
            <a:r>
              <a:rPr lang="en-US"/>
              <a:t>= </a:t>
            </a:r>
          </a:p>
          <a:p>
            <a:pPr algn="l">
              <a:spcBef>
                <a:spcPct val="50000"/>
              </a:spcBef>
            </a:pPr>
            <a:endParaRPr lang="en-US"/>
          </a:p>
          <a:p>
            <a:pPr algn="l">
              <a:spcBef>
                <a:spcPct val="50000"/>
              </a:spcBef>
            </a:pPr>
            <a:r>
              <a:rPr lang="en-US" u="sng">
                <a:solidFill>
                  <a:schemeClr val="accent2"/>
                </a:solidFill>
              </a:rPr>
              <a:t>Reproducibility</a:t>
            </a:r>
            <a:r>
              <a:rPr lang="en-US"/>
              <a:t> = </a:t>
            </a:r>
          </a:p>
          <a:p>
            <a:pPr algn="l">
              <a:spcBef>
                <a:spcPct val="50000"/>
              </a:spcBef>
            </a:pPr>
            <a:endParaRPr lang="en-US"/>
          </a:p>
          <a:p>
            <a:pPr algn="l">
              <a:spcBef>
                <a:spcPct val="50000"/>
              </a:spcBef>
            </a:pPr>
            <a:r>
              <a:rPr lang="en-US"/>
              <a:t> </a:t>
            </a:r>
          </a:p>
        </p:txBody>
      </p:sp>
      <p:sp>
        <p:nvSpPr>
          <p:cNvPr id="93224" name="AutoShape 40"/>
          <p:cNvSpPr>
            <a:spLocks noChangeArrowheads="1"/>
          </p:cNvSpPr>
          <p:nvPr/>
        </p:nvSpPr>
        <p:spPr bwMode="auto">
          <a:xfrm>
            <a:off x="4343400" y="3048000"/>
            <a:ext cx="323850" cy="352425"/>
          </a:xfrm>
          <a:prstGeom prst="downArrow">
            <a:avLst>
              <a:gd name="adj1" fmla="val 50000"/>
              <a:gd name="adj2" fmla="val 27206"/>
            </a:avLst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Text Box 2"/>
          <p:cNvSpPr txBox="1">
            <a:spLocks noChangeArrowheads="1"/>
          </p:cNvSpPr>
          <p:nvPr/>
        </p:nvSpPr>
        <p:spPr bwMode="auto">
          <a:xfrm>
            <a:off x="685800" y="228600"/>
            <a:ext cx="7848600" cy="528638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FF0000"/>
                </a:solidFill>
              </a:rPr>
              <a:t>CHAPTER 12: PRACTICAL ISSUES</a:t>
            </a:r>
            <a:endParaRPr lang="en-US" sz="3200" b="0"/>
          </a:p>
        </p:txBody>
      </p:sp>
      <p:sp>
        <p:nvSpPr>
          <p:cNvPr id="95235" name="Text Box 3"/>
          <p:cNvSpPr txBox="1">
            <a:spLocks noChangeArrowheads="1"/>
          </p:cNvSpPr>
          <p:nvPr/>
        </p:nvSpPr>
        <p:spPr bwMode="auto">
          <a:xfrm>
            <a:off x="2143125" y="985838"/>
            <a:ext cx="48006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Input - </a:t>
            </a:r>
            <a:r>
              <a:rPr lang="en-US" u="sng">
                <a:solidFill>
                  <a:schemeClr val="accent2"/>
                </a:solidFill>
              </a:rPr>
              <a:t>Sensor</a:t>
            </a:r>
            <a:r>
              <a:rPr lang="en-US"/>
              <a:t> and Pre-calculations</a:t>
            </a:r>
            <a:endParaRPr lang="en-US" b="0"/>
          </a:p>
        </p:txBody>
      </p:sp>
      <p:graphicFrame>
        <p:nvGraphicFramePr>
          <p:cNvPr id="95236" name="Object 4"/>
          <p:cNvGraphicFramePr>
            <a:graphicFrameLocks noChangeAspect="1"/>
          </p:cNvGraphicFramePr>
          <p:nvPr/>
        </p:nvGraphicFramePr>
        <p:xfrm>
          <a:off x="533400" y="1752600"/>
          <a:ext cx="931863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46" name="Clip" r:id="rId4" imgW="2409480" imgH="2562120" progId="MS_ClipArt_Gallery.5">
                  <p:embed/>
                </p:oleObj>
              </mc:Choice>
              <mc:Fallback>
                <p:oleObj name="Clip" r:id="rId4" imgW="2409480" imgH="2562120" progId="MS_ClipArt_Gallery.5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752600"/>
                        <a:ext cx="931863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5237" name="Text Box 5"/>
          <p:cNvSpPr txBox="1">
            <a:spLocks noChangeArrowheads="1"/>
          </p:cNvSpPr>
          <p:nvPr/>
        </p:nvSpPr>
        <p:spPr bwMode="auto">
          <a:xfrm>
            <a:off x="1828800" y="1752600"/>
            <a:ext cx="6213475" cy="1370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marL="1200150" indent="-120015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131445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42875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54305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0" u="sng"/>
              <a:t>Sensors</a:t>
            </a:r>
            <a:r>
              <a:rPr lang="en-US" b="0"/>
              <a:t> - We must “see” key variables to apply control</a:t>
            </a:r>
          </a:p>
          <a:p>
            <a:pPr algn="ctr">
              <a:spcBef>
                <a:spcPct val="50000"/>
              </a:spcBef>
            </a:pPr>
            <a:r>
              <a:rPr lang="en-US" b="0"/>
              <a:t>Please define the following terms</a:t>
            </a:r>
          </a:p>
        </p:txBody>
      </p:sp>
      <p:sp>
        <p:nvSpPr>
          <p:cNvPr id="95238" name="Text Box 6"/>
          <p:cNvSpPr txBox="1">
            <a:spLocks noChangeArrowheads="1"/>
          </p:cNvSpPr>
          <p:nvPr/>
        </p:nvSpPr>
        <p:spPr bwMode="auto">
          <a:xfrm>
            <a:off x="762000" y="3408363"/>
            <a:ext cx="7391400" cy="265747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u="sng">
                <a:solidFill>
                  <a:schemeClr val="accent2"/>
                </a:solidFill>
              </a:rPr>
              <a:t>Accuracy</a:t>
            </a:r>
            <a:r>
              <a:rPr lang="en-US">
                <a:solidFill>
                  <a:schemeClr val="accent2"/>
                </a:solidFill>
              </a:rPr>
              <a:t> </a:t>
            </a:r>
            <a:r>
              <a:rPr lang="en-US"/>
              <a:t>= Degree of conformity to a standard (or true) value when a sensor is operated under specified conditions.</a:t>
            </a:r>
          </a:p>
          <a:p>
            <a:pPr algn="l">
              <a:spcBef>
                <a:spcPct val="50000"/>
              </a:spcBef>
            </a:pPr>
            <a:r>
              <a:rPr lang="en-US" u="sng">
                <a:solidFill>
                  <a:schemeClr val="accent2"/>
                </a:solidFill>
              </a:rPr>
              <a:t>Reproducibility</a:t>
            </a:r>
            <a:r>
              <a:rPr lang="en-US"/>
              <a:t> = Closeness of agreement among repeated sensor outputs for the same process variable.</a:t>
            </a:r>
          </a:p>
          <a:p>
            <a:pPr algn="l">
              <a:spcBef>
                <a:spcPct val="50000"/>
              </a:spcBef>
            </a:pPr>
            <a:r>
              <a:rPr lang="en-US"/>
              <a:t> </a:t>
            </a:r>
          </a:p>
        </p:txBody>
      </p:sp>
      <p:sp>
        <p:nvSpPr>
          <p:cNvPr id="95239" name="AutoShape 7"/>
          <p:cNvSpPr>
            <a:spLocks noChangeArrowheads="1"/>
          </p:cNvSpPr>
          <p:nvPr/>
        </p:nvSpPr>
        <p:spPr bwMode="auto">
          <a:xfrm>
            <a:off x="4343400" y="3048000"/>
            <a:ext cx="323850" cy="352425"/>
          </a:xfrm>
          <a:prstGeom prst="downArrow">
            <a:avLst>
              <a:gd name="adj1" fmla="val 50000"/>
              <a:gd name="adj2" fmla="val 27206"/>
            </a:avLst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Text Box 2"/>
          <p:cNvSpPr txBox="1">
            <a:spLocks noChangeArrowheads="1"/>
          </p:cNvSpPr>
          <p:nvPr/>
        </p:nvSpPr>
        <p:spPr bwMode="auto">
          <a:xfrm>
            <a:off x="685800" y="228600"/>
            <a:ext cx="7848600" cy="528638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FF0000"/>
                </a:solidFill>
              </a:rPr>
              <a:t>CHAPTER 12: PRACTICAL ISSUES</a:t>
            </a:r>
            <a:endParaRPr lang="en-US" sz="3200" b="0"/>
          </a:p>
        </p:txBody>
      </p:sp>
      <p:sp>
        <p:nvSpPr>
          <p:cNvPr id="94211" name="Text Box 3"/>
          <p:cNvSpPr txBox="1">
            <a:spLocks noChangeArrowheads="1"/>
          </p:cNvSpPr>
          <p:nvPr/>
        </p:nvSpPr>
        <p:spPr bwMode="auto">
          <a:xfrm>
            <a:off x="2143125" y="985838"/>
            <a:ext cx="48006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Input - </a:t>
            </a:r>
            <a:r>
              <a:rPr lang="en-US" u="sng">
                <a:solidFill>
                  <a:schemeClr val="accent2"/>
                </a:solidFill>
              </a:rPr>
              <a:t>Sensor</a:t>
            </a:r>
            <a:r>
              <a:rPr lang="en-US"/>
              <a:t> and Pre-calculations</a:t>
            </a:r>
            <a:endParaRPr lang="en-US" b="0"/>
          </a:p>
        </p:txBody>
      </p:sp>
      <p:grpSp>
        <p:nvGrpSpPr>
          <p:cNvPr id="94274" name="Group 66"/>
          <p:cNvGrpSpPr>
            <a:grpSpLocks/>
          </p:cNvGrpSpPr>
          <p:nvPr/>
        </p:nvGrpSpPr>
        <p:grpSpPr bwMode="auto">
          <a:xfrm>
            <a:off x="1905000" y="2667000"/>
            <a:ext cx="1585913" cy="1585913"/>
            <a:chOff x="1785" y="1065"/>
            <a:chExt cx="2190" cy="2190"/>
          </a:xfrm>
        </p:grpSpPr>
        <p:grpSp>
          <p:nvGrpSpPr>
            <p:cNvPr id="94215" name="Group 7"/>
            <p:cNvGrpSpPr>
              <a:grpSpLocks/>
            </p:cNvGrpSpPr>
            <p:nvPr/>
          </p:nvGrpSpPr>
          <p:grpSpPr bwMode="auto">
            <a:xfrm>
              <a:off x="1785" y="1065"/>
              <a:ext cx="2190" cy="2190"/>
              <a:chOff x="1785" y="1065"/>
              <a:chExt cx="2190" cy="2190"/>
            </a:xfrm>
          </p:grpSpPr>
          <p:sp>
            <p:nvSpPr>
              <p:cNvPr id="94213" name="Oval 5"/>
              <p:cNvSpPr>
                <a:spLocks noChangeArrowheads="1"/>
              </p:cNvSpPr>
              <p:nvPr/>
            </p:nvSpPr>
            <p:spPr bwMode="auto">
              <a:xfrm>
                <a:off x="1785" y="1065"/>
                <a:ext cx="2190" cy="2190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214" name="Oval 6"/>
              <p:cNvSpPr>
                <a:spLocks noChangeArrowheads="1"/>
              </p:cNvSpPr>
              <p:nvPr/>
            </p:nvSpPr>
            <p:spPr bwMode="auto">
              <a:xfrm>
                <a:off x="2017" y="1286"/>
                <a:ext cx="1724" cy="174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94216" name="Oval 8"/>
            <p:cNvSpPr>
              <a:spLocks noChangeArrowheads="1"/>
            </p:cNvSpPr>
            <p:nvPr/>
          </p:nvSpPr>
          <p:spPr bwMode="auto">
            <a:xfrm>
              <a:off x="2250" y="1522"/>
              <a:ext cx="1258" cy="126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218" name="Oval 10"/>
            <p:cNvSpPr>
              <a:spLocks noChangeArrowheads="1"/>
            </p:cNvSpPr>
            <p:nvPr/>
          </p:nvSpPr>
          <p:spPr bwMode="auto">
            <a:xfrm>
              <a:off x="2479" y="1754"/>
              <a:ext cx="800" cy="80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220" name="Oval 12"/>
            <p:cNvSpPr>
              <a:spLocks noChangeArrowheads="1"/>
            </p:cNvSpPr>
            <p:nvPr/>
          </p:nvSpPr>
          <p:spPr bwMode="auto">
            <a:xfrm>
              <a:off x="2711" y="1986"/>
              <a:ext cx="336" cy="3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4276" name="Oval 68"/>
          <p:cNvSpPr>
            <a:spLocks noChangeArrowheads="1"/>
          </p:cNvSpPr>
          <p:nvPr/>
        </p:nvSpPr>
        <p:spPr bwMode="auto">
          <a:xfrm>
            <a:off x="2743200" y="3505200"/>
            <a:ext cx="76200" cy="762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0">
              <a:solidFill>
                <a:schemeClr val="accent2"/>
              </a:solidFill>
            </a:endParaRPr>
          </a:p>
        </p:txBody>
      </p:sp>
      <p:sp>
        <p:nvSpPr>
          <p:cNvPr id="94277" name="Oval 69"/>
          <p:cNvSpPr>
            <a:spLocks noChangeArrowheads="1"/>
          </p:cNvSpPr>
          <p:nvPr/>
        </p:nvSpPr>
        <p:spPr bwMode="auto">
          <a:xfrm>
            <a:off x="2667000" y="3429000"/>
            <a:ext cx="76200" cy="762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0">
              <a:solidFill>
                <a:schemeClr val="accent2"/>
              </a:solidFill>
            </a:endParaRPr>
          </a:p>
        </p:txBody>
      </p:sp>
      <p:sp>
        <p:nvSpPr>
          <p:cNvPr id="94278" name="Oval 70"/>
          <p:cNvSpPr>
            <a:spLocks noChangeArrowheads="1"/>
          </p:cNvSpPr>
          <p:nvPr/>
        </p:nvSpPr>
        <p:spPr bwMode="auto">
          <a:xfrm>
            <a:off x="2590800" y="3352800"/>
            <a:ext cx="76200" cy="762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0">
              <a:solidFill>
                <a:schemeClr val="accent2"/>
              </a:solidFill>
            </a:endParaRPr>
          </a:p>
        </p:txBody>
      </p:sp>
      <p:sp>
        <p:nvSpPr>
          <p:cNvPr id="94279" name="Oval 71"/>
          <p:cNvSpPr>
            <a:spLocks noChangeArrowheads="1"/>
          </p:cNvSpPr>
          <p:nvPr/>
        </p:nvSpPr>
        <p:spPr bwMode="auto">
          <a:xfrm>
            <a:off x="2667000" y="3352800"/>
            <a:ext cx="76200" cy="762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0">
              <a:solidFill>
                <a:schemeClr val="accent2"/>
              </a:solidFill>
            </a:endParaRPr>
          </a:p>
        </p:txBody>
      </p:sp>
      <p:grpSp>
        <p:nvGrpSpPr>
          <p:cNvPr id="94280" name="Group 72"/>
          <p:cNvGrpSpPr>
            <a:grpSpLocks/>
          </p:cNvGrpSpPr>
          <p:nvPr/>
        </p:nvGrpSpPr>
        <p:grpSpPr bwMode="auto">
          <a:xfrm>
            <a:off x="5334000" y="2667000"/>
            <a:ext cx="1585913" cy="1585913"/>
            <a:chOff x="1785" y="1065"/>
            <a:chExt cx="2190" cy="2190"/>
          </a:xfrm>
        </p:grpSpPr>
        <p:grpSp>
          <p:nvGrpSpPr>
            <p:cNvPr id="94281" name="Group 73"/>
            <p:cNvGrpSpPr>
              <a:grpSpLocks/>
            </p:cNvGrpSpPr>
            <p:nvPr/>
          </p:nvGrpSpPr>
          <p:grpSpPr bwMode="auto">
            <a:xfrm>
              <a:off x="1785" y="1065"/>
              <a:ext cx="2190" cy="2190"/>
              <a:chOff x="1785" y="1065"/>
              <a:chExt cx="2190" cy="2190"/>
            </a:xfrm>
          </p:grpSpPr>
          <p:sp>
            <p:nvSpPr>
              <p:cNvPr id="94282" name="Oval 74"/>
              <p:cNvSpPr>
                <a:spLocks noChangeArrowheads="1"/>
              </p:cNvSpPr>
              <p:nvPr/>
            </p:nvSpPr>
            <p:spPr bwMode="auto">
              <a:xfrm>
                <a:off x="1785" y="1065"/>
                <a:ext cx="2190" cy="2190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283" name="Oval 75"/>
              <p:cNvSpPr>
                <a:spLocks noChangeArrowheads="1"/>
              </p:cNvSpPr>
              <p:nvPr/>
            </p:nvSpPr>
            <p:spPr bwMode="auto">
              <a:xfrm>
                <a:off x="2017" y="1286"/>
                <a:ext cx="1724" cy="174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94284" name="Oval 76"/>
            <p:cNvSpPr>
              <a:spLocks noChangeArrowheads="1"/>
            </p:cNvSpPr>
            <p:nvPr/>
          </p:nvSpPr>
          <p:spPr bwMode="auto">
            <a:xfrm>
              <a:off x="2250" y="1522"/>
              <a:ext cx="1258" cy="126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285" name="Oval 77"/>
            <p:cNvSpPr>
              <a:spLocks noChangeArrowheads="1"/>
            </p:cNvSpPr>
            <p:nvPr/>
          </p:nvSpPr>
          <p:spPr bwMode="auto">
            <a:xfrm>
              <a:off x="2479" y="1754"/>
              <a:ext cx="800" cy="80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286" name="Oval 78"/>
            <p:cNvSpPr>
              <a:spLocks noChangeArrowheads="1"/>
            </p:cNvSpPr>
            <p:nvPr/>
          </p:nvSpPr>
          <p:spPr bwMode="auto">
            <a:xfrm>
              <a:off x="2711" y="1986"/>
              <a:ext cx="336" cy="3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4287" name="Oval 79"/>
          <p:cNvSpPr>
            <a:spLocks noChangeArrowheads="1"/>
          </p:cNvSpPr>
          <p:nvPr/>
        </p:nvSpPr>
        <p:spPr bwMode="auto">
          <a:xfrm>
            <a:off x="5638800" y="3048000"/>
            <a:ext cx="76200" cy="762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0">
              <a:solidFill>
                <a:schemeClr val="accent2"/>
              </a:solidFill>
            </a:endParaRPr>
          </a:p>
        </p:txBody>
      </p:sp>
      <p:sp>
        <p:nvSpPr>
          <p:cNvPr id="94288" name="Oval 80"/>
          <p:cNvSpPr>
            <a:spLocks noChangeArrowheads="1"/>
          </p:cNvSpPr>
          <p:nvPr/>
        </p:nvSpPr>
        <p:spPr bwMode="auto">
          <a:xfrm>
            <a:off x="6477000" y="3810000"/>
            <a:ext cx="76200" cy="762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0">
              <a:solidFill>
                <a:schemeClr val="accent2"/>
              </a:solidFill>
            </a:endParaRPr>
          </a:p>
        </p:txBody>
      </p:sp>
      <p:sp>
        <p:nvSpPr>
          <p:cNvPr id="94289" name="Oval 81"/>
          <p:cNvSpPr>
            <a:spLocks noChangeArrowheads="1"/>
          </p:cNvSpPr>
          <p:nvPr/>
        </p:nvSpPr>
        <p:spPr bwMode="auto">
          <a:xfrm>
            <a:off x="5715000" y="3733800"/>
            <a:ext cx="76200" cy="762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0">
              <a:solidFill>
                <a:schemeClr val="accent2"/>
              </a:solidFill>
            </a:endParaRPr>
          </a:p>
        </p:txBody>
      </p:sp>
      <p:sp>
        <p:nvSpPr>
          <p:cNvPr id="94290" name="Oval 82"/>
          <p:cNvSpPr>
            <a:spLocks noChangeArrowheads="1"/>
          </p:cNvSpPr>
          <p:nvPr/>
        </p:nvSpPr>
        <p:spPr bwMode="auto">
          <a:xfrm>
            <a:off x="6400800" y="3048000"/>
            <a:ext cx="76200" cy="762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0">
              <a:solidFill>
                <a:schemeClr val="accent2"/>
              </a:solidFill>
            </a:endParaRPr>
          </a:p>
        </p:txBody>
      </p:sp>
      <p:sp>
        <p:nvSpPr>
          <p:cNvPr id="94291" name="Oval 83"/>
          <p:cNvSpPr>
            <a:spLocks noChangeArrowheads="1"/>
          </p:cNvSpPr>
          <p:nvPr/>
        </p:nvSpPr>
        <p:spPr bwMode="auto">
          <a:xfrm>
            <a:off x="6096000" y="3429000"/>
            <a:ext cx="76200" cy="762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0">
              <a:solidFill>
                <a:schemeClr val="accent2"/>
              </a:solidFill>
            </a:endParaRPr>
          </a:p>
        </p:txBody>
      </p:sp>
      <p:grpSp>
        <p:nvGrpSpPr>
          <p:cNvPr id="94292" name="Group 84"/>
          <p:cNvGrpSpPr>
            <a:grpSpLocks/>
          </p:cNvGrpSpPr>
          <p:nvPr/>
        </p:nvGrpSpPr>
        <p:grpSpPr bwMode="auto">
          <a:xfrm>
            <a:off x="1905000" y="4953000"/>
            <a:ext cx="1585913" cy="1585913"/>
            <a:chOff x="1785" y="1065"/>
            <a:chExt cx="2190" cy="2190"/>
          </a:xfrm>
        </p:grpSpPr>
        <p:grpSp>
          <p:nvGrpSpPr>
            <p:cNvPr id="94293" name="Group 85"/>
            <p:cNvGrpSpPr>
              <a:grpSpLocks/>
            </p:cNvGrpSpPr>
            <p:nvPr/>
          </p:nvGrpSpPr>
          <p:grpSpPr bwMode="auto">
            <a:xfrm>
              <a:off x="1785" y="1065"/>
              <a:ext cx="2190" cy="2190"/>
              <a:chOff x="1785" y="1065"/>
              <a:chExt cx="2190" cy="2190"/>
            </a:xfrm>
          </p:grpSpPr>
          <p:sp>
            <p:nvSpPr>
              <p:cNvPr id="94294" name="Oval 86"/>
              <p:cNvSpPr>
                <a:spLocks noChangeArrowheads="1"/>
              </p:cNvSpPr>
              <p:nvPr/>
            </p:nvSpPr>
            <p:spPr bwMode="auto">
              <a:xfrm>
                <a:off x="1785" y="1065"/>
                <a:ext cx="2190" cy="2190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295" name="Oval 87"/>
              <p:cNvSpPr>
                <a:spLocks noChangeArrowheads="1"/>
              </p:cNvSpPr>
              <p:nvPr/>
            </p:nvSpPr>
            <p:spPr bwMode="auto">
              <a:xfrm>
                <a:off x="2017" y="1286"/>
                <a:ext cx="1724" cy="174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94296" name="Oval 88"/>
            <p:cNvSpPr>
              <a:spLocks noChangeArrowheads="1"/>
            </p:cNvSpPr>
            <p:nvPr/>
          </p:nvSpPr>
          <p:spPr bwMode="auto">
            <a:xfrm>
              <a:off x="2250" y="1522"/>
              <a:ext cx="1258" cy="126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297" name="Oval 89"/>
            <p:cNvSpPr>
              <a:spLocks noChangeArrowheads="1"/>
            </p:cNvSpPr>
            <p:nvPr/>
          </p:nvSpPr>
          <p:spPr bwMode="auto">
            <a:xfrm>
              <a:off x="2479" y="1754"/>
              <a:ext cx="800" cy="80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298" name="Oval 90"/>
            <p:cNvSpPr>
              <a:spLocks noChangeArrowheads="1"/>
            </p:cNvSpPr>
            <p:nvPr/>
          </p:nvSpPr>
          <p:spPr bwMode="auto">
            <a:xfrm>
              <a:off x="2711" y="1986"/>
              <a:ext cx="336" cy="3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4299" name="Oval 91"/>
          <p:cNvSpPr>
            <a:spLocks noChangeArrowheads="1"/>
          </p:cNvSpPr>
          <p:nvPr/>
        </p:nvSpPr>
        <p:spPr bwMode="auto">
          <a:xfrm>
            <a:off x="3048000" y="5791200"/>
            <a:ext cx="76200" cy="762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0">
              <a:solidFill>
                <a:schemeClr val="accent2"/>
              </a:solidFill>
            </a:endParaRPr>
          </a:p>
        </p:txBody>
      </p:sp>
      <p:sp>
        <p:nvSpPr>
          <p:cNvPr id="94300" name="Oval 92"/>
          <p:cNvSpPr>
            <a:spLocks noChangeArrowheads="1"/>
          </p:cNvSpPr>
          <p:nvPr/>
        </p:nvSpPr>
        <p:spPr bwMode="auto">
          <a:xfrm>
            <a:off x="3048000" y="5867400"/>
            <a:ext cx="76200" cy="762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0">
              <a:solidFill>
                <a:schemeClr val="accent2"/>
              </a:solidFill>
            </a:endParaRPr>
          </a:p>
        </p:txBody>
      </p:sp>
      <p:sp>
        <p:nvSpPr>
          <p:cNvPr id="94301" name="Oval 93"/>
          <p:cNvSpPr>
            <a:spLocks noChangeArrowheads="1"/>
          </p:cNvSpPr>
          <p:nvPr/>
        </p:nvSpPr>
        <p:spPr bwMode="auto">
          <a:xfrm>
            <a:off x="3124200" y="5791200"/>
            <a:ext cx="76200" cy="762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0">
              <a:solidFill>
                <a:schemeClr val="accent2"/>
              </a:solidFill>
            </a:endParaRPr>
          </a:p>
        </p:txBody>
      </p:sp>
      <p:sp>
        <p:nvSpPr>
          <p:cNvPr id="94302" name="Oval 94"/>
          <p:cNvSpPr>
            <a:spLocks noChangeArrowheads="1"/>
          </p:cNvSpPr>
          <p:nvPr/>
        </p:nvSpPr>
        <p:spPr bwMode="auto">
          <a:xfrm>
            <a:off x="3124200" y="5867400"/>
            <a:ext cx="76200" cy="762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0">
              <a:solidFill>
                <a:schemeClr val="accent2"/>
              </a:solidFill>
            </a:endParaRPr>
          </a:p>
        </p:txBody>
      </p:sp>
      <p:grpSp>
        <p:nvGrpSpPr>
          <p:cNvPr id="94303" name="Group 95"/>
          <p:cNvGrpSpPr>
            <a:grpSpLocks/>
          </p:cNvGrpSpPr>
          <p:nvPr/>
        </p:nvGrpSpPr>
        <p:grpSpPr bwMode="auto">
          <a:xfrm>
            <a:off x="5334000" y="4953000"/>
            <a:ext cx="1585913" cy="1585913"/>
            <a:chOff x="1785" y="1065"/>
            <a:chExt cx="2190" cy="2190"/>
          </a:xfrm>
        </p:grpSpPr>
        <p:grpSp>
          <p:nvGrpSpPr>
            <p:cNvPr id="94304" name="Group 96"/>
            <p:cNvGrpSpPr>
              <a:grpSpLocks/>
            </p:cNvGrpSpPr>
            <p:nvPr/>
          </p:nvGrpSpPr>
          <p:grpSpPr bwMode="auto">
            <a:xfrm>
              <a:off x="1785" y="1065"/>
              <a:ext cx="2190" cy="2190"/>
              <a:chOff x="1785" y="1065"/>
              <a:chExt cx="2190" cy="2190"/>
            </a:xfrm>
          </p:grpSpPr>
          <p:sp>
            <p:nvSpPr>
              <p:cNvPr id="94305" name="Oval 97"/>
              <p:cNvSpPr>
                <a:spLocks noChangeArrowheads="1"/>
              </p:cNvSpPr>
              <p:nvPr/>
            </p:nvSpPr>
            <p:spPr bwMode="auto">
              <a:xfrm>
                <a:off x="1785" y="1065"/>
                <a:ext cx="2190" cy="2190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306" name="Oval 98"/>
              <p:cNvSpPr>
                <a:spLocks noChangeArrowheads="1"/>
              </p:cNvSpPr>
              <p:nvPr/>
            </p:nvSpPr>
            <p:spPr bwMode="auto">
              <a:xfrm>
                <a:off x="2017" y="1286"/>
                <a:ext cx="1724" cy="174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94307" name="Oval 99"/>
            <p:cNvSpPr>
              <a:spLocks noChangeArrowheads="1"/>
            </p:cNvSpPr>
            <p:nvPr/>
          </p:nvSpPr>
          <p:spPr bwMode="auto">
            <a:xfrm>
              <a:off x="2250" y="1522"/>
              <a:ext cx="1258" cy="126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308" name="Oval 100"/>
            <p:cNvSpPr>
              <a:spLocks noChangeArrowheads="1"/>
            </p:cNvSpPr>
            <p:nvPr/>
          </p:nvSpPr>
          <p:spPr bwMode="auto">
            <a:xfrm>
              <a:off x="2479" y="1754"/>
              <a:ext cx="800" cy="80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309" name="Oval 101"/>
            <p:cNvSpPr>
              <a:spLocks noChangeArrowheads="1"/>
            </p:cNvSpPr>
            <p:nvPr/>
          </p:nvSpPr>
          <p:spPr bwMode="auto">
            <a:xfrm>
              <a:off x="2711" y="1986"/>
              <a:ext cx="336" cy="3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4310" name="Oval 102"/>
          <p:cNvSpPr>
            <a:spLocks noChangeArrowheads="1"/>
          </p:cNvSpPr>
          <p:nvPr/>
        </p:nvSpPr>
        <p:spPr bwMode="auto">
          <a:xfrm>
            <a:off x="6400800" y="5486400"/>
            <a:ext cx="76200" cy="762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0">
              <a:solidFill>
                <a:schemeClr val="accent2"/>
              </a:solidFill>
            </a:endParaRPr>
          </a:p>
        </p:txBody>
      </p:sp>
      <p:sp>
        <p:nvSpPr>
          <p:cNvPr id="94311" name="Oval 103"/>
          <p:cNvSpPr>
            <a:spLocks noChangeArrowheads="1"/>
          </p:cNvSpPr>
          <p:nvPr/>
        </p:nvSpPr>
        <p:spPr bwMode="auto">
          <a:xfrm>
            <a:off x="6248400" y="6096000"/>
            <a:ext cx="76200" cy="762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0">
              <a:solidFill>
                <a:schemeClr val="accent2"/>
              </a:solidFill>
            </a:endParaRPr>
          </a:p>
        </p:txBody>
      </p:sp>
      <p:sp>
        <p:nvSpPr>
          <p:cNvPr id="94312" name="Oval 104"/>
          <p:cNvSpPr>
            <a:spLocks noChangeArrowheads="1"/>
          </p:cNvSpPr>
          <p:nvPr/>
        </p:nvSpPr>
        <p:spPr bwMode="auto">
          <a:xfrm>
            <a:off x="6858000" y="5715000"/>
            <a:ext cx="76200" cy="762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0">
              <a:solidFill>
                <a:schemeClr val="accent2"/>
              </a:solidFill>
            </a:endParaRPr>
          </a:p>
        </p:txBody>
      </p:sp>
      <p:sp>
        <p:nvSpPr>
          <p:cNvPr id="94313" name="Oval 105"/>
          <p:cNvSpPr>
            <a:spLocks noChangeArrowheads="1"/>
          </p:cNvSpPr>
          <p:nvPr/>
        </p:nvSpPr>
        <p:spPr bwMode="auto">
          <a:xfrm>
            <a:off x="6629400" y="6172200"/>
            <a:ext cx="76200" cy="762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0">
              <a:solidFill>
                <a:schemeClr val="accent2"/>
              </a:solidFill>
            </a:endParaRPr>
          </a:p>
        </p:txBody>
      </p:sp>
      <p:sp>
        <p:nvSpPr>
          <p:cNvPr id="94314" name="Oval 106"/>
          <p:cNvSpPr>
            <a:spLocks noChangeArrowheads="1"/>
          </p:cNvSpPr>
          <p:nvPr/>
        </p:nvSpPr>
        <p:spPr bwMode="auto">
          <a:xfrm>
            <a:off x="6553200" y="5791200"/>
            <a:ext cx="76200" cy="762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0">
              <a:solidFill>
                <a:schemeClr val="accent2"/>
              </a:solidFill>
            </a:endParaRPr>
          </a:p>
        </p:txBody>
      </p:sp>
      <p:sp>
        <p:nvSpPr>
          <p:cNvPr id="94315" name="Text Box 107"/>
          <p:cNvSpPr txBox="1">
            <a:spLocks noChangeArrowheads="1"/>
          </p:cNvSpPr>
          <p:nvPr/>
        </p:nvSpPr>
        <p:spPr bwMode="auto">
          <a:xfrm>
            <a:off x="1371600" y="3200400"/>
            <a:ext cx="3968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chemeClr val="accent2"/>
                </a:solidFill>
                <a:latin typeface="Courier New" pitchFamily="49" charset="0"/>
              </a:rPr>
              <a:t>A</a:t>
            </a:r>
            <a:endParaRPr lang="en-US" b="0"/>
          </a:p>
        </p:txBody>
      </p:sp>
      <p:sp>
        <p:nvSpPr>
          <p:cNvPr id="94316" name="Text Box 108"/>
          <p:cNvSpPr txBox="1">
            <a:spLocks noChangeArrowheads="1"/>
          </p:cNvSpPr>
          <p:nvPr/>
        </p:nvSpPr>
        <p:spPr bwMode="auto">
          <a:xfrm>
            <a:off x="4800600" y="3200400"/>
            <a:ext cx="3968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chemeClr val="accent2"/>
                </a:solidFill>
                <a:latin typeface="Courier New" pitchFamily="49" charset="0"/>
              </a:rPr>
              <a:t>B</a:t>
            </a:r>
            <a:endParaRPr lang="en-US" b="0"/>
          </a:p>
        </p:txBody>
      </p:sp>
      <p:sp>
        <p:nvSpPr>
          <p:cNvPr id="94317" name="Text Box 109"/>
          <p:cNvSpPr txBox="1">
            <a:spLocks noChangeArrowheads="1"/>
          </p:cNvSpPr>
          <p:nvPr/>
        </p:nvSpPr>
        <p:spPr bwMode="auto">
          <a:xfrm>
            <a:off x="1371600" y="5486400"/>
            <a:ext cx="3968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chemeClr val="accent2"/>
                </a:solidFill>
                <a:latin typeface="Courier New" pitchFamily="49" charset="0"/>
              </a:rPr>
              <a:t>C</a:t>
            </a:r>
            <a:endParaRPr lang="en-US" b="0"/>
          </a:p>
        </p:txBody>
      </p:sp>
      <p:sp>
        <p:nvSpPr>
          <p:cNvPr id="94318" name="Text Box 110"/>
          <p:cNvSpPr txBox="1">
            <a:spLocks noChangeArrowheads="1"/>
          </p:cNvSpPr>
          <p:nvPr/>
        </p:nvSpPr>
        <p:spPr bwMode="auto">
          <a:xfrm>
            <a:off x="4876800" y="5486400"/>
            <a:ext cx="3968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chemeClr val="accent2"/>
                </a:solidFill>
                <a:latin typeface="Courier New" pitchFamily="49" charset="0"/>
              </a:rPr>
              <a:t>D</a:t>
            </a:r>
            <a:endParaRPr lang="en-US" b="0"/>
          </a:p>
        </p:txBody>
      </p:sp>
      <p:sp>
        <p:nvSpPr>
          <p:cNvPr id="94319" name="Text Box 111"/>
          <p:cNvSpPr txBox="1">
            <a:spLocks noChangeArrowheads="1"/>
          </p:cNvSpPr>
          <p:nvPr/>
        </p:nvSpPr>
        <p:spPr bwMode="auto">
          <a:xfrm>
            <a:off x="931863" y="1824038"/>
            <a:ext cx="7296150" cy="46672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Discuss the accuracy and reproducibility in these cases</a:t>
            </a:r>
            <a:endParaRPr lang="en-US" b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Text Box 2"/>
          <p:cNvSpPr txBox="1">
            <a:spLocks noChangeArrowheads="1"/>
          </p:cNvSpPr>
          <p:nvPr/>
        </p:nvSpPr>
        <p:spPr bwMode="auto">
          <a:xfrm>
            <a:off x="685800" y="228600"/>
            <a:ext cx="7848600" cy="528638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FF0000"/>
                </a:solidFill>
              </a:rPr>
              <a:t>CHAPTER 12: PRACTICAL ISSUES</a:t>
            </a:r>
            <a:endParaRPr lang="en-US" sz="3200" b="0"/>
          </a:p>
        </p:txBody>
      </p:sp>
      <p:sp>
        <p:nvSpPr>
          <p:cNvPr id="98307" name="Text Box 3"/>
          <p:cNvSpPr txBox="1">
            <a:spLocks noChangeArrowheads="1"/>
          </p:cNvSpPr>
          <p:nvPr/>
        </p:nvSpPr>
        <p:spPr bwMode="auto">
          <a:xfrm>
            <a:off x="2143125" y="985838"/>
            <a:ext cx="48006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Input - </a:t>
            </a:r>
            <a:r>
              <a:rPr lang="en-US" u="sng">
                <a:solidFill>
                  <a:schemeClr val="accent2"/>
                </a:solidFill>
              </a:rPr>
              <a:t>Sensor</a:t>
            </a:r>
            <a:r>
              <a:rPr lang="en-US"/>
              <a:t> and Pre-calculations</a:t>
            </a:r>
            <a:endParaRPr lang="en-US" b="0"/>
          </a:p>
        </p:txBody>
      </p:sp>
      <p:sp>
        <p:nvSpPr>
          <p:cNvPr id="98308" name="Text Box 4"/>
          <p:cNvSpPr txBox="1">
            <a:spLocks noChangeArrowheads="1"/>
          </p:cNvSpPr>
          <p:nvPr/>
        </p:nvSpPr>
        <p:spPr bwMode="auto">
          <a:xfrm>
            <a:off x="533400" y="1676400"/>
            <a:ext cx="8153400" cy="15621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>
                <a:solidFill>
                  <a:schemeClr val="accent2"/>
                </a:solidFill>
              </a:rPr>
              <a:t>Sensor range</a:t>
            </a:r>
            <a:r>
              <a:rPr lang="en-US"/>
              <a:t> - The values over which the sensor can record the process variable.  We need to “cover” expected range, but typically, the sensor accuracy decreases with increasing sensor range.</a:t>
            </a:r>
          </a:p>
        </p:txBody>
      </p:sp>
      <p:sp>
        <p:nvSpPr>
          <p:cNvPr id="98309" name="Text Box 5"/>
          <p:cNvSpPr txBox="1">
            <a:spLocks noChangeArrowheads="1"/>
          </p:cNvSpPr>
          <p:nvPr/>
        </p:nvSpPr>
        <p:spPr bwMode="auto">
          <a:xfrm>
            <a:off x="533400" y="3763963"/>
            <a:ext cx="8153400" cy="209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l">
              <a:spcBef>
                <a:spcPct val="30000"/>
              </a:spcBef>
            </a:pPr>
            <a:r>
              <a:rPr lang="en-US">
                <a:solidFill>
                  <a:schemeClr val="accent2"/>
                </a:solidFill>
              </a:rPr>
              <a:t>Temperature</a:t>
            </a:r>
            <a:r>
              <a:rPr lang="en-US"/>
              <a:t>: Usually, the normal operating range</a:t>
            </a:r>
          </a:p>
          <a:p>
            <a:pPr algn="l">
              <a:spcBef>
                <a:spcPct val="30000"/>
              </a:spcBef>
            </a:pPr>
            <a:r>
              <a:rPr lang="en-US">
                <a:solidFill>
                  <a:schemeClr val="accent2"/>
                </a:solidFill>
              </a:rPr>
              <a:t>Flow</a:t>
            </a:r>
            <a:r>
              <a:rPr lang="en-US"/>
              <a:t>: Usually, 0.0 to the maximum expected flow</a:t>
            </a:r>
          </a:p>
          <a:p>
            <a:pPr algn="l">
              <a:spcBef>
                <a:spcPct val="30000"/>
              </a:spcBef>
            </a:pPr>
            <a:r>
              <a:rPr lang="en-US">
                <a:solidFill>
                  <a:schemeClr val="accent2"/>
                </a:solidFill>
              </a:rPr>
              <a:t>Pressure</a:t>
            </a:r>
            <a:r>
              <a:rPr lang="en-US"/>
              <a:t>: Usually, the normal operating range</a:t>
            </a:r>
          </a:p>
          <a:p>
            <a:pPr algn="l">
              <a:spcBef>
                <a:spcPct val="30000"/>
              </a:spcBef>
            </a:pPr>
            <a:r>
              <a:rPr lang="en-US">
                <a:solidFill>
                  <a:schemeClr val="accent2"/>
                </a:solidFill>
              </a:rPr>
              <a:t>Level</a:t>
            </a:r>
            <a:r>
              <a:rPr lang="en-US"/>
              <a:t>:  0 - 100% </a:t>
            </a:r>
            <a:r>
              <a:rPr lang="en-US" sz="1400"/>
              <a:t>(not meters, don’t have to memorize the height of every vessel)</a:t>
            </a:r>
          </a:p>
          <a:p>
            <a:pPr algn="l"/>
            <a:endParaRPr lang="en-US" sz="14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Office\Templates\Blank Presentation.pot</Template>
  <TotalTime>1988</TotalTime>
  <Words>2560</Words>
  <Application>Microsoft Office PowerPoint</Application>
  <PresentationFormat>On-screen Show (4:3)</PresentationFormat>
  <Paragraphs>806</Paragraphs>
  <Slides>45</Slides>
  <Notes>43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45</vt:i4>
      </vt:variant>
    </vt:vector>
  </HeadingPairs>
  <TitlesOfParts>
    <vt:vector size="49" baseType="lpstr">
      <vt:lpstr>Blank Presentation</vt:lpstr>
      <vt:lpstr>Clip</vt:lpstr>
      <vt:lpstr>Equation</vt:lpstr>
      <vt:lpstr>Photo Editor Photo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Control Consulting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Thomas E. Marlin</dc:creator>
  <cp:lastModifiedBy>marlint</cp:lastModifiedBy>
  <cp:revision>78</cp:revision>
  <dcterms:created xsi:type="dcterms:W3CDTF">2003-04-04T19:27:15Z</dcterms:created>
  <dcterms:modified xsi:type="dcterms:W3CDTF">2013-06-24T18:47:56Z</dcterms:modified>
</cp:coreProperties>
</file>